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Open Sans Italics" charset="1" panose="020B0606030504020204"/>
      <p:regular r:id="rId18"/>
    </p:embeddedFont>
    <p:embeddedFont>
      <p:font typeface="Open Sans Bold Italics" charset="1" panose="020B0806030504020204"/>
      <p:regular r:id="rId19"/>
    </p:embeddedFont>
    <p:embeddedFont>
      <p:font typeface="Open Sans Light" charset="1" panose="020B0306030504020204"/>
      <p:regular r:id="rId20"/>
    </p:embeddedFont>
    <p:embeddedFont>
      <p:font typeface="Open Sans Light Italics" charset="1" panose="020B0306030504020204"/>
      <p:regular r:id="rId21"/>
    </p:embeddedFont>
    <p:embeddedFont>
      <p:font typeface="Open Sans Ultra-Bold" charset="1" panose="00000000000000000000"/>
      <p:regular r:id="rId22"/>
    </p:embeddedFont>
    <p:embeddedFont>
      <p:font typeface="Open Sans Ultra-Bold Italic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39" Target="slides/slide16.xml" Type="http://schemas.openxmlformats.org/officeDocument/2006/relationships/slide"/><Relationship Id="rId4" Target="theme/theme1.xml" Type="http://schemas.openxmlformats.org/officeDocument/2006/relationships/theme"/><Relationship Id="rId40" Target="slides/slide17.xml" Type="http://schemas.openxmlformats.org/officeDocument/2006/relationships/slide"/><Relationship Id="rId41" Target="slides/slide1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1358674"/>
            <a:ext cx="15666589" cy="7569653"/>
          </a:xfrm>
          <a:prstGeom prst="rect">
            <a:avLst/>
          </a:prstGeom>
          <a:solidFill>
            <a:srgbClr val="2B3425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2219655" y="3183447"/>
            <a:ext cx="13893369" cy="414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5000" spc="350">
                <a:solidFill>
                  <a:srgbClr val="FFF9F3"/>
                </a:solidFill>
                <a:latin typeface="Oswald Bold"/>
              </a:rPr>
              <a:t>UNIVERSIDAD ESTATAL DE MILAGRO</a:t>
            </a:r>
          </a:p>
          <a:p>
            <a:pPr algn="ctr">
              <a:lnSpc>
                <a:spcPts val="5400"/>
              </a:lnSpc>
            </a:pPr>
            <a:r>
              <a:rPr lang="en-US" sz="5000" spc="350">
                <a:solidFill>
                  <a:srgbClr val="FFF9F3"/>
                </a:solidFill>
                <a:latin typeface="Oswald Bold"/>
              </a:rPr>
              <a:t>INTEGRANTES:</a:t>
            </a:r>
          </a:p>
          <a:p>
            <a:pPr algn="ctr">
              <a:lnSpc>
                <a:spcPts val="5400"/>
              </a:lnSpc>
            </a:pPr>
            <a:r>
              <a:rPr lang="en-US" sz="5000" spc="350">
                <a:solidFill>
                  <a:srgbClr val="FFF9F3"/>
                </a:solidFill>
                <a:latin typeface="Oswald Bold"/>
              </a:rPr>
              <a:t>JAIR GAVILANEZ PANCHANA</a:t>
            </a:r>
          </a:p>
          <a:p>
            <a:pPr algn="ctr">
              <a:lnSpc>
                <a:spcPts val="5400"/>
              </a:lnSpc>
            </a:pPr>
            <a:r>
              <a:rPr lang="en-US" sz="5000" spc="350">
                <a:solidFill>
                  <a:srgbClr val="FFF9F3"/>
                </a:solidFill>
                <a:latin typeface="Oswald Bold"/>
              </a:rPr>
              <a:t>JOEL GUZMAN VARGAS</a:t>
            </a:r>
          </a:p>
          <a:p>
            <a:pPr algn="ctr">
              <a:lnSpc>
                <a:spcPts val="5400"/>
              </a:lnSpc>
            </a:pPr>
            <a:r>
              <a:rPr lang="en-US" sz="5000" spc="350">
                <a:solidFill>
                  <a:srgbClr val="FFF9F3"/>
                </a:solidFill>
                <a:latin typeface="Oswald Bold"/>
              </a:rPr>
              <a:t>OSCAR MITE SUARES</a:t>
            </a:r>
          </a:p>
          <a:p>
            <a:pPr algn="ctr">
              <a:lnSpc>
                <a:spcPts val="5400"/>
              </a:lnSpc>
            </a:pPr>
            <a:r>
              <a:rPr lang="en-US" sz="5000" spc="350">
                <a:solidFill>
                  <a:srgbClr val="FFF9F3"/>
                </a:solidFill>
                <a:latin typeface="Oswald Bold"/>
              </a:rPr>
              <a:t>DAMARIS ZAMBRANO ZAPATA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943431" y="7206251"/>
            <a:ext cx="4611861" cy="461186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591049" y="7919975"/>
            <a:ext cx="1748282" cy="17482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8204537" y="1443693"/>
            <a:ext cx="1878926" cy="1296459"/>
          </a:xfrm>
          <a:custGeom>
            <a:avLst/>
            <a:gdLst/>
            <a:ahLst/>
            <a:cxnLst/>
            <a:rect r="r" b="b" t="t" l="l"/>
            <a:pathLst>
              <a:path h="1296459" w="1878926">
                <a:moveTo>
                  <a:pt x="0" y="0"/>
                </a:moveTo>
                <a:lnTo>
                  <a:pt x="1878926" y="0"/>
                </a:lnTo>
                <a:lnTo>
                  <a:pt x="1878926" y="1296459"/>
                </a:lnTo>
                <a:lnTo>
                  <a:pt x="0" y="12964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true" flipV="true" rot="0">
            <a:off x="8204537" y="7497657"/>
            <a:ext cx="1878926" cy="1296459"/>
          </a:xfrm>
          <a:custGeom>
            <a:avLst/>
            <a:gdLst/>
            <a:ahLst/>
            <a:cxnLst/>
            <a:rect r="r" b="b" t="t" l="l"/>
            <a:pathLst>
              <a:path h="1296459" w="1878926">
                <a:moveTo>
                  <a:pt x="1878926" y="1296459"/>
                </a:moveTo>
                <a:lnTo>
                  <a:pt x="0" y="1296459"/>
                </a:lnTo>
                <a:lnTo>
                  <a:pt x="0" y="0"/>
                </a:lnTo>
                <a:lnTo>
                  <a:pt x="1878926" y="0"/>
                </a:lnTo>
                <a:lnTo>
                  <a:pt x="1878926" y="129645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03915" y="298029"/>
            <a:ext cx="19068859" cy="9690941"/>
          </a:xfrm>
          <a:prstGeom prst="rect">
            <a:avLst/>
          </a:prstGeom>
          <a:solidFill>
            <a:srgbClr val="FAFBFC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6828656" y="-1936287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504901" y="9412859"/>
            <a:ext cx="1748282" cy="17482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719582" y="-355101"/>
            <a:ext cx="1748282" cy="174828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504901" y="-537497"/>
            <a:ext cx="1566197" cy="156619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501380" y="1393181"/>
            <a:ext cx="16327276" cy="0"/>
          </a:xfrm>
          <a:prstGeom prst="line">
            <a:avLst/>
          </a:prstGeom>
          <a:ln cap="flat" w="47625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-253142" y="1809241"/>
            <a:ext cx="17971169" cy="7513808"/>
          </a:xfrm>
          <a:custGeom>
            <a:avLst/>
            <a:gdLst/>
            <a:ahLst/>
            <a:cxnLst/>
            <a:rect r="r" b="b" t="t" l="l"/>
            <a:pathLst>
              <a:path h="7513808" w="17971169">
                <a:moveTo>
                  <a:pt x="0" y="0"/>
                </a:moveTo>
                <a:lnTo>
                  <a:pt x="17971168" y="0"/>
                </a:lnTo>
                <a:lnTo>
                  <a:pt x="17971168" y="7513807"/>
                </a:lnTo>
                <a:lnTo>
                  <a:pt x="0" y="75138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-1728977" y="8830997"/>
            <a:ext cx="3872575" cy="3872575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-719582" y="9523501"/>
            <a:ext cx="2008055" cy="1748282"/>
            <a:chOff x="0" y="0"/>
            <a:chExt cx="933572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33572" cy="812800"/>
            </a:xfrm>
            <a:custGeom>
              <a:avLst/>
              <a:gdLst/>
              <a:ahLst/>
              <a:cxnLst/>
              <a:rect r="r" b="b" t="t" l="l"/>
              <a:pathLst>
                <a:path h="812800" w="933572">
                  <a:moveTo>
                    <a:pt x="466786" y="0"/>
                  </a:moveTo>
                  <a:cubicBezTo>
                    <a:pt x="208987" y="0"/>
                    <a:pt x="0" y="181951"/>
                    <a:pt x="0" y="406400"/>
                  </a:cubicBezTo>
                  <a:cubicBezTo>
                    <a:pt x="0" y="630849"/>
                    <a:pt x="208987" y="812800"/>
                    <a:pt x="466786" y="812800"/>
                  </a:cubicBezTo>
                  <a:cubicBezTo>
                    <a:pt x="724585" y="812800"/>
                    <a:pt x="933572" y="630849"/>
                    <a:pt x="933572" y="406400"/>
                  </a:cubicBezTo>
                  <a:cubicBezTo>
                    <a:pt x="933572" y="181951"/>
                    <a:pt x="724585" y="0"/>
                    <a:pt x="466786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87522" y="38100"/>
              <a:ext cx="758527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982069" y="8091711"/>
            <a:ext cx="4611861" cy="461186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711860" y="470853"/>
            <a:ext cx="16265434" cy="898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4"/>
              </a:lnSpc>
            </a:pPr>
            <a:r>
              <a:rPr lang="en-US" sz="6457" spc="452">
                <a:solidFill>
                  <a:srgbClr val="2B3425"/>
                </a:solidFill>
                <a:latin typeface="Oswald Bold"/>
              </a:rPr>
              <a:t>DISEÑO Y CONSTRUCCIÓN DEL PROTOTIPO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591398" y="1440806"/>
            <a:ext cx="9329502" cy="566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2"/>
              </a:lnSpc>
            </a:pPr>
            <a:r>
              <a:rPr lang="en-US" sz="4057" spc="284">
                <a:solidFill>
                  <a:srgbClr val="2B3425"/>
                </a:solidFill>
                <a:latin typeface="Oswald Bold"/>
              </a:rPr>
              <a:t>DIAGRAMA DE BLOQUES DEL PROCESO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03915" y="298029"/>
            <a:ext cx="19068859" cy="9690941"/>
          </a:xfrm>
          <a:prstGeom prst="rect">
            <a:avLst/>
          </a:prstGeom>
          <a:solidFill>
            <a:srgbClr val="FAFBFC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6828656" y="-1936287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504901" y="9412859"/>
            <a:ext cx="1748282" cy="17482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719582" y="-355101"/>
            <a:ext cx="1748282" cy="174828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504901" y="-537497"/>
            <a:ext cx="1566197" cy="156619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501380" y="1393181"/>
            <a:ext cx="16327276" cy="0"/>
          </a:xfrm>
          <a:prstGeom prst="line">
            <a:avLst/>
          </a:prstGeom>
          <a:ln cap="flat" w="47625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-1728977" y="8830997"/>
            <a:ext cx="3872575" cy="387257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-861660" y="9523501"/>
            <a:ext cx="2137941" cy="1748282"/>
            <a:chOff x="0" y="0"/>
            <a:chExt cx="993958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93958" cy="812800"/>
            </a:xfrm>
            <a:custGeom>
              <a:avLst/>
              <a:gdLst/>
              <a:ahLst/>
              <a:cxnLst/>
              <a:rect r="r" b="b" t="t" l="l"/>
              <a:pathLst>
                <a:path h="812800" w="993958">
                  <a:moveTo>
                    <a:pt x="496979" y="0"/>
                  </a:moveTo>
                  <a:cubicBezTo>
                    <a:pt x="222505" y="0"/>
                    <a:pt x="0" y="181951"/>
                    <a:pt x="0" y="406400"/>
                  </a:cubicBezTo>
                  <a:cubicBezTo>
                    <a:pt x="0" y="630849"/>
                    <a:pt x="222505" y="812800"/>
                    <a:pt x="496979" y="812800"/>
                  </a:cubicBezTo>
                  <a:cubicBezTo>
                    <a:pt x="771453" y="812800"/>
                    <a:pt x="993958" y="630849"/>
                    <a:pt x="993958" y="406400"/>
                  </a:cubicBezTo>
                  <a:cubicBezTo>
                    <a:pt x="993958" y="181951"/>
                    <a:pt x="771453" y="0"/>
                    <a:pt x="496979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93184" y="38100"/>
              <a:ext cx="807591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982069" y="8091711"/>
            <a:ext cx="4611861" cy="461186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-828045">
            <a:off x="5913546" y="1527138"/>
            <a:ext cx="5862064" cy="8178731"/>
          </a:xfrm>
          <a:custGeom>
            <a:avLst/>
            <a:gdLst/>
            <a:ahLst/>
            <a:cxnLst/>
            <a:rect r="r" b="b" t="t" l="l"/>
            <a:pathLst>
              <a:path h="8178731" w="5862064">
                <a:moveTo>
                  <a:pt x="0" y="0"/>
                </a:moveTo>
                <a:lnTo>
                  <a:pt x="5862063" y="0"/>
                </a:lnTo>
                <a:lnTo>
                  <a:pt x="5862063" y="8178730"/>
                </a:lnTo>
                <a:lnTo>
                  <a:pt x="0" y="81787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711860" y="470853"/>
            <a:ext cx="16265434" cy="898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4"/>
              </a:lnSpc>
            </a:pPr>
            <a:r>
              <a:rPr lang="en-US" sz="6457" spc="452">
                <a:solidFill>
                  <a:srgbClr val="2B3425"/>
                </a:solidFill>
                <a:latin typeface="Oswald Bold"/>
              </a:rPr>
              <a:t>DISEÑO Y CONSTRUCCIÓN DEL PROTOTIPO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591398" y="1440806"/>
            <a:ext cx="9329502" cy="566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2"/>
              </a:lnSpc>
            </a:pPr>
            <a:r>
              <a:rPr lang="en-US" sz="4057" spc="284">
                <a:solidFill>
                  <a:srgbClr val="2B3425"/>
                </a:solidFill>
                <a:latin typeface="Oswald Bold"/>
              </a:rPr>
              <a:t>DISEÑO DE LA MAQUETA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03915" y="298029"/>
            <a:ext cx="19068859" cy="9690941"/>
          </a:xfrm>
          <a:prstGeom prst="rect">
            <a:avLst/>
          </a:prstGeom>
          <a:solidFill>
            <a:srgbClr val="FAFBFC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6828656" y="-1936287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504901" y="9412859"/>
            <a:ext cx="1748282" cy="17482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719582" y="-355101"/>
            <a:ext cx="1748282" cy="174828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504901" y="-537497"/>
            <a:ext cx="1566197" cy="156619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501380" y="1393181"/>
            <a:ext cx="16327276" cy="0"/>
          </a:xfrm>
          <a:prstGeom prst="line">
            <a:avLst/>
          </a:prstGeom>
          <a:ln cap="flat" w="47625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-1728977" y="8830997"/>
            <a:ext cx="3872575" cy="387257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-835683" y="9412859"/>
            <a:ext cx="2085987" cy="1748282"/>
            <a:chOff x="0" y="0"/>
            <a:chExt cx="969803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69803" cy="812800"/>
            </a:xfrm>
            <a:custGeom>
              <a:avLst/>
              <a:gdLst/>
              <a:ahLst/>
              <a:cxnLst/>
              <a:rect r="r" b="b" t="t" l="l"/>
              <a:pathLst>
                <a:path h="812800" w="969803">
                  <a:moveTo>
                    <a:pt x="484902" y="0"/>
                  </a:moveTo>
                  <a:cubicBezTo>
                    <a:pt x="217098" y="0"/>
                    <a:pt x="0" y="181951"/>
                    <a:pt x="0" y="406400"/>
                  </a:cubicBezTo>
                  <a:cubicBezTo>
                    <a:pt x="0" y="630849"/>
                    <a:pt x="217098" y="812800"/>
                    <a:pt x="484902" y="812800"/>
                  </a:cubicBezTo>
                  <a:cubicBezTo>
                    <a:pt x="752706" y="812800"/>
                    <a:pt x="969803" y="630849"/>
                    <a:pt x="969803" y="406400"/>
                  </a:cubicBezTo>
                  <a:cubicBezTo>
                    <a:pt x="969803" y="181951"/>
                    <a:pt x="752706" y="0"/>
                    <a:pt x="484902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90919" y="38100"/>
              <a:ext cx="787965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982069" y="8091711"/>
            <a:ext cx="4611861" cy="461186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3519939" y="1936287"/>
            <a:ext cx="11140551" cy="7955203"/>
          </a:xfrm>
          <a:custGeom>
            <a:avLst/>
            <a:gdLst/>
            <a:ahLst/>
            <a:cxnLst/>
            <a:rect r="r" b="b" t="t" l="l"/>
            <a:pathLst>
              <a:path h="7955203" w="11140551">
                <a:moveTo>
                  <a:pt x="0" y="0"/>
                </a:moveTo>
                <a:lnTo>
                  <a:pt x="11140551" y="0"/>
                </a:lnTo>
                <a:lnTo>
                  <a:pt x="11140551" y="7955203"/>
                </a:lnTo>
                <a:lnTo>
                  <a:pt x="0" y="79552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711860" y="470853"/>
            <a:ext cx="16265434" cy="898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4"/>
              </a:lnSpc>
            </a:pPr>
            <a:r>
              <a:rPr lang="en-US" sz="6457" spc="452">
                <a:solidFill>
                  <a:srgbClr val="2B3425"/>
                </a:solidFill>
                <a:latin typeface="Oswald Bold"/>
              </a:rPr>
              <a:t>DISEÑO Y CONSTRUCCIÓN DEL PROTOTIPO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-107570" y="1410770"/>
            <a:ext cx="18395570" cy="525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6"/>
              </a:lnSpc>
            </a:pPr>
            <a:r>
              <a:rPr lang="en-US" sz="3857" spc="270">
                <a:solidFill>
                  <a:srgbClr val="2B3425"/>
                </a:solidFill>
                <a:latin typeface="Oswald Bold"/>
              </a:rPr>
              <a:t>DIAGRAMA DE LA MAQUETA CON LOS ELEMENTOS SENSORES Y ACTUADORES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03915" y="298029"/>
            <a:ext cx="19068859" cy="9690941"/>
          </a:xfrm>
          <a:prstGeom prst="rect">
            <a:avLst/>
          </a:prstGeom>
          <a:solidFill>
            <a:srgbClr val="FAFBFC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6828656" y="-1936287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504901" y="9412859"/>
            <a:ext cx="1748282" cy="17482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719582" y="-355101"/>
            <a:ext cx="1748282" cy="174828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504901" y="-537497"/>
            <a:ext cx="1566197" cy="156619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501380" y="1393181"/>
            <a:ext cx="16327276" cy="0"/>
          </a:xfrm>
          <a:prstGeom prst="line">
            <a:avLst/>
          </a:prstGeom>
          <a:ln cap="flat" w="47625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618005" y="1936287"/>
            <a:ext cx="17051990" cy="7754412"/>
          </a:xfrm>
          <a:custGeom>
            <a:avLst/>
            <a:gdLst/>
            <a:ahLst/>
            <a:cxnLst/>
            <a:rect r="r" b="b" t="t" l="l"/>
            <a:pathLst>
              <a:path h="7754412" w="17051990">
                <a:moveTo>
                  <a:pt x="0" y="0"/>
                </a:moveTo>
                <a:lnTo>
                  <a:pt x="17051990" y="0"/>
                </a:lnTo>
                <a:lnTo>
                  <a:pt x="17051990" y="7754412"/>
                </a:lnTo>
                <a:lnTo>
                  <a:pt x="0" y="7754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5982069" y="8091711"/>
            <a:ext cx="4611861" cy="461186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-1728977" y="8830997"/>
            <a:ext cx="3872575" cy="387257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-719582" y="9412859"/>
            <a:ext cx="2060010" cy="1748282"/>
            <a:chOff x="0" y="0"/>
            <a:chExt cx="957726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57726" cy="812800"/>
            </a:xfrm>
            <a:custGeom>
              <a:avLst/>
              <a:gdLst/>
              <a:ahLst/>
              <a:cxnLst/>
              <a:rect r="r" b="b" t="t" l="l"/>
              <a:pathLst>
                <a:path h="812800" w="957726">
                  <a:moveTo>
                    <a:pt x="478863" y="0"/>
                  </a:moveTo>
                  <a:cubicBezTo>
                    <a:pt x="214394" y="0"/>
                    <a:pt x="0" y="181951"/>
                    <a:pt x="0" y="406400"/>
                  </a:cubicBezTo>
                  <a:cubicBezTo>
                    <a:pt x="0" y="630849"/>
                    <a:pt x="214394" y="812800"/>
                    <a:pt x="478863" y="812800"/>
                  </a:cubicBezTo>
                  <a:cubicBezTo>
                    <a:pt x="743332" y="812800"/>
                    <a:pt x="957726" y="630849"/>
                    <a:pt x="957726" y="406400"/>
                  </a:cubicBezTo>
                  <a:cubicBezTo>
                    <a:pt x="957726" y="181951"/>
                    <a:pt x="743332" y="0"/>
                    <a:pt x="478863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89787" y="38100"/>
              <a:ext cx="778153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711860" y="470853"/>
            <a:ext cx="16265434" cy="898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4"/>
              </a:lnSpc>
            </a:pPr>
            <a:r>
              <a:rPr lang="en-US" sz="6457" spc="452">
                <a:solidFill>
                  <a:srgbClr val="2B3425"/>
                </a:solidFill>
                <a:latin typeface="Oswald Bold"/>
              </a:rPr>
              <a:t>DISEÑO Y CONSTRUCCIÓN DEL PROTOTIPO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-107570" y="1410770"/>
            <a:ext cx="18395570" cy="525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6"/>
              </a:lnSpc>
            </a:pPr>
            <a:r>
              <a:rPr lang="en-US" sz="3857" spc="270">
                <a:solidFill>
                  <a:srgbClr val="2B3425"/>
                </a:solidFill>
                <a:latin typeface="Oswald Bold"/>
              </a:rPr>
              <a:t>DIAGRAMA ELÉCTRICO DE CONEXIONES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1028700"/>
            <a:ext cx="15666589" cy="8229600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671364" y="7082715"/>
            <a:ext cx="4611861" cy="461186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122270" y="8384159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491341" y="2895433"/>
            <a:ext cx="13058464" cy="4798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1982" indent="-330991" lvl="1">
              <a:lnSpc>
                <a:spcPts val="3832"/>
              </a:lnSpc>
              <a:buFont typeface="Arial"/>
              <a:buChar char="•"/>
            </a:pPr>
            <a:r>
              <a:rPr lang="en-US" sz="3066" spc="214">
                <a:solidFill>
                  <a:srgbClr val="2B3425"/>
                </a:solidFill>
                <a:latin typeface="DM Sans"/>
              </a:rPr>
              <a:t>2 Servo motores Mg996 de 180 grados.</a:t>
            </a:r>
          </a:p>
          <a:p>
            <a:pPr algn="just" marL="661982" indent="-330991" lvl="1">
              <a:lnSpc>
                <a:spcPts val="3832"/>
              </a:lnSpc>
              <a:buFont typeface="Arial"/>
              <a:buChar char="•"/>
            </a:pPr>
            <a:r>
              <a:rPr lang="en-US" sz="3066" spc="214">
                <a:solidFill>
                  <a:srgbClr val="2B3425"/>
                </a:solidFill>
                <a:latin typeface="DM Sans"/>
              </a:rPr>
              <a:t>1 Sensor de proximidad inductivo (LJ30A3-15-Z/AX).</a:t>
            </a:r>
          </a:p>
          <a:p>
            <a:pPr algn="just" marL="661982" indent="-330991" lvl="1">
              <a:lnSpc>
                <a:spcPts val="3832"/>
              </a:lnSpc>
              <a:buFont typeface="Arial"/>
              <a:buChar char="•"/>
            </a:pPr>
            <a:r>
              <a:rPr lang="en-US" sz="3066" spc="214">
                <a:solidFill>
                  <a:srgbClr val="2B3425"/>
                </a:solidFill>
                <a:latin typeface="DM Sans"/>
              </a:rPr>
              <a:t>1 Sensor de proximidad capacitivo (NPN 10MM DE 6-36V).</a:t>
            </a:r>
          </a:p>
          <a:p>
            <a:pPr algn="just" marL="661982" indent="-330991" lvl="1">
              <a:lnSpc>
                <a:spcPts val="3832"/>
              </a:lnSpc>
              <a:buFont typeface="Arial"/>
              <a:buChar char="•"/>
            </a:pPr>
            <a:r>
              <a:rPr lang="en-US" sz="3066" spc="214">
                <a:solidFill>
                  <a:srgbClr val="2B3425"/>
                </a:solidFill>
                <a:latin typeface="DM Sans"/>
              </a:rPr>
              <a:t>2 Ejes acerados de 8mm de 30 y 40 cm.</a:t>
            </a:r>
          </a:p>
          <a:p>
            <a:pPr algn="just" marL="661982" indent="-330991" lvl="1">
              <a:lnSpc>
                <a:spcPts val="3832"/>
              </a:lnSpc>
              <a:buFont typeface="Arial"/>
              <a:buChar char="•"/>
            </a:pPr>
            <a:r>
              <a:rPr lang="en-US" sz="3066" spc="214">
                <a:solidFill>
                  <a:srgbClr val="2B3425"/>
                </a:solidFill>
                <a:latin typeface="DM Sans"/>
              </a:rPr>
              <a:t>Codo de Upvc de 125mm, tubería Upvc de 125mm.</a:t>
            </a:r>
          </a:p>
          <a:p>
            <a:pPr algn="just" marL="661982" indent="-330991" lvl="1">
              <a:lnSpc>
                <a:spcPts val="3832"/>
              </a:lnSpc>
              <a:buFont typeface="Arial"/>
              <a:buChar char="•"/>
            </a:pPr>
            <a:r>
              <a:rPr lang="en-US" sz="3066" spc="214">
                <a:solidFill>
                  <a:srgbClr val="2B3425"/>
                </a:solidFill>
                <a:latin typeface="DM Sans"/>
              </a:rPr>
              <a:t>Material de construcción: Pleybo (madera) en medidas específicas.</a:t>
            </a:r>
          </a:p>
          <a:p>
            <a:pPr algn="just" marL="661982" indent="-330991" lvl="1">
              <a:lnSpc>
                <a:spcPts val="3832"/>
              </a:lnSpc>
              <a:buFont typeface="Arial"/>
              <a:buChar char="•"/>
            </a:pPr>
            <a:r>
              <a:rPr lang="en-US" sz="3066" spc="214">
                <a:solidFill>
                  <a:srgbClr val="2B3425"/>
                </a:solidFill>
                <a:latin typeface="DM Sans"/>
              </a:rPr>
              <a:t>Arduino Uno</a:t>
            </a:r>
          </a:p>
          <a:p>
            <a:pPr algn="just" marL="661982" indent="-330991" lvl="1">
              <a:lnSpc>
                <a:spcPts val="3832"/>
              </a:lnSpc>
              <a:buFont typeface="Arial"/>
              <a:buChar char="•"/>
            </a:pPr>
            <a:r>
              <a:rPr lang="en-US" sz="3066" spc="214">
                <a:solidFill>
                  <a:srgbClr val="2B3425"/>
                </a:solidFill>
                <a:latin typeface="DM Sans"/>
              </a:rPr>
              <a:t>Modulo Wifi </a:t>
            </a:r>
          </a:p>
          <a:p>
            <a:pPr algn="just" marL="661982" indent="-330991" lvl="1">
              <a:lnSpc>
                <a:spcPts val="3832"/>
              </a:lnSpc>
              <a:buFont typeface="Arial"/>
              <a:buChar char="•"/>
            </a:pPr>
            <a:r>
              <a:rPr lang="en-US" sz="3066" spc="214">
                <a:solidFill>
                  <a:srgbClr val="2B3425"/>
                </a:solidFill>
                <a:latin typeface="DM Sans"/>
              </a:rPr>
              <a:t>Cargador 12V</a:t>
            </a:r>
          </a:p>
        </p:txBody>
      </p:sp>
      <p:sp>
        <p:nvSpPr>
          <p:cNvPr name="AutoShape 25" id="25"/>
          <p:cNvSpPr/>
          <p:nvPr/>
        </p:nvSpPr>
        <p:spPr>
          <a:xfrm>
            <a:off x="4343899" y="2811002"/>
            <a:ext cx="9905741" cy="0"/>
          </a:xfrm>
          <a:prstGeom prst="line">
            <a:avLst/>
          </a:prstGeom>
          <a:ln cap="flat" w="47625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2219655" y="1000754"/>
            <a:ext cx="14154228" cy="178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6410" spc="448">
                <a:solidFill>
                  <a:srgbClr val="2B3425"/>
                </a:solidFill>
                <a:latin typeface="Oswald Bold"/>
              </a:rPr>
              <a:t>EQUIPOS Y/O MATERIALES UTILIZADOS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5256640" y="5479288"/>
            <a:ext cx="2685383" cy="4429498"/>
          </a:xfrm>
          <a:custGeom>
            <a:avLst/>
            <a:gdLst/>
            <a:ahLst/>
            <a:cxnLst/>
            <a:rect r="r" b="b" t="t" l="l"/>
            <a:pathLst>
              <a:path h="4429498" w="2685383">
                <a:moveTo>
                  <a:pt x="0" y="0"/>
                </a:moveTo>
                <a:lnTo>
                  <a:pt x="2685384" y="0"/>
                </a:lnTo>
                <a:lnTo>
                  <a:pt x="2685384" y="4429498"/>
                </a:lnTo>
                <a:lnTo>
                  <a:pt x="0" y="4429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1028700"/>
            <a:ext cx="15666589" cy="8229600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671364" y="7082715"/>
            <a:ext cx="4611861" cy="461186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122270" y="8384159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445104" y="3215447"/>
            <a:ext cx="12421830" cy="3837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856" indent="-377928" lvl="1">
              <a:lnSpc>
                <a:spcPts val="4376"/>
              </a:lnSpc>
              <a:buFont typeface="Arial"/>
              <a:buChar char="•"/>
            </a:pPr>
            <a:r>
              <a:rPr lang="en-US" sz="3500" spc="245">
                <a:solidFill>
                  <a:srgbClr val="2B3425"/>
                </a:solidFill>
                <a:latin typeface="DM Sans"/>
              </a:rPr>
              <a:t>Movimiento Preciso de los Servomotores</a:t>
            </a:r>
          </a:p>
          <a:p>
            <a:pPr algn="just" marL="755856" indent="-377928" lvl="1">
              <a:lnSpc>
                <a:spcPts val="4376"/>
              </a:lnSpc>
              <a:buFont typeface="Arial"/>
              <a:buChar char="•"/>
            </a:pPr>
            <a:r>
              <a:rPr lang="en-US" sz="3500" spc="245">
                <a:solidFill>
                  <a:srgbClr val="2B3425"/>
                </a:solidFill>
                <a:latin typeface="DM Sans"/>
              </a:rPr>
              <a:t>Eficiencia de los Sensores.</a:t>
            </a:r>
          </a:p>
          <a:p>
            <a:pPr algn="just" marL="755856" indent="-377928" lvl="1">
              <a:lnSpc>
                <a:spcPts val="4376"/>
              </a:lnSpc>
              <a:buFont typeface="Arial"/>
              <a:buChar char="•"/>
            </a:pPr>
            <a:r>
              <a:rPr lang="en-US" sz="3500" spc="245">
                <a:solidFill>
                  <a:srgbClr val="2B3425"/>
                </a:solidFill>
                <a:latin typeface="DM Sans"/>
              </a:rPr>
              <a:t>Manejo de Interferencias en Sensores.</a:t>
            </a:r>
          </a:p>
          <a:p>
            <a:pPr algn="just" marL="755856" indent="-377928" lvl="1">
              <a:lnSpc>
                <a:spcPts val="4376"/>
              </a:lnSpc>
              <a:buFont typeface="Arial"/>
              <a:buChar char="•"/>
            </a:pPr>
            <a:r>
              <a:rPr lang="en-US" sz="3500" spc="245">
                <a:solidFill>
                  <a:srgbClr val="2B3425"/>
                </a:solidFill>
                <a:latin typeface="DM Sans"/>
              </a:rPr>
              <a:t>Precauciones con la Configuración de los Servomotores.</a:t>
            </a:r>
          </a:p>
          <a:p>
            <a:pPr algn="just" marL="755856" indent="-377928" lvl="1">
              <a:lnSpc>
                <a:spcPts val="4376"/>
              </a:lnSpc>
              <a:buFont typeface="Arial"/>
              <a:buChar char="•"/>
            </a:pPr>
            <a:r>
              <a:rPr lang="en-US" sz="3500" spc="245">
                <a:solidFill>
                  <a:srgbClr val="2B3425"/>
                </a:solidFill>
                <a:latin typeface="DM Sans"/>
              </a:rPr>
              <a:t>Necesidad de Ajustes en Caso de Interferencias Sustanciales.</a:t>
            </a:r>
          </a:p>
        </p:txBody>
      </p:sp>
      <p:sp>
        <p:nvSpPr>
          <p:cNvPr name="AutoShape 25" id="25"/>
          <p:cNvSpPr/>
          <p:nvPr/>
        </p:nvSpPr>
        <p:spPr>
          <a:xfrm>
            <a:off x="4735744" y="2941175"/>
            <a:ext cx="9905741" cy="0"/>
          </a:xfrm>
          <a:prstGeom prst="line">
            <a:avLst/>
          </a:prstGeom>
          <a:ln cap="flat" w="47625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2576757" y="1039030"/>
            <a:ext cx="13134485" cy="1925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7000" spc="490">
                <a:solidFill>
                  <a:srgbClr val="2B3425"/>
                </a:solidFill>
                <a:latin typeface="Oswald Bold"/>
              </a:rPr>
              <a:t>PRUEBAS DE FUNCIONAMIENTO Y RESULTADOS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5256640" y="5479288"/>
            <a:ext cx="2685383" cy="4429498"/>
          </a:xfrm>
          <a:custGeom>
            <a:avLst/>
            <a:gdLst/>
            <a:ahLst/>
            <a:cxnLst/>
            <a:rect r="r" b="b" t="t" l="l"/>
            <a:pathLst>
              <a:path h="4429498" w="2685383">
                <a:moveTo>
                  <a:pt x="0" y="0"/>
                </a:moveTo>
                <a:lnTo>
                  <a:pt x="2685384" y="0"/>
                </a:lnTo>
                <a:lnTo>
                  <a:pt x="2685384" y="4429498"/>
                </a:lnTo>
                <a:lnTo>
                  <a:pt x="0" y="4429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FF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710344" y="872836"/>
            <a:ext cx="21801643" cy="8385464"/>
          </a:xfrm>
          <a:prstGeom prst="rect">
            <a:avLst/>
          </a:prstGeom>
          <a:solidFill>
            <a:srgbClr val="414B3B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1062146" y="7669580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915148" y="-1419993"/>
            <a:ext cx="3872575" cy="38725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545505" y="7669580"/>
            <a:ext cx="4611861" cy="4793702"/>
            <a:chOff x="0" y="0"/>
            <a:chExt cx="812800" cy="8448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44848"/>
            </a:xfrm>
            <a:custGeom>
              <a:avLst/>
              <a:gdLst/>
              <a:ahLst/>
              <a:cxnLst/>
              <a:rect r="r" b="b" t="t" l="l"/>
              <a:pathLst>
                <a:path h="844848" w="812800">
                  <a:moveTo>
                    <a:pt x="406400" y="0"/>
                  </a:moveTo>
                  <a:cubicBezTo>
                    <a:pt x="181951" y="0"/>
                    <a:pt x="0" y="189126"/>
                    <a:pt x="0" y="422424"/>
                  </a:cubicBezTo>
                  <a:cubicBezTo>
                    <a:pt x="0" y="655722"/>
                    <a:pt x="181951" y="844848"/>
                    <a:pt x="406400" y="844848"/>
                  </a:cubicBezTo>
                  <a:cubicBezTo>
                    <a:pt x="630849" y="844848"/>
                    <a:pt x="812800" y="655722"/>
                    <a:pt x="812800" y="422424"/>
                  </a:cubicBezTo>
                  <a:cubicBezTo>
                    <a:pt x="812800" y="18912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1104"/>
              <a:ext cx="660400" cy="724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977294" y="9192290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1062146" y="422105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4559" y="6795439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6103153" y="704299"/>
            <a:ext cx="1748282" cy="174828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4" id="24"/>
          <p:cNvSpPr/>
          <p:nvPr/>
        </p:nvSpPr>
        <p:spPr>
          <a:xfrm>
            <a:off x="4191130" y="3036330"/>
            <a:ext cx="9905741" cy="0"/>
          </a:xfrm>
          <a:prstGeom prst="line">
            <a:avLst/>
          </a:prstGeom>
          <a:ln cap="flat" w="47625">
            <a:solidFill>
              <a:srgbClr val="FFF9F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842471" y="1028700"/>
            <a:ext cx="15072678" cy="1659101"/>
            <a:chOff x="0" y="0"/>
            <a:chExt cx="3969759" cy="43696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969759" cy="436965"/>
            </a:xfrm>
            <a:custGeom>
              <a:avLst/>
              <a:gdLst/>
              <a:ahLst/>
              <a:cxnLst/>
              <a:rect r="r" b="b" t="t" l="l"/>
              <a:pathLst>
                <a:path h="436965" w="3969759">
                  <a:moveTo>
                    <a:pt x="0" y="0"/>
                  </a:moveTo>
                  <a:lnTo>
                    <a:pt x="3969759" y="0"/>
                  </a:lnTo>
                  <a:lnTo>
                    <a:pt x="3969759" y="436965"/>
                  </a:lnTo>
                  <a:lnTo>
                    <a:pt x="0" y="4369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8CA87C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3969759" cy="475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487004" y="4226404"/>
            <a:ext cx="14428144" cy="3118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9944" indent="-424972" lvl="1">
              <a:lnSpc>
                <a:spcPts val="4920"/>
              </a:lnSpc>
              <a:buFont typeface="Arial"/>
              <a:buChar char="•"/>
            </a:pPr>
            <a:r>
              <a:rPr lang="en-US" sz="3936" spc="275">
                <a:solidFill>
                  <a:srgbClr val="FFF9F3"/>
                </a:solidFill>
                <a:latin typeface="DM Sans"/>
              </a:rPr>
              <a:t>Eficiencia en la Automatización de la Clasificación</a:t>
            </a:r>
          </a:p>
          <a:p>
            <a:pPr algn="just" marL="849944" indent="-424972" lvl="1">
              <a:lnSpc>
                <a:spcPts val="4920"/>
              </a:lnSpc>
              <a:buFont typeface="Arial"/>
              <a:buChar char="•"/>
            </a:pPr>
            <a:r>
              <a:rPr lang="en-US" sz="3936" spc="275">
                <a:solidFill>
                  <a:srgbClr val="FFF9F3"/>
                </a:solidFill>
                <a:latin typeface="DM Sans"/>
              </a:rPr>
              <a:t>Importancia de la Programación y Calibración Precisa</a:t>
            </a:r>
          </a:p>
          <a:p>
            <a:pPr algn="just" marL="849944" indent="-424972" lvl="1">
              <a:lnSpc>
                <a:spcPts val="4920"/>
              </a:lnSpc>
              <a:buFont typeface="Arial"/>
              <a:buChar char="•"/>
            </a:pPr>
            <a:r>
              <a:rPr lang="en-US" sz="3936" spc="275">
                <a:solidFill>
                  <a:srgbClr val="FFF9F3"/>
                </a:solidFill>
                <a:latin typeface="DM Sans"/>
              </a:rPr>
              <a:t>Manejo de Interferencias y Ajustes Necesarios</a:t>
            </a:r>
          </a:p>
          <a:p>
            <a:pPr algn="just" marL="849944" indent="-424972" lvl="1">
              <a:lnSpc>
                <a:spcPts val="4920"/>
              </a:lnSpc>
              <a:buFont typeface="Arial"/>
              <a:buChar char="•"/>
            </a:pPr>
            <a:r>
              <a:rPr lang="en-US" sz="3936" spc="275">
                <a:solidFill>
                  <a:srgbClr val="FFF9F3"/>
                </a:solidFill>
                <a:latin typeface="DM Sans"/>
              </a:rPr>
              <a:t>Sostenibilidad y Mejora Continua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-1066993" y="1372447"/>
            <a:ext cx="18918429" cy="94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6"/>
              </a:lnSpc>
            </a:pPr>
            <a:r>
              <a:rPr lang="en-US" sz="6700" spc="469">
                <a:solidFill>
                  <a:srgbClr val="FFF9F3"/>
                </a:solidFill>
                <a:latin typeface="Oswald Bold"/>
              </a:rPr>
              <a:t>CONCLUSIONES Y RECOMENDACIONES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4559" y="3219419"/>
            <a:ext cx="7826133" cy="94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6"/>
              </a:lnSpc>
            </a:pPr>
            <a:r>
              <a:rPr lang="en-US" sz="6700" spc="469">
                <a:solidFill>
                  <a:srgbClr val="FFF9F3"/>
                </a:solidFill>
                <a:latin typeface="Oswald Bold"/>
              </a:rPr>
              <a:t>CONCLUSIONES 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FF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710344" y="872836"/>
            <a:ext cx="21801643" cy="8385464"/>
          </a:xfrm>
          <a:prstGeom prst="rect">
            <a:avLst/>
          </a:prstGeom>
          <a:solidFill>
            <a:srgbClr val="414B3B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1062146" y="7669580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915148" y="-1419993"/>
            <a:ext cx="3872575" cy="38725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545505" y="7669580"/>
            <a:ext cx="4611861" cy="4793702"/>
            <a:chOff x="0" y="0"/>
            <a:chExt cx="812800" cy="8448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44848"/>
            </a:xfrm>
            <a:custGeom>
              <a:avLst/>
              <a:gdLst/>
              <a:ahLst/>
              <a:cxnLst/>
              <a:rect r="r" b="b" t="t" l="l"/>
              <a:pathLst>
                <a:path h="844848" w="812800">
                  <a:moveTo>
                    <a:pt x="406400" y="0"/>
                  </a:moveTo>
                  <a:cubicBezTo>
                    <a:pt x="181951" y="0"/>
                    <a:pt x="0" y="189126"/>
                    <a:pt x="0" y="422424"/>
                  </a:cubicBezTo>
                  <a:cubicBezTo>
                    <a:pt x="0" y="655722"/>
                    <a:pt x="181951" y="844848"/>
                    <a:pt x="406400" y="844848"/>
                  </a:cubicBezTo>
                  <a:cubicBezTo>
                    <a:pt x="630849" y="844848"/>
                    <a:pt x="812800" y="655722"/>
                    <a:pt x="812800" y="422424"/>
                  </a:cubicBezTo>
                  <a:cubicBezTo>
                    <a:pt x="812800" y="18912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1104"/>
              <a:ext cx="660400" cy="724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977294" y="9192290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1062146" y="422105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4559" y="6795439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6103153" y="704299"/>
            <a:ext cx="1748282" cy="174828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4" id="24"/>
          <p:cNvSpPr/>
          <p:nvPr/>
        </p:nvSpPr>
        <p:spPr>
          <a:xfrm>
            <a:off x="4191130" y="3036330"/>
            <a:ext cx="9905741" cy="0"/>
          </a:xfrm>
          <a:prstGeom prst="line">
            <a:avLst/>
          </a:prstGeom>
          <a:ln cap="flat" w="47625">
            <a:solidFill>
              <a:srgbClr val="FFF9F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842471" y="1028700"/>
            <a:ext cx="15072678" cy="1659101"/>
            <a:chOff x="0" y="0"/>
            <a:chExt cx="3969759" cy="43696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969759" cy="436965"/>
            </a:xfrm>
            <a:custGeom>
              <a:avLst/>
              <a:gdLst/>
              <a:ahLst/>
              <a:cxnLst/>
              <a:rect r="r" b="b" t="t" l="l"/>
              <a:pathLst>
                <a:path h="436965" w="3969759">
                  <a:moveTo>
                    <a:pt x="0" y="0"/>
                  </a:moveTo>
                  <a:lnTo>
                    <a:pt x="3969759" y="0"/>
                  </a:lnTo>
                  <a:lnTo>
                    <a:pt x="3969759" y="436965"/>
                  </a:lnTo>
                  <a:lnTo>
                    <a:pt x="0" y="4369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8CA87C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3969759" cy="475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487004" y="4226404"/>
            <a:ext cx="14428144" cy="3118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9944" indent="-424972" lvl="1">
              <a:lnSpc>
                <a:spcPts val="4920"/>
              </a:lnSpc>
              <a:buFont typeface="Arial"/>
              <a:buChar char="•"/>
            </a:pPr>
            <a:r>
              <a:rPr lang="en-US" sz="3936" spc="275">
                <a:solidFill>
                  <a:srgbClr val="FFF9F3"/>
                </a:solidFill>
                <a:latin typeface="DM Sans"/>
              </a:rPr>
              <a:t>Implementación de Estrategias Anti-Interferencias</a:t>
            </a:r>
          </a:p>
          <a:p>
            <a:pPr algn="just" marL="849944" indent="-424972" lvl="1">
              <a:lnSpc>
                <a:spcPts val="4920"/>
              </a:lnSpc>
              <a:buFont typeface="Arial"/>
              <a:buChar char="•"/>
            </a:pPr>
            <a:r>
              <a:rPr lang="en-US" sz="3936" spc="275">
                <a:solidFill>
                  <a:srgbClr val="FFF9F3"/>
                </a:solidFill>
                <a:latin typeface="DM Sans"/>
              </a:rPr>
              <a:t>Desarrollo de Algoritmos de Mejora Continua</a:t>
            </a:r>
          </a:p>
          <a:p>
            <a:pPr algn="just" marL="849944" indent="-424972" lvl="1">
              <a:lnSpc>
                <a:spcPts val="4920"/>
              </a:lnSpc>
              <a:buFont typeface="Arial"/>
              <a:buChar char="•"/>
            </a:pPr>
            <a:r>
              <a:rPr lang="en-US" sz="3936" spc="275">
                <a:solidFill>
                  <a:srgbClr val="FFF9F3"/>
                </a:solidFill>
                <a:latin typeface="DM Sans"/>
              </a:rPr>
              <a:t>Evaluación de Materiales y Componentes Resistentes</a:t>
            </a:r>
          </a:p>
          <a:p>
            <a:pPr algn="just" marL="849944" indent="-424972" lvl="1">
              <a:lnSpc>
                <a:spcPts val="4920"/>
              </a:lnSpc>
              <a:buFont typeface="Arial"/>
              <a:buChar char="•"/>
            </a:pPr>
            <a:r>
              <a:rPr lang="en-US" sz="3936" spc="275">
                <a:solidFill>
                  <a:srgbClr val="FFF9F3"/>
                </a:solidFill>
                <a:latin typeface="DM Sans"/>
              </a:rPr>
              <a:t>Continua Supervisión y Mantenimiento Preventivo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-1066993" y="1372447"/>
            <a:ext cx="18918429" cy="94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6"/>
              </a:lnSpc>
            </a:pPr>
            <a:r>
              <a:rPr lang="en-US" sz="6700" spc="469">
                <a:solidFill>
                  <a:srgbClr val="FFF9F3"/>
                </a:solidFill>
                <a:latin typeface="Oswald Bold"/>
              </a:rPr>
              <a:t>CONCLUSIONES Y RECOMENDACIONES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74943" y="3220743"/>
            <a:ext cx="7826133" cy="94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6"/>
              </a:lnSpc>
            </a:pPr>
            <a:r>
              <a:rPr lang="en-US" sz="6700" spc="469">
                <a:solidFill>
                  <a:srgbClr val="FFF9F3"/>
                </a:solidFill>
                <a:latin typeface="Oswald Bold"/>
              </a:rPr>
              <a:t>RECOMENDACIONES 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710344" y="1028700"/>
            <a:ext cx="21801643" cy="8229600"/>
          </a:xfrm>
          <a:prstGeom prst="rect">
            <a:avLst/>
          </a:prstGeom>
          <a:solidFill>
            <a:srgbClr val="414B3B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671364" y="7082715"/>
            <a:ext cx="4611861" cy="461186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103153" y="6795439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96821" y="430119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3389813" y="4007235"/>
            <a:ext cx="9853074" cy="3075480"/>
            <a:chOff x="0" y="0"/>
            <a:chExt cx="2595048" cy="81000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595048" cy="810003"/>
            </a:xfrm>
            <a:custGeom>
              <a:avLst/>
              <a:gdLst/>
              <a:ahLst/>
              <a:cxnLst/>
              <a:rect r="r" b="b" t="t" l="l"/>
              <a:pathLst>
                <a:path h="810003" w="2595048">
                  <a:moveTo>
                    <a:pt x="0" y="0"/>
                  </a:moveTo>
                  <a:lnTo>
                    <a:pt x="2595048" y="0"/>
                  </a:lnTo>
                  <a:lnTo>
                    <a:pt x="2595048" y="810003"/>
                  </a:lnTo>
                  <a:lnTo>
                    <a:pt x="0" y="8100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595048" cy="8481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951536" y="1357007"/>
            <a:ext cx="3841583" cy="2650228"/>
          </a:xfrm>
          <a:custGeom>
            <a:avLst/>
            <a:gdLst/>
            <a:ahLst/>
            <a:cxnLst/>
            <a:rect r="r" b="b" t="t" l="l"/>
            <a:pathLst>
              <a:path h="2650228" w="3841583">
                <a:moveTo>
                  <a:pt x="0" y="0"/>
                </a:moveTo>
                <a:lnTo>
                  <a:pt x="3841582" y="0"/>
                </a:lnTo>
                <a:lnTo>
                  <a:pt x="3841582" y="2650228"/>
                </a:lnTo>
                <a:lnTo>
                  <a:pt x="0" y="265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true" rot="-5400000">
            <a:off x="12752229" y="5297816"/>
            <a:ext cx="3841583" cy="2650228"/>
          </a:xfrm>
          <a:custGeom>
            <a:avLst/>
            <a:gdLst/>
            <a:ahLst/>
            <a:cxnLst/>
            <a:rect r="r" b="b" t="t" l="l"/>
            <a:pathLst>
              <a:path h="2650228" w="3841583">
                <a:moveTo>
                  <a:pt x="0" y="2650228"/>
                </a:moveTo>
                <a:lnTo>
                  <a:pt x="3841583" y="2650228"/>
                </a:lnTo>
                <a:lnTo>
                  <a:pt x="3841583" y="0"/>
                </a:lnTo>
                <a:lnTo>
                  <a:pt x="0" y="0"/>
                </a:lnTo>
                <a:lnTo>
                  <a:pt x="0" y="265022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2219655" y="4368085"/>
            <a:ext cx="12225281" cy="2563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53"/>
              </a:lnSpc>
            </a:pPr>
            <a:r>
              <a:rPr lang="en-US" sz="18197" spc="1273">
                <a:solidFill>
                  <a:srgbClr val="FFF9F3"/>
                </a:solidFill>
                <a:latin typeface="Oswald Bold"/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1358674"/>
            <a:ext cx="15666589" cy="7569653"/>
          </a:xfrm>
          <a:prstGeom prst="rect">
            <a:avLst/>
          </a:prstGeom>
          <a:solidFill>
            <a:srgbClr val="2B3425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2219655" y="3402984"/>
            <a:ext cx="14249952" cy="3154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09"/>
              </a:lnSpc>
            </a:pPr>
            <a:r>
              <a:rPr lang="en-US" sz="7601" spc="532">
                <a:solidFill>
                  <a:srgbClr val="FFF9F3"/>
                </a:solidFill>
                <a:latin typeface="Oswald Bold"/>
              </a:rPr>
              <a:t>SISTEMA DE CLASIFICACIÓN DE DESECHOS (PAPEL, VIDRIO Y PLASTICO)RGANIC WASTE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8033040" y="7872350"/>
            <a:ext cx="6854091" cy="0"/>
          </a:xfrm>
          <a:prstGeom prst="line">
            <a:avLst/>
          </a:prstGeom>
          <a:ln cap="flat" w="47625">
            <a:solidFill>
              <a:srgbClr val="FFF9F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943431" y="7206251"/>
            <a:ext cx="4611861" cy="461186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591049" y="7919975"/>
            <a:ext cx="1748282" cy="174828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2475154" y="7992957"/>
            <a:ext cx="220415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 spc="244">
                <a:solidFill>
                  <a:srgbClr val="FFF9F3"/>
                </a:solidFill>
                <a:latin typeface="DM Sans"/>
              </a:rPr>
              <a:t>Grupo 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889719" y="2123524"/>
            <a:ext cx="2430292" cy="92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</a:pPr>
            <a:r>
              <a:rPr lang="en-US" sz="5399" spc="377">
                <a:solidFill>
                  <a:srgbClr val="FFF9F3"/>
                </a:solidFill>
                <a:latin typeface="DM Sans"/>
              </a:rPr>
              <a:t>TEMA: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1358674"/>
            <a:ext cx="15666589" cy="10227938"/>
          </a:xfrm>
          <a:prstGeom prst="rect">
            <a:avLst/>
          </a:prstGeom>
          <a:solidFill>
            <a:srgbClr val="FFF9F3"/>
          </a:solidFill>
        </p:spPr>
      </p:sp>
      <p:sp>
        <p:nvSpPr>
          <p:cNvPr name="AutoShape 3" id="3"/>
          <p:cNvSpPr/>
          <p:nvPr/>
        </p:nvSpPr>
        <p:spPr>
          <a:xfrm rot="0">
            <a:off x="4191130" y="4119950"/>
            <a:ext cx="9905741" cy="0"/>
          </a:xfrm>
          <a:prstGeom prst="line">
            <a:avLst/>
          </a:prstGeom>
          <a:ln cap="flat" w="47625">
            <a:solidFill>
              <a:srgbClr val="5D534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711151" y="8700554"/>
            <a:ext cx="4611861" cy="461186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072071" y="5598501"/>
            <a:ext cx="1748282" cy="17482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true" flipV="false" rot="0">
            <a:off x="11747133" y="6172200"/>
            <a:ext cx="6540867" cy="4114800"/>
          </a:xfrm>
          <a:custGeom>
            <a:avLst/>
            <a:gdLst/>
            <a:ahLst/>
            <a:cxnLst/>
            <a:rect r="r" b="b" t="t" l="l"/>
            <a:pathLst>
              <a:path h="4114800" w="6540867">
                <a:moveTo>
                  <a:pt x="6540867" y="0"/>
                </a:moveTo>
                <a:lnTo>
                  <a:pt x="0" y="0"/>
                </a:lnTo>
                <a:lnTo>
                  <a:pt x="0" y="4114800"/>
                </a:lnTo>
                <a:lnTo>
                  <a:pt x="6540867" y="4114800"/>
                </a:lnTo>
                <a:lnTo>
                  <a:pt x="65408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32122" y="4186100"/>
            <a:ext cx="12790891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</a:rPr>
              <a:t>Diseñar e implementar un dispensador automático de residuos que utilice sensores capacitivos e inductivos para identificar materiales (plástico, vidrio, metal) y actuadores (servomotores) para una clasificación eficiente de los residuos.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326698" y="2405337"/>
            <a:ext cx="11662259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spc="560">
                <a:solidFill>
                  <a:srgbClr val="414B3B"/>
                </a:solidFill>
                <a:latin typeface="Oswald Bold"/>
              </a:rPr>
              <a:t>OBJETIVO GENERAL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1358674"/>
            <a:ext cx="15666589" cy="7569653"/>
          </a:xfrm>
          <a:prstGeom prst="rect">
            <a:avLst/>
          </a:prstGeom>
          <a:solidFill>
            <a:srgbClr val="FFF9F3"/>
          </a:solidFill>
        </p:spPr>
      </p:sp>
      <p:sp>
        <p:nvSpPr>
          <p:cNvPr name="AutoShape 3" id="3"/>
          <p:cNvSpPr/>
          <p:nvPr/>
        </p:nvSpPr>
        <p:spPr>
          <a:xfrm>
            <a:off x="4191130" y="3632729"/>
            <a:ext cx="9905741" cy="0"/>
          </a:xfrm>
          <a:prstGeom prst="line">
            <a:avLst/>
          </a:prstGeom>
          <a:ln cap="flat" w="47625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-907587" y="7322013"/>
            <a:ext cx="3872575" cy="387257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323013" y="7592486"/>
            <a:ext cx="4611861" cy="461186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668981" y="8150134"/>
            <a:ext cx="1748282" cy="17482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2219655" y="3892459"/>
            <a:ext cx="14299589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</a:rPr>
              <a:t>Integrar sensores de proximidad capacitivos e inductivos en sistemas de dispensación automatizados. 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</a:rPr>
              <a:t>Programar el actuador (servomotor) para separar los residuos según el material detectado. 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</a:rPr>
              <a:t>3.Crear un modelo para simular el entorno operativo de la máquina dispensadora automática. 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</a:rPr>
              <a:t>Realizar pruebas exhaustivas para evaluar la precisión y eficiencia del sistema en la identificación y separación de materiales.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326698" y="2405337"/>
            <a:ext cx="11662259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spc="560">
                <a:solidFill>
                  <a:srgbClr val="414B3B"/>
                </a:solidFill>
                <a:latin typeface="Oswald Bold"/>
              </a:rPr>
              <a:t>OBJETIVOS ESPECÍFICOS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1358674"/>
            <a:ext cx="15666589" cy="7569653"/>
          </a:xfrm>
          <a:prstGeom prst="rect">
            <a:avLst/>
          </a:prstGeom>
          <a:solidFill>
            <a:srgbClr val="2B3425"/>
          </a:solidFill>
        </p:spPr>
      </p:sp>
      <p:sp>
        <p:nvSpPr>
          <p:cNvPr name="AutoShape 3" id="3"/>
          <p:cNvSpPr/>
          <p:nvPr/>
        </p:nvSpPr>
        <p:spPr>
          <a:xfrm rot="0">
            <a:off x="4191130" y="3653797"/>
            <a:ext cx="9905741" cy="0"/>
          </a:xfrm>
          <a:prstGeom prst="line">
            <a:avLst/>
          </a:prstGeom>
          <a:ln cap="flat" w="47625">
            <a:solidFill>
              <a:srgbClr val="FFF9F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943431" y="7206251"/>
            <a:ext cx="4611861" cy="461186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591049" y="7919975"/>
            <a:ext cx="1748282" cy="17482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4191130" y="3872872"/>
            <a:ext cx="10576924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210">
                <a:solidFill>
                  <a:srgbClr val="FFF9F3"/>
                </a:solidFill>
                <a:latin typeface="DM Sans"/>
              </a:rPr>
              <a:t>Este sistema automatizado fue diseñado para aumentar significativamente la eficiencia de los procesos de gestión de residuos fomentando la eliminación adecuada de materiales específicos como plástico, vidrio y metal en sus respectivos compartimentos.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1035842" y="7206251"/>
            <a:ext cx="6327312" cy="2761009"/>
          </a:xfrm>
          <a:custGeom>
            <a:avLst/>
            <a:gdLst/>
            <a:ahLst/>
            <a:cxnLst/>
            <a:rect r="r" b="b" t="t" l="l"/>
            <a:pathLst>
              <a:path h="2761009" w="6327312">
                <a:moveTo>
                  <a:pt x="0" y="0"/>
                </a:moveTo>
                <a:lnTo>
                  <a:pt x="6327313" y="0"/>
                </a:lnTo>
                <a:lnTo>
                  <a:pt x="6327313" y="2761009"/>
                </a:lnTo>
                <a:lnTo>
                  <a:pt x="0" y="27610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7940972" y="456740"/>
            <a:ext cx="1886172" cy="1803866"/>
          </a:xfrm>
          <a:custGeom>
            <a:avLst/>
            <a:gdLst/>
            <a:ahLst/>
            <a:cxnLst/>
            <a:rect r="r" b="b" t="t" l="l"/>
            <a:pathLst>
              <a:path h="1803866" w="1886172">
                <a:moveTo>
                  <a:pt x="0" y="0"/>
                </a:moveTo>
                <a:lnTo>
                  <a:pt x="1886172" y="0"/>
                </a:lnTo>
                <a:lnTo>
                  <a:pt x="1886172" y="1803867"/>
                </a:lnTo>
                <a:lnTo>
                  <a:pt x="0" y="18038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3312870" y="2298118"/>
            <a:ext cx="11662259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spc="560">
                <a:solidFill>
                  <a:srgbClr val="FFF9F3"/>
                </a:solidFill>
                <a:latin typeface="Oswald Bold"/>
              </a:rPr>
              <a:t>INTRODUCCIÓN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32062" y="-536457"/>
            <a:ext cx="15666589" cy="12494199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711151" y="8700554"/>
            <a:ext cx="4611861" cy="461186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072071" y="5598501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true" flipV="false" rot="0">
            <a:off x="11915665" y="5710643"/>
            <a:ext cx="6540867" cy="4114800"/>
          </a:xfrm>
          <a:custGeom>
            <a:avLst/>
            <a:gdLst/>
            <a:ahLst/>
            <a:cxnLst/>
            <a:rect r="r" b="b" t="t" l="l"/>
            <a:pathLst>
              <a:path h="4114800" w="6540867">
                <a:moveTo>
                  <a:pt x="6540867" y="0"/>
                </a:moveTo>
                <a:lnTo>
                  <a:pt x="0" y="0"/>
                </a:lnTo>
                <a:lnTo>
                  <a:pt x="0" y="4114800"/>
                </a:lnTo>
                <a:lnTo>
                  <a:pt x="6540867" y="4114800"/>
                </a:lnTo>
                <a:lnTo>
                  <a:pt x="65408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780176" y="2636226"/>
            <a:ext cx="11982315" cy="58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 Bold"/>
              </a:rPr>
              <a:t>Aplicaciones en Sensores Capacitivos e Inductivos: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 spc="210">
                <a:solidFill>
                  <a:srgbClr val="2B3425"/>
                </a:solidFill>
                <a:latin typeface="DM Sans"/>
              </a:rPr>
              <a:t>Optimización de Procesos Industriales.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 spc="210">
                <a:solidFill>
                  <a:srgbClr val="2B3425"/>
                </a:solidFill>
                <a:latin typeface="DM Sans"/>
              </a:rPr>
              <a:t>Monitorización de Contaminantes.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 spc="210">
                <a:solidFill>
                  <a:srgbClr val="2B3425"/>
                </a:solidFill>
                <a:latin typeface="DM Sans"/>
              </a:rPr>
              <a:t>Detección de Obstrucciones en Procesos de Transporte.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 Bold"/>
              </a:rPr>
              <a:t>Aplicaciones en Servomotores: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 spc="210">
                <a:solidFill>
                  <a:srgbClr val="2B3425"/>
                </a:solidFill>
                <a:latin typeface="DM Sans"/>
              </a:rPr>
              <a:t>Control Preciso en Procesos de Clasificación.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 spc="210">
                <a:solidFill>
                  <a:srgbClr val="2B3425"/>
                </a:solidFill>
                <a:latin typeface="DM Sans"/>
              </a:rPr>
              <a:t>Automatización de Procesos de Reciclaje.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 spc="210">
                <a:solidFill>
                  <a:srgbClr val="2B3425"/>
                </a:solidFill>
                <a:latin typeface="DM Sans"/>
              </a:rPr>
              <a:t>Apertura y Cierre de Compuertas en Sistemas de Almacenamiento.</a:t>
            </a:r>
          </a:p>
          <a:p>
            <a:pPr algn="just">
              <a:lnSpc>
                <a:spcPts val="420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</a:rPr>
              <a:t>.</a:t>
            </a:r>
          </a:p>
        </p:txBody>
      </p:sp>
      <p:sp>
        <p:nvSpPr>
          <p:cNvPr name="AutoShape 26" id="26"/>
          <p:cNvSpPr/>
          <p:nvPr/>
        </p:nvSpPr>
        <p:spPr>
          <a:xfrm>
            <a:off x="4191130" y="1598697"/>
            <a:ext cx="9905741" cy="0"/>
          </a:xfrm>
          <a:prstGeom prst="line">
            <a:avLst/>
          </a:prstGeom>
          <a:ln cap="flat" w="47625">
            <a:solidFill>
              <a:srgbClr val="5D534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7" id="27"/>
          <p:cNvSpPr txBox="true"/>
          <p:nvPr/>
        </p:nvSpPr>
        <p:spPr>
          <a:xfrm rot="0">
            <a:off x="1892656" y="452839"/>
            <a:ext cx="14502687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spc="560">
                <a:solidFill>
                  <a:srgbClr val="414B3B"/>
                </a:solidFill>
                <a:latin typeface="Oswald Bold"/>
              </a:rPr>
              <a:t>MARCO TEÓRICO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892656" y="1827612"/>
            <a:ext cx="6501687" cy="907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2"/>
              </a:lnSpc>
            </a:pPr>
            <a:r>
              <a:rPr lang="en-US" sz="6400" spc="448">
                <a:solidFill>
                  <a:srgbClr val="414B3B"/>
                </a:solidFill>
                <a:latin typeface="Oswald Bold"/>
              </a:rPr>
              <a:t>APLICACIONES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-907587"/>
            <a:ext cx="15666589" cy="12494199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711151" y="8700554"/>
            <a:ext cx="4611861" cy="461186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072071" y="5598501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true" flipV="false" rot="0">
            <a:off x="12176319" y="6172200"/>
            <a:ext cx="6540867" cy="4114800"/>
          </a:xfrm>
          <a:custGeom>
            <a:avLst/>
            <a:gdLst/>
            <a:ahLst/>
            <a:cxnLst/>
            <a:rect r="r" b="b" t="t" l="l"/>
            <a:pathLst>
              <a:path h="4114800" w="6540867">
                <a:moveTo>
                  <a:pt x="6540867" y="0"/>
                </a:moveTo>
                <a:lnTo>
                  <a:pt x="0" y="0"/>
                </a:lnTo>
                <a:lnTo>
                  <a:pt x="0" y="4114800"/>
                </a:lnTo>
                <a:lnTo>
                  <a:pt x="6540867" y="4114800"/>
                </a:lnTo>
                <a:lnTo>
                  <a:pt x="65408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827198" y="4289817"/>
            <a:ext cx="11671072" cy="3608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360" indent="-367180" lvl="1">
              <a:lnSpc>
                <a:spcPts val="4761"/>
              </a:lnSpc>
              <a:buFont typeface="Arial"/>
              <a:buChar char="•"/>
            </a:pPr>
            <a:r>
              <a:rPr lang="en-US" sz="3401" spc="238">
                <a:solidFill>
                  <a:srgbClr val="2B3425"/>
                </a:solidFill>
                <a:latin typeface="DM Sans Bold"/>
              </a:rPr>
              <a:t>Sensores capacitivos</a:t>
            </a:r>
          </a:p>
          <a:p>
            <a:pPr algn="just">
              <a:lnSpc>
                <a:spcPts val="4761"/>
              </a:lnSpc>
            </a:pPr>
            <a:r>
              <a:rPr lang="en-US" sz="3401" spc="238">
                <a:solidFill>
                  <a:srgbClr val="2B3425"/>
                </a:solidFill>
                <a:latin typeface="DM Sans"/>
              </a:rPr>
              <a:t>Detectan cambios en la capacitancia cuando se acercan materiales no conductores.</a:t>
            </a:r>
          </a:p>
          <a:p>
            <a:pPr algn="just" marL="734360" indent="-367180" lvl="1">
              <a:lnSpc>
                <a:spcPts val="4761"/>
              </a:lnSpc>
              <a:buFont typeface="Arial"/>
              <a:buChar char="•"/>
            </a:pPr>
            <a:r>
              <a:rPr lang="en-US" sz="3401" spc="238">
                <a:solidFill>
                  <a:srgbClr val="2B3425"/>
                </a:solidFill>
                <a:latin typeface="DM Sans Bold"/>
              </a:rPr>
              <a:t>Sensores inductivos</a:t>
            </a:r>
          </a:p>
          <a:p>
            <a:pPr algn="just">
              <a:lnSpc>
                <a:spcPts val="4761"/>
              </a:lnSpc>
            </a:pPr>
            <a:r>
              <a:rPr lang="en-US" sz="3401" spc="238">
                <a:solidFill>
                  <a:srgbClr val="2B3425"/>
                </a:solidFill>
                <a:latin typeface="DM Sans"/>
              </a:rPr>
              <a:t>Se utilizan para identificar materiales conductores como los metales.</a:t>
            </a:r>
          </a:p>
        </p:txBody>
      </p:sp>
      <p:sp>
        <p:nvSpPr>
          <p:cNvPr name="AutoShape 26" id="26"/>
          <p:cNvSpPr/>
          <p:nvPr/>
        </p:nvSpPr>
        <p:spPr>
          <a:xfrm>
            <a:off x="4191130" y="1836822"/>
            <a:ext cx="9905741" cy="0"/>
          </a:xfrm>
          <a:prstGeom prst="line">
            <a:avLst/>
          </a:prstGeom>
          <a:ln cap="flat" w="47625">
            <a:solidFill>
              <a:srgbClr val="5D534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7" id="27"/>
          <p:cNvSpPr txBox="true"/>
          <p:nvPr/>
        </p:nvSpPr>
        <p:spPr>
          <a:xfrm rot="0">
            <a:off x="2219655" y="2002055"/>
            <a:ext cx="9956664" cy="854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8"/>
              </a:lnSpc>
            </a:pPr>
            <a:r>
              <a:rPr lang="en-US" sz="6100" spc="427">
                <a:solidFill>
                  <a:srgbClr val="414B3B"/>
                </a:solidFill>
                <a:latin typeface="Oswald Bold"/>
              </a:rPr>
              <a:t>SENSORES Y ACTUADORES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892656" y="515302"/>
            <a:ext cx="14502687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spc="560">
                <a:solidFill>
                  <a:srgbClr val="414B3B"/>
                </a:solidFill>
                <a:latin typeface="Oswald Bold"/>
              </a:rPr>
              <a:t>MARCO TEÓRICO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445104" y="2907837"/>
            <a:ext cx="13228658" cy="1153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7"/>
              </a:lnSpc>
            </a:pPr>
            <a:r>
              <a:rPr lang="en-US" sz="3341" spc="233">
                <a:solidFill>
                  <a:srgbClr val="2B3425"/>
                </a:solidFill>
                <a:latin typeface="DM Sans Bold"/>
              </a:rPr>
              <a:t>Descripción de los Sensores Capacitivos e Inductivos y su Función en la Identificación de Materiales: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-907587"/>
            <a:ext cx="15666589" cy="12494199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711151" y="8700554"/>
            <a:ext cx="4611861" cy="461186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072071" y="5598501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true" flipV="false" rot="0">
            <a:off x="12176319" y="6289396"/>
            <a:ext cx="6540867" cy="4114800"/>
          </a:xfrm>
          <a:custGeom>
            <a:avLst/>
            <a:gdLst/>
            <a:ahLst/>
            <a:cxnLst/>
            <a:rect r="r" b="b" t="t" l="l"/>
            <a:pathLst>
              <a:path h="4114800" w="6540867">
                <a:moveTo>
                  <a:pt x="6540867" y="0"/>
                </a:moveTo>
                <a:lnTo>
                  <a:pt x="0" y="0"/>
                </a:lnTo>
                <a:lnTo>
                  <a:pt x="0" y="4114800"/>
                </a:lnTo>
                <a:lnTo>
                  <a:pt x="6540867" y="4114800"/>
                </a:lnTo>
                <a:lnTo>
                  <a:pt x="65408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749266" y="4165992"/>
            <a:ext cx="11671072" cy="4180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61"/>
              </a:lnSpc>
            </a:pPr>
            <a:r>
              <a:rPr lang="en-US" sz="3401" spc="238">
                <a:solidFill>
                  <a:srgbClr val="2B3425"/>
                </a:solidFill>
                <a:latin typeface="DM Sans"/>
              </a:rPr>
              <a:t>Son componentes importantes como actuadores en el proceso de clasificación de residuos. </a:t>
            </a:r>
          </a:p>
          <a:p>
            <a:pPr algn="just" marL="734361" indent="-367180" lvl="1">
              <a:lnSpc>
                <a:spcPts val="4761"/>
              </a:lnSpc>
              <a:buFont typeface="Arial"/>
              <a:buChar char="•"/>
            </a:pPr>
            <a:r>
              <a:rPr lang="en-US" sz="3401" spc="238">
                <a:solidFill>
                  <a:srgbClr val="2B3425"/>
                </a:solidFill>
                <a:latin typeface="DM Sans Bold"/>
              </a:rPr>
              <a:t>Servomotores Mg996</a:t>
            </a:r>
          </a:p>
          <a:p>
            <a:pPr algn="just">
              <a:lnSpc>
                <a:spcPts val="4761"/>
              </a:lnSpc>
            </a:pPr>
            <a:r>
              <a:rPr lang="en-US" sz="3401" spc="238">
                <a:solidFill>
                  <a:srgbClr val="2B3425"/>
                </a:solidFill>
                <a:latin typeface="DM Sans"/>
              </a:rPr>
              <a:t>Estos servomotores son los encargados de controlar el movimiento de la puerta del dispensador. </a:t>
            </a:r>
          </a:p>
          <a:p>
            <a:pPr algn="just">
              <a:lnSpc>
                <a:spcPts val="4761"/>
              </a:lnSpc>
            </a:pPr>
          </a:p>
        </p:txBody>
      </p:sp>
      <p:sp>
        <p:nvSpPr>
          <p:cNvPr name="AutoShape 26" id="26"/>
          <p:cNvSpPr/>
          <p:nvPr/>
        </p:nvSpPr>
        <p:spPr>
          <a:xfrm>
            <a:off x="4191130" y="1836822"/>
            <a:ext cx="9905741" cy="0"/>
          </a:xfrm>
          <a:prstGeom prst="line">
            <a:avLst/>
          </a:prstGeom>
          <a:ln cap="flat" w="47625">
            <a:solidFill>
              <a:srgbClr val="5D534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7" id="27"/>
          <p:cNvSpPr txBox="true"/>
          <p:nvPr/>
        </p:nvSpPr>
        <p:spPr>
          <a:xfrm rot="0">
            <a:off x="2219655" y="2002055"/>
            <a:ext cx="9956664" cy="854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8"/>
              </a:lnSpc>
            </a:pPr>
            <a:r>
              <a:rPr lang="en-US" sz="6100" spc="427">
                <a:solidFill>
                  <a:srgbClr val="414B3B"/>
                </a:solidFill>
                <a:latin typeface="Oswald Bold"/>
              </a:rPr>
              <a:t>SENSORES Y ACTUADORES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892656" y="515302"/>
            <a:ext cx="14502687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spc="560">
                <a:solidFill>
                  <a:srgbClr val="414B3B"/>
                </a:solidFill>
                <a:latin typeface="Oswald Bold"/>
              </a:rPr>
              <a:t>MARCO TEÓRICO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445104" y="2907837"/>
            <a:ext cx="13228658" cy="1153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7"/>
              </a:lnSpc>
            </a:pPr>
            <a:r>
              <a:rPr lang="en-US" sz="3341" spc="233">
                <a:solidFill>
                  <a:srgbClr val="2B3425"/>
                </a:solidFill>
                <a:latin typeface="DM Sans Bold"/>
              </a:rPr>
              <a:t>Utilización de Servomotores como Actuadores para la Segregación de Residuos: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-907587"/>
            <a:ext cx="15666589" cy="9995469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711151" y="8700554"/>
            <a:ext cx="4611861" cy="461186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072071" y="5598501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true" flipV="false" rot="0">
            <a:off x="11915665" y="5710643"/>
            <a:ext cx="6540867" cy="4114800"/>
          </a:xfrm>
          <a:custGeom>
            <a:avLst/>
            <a:gdLst/>
            <a:ahLst/>
            <a:cxnLst/>
            <a:rect r="r" b="b" t="t" l="l"/>
            <a:pathLst>
              <a:path h="4114800" w="6540867">
                <a:moveTo>
                  <a:pt x="6540867" y="0"/>
                </a:moveTo>
                <a:lnTo>
                  <a:pt x="0" y="0"/>
                </a:lnTo>
                <a:lnTo>
                  <a:pt x="0" y="4114800"/>
                </a:lnTo>
                <a:lnTo>
                  <a:pt x="6540867" y="4114800"/>
                </a:lnTo>
                <a:lnTo>
                  <a:pt x="65408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667663" y="2186393"/>
            <a:ext cx="12432791" cy="428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</a:rPr>
              <a:t>La importancia de Arduino en este contexto particular se destaca en:</a:t>
            </a:r>
          </a:p>
          <a:p>
            <a:pPr algn="just">
              <a:lnSpc>
                <a:spcPts val="3750"/>
              </a:lnSpc>
            </a:pPr>
          </a:p>
          <a:p>
            <a:pPr algn="just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</a:rPr>
              <a:t>Versatilidad y Facilidad de Programación.</a:t>
            </a:r>
          </a:p>
          <a:p>
            <a:pPr algn="just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</a:rPr>
              <a:t>Amplia Comunidad y Recursos Disponibles.</a:t>
            </a:r>
          </a:p>
          <a:p>
            <a:pPr algn="just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</a:rPr>
              <a:t>Adaptabilidad y Escalabilidad.</a:t>
            </a:r>
          </a:p>
          <a:p>
            <a:pPr algn="just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</a:rPr>
              <a:t>Investigaciones en Sistemas de Clasificación Automatizada.</a:t>
            </a:r>
          </a:p>
          <a:p>
            <a:pPr algn="just">
              <a:lnSpc>
                <a:spcPts val="3750"/>
              </a:lnSpc>
            </a:pPr>
          </a:p>
        </p:txBody>
      </p:sp>
      <p:sp>
        <p:nvSpPr>
          <p:cNvPr name="AutoShape 26" id="26"/>
          <p:cNvSpPr/>
          <p:nvPr/>
        </p:nvSpPr>
        <p:spPr>
          <a:xfrm>
            <a:off x="3979450" y="1661160"/>
            <a:ext cx="9905741" cy="0"/>
          </a:xfrm>
          <a:prstGeom prst="line">
            <a:avLst/>
          </a:prstGeom>
          <a:ln cap="flat" w="47625">
            <a:solidFill>
              <a:srgbClr val="5D534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7" id="27"/>
          <p:cNvSpPr txBox="true"/>
          <p:nvPr/>
        </p:nvSpPr>
        <p:spPr>
          <a:xfrm rot="0">
            <a:off x="3839145" y="531875"/>
            <a:ext cx="10257725" cy="107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7700" spc="539">
                <a:solidFill>
                  <a:srgbClr val="414B3B"/>
                </a:solidFill>
                <a:latin typeface="Oswald Bold"/>
              </a:rPr>
              <a:t>TARJETA DE CONTROL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DAF4gjOTAHU</dc:identifier>
  <dcterms:modified xsi:type="dcterms:W3CDTF">2011-08-01T06:04:30Z</dcterms:modified>
  <cp:revision>1</cp:revision>
  <dc:title>Green Cream Illustration Organic Waste Presentation</dc:title>
</cp:coreProperties>
</file>