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13770614cfca844fa1daea0593abc365e0a24bc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8c6092cc475b91998f047306883b0ff701128416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2dd41892ef52ab4bb16f2403f0a34af902a8ce1b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1aae37508effccc90797b2428bf8313237189941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85df8776019983bcc256138daeb88f3448616374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713ab03908290727fdbe556b4b4804c762029f3c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2462e1f656f0666f25623038fdd2813dfe247e56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21fbdaafda29708c77954559dd637767e69bda3f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17a81e98c17d16d951a93dff5c5c008dd37e3b9e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45984ba7831b82cd3730457e9160acfd879aac62.png"/><Relationship Id="rId2" Type="http://schemas.openxmlformats.org/officeDocument/2006/relationships/image" Target="../media/670572e339d56382ffe5ffd6efd4068cbf2c610f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</a:path>
            </a:pathLst>
          </a:custGeom>
          <a:blipFill>
            <a:blip r:embed="rId1"/>
            <a:srcRect/>
            <a:stretch>
              <a:fillRect l="0" r="0" t="-9236" b="-9236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31519" y="5473446"/>
            <a:ext cx="10728960" cy="9525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31520" y="1723241"/>
            <a:ext cx="10728960" cy="3529224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Características Fundamentales de los Seres Vivos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731520" y="395836"/>
            <a:ext cx="1097280" cy="10972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731520" y="5712716"/>
            <a:ext cx="10728960" cy="8233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dirty="0">
                <a:solidFill>
                  <a:srgbClr val="FFFFFF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Una visión integral de la vida, su organización, funciones y adaptación al entorno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5581" r="-10558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61072" y="3951489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661072" y="3951489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664764" y="2779997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664764" y="2779997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661072" y="1594680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661072" y="1594680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661072" y="5063838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3661072" y="5063838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324236" y="547663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adaptación y evolución explican la gran variedad y complejidad de la vida en la Tierra.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proceso lleva a la diversificación de especies y mejora en la supervivencia.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324236" y="5060102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Diversidad de la vida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324236" y="436851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selección natural favorece características ventajosas en los organismos.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resulta en una mayor probabilidad de supervivencia y reproducción.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324236" y="3951983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Selección natural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4324236" y="3195479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evolución implica modificaciones genéticas que son heredables.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modificaciones permiten a los organismos adaptarse a su entorno.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324236" y="2778949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Modificaciones genéticas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4324236" y="1600270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El proceso de evolución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4324236" y="2016800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 lo largo del tiempo, los seres vivos cambian para adaptarse mejor a su ambiente.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proceso se conoce como evolución.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661072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3770383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24" name="Text 22"/>
          <p:cNvSpPr/>
          <p:nvPr/>
        </p:nvSpPr>
        <p:spPr>
          <a:xfrm>
            <a:off x="3661072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Adaptación y evolución</a:t>
            </a:r>
            <a:endParaRPr lang="en-US" sz="2400" dirty="0"/>
          </a:p>
        </p:txBody>
      </p:sp>
      <p:sp>
        <p:nvSpPr>
          <p:cNvPr id="25" name="Text 23"/>
          <p:cNvSpPr/>
          <p:nvPr/>
        </p:nvSpPr>
        <p:spPr>
          <a:xfrm>
            <a:off x="3451884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10</a:t>
            </a:r>
            <a:endParaRPr lang="en-US" sz="800" dirty="0"/>
          </a:p>
        </p:txBody>
      </p:sp>
      <p:sp>
        <p:nvSpPr>
          <p:cNvPr id="26" name="Text 24"/>
          <p:cNvSpPr/>
          <p:nvPr/>
        </p:nvSpPr>
        <p:spPr>
          <a:xfrm>
            <a:off x="3878758" y="6309360"/>
            <a:ext cx="69865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27" name="Text 2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66343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4007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66343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Interacción con el medio ambiente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11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23" name="Text 21"/>
          <p:cNvSpPr/>
          <p:nvPr/>
        </p:nvSpPr>
        <p:spPr>
          <a:xfrm>
            <a:off x="484631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Las conexiones entre organismos y su entorno son esenciales para la sostenibilidad de la vida.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Mantienen el equilibrio necesario para la supervivencia en el planeta.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84631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las interacciones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82295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organismos afectan el ciclo de nutrientes y la transferencia de energía en el medio ambiente.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es crucial para mantener el equilibrio ecológico.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82295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Ciclo de nutrientes y energía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484631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Las especies compiten por recursos y también cooperan para sobrevivir.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relaciones influyen en la estructura y función de los ecosistemas.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484631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Competencia y cooperación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82295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interactúan mediante relaciones de alimentación, como la depredación y la herbivoría.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interacciones son fundamentales para la dinámica de los ecosistemas.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82295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Relaciones de alimentación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4007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83373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02739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221059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9414718" y="1554480"/>
            <a:ext cx="2103120" cy="438912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79" y="1164795"/>
            <a:ext cx="10877759" cy="45719"/>
          </a:xfrm>
          <a:custGeom>
            <a:avLst/>
            <a:gdLst/>
            <a:ahLst/>
            <a:cxnLst/>
            <a:rect l="l" t="t" r="r" b="b"/>
            <a:pathLst>
              <a:path w="10877759" h="45719">
                <a:moveTo>
                  <a:pt x="0" y="0"/>
                </a:moveTo>
                <a:lnTo>
                  <a:pt x="10877759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40079" y="1"/>
            <a:ext cx="10915441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las características de los seres vivos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78316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8316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297682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297682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17048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17048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364142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7364142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9557801" y="1693700"/>
            <a:ext cx="320040" cy="32004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9557801" y="1693700"/>
            <a:ext cx="320040" cy="3200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3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05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21" name="Text 19"/>
          <p:cNvSpPr/>
          <p:nvPr/>
        </p:nvSpPr>
        <p:spPr>
          <a:xfrm>
            <a:off x="857765" y="6309360"/>
            <a:ext cx="7877385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12</a:t>
            </a:r>
            <a:endParaRPr lang="en-US" sz="800" dirty="0"/>
          </a:p>
        </p:txBody>
      </p:sp>
      <p:sp>
        <p:nvSpPr>
          <p:cNvPr id="23" name="Text 21"/>
          <p:cNvSpPr/>
          <p:nvPr/>
        </p:nvSpPr>
        <p:spPr>
          <a:xfrm>
            <a:off x="9557800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interactúan y se adaptan a su entorno como parte de sus características fundamentales.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demuestra la conexión intrínseca entre los organismos y su ambiente.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9551878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Interacción y adaptación ambiental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736414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características son esenciales para la ciencia y la educación sobre la vida en la Tierra.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Proveen una base sólida para el estudio y la enseñanza de la biología.</a:t>
            </a:r>
            <a:endParaRPr lang="en-US" sz="1000" dirty="0"/>
          </a:p>
        </p:txBody>
      </p:sp>
      <p:sp>
        <p:nvSpPr>
          <p:cNvPr id="26" name="Text 24"/>
          <p:cNvSpPr/>
          <p:nvPr/>
        </p:nvSpPr>
        <p:spPr>
          <a:xfrm>
            <a:off x="736414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Relevancia en la ciencia y la educación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517048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El conocimiento de las características de los seres vivos promueve la conservación de los ecosistemas.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fomenta el respeto hacia la naturaleza y su equilibrio.</a:t>
            </a:r>
            <a:endParaRPr lang="en-US" sz="1000" dirty="0"/>
          </a:p>
        </p:txBody>
      </p:sp>
      <p:sp>
        <p:nvSpPr>
          <p:cNvPr id="28" name="Text 26"/>
          <p:cNvSpPr/>
          <p:nvPr/>
        </p:nvSpPr>
        <p:spPr>
          <a:xfrm>
            <a:off x="517048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355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Conservación y respeto por los ecosistemas</a:t>
            </a:r>
            <a:endParaRPr lang="en-US" sz="1355" dirty="0"/>
          </a:p>
        </p:txBody>
      </p:sp>
      <p:sp>
        <p:nvSpPr>
          <p:cNvPr id="29" name="Text 27"/>
          <p:cNvSpPr/>
          <p:nvPr/>
        </p:nvSpPr>
        <p:spPr>
          <a:xfrm>
            <a:off x="297682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Reconocer las características de los seres vivos nos permite valorar la biodiversidad.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Además, facilita la comprensión de los procesos biológicos que sustentan la vida.</a:t>
            </a:r>
            <a:endParaRPr lang="en-US" sz="1000" dirty="0"/>
          </a:p>
        </p:txBody>
      </p:sp>
      <p:sp>
        <p:nvSpPr>
          <p:cNvPr id="30" name="Text 28"/>
          <p:cNvSpPr/>
          <p:nvPr/>
        </p:nvSpPr>
        <p:spPr>
          <a:xfrm>
            <a:off x="297682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247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reconocer estas características</a:t>
            </a:r>
            <a:endParaRPr lang="en-US" sz="1247" dirty="0"/>
          </a:p>
        </p:txBody>
      </p:sp>
      <p:sp>
        <p:nvSpPr>
          <p:cNvPr id="31" name="Text 29"/>
          <p:cNvSpPr/>
          <p:nvPr/>
        </p:nvSpPr>
        <p:spPr>
          <a:xfrm>
            <a:off x="783161" y="2753801"/>
            <a:ext cx="1828800" cy="3017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poseen características esenciales como organización celular, metabolismo y homeostasis.</a:t>
            </a:r>
            <a:endParaRPr lang="en-US" sz="10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características son la base para entender la vida y su complejidad.</a:t>
            </a:r>
            <a:endParaRPr lang="en-US" sz="1000" dirty="0"/>
          </a:p>
        </p:txBody>
      </p:sp>
      <p:sp>
        <p:nvSpPr>
          <p:cNvPr id="32" name="Text 30"/>
          <p:cNvSpPr/>
          <p:nvPr/>
        </p:nvSpPr>
        <p:spPr>
          <a:xfrm>
            <a:off x="783161" y="2178983"/>
            <a:ext cx="1828800" cy="4575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112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Características fundamentales de los seres vivos</a:t>
            </a:r>
            <a:endParaRPr lang="en-US" sz="1112" dirty="0"/>
          </a:p>
        </p:txBody>
      </p:sp>
      <p:sp>
        <p:nvSpPr>
          <p:cNvPr id="33" name="Text 3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2743200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200400" y="1157457"/>
            <a:ext cx="8321040" cy="9525"/>
          </a:xfrm>
          <a:custGeom>
            <a:avLst/>
            <a:gdLst/>
            <a:ahLst/>
            <a:cxnLst/>
            <a:rect l="l" t="t" r="r" b="b"/>
            <a:pathLst>
              <a:path w="8321040" h="9525">
                <a:moveTo>
                  <a:pt x="0" y="0"/>
                </a:moveTo>
                <a:lnTo>
                  <a:pt x="83210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-7641" y="0"/>
            <a:ext cx="2750841" cy="6858000"/>
          </a:xfrm>
          <a:prstGeom prst="rect">
            <a:avLst/>
          </a:prstGeom>
          <a:blipFill>
            <a:blip r:embed="rId1"/>
            <a:srcRect l="0" t="0" r="0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10911840" y="1365505"/>
            <a:ext cx="640080" cy="4585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03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04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05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06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07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08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09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10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11</a:t>
            </a:r>
            <a:endParaRPr lang="en-US" sz="1600" dirty="0"/>
          </a:p>
          <a:p>
            <a:pPr algn="r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12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200400" y="1365505"/>
            <a:ext cx="7498080" cy="4585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Introducción a las características de los sere…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Organización celular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Metabolismo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Homeostasis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Crecimiento y desarrollo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Reproducción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Respuesta a estímulos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Adaptación y evolución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Interacción con el medio ambiente</a:t>
            </a:r>
            <a:endParaRPr lang="en-US" sz="1600" dirty="0"/>
          </a:p>
          <a:p>
            <a:pPr algn="l"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101828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las características de los sere…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00400" y="503683"/>
            <a:ext cx="8261520" cy="538677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Table of Contents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4505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37870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112352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Introducción a las características de los seres vivos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9109" r="-109109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3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6112353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interactúan con diferentes ambientes en el planeta.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interacciones son clave para su funcionamiento y supervivencia.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6112353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Relación con los ambientes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3378704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Conocer estas características es esencial para entender la diversidad biológica.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ayuda a comprender los procesos que sustentan la existencia de los seres vivos.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3378704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383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las características de los seres vivos</a:t>
            </a:r>
            <a:endParaRPr lang="en-US" sz="1383" dirty="0"/>
          </a:p>
        </p:txBody>
      </p:sp>
      <p:sp>
        <p:nvSpPr>
          <p:cNvPr id="21" name="Text 19"/>
          <p:cNvSpPr/>
          <p:nvPr/>
        </p:nvSpPr>
        <p:spPr>
          <a:xfrm>
            <a:off x="645055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se definen por un conjunto de características que los distinguen de la materia inerte.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características fundamentales permiten comprender qué es la vida.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645055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Definición de los seres vivos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663439" y="1311410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82295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846319" y="1445170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64007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663439" y="3821072"/>
            <a:ext cx="3840480" cy="237744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82295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4846319" y="3954832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7233" r="-107233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Organización celular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4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23" name="Text 21"/>
          <p:cNvSpPr/>
          <p:nvPr/>
        </p:nvSpPr>
        <p:spPr>
          <a:xfrm>
            <a:off x="484631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organización celular es fundamental para la estructura de los seres vivos.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es crucial para su función y desarrollo.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84631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 la organización celular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822959" y="4873502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célula realiza funciones esenciales para la supervivencia.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funciones permiten el correcto funcionamiento del organismo.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822959" y="4400498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Funciones vitales de las células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484631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organismos pueden ser unicelulares, como las bacterias.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pueden ser multicelulares, como los animales y plantas.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484631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Tipos de organismos según su celularidad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822959" y="2363840"/>
            <a:ext cx="3474720" cy="11887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Todos los seres vivos están formados por células.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Las células son consideradas la unidad básica de la vida.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822959" y="1890836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Unidad básica de la vida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73549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73549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73052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69144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469144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9202792" y="1442041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9202792" y="1442041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383983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373052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Metabolismo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3768561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352133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5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9202793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reacciones permiten el crecimiento, la reparación y el mantenimiento de las funciones vitales.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Sin el metabolismo, los seres vivos no podrían realizar actividades esenciales para la vida.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9202793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Importancia del Metabolismo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6469144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Incluye procesos como la respiración, donde se libera energía a partir de nutrientes.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abarca la fotosíntesis, que convierte la energía solar en energía química en plantas y algunos organismos.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6469144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Procesos Metabólicos Clave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3735495" y="2755681"/>
            <a:ext cx="2560320" cy="3291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El metabolismo es el conjunto de reacciones químicas que ocurren dentro de los seres vivos para obtener y utilizar energía.</a:t>
            </a:r>
            <a:endParaRPr lang="en-US" sz="110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Estas reacciones son esenciales para el funcionamiento y la supervivencia de los organismos.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3735495" y="2068060"/>
            <a:ext cx="256032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Definición de Metabolismo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61072" y="1348354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684432" y="1348354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661072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843952" y="1482114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843952" y="1482114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3770383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7867312" y="1482114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7867312" y="1482114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3661072" y="3858016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7684432" y="3858016"/>
            <a:ext cx="3840480" cy="2194560"/>
          </a:xfrm>
          <a:prstGeom prst="rect">
            <a:avLst/>
          </a:prstGeom>
          <a:solidFill>
            <a:srgbClr val="0E2841">
              <a:alpha val="3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3843952" y="3991776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3843952" y="3991776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7867312" y="3991776"/>
            <a:ext cx="365760" cy="36576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7867312" y="3991776"/>
            <a:ext cx="36576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4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22835" r="-22835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3661072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Homeostasis</a:t>
            </a:r>
            <a:endParaRPr lang="en-US" sz="2400" dirty="0"/>
          </a:p>
        </p:txBody>
      </p:sp>
      <p:sp>
        <p:nvSpPr>
          <p:cNvPr id="21" name="Text 19"/>
          <p:cNvSpPr/>
          <p:nvPr/>
        </p:nvSpPr>
        <p:spPr>
          <a:xfrm>
            <a:off x="3451884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6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3878758" y="6309360"/>
            <a:ext cx="69865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23" name="Text 21"/>
          <p:cNvSpPr/>
          <p:nvPr/>
        </p:nvSpPr>
        <p:spPr>
          <a:xfrm>
            <a:off x="7867312" y="4910446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homeostasis asegura el funcionamiento óptimo de las células y órganos.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 clave para la supervivencia y adaptación continua de los seres vivos.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7867312" y="443744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Función de Células y Órganos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3843952" y="4910446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homeostasis ayuda a mantener el pH y la concentración de sustancias en niveles óptimos.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es esencial para la estabilidad química y biológica del organismo.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3843952" y="4437442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Mantenimiento del pH y Sustancias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7867312" y="2400784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homeostasis es fundamental para regular la temperatura corporal.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asegura que los organismos puedan funcionar adecuadamente en diferentes condiciones.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7867312" y="1927780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Regulación de la Temperatura Corporal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3843952" y="2400784"/>
            <a:ext cx="347472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mantienen un equilibrio interno estable, conocido como homeostasis.</a:t>
            </a:r>
            <a:endParaRPr lang="en-US" sz="1050" dirty="0"/>
          </a:p>
          <a:p>
            <a:pPr algn="l"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105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equilibrio se mantiene a pesar de los cambios en el ambiente externo.</a:t>
            </a:r>
            <a:endParaRPr lang="en-US" sz="1050" dirty="0"/>
          </a:p>
        </p:txBody>
      </p:sp>
      <p:sp>
        <p:nvSpPr>
          <p:cNvPr id="30" name="Text 28"/>
          <p:cNvSpPr/>
          <p:nvPr/>
        </p:nvSpPr>
        <p:spPr>
          <a:xfrm>
            <a:off x="3843952" y="1927780"/>
            <a:ext cx="347472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Definición de Homeostasis</a:t>
            </a:r>
            <a:endParaRPr lang="en-US" sz="1400" dirty="0"/>
          </a:p>
        </p:txBody>
      </p:sp>
      <p:sp>
        <p:nvSpPr>
          <p:cNvPr id="31" name="Text 2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1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40079" y="1164795"/>
            <a:ext cx="7863840" cy="45719"/>
          </a:xfrm>
          <a:custGeom>
            <a:avLst/>
            <a:gdLst/>
            <a:ahLst/>
            <a:cxnLst/>
            <a:rect l="l" t="t" r="r" b="b"/>
            <a:pathLst>
              <a:path w="7863840" h="45719">
                <a:moveTo>
                  <a:pt x="0" y="0"/>
                </a:moveTo>
                <a:lnTo>
                  <a:pt x="786384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06311" r="-106311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79" y="1"/>
            <a:ext cx="786384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Crecimiento y desarrollo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7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857765" y="6309360"/>
            <a:ext cx="7646153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40079" y="3951489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40079" y="3951489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643771" y="2779997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43771" y="2779997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640079" y="1594680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640079" y="1594680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640079" y="5063838"/>
            <a:ext cx="457200" cy="457200"/>
          </a:xfrm>
          <a:prstGeom prst="rect">
            <a:avLst/>
          </a:prstGeom>
          <a:solidFill>
            <a:srgbClr val="1570EF">
              <a:alpha val="10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640079" y="5063838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2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04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303243" y="547663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Son esenciales para la reproducción de los seres vivos.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Contribuyen a la perpetuación de la especie.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1303243" y="5060102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Importancia del crecimiento y desarrollo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1303243" y="4368513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Durante el desarrollo, ocurren cambios que permiten alcanzar la adultez.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Estos cambios son esenciales para la funcionalidad del organismo.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1303243" y="3951983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Cambios morfológicos y funcionales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1303243" y="3195479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proceso incluye la división celular y diferenciación.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abarca la maduración de órganos y sistemas.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1303243" y="2778949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Procesos involucrados en el crecimiento y desarrollo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1303243" y="1600270"/>
            <a:ext cx="6858000" cy="3097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Definición de crecimiento y desarrollo</a:t>
            </a:r>
            <a:endParaRPr lang="en-US" sz="1400" dirty="0"/>
          </a:p>
        </p:txBody>
      </p:sp>
      <p:sp>
        <p:nvSpPr>
          <p:cNvPr id="27" name="Text 25"/>
          <p:cNvSpPr/>
          <p:nvPr/>
        </p:nvSpPr>
        <p:spPr>
          <a:xfrm>
            <a:off x="1303243" y="2016800"/>
            <a:ext cx="6858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experimentan crecimiento, que es el aumento de tamaño y masa.</a:t>
            </a:r>
            <a:endParaRPr lang="en-US" sz="12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El desarrollo implica cambios y etapas a lo largo de su vida.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1655241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655243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63993" y="1591013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63993" y="1591013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40081" y="1159247"/>
            <a:ext cx="7951470" cy="45719"/>
          </a:xfrm>
          <a:custGeom>
            <a:avLst/>
            <a:gdLst/>
            <a:ahLst/>
            <a:cxnLst/>
            <a:rect l="l" t="t" r="r" b="b"/>
            <a:pathLst>
              <a:path w="7951470" h="45719">
                <a:moveTo>
                  <a:pt x="0" y="0"/>
                </a:moveTo>
                <a:lnTo>
                  <a:pt x="7951470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0080" y="308010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40080" y="308010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50836" y="4557884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50836" y="4557884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749390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640080" y="1"/>
            <a:ext cx="8032593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Reproducción</a:t>
            </a:r>
            <a:endParaRPr lang="en-US" sz="2400" dirty="0"/>
          </a:p>
        </p:txBody>
      </p:sp>
      <p:sp>
        <p:nvSpPr>
          <p:cNvPr id="14" name="Text 12"/>
          <p:cNvSpPr/>
          <p:nvPr/>
        </p:nvSpPr>
        <p:spPr>
          <a:xfrm>
            <a:off x="890016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117084" r="-117084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857765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430891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8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1312530" y="5037963"/>
            <a:ext cx="6187954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proceso es esencial para la supervivencia de los seres vivos.</a:t>
            </a:r>
            <a:endParaRPr lang="en-US" sz="14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Además, contribuye a la evolución de las especies.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1312533" y="4560423"/>
            <a:ext cx="6187947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Importancia de la Reproducción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1325881" y="3547490"/>
            <a:ext cx="617460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sz="122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reproducción sexual implica la combinación de material genético de dos progenitores.</a:t>
            </a:r>
            <a:endParaRPr lang="en-US" sz="1225" dirty="0"/>
          </a:p>
          <a:p>
            <a:pPr algn="l" marL="0" indent="0">
              <a:lnSpc>
                <a:spcPct val="90000"/>
              </a:lnSpc>
              <a:spcBef>
                <a:spcPts val="875"/>
              </a:spcBef>
              <a:buNone/>
            </a:pPr>
            <a:r>
              <a:rPr lang="en-US" sz="122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reproducción asexual permite que un solo organismo produzca descendencia idéntica.</a:t>
            </a:r>
            <a:endParaRPr lang="en-US" sz="1225" dirty="0"/>
          </a:p>
        </p:txBody>
      </p:sp>
      <p:sp>
        <p:nvSpPr>
          <p:cNvPr id="21" name="Text 19"/>
          <p:cNvSpPr/>
          <p:nvPr/>
        </p:nvSpPr>
        <p:spPr>
          <a:xfrm>
            <a:off x="1325882" y="3087278"/>
            <a:ext cx="6174606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Tipos de Reproducción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1312533" y="1591696"/>
            <a:ext cx="6187954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Definición de Reproducción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1312533" y="2048213"/>
            <a:ext cx="618795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10"/>
              </a:spcBef>
              <a:buNone/>
            </a:pPr>
            <a:r>
              <a:rPr lang="en-US" sz="127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reproducción es el proceso mediante el cual los seres vivos generan nuevos organismos.</a:t>
            </a:r>
            <a:endParaRPr lang="en-US" sz="1275" dirty="0"/>
          </a:p>
          <a:p>
            <a:pPr algn="l" marL="0" indent="0">
              <a:lnSpc>
                <a:spcPct val="90000"/>
              </a:lnSpc>
              <a:spcBef>
                <a:spcPts val="910"/>
              </a:spcBef>
              <a:buNone/>
            </a:pPr>
            <a:r>
              <a:rPr lang="en-US" sz="127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Este mecanismo asegura la continuidad de la especie.</a:t>
            </a:r>
            <a:endParaRPr lang="en-US" sz="12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536759" cy="6858000"/>
          </a:xfrm>
          <a:prstGeom prst="rect">
            <a:avLst/>
          </a:prstGeom>
          <a:solidFill>
            <a:srgbClr val="1570EF"/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536757" cy="6858000"/>
          </a:xfrm>
          <a:prstGeom prst="rect">
            <a:avLst/>
          </a:prstGeom>
          <a:blipFill>
            <a:blip r:embed="rId1"/>
            <a:srcRect l="0" t="0" r="80488" b="0"/>
            <a:stretch>
              <a:fillRect l="0" t="0" r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685750" y="1591013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85750" y="1591013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661837" y="3080106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661837" y="3080106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02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3672593" y="4557884"/>
            <a:ext cx="457200" cy="457200"/>
          </a:xfrm>
          <a:prstGeom prst="rect">
            <a:avLst/>
          </a:prstGeom>
          <a:solidFill>
            <a:srgbClr val="1570EF">
              <a:alpha val="5000"/>
            </a:srgbClr>
          </a:solid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3672593" y="4557884"/>
            <a:ext cx="4572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rgbClr val="1570EF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03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771147" y="6318000"/>
            <a:ext cx="108375" cy="540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 /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0" y="0"/>
            <a:ext cx="3291840" cy="6858000"/>
          </a:xfrm>
          <a:prstGeom prst="rect">
            <a:avLst/>
          </a:prstGeom>
          <a:blipFill>
            <a:blip r:embed="rId2"/>
            <a:srcRect/>
            <a:stretch>
              <a:fillRect l="-84003" r="-84003" t="0" b="0"/>
            </a:stretch>
          </a:blipFill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3879522" y="6309360"/>
            <a:ext cx="7130221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80808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Características Fundamentales de los Seres Vivos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3452648" y="6308725"/>
            <a:ext cx="287113" cy="5492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8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9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4334287" y="5037963"/>
            <a:ext cx="6187954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respuesta a estímulos es esencial para interactuar con el medio ambiente.</a:t>
            </a:r>
            <a:endParaRPr lang="en-US" sz="1400" dirty="0"/>
          </a:p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Ayuda a evitar peligros y a mantener la supervivencia.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334290" y="4560423"/>
            <a:ext cx="6187947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Importancia de la respuesta a estímulos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4347638" y="3547490"/>
            <a:ext cx="617460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11"/>
              </a:spcBef>
              <a:buNone/>
            </a:pPr>
            <a:r>
              <a:rPr lang="en-US" sz="127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La respuesta puede manifestarse como movimientos hacia o lejos de estímulos, conocidos como tropismos.</a:t>
            </a:r>
            <a:endParaRPr lang="en-US" sz="1275" dirty="0"/>
          </a:p>
          <a:p>
            <a:pPr algn="l" marL="0" indent="0">
              <a:lnSpc>
                <a:spcPct val="90000"/>
              </a:lnSpc>
              <a:spcBef>
                <a:spcPts val="911"/>
              </a:spcBef>
              <a:buNone/>
            </a:pPr>
            <a:r>
              <a:rPr lang="en-US" sz="1275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También incluye cambios fisiológicos internos y comportamientos adaptativos.</a:t>
            </a:r>
            <a:endParaRPr lang="en-US" sz="1275" dirty="0"/>
          </a:p>
        </p:txBody>
      </p:sp>
      <p:sp>
        <p:nvSpPr>
          <p:cNvPr id="18" name="Text 16"/>
          <p:cNvSpPr/>
          <p:nvPr/>
        </p:nvSpPr>
        <p:spPr>
          <a:xfrm>
            <a:off x="4347639" y="3087278"/>
            <a:ext cx="6174606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Tipos de respuestas a estímulos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4334290" y="1591696"/>
            <a:ext cx="6187954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Figtree Bold" pitchFamily="34" charset="0"/>
                <a:ea typeface="Figtree Bold" pitchFamily="34" charset="-122"/>
                <a:cs typeface="Figtree Bold" pitchFamily="34" charset="-120"/>
              </a:rPr>
              <a:t>Capacidad de detección y reacción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4334290" y="2048213"/>
            <a:ext cx="6187956" cy="6400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0" indent="0">
              <a:lnSpc>
                <a:spcPct val="90000"/>
              </a:lnSpc>
              <a:spcBef>
                <a:spcPts val="913"/>
              </a:spcBef>
              <a:buNone/>
            </a:pPr>
            <a:r>
              <a:rPr lang="en-US" sz="1278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Los seres vivos tienen la capacidad de detectar y reaccionar a cambios en su entorno.</a:t>
            </a:r>
            <a:endParaRPr lang="en-US" sz="1278" dirty="0"/>
          </a:p>
          <a:p>
            <a:pPr algn="l" marL="0" indent="0">
              <a:lnSpc>
                <a:spcPct val="90000"/>
              </a:lnSpc>
              <a:spcBef>
                <a:spcPts val="913"/>
              </a:spcBef>
              <a:buNone/>
            </a:pPr>
            <a:r>
              <a:rPr lang="en-US" sz="1278" dirty="0">
                <a:solidFill>
                  <a:srgbClr val="000000"/>
                </a:solidFill>
                <a:latin typeface="Figtree Regular" pitchFamily="34" charset="0"/>
                <a:ea typeface="Figtree Regular" pitchFamily="34" charset="-122"/>
                <a:cs typeface="Figtree Regular" pitchFamily="34" charset="-120"/>
              </a:rPr>
              <a:t>Esto les permite sobrevivir y adaptarse a las condiciones cambiantes.</a:t>
            </a:r>
            <a:endParaRPr lang="en-US" sz="1278" dirty="0"/>
          </a:p>
        </p:txBody>
      </p:sp>
      <p:sp>
        <p:nvSpPr>
          <p:cNvPr id="21" name="Text 19"/>
          <p:cNvSpPr/>
          <p:nvPr/>
        </p:nvSpPr>
        <p:spPr>
          <a:xfrm>
            <a:off x="3676242" y="1164617"/>
            <a:ext cx="7845198" cy="10672"/>
          </a:xfrm>
          <a:custGeom>
            <a:avLst/>
            <a:gdLst/>
            <a:ahLst/>
            <a:cxnLst/>
            <a:rect l="l" t="t" r="r" b="b"/>
            <a:pathLst>
              <a:path w="7845198" h="10672">
                <a:moveTo>
                  <a:pt x="0" y="0"/>
                </a:moveTo>
                <a:lnTo>
                  <a:pt x="7845198" y="0"/>
                </a:lnTo>
              </a:path>
            </a:pathLst>
          </a:custGeom>
          <a:noFill/>
          <a:ln w="25400">
            <a:solidFill>
              <a:srgbClr val="EAECF0"/>
            </a:solidFill>
          </a:ln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3685750" y="1"/>
            <a:ext cx="7869770" cy="1034799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 marL="0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Figtree SemiBold" pitchFamily="34" charset="0"/>
                <a:ea typeface="Figtree SemiBold" pitchFamily="34" charset="-122"/>
                <a:cs typeface="Figtree SemiBold" pitchFamily="34" charset="-120"/>
              </a:rPr>
              <a:t>Respuesta a estímulos</a:t>
            </a:r>
            <a:endParaRPr lang="en-US" sz="2400" dirty="0"/>
          </a:p>
        </p:txBody>
      </p:sp>
      <p:sp>
        <p:nvSpPr>
          <p:cNvPr id="23" name="Text 21"/>
          <p:cNvSpPr/>
          <p:nvPr/>
        </p:nvSpPr>
        <p:spPr>
          <a:xfrm>
            <a:off x="11009743" y="6137907"/>
            <a:ext cx="548640" cy="54864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SlideSpeak</cp:lastModifiedBy>
  <cp:revision>1</cp:revision>
  <dcterms:created xsi:type="dcterms:W3CDTF">2025-07-07T22:20:39Z</dcterms:created>
  <dcterms:modified xsi:type="dcterms:W3CDTF">2025-07-07T22:20:39Z</dcterms:modified>
</cp:coreProperties>
</file>