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22-12-2019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22-12-2019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22-12-2019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64692"/>
            <a:ext cx="10590414" cy="8890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169622"/>
            <a:ext cx="10590415" cy="4414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251218" y="160020"/>
            <a:ext cx="2753746" cy="323968"/>
          </a:xfrm>
        </p:spPr>
        <p:txBody>
          <a:bodyPr/>
          <a:lstStyle/>
          <a:p>
            <a:fld id="{F070A7B3-6521-4DCA-87E5-044747A908C1}" type="datetimeFigureOut">
              <a:rPr lang="en-US" dirty="0"/>
              <a:t>22-12-2019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8847" y="160020"/>
            <a:ext cx="5901189" cy="320040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63004" y="6217920"/>
            <a:ext cx="374072" cy="365760"/>
          </a:xfrm>
        </p:spPr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22-12-2019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22-12-2019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22-12-2019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22-12-2019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22-12-2019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22-12-2019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22-12-2019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22-12-2019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94C6-2F9E-4898-B53E-19C42163F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734" y="2386744"/>
            <a:ext cx="10410738" cy="1645920"/>
          </a:xfrm>
        </p:spPr>
        <p:txBody>
          <a:bodyPr/>
          <a:lstStyle/>
          <a:p>
            <a:r>
              <a:rPr lang="nb-NO" dirty="0"/>
              <a:t>           Administrative </a:t>
            </a:r>
            <a:r>
              <a:rPr lang="nb-NO" dirty="0" err="1"/>
              <a:t>tool</a:t>
            </a:r>
            <a:r>
              <a:rPr lang="nb-NO" dirty="0"/>
              <a:t> 1.0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33C3B-BA6A-40E0-BEC1-1F2E9B962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Familiehjelpen Ukraina – </a:t>
            </a:r>
            <a:r>
              <a:rPr lang="nb-NO" dirty="0" err="1"/>
              <a:t>Specifications</a:t>
            </a:r>
            <a:r>
              <a:rPr lang="nb-NO" dirty="0"/>
              <a:t> 0.6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70" y="2511094"/>
            <a:ext cx="2180946" cy="139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1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A1B5-8B7B-4FBC-BF0A-85B70E9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Viewable</a:t>
            </a:r>
            <a:r>
              <a:rPr lang="nb-NO" dirty="0"/>
              <a:t> for Administrator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9003-C6EB-4EEA-B6B8-47E49FEFA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 </a:t>
            </a:r>
            <a:r>
              <a:rPr lang="nb-NO" dirty="0" err="1"/>
              <a:t>window</a:t>
            </a:r>
            <a:r>
              <a:rPr lang="nb-NO" dirty="0"/>
              <a:t> </a:t>
            </a:r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Adminstrator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select</a:t>
            </a:r>
            <a:endParaRPr lang="nb-NO" dirty="0"/>
          </a:p>
          <a:p>
            <a:pPr lvl="1"/>
            <a:r>
              <a:rPr lang="nb-NO" dirty="0"/>
              <a:t>All </a:t>
            </a:r>
            <a:r>
              <a:rPr lang="nb-NO" dirty="0" err="1"/>
              <a:t>core</a:t>
            </a:r>
            <a:r>
              <a:rPr lang="nb-NO" dirty="0"/>
              <a:t> </a:t>
            </a:r>
            <a:r>
              <a:rPr lang="nb-NO" dirty="0" err="1"/>
              <a:t>tables</a:t>
            </a:r>
            <a:r>
              <a:rPr lang="nb-NO" dirty="0"/>
              <a:t> </a:t>
            </a:r>
            <a:r>
              <a:rPr lang="nb-NO" dirty="0">
                <a:solidFill>
                  <a:srgbClr val="FFC000"/>
                </a:solidFill>
              </a:rPr>
              <a:t>(for </a:t>
            </a:r>
            <a:r>
              <a:rPr lang="nb-NO" dirty="0" err="1">
                <a:solidFill>
                  <a:srgbClr val="FFC000"/>
                </a:solidFill>
              </a:rPr>
              <a:t>view</a:t>
            </a:r>
            <a:r>
              <a:rPr lang="nb-NO" dirty="0">
                <a:solidFill>
                  <a:srgbClr val="FFC000"/>
                </a:solidFill>
              </a:rPr>
              <a:t> and </a:t>
            </a:r>
            <a:r>
              <a:rPr lang="nb-NO" dirty="0" err="1">
                <a:solidFill>
                  <a:srgbClr val="FFC000"/>
                </a:solidFill>
              </a:rPr>
              <a:t>export</a:t>
            </a:r>
            <a:r>
              <a:rPr lang="nb-NO" dirty="0">
                <a:solidFill>
                  <a:srgbClr val="FFC000"/>
                </a:solidFill>
              </a:rPr>
              <a:t>)</a:t>
            </a:r>
          </a:p>
          <a:p>
            <a:pPr lvl="1"/>
            <a:r>
              <a:rPr lang="nb-NO" dirty="0"/>
              <a:t>Users</a:t>
            </a:r>
          </a:p>
          <a:p>
            <a:pPr lvl="1"/>
            <a:r>
              <a:rPr lang="nb-NO" dirty="0">
                <a:solidFill>
                  <a:srgbClr val="FFC000"/>
                </a:solidFill>
              </a:rPr>
              <a:t>Donors</a:t>
            </a:r>
          </a:p>
          <a:p>
            <a:pPr lvl="1"/>
            <a:r>
              <a:rPr lang="nb-NO" dirty="0"/>
              <a:t>Report</a:t>
            </a:r>
          </a:p>
          <a:p>
            <a:pPr lvl="1"/>
            <a:r>
              <a:rPr lang="nb-NO" dirty="0"/>
              <a:t>Exchange rates </a:t>
            </a:r>
            <a:r>
              <a:rPr lang="nb-NO" dirty="0">
                <a:solidFill>
                  <a:srgbClr val="FFC000"/>
                </a:solidFill>
              </a:rPr>
              <a:t>for NOK, UAH, RUB, EUR, USD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2633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A1B5-8B7B-4FBC-BF0A-85B70E9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Viewable</a:t>
            </a:r>
            <a:r>
              <a:rPr lang="nb-NO" dirty="0"/>
              <a:t> for FU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9003-C6EB-4EEA-B6B8-47E49FEFA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 </a:t>
            </a:r>
            <a:r>
              <a:rPr lang="nb-NO" dirty="0" err="1"/>
              <a:t>window</a:t>
            </a:r>
            <a:r>
              <a:rPr lang="nb-NO" dirty="0"/>
              <a:t> </a:t>
            </a:r>
            <a:r>
              <a:rPr lang="nb-NO" dirty="0" err="1"/>
              <a:t>where</a:t>
            </a:r>
            <a:r>
              <a:rPr lang="nb-NO" dirty="0"/>
              <a:t> FU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select</a:t>
            </a:r>
            <a:endParaRPr lang="nb-NO" dirty="0"/>
          </a:p>
          <a:p>
            <a:pPr lvl="1"/>
            <a:r>
              <a:rPr lang="nb-NO" dirty="0"/>
              <a:t>All </a:t>
            </a:r>
            <a:r>
              <a:rPr lang="nb-NO" dirty="0" err="1"/>
              <a:t>projects</a:t>
            </a:r>
            <a:r>
              <a:rPr lang="nb-NO" dirty="0"/>
              <a:t> </a:t>
            </a:r>
            <a:r>
              <a:rPr lang="nb-NO" dirty="0" err="1"/>
              <a:t>aggregated</a:t>
            </a:r>
            <a:endParaRPr lang="nb-NO" dirty="0"/>
          </a:p>
          <a:p>
            <a:pPr lvl="1"/>
            <a:r>
              <a:rPr lang="nb-NO" dirty="0" err="1"/>
              <a:t>Individual</a:t>
            </a:r>
            <a:r>
              <a:rPr lang="nb-NO" dirty="0"/>
              <a:t> </a:t>
            </a:r>
            <a:r>
              <a:rPr lang="nb-NO" dirty="0" err="1"/>
              <a:t>project</a:t>
            </a:r>
            <a:r>
              <a:rPr lang="nb-NO" dirty="0"/>
              <a:t> </a:t>
            </a:r>
            <a:r>
              <a:rPr lang="nb-NO" dirty="0" err="1"/>
              <a:t>detailed</a:t>
            </a:r>
            <a:endParaRPr lang="nb-NO" dirty="0"/>
          </a:p>
          <a:p>
            <a:pPr lvl="1"/>
            <a:r>
              <a:rPr lang="nb-NO" dirty="0"/>
              <a:t>New </a:t>
            </a:r>
            <a:r>
              <a:rPr lang="nb-NO" dirty="0" err="1"/>
              <a:t>project</a:t>
            </a:r>
            <a:endParaRPr lang="nb-NO" dirty="0"/>
          </a:p>
          <a:p>
            <a:pPr lvl="1"/>
            <a:r>
              <a:rPr lang="nb-NO" dirty="0">
                <a:solidFill>
                  <a:srgbClr val="FFC000"/>
                </a:solidFill>
              </a:rPr>
              <a:t>New </a:t>
            </a:r>
            <a:r>
              <a:rPr lang="nb-NO" dirty="0" err="1">
                <a:solidFill>
                  <a:srgbClr val="FFC000"/>
                </a:solidFill>
              </a:rPr>
              <a:t>beneficiary</a:t>
            </a:r>
            <a:endParaRPr lang="nb-NO" dirty="0">
              <a:solidFill>
                <a:srgbClr val="FFC000"/>
              </a:solidFill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8726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A1B5-8B7B-4FBC-BF0A-85B70E9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Viewable</a:t>
            </a:r>
            <a:r>
              <a:rPr lang="nb-NO" dirty="0"/>
              <a:t> for Field </a:t>
            </a:r>
            <a:r>
              <a:rPr lang="nb-NO" dirty="0" err="1"/>
              <a:t>Contact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9003-C6EB-4EEA-B6B8-47E49FEFA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 </a:t>
            </a:r>
            <a:r>
              <a:rPr lang="nb-NO" dirty="0" err="1"/>
              <a:t>window</a:t>
            </a:r>
            <a:r>
              <a:rPr lang="nb-NO" dirty="0"/>
              <a:t> </a:t>
            </a:r>
            <a:r>
              <a:rPr lang="nb-NO" dirty="0" err="1"/>
              <a:t>where</a:t>
            </a:r>
            <a:r>
              <a:rPr lang="nb-NO" dirty="0"/>
              <a:t> Field </a:t>
            </a:r>
            <a:r>
              <a:rPr lang="nb-NO" dirty="0" err="1"/>
              <a:t>Contact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select</a:t>
            </a:r>
            <a:endParaRPr lang="nb-NO" dirty="0"/>
          </a:p>
          <a:p>
            <a:pPr lvl="1"/>
            <a:r>
              <a:rPr lang="nb-NO" dirty="0"/>
              <a:t>All </a:t>
            </a:r>
            <a:r>
              <a:rPr lang="nb-NO" dirty="0" err="1"/>
              <a:t>projects</a:t>
            </a:r>
            <a:r>
              <a:rPr lang="nb-NO" dirty="0"/>
              <a:t> </a:t>
            </a:r>
            <a:r>
              <a:rPr lang="nb-NO" dirty="0" err="1"/>
              <a:t>she</a:t>
            </a:r>
            <a:r>
              <a:rPr lang="nb-NO" dirty="0"/>
              <a:t>/</a:t>
            </a:r>
            <a:r>
              <a:rPr lang="nb-NO" dirty="0" err="1"/>
              <a:t>he</a:t>
            </a:r>
            <a:r>
              <a:rPr lang="nb-NO" dirty="0"/>
              <a:t> is </a:t>
            </a:r>
            <a:r>
              <a:rPr lang="nb-NO" dirty="0" err="1"/>
              <a:t>responsible</a:t>
            </a:r>
            <a:r>
              <a:rPr lang="nb-NO" dirty="0"/>
              <a:t> for, </a:t>
            </a:r>
            <a:r>
              <a:rPr lang="nb-NO" dirty="0" err="1"/>
              <a:t>aggregated</a:t>
            </a:r>
            <a:endParaRPr lang="nb-NO" dirty="0"/>
          </a:p>
          <a:p>
            <a:pPr lvl="1"/>
            <a:r>
              <a:rPr lang="nb-NO" dirty="0" err="1"/>
              <a:t>Individual</a:t>
            </a:r>
            <a:r>
              <a:rPr lang="nb-NO" dirty="0"/>
              <a:t> </a:t>
            </a:r>
            <a:r>
              <a:rPr lang="nb-NO" dirty="0" err="1"/>
              <a:t>project</a:t>
            </a:r>
            <a:r>
              <a:rPr lang="nb-NO" dirty="0"/>
              <a:t> </a:t>
            </a:r>
            <a:r>
              <a:rPr lang="nb-NO" dirty="0" err="1"/>
              <a:t>detailed</a:t>
            </a:r>
            <a:endParaRPr lang="nb-NO" dirty="0"/>
          </a:p>
          <a:p>
            <a:pPr lvl="1"/>
            <a:r>
              <a:rPr lang="nb-NO" dirty="0"/>
              <a:t>New </a:t>
            </a:r>
            <a:r>
              <a:rPr lang="nb-NO" dirty="0" err="1"/>
              <a:t>project</a:t>
            </a:r>
            <a:endParaRPr lang="nb-NO" dirty="0"/>
          </a:p>
          <a:p>
            <a:pPr lvl="1"/>
            <a:r>
              <a:rPr lang="nb-NO" dirty="0">
                <a:solidFill>
                  <a:srgbClr val="FFC000"/>
                </a:solidFill>
              </a:rPr>
              <a:t>New </a:t>
            </a:r>
            <a:r>
              <a:rPr lang="nb-NO" dirty="0" err="1">
                <a:solidFill>
                  <a:srgbClr val="FFC000"/>
                </a:solidFill>
              </a:rPr>
              <a:t>beneficiary</a:t>
            </a:r>
            <a:endParaRPr lang="nb-NO" dirty="0">
              <a:solidFill>
                <a:srgbClr val="FFC000"/>
              </a:solidFill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73978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A1B5-8B7B-4FBC-BF0A-85B70E9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General </a:t>
            </a:r>
            <a:r>
              <a:rPr lang="nb-NO" dirty="0" err="1"/>
              <a:t>comments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9003-C6EB-4EEA-B6B8-47E49FEFA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requirements</a:t>
            </a:r>
            <a:endParaRPr lang="nb-NO" dirty="0"/>
          </a:p>
          <a:p>
            <a:pPr lvl="1"/>
            <a:r>
              <a:rPr lang="nb-NO" dirty="0"/>
              <a:t>The </a:t>
            </a:r>
            <a:r>
              <a:rPr lang="nb-NO" dirty="0" err="1"/>
              <a:t>solution</a:t>
            </a:r>
            <a:r>
              <a:rPr lang="nb-NO" dirty="0"/>
              <a:t> </a:t>
            </a:r>
            <a:r>
              <a:rPr lang="nb-NO" dirty="0" err="1"/>
              <a:t>shall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licensefree</a:t>
            </a:r>
            <a:r>
              <a:rPr lang="nb-NO" dirty="0"/>
              <a:t> software </a:t>
            </a:r>
            <a:r>
              <a:rPr lang="nb-NO" dirty="0" err="1"/>
              <a:t>components</a:t>
            </a:r>
            <a:endParaRPr lang="nb-NO" dirty="0"/>
          </a:p>
          <a:p>
            <a:pPr lvl="1"/>
            <a:r>
              <a:rPr lang="nb-NO" dirty="0"/>
              <a:t>It </a:t>
            </a:r>
            <a:r>
              <a:rPr lang="nb-NO" dirty="0" err="1"/>
              <a:t>shall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from a </a:t>
            </a:r>
            <a:r>
              <a:rPr lang="nb-NO" dirty="0" err="1"/>
              <a:t>browser</a:t>
            </a:r>
            <a:r>
              <a:rPr lang="nb-NO" dirty="0"/>
              <a:t> (a </a:t>
            </a:r>
            <a:r>
              <a:rPr lang="nb-NO" dirty="0" err="1"/>
              <a:t>smartphone</a:t>
            </a:r>
            <a:r>
              <a:rPr lang="nb-NO" dirty="0"/>
              <a:t> is a </a:t>
            </a:r>
            <a:r>
              <a:rPr lang="nb-NO" dirty="0" err="1"/>
              <a:t>welcome</a:t>
            </a:r>
            <a:r>
              <a:rPr lang="nb-NO" dirty="0"/>
              <a:t> bonus)</a:t>
            </a:r>
          </a:p>
          <a:p>
            <a:pPr lvl="1"/>
            <a:r>
              <a:rPr lang="nb-NO" dirty="0"/>
              <a:t>It must be </a:t>
            </a:r>
            <a:r>
              <a:rPr lang="nb-NO" dirty="0" err="1"/>
              <a:t>fully</a:t>
            </a:r>
            <a:r>
              <a:rPr lang="nb-NO" dirty="0"/>
              <a:t> </a:t>
            </a:r>
            <a:r>
              <a:rPr lang="nb-NO" dirty="0" err="1"/>
              <a:t>compatible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and </a:t>
            </a:r>
            <a:r>
              <a:rPr lang="nb-NO" dirty="0" err="1"/>
              <a:t>reside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an </a:t>
            </a:r>
            <a:r>
              <a:rPr lang="nb-NO" dirty="0" err="1"/>
              <a:t>account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provider one.com</a:t>
            </a:r>
          </a:p>
          <a:p>
            <a:pPr lvl="1"/>
            <a:r>
              <a:rPr lang="nb-NO" dirty="0"/>
              <a:t>A minimal </a:t>
            </a:r>
            <a:r>
              <a:rPr lang="nb-NO" dirty="0" err="1"/>
              <a:t>documentation</a:t>
            </a:r>
            <a:r>
              <a:rPr lang="nb-NO" dirty="0"/>
              <a:t> so it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developed</a:t>
            </a:r>
            <a:r>
              <a:rPr lang="nb-NO" dirty="0"/>
              <a:t> </a:t>
            </a:r>
            <a:r>
              <a:rPr lang="nb-NO" dirty="0" err="1"/>
              <a:t>further</a:t>
            </a:r>
            <a:r>
              <a:rPr lang="nb-NO" dirty="0"/>
              <a:t> at a later stage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71516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C9915B-F841-4CC8-A189-CC1081786F0A}"/>
              </a:ext>
            </a:extLst>
          </p:cNvPr>
          <p:cNvSpPr/>
          <p:nvPr/>
        </p:nvSpPr>
        <p:spPr>
          <a:xfrm>
            <a:off x="822960" y="2149813"/>
            <a:ext cx="7533100" cy="43385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75E86-8877-41F8-B2B9-2A8C9827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Sketch</a:t>
            </a:r>
            <a:r>
              <a:rPr lang="nb-NO" dirty="0"/>
              <a:t> for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136BDA-0299-48B4-AD5D-65198D3E5783}"/>
              </a:ext>
            </a:extLst>
          </p:cNvPr>
          <p:cNvSpPr/>
          <p:nvPr/>
        </p:nvSpPr>
        <p:spPr>
          <a:xfrm>
            <a:off x="916360" y="3010749"/>
            <a:ext cx="1291820" cy="12164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1"/>
                </a:solidFill>
              </a:rPr>
              <a:t>User </a:t>
            </a:r>
            <a:r>
              <a:rPr lang="nb-NO" dirty="0" err="1">
                <a:solidFill>
                  <a:schemeClr val="bg1"/>
                </a:solidFill>
              </a:rPr>
              <a:t>logged</a:t>
            </a:r>
            <a:r>
              <a:rPr lang="nb-NO" dirty="0">
                <a:solidFill>
                  <a:schemeClr val="bg1"/>
                </a:solidFill>
              </a:rPr>
              <a:t> 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E36FCD-EA19-46D8-9859-9BBD6E3F9B3D}"/>
              </a:ext>
            </a:extLst>
          </p:cNvPr>
          <p:cNvSpPr/>
          <p:nvPr/>
        </p:nvSpPr>
        <p:spPr>
          <a:xfrm>
            <a:off x="916359" y="4334667"/>
            <a:ext cx="1291820" cy="20577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1"/>
                </a:solidFill>
              </a:rPr>
              <a:t>Menu </a:t>
            </a:r>
            <a:r>
              <a:rPr lang="nb-NO" dirty="0" err="1">
                <a:solidFill>
                  <a:schemeClr val="bg1"/>
                </a:solidFill>
              </a:rPr>
              <a:t>choices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145E8B-9143-4C59-93DF-EF54E29E6A74}"/>
              </a:ext>
            </a:extLst>
          </p:cNvPr>
          <p:cNvSpPr/>
          <p:nvPr/>
        </p:nvSpPr>
        <p:spPr>
          <a:xfrm>
            <a:off x="2301577" y="2257327"/>
            <a:ext cx="5936411" cy="41350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1"/>
                </a:solidFill>
              </a:rPr>
              <a:t>Active screen </a:t>
            </a:r>
            <a:r>
              <a:rPr lang="nb-NO" dirty="0" err="1">
                <a:solidFill>
                  <a:schemeClr val="bg1"/>
                </a:solidFill>
              </a:rPr>
              <a:t>working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on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selected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menu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choice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8DF13C-EF0F-44A3-9A9D-36EEDE75471C}"/>
              </a:ext>
            </a:extLst>
          </p:cNvPr>
          <p:cNvSpPr txBox="1">
            <a:spLocks/>
          </p:cNvSpPr>
          <p:nvPr/>
        </p:nvSpPr>
        <p:spPr>
          <a:xfrm>
            <a:off x="8691833" y="2149814"/>
            <a:ext cx="2721541" cy="4338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User </a:t>
            </a:r>
            <a:r>
              <a:rPr lang="nb-NO" dirty="0" err="1"/>
              <a:t>logged</a:t>
            </a:r>
            <a:r>
              <a:rPr lang="nb-NO" dirty="0"/>
              <a:t> in </a:t>
            </a:r>
            <a:r>
              <a:rPr lang="nb-NO" dirty="0" err="1"/>
              <a:t>always</a:t>
            </a:r>
            <a:r>
              <a:rPr lang="nb-NO" dirty="0"/>
              <a:t> </a:t>
            </a:r>
            <a:r>
              <a:rPr lang="nb-NO" dirty="0" err="1"/>
              <a:t>identified</a:t>
            </a:r>
            <a:r>
              <a:rPr lang="nb-NO" dirty="0"/>
              <a:t> as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have more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profile</a:t>
            </a:r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user</a:t>
            </a:r>
            <a:r>
              <a:rPr lang="nb-NO" dirty="0"/>
              <a:t> </a:t>
            </a:r>
            <a:r>
              <a:rPr lang="nb-NO" dirty="0" err="1"/>
              <a:t>shall</a:t>
            </a:r>
            <a:r>
              <a:rPr lang="nb-NO" dirty="0"/>
              <a:t> be </a:t>
            </a:r>
            <a:r>
              <a:rPr lang="nb-NO" dirty="0" err="1"/>
              <a:t>able</a:t>
            </a:r>
            <a:r>
              <a:rPr lang="nb-NO" dirty="0"/>
              <a:t> to </a:t>
            </a:r>
            <a:r>
              <a:rPr lang="nb-NO" dirty="0" err="1"/>
              <a:t>always</a:t>
            </a:r>
            <a:r>
              <a:rPr lang="nb-NO" dirty="0"/>
              <a:t> </a:t>
            </a:r>
            <a:r>
              <a:rPr lang="nb-NO" dirty="0" err="1"/>
              <a:t>switch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choices</a:t>
            </a:r>
            <a:r>
              <a:rPr lang="nb-NO" dirty="0"/>
              <a:t> given her/him</a:t>
            </a:r>
          </a:p>
          <a:p>
            <a:r>
              <a:rPr lang="nb-NO" dirty="0" err="1"/>
              <a:t>Every</a:t>
            </a:r>
            <a:r>
              <a:rPr lang="nb-NO" dirty="0"/>
              <a:t> </a:t>
            </a:r>
            <a:r>
              <a:rPr lang="nb-NO" dirty="0" err="1"/>
              <a:t>field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active</a:t>
            </a:r>
            <a:r>
              <a:rPr lang="nb-NO" dirty="0"/>
              <a:t> screen </a:t>
            </a:r>
            <a:r>
              <a:rPr lang="nb-NO" dirty="0" err="1"/>
              <a:t>shall</a:t>
            </a:r>
            <a:r>
              <a:rPr lang="nb-NO" dirty="0"/>
              <a:t> be </a:t>
            </a:r>
            <a:r>
              <a:rPr lang="nb-NO" dirty="0" err="1"/>
              <a:t>updated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latest input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left</a:t>
            </a:r>
            <a:r>
              <a:rPr lang="nb-NO" dirty="0"/>
              <a:t> –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leave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clicking</a:t>
            </a:r>
            <a:r>
              <a:rPr lang="nb-NO" dirty="0"/>
              <a:t> </a:t>
            </a:r>
            <a:r>
              <a:rPr lang="nb-NO" dirty="0" err="1"/>
              <a:t>another</a:t>
            </a:r>
            <a:r>
              <a:rPr lang="nb-NO" dirty="0"/>
              <a:t> </a:t>
            </a:r>
            <a:r>
              <a:rPr lang="nb-NO" dirty="0" err="1"/>
              <a:t>field</a:t>
            </a:r>
            <a:r>
              <a:rPr lang="nb-NO" dirty="0"/>
              <a:t> or a hard </a:t>
            </a:r>
            <a:r>
              <a:rPr lang="nb-NO" dirty="0" err="1"/>
              <a:t>return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23" y="2216837"/>
            <a:ext cx="1165533" cy="74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3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CBF2-DF1B-42A8-AF82-AB8E6123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Core</a:t>
            </a:r>
            <a:r>
              <a:rPr lang="nb-NO" dirty="0"/>
              <a:t> </a:t>
            </a:r>
            <a:r>
              <a:rPr lang="nb-NO" dirty="0" err="1"/>
              <a:t>TableS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1950-5483-4032-9233-A316C25CC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Transaction</a:t>
            </a:r>
            <a:endParaRPr lang="nb-NO" dirty="0"/>
          </a:p>
          <a:p>
            <a:pPr lvl="1"/>
            <a:r>
              <a:rPr lang="nb-NO" dirty="0" err="1"/>
              <a:t>Every</a:t>
            </a:r>
            <a:r>
              <a:rPr lang="nb-NO" dirty="0"/>
              <a:t> </a:t>
            </a:r>
            <a:r>
              <a:rPr lang="nb-NO" dirty="0" err="1"/>
              <a:t>incoming</a:t>
            </a:r>
            <a:r>
              <a:rPr lang="nb-NO" dirty="0"/>
              <a:t> and </a:t>
            </a:r>
            <a:r>
              <a:rPr lang="nb-NO" dirty="0" err="1"/>
              <a:t>outgoing</a:t>
            </a:r>
            <a:r>
              <a:rPr lang="nb-NO" dirty="0"/>
              <a:t> </a:t>
            </a:r>
            <a:r>
              <a:rPr lang="nb-NO" dirty="0" err="1"/>
              <a:t>monetary</a:t>
            </a:r>
            <a:r>
              <a:rPr lang="nb-NO" dirty="0"/>
              <a:t> </a:t>
            </a:r>
            <a:r>
              <a:rPr lang="nb-NO" dirty="0" err="1"/>
              <a:t>transactions</a:t>
            </a:r>
            <a:r>
              <a:rPr lang="nb-NO" dirty="0"/>
              <a:t>.</a:t>
            </a:r>
          </a:p>
          <a:p>
            <a:r>
              <a:rPr lang="nb-NO" dirty="0"/>
              <a:t>Project</a:t>
            </a:r>
          </a:p>
          <a:p>
            <a:pPr lvl="1"/>
            <a:r>
              <a:rPr lang="nb-NO" dirty="0"/>
              <a:t>The </a:t>
            </a:r>
            <a:r>
              <a:rPr lang="nb-NO" dirty="0" err="1"/>
              <a:t>activities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carries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field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benefit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Ukrainian</a:t>
            </a:r>
            <a:r>
              <a:rPr lang="nb-NO" dirty="0"/>
              <a:t> </a:t>
            </a:r>
            <a:r>
              <a:rPr lang="nb-NO" dirty="0" err="1"/>
              <a:t>individuals</a:t>
            </a:r>
            <a:r>
              <a:rPr lang="nb-NO" dirty="0"/>
              <a:t>, </a:t>
            </a:r>
            <a:r>
              <a:rPr lang="nb-NO" dirty="0" err="1"/>
              <a:t>directly</a:t>
            </a:r>
            <a:r>
              <a:rPr lang="nb-NO" dirty="0"/>
              <a:t> or via </a:t>
            </a:r>
            <a:r>
              <a:rPr lang="nb-NO" dirty="0" err="1"/>
              <a:t>supporting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charities</a:t>
            </a:r>
            <a:r>
              <a:rPr lang="nb-NO" dirty="0"/>
              <a:t> </a:t>
            </a:r>
            <a:r>
              <a:rPr lang="nb-NO" dirty="0" err="1"/>
              <a:t>locally</a:t>
            </a:r>
            <a:r>
              <a:rPr lang="nb-NO" dirty="0"/>
              <a:t>.</a:t>
            </a:r>
          </a:p>
          <a:p>
            <a:r>
              <a:rPr lang="nb-NO" dirty="0" err="1"/>
              <a:t>Beneficiary</a:t>
            </a:r>
            <a:endParaRPr lang="nb-NO" dirty="0"/>
          </a:p>
          <a:p>
            <a:pPr lvl="1"/>
            <a:r>
              <a:rPr lang="nb-NO" dirty="0"/>
              <a:t>The </a:t>
            </a:r>
            <a:r>
              <a:rPr lang="nb-NO" dirty="0" err="1"/>
              <a:t>individual</a:t>
            </a:r>
            <a:r>
              <a:rPr lang="nb-NO" dirty="0"/>
              <a:t>, </a:t>
            </a:r>
            <a:r>
              <a:rPr lang="nb-NO" dirty="0" err="1"/>
              <a:t>family</a:t>
            </a:r>
            <a:r>
              <a:rPr lang="nb-NO" dirty="0"/>
              <a:t> or </a:t>
            </a:r>
            <a:r>
              <a:rPr lang="nb-NO" dirty="0" err="1"/>
              <a:t>activity</a:t>
            </a:r>
            <a:r>
              <a:rPr lang="nb-NO" dirty="0"/>
              <a:t> a </a:t>
            </a:r>
            <a:r>
              <a:rPr lang="nb-NO" dirty="0" err="1"/>
              <a:t>project</a:t>
            </a:r>
            <a:r>
              <a:rPr lang="nb-NO" dirty="0"/>
              <a:t> targets.</a:t>
            </a:r>
          </a:p>
          <a:p>
            <a:r>
              <a:rPr lang="nb-NO" dirty="0"/>
              <a:t>User</a:t>
            </a:r>
          </a:p>
          <a:p>
            <a:pPr lvl="1"/>
            <a:r>
              <a:rPr lang="nb-NO" dirty="0"/>
              <a:t>The persons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service, </a:t>
            </a:r>
            <a:r>
              <a:rPr lang="nb-NO" dirty="0" err="1"/>
              <a:t>responsible</a:t>
            </a:r>
            <a:r>
              <a:rPr lang="nb-NO" dirty="0"/>
              <a:t> for </a:t>
            </a:r>
            <a:r>
              <a:rPr lang="nb-NO" dirty="0" err="1"/>
              <a:t>executing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mission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Familiehjelpen Ukraina.</a:t>
            </a:r>
          </a:p>
          <a:p>
            <a:r>
              <a:rPr lang="nb-NO" dirty="0">
                <a:solidFill>
                  <a:srgbClr val="FFC000"/>
                </a:solidFill>
              </a:rPr>
              <a:t>Donor</a:t>
            </a:r>
          </a:p>
          <a:p>
            <a:pPr lvl="1"/>
            <a:r>
              <a:rPr lang="nb-NO" dirty="0"/>
              <a:t>The </a:t>
            </a:r>
            <a:r>
              <a:rPr lang="nb-NO" dirty="0" err="1"/>
              <a:t>people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once</a:t>
            </a:r>
            <a:r>
              <a:rPr lang="nb-NO" dirty="0"/>
              <a:t> or more support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charity</a:t>
            </a:r>
            <a:r>
              <a:rPr lang="nb-NO" dirty="0"/>
              <a:t>.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4364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9270-E68E-433F-9F9A-4D1E4417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Table</a:t>
            </a:r>
            <a:r>
              <a:rPr lang="nb-NO" dirty="0"/>
              <a:t>: </a:t>
            </a:r>
            <a:r>
              <a:rPr lang="nb-NO" dirty="0" err="1"/>
              <a:t>Transaction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C4BE-6013-4CE0-985C-D3D3A7C4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Amount</a:t>
            </a:r>
            <a:r>
              <a:rPr lang="nb-NO" dirty="0"/>
              <a:t>	</a:t>
            </a:r>
            <a:r>
              <a:rPr lang="nb-NO" dirty="0" err="1"/>
              <a:t>numeric</a:t>
            </a:r>
            <a:r>
              <a:rPr lang="nb-NO" dirty="0"/>
              <a:t>, format 1.234.567,78</a:t>
            </a:r>
          </a:p>
          <a:p>
            <a:r>
              <a:rPr lang="nb-NO" dirty="0"/>
              <a:t>Date		</a:t>
            </a:r>
            <a:r>
              <a:rPr lang="nb-NO" dirty="0" err="1"/>
              <a:t>numeric</a:t>
            </a:r>
            <a:r>
              <a:rPr lang="nb-NO" dirty="0"/>
              <a:t>, format 03.11.19</a:t>
            </a:r>
          </a:p>
          <a:p>
            <a:r>
              <a:rPr lang="nb-NO" dirty="0" err="1"/>
              <a:t>Currency</a:t>
            </a:r>
            <a:r>
              <a:rPr lang="nb-NO" dirty="0"/>
              <a:t>	NOK, UAH, RUB, EUR, USD</a:t>
            </a:r>
          </a:p>
          <a:p>
            <a:r>
              <a:rPr lang="nb-NO" dirty="0"/>
              <a:t>NOK		</a:t>
            </a:r>
            <a:r>
              <a:rPr lang="nb-NO" dirty="0" err="1"/>
              <a:t>Calculated</a:t>
            </a:r>
            <a:r>
              <a:rPr lang="nb-NO" dirty="0"/>
              <a:t> </a:t>
            </a:r>
            <a:r>
              <a:rPr lang="nb-NO" dirty="0" err="1"/>
              <a:t>amount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input and </a:t>
            </a:r>
            <a:r>
              <a:rPr lang="nb-NO" dirty="0" err="1"/>
              <a:t>currency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defined</a:t>
            </a:r>
            <a:r>
              <a:rPr lang="nb-NO" dirty="0"/>
              <a:t> rate</a:t>
            </a:r>
          </a:p>
          <a:p>
            <a:r>
              <a:rPr lang="nb-NO" dirty="0"/>
              <a:t>From		</a:t>
            </a:r>
            <a:r>
              <a:rPr lang="nb-NO" dirty="0" err="1"/>
              <a:t>alpha</a:t>
            </a:r>
            <a:r>
              <a:rPr lang="nb-NO" dirty="0"/>
              <a:t>, 48 </a:t>
            </a:r>
            <a:r>
              <a:rPr lang="nb-NO" dirty="0" err="1"/>
              <a:t>characters</a:t>
            </a:r>
            <a:endParaRPr lang="nb-NO" dirty="0"/>
          </a:p>
          <a:p>
            <a:r>
              <a:rPr lang="nb-NO" dirty="0"/>
              <a:t>To		</a:t>
            </a:r>
            <a:r>
              <a:rPr lang="nb-NO" dirty="0" err="1"/>
              <a:t>alpha</a:t>
            </a:r>
            <a:r>
              <a:rPr lang="nb-NO" dirty="0"/>
              <a:t>, 48 </a:t>
            </a:r>
            <a:r>
              <a:rPr lang="nb-NO" dirty="0" err="1"/>
              <a:t>characters</a:t>
            </a:r>
            <a:endParaRPr lang="nb-NO" dirty="0"/>
          </a:p>
          <a:p>
            <a:r>
              <a:rPr lang="nb-NO" dirty="0"/>
              <a:t>Project		</a:t>
            </a:r>
            <a:r>
              <a:rPr lang="nb-NO" dirty="0" err="1"/>
              <a:t>alphanumeric</a:t>
            </a:r>
            <a:r>
              <a:rPr lang="nb-NO" dirty="0"/>
              <a:t>, 96 </a:t>
            </a:r>
            <a:r>
              <a:rPr lang="nb-NO" dirty="0" err="1"/>
              <a:t>characters</a:t>
            </a:r>
            <a:r>
              <a:rPr lang="nb-NO" dirty="0"/>
              <a:t> – </a:t>
            </a:r>
            <a:r>
              <a:rPr lang="nb-NO" dirty="0" err="1"/>
              <a:t>check</a:t>
            </a:r>
            <a:r>
              <a:rPr lang="nb-NO" dirty="0"/>
              <a:t> for </a:t>
            </a:r>
            <a:r>
              <a:rPr lang="nb-NO" dirty="0" err="1"/>
              <a:t>uniqueness</a:t>
            </a:r>
            <a:endParaRPr lang="nb-NO" dirty="0"/>
          </a:p>
          <a:p>
            <a:r>
              <a:rPr lang="nb-NO" dirty="0"/>
              <a:t>Type		</a:t>
            </a:r>
            <a:r>
              <a:rPr lang="nb-NO" dirty="0" err="1"/>
              <a:t>mandatory</a:t>
            </a:r>
            <a:r>
              <a:rPr lang="nb-NO" dirty="0"/>
              <a:t>,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: </a:t>
            </a:r>
            <a:r>
              <a:rPr lang="nb-NO" dirty="0" err="1"/>
              <a:t>Donation</a:t>
            </a:r>
            <a:r>
              <a:rPr lang="nb-NO" dirty="0"/>
              <a:t>, </a:t>
            </a:r>
            <a:r>
              <a:rPr lang="nb-NO" dirty="0" err="1"/>
              <a:t>Regular</a:t>
            </a:r>
            <a:r>
              <a:rPr lang="nb-NO" dirty="0"/>
              <a:t> </a:t>
            </a:r>
            <a:r>
              <a:rPr lang="nb-NO" dirty="0" err="1"/>
              <a:t>donation</a:t>
            </a:r>
            <a:r>
              <a:rPr lang="nb-NO" dirty="0"/>
              <a:t>, Fund </a:t>
            </a:r>
            <a:r>
              <a:rPr lang="nb-NO" dirty="0" err="1"/>
              <a:t>raiser</a:t>
            </a:r>
            <a:r>
              <a:rPr lang="nb-NO" dirty="0"/>
              <a:t>, Norsk Tipping, Transfer </a:t>
            </a:r>
            <a:r>
              <a:rPr lang="nb-NO" dirty="0" err="1"/>
              <a:t>fee</a:t>
            </a:r>
            <a:r>
              <a:rPr lang="nb-NO" dirty="0"/>
              <a:t>, Field 		</a:t>
            </a:r>
            <a:r>
              <a:rPr lang="nb-NO" dirty="0" err="1"/>
              <a:t>expense</a:t>
            </a:r>
            <a:r>
              <a:rPr lang="nb-NO" dirty="0"/>
              <a:t>,	</a:t>
            </a:r>
            <a:r>
              <a:rPr lang="nb-NO" dirty="0" err="1"/>
              <a:t>Expense</a:t>
            </a:r>
            <a:r>
              <a:rPr lang="nb-NO" dirty="0"/>
              <a:t>, </a:t>
            </a:r>
            <a:r>
              <a:rPr lang="nb-NO" dirty="0" err="1"/>
              <a:t>Individual</a:t>
            </a:r>
            <a:r>
              <a:rPr lang="nb-NO" dirty="0"/>
              <a:t>, Family, Activity, </a:t>
            </a:r>
            <a:r>
              <a:rPr lang="nb-NO" dirty="0" err="1"/>
              <a:t>Institution</a:t>
            </a:r>
            <a:r>
              <a:rPr lang="nb-NO" dirty="0"/>
              <a:t> </a:t>
            </a:r>
          </a:p>
          <a:p>
            <a:r>
              <a:rPr lang="nb-NO" dirty="0" err="1"/>
              <a:t>Description</a:t>
            </a:r>
            <a:r>
              <a:rPr lang="nb-NO" dirty="0"/>
              <a:t>	</a:t>
            </a:r>
            <a:r>
              <a:rPr lang="nb-NO" dirty="0" err="1"/>
              <a:t>alphanumeric</a:t>
            </a:r>
            <a:r>
              <a:rPr lang="nb-NO" dirty="0"/>
              <a:t>, 192 </a:t>
            </a:r>
            <a:r>
              <a:rPr lang="nb-NO" dirty="0" err="1"/>
              <a:t>characters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7197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9270-E68E-433F-9F9A-4D1E4417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Table</a:t>
            </a:r>
            <a:r>
              <a:rPr lang="nb-NO" dirty="0"/>
              <a:t>: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C4BE-6013-4CE0-985C-D3D3A7C4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Project		</a:t>
            </a:r>
            <a:r>
              <a:rPr lang="nb-NO" dirty="0" err="1"/>
              <a:t>alphanumeric</a:t>
            </a:r>
            <a:r>
              <a:rPr lang="nb-NO" dirty="0"/>
              <a:t>, 96 </a:t>
            </a:r>
            <a:r>
              <a:rPr lang="nb-NO" dirty="0" err="1"/>
              <a:t>characters</a:t>
            </a:r>
            <a:endParaRPr lang="nb-NO" dirty="0"/>
          </a:p>
          <a:p>
            <a:r>
              <a:rPr lang="nb-NO" dirty="0"/>
              <a:t>Field </a:t>
            </a:r>
            <a:r>
              <a:rPr lang="nb-NO" dirty="0" err="1"/>
              <a:t>contact</a:t>
            </a:r>
            <a:r>
              <a:rPr lang="nb-NO" dirty="0"/>
              <a:t>	</a:t>
            </a:r>
            <a:r>
              <a:rPr lang="nb-NO" dirty="0" err="1"/>
              <a:t>alpha</a:t>
            </a:r>
            <a:r>
              <a:rPr lang="nb-NO" dirty="0"/>
              <a:t>, 48 </a:t>
            </a:r>
            <a:r>
              <a:rPr lang="nb-NO" dirty="0" err="1"/>
              <a:t>characters</a:t>
            </a:r>
            <a:endParaRPr lang="nb-NO" dirty="0"/>
          </a:p>
          <a:p>
            <a:r>
              <a:rPr lang="nb-NO" dirty="0"/>
              <a:t>FU </a:t>
            </a:r>
            <a:r>
              <a:rPr lang="nb-NO" dirty="0" err="1"/>
              <a:t>responsible</a:t>
            </a:r>
            <a:r>
              <a:rPr lang="nb-NO" dirty="0"/>
              <a:t>	</a:t>
            </a:r>
            <a:r>
              <a:rPr lang="nb-NO" dirty="0" err="1"/>
              <a:t>alpha</a:t>
            </a:r>
            <a:r>
              <a:rPr lang="nb-NO" dirty="0"/>
              <a:t>, 48 </a:t>
            </a:r>
            <a:r>
              <a:rPr lang="nb-NO" dirty="0" err="1"/>
              <a:t>characters</a:t>
            </a:r>
            <a:endParaRPr lang="nb-NO" dirty="0"/>
          </a:p>
          <a:p>
            <a:r>
              <a:rPr lang="nb-NO" dirty="0" err="1"/>
              <a:t>Description</a:t>
            </a:r>
            <a:r>
              <a:rPr lang="nb-NO" dirty="0"/>
              <a:t>	</a:t>
            </a:r>
            <a:r>
              <a:rPr lang="nb-NO" dirty="0" err="1"/>
              <a:t>alphanumeric</a:t>
            </a:r>
            <a:r>
              <a:rPr lang="nb-NO" dirty="0"/>
              <a:t>, 2000 </a:t>
            </a:r>
            <a:r>
              <a:rPr lang="nb-NO" dirty="0" err="1"/>
              <a:t>characters</a:t>
            </a:r>
            <a:endParaRPr lang="nb-NO" dirty="0"/>
          </a:p>
          <a:p>
            <a:r>
              <a:rPr lang="nb-NO" dirty="0">
                <a:solidFill>
                  <a:srgbClr val="FFC000"/>
                </a:solidFill>
              </a:rPr>
              <a:t>Start date	</a:t>
            </a:r>
            <a:r>
              <a:rPr lang="nb-NO" dirty="0" err="1">
                <a:solidFill>
                  <a:srgbClr val="FFC000"/>
                </a:solidFill>
              </a:rPr>
              <a:t>numeric</a:t>
            </a:r>
            <a:r>
              <a:rPr lang="nb-NO" dirty="0">
                <a:solidFill>
                  <a:srgbClr val="FFC000"/>
                </a:solidFill>
              </a:rPr>
              <a:t>, format 04.11.19</a:t>
            </a:r>
          </a:p>
          <a:p>
            <a:r>
              <a:rPr lang="nb-NO" dirty="0">
                <a:solidFill>
                  <a:srgbClr val="FFC000"/>
                </a:solidFill>
              </a:rPr>
              <a:t>Stop date	</a:t>
            </a:r>
            <a:r>
              <a:rPr lang="nb-NO" dirty="0" err="1">
                <a:solidFill>
                  <a:srgbClr val="FFC000"/>
                </a:solidFill>
              </a:rPr>
              <a:t>numeric</a:t>
            </a:r>
            <a:r>
              <a:rPr lang="nb-NO" dirty="0">
                <a:solidFill>
                  <a:srgbClr val="FFC000"/>
                </a:solidFill>
              </a:rPr>
              <a:t>, format 04.11.19</a:t>
            </a:r>
          </a:p>
          <a:p>
            <a:r>
              <a:rPr lang="nb-NO" dirty="0">
                <a:solidFill>
                  <a:srgbClr val="FFC000"/>
                </a:solidFill>
              </a:rPr>
              <a:t>Status		</a:t>
            </a:r>
            <a:r>
              <a:rPr lang="nb-NO" dirty="0" err="1">
                <a:solidFill>
                  <a:srgbClr val="FFC000"/>
                </a:solidFill>
              </a:rPr>
              <a:t>possible</a:t>
            </a:r>
            <a:r>
              <a:rPr lang="nb-NO" dirty="0">
                <a:solidFill>
                  <a:srgbClr val="FFC000"/>
                </a:solidFill>
              </a:rPr>
              <a:t> </a:t>
            </a:r>
            <a:r>
              <a:rPr lang="nb-NO" dirty="0" err="1">
                <a:solidFill>
                  <a:srgbClr val="FFC000"/>
                </a:solidFill>
              </a:rPr>
              <a:t>values</a:t>
            </a:r>
            <a:r>
              <a:rPr lang="nb-NO" dirty="0">
                <a:solidFill>
                  <a:srgbClr val="FFC000"/>
                </a:solidFill>
              </a:rPr>
              <a:t>; </a:t>
            </a:r>
            <a:r>
              <a:rPr lang="nb-NO" dirty="0" err="1">
                <a:solidFill>
                  <a:srgbClr val="FFC000"/>
                </a:solidFill>
              </a:rPr>
              <a:t>idea</a:t>
            </a:r>
            <a:r>
              <a:rPr lang="nb-NO" dirty="0">
                <a:solidFill>
                  <a:srgbClr val="FFC000"/>
                </a:solidFill>
              </a:rPr>
              <a:t>, </a:t>
            </a:r>
            <a:r>
              <a:rPr lang="nb-NO" dirty="0" err="1">
                <a:solidFill>
                  <a:srgbClr val="FFC000"/>
                </a:solidFill>
              </a:rPr>
              <a:t>one</a:t>
            </a:r>
            <a:r>
              <a:rPr lang="nb-NO" dirty="0">
                <a:solidFill>
                  <a:srgbClr val="FFC000"/>
                </a:solidFill>
              </a:rPr>
              <a:t> time, 3 </a:t>
            </a:r>
            <a:r>
              <a:rPr lang="nb-NO" dirty="0" err="1">
                <a:solidFill>
                  <a:srgbClr val="FFC000"/>
                </a:solidFill>
              </a:rPr>
              <a:t>months</a:t>
            </a:r>
            <a:r>
              <a:rPr lang="nb-NO" dirty="0">
                <a:solidFill>
                  <a:srgbClr val="FFC000"/>
                </a:solidFill>
              </a:rPr>
              <a:t>, 6 </a:t>
            </a:r>
            <a:r>
              <a:rPr lang="nb-NO" dirty="0" err="1">
                <a:solidFill>
                  <a:srgbClr val="FFC000"/>
                </a:solidFill>
              </a:rPr>
              <a:t>months</a:t>
            </a:r>
            <a:r>
              <a:rPr lang="nb-NO" dirty="0">
                <a:solidFill>
                  <a:srgbClr val="FFC000"/>
                </a:solidFill>
              </a:rPr>
              <a:t>, 12 </a:t>
            </a:r>
            <a:r>
              <a:rPr lang="nb-NO" dirty="0" err="1">
                <a:solidFill>
                  <a:srgbClr val="FFC000"/>
                </a:solidFill>
              </a:rPr>
              <a:t>months</a:t>
            </a:r>
            <a:r>
              <a:rPr lang="nb-NO" dirty="0">
                <a:solidFill>
                  <a:srgbClr val="FFC000"/>
                </a:solidFill>
              </a:rPr>
              <a:t>, </a:t>
            </a:r>
            <a:r>
              <a:rPr lang="nb-NO" dirty="0" err="1">
                <a:solidFill>
                  <a:srgbClr val="FFC000"/>
                </a:solidFill>
              </a:rPr>
              <a:t>indefinite</a:t>
            </a:r>
            <a:r>
              <a:rPr lang="nb-NO" dirty="0">
                <a:solidFill>
                  <a:srgbClr val="FFC000"/>
                </a:solidFill>
              </a:rPr>
              <a:t>, </a:t>
            </a:r>
            <a:r>
              <a:rPr lang="nb-NO" dirty="0" err="1">
                <a:solidFill>
                  <a:srgbClr val="FFC000"/>
                </a:solidFill>
              </a:rPr>
              <a:t>closed</a:t>
            </a:r>
            <a:endParaRPr lang="nb-NO" dirty="0">
              <a:solidFill>
                <a:srgbClr val="FFC000"/>
              </a:solidFill>
            </a:endParaRPr>
          </a:p>
          <a:p>
            <a:r>
              <a:rPr lang="nb-NO" dirty="0"/>
              <a:t>Images		</a:t>
            </a:r>
            <a:r>
              <a:rPr lang="nb-NO" dirty="0" err="1"/>
              <a:t>jpg</a:t>
            </a:r>
            <a:r>
              <a:rPr lang="nb-NO" dirty="0"/>
              <a:t> &amp; </a:t>
            </a:r>
            <a:r>
              <a:rPr lang="nb-NO" dirty="0" err="1"/>
              <a:t>png</a:t>
            </a:r>
            <a:r>
              <a:rPr lang="nb-NO" dirty="0"/>
              <a:t> format up to 16GB </a:t>
            </a:r>
            <a:r>
              <a:rPr lang="nb-NO" dirty="0" err="1"/>
              <a:t>each</a:t>
            </a:r>
            <a:endParaRPr lang="nb-NO" dirty="0"/>
          </a:p>
          <a:p>
            <a:r>
              <a:rPr lang="nb-NO" dirty="0"/>
              <a:t>Donor		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member</a:t>
            </a:r>
            <a:r>
              <a:rPr lang="nb-NO" dirty="0"/>
              <a:t>, up to 8</a:t>
            </a:r>
          </a:p>
          <a:p>
            <a:r>
              <a:rPr lang="nb-NO" dirty="0"/>
              <a:t>Donor </a:t>
            </a:r>
            <a:r>
              <a:rPr lang="nb-NO" dirty="0" err="1"/>
              <a:t>pledge</a:t>
            </a:r>
            <a:r>
              <a:rPr lang="nb-NO" dirty="0"/>
              <a:t>	</a:t>
            </a:r>
            <a:r>
              <a:rPr lang="nb-NO" dirty="0" err="1"/>
              <a:t>numeric</a:t>
            </a:r>
            <a:r>
              <a:rPr lang="nb-NO" dirty="0"/>
              <a:t>, format 123.456,78 for </a:t>
            </a:r>
            <a:r>
              <a:rPr lang="nb-NO" dirty="0" err="1"/>
              <a:t>each</a:t>
            </a:r>
            <a:r>
              <a:rPr lang="nb-NO" dirty="0"/>
              <a:t> donor</a:t>
            </a:r>
          </a:p>
          <a:p>
            <a:r>
              <a:rPr lang="nb-NO" dirty="0"/>
              <a:t>Donor </a:t>
            </a:r>
            <a:r>
              <a:rPr lang="nb-NO" dirty="0" err="1"/>
              <a:t>duration</a:t>
            </a:r>
            <a:r>
              <a:rPr lang="nb-NO" dirty="0"/>
              <a:t>	date for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pledged</a:t>
            </a:r>
            <a:r>
              <a:rPr lang="nb-NO" dirty="0"/>
              <a:t> and for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long</a:t>
            </a:r>
            <a:endParaRPr lang="nb-NO" dirty="0"/>
          </a:p>
          <a:p>
            <a:r>
              <a:rPr lang="nb-NO" dirty="0"/>
              <a:t>Feedback	</a:t>
            </a:r>
            <a:r>
              <a:rPr lang="nb-NO" dirty="0" err="1"/>
              <a:t>alphanumeric</a:t>
            </a:r>
            <a:r>
              <a:rPr lang="nb-NO" dirty="0"/>
              <a:t>, 2000 </a:t>
            </a:r>
            <a:r>
              <a:rPr lang="nb-NO" dirty="0" err="1"/>
              <a:t>characters</a:t>
            </a:r>
            <a:endParaRPr lang="nb-NO" dirty="0"/>
          </a:p>
          <a:p>
            <a:r>
              <a:rPr lang="nb-NO" dirty="0"/>
              <a:t>Balance	</a:t>
            </a:r>
            <a:r>
              <a:rPr lang="nb-NO" dirty="0" err="1"/>
              <a:t>numeric</a:t>
            </a:r>
            <a:r>
              <a:rPr lang="nb-NO" dirty="0"/>
              <a:t>, format 1.234.567,89 for NOK, UAH, RUB, EUR and USD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4797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9270-E68E-433F-9F9A-4D1E4417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Table</a:t>
            </a:r>
            <a:r>
              <a:rPr lang="nb-NO" dirty="0"/>
              <a:t>: </a:t>
            </a:r>
            <a:r>
              <a:rPr lang="nb-NO" dirty="0" err="1"/>
              <a:t>Beneficiary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C4BE-6013-4CE0-985C-D3D3A7C4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Name</a:t>
            </a:r>
            <a:r>
              <a:rPr lang="nb-NO" dirty="0"/>
              <a:t>		</a:t>
            </a:r>
            <a:r>
              <a:rPr lang="nb-NO" dirty="0" err="1"/>
              <a:t>alpha</a:t>
            </a:r>
            <a:r>
              <a:rPr lang="nb-NO" dirty="0"/>
              <a:t>, 48 </a:t>
            </a:r>
            <a:r>
              <a:rPr lang="nb-NO" dirty="0" err="1"/>
              <a:t>charachers</a:t>
            </a:r>
            <a:endParaRPr lang="nb-NO" dirty="0"/>
          </a:p>
          <a:p>
            <a:r>
              <a:rPr lang="nb-NO" dirty="0" err="1">
                <a:solidFill>
                  <a:srgbClr val="FFC000"/>
                </a:solidFill>
              </a:rPr>
              <a:t>Born</a:t>
            </a:r>
            <a:r>
              <a:rPr lang="nb-NO" dirty="0"/>
              <a:t>		</a:t>
            </a:r>
            <a:r>
              <a:rPr lang="nb-NO" dirty="0" err="1"/>
              <a:t>numeric</a:t>
            </a:r>
            <a:r>
              <a:rPr lang="nb-NO" dirty="0"/>
              <a:t>, format 04.11.19</a:t>
            </a:r>
          </a:p>
          <a:p>
            <a:r>
              <a:rPr lang="nb-NO" dirty="0"/>
              <a:t>Family		</a:t>
            </a:r>
            <a:r>
              <a:rPr lang="nb-NO" dirty="0" err="1"/>
              <a:t>alpha</a:t>
            </a:r>
            <a:r>
              <a:rPr lang="nb-NO" dirty="0"/>
              <a:t>, 480 </a:t>
            </a:r>
            <a:r>
              <a:rPr lang="nb-NO" dirty="0" err="1"/>
              <a:t>characters</a:t>
            </a:r>
            <a:endParaRPr lang="nb-NO" dirty="0"/>
          </a:p>
          <a:p>
            <a:r>
              <a:rPr lang="nb-NO" dirty="0"/>
              <a:t>Income		</a:t>
            </a:r>
            <a:r>
              <a:rPr lang="nb-NO" dirty="0" err="1"/>
              <a:t>numeric</a:t>
            </a:r>
            <a:r>
              <a:rPr lang="nb-NO" dirty="0"/>
              <a:t>, format 12.345,67</a:t>
            </a:r>
          </a:p>
          <a:p>
            <a:r>
              <a:rPr lang="nb-NO" dirty="0">
                <a:solidFill>
                  <a:srgbClr val="FFC000"/>
                </a:solidFill>
              </a:rPr>
              <a:t>Income type	</a:t>
            </a:r>
            <a:r>
              <a:rPr lang="nb-NO" dirty="0" err="1">
                <a:solidFill>
                  <a:srgbClr val="FFC000"/>
                </a:solidFill>
              </a:rPr>
              <a:t>Salary</a:t>
            </a:r>
            <a:r>
              <a:rPr lang="nb-NO" dirty="0">
                <a:solidFill>
                  <a:srgbClr val="FFC000"/>
                </a:solidFill>
              </a:rPr>
              <a:t>, </a:t>
            </a:r>
            <a:r>
              <a:rPr lang="nb-NO" dirty="0" err="1">
                <a:solidFill>
                  <a:srgbClr val="FFC000"/>
                </a:solidFill>
              </a:rPr>
              <a:t>Pension</a:t>
            </a:r>
            <a:r>
              <a:rPr lang="nb-NO" dirty="0">
                <a:solidFill>
                  <a:srgbClr val="FFC000"/>
                </a:solidFill>
              </a:rPr>
              <a:t>, None</a:t>
            </a:r>
          </a:p>
          <a:p>
            <a:r>
              <a:rPr lang="nb-NO" dirty="0" err="1">
                <a:solidFill>
                  <a:srgbClr val="FFC000"/>
                </a:solidFill>
              </a:rPr>
              <a:t>Currency</a:t>
            </a:r>
            <a:r>
              <a:rPr lang="nb-NO" dirty="0">
                <a:solidFill>
                  <a:srgbClr val="FFC000"/>
                </a:solidFill>
              </a:rPr>
              <a:t>	UAH or RUB</a:t>
            </a:r>
          </a:p>
          <a:p>
            <a:r>
              <a:rPr lang="nb-NO" dirty="0" err="1"/>
              <a:t>Description</a:t>
            </a:r>
            <a:r>
              <a:rPr lang="nb-NO" dirty="0"/>
              <a:t>	</a:t>
            </a:r>
            <a:r>
              <a:rPr lang="nb-NO" dirty="0" err="1"/>
              <a:t>alphanumeric</a:t>
            </a:r>
            <a:r>
              <a:rPr lang="nb-NO" dirty="0"/>
              <a:t>, 2000 </a:t>
            </a:r>
            <a:r>
              <a:rPr lang="nb-NO" dirty="0" err="1"/>
              <a:t>characters</a:t>
            </a:r>
            <a:endParaRPr lang="nb-NO" dirty="0"/>
          </a:p>
          <a:p>
            <a:r>
              <a:rPr lang="nb-NO" dirty="0">
                <a:solidFill>
                  <a:srgbClr val="FFC000"/>
                </a:solidFill>
              </a:rPr>
              <a:t>Field </a:t>
            </a:r>
            <a:r>
              <a:rPr lang="nb-NO" dirty="0" err="1">
                <a:solidFill>
                  <a:srgbClr val="FFC000"/>
                </a:solidFill>
              </a:rPr>
              <a:t>contact</a:t>
            </a:r>
            <a:r>
              <a:rPr lang="nb-NO" dirty="0">
                <a:solidFill>
                  <a:srgbClr val="FFC000"/>
                </a:solidFill>
              </a:rPr>
              <a:t>	 </a:t>
            </a:r>
            <a:r>
              <a:rPr lang="nb-NO" dirty="0" err="1">
                <a:solidFill>
                  <a:srgbClr val="FFC000"/>
                </a:solidFill>
              </a:rPr>
              <a:t>alpha</a:t>
            </a:r>
            <a:r>
              <a:rPr lang="nb-NO" dirty="0">
                <a:solidFill>
                  <a:srgbClr val="FFC000"/>
                </a:solidFill>
              </a:rPr>
              <a:t>, 48 </a:t>
            </a:r>
            <a:r>
              <a:rPr lang="nb-NO" dirty="0" err="1">
                <a:solidFill>
                  <a:srgbClr val="FFC000"/>
                </a:solidFill>
              </a:rPr>
              <a:t>characters</a:t>
            </a:r>
            <a:endParaRPr lang="nb-NO" dirty="0">
              <a:solidFill>
                <a:srgbClr val="FFC000"/>
              </a:solidFill>
            </a:endParaRP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5033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9270-E68E-433F-9F9A-4D1E4417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Table</a:t>
            </a:r>
            <a:r>
              <a:rPr lang="nb-NO" dirty="0"/>
              <a:t>: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C4BE-6013-4CE0-985C-D3D3A7C4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FU		</a:t>
            </a:r>
            <a:r>
              <a:rPr lang="nb-NO" dirty="0" err="1"/>
              <a:t>alpha</a:t>
            </a:r>
            <a:r>
              <a:rPr lang="nb-NO" dirty="0"/>
              <a:t>, 48 </a:t>
            </a:r>
            <a:r>
              <a:rPr lang="nb-NO" dirty="0" err="1"/>
              <a:t>characters</a:t>
            </a:r>
            <a:endParaRPr lang="nb-NO" dirty="0"/>
          </a:p>
          <a:p>
            <a:pPr lvl="1"/>
            <a:r>
              <a:rPr lang="nb-NO" dirty="0"/>
              <a:t>Email		</a:t>
            </a:r>
            <a:r>
              <a:rPr lang="nb-NO" dirty="0" err="1"/>
              <a:t>alphanumeric</a:t>
            </a:r>
            <a:r>
              <a:rPr lang="nb-NO" dirty="0"/>
              <a:t>, 96 </a:t>
            </a:r>
            <a:r>
              <a:rPr lang="nb-NO" dirty="0" err="1"/>
              <a:t>characters</a:t>
            </a:r>
            <a:endParaRPr lang="nb-NO" dirty="0"/>
          </a:p>
          <a:p>
            <a:pPr lvl="1"/>
            <a:r>
              <a:rPr lang="nb-NO" dirty="0"/>
              <a:t>Mobile	</a:t>
            </a:r>
            <a:r>
              <a:rPr lang="nb-NO" dirty="0" err="1"/>
              <a:t>numeric</a:t>
            </a:r>
            <a:r>
              <a:rPr lang="nb-NO" dirty="0"/>
              <a:t>, format +38 063 162 1364 or +47 454 05 176</a:t>
            </a:r>
          </a:p>
          <a:p>
            <a:pPr lvl="1"/>
            <a:r>
              <a:rPr lang="nb-NO" dirty="0"/>
              <a:t>Mobile 2	</a:t>
            </a:r>
            <a:r>
              <a:rPr lang="nb-NO" dirty="0" err="1"/>
              <a:t>numeric</a:t>
            </a:r>
            <a:r>
              <a:rPr lang="nb-NO" dirty="0"/>
              <a:t>, format +38 063 162 1364 or +47 454 05 176</a:t>
            </a:r>
          </a:p>
          <a:p>
            <a:pPr lvl="1"/>
            <a:r>
              <a:rPr lang="nb-NO" dirty="0" err="1"/>
              <a:t>Address</a:t>
            </a:r>
            <a:r>
              <a:rPr lang="nb-NO" dirty="0"/>
              <a:t> 	</a:t>
            </a:r>
            <a:r>
              <a:rPr lang="nb-NO" dirty="0" err="1"/>
              <a:t>alphanumeric</a:t>
            </a:r>
            <a:r>
              <a:rPr lang="nb-NO" dirty="0"/>
              <a:t>, 96 </a:t>
            </a:r>
            <a:r>
              <a:rPr lang="nb-NO" dirty="0" err="1"/>
              <a:t>characters</a:t>
            </a:r>
            <a:endParaRPr lang="nb-NO" dirty="0"/>
          </a:p>
          <a:p>
            <a:r>
              <a:rPr lang="nb-NO" dirty="0"/>
              <a:t>Field </a:t>
            </a:r>
            <a:r>
              <a:rPr lang="nb-NO" dirty="0" err="1"/>
              <a:t>contact</a:t>
            </a:r>
            <a:r>
              <a:rPr lang="nb-NO" dirty="0"/>
              <a:t>	</a:t>
            </a:r>
            <a:r>
              <a:rPr lang="nb-NO" dirty="0" err="1"/>
              <a:t>alpha</a:t>
            </a:r>
            <a:r>
              <a:rPr lang="nb-NO" dirty="0"/>
              <a:t>, 48 </a:t>
            </a:r>
            <a:r>
              <a:rPr lang="nb-NO" dirty="0" err="1"/>
              <a:t>characters</a:t>
            </a:r>
            <a:endParaRPr lang="nb-NO" dirty="0"/>
          </a:p>
          <a:p>
            <a:pPr lvl="1"/>
            <a:r>
              <a:rPr lang="nb-NO" dirty="0"/>
              <a:t>Email		</a:t>
            </a:r>
            <a:r>
              <a:rPr lang="nb-NO" dirty="0" err="1"/>
              <a:t>alphanumeric</a:t>
            </a:r>
            <a:r>
              <a:rPr lang="nb-NO" dirty="0"/>
              <a:t>, 96 </a:t>
            </a:r>
            <a:r>
              <a:rPr lang="nb-NO" dirty="0" err="1"/>
              <a:t>characters</a:t>
            </a:r>
            <a:endParaRPr lang="nb-NO" dirty="0"/>
          </a:p>
          <a:p>
            <a:pPr lvl="1"/>
            <a:r>
              <a:rPr lang="nb-NO" dirty="0"/>
              <a:t>Mobile	</a:t>
            </a:r>
            <a:r>
              <a:rPr lang="nb-NO" dirty="0" err="1"/>
              <a:t>numeric</a:t>
            </a:r>
            <a:r>
              <a:rPr lang="nb-NO" dirty="0"/>
              <a:t>, format +38 063 162 1364 or +47 454 05 176</a:t>
            </a:r>
          </a:p>
          <a:p>
            <a:pPr lvl="1"/>
            <a:r>
              <a:rPr lang="nb-NO" dirty="0"/>
              <a:t>Mobile 2	</a:t>
            </a:r>
            <a:r>
              <a:rPr lang="nb-NO" dirty="0" err="1"/>
              <a:t>numeric</a:t>
            </a:r>
            <a:r>
              <a:rPr lang="nb-NO" dirty="0"/>
              <a:t>, format +38 063 162 1364 or +47 454 05 176 	</a:t>
            </a:r>
          </a:p>
          <a:p>
            <a:pPr lvl="1"/>
            <a:r>
              <a:rPr lang="nb-NO" dirty="0" err="1"/>
              <a:t>Address</a:t>
            </a:r>
            <a:r>
              <a:rPr lang="nb-NO" dirty="0"/>
              <a:t>	</a:t>
            </a:r>
            <a:r>
              <a:rPr lang="nb-NO" dirty="0" err="1"/>
              <a:t>alphanumeric</a:t>
            </a:r>
            <a:r>
              <a:rPr lang="nb-NO" dirty="0"/>
              <a:t>, 96 </a:t>
            </a:r>
            <a:r>
              <a:rPr lang="nb-NO" dirty="0" err="1"/>
              <a:t>characters</a:t>
            </a:r>
            <a:endParaRPr lang="nb-NO" dirty="0"/>
          </a:p>
          <a:p>
            <a:pPr lvl="1"/>
            <a:r>
              <a:rPr lang="nb-NO" dirty="0" err="1"/>
              <a:t>Account</a:t>
            </a:r>
            <a:r>
              <a:rPr lang="nb-NO" dirty="0"/>
              <a:t>	BIC + IBAN	</a:t>
            </a:r>
          </a:p>
          <a:p>
            <a:pPr lvl="1"/>
            <a:r>
              <a:rPr lang="nb-NO" dirty="0"/>
              <a:t>Bank		</a:t>
            </a:r>
            <a:r>
              <a:rPr lang="nb-NO" dirty="0" err="1"/>
              <a:t>alphanumeric</a:t>
            </a:r>
            <a:r>
              <a:rPr lang="nb-NO" dirty="0"/>
              <a:t>, 96 </a:t>
            </a:r>
            <a:r>
              <a:rPr lang="nb-NO" dirty="0" err="1"/>
              <a:t>characters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919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9270-E68E-433F-9F9A-4D1E4417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964692"/>
            <a:ext cx="10590414" cy="563483"/>
          </a:xfrm>
        </p:spPr>
        <p:txBody>
          <a:bodyPr>
            <a:normAutofit fontScale="90000"/>
          </a:bodyPr>
          <a:lstStyle/>
          <a:p>
            <a:r>
              <a:rPr lang="nb-NO" dirty="0"/>
              <a:t>Table: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C4BE-6013-4CE0-985C-D3D3A7C4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Name</a:t>
            </a:r>
            <a:r>
              <a:rPr lang="nb-NO" dirty="0"/>
              <a:t>		</a:t>
            </a:r>
            <a:r>
              <a:rPr lang="nb-NO" dirty="0" err="1"/>
              <a:t>alpha</a:t>
            </a:r>
            <a:r>
              <a:rPr lang="nb-NO" dirty="0"/>
              <a:t>, 48 </a:t>
            </a:r>
            <a:r>
              <a:rPr lang="nb-NO" dirty="0" err="1"/>
              <a:t>characters</a:t>
            </a:r>
            <a:endParaRPr lang="nb-NO" dirty="0"/>
          </a:p>
          <a:p>
            <a:r>
              <a:rPr lang="nb-NO" dirty="0">
                <a:solidFill>
                  <a:srgbClr val="FFC000"/>
                </a:solidFill>
              </a:rPr>
              <a:t>Kind		Mandatory, values: 1)Unknown, 2)Donor, 3)Regular donor, 4)Member</a:t>
            </a:r>
          </a:p>
          <a:p>
            <a:r>
              <a:rPr lang="nb-NO" dirty="0"/>
              <a:t>Email		</a:t>
            </a:r>
            <a:r>
              <a:rPr lang="nb-NO" dirty="0" err="1"/>
              <a:t>alphanumeric</a:t>
            </a:r>
            <a:r>
              <a:rPr lang="nb-NO" dirty="0"/>
              <a:t>, 96 </a:t>
            </a:r>
            <a:r>
              <a:rPr lang="nb-NO" dirty="0" err="1"/>
              <a:t>characters</a:t>
            </a:r>
            <a:r>
              <a:rPr lang="nb-NO" dirty="0"/>
              <a:t>	</a:t>
            </a:r>
          </a:p>
          <a:p>
            <a:r>
              <a:rPr lang="nb-NO" dirty="0"/>
              <a:t>Mobile		</a:t>
            </a:r>
            <a:r>
              <a:rPr lang="nb-NO" dirty="0" err="1"/>
              <a:t>numeric</a:t>
            </a:r>
            <a:r>
              <a:rPr lang="nb-NO" dirty="0"/>
              <a:t>, format +38 063 162 1364 or +47 454 05 176</a:t>
            </a:r>
          </a:p>
          <a:p>
            <a:r>
              <a:rPr lang="nb-NO" dirty="0"/>
              <a:t>City		</a:t>
            </a:r>
            <a:r>
              <a:rPr lang="nb-NO" dirty="0" err="1"/>
              <a:t>alpha</a:t>
            </a:r>
            <a:r>
              <a:rPr lang="nb-NO" dirty="0"/>
              <a:t>, 48 </a:t>
            </a:r>
            <a:r>
              <a:rPr lang="nb-NO" dirty="0" err="1"/>
              <a:t>characters</a:t>
            </a:r>
            <a:endParaRPr lang="nb-NO" dirty="0"/>
          </a:p>
          <a:p>
            <a:r>
              <a:rPr lang="nb-NO" dirty="0" err="1"/>
              <a:t>Account</a:t>
            </a:r>
            <a:r>
              <a:rPr lang="nb-NO" dirty="0"/>
              <a:t>	BIC + IBAN</a:t>
            </a:r>
          </a:p>
          <a:p>
            <a:r>
              <a:rPr lang="nb-NO" dirty="0"/>
              <a:t>Bank		</a:t>
            </a:r>
            <a:r>
              <a:rPr lang="nb-NO" dirty="0" err="1"/>
              <a:t>alphanumeric</a:t>
            </a:r>
            <a:r>
              <a:rPr lang="nb-NO" dirty="0"/>
              <a:t>, 96 </a:t>
            </a:r>
            <a:r>
              <a:rPr lang="nb-NO" dirty="0" err="1"/>
              <a:t>characters</a:t>
            </a:r>
            <a:endParaRPr lang="nb-NO" dirty="0"/>
          </a:p>
          <a:p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3857219" y="1664232"/>
            <a:ext cx="477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page: MEMBER is reflected as DONOR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750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A1B5-8B7B-4FBC-BF0A-85B70E9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Screen </a:t>
            </a:r>
            <a:r>
              <a:rPr lang="nb-NO" dirty="0" err="1"/>
              <a:t>views</a:t>
            </a:r>
            <a:r>
              <a:rPr lang="nb-NO" dirty="0"/>
              <a:t> &amp; Reports 1:2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9003-C6EB-4EEA-B6B8-47E49FEFA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Administrator </a:t>
            </a:r>
            <a:r>
              <a:rPr lang="nb-NO" dirty="0" err="1"/>
              <a:t>shall</a:t>
            </a:r>
            <a:r>
              <a:rPr lang="nb-NO" dirty="0"/>
              <a:t> be </a:t>
            </a:r>
            <a:r>
              <a:rPr lang="nb-NO" dirty="0" err="1"/>
              <a:t>able</a:t>
            </a:r>
            <a:r>
              <a:rPr lang="nb-NO" dirty="0"/>
              <a:t> to:</a:t>
            </a:r>
          </a:p>
          <a:p>
            <a:pPr lvl="1"/>
            <a:r>
              <a:rPr lang="nb-NO" dirty="0" err="1"/>
              <a:t>Add</a:t>
            </a:r>
            <a:r>
              <a:rPr lang="nb-NO" dirty="0"/>
              <a:t> or </a:t>
            </a:r>
            <a:r>
              <a:rPr lang="nb-NO" dirty="0" err="1"/>
              <a:t>delete</a:t>
            </a:r>
            <a:r>
              <a:rPr lang="nb-NO" dirty="0"/>
              <a:t> a </a:t>
            </a:r>
            <a:r>
              <a:rPr lang="nb-NO" dirty="0" err="1"/>
              <a:t>user</a:t>
            </a:r>
            <a:r>
              <a:rPr lang="nb-NO" dirty="0"/>
              <a:t>, </a:t>
            </a:r>
            <a:r>
              <a:rPr lang="nb-NO" dirty="0" err="1"/>
              <a:t>assign</a:t>
            </a:r>
            <a:r>
              <a:rPr lang="nb-NO" dirty="0"/>
              <a:t> type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user</a:t>
            </a:r>
            <a:r>
              <a:rPr lang="nb-NO" dirty="0"/>
              <a:t> (FU or Field </a:t>
            </a:r>
            <a:r>
              <a:rPr lang="nb-NO" dirty="0" err="1"/>
              <a:t>contact</a:t>
            </a:r>
            <a:r>
              <a:rPr lang="nb-NO" dirty="0"/>
              <a:t>)</a:t>
            </a:r>
          </a:p>
          <a:p>
            <a:pPr lvl="1"/>
            <a:r>
              <a:rPr lang="nb-NO" dirty="0" err="1"/>
              <a:t>Extract</a:t>
            </a:r>
            <a:r>
              <a:rPr lang="nb-NO" dirty="0"/>
              <a:t> an </a:t>
            </a:r>
            <a:r>
              <a:rPr lang="nb-NO" dirty="0" err="1"/>
              <a:t>itemised</a:t>
            </a:r>
            <a:r>
              <a:rPr lang="nb-NO" dirty="0"/>
              <a:t> report in CSV </a:t>
            </a:r>
            <a:r>
              <a:rPr lang="nb-NO" dirty="0">
                <a:solidFill>
                  <a:srgbClr val="FFC000"/>
                </a:solidFill>
              </a:rPr>
              <a:t>(XLSX </a:t>
            </a:r>
            <a:r>
              <a:rPr lang="nb-NO" dirty="0" err="1">
                <a:solidFill>
                  <a:srgbClr val="FFC000"/>
                </a:solidFill>
              </a:rPr>
              <a:t>would</a:t>
            </a:r>
            <a:r>
              <a:rPr lang="nb-NO" dirty="0">
                <a:solidFill>
                  <a:srgbClr val="FFC000"/>
                </a:solidFill>
              </a:rPr>
              <a:t> be a </a:t>
            </a:r>
            <a:r>
              <a:rPr lang="nb-NO" dirty="0" err="1">
                <a:solidFill>
                  <a:srgbClr val="FFC000"/>
                </a:solidFill>
              </a:rPr>
              <a:t>plus</a:t>
            </a:r>
            <a:r>
              <a:rPr lang="nb-NO" dirty="0">
                <a:solidFill>
                  <a:srgbClr val="FFC000"/>
                </a:solidFill>
              </a:rPr>
              <a:t>)</a:t>
            </a:r>
            <a:r>
              <a:rPr lang="nb-NO" dirty="0"/>
              <a:t> format </a:t>
            </a:r>
            <a:r>
              <a:rPr lang="nb-NO" dirty="0" err="1"/>
              <a:t>containing</a:t>
            </a:r>
            <a:r>
              <a:rPr lang="nb-NO" dirty="0"/>
              <a:t> date, </a:t>
            </a:r>
            <a:r>
              <a:rPr lang="nb-NO" dirty="0">
                <a:solidFill>
                  <a:srgbClr val="FFC000"/>
                </a:solidFill>
              </a:rPr>
              <a:t>NOK</a:t>
            </a:r>
            <a:r>
              <a:rPr lang="nb-NO" dirty="0"/>
              <a:t>, </a:t>
            </a:r>
            <a:r>
              <a:rPr lang="nb-NO" dirty="0" err="1"/>
              <a:t>project</a:t>
            </a:r>
            <a:r>
              <a:rPr lang="nb-NO" dirty="0"/>
              <a:t>, Field </a:t>
            </a:r>
            <a:r>
              <a:rPr lang="nb-NO" dirty="0" err="1"/>
              <a:t>contact</a:t>
            </a:r>
            <a:r>
              <a:rPr lang="nb-NO" dirty="0"/>
              <a:t>, FU, Donor (up to </a:t>
            </a:r>
            <a:r>
              <a:rPr lang="nb-NO" dirty="0">
                <a:solidFill>
                  <a:srgbClr val="FFC000"/>
                </a:solidFill>
              </a:rPr>
              <a:t>8</a:t>
            </a:r>
            <a:r>
              <a:rPr lang="nb-NO" dirty="0"/>
              <a:t>), donor </a:t>
            </a:r>
            <a:r>
              <a:rPr lang="nb-NO" dirty="0" err="1"/>
              <a:t>pledge</a:t>
            </a:r>
            <a:r>
              <a:rPr lang="nb-NO" dirty="0"/>
              <a:t> &amp; Donor </a:t>
            </a:r>
            <a:r>
              <a:rPr lang="nb-NO" dirty="0" err="1"/>
              <a:t>duration</a:t>
            </a:r>
            <a:endParaRPr lang="nb-NO" dirty="0"/>
          </a:p>
          <a:p>
            <a:pPr lvl="2"/>
            <a:r>
              <a:rPr lang="nb-NO" dirty="0" err="1">
                <a:solidFill>
                  <a:srgbClr val="FFC000"/>
                </a:solidFill>
              </a:rPr>
              <a:t>Selectable</a:t>
            </a:r>
            <a:r>
              <a:rPr lang="nb-NO" dirty="0">
                <a:solidFill>
                  <a:srgbClr val="FFC000"/>
                </a:solidFill>
              </a:rPr>
              <a:t> </a:t>
            </a:r>
            <a:r>
              <a:rPr lang="nb-NO" dirty="0" err="1">
                <a:solidFill>
                  <a:srgbClr val="FFC000"/>
                </a:solidFill>
              </a:rPr>
              <a:t>fields</a:t>
            </a:r>
            <a:r>
              <a:rPr lang="nb-NO" dirty="0">
                <a:solidFill>
                  <a:srgbClr val="FFC000"/>
                </a:solidFill>
              </a:rPr>
              <a:t> for </a:t>
            </a:r>
            <a:r>
              <a:rPr lang="nb-NO" dirty="0" err="1">
                <a:solidFill>
                  <a:srgbClr val="FFC000"/>
                </a:solidFill>
              </a:rPr>
              <a:t>export</a:t>
            </a:r>
            <a:r>
              <a:rPr lang="nb-NO" dirty="0">
                <a:solidFill>
                  <a:srgbClr val="FFC000"/>
                </a:solidFill>
              </a:rPr>
              <a:t> a major </a:t>
            </a:r>
            <a:r>
              <a:rPr lang="nb-NO" dirty="0" err="1">
                <a:solidFill>
                  <a:srgbClr val="FFC000"/>
                </a:solidFill>
              </a:rPr>
              <a:t>plus</a:t>
            </a:r>
            <a:endParaRPr lang="nb-NO" dirty="0">
              <a:solidFill>
                <a:srgbClr val="FFC000"/>
              </a:solidFill>
            </a:endParaRPr>
          </a:p>
          <a:p>
            <a:pPr lvl="1"/>
            <a:r>
              <a:rPr lang="nb-NO" dirty="0"/>
              <a:t>Update donor roster</a:t>
            </a:r>
          </a:p>
          <a:p>
            <a:r>
              <a:rPr lang="nb-NO" dirty="0"/>
              <a:t>FU </a:t>
            </a:r>
            <a:r>
              <a:rPr lang="nb-NO" dirty="0" err="1"/>
              <a:t>shall</a:t>
            </a:r>
            <a:r>
              <a:rPr lang="nb-NO" dirty="0"/>
              <a:t> be </a:t>
            </a:r>
            <a:r>
              <a:rPr lang="nb-NO" dirty="0" err="1"/>
              <a:t>able</a:t>
            </a:r>
            <a:r>
              <a:rPr lang="nb-NO" dirty="0"/>
              <a:t> to:</a:t>
            </a:r>
          </a:p>
          <a:p>
            <a:pPr lvl="1"/>
            <a:r>
              <a:rPr lang="nb-NO" dirty="0" err="1"/>
              <a:t>View</a:t>
            </a:r>
            <a:r>
              <a:rPr lang="nb-NO" dirty="0"/>
              <a:t> and </a:t>
            </a:r>
            <a:r>
              <a:rPr lang="nb-NO" dirty="0" err="1"/>
              <a:t>edit</a:t>
            </a:r>
            <a:r>
              <a:rPr lang="nb-NO" dirty="0"/>
              <a:t> all </a:t>
            </a:r>
            <a:r>
              <a:rPr lang="nb-NO" dirty="0" err="1"/>
              <a:t>projects</a:t>
            </a:r>
            <a:r>
              <a:rPr lang="nb-NO" dirty="0"/>
              <a:t> </a:t>
            </a:r>
            <a:r>
              <a:rPr lang="nb-NO" dirty="0" err="1"/>
              <a:t>she</a:t>
            </a:r>
            <a:r>
              <a:rPr lang="nb-NO" dirty="0"/>
              <a:t>/</a:t>
            </a:r>
            <a:r>
              <a:rPr lang="nb-NO" dirty="0" err="1"/>
              <a:t>he</a:t>
            </a:r>
            <a:r>
              <a:rPr lang="nb-NO" dirty="0"/>
              <a:t> is </a:t>
            </a:r>
            <a:r>
              <a:rPr lang="nb-NO" dirty="0" err="1"/>
              <a:t>responsible</a:t>
            </a:r>
            <a:r>
              <a:rPr lang="nb-NO" dirty="0"/>
              <a:t> for a </a:t>
            </a:r>
            <a:r>
              <a:rPr lang="nb-NO" dirty="0" err="1"/>
              <a:t>detailed</a:t>
            </a:r>
            <a:r>
              <a:rPr lang="nb-NO" dirty="0"/>
              <a:t> </a:t>
            </a:r>
            <a:r>
              <a:rPr lang="nb-NO" dirty="0" err="1"/>
              <a:t>view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particular</a:t>
            </a:r>
            <a:endParaRPr lang="nb-NO" dirty="0"/>
          </a:p>
          <a:p>
            <a:pPr lvl="1"/>
            <a:r>
              <a:rPr lang="nb-NO" dirty="0" err="1"/>
              <a:t>Change</a:t>
            </a:r>
            <a:r>
              <a:rPr lang="nb-NO" dirty="0"/>
              <a:t> status for a </a:t>
            </a:r>
            <a:r>
              <a:rPr lang="nb-NO" dirty="0" err="1"/>
              <a:t>project</a:t>
            </a:r>
            <a:r>
              <a:rPr lang="nb-NO" dirty="0"/>
              <a:t> (log </a:t>
            </a:r>
            <a:r>
              <a:rPr lang="nb-NO" dirty="0" err="1"/>
              <a:t>of</a:t>
            </a:r>
            <a:r>
              <a:rPr lang="nb-NO" dirty="0"/>
              <a:t> status must be </a:t>
            </a:r>
            <a:r>
              <a:rPr lang="nb-NO" dirty="0" err="1"/>
              <a:t>maintained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Register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projects</a:t>
            </a:r>
            <a:r>
              <a:rPr lang="nb-NO" dirty="0"/>
              <a:t>, </a:t>
            </a:r>
            <a:r>
              <a:rPr lang="nb-NO" dirty="0" err="1">
                <a:solidFill>
                  <a:srgbClr val="FFC000"/>
                </a:solidFill>
              </a:rPr>
              <a:t>beneficiaries</a:t>
            </a:r>
            <a:r>
              <a:rPr lang="nb-NO" dirty="0">
                <a:solidFill>
                  <a:srgbClr val="FFC000"/>
                </a:solidFill>
              </a:rPr>
              <a:t>, donors</a:t>
            </a:r>
          </a:p>
          <a:p>
            <a:pPr lvl="1"/>
            <a:r>
              <a:rPr lang="nb-NO" dirty="0"/>
              <a:t>Log </a:t>
            </a:r>
            <a:r>
              <a:rPr lang="nb-NO" dirty="0" err="1"/>
              <a:t>transactions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a </a:t>
            </a:r>
            <a:r>
              <a:rPr lang="nb-NO" dirty="0" err="1"/>
              <a:t>project</a:t>
            </a:r>
            <a:endParaRPr lang="nb-NO" dirty="0"/>
          </a:p>
          <a:p>
            <a:pPr lvl="1"/>
            <a:r>
              <a:rPr lang="nb-NO" dirty="0" err="1"/>
              <a:t>Manage</a:t>
            </a:r>
            <a:r>
              <a:rPr lang="nb-NO" dirty="0"/>
              <a:t> </a:t>
            </a:r>
            <a:r>
              <a:rPr lang="nb-NO" dirty="0" err="1"/>
              <a:t>photos</a:t>
            </a:r>
            <a:r>
              <a:rPr lang="nb-NO" dirty="0"/>
              <a:t> &amp; videos to a </a:t>
            </a:r>
            <a:r>
              <a:rPr lang="nb-NO" dirty="0" err="1"/>
              <a:t>project</a:t>
            </a: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520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A1B5-8B7B-4FBC-BF0A-85B70E9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Screen </a:t>
            </a:r>
            <a:r>
              <a:rPr lang="nb-NO" dirty="0" err="1"/>
              <a:t>views</a:t>
            </a:r>
            <a:r>
              <a:rPr lang="nb-NO" dirty="0"/>
              <a:t> &amp; Reports 2:2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9003-C6EB-4EEA-B6B8-47E49FEFA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Field </a:t>
            </a:r>
            <a:r>
              <a:rPr lang="nb-NO" dirty="0" err="1"/>
              <a:t>contact</a:t>
            </a:r>
            <a:r>
              <a:rPr lang="nb-NO" dirty="0"/>
              <a:t> </a:t>
            </a:r>
            <a:r>
              <a:rPr lang="nb-NO" dirty="0" err="1"/>
              <a:t>shall</a:t>
            </a:r>
            <a:r>
              <a:rPr lang="nb-NO" dirty="0"/>
              <a:t> be </a:t>
            </a:r>
            <a:r>
              <a:rPr lang="nb-NO" dirty="0" err="1"/>
              <a:t>able</a:t>
            </a:r>
            <a:r>
              <a:rPr lang="nb-NO" dirty="0"/>
              <a:t> to:</a:t>
            </a:r>
          </a:p>
          <a:p>
            <a:pPr lvl="1"/>
            <a:r>
              <a:rPr lang="nb-NO" dirty="0" err="1"/>
              <a:t>View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project</a:t>
            </a:r>
            <a:r>
              <a:rPr lang="nb-NO" dirty="0"/>
              <a:t> </a:t>
            </a:r>
            <a:r>
              <a:rPr lang="nb-NO" dirty="0" err="1"/>
              <a:t>she</a:t>
            </a:r>
            <a:r>
              <a:rPr lang="nb-NO" dirty="0"/>
              <a:t>/</a:t>
            </a:r>
            <a:r>
              <a:rPr lang="nb-NO" dirty="0" err="1"/>
              <a:t>he</a:t>
            </a:r>
            <a:r>
              <a:rPr lang="nb-NO" dirty="0"/>
              <a:t> is </a:t>
            </a:r>
            <a:r>
              <a:rPr lang="nb-NO" dirty="0" err="1"/>
              <a:t>responsible</a:t>
            </a:r>
            <a:r>
              <a:rPr lang="nb-NO" dirty="0"/>
              <a:t> for</a:t>
            </a:r>
          </a:p>
          <a:p>
            <a:pPr lvl="1"/>
            <a:r>
              <a:rPr lang="nb-NO" dirty="0">
                <a:solidFill>
                  <a:srgbClr val="FFC000"/>
                </a:solidFill>
              </a:rPr>
              <a:t>Register, </a:t>
            </a:r>
            <a:r>
              <a:rPr lang="nb-NO" dirty="0" err="1">
                <a:solidFill>
                  <a:srgbClr val="FFC000"/>
                </a:solidFill>
              </a:rPr>
              <a:t>edit</a:t>
            </a:r>
            <a:r>
              <a:rPr lang="nb-NO" dirty="0">
                <a:solidFill>
                  <a:srgbClr val="FFC000"/>
                </a:solidFill>
              </a:rPr>
              <a:t> and </a:t>
            </a:r>
            <a:r>
              <a:rPr lang="nb-NO" dirty="0" err="1">
                <a:solidFill>
                  <a:srgbClr val="FFC000"/>
                </a:solidFill>
              </a:rPr>
              <a:t>view</a:t>
            </a:r>
            <a:r>
              <a:rPr lang="nb-NO" dirty="0">
                <a:solidFill>
                  <a:srgbClr val="FFC000"/>
                </a:solidFill>
              </a:rPr>
              <a:t> </a:t>
            </a:r>
            <a:r>
              <a:rPr lang="nb-NO" dirty="0" err="1">
                <a:solidFill>
                  <a:srgbClr val="FFC000"/>
                </a:solidFill>
              </a:rPr>
              <a:t>each</a:t>
            </a:r>
            <a:r>
              <a:rPr lang="nb-NO" dirty="0">
                <a:solidFill>
                  <a:srgbClr val="FFC000"/>
                </a:solidFill>
              </a:rPr>
              <a:t> </a:t>
            </a:r>
            <a:r>
              <a:rPr lang="nb-NO" dirty="0" err="1">
                <a:solidFill>
                  <a:srgbClr val="FFC000"/>
                </a:solidFill>
              </a:rPr>
              <a:t>beneficiary</a:t>
            </a:r>
            <a:r>
              <a:rPr lang="nb-NO" dirty="0">
                <a:solidFill>
                  <a:srgbClr val="FFC000"/>
                </a:solidFill>
              </a:rPr>
              <a:t> </a:t>
            </a:r>
            <a:r>
              <a:rPr lang="nb-NO" dirty="0" err="1">
                <a:solidFill>
                  <a:srgbClr val="FFC000"/>
                </a:solidFill>
              </a:rPr>
              <a:t>the</a:t>
            </a:r>
            <a:r>
              <a:rPr lang="nb-NO" dirty="0">
                <a:solidFill>
                  <a:srgbClr val="FFC000"/>
                </a:solidFill>
              </a:rPr>
              <a:t> </a:t>
            </a:r>
            <a:r>
              <a:rPr lang="nb-NO" dirty="0" err="1">
                <a:solidFill>
                  <a:srgbClr val="FFC000"/>
                </a:solidFill>
              </a:rPr>
              <a:t>field</a:t>
            </a:r>
            <a:r>
              <a:rPr lang="nb-NO" dirty="0">
                <a:solidFill>
                  <a:srgbClr val="FFC000"/>
                </a:solidFill>
              </a:rPr>
              <a:t> </a:t>
            </a:r>
            <a:r>
              <a:rPr lang="nb-NO" dirty="0" err="1">
                <a:solidFill>
                  <a:srgbClr val="FFC000"/>
                </a:solidFill>
              </a:rPr>
              <a:t>contact</a:t>
            </a:r>
            <a:r>
              <a:rPr lang="nb-NO" dirty="0">
                <a:solidFill>
                  <a:srgbClr val="FFC000"/>
                </a:solidFill>
              </a:rPr>
              <a:t> is </a:t>
            </a:r>
            <a:r>
              <a:rPr lang="nb-NO" dirty="0" err="1">
                <a:solidFill>
                  <a:srgbClr val="FFC000"/>
                </a:solidFill>
              </a:rPr>
              <a:t>responsible</a:t>
            </a:r>
            <a:r>
              <a:rPr lang="nb-NO" dirty="0">
                <a:solidFill>
                  <a:srgbClr val="FFC000"/>
                </a:solidFill>
              </a:rPr>
              <a:t> for</a:t>
            </a:r>
          </a:p>
          <a:p>
            <a:pPr lvl="1"/>
            <a:r>
              <a:rPr lang="nb-NO" dirty="0"/>
              <a:t>Log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transaction</a:t>
            </a:r>
            <a:r>
              <a:rPr lang="nb-NO" dirty="0"/>
              <a:t> done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project</a:t>
            </a:r>
            <a:endParaRPr lang="nb-NO" dirty="0"/>
          </a:p>
          <a:p>
            <a:pPr lvl="1"/>
            <a:r>
              <a:rPr lang="nb-NO" dirty="0" err="1"/>
              <a:t>Upload</a:t>
            </a:r>
            <a:r>
              <a:rPr lang="nb-NO" dirty="0"/>
              <a:t> </a:t>
            </a:r>
            <a:r>
              <a:rPr lang="nb-NO" dirty="0" err="1"/>
              <a:t>photos</a:t>
            </a:r>
            <a:r>
              <a:rPr lang="nb-NO" dirty="0"/>
              <a:t> </a:t>
            </a:r>
            <a:r>
              <a:rPr lang="nb-NO" dirty="0" err="1"/>
              <a:t>belonging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project</a:t>
            </a:r>
            <a:endParaRPr lang="nb-NO" dirty="0"/>
          </a:p>
          <a:p>
            <a:pPr lvl="1"/>
            <a:r>
              <a:rPr lang="nb-NO" dirty="0"/>
              <a:t>See an </a:t>
            </a:r>
            <a:r>
              <a:rPr lang="nb-NO" dirty="0" err="1"/>
              <a:t>account</a:t>
            </a:r>
            <a:r>
              <a:rPr lang="nb-NO" dirty="0"/>
              <a:t> </a:t>
            </a:r>
            <a:r>
              <a:rPr lang="nb-NO" dirty="0" err="1"/>
              <a:t>balance</a:t>
            </a:r>
            <a:r>
              <a:rPr lang="nb-NO" dirty="0"/>
              <a:t> for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project</a:t>
            </a:r>
            <a:r>
              <a:rPr lang="nb-NO" dirty="0"/>
              <a:t> and a </a:t>
            </a:r>
            <a:r>
              <a:rPr lang="nb-NO" dirty="0" err="1"/>
              <a:t>summary</a:t>
            </a:r>
            <a:r>
              <a:rPr lang="nb-NO" dirty="0"/>
              <a:t> for all </a:t>
            </a:r>
            <a:r>
              <a:rPr lang="nb-NO" dirty="0" err="1"/>
              <a:t>projects</a:t>
            </a:r>
            <a:r>
              <a:rPr lang="nb-NO" dirty="0"/>
              <a:t> </a:t>
            </a:r>
            <a:r>
              <a:rPr lang="nb-NO" dirty="0" err="1"/>
              <a:t>she</a:t>
            </a:r>
            <a:r>
              <a:rPr lang="nb-NO" dirty="0"/>
              <a:t>/</a:t>
            </a:r>
            <a:r>
              <a:rPr lang="nb-NO" dirty="0" err="1"/>
              <a:t>he</a:t>
            </a:r>
            <a:r>
              <a:rPr lang="nb-NO" dirty="0"/>
              <a:t> is </a:t>
            </a:r>
            <a:r>
              <a:rPr lang="nb-NO" dirty="0" err="1"/>
              <a:t>responsible</a:t>
            </a:r>
            <a:r>
              <a:rPr lang="nb-NO" dirty="0"/>
              <a:t> for</a:t>
            </a:r>
          </a:p>
          <a:p>
            <a:pPr lvl="1"/>
            <a:r>
              <a:rPr lang="nb-NO" dirty="0"/>
              <a:t>Register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projects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mandatory</a:t>
            </a:r>
            <a:r>
              <a:rPr lang="nb-NO" dirty="0"/>
              <a:t> status </a:t>
            </a:r>
            <a:r>
              <a:rPr lang="nb-NO" dirty="0" err="1"/>
              <a:t>idea</a:t>
            </a:r>
            <a:endParaRPr lang="nb-NO" dirty="0"/>
          </a:p>
          <a:p>
            <a:pPr lvl="1"/>
            <a:endParaRPr lang="nb-NO" dirty="0"/>
          </a:p>
          <a:p>
            <a:r>
              <a:rPr lang="nb-NO" dirty="0">
                <a:solidFill>
                  <a:srgbClr val="FFC000"/>
                </a:solidFill>
              </a:rPr>
              <a:t>Field </a:t>
            </a:r>
            <a:r>
              <a:rPr lang="nb-NO" dirty="0" err="1">
                <a:solidFill>
                  <a:srgbClr val="FFC000"/>
                </a:solidFill>
              </a:rPr>
              <a:t>contact</a:t>
            </a:r>
            <a:r>
              <a:rPr lang="nb-NO" dirty="0">
                <a:solidFill>
                  <a:srgbClr val="FFC000"/>
                </a:solidFill>
              </a:rPr>
              <a:t> </a:t>
            </a:r>
            <a:r>
              <a:rPr lang="nb-NO" dirty="0" err="1">
                <a:solidFill>
                  <a:srgbClr val="FFC000"/>
                </a:solidFill>
              </a:rPr>
              <a:t>shall</a:t>
            </a:r>
            <a:r>
              <a:rPr lang="nb-NO" dirty="0">
                <a:solidFill>
                  <a:srgbClr val="FFC000"/>
                </a:solidFill>
              </a:rPr>
              <a:t> not </a:t>
            </a:r>
            <a:r>
              <a:rPr lang="nb-NO" dirty="0" err="1">
                <a:solidFill>
                  <a:srgbClr val="FFC000"/>
                </a:solidFill>
              </a:rPr>
              <a:t>see</a:t>
            </a:r>
            <a:r>
              <a:rPr lang="nb-NO" dirty="0">
                <a:solidFill>
                  <a:srgbClr val="FFC000"/>
                </a:solidFill>
              </a:rPr>
              <a:t> </a:t>
            </a:r>
            <a:r>
              <a:rPr lang="nb-NO" dirty="0" err="1">
                <a:solidFill>
                  <a:srgbClr val="FFC000"/>
                </a:solidFill>
              </a:rPr>
              <a:t>beneficiaries</a:t>
            </a:r>
            <a:r>
              <a:rPr lang="nb-NO" dirty="0">
                <a:solidFill>
                  <a:srgbClr val="FFC000"/>
                </a:solidFill>
              </a:rPr>
              <a:t> and </a:t>
            </a:r>
            <a:r>
              <a:rPr lang="nb-NO" dirty="0" err="1">
                <a:solidFill>
                  <a:srgbClr val="FFC000"/>
                </a:solidFill>
              </a:rPr>
              <a:t>projects</a:t>
            </a:r>
            <a:r>
              <a:rPr lang="nb-NO" dirty="0">
                <a:solidFill>
                  <a:srgbClr val="FFC000"/>
                </a:solidFill>
              </a:rPr>
              <a:t> </a:t>
            </a:r>
            <a:r>
              <a:rPr lang="nb-NO" dirty="0" err="1">
                <a:solidFill>
                  <a:srgbClr val="FFC000"/>
                </a:solidFill>
              </a:rPr>
              <a:t>they</a:t>
            </a:r>
            <a:r>
              <a:rPr lang="nb-NO" dirty="0">
                <a:solidFill>
                  <a:srgbClr val="FFC000"/>
                </a:solidFill>
              </a:rPr>
              <a:t> </a:t>
            </a:r>
            <a:r>
              <a:rPr lang="nb-NO" dirty="0" err="1">
                <a:solidFill>
                  <a:srgbClr val="FFC000"/>
                </a:solidFill>
              </a:rPr>
              <a:t>are</a:t>
            </a:r>
            <a:r>
              <a:rPr lang="nb-NO" dirty="0">
                <a:solidFill>
                  <a:srgbClr val="FFC000"/>
                </a:solidFill>
              </a:rPr>
              <a:t> not party to</a:t>
            </a:r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1647032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530</TotalTime>
  <Words>1006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</vt:lpstr>
      <vt:lpstr>Gill Sans MT</vt:lpstr>
      <vt:lpstr>Parcel</vt:lpstr>
      <vt:lpstr>           Administrative tool 1.0</vt:lpstr>
      <vt:lpstr>Core TableS</vt:lpstr>
      <vt:lpstr>Table: Transaction</vt:lpstr>
      <vt:lpstr>Table: Project</vt:lpstr>
      <vt:lpstr>Table: Beneficiary</vt:lpstr>
      <vt:lpstr>Table: User</vt:lpstr>
      <vt:lpstr>Table: MEMBER</vt:lpstr>
      <vt:lpstr>Screen views &amp; Reports 1:2</vt:lpstr>
      <vt:lpstr>Screen views &amp; Reports 2:2</vt:lpstr>
      <vt:lpstr>Viewable for Administrator</vt:lpstr>
      <vt:lpstr>Viewable for FU</vt:lpstr>
      <vt:lpstr>Viewable for Field Contact</vt:lpstr>
      <vt:lpstr>General comments</vt:lpstr>
      <vt:lpstr>Sketch for 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Administrative tool 1.0</dc:title>
  <dc:creator>Dagfinn Mork_FW</dc:creator>
  <cp:lastModifiedBy>Taras</cp:lastModifiedBy>
  <cp:revision>43</cp:revision>
  <cp:lastPrinted>2019-12-21T20:22:52Z</cp:lastPrinted>
  <dcterms:created xsi:type="dcterms:W3CDTF">2019-11-10T20:25:12Z</dcterms:created>
  <dcterms:modified xsi:type="dcterms:W3CDTF">2019-12-22T14:42:40Z</dcterms:modified>
</cp:coreProperties>
</file>