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7" autoAdjust="0"/>
    <p:restoredTop sz="94660"/>
  </p:normalViewPr>
  <p:slideViewPr>
    <p:cSldViewPr snapToGrid="0">
      <p:cViewPr varScale="1">
        <p:scale>
          <a:sx n="60" d="100"/>
          <a:sy n="60" d="100"/>
        </p:scale>
        <p:origin x="40" y="2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2/27/2021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2/27/2021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A5BA21-8D6C-4699-9FA1-96059B0B3C67}"/>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CCD11B3D-B878-48B1-8D5A-D582AFE47BA1}"/>
              </a:ext>
            </a:extLst>
          </p:cNvPr>
          <p:cNvSpPr>
            <a:spLocks noGrp="1"/>
          </p:cNvSpPr>
          <p:nvPr>
            <p:ph type="subTitle" idx="1"/>
          </p:nvPr>
        </p:nvSpPr>
        <p:spPr/>
        <p:txBody>
          <a:bodyPr/>
          <a:lstStyle/>
          <a:p>
            <a:endParaRPr lang="zh-CN" altLang="en-US"/>
          </a:p>
        </p:txBody>
      </p:sp>
      <p:pic>
        <p:nvPicPr>
          <p:cNvPr id="5" name="图片 4">
            <a:extLst>
              <a:ext uri="{FF2B5EF4-FFF2-40B4-BE49-F238E27FC236}">
                <a16:creationId xmlns:a16="http://schemas.microsoft.com/office/drawing/2014/main" id="{28737EEA-3578-4F09-82C8-13C84B4FC3A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624028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44A2BE-75DE-4CCE-8605-EB3A14BB9FBE}"/>
              </a:ext>
            </a:extLst>
          </p:cNvPr>
          <p:cNvSpPr>
            <a:spLocks noGrp="1"/>
          </p:cNvSpPr>
          <p:nvPr>
            <p:ph type="title"/>
          </p:nvPr>
        </p:nvSpPr>
        <p:spPr/>
        <p:txBody>
          <a:bodyPr/>
          <a:lstStyle/>
          <a:p>
            <a:r>
              <a:rPr lang="zh-CN" altLang="en-US" dirty="0"/>
              <a:t>其他影响</a:t>
            </a:r>
          </a:p>
        </p:txBody>
      </p:sp>
      <p:sp>
        <p:nvSpPr>
          <p:cNvPr id="3" name="内容占位符 2">
            <a:extLst>
              <a:ext uri="{FF2B5EF4-FFF2-40B4-BE49-F238E27FC236}">
                <a16:creationId xmlns:a16="http://schemas.microsoft.com/office/drawing/2014/main" id="{FF01666A-A774-4B60-9DDC-89FA4A791CB7}"/>
              </a:ext>
            </a:extLst>
          </p:cNvPr>
          <p:cNvSpPr>
            <a:spLocks noGrp="1"/>
          </p:cNvSpPr>
          <p:nvPr>
            <p:ph idx="1"/>
          </p:nvPr>
        </p:nvSpPr>
        <p:spPr/>
        <p:txBody>
          <a:bodyPr/>
          <a:lstStyle/>
          <a:p>
            <a:endParaRPr lang="en-US" altLang="zh-CN" dirty="0"/>
          </a:p>
          <a:p>
            <a:endParaRPr lang="en-US" altLang="zh-CN" dirty="0"/>
          </a:p>
          <a:p>
            <a:endParaRPr lang="en-US" altLang="zh-CN" dirty="0"/>
          </a:p>
          <a:p>
            <a:r>
              <a:rPr lang="zh-CN" altLang="en-US" sz="2800" dirty="0"/>
              <a:t>生产与生活混杂一处的特征</a:t>
            </a:r>
            <a:endParaRPr lang="en-US" altLang="zh-CN" sz="2800" dirty="0"/>
          </a:p>
          <a:p>
            <a:r>
              <a:rPr lang="zh-CN" altLang="en-US" sz="2800" dirty="0"/>
              <a:t>新的城市人文精神</a:t>
            </a:r>
            <a:endParaRPr lang="en-US" altLang="zh-CN" sz="2800" dirty="0"/>
          </a:p>
          <a:p>
            <a:r>
              <a:rPr lang="zh-CN" altLang="en-US" sz="2800" dirty="0"/>
              <a:t>生活紧凑</a:t>
            </a:r>
            <a:endParaRPr lang="en-US" altLang="zh-CN" sz="2800" dirty="0"/>
          </a:p>
          <a:p>
            <a:endParaRPr lang="en-US" altLang="zh-CN" dirty="0"/>
          </a:p>
          <a:p>
            <a:endParaRPr lang="zh-CN" altLang="en-US" dirty="0"/>
          </a:p>
        </p:txBody>
      </p:sp>
      <p:pic>
        <p:nvPicPr>
          <p:cNvPr id="7" name="图片 6">
            <a:extLst>
              <a:ext uri="{FF2B5EF4-FFF2-40B4-BE49-F238E27FC236}">
                <a16:creationId xmlns:a16="http://schemas.microsoft.com/office/drawing/2014/main" id="{8D28063F-7C70-48DE-9FC0-3C6C760AEC88}"/>
              </a:ext>
            </a:extLst>
          </p:cNvPr>
          <p:cNvPicPr>
            <a:picLocks noChangeAspect="1"/>
          </p:cNvPicPr>
          <p:nvPr/>
        </p:nvPicPr>
        <p:blipFill>
          <a:blip r:embed="rId2"/>
          <a:stretch>
            <a:fillRect/>
          </a:stretch>
        </p:blipFill>
        <p:spPr>
          <a:xfrm>
            <a:off x="677334" y="1930400"/>
            <a:ext cx="9982713" cy="1028753"/>
          </a:xfrm>
          <a:prstGeom prst="rect">
            <a:avLst/>
          </a:prstGeom>
        </p:spPr>
      </p:pic>
    </p:spTree>
    <p:extLst>
      <p:ext uri="{BB962C8B-B14F-4D97-AF65-F5344CB8AC3E}">
        <p14:creationId xmlns:p14="http://schemas.microsoft.com/office/powerpoint/2010/main" val="3820629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5DDE21-BFEB-4208-9C71-3131D455EB3D}"/>
              </a:ext>
            </a:extLst>
          </p:cNvPr>
          <p:cNvSpPr>
            <a:spLocks noGrp="1"/>
          </p:cNvSpPr>
          <p:nvPr>
            <p:ph type="title"/>
          </p:nvPr>
        </p:nvSpPr>
        <p:spPr/>
        <p:txBody>
          <a:bodyPr/>
          <a:lstStyle/>
          <a:p>
            <a:r>
              <a:rPr lang="zh-CN" altLang="en-US" dirty="0"/>
              <a:t>拆除任务</a:t>
            </a:r>
          </a:p>
        </p:txBody>
      </p:sp>
      <p:sp>
        <p:nvSpPr>
          <p:cNvPr id="3" name="内容占位符 2">
            <a:extLst>
              <a:ext uri="{FF2B5EF4-FFF2-40B4-BE49-F238E27FC236}">
                <a16:creationId xmlns:a16="http://schemas.microsoft.com/office/drawing/2014/main" id="{1BC12815-F269-4EFD-91C8-9EBAE55F2914}"/>
              </a:ext>
            </a:extLst>
          </p:cNvPr>
          <p:cNvSpPr>
            <a:spLocks noGrp="1"/>
          </p:cNvSpPr>
          <p:nvPr>
            <p:ph idx="1"/>
          </p:nvPr>
        </p:nvSpPr>
        <p:spPr/>
        <p:txBody>
          <a:bodyPr>
            <a:normAutofit/>
          </a:bodyPr>
          <a:lstStyle/>
          <a:p>
            <a:r>
              <a:rPr lang="zh-CN" altLang="en-US" sz="2400" b="0" i="0" dirty="0">
                <a:solidFill>
                  <a:srgbClr val="202122"/>
                </a:solidFill>
                <a:effectLst/>
                <a:latin typeface="Arial" panose="020B0604020202020204" pitchFamily="34" charset="0"/>
              </a:rPr>
              <a:t>石库门建筑由于社会的发展及居民生活水平的提高，已经渐渐地从上海的城区中消失了。根据调查报告显示，这</a:t>
            </a:r>
            <a:r>
              <a:rPr lang="en-US" altLang="zh-CN" sz="2400" b="0" i="0" dirty="0">
                <a:solidFill>
                  <a:srgbClr val="202122"/>
                </a:solidFill>
                <a:effectLst/>
                <a:latin typeface="Arial" panose="020B0604020202020204" pitchFamily="34" charset="0"/>
              </a:rPr>
              <a:t>9000</a:t>
            </a:r>
            <a:r>
              <a:rPr lang="zh-CN" altLang="en-US" sz="2400" b="0" i="0" dirty="0">
                <a:solidFill>
                  <a:srgbClr val="202122"/>
                </a:solidFill>
                <a:effectLst/>
                <a:latin typeface="Arial" panose="020B0604020202020204" pitchFamily="34" charset="0"/>
              </a:rPr>
              <a:t>多处石库门里弄中有约</a:t>
            </a:r>
            <a:r>
              <a:rPr lang="en-US" altLang="zh-CN" sz="2400" b="0" i="0" dirty="0">
                <a:solidFill>
                  <a:srgbClr val="202122"/>
                </a:solidFill>
                <a:effectLst/>
                <a:latin typeface="Arial" panose="020B0604020202020204" pitchFamily="34" charset="0"/>
              </a:rPr>
              <a:t>70%</a:t>
            </a:r>
            <a:r>
              <a:rPr lang="zh-CN" altLang="en-US" sz="2400" b="0" i="0" dirty="0">
                <a:solidFill>
                  <a:srgbClr val="202122"/>
                </a:solidFill>
                <a:effectLst/>
                <a:latin typeface="Arial" panose="020B0604020202020204" pitchFamily="34" charset="0"/>
              </a:rPr>
              <a:t>以上已在旧城改造中拆除。</a:t>
            </a:r>
            <a:endParaRPr lang="en-US" altLang="zh-CN" sz="2400" b="0" i="0" dirty="0">
              <a:solidFill>
                <a:srgbClr val="202122"/>
              </a:solidFill>
              <a:effectLst/>
              <a:latin typeface="Arial" panose="020B0604020202020204" pitchFamily="34" charset="0"/>
            </a:endParaRPr>
          </a:p>
          <a:p>
            <a:endParaRPr lang="en-US" altLang="zh-CN" sz="2400" dirty="0">
              <a:solidFill>
                <a:srgbClr val="202122"/>
              </a:solidFill>
              <a:latin typeface="Arial" panose="020B0604020202020204" pitchFamily="34" charset="0"/>
            </a:endParaRPr>
          </a:p>
          <a:p>
            <a:r>
              <a:rPr lang="zh-CN" altLang="en-US" sz="2400" b="0" i="0" dirty="0">
                <a:solidFill>
                  <a:srgbClr val="202122"/>
                </a:solidFill>
                <a:effectLst/>
                <a:latin typeface="Arial" panose="020B0604020202020204" pitchFamily="34" charset="0"/>
              </a:rPr>
              <a:t>拆除也难免造成了石库门居民与政府之间的矛盾，强拆以及其它一些负面新闻也是时有发生。</a:t>
            </a:r>
            <a:endParaRPr lang="en-US" altLang="zh-CN" sz="2400" b="0" i="0" dirty="0">
              <a:solidFill>
                <a:srgbClr val="202122"/>
              </a:solidFill>
              <a:effectLst/>
              <a:latin typeface="Arial" panose="020B0604020202020204" pitchFamily="34" charset="0"/>
            </a:endParaRPr>
          </a:p>
          <a:p>
            <a:endParaRPr lang="en-US" altLang="zh-CN" sz="2400" dirty="0">
              <a:solidFill>
                <a:srgbClr val="202122"/>
              </a:solidFill>
              <a:latin typeface="Arial" panose="020B0604020202020204" pitchFamily="34" charset="0"/>
            </a:endParaRPr>
          </a:p>
          <a:p>
            <a:r>
              <a:rPr lang="zh-CN" altLang="en-US" sz="2400" dirty="0"/>
              <a:t>麦琪里开发商纵火案</a:t>
            </a:r>
            <a:r>
              <a:rPr lang="zh-CN" altLang="en-US" sz="2400" dirty="0">
                <a:solidFill>
                  <a:srgbClr val="202122"/>
                </a:solidFill>
                <a:latin typeface="Arial" panose="020B0604020202020204" pitchFamily="34" charset="0"/>
              </a:rPr>
              <a:t>（两名老人身亡）</a:t>
            </a:r>
            <a:endParaRPr lang="zh-CN" altLang="en-US" sz="2400" dirty="0"/>
          </a:p>
        </p:txBody>
      </p:sp>
    </p:spTree>
    <p:extLst>
      <p:ext uri="{BB962C8B-B14F-4D97-AF65-F5344CB8AC3E}">
        <p14:creationId xmlns:p14="http://schemas.microsoft.com/office/powerpoint/2010/main" val="843175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ED3478-DBDE-4D9E-BC19-EFFE74B70153}"/>
              </a:ext>
            </a:extLst>
          </p:cNvPr>
          <p:cNvSpPr>
            <a:spLocks noGrp="1"/>
          </p:cNvSpPr>
          <p:nvPr>
            <p:ph type="title"/>
          </p:nvPr>
        </p:nvSpPr>
        <p:spPr/>
        <p:txBody>
          <a:bodyPr/>
          <a:lstStyle/>
          <a:p>
            <a:r>
              <a:rPr lang="zh-CN" altLang="en-US" dirty="0"/>
              <a:t>门楣</a:t>
            </a:r>
          </a:p>
        </p:txBody>
      </p:sp>
      <p:sp>
        <p:nvSpPr>
          <p:cNvPr id="3" name="内容占位符 2">
            <a:extLst>
              <a:ext uri="{FF2B5EF4-FFF2-40B4-BE49-F238E27FC236}">
                <a16:creationId xmlns:a16="http://schemas.microsoft.com/office/drawing/2014/main" id="{03013950-97EF-4AB4-8A90-F5124B0B1609}"/>
              </a:ext>
            </a:extLst>
          </p:cNvPr>
          <p:cNvSpPr>
            <a:spLocks noGrp="1"/>
          </p:cNvSpPr>
          <p:nvPr>
            <p:ph idx="1"/>
          </p:nvPr>
        </p:nvSpPr>
        <p:spPr/>
        <p:txBody>
          <a:bodyPr>
            <a:normAutofit/>
          </a:bodyPr>
          <a:lstStyle/>
          <a:p>
            <a:r>
              <a:rPr lang="zh-CN" altLang="en-US" sz="2800" b="0" i="0" dirty="0">
                <a:solidFill>
                  <a:srgbClr val="333333"/>
                </a:solidFill>
                <a:effectLst/>
                <a:latin typeface="arial" panose="020B0604020202020204" pitchFamily="34" charset="0"/>
              </a:rPr>
              <a:t>门楣，就是正门上方门框上部的横梁。</a:t>
            </a:r>
            <a:endParaRPr lang="en-US" altLang="zh-CN" sz="2800" b="0" i="0" dirty="0">
              <a:solidFill>
                <a:srgbClr val="333333"/>
              </a:solidFill>
              <a:effectLst/>
              <a:latin typeface="arial" panose="020B0604020202020204" pitchFamily="34" charset="0"/>
            </a:endParaRPr>
          </a:p>
          <a:p>
            <a:endParaRPr lang="zh-CN" altLang="en-US" sz="2800" dirty="0"/>
          </a:p>
        </p:txBody>
      </p:sp>
    </p:spTree>
    <p:extLst>
      <p:ext uri="{BB962C8B-B14F-4D97-AF65-F5344CB8AC3E}">
        <p14:creationId xmlns:p14="http://schemas.microsoft.com/office/powerpoint/2010/main" val="764793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CC10AD-8190-4FDB-9638-4E90D453D3BE}"/>
              </a:ext>
            </a:extLst>
          </p:cNvPr>
          <p:cNvSpPr>
            <a:spLocks noGrp="1"/>
          </p:cNvSpPr>
          <p:nvPr>
            <p:ph type="title"/>
          </p:nvPr>
        </p:nvSpPr>
        <p:spPr/>
        <p:txBody>
          <a:bodyPr/>
          <a:lstStyle/>
          <a:p>
            <a:r>
              <a:rPr lang="zh-CN" altLang="en-US" dirty="0"/>
              <a:t>门楣</a:t>
            </a:r>
          </a:p>
        </p:txBody>
      </p:sp>
      <p:sp>
        <p:nvSpPr>
          <p:cNvPr id="3" name="内容占位符 2">
            <a:extLst>
              <a:ext uri="{FF2B5EF4-FFF2-40B4-BE49-F238E27FC236}">
                <a16:creationId xmlns:a16="http://schemas.microsoft.com/office/drawing/2014/main" id="{A49FD122-2B0C-4072-AD9D-883A36F3F913}"/>
              </a:ext>
            </a:extLst>
          </p:cNvPr>
          <p:cNvSpPr>
            <a:spLocks noGrp="1"/>
          </p:cNvSpPr>
          <p:nvPr>
            <p:ph idx="1"/>
          </p:nvPr>
        </p:nvSpPr>
        <p:spPr/>
        <p:txBody>
          <a:bodyPr>
            <a:normAutofit/>
          </a:bodyPr>
          <a:lstStyle/>
          <a:p>
            <a:r>
              <a:rPr lang="zh-CN" altLang="en-US" sz="3200" dirty="0"/>
              <a:t>美国联邦法院门楣                            万神殿</a:t>
            </a:r>
          </a:p>
        </p:txBody>
      </p:sp>
      <p:pic>
        <p:nvPicPr>
          <p:cNvPr id="4" name="Picture 2" descr="美國人竟然把孔子刻在了他們的聯邦法院上！ | 天天要聞">
            <a:extLst>
              <a:ext uri="{FF2B5EF4-FFF2-40B4-BE49-F238E27FC236}">
                <a16:creationId xmlns:a16="http://schemas.microsoft.com/office/drawing/2014/main" id="{CD0B7842-3958-42D4-A77C-192DB47C00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927498"/>
            <a:ext cx="4660210" cy="3106807"/>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2021更是古罗马建筑艺术史上的一座瑰宝，其中最大的特色是入口处的古希腊式三角形门楣以及对称的巨大大理石圆柱_万神殿-评论-去哪儿攻略">
            <a:extLst>
              <a:ext uri="{FF2B5EF4-FFF2-40B4-BE49-F238E27FC236}">
                <a16:creationId xmlns:a16="http://schemas.microsoft.com/office/drawing/2014/main" id="{02C58226-16B9-49A4-B023-67C1D1044F6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1993" b="55084"/>
          <a:stretch/>
        </p:blipFill>
        <p:spPr bwMode="auto">
          <a:xfrm>
            <a:off x="5297425" y="3429000"/>
            <a:ext cx="6812702" cy="2000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412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ABDD97-38F7-401E-AF88-6E692928550A}"/>
              </a:ext>
            </a:extLst>
          </p:cNvPr>
          <p:cNvSpPr>
            <a:spLocks noGrp="1"/>
          </p:cNvSpPr>
          <p:nvPr>
            <p:ph type="title"/>
          </p:nvPr>
        </p:nvSpPr>
        <p:spPr/>
        <p:txBody>
          <a:bodyPr/>
          <a:lstStyle/>
          <a:p>
            <a:r>
              <a:rPr lang="zh-CN" altLang="en-US" dirty="0"/>
              <a:t>门楣</a:t>
            </a:r>
          </a:p>
        </p:txBody>
      </p:sp>
      <p:sp>
        <p:nvSpPr>
          <p:cNvPr id="3" name="内容占位符 2">
            <a:extLst>
              <a:ext uri="{FF2B5EF4-FFF2-40B4-BE49-F238E27FC236}">
                <a16:creationId xmlns:a16="http://schemas.microsoft.com/office/drawing/2014/main" id="{B34B6FCA-EB91-40AA-ABB5-474C8EC1FF49}"/>
              </a:ext>
            </a:extLst>
          </p:cNvPr>
          <p:cNvSpPr>
            <a:spLocks noGrp="1"/>
          </p:cNvSpPr>
          <p:nvPr>
            <p:ph idx="1"/>
          </p:nvPr>
        </p:nvSpPr>
        <p:spPr/>
        <p:txBody>
          <a:bodyPr>
            <a:normAutofit/>
          </a:bodyPr>
          <a:lstStyle/>
          <a:p>
            <a:r>
              <a:rPr lang="zh-CN" altLang="en-US" sz="2800" dirty="0"/>
              <a:t>石库门</a:t>
            </a:r>
          </a:p>
        </p:txBody>
      </p:sp>
      <p:pic>
        <p:nvPicPr>
          <p:cNvPr id="7172" name="Picture 4" descr="活动报告一【从石库门的诞生说起】 - 上海石库门建筑研究">
            <a:extLst>
              <a:ext uri="{FF2B5EF4-FFF2-40B4-BE49-F238E27FC236}">
                <a16:creationId xmlns:a16="http://schemas.microsoft.com/office/drawing/2014/main" id="{CFB2B708-CD79-48E0-A76F-0D1FF49C03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110" y="2941342"/>
            <a:ext cx="4810125" cy="359092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石库门：熟悉又陌生的上海记忆- VITO杂志">
            <a:extLst>
              <a:ext uri="{FF2B5EF4-FFF2-40B4-BE49-F238E27FC236}">
                <a16:creationId xmlns:a16="http://schemas.microsoft.com/office/drawing/2014/main" id="{6D523F51-E0EF-4321-8A87-72212028F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6234" y="2957955"/>
            <a:ext cx="5448853" cy="3612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051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6A7150-9C3E-47C3-B07D-8C031AA90D24}"/>
              </a:ext>
            </a:extLst>
          </p:cNvPr>
          <p:cNvSpPr>
            <a:spLocks noGrp="1"/>
          </p:cNvSpPr>
          <p:nvPr>
            <p:ph type="ctrTitle"/>
          </p:nvPr>
        </p:nvSpPr>
        <p:spPr/>
        <p:txBody>
          <a:bodyPr/>
          <a:lstStyle/>
          <a:p>
            <a:r>
              <a:rPr lang="zh-CN" altLang="en-US" dirty="0"/>
              <a:t>谢谢大家</a:t>
            </a:r>
          </a:p>
        </p:txBody>
      </p:sp>
      <p:sp>
        <p:nvSpPr>
          <p:cNvPr id="3" name="副标题 2">
            <a:extLst>
              <a:ext uri="{FF2B5EF4-FFF2-40B4-BE49-F238E27FC236}">
                <a16:creationId xmlns:a16="http://schemas.microsoft.com/office/drawing/2014/main" id="{929B69EE-5069-4144-8A38-B7F52DBA9855}"/>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819038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014CB6-EBDD-4ED2-978B-A9B51A67383B}"/>
              </a:ext>
            </a:extLst>
          </p:cNvPr>
          <p:cNvSpPr>
            <a:spLocks noGrp="1"/>
          </p:cNvSpPr>
          <p:nvPr>
            <p:ph type="ctrTitle"/>
          </p:nvPr>
        </p:nvSpPr>
        <p:spPr/>
        <p:txBody>
          <a:bodyPr/>
          <a:lstStyle/>
          <a:p>
            <a:r>
              <a:rPr lang="zh-CN" altLang="en-US" dirty="0"/>
              <a:t>石库门</a:t>
            </a:r>
          </a:p>
        </p:txBody>
      </p:sp>
      <p:sp>
        <p:nvSpPr>
          <p:cNvPr id="3" name="副标题 2">
            <a:extLst>
              <a:ext uri="{FF2B5EF4-FFF2-40B4-BE49-F238E27FC236}">
                <a16:creationId xmlns:a16="http://schemas.microsoft.com/office/drawing/2014/main" id="{B63DB37D-2F57-43A4-99A9-822D703B5212}"/>
              </a:ext>
            </a:extLst>
          </p:cNvPr>
          <p:cNvSpPr>
            <a:spLocks noGrp="1"/>
          </p:cNvSpPr>
          <p:nvPr>
            <p:ph type="subTitle" idx="1"/>
          </p:nvPr>
        </p:nvSpPr>
        <p:spPr/>
        <p:txBody>
          <a:bodyPr/>
          <a:lstStyle/>
          <a:p>
            <a:r>
              <a:rPr lang="zh-CN" altLang="en-US" dirty="0"/>
              <a:t>和关于它的其他并不奇怪的事情</a:t>
            </a:r>
          </a:p>
        </p:txBody>
      </p:sp>
    </p:spTree>
    <p:extLst>
      <p:ext uri="{BB962C8B-B14F-4D97-AF65-F5344CB8AC3E}">
        <p14:creationId xmlns:p14="http://schemas.microsoft.com/office/powerpoint/2010/main" val="3392985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426635-F806-4D28-84F3-3F70065B28F6}"/>
              </a:ext>
            </a:extLst>
          </p:cNvPr>
          <p:cNvSpPr>
            <a:spLocks noGrp="1"/>
          </p:cNvSpPr>
          <p:nvPr>
            <p:ph type="title"/>
          </p:nvPr>
        </p:nvSpPr>
        <p:spPr/>
        <p:txBody>
          <a:bodyPr/>
          <a:lstStyle/>
          <a:p>
            <a:r>
              <a:rPr lang="zh-CN" altLang="en-US" dirty="0"/>
              <a:t>融合演变</a:t>
            </a:r>
          </a:p>
        </p:txBody>
      </p:sp>
      <p:sp>
        <p:nvSpPr>
          <p:cNvPr id="3" name="内容占位符 2">
            <a:extLst>
              <a:ext uri="{FF2B5EF4-FFF2-40B4-BE49-F238E27FC236}">
                <a16:creationId xmlns:a16="http://schemas.microsoft.com/office/drawing/2014/main" id="{453F94EE-DDEE-4338-903A-771F344DE98C}"/>
              </a:ext>
            </a:extLst>
          </p:cNvPr>
          <p:cNvSpPr>
            <a:spLocks noGrp="1"/>
          </p:cNvSpPr>
          <p:nvPr>
            <p:ph idx="1"/>
          </p:nvPr>
        </p:nvSpPr>
        <p:spPr/>
        <p:txBody>
          <a:bodyPr>
            <a:normAutofit/>
          </a:bodyPr>
          <a:lstStyle/>
          <a:p>
            <a:r>
              <a:rPr lang="zh-CN" altLang="en-US" sz="2800" dirty="0"/>
              <a:t>石库门是一种上海独特的建筑风格，也是近现代上海民居的主要形式。</a:t>
            </a:r>
            <a:endParaRPr lang="en-US" altLang="zh-CN" sz="2800" dirty="0"/>
          </a:p>
          <a:p>
            <a:r>
              <a:rPr lang="zh-CN" altLang="en-US" sz="2800" dirty="0"/>
              <a:t>从江南民居建筑式样 </a:t>
            </a:r>
            <a:r>
              <a:rPr lang="en-US" altLang="zh-CN" sz="2800" dirty="0"/>
              <a:t>&amp; </a:t>
            </a:r>
            <a:r>
              <a:rPr lang="zh-CN" altLang="en-US" sz="2800" dirty="0"/>
              <a:t>英国排屋建筑式样 融合演变而来。</a:t>
            </a:r>
            <a:endParaRPr lang="en-US" altLang="zh-CN" sz="2800" dirty="0"/>
          </a:p>
          <a:p>
            <a:r>
              <a:rPr lang="en-US" altLang="zh-CN" sz="2800" dirty="0"/>
              <a:t>A Mixed style of the East and West</a:t>
            </a:r>
            <a:endParaRPr lang="zh-CN" altLang="en-US" sz="2800" dirty="0"/>
          </a:p>
        </p:txBody>
      </p:sp>
    </p:spTree>
    <p:extLst>
      <p:ext uri="{BB962C8B-B14F-4D97-AF65-F5344CB8AC3E}">
        <p14:creationId xmlns:p14="http://schemas.microsoft.com/office/powerpoint/2010/main" val="4211649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4B5D84-A623-4F9F-B723-2CA3DD91B9DA}"/>
              </a:ext>
            </a:extLst>
          </p:cNvPr>
          <p:cNvSpPr>
            <a:spLocks noGrp="1"/>
          </p:cNvSpPr>
          <p:nvPr>
            <p:ph type="title"/>
          </p:nvPr>
        </p:nvSpPr>
        <p:spPr/>
        <p:txBody>
          <a:bodyPr/>
          <a:lstStyle/>
          <a:p>
            <a:r>
              <a:rPr lang="zh-CN" altLang="en-US" dirty="0"/>
              <a:t>融合演变</a:t>
            </a:r>
            <a:r>
              <a:rPr lang="en-US" altLang="zh-CN" dirty="0"/>
              <a:t>1</a:t>
            </a:r>
            <a:endParaRPr lang="zh-CN" altLang="en-US" dirty="0"/>
          </a:p>
        </p:txBody>
      </p:sp>
      <p:sp>
        <p:nvSpPr>
          <p:cNvPr id="3" name="内容占位符 2">
            <a:extLst>
              <a:ext uri="{FF2B5EF4-FFF2-40B4-BE49-F238E27FC236}">
                <a16:creationId xmlns:a16="http://schemas.microsoft.com/office/drawing/2014/main" id="{F678D861-485A-4935-840B-43469A93DFC7}"/>
              </a:ext>
            </a:extLst>
          </p:cNvPr>
          <p:cNvSpPr>
            <a:spLocks noGrp="1"/>
          </p:cNvSpPr>
          <p:nvPr>
            <p:ph idx="1"/>
          </p:nvPr>
        </p:nvSpPr>
        <p:spPr/>
        <p:txBody>
          <a:bodyPr>
            <a:normAutofit/>
          </a:bodyPr>
          <a:lstStyle/>
          <a:p>
            <a:r>
              <a:rPr lang="zh-CN" altLang="en-US" sz="3600" dirty="0"/>
              <a:t>     （排屋）             （江南民居）</a:t>
            </a:r>
          </a:p>
        </p:txBody>
      </p:sp>
      <p:pic>
        <p:nvPicPr>
          <p:cNvPr id="2050" name="Picture 2">
            <a:extLst>
              <a:ext uri="{FF2B5EF4-FFF2-40B4-BE49-F238E27FC236}">
                <a16:creationId xmlns:a16="http://schemas.microsoft.com/office/drawing/2014/main" id="{5A9A41D2-0120-44CF-959B-847004599E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776" y="2851706"/>
            <a:ext cx="3756444" cy="30563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478C43E-184C-43F4-B38E-930D8131B1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6220" y="2851707"/>
            <a:ext cx="4075173" cy="3056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223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324E8F-D366-454B-B74C-E74644CCBEBD}"/>
              </a:ext>
            </a:extLst>
          </p:cNvPr>
          <p:cNvSpPr>
            <a:spLocks noGrp="1"/>
          </p:cNvSpPr>
          <p:nvPr>
            <p:ph type="title"/>
          </p:nvPr>
        </p:nvSpPr>
        <p:spPr/>
        <p:txBody>
          <a:bodyPr/>
          <a:lstStyle/>
          <a:p>
            <a:r>
              <a:rPr lang="zh-CN" altLang="en-US" dirty="0"/>
              <a:t>融合演变</a:t>
            </a:r>
            <a:r>
              <a:rPr lang="en-US" altLang="zh-CN" dirty="0"/>
              <a:t>1</a:t>
            </a:r>
            <a:endParaRPr lang="zh-CN" altLang="en-US" dirty="0"/>
          </a:p>
        </p:txBody>
      </p:sp>
      <p:sp>
        <p:nvSpPr>
          <p:cNvPr id="3" name="内容占位符 2">
            <a:extLst>
              <a:ext uri="{FF2B5EF4-FFF2-40B4-BE49-F238E27FC236}">
                <a16:creationId xmlns:a16="http://schemas.microsoft.com/office/drawing/2014/main" id="{5CAAF629-DFBF-481B-A8E7-8B22BCA3D67B}"/>
              </a:ext>
            </a:extLst>
          </p:cNvPr>
          <p:cNvSpPr>
            <a:spLocks noGrp="1"/>
          </p:cNvSpPr>
          <p:nvPr>
            <p:ph idx="1"/>
          </p:nvPr>
        </p:nvSpPr>
        <p:spPr/>
        <p:txBody>
          <a:bodyPr>
            <a:normAutofit/>
          </a:bodyPr>
          <a:lstStyle/>
          <a:p>
            <a:r>
              <a:rPr lang="zh-CN" altLang="en-US" sz="3600" dirty="0"/>
              <a:t>                  石库门</a:t>
            </a:r>
          </a:p>
        </p:txBody>
      </p:sp>
      <p:pic>
        <p:nvPicPr>
          <p:cNvPr id="3074" name="Picture 2">
            <a:extLst>
              <a:ext uri="{FF2B5EF4-FFF2-40B4-BE49-F238E27FC236}">
                <a16:creationId xmlns:a16="http://schemas.microsoft.com/office/drawing/2014/main" id="{664E1411-93BF-4901-9E9B-9936A4EBC3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5" y="3072808"/>
            <a:ext cx="3958070" cy="296855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AB45FAB-3A30-446A-881D-0DAD7DDCEF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5814" y="3072807"/>
            <a:ext cx="3958072" cy="296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867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0DC843-D0BA-4481-AE4E-46E542F7BC81}"/>
              </a:ext>
            </a:extLst>
          </p:cNvPr>
          <p:cNvSpPr>
            <a:spLocks noGrp="1"/>
          </p:cNvSpPr>
          <p:nvPr>
            <p:ph type="title"/>
          </p:nvPr>
        </p:nvSpPr>
        <p:spPr/>
        <p:txBody>
          <a:bodyPr/>
          <a:lstStyle/>
          <a:p>
            <a:r>
              <a:rPr lang="zh-CN" altLang="en-US" dirty="0"/>
              <a:t>融合演变</a:t>
            </a:r>
            <a:r>
              <a:rPr lang="en-US" altLang="zh-CN" dirty="0"/>
              <a:t>2</a:t>
            </a:r>
            <a:endParaRPr lang="zh-CN" altLang="en-US" dirty="0"/>
          </a:p>
        </p:txBody>
      </p:sp>
      <p:sp>
        <p:nvSpPr>
          <p:cNvPr id="3" name="内容占位符 2">
            <a:extLst>
              <a:ext uri="{FF2B5EF4-FFF2-40B4-BE49-F238E27FC236}">
                <a16:creationId xmlns:a16="http://schemas.microsoft.com/office/drawing/2014/main" id="{37058ED0-417E-420A-B300-A07331741920}"/>
              </a:ext>
            </a:extLst>
          </p:cNvPr>
          <p:cNvSpPr>
            <a:spLocks noGrp="1"/>
          </p:cNvSpPr>
          <p:nvPr>
            <p:ph idx="1"/>
          </p:nvPr>
        </p:nvSpPr>
        <p:spPr/>
        <p:txBody>
          <a:bodyPr>
            <a:normAutofit/>
          </a:bodyPr>
          <a:lstStyle/>
          <a:p>
            <a:r>
              <a:rPr lang="zh-CN" altLang="en-US" sz="2800" dirty="0"/>
              <a:t>石库门的屋顶大多为斜屋顶而传统的非弯曲的，并且多由石头构成而非传统的木材和瓷砖（更像是西方建筑）</a:t>
            </a:r>
            <a:endParaRPr lang="en-US" altLang="zh-CN" sz="2800" dirty="0"/>
          </a:p>
          <a:p>
            <a:endParaRPr lang="en-US" altLang="zh-CN" sz="2800" dirty="0"/>
          </a:p>
          <a:p>
            <a:r>
              <a:rPr lang="zh-CN" altLang="en-US" sz="2800" dirty="0"/>
              <a:t>石库门中有庭院，和中国传统的四合院较为相似。</a:t>
            </a:r>
          </a:p>
        </p:txBody>
      </p:sp>
    </p:spTree>
    <p:extLst>
      <p:ext uri="{BB962C8B-B14F-4D97-AF65-F5344CB8AC3E}">
        <p14:creationId xmlns:p14="http://schemas.microsoft.com/office/powerpoint/2010/main" val="870345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A1BB4-8439-47AB-AD7E-D8A82E80F0E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D0E61CA-0962-46E0-ADBF-A006E2849431}"/>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DA9E81C4-BE44-4E08-AEA4-F828E5E1F592}"/>
              </a:ext>
            </a:extLst>
          </p:cNvPr>
          <p:cNvPicPr>
            <a:picLocks noChangeAspect="1"/>
          </p:cNvPicPr>
          <p:nvPr/>
        </p:nvPicPr>
        <p:blipFill>
          <a:blip r:embed="rId2"/>
          <a:stretch>
            <a:fillRect/>
          </a:stretch>
        </p:blipFill>
        <p:spPr>
          <a:xfrm>
            <a:off x="3280447" y="0"/>
            <a:ext cx="4929356" cy="6858000"/>
          </a:xfrm>
          <a:prstGeom prst="rect">
            <a:avLst/>
          </a:prstGeom>
        </p:spPr>
      </p:pic>
    </p:spTree>
    <p:extLst>
      <p:ext uri="{BB962C8B-B14F-4D97-AF65-F5344CB8AC3E}">
        <p14:creationId xmlns:p14="http://schemas.microsoft.com/office/powerpoint/2010/main" val="1433535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E6E44E-C0A8-485F-9C27-086FC183547D}"/>
              </a:ext>
            </a:extLst>
          </p:cNvPr>
          <p:cNvSpPr>
            <a:spLocks noGrp="1"/>
          </p:cNvSpPr>
          <p:nvPr>
            <p:ph type="title"/>
          </p:nvPr>
        </p:nvSpPr>
        <p:spPr/>
        <p:txBody>
          <a:bodyPr/>
          <a:lstStyle/>
          <a:p>
            <a:r>
              <a:rPr lang="zh-CN" altLang="en-US" dirty="0"/>
              <a:t>融合演变的历史</a:t>
            </a:r>
          </a:p>
        </p:txBody>
      </p:sp>
      <p:sp>
        <p:nvSpPr>
          <p:cNvPr id="3" name="内容占位符 2">
            <a:extLst>
              <a:ext uri="{FF2B5EF4-FFF2-40B4-BE49-F238E27FC236}">
                <a16:creationId xmlns:a16="http://schemas.microsoft.com/office/drawing/2014/main" id="{AAFB8904-FE88-4D94-B352-71F1ACBBE1CC}"/>
              </a:ext>
            </a:extLst>
          </p:cNvPr>
          <p:cNvSpPr>
            <a:spLocks noGrp="1"/>
          </p:cNvSpPr>
          <p:nvPr>
            <p:ph idx="1"/>
          </p:nvPr>
        </p:nvSpPr>
        <p:spPr/>
        <p:txBody>
          <a:bodyPr>
            <a:normAutofit fontScale="92500" lnSpcReduction="20000"/>
          </a:bodyPr>
          <a:lstStyle/>
          <a:p>
            <a:r>
              <a:rPr lang="en-US" altLang="zh-CN" sz="2800" dirty="0"/>
              <a:t>1853 </a:t>
            </a:r>
            <a:r>
              <a:rPr lang="zh-CN" altLang="en-US" sz="2800" dirty="0"/>
              <a:t>年，太平天国运动在华东地区以及爆发，许多商人和难民逃到了上海。其中有很多很富有的</a:t>
            </a:r>
            <a:r>
              <a:rPr lang="zh-CN" altLang="en-US" sz="2800" strike="sngStrike" dirty="0"/>
              <a:t>资本家</a:t>
            </a:r>
            <a:r>
              <a:rPr lang="zh-CN" altLang="en-US" sz="2800" dirty="0"/>
              <a:t>人希望能在上海定居下来。</a:t>
            </a:r>
            <a:endParaRPr lang="en-US" altLang="zh-CN" sz="2800" dirty="0"/>
          </a:p>
          <a:p>
            <a:r>
              <a:rPr lang="zh-CN" altLang="en-US" sz="2800" dirty="0"/>
              <a:t>很多英国和法国的人们看到了发财的机会。</a:t>
            </a:r>
            <a:endParaRPr lang="en-US" altLang="zh-CN" sz="2800" dirty="0"/>
          </a:p>
          <a:p>
            <a:endParaRPr lang="en-US" altLang="zh-CN" sz="2800" dirty="0"/>
          </a:p>
          <a:p>
            <a:r>
              <a:rPr lang="zh-CN" altLang="en-US" sz="2800" dirty="0"/>
              <a:t>新的发展需要融合西方的文化（他们也只会这样），但是有些西方的建筑的成本太高，而且对于中国人不适应，加上上海本身不大，容不下太大的房子。于是他们和当地的人民一起设计出了一种结合中西建筑特点的建筑样式。</a:t>
            </a:r>
            <a:endParaRPr lang="en-US" altLang="zh-CN" sz="2800" dirty="0"/>
          </a:p>
        </p:txBody>
      </p:sp>
    </p:spTree>
    <p:extLst>
      <p:ext uri="{BB962C8B-B14F-4D97-AF65-F5344CB8AC3E}">
        <p14:creationId xmlns:p14="http://schemas.microsoft.com/office/powerpoint/2010/main" val="816862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7C4722-DDF9-4A54-B3F0-9FFFF4CA7631}"/>
              </a:ext>
            </a:extLst>
          </p:cNvPr>
          <p:cNvSpPr>
            <a:spLocks noGrp="1"/>
          </p:cNvSpPr>
          <p:nvPr>
            <p:ph type="title"/>
          </p:nvPr>
        </p:nvSpPr>
        <p:spPr/>
        <p:txBody>
          <a:bodyPr/>
          <a:lstStyle/>
          <a:p>
            <a:r>
              <a:rPr lang="zh-CN" altLang="en-US" dirty="0"/>
              <a:t>好处</a:t>
            </a:r>
          </a:p>
        </p:txBody>
      </p:sp>
      <p:sp>
        <p:nvSpPr>
          <p:cNvPr id="3" name="内容占位符 2">
            <a:extLst>
              <a:ext uri="{FF2B5EF4-FFF2-40B4-BE49-F238E27FC236}">
                <a16:creationId xmlns:a16="http://schemas.microsoft.com/office/drawing/2014/main" id="{B40D8A53-8A74-4A21-AF5F-1B0F3378FAF5}"/>
              </a:ext>
            </a:extLst>
          </p:cNvPr>
          <p:cNvSpPr>
            <a:spLocks noGrp="1"/>
          </p:cNvSpPr>
          <p:nvPr>
            <p:ph idx="1"/>
          </p:nvPr>
        </p:nvSpPr>
        <p:spPr/>
        <p:txBody>
          <a:bodyPr>
            <a:normAutofit/>
          </a:bodyPr>
          <a:lstStyle/>
          <a:p>
            <a:r>
              <a:rPr lang="en-US" altLang="zh-CN" sz="3200" dirty="0"/>
              <a:t>1 </a:t>
            </a:r>
            <a:r>
              <a:rPr lang="zh-CN" altLang="en-US" sz="3200" dirty="0"/>
              <a:t>需要的通道宅（结合弄堂的特征）</a:t>
            </a:r>
            <a:endParaRPr lang="en-US" altLang="zh-CN" sz="3200" dirty="0"/>
          </a:p>
          <a:p>
            <a:r>
              <a:rPr lang="en-US" altLang="zh-CN" sz="3200" dirty="0"/>
              <a:t>2 </a:t>
            </a:r>
            <a:r>
              <a:rPr lang="zh-CN" altLang="en-US" sz="3200" dirty="0"/>
              <a:t>建造成本低</a:t>
            </a:r>
            <a:endParaRPr lang="en-US" altLang="zh-CN" sz="3200" dirty="0"/>
          </a:p>
          <a:p>
            <a:r>
              <a:rPr lang="en-US" altLang="zh-CN" sz="3200" dirty="0"/>
              <a:t>3 </a:t>
            </a:r>
            <a:r>
              <a:rPr lang="zh-CN" altLang="en-US" sz="3200" dirty="0"/>
              <a:t>所占空间小</a:t>
            </a:r>
            <a:endParaRPr lang="en-US" altLang="zh-CN" sz="3200" dirty="0"/>
          </a:p>
          <a:p>
            <a:r>
              <a:rPr lang="en-US" altLang="zh-CN" sz="3200" dirty="0"/>
              <a:t>4 </a:t>
            </a:r>
            <a:r>
              <a:rPr lang="zh-CN" altLang="en-US" sz="3200" dirty="0"/>
              <a:t>增进邻里关系（石库门的邻里文化）</a:t>
            </a:r>
          </a:p>
        </p:txBody>
      </p:sp>
    </p:spTree>
    <p:extLst>
      <p:ext uri="{BB962C8B-B14F-4D97-AF65-F5344CB8AC3E}">
        <p14:creationId xmlns:p14="http://schemas.microsoft.com/office/powerpoint/2010/main" val="1394012139"/>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51</TotalTime>
  <Words>397</Words>
  <Application>Microsoft Office PowerPoint</Application>
  <PresentationFormat>宽屏</PresentationFormat>
  <Paragraphs>44</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Arial</vt:lpstr>
      <vt:lpstr>Arial</vt:lpstr>
      <vt:lpstr>Trebuchet MS</vt:lpstr>
      <vt:lpstr>Wingdings 3</vt:lpstr>
      <vt:lpstr>平面</vt:lpstr>
      <vt:lpstr>PowerPoint 演示文稿</vt:lpstr>
      <vt:lpstr>石库门</vt:lpstr>
      <vt:lpstr>融合演变</vt:lpstr>
      <vt:lpstr>融合演变1</vt:lpstr>
      <vt:lpstr>融合演变1</vt:lpstr>
      <vt:lpstr>融合演变2</vt:lpstr>
      <vt:lpstr>PowerPoint 演示文稿</vt:lpstr>
      <vt:lpstr>融合演变的历史</vt:lpstr>
      <vt:lpstr>好处</vt:lpstr>
      <vt:lpstr>其他影响</vt:lpstr>
      <vt:lpstr>拆除任务</vt:lpstr>
      <vt:lpstr>门楣</vt:lpstr>
      <vt:lpstr>门楣</vt:lpstr>
      <vt:lpstr>门楣</vt:lpstr>
      <vt:lpstr>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chris zhu</dc:creator>
  <cp:lastModifiedBy>chris zhu</cp:lastModifiedBy>
  <cp:revision>7</cp:revision>
  <dcterms:created xsi:type="dcterms:W3CDTF">2021-02-27T05:00:34Z</dcterms:created>
  <dcterms:modified xsi:type="dcterms:W3CDTF">2021-02-27T05:51:42Z</dcterms:modified>
</cp:coreProperties>
</file>