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3"/>
  </p:notesMasterIdLst>
  <p:handoutMasterIdLst>
    <p:handoutMasterId r:id="rId24"/>
  </p:handoutMasterIdLst>
  <p:sldIdLst>
    <p:sldId id="267" r:id="rId5"/>
    <p:sldId id="269" r:id="rId6"/>
    <p:sldId id="283" r:id="rId7"/>
    <p:sldId id="284" r:id="rId8"/>
    <p:sldId id="292" r:id="rId9"/>
    <p:sldId id="285" r:id="rId10"/>
    <p:sldId id="300" r:id="rId11"/>
    <p:sldId id="287" r:id="rId12"/>
    <p:sldId id="289" r:id="rId13"/>
    <p:sldId id="288" r:id="rId14"/>
    <p:sldId id="291" r:id="rId15"/>
    <p:sldId id="294" r:id="rId16"/>
    <p:sldId id="293" r:id="rId17"/>
    <p:sldId id="296" r:id="rId18"/>
    <p:sldId id="297" r:id="rId19"/>
    <p:sldId id="299" r:id="rId20"/>
    <p:sldId id="301" r:id="rId21"/>
    <p:sldId id="298" r:id="rId2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90CD54-2675-44FF-B797-3D956E71682C}">
          <p14:sldIdLst>
            <p14:sldId id="267"/>
            <p14:sldId id="269"/>
            <p14:sldId id="283"/>
            <p14:sldId id="284"/>
            <p14:sldId id="292"/>
            <p14:sldId id="285"/>
            <p14:sldId id="300"/>
            <p14:sldId id="287"/>
            <p14:sldId id="289"/>
            <p14:sldId id="288"/>
            <p14:sldId id="291"/>
            <p14:sldId id="294"/>
            <p14:sldId id="293"/>
            <p14:sldId id="296"/>
            <p14:sldId id="297"/>
            <p14:sldId id="299"/>
            <p14:sldId id="301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599" autoAdjust="0"/>
  </p:normalViewPr>
  <p:slideViewPr>
    <p:cSldViewPr>
      <p:cViewPr>
        <p:scale>
          <a:sx n="100" d="100"/>
          <a:sy n="100" d="100"/>
        </p:scale>
        <p:origin x="-640" y="14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2021/6/4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2021/6/4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26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11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5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23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2021/6/4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2021/6/4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2021/6/4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2021/6/4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2021/6/4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2021/6/4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2021/6/4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2021/6/4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2021/6/4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2021/6/4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2021/6/4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2021/6/4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某科学的水浒传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你手中冲锋的武器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是水浒此生不灭的信仰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6C504-F525-4626-91F9-8CFB58A7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科学的关胜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不科学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E6CEA-9F03-4BF1-B9CF-F491894B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“关羽的后代”在</a:t>
            </a:r>
            <a:r>
              <a:rPr lang="en-US" altLang="zh-CN" dirty="0"/>
              <a:t>《</a:t>
            </a:r>
            <a:r>
              <a:rPr lang="zh-CN" altLang="en-US" dirty="0"/>
              <a:t>宋江三十六人赞</a:t>
            </a:r>
            <a:r>
              <a:rPr lang="en-US" altLang="zh-CN" dirty="0"/>
              <a:t>》</a:t>
            </a:r>
            <a:r>
              <a:rPr lang="zh-CN" altLang="en-US" dirty="0"/>
              <a:t>中首次出现</a:t>
            </a:r>
            <a:endParaRPr lang="en-US" altLang="zh-CN" dirty="0"/>
          </a:p>
          <a:p>
            <a:r>
              <a:rPr lang="zh-CN" altLang="en-US" dirty="0"/>
              <a:t>实际上并不科学</a:t>
            </a:r>
            <a:endParaRPr lang="en-US" altLang="zh-CN" dirty="0"/>
          </a:p>
          <a:p>
            <a:r>
              <a:rPr lang="zh-CN" altLang="en-US" dirty="0"/>
              <a:t>关羽后代大多在邓艾灭蜀时被杀光，作为关羽后代，并且还有偃月刀，并且还有赤兔马，概率过小</a:t>
            </a:r>
            <a:endParaRPr lang="en-US" altLang="zh-CN" dirty="0"/>
          </a:p>
          <a:p>
            <a:r>
              <a:rPr lang="zh-CN" altLang="en-US" dirty="0"/>
              <a:t>所以在这方面显然是艺术创作！（显然是显然的）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D4A0FB9-2445-47C7-94F9-FD02C057F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92" y="3495698"/>
            <a:ext cx="27622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0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4920E-0C0A-400D-A146-960D7CA2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科学的关胜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·</a:t>
            </a:r>
            <a:r>
              <a:rPr lang="zh-CN" altLang="en-US" dirty="0">
                <a:sym typeface="Salesforce Sans"/>
              </a:rPr>
              <a:t>投降的科学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9555A-BE7B-40EB-AF45-1D9A75C1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关胜实际上是被劝降的，并且从朝廷军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梁山伯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招安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和关羽截然不同！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但是，这其实是有原因的</a:t>
            </a:r>
            <a:r>
              <a:rPr lang="en-US" altLang="zh-CN" dirty="0">
                <a:sym typeface="Wingdings" panose="05000000000000000000" pitchFamily="2" charset="2"/>
              </a:rPr>
              <a:t>……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也足够显示出宋朝末年有多么的废了。</a:t>
            </a: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32AD04-693B-488D-AD4B-47337FEE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92" y="3495698"/>
            <a:ext cx="27622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68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科学的吴用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智慧科学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E0B6F3F-09D5-4E05-B636-D2F45CC43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772" y="3430740"/>
            <a:ext cx="2097021" cy="273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C5B84C-66ED-4ED1-B297-E3020C5A5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772" y="3369950"/>
            <a:ext cx="2160240" cy="299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66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534B6-36CD-4A0F-B81E-37698948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科学的吴用</a:t>
            </a:r>
            <a:r>
              <a:rPr lang="en-US" altLang="zh-CN" dirty="0"/>
              <a:t>·</a:t>
            </a:r>
            <a:r>
              <a:rPr lang="zh-CN" altLang="en-US" dirty="0"/>
              <a:t>和诸葛亮一样？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F2F30-2F10-49A7-BF29-2FF911FC8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吴用的名字梗</a:t>
            </a:r>
            <a:endParaRPr lang="en-US" altLang="zh-CN" dirty="0"/>
          </a:p>
          <a:p>
            <a:r>
              <a:rPr lang="zh-CN" altLang="en-US" dirty="0"/>
              <a:t>诸葛村夫（</a:t>
            </a:r>
            <a:r>
              <a:rPr lang="en-US" altLang="zh-CN" dirty="0"/>
              <a:t>《</a:t>
            </a:r>
            <a:r>
              <a:rPr lang="zh-CN" altLang="en-US" dirty="0"/>
              <a:t>三国演义 定三分亮出茅庐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E50949-10AE-422F-BE36-C9FD8AF49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2996952"/>
            <a:ext cx="2822252" cy="31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1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1C716-55F8-4C3E-823D-841F7900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科学的吴用</a:t>
            </a:r>
            <a:r>
              <a:rPr lang="en-US" altLang="zh-CN" dirty="0"/>
              <a:t>·</a:t>
            </a:r>
            <a:r>
              <a:rPr lang="zh-CN" altLang="en-US" dirty="0"/>
              <a:t>和诸葛亮不一样？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8B892-32C4-410C-9357-93C89D67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战略 战术 科学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战术：智取生辰纲，把卢俊义弄上梁山，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zh-CN" altLang="en-US" dirty="0"/>
              <a:t>两败童贯，三败高俅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战略：似乎有一、问题</a:t>
            </a:r>
            <a:br>
              <a:rPr lang="en-US" altLang="zh-CN" dirty="0"/>
            </a:br>
            <a:r>
              <a:rPr lang="zh-CN" altLang="en-US" dirty="0"/>
              <a:t>      招安？联盟？高俅？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科学：农民起义本身问题所在</a:t>
            </a: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23BBF61-CA14-4F6A-9922-97660C30E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2996952"/>
            <a:ext cx="2822252" cy="31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45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1C716-55F8-4C3E-823D-841F7900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科学的吴用</a:t>
            </a:r>
            <a:r>
              <a:rPr lang="en-US" altLang="zh-CN" dirty="0"/>
              <a:t>·</a:t>
            </a:r>
            <a:r>
              <a:rPr lang="zh-CN" altLang="en-US" dirty="0"/>
              <a:t>宋朝农民起义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8B892-32C4-410C-9357-93C89D67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农民起义的局限性</a:t>
            </a:r>
            <a:endParaRPr lang="en-US" altLang="zh-CN" dirty="0"/>
          </a:p>
          <a:p>
            <a:r>
              <a:rPr lang="zh-CN" altLang="en-US" strike="sngStrike" dirty="0"/>
              <a:t>马克思主义 结合中国国情 人民利益为上 科学革命纲领</a:t>
            </a:r>
            <a:endParaRPr lang="en-US" altLang="zh-CN" strike="sngStrike" dirty="0"/>
          </a:p>
          <a:p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23BBF61-CA14-4F6A-9922-97660C30E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2996952"/>
            <a:ext cx="2822252" cy="31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8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A8613-DF89-4D50-A2AB-5CBB9CDC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5A13C-1C53-4BBA-B589-43285A76F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时代背景与变化</a:t>
            </a:r>
            <a:endParaRPr lang="en-US" altLang="zh-CN" dirty="0"/>
          </a:p>
          <a:p>
            <a:r>
              <a:rPr lang="zh-CN" altLang="en-US" dirty="0"/>
              <a:t>农民起义的特征</a:t>
            </a:r>
            <a:endParaRPr lang="en-US" altLang="zh-CN" dirty="0"/>
          </a:p>
          <a:p>
            <a:r>
              <a:rPr lang="zh-CN" altLang="en-US" dirty="0"/>
              <a:t>小说的艺术加工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93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E6E39-7888-4288-93F0-A47D660D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76CB0-16E2-4455-9C94-0B0B3123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感谢语文课提供学习与交流的平台。</a:t>
            </a:r>
            <a:endParaRPr lang="en-US" altLang="zh-CN" dirty="0"/>
          </a:p>
          <a:p>
            <a:r>
              <a:rPr lang="zh-CN" altLang="en-US" dirty="0"/>
              <a:t>感谢奚姐姐的指导。</a:t>
            </a:r>
            <a:endParaRPr lang="en-US" altLang="zh-CN" dirty="0"/>
          </a:p>
          <a:p>
            <a:r>
              <a:rPr lang="zh-CN" altLang="en-US" dirty="0"/>
              <a:t>感谢</a:t>
            </a:r>
            <a:r>
              <a:rPr lang="en-US" altLang="zh-CN" dirty="0" err="1"/>
              <a:t>hjc</a:t>
            </a:r>
            <a:r>
              <a:rPr lang="zh-CN" altLang="en-US" dirty="0"/>
              <a:t>同学的审稿。</a:t>
            </a:r>
            <a:endParaRPr lang="en-US" altLang="zh-CN" dirty="0"/>
          </a:p>
          <a:p>
            <a:r>
              <a:rPr lang="zh-CN" altLang="en-US" dirty="0"/>
              <a:t>感谢初二</a:t>
            </a:r>
            <a:r>
              <a:rPr lang="en-US" altLang="zh-CN" dirty="0"/>
              <a:t>2</a:t>
            </a:r>
            <a:r>
              <a:rPr lang="zh-CN" altLang="en-US" dirty="0"/>
              <a:t>班集体</a:t>
            </a:r>
            <a:r>
              <a:rPr lang="zh-CN" altLang="en-US"/>
              <a:t>同学的聆听与支持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感谢父母的养育之恩。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92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谢谢大家！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09647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科学的公孙胜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魔法科学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E0B6F3F-09D5-4E05-B636-D2F45CC43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772" y="3430740"/>
            <a:ext cx="2097021" cy="273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79323-9FF3-46B3-BDFE-C251D0EE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科学的公孙胜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F3C86-B946-4216-A405-BE93D27EC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（五十四回）</a:t>
            </a:r>
            <a:br>
              <a:rPr lang="en-US" altLang="zh-CN" dirty="0"/>
            </a:b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星冠耀日，神剑飞霜。九霞衣服绣春云，六甲风雷藏宝诀。腰间系杂色短须绦， 背上悬松文古定剑。穿一双云头点翠早朝靴，骑一匹分鬃昂首黄花马。名标蕊笈玄功著，身列仙班道行高。 </a:t>
            </a:r>
          </a:p>
          <a:p>
            <a:endParaRPr lang="zh-CN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B12C4F2-4D15-4618-A01B-35EEE0E83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02"/>
          <a:stretch/>
        </p:blipFill>
        <p:spPr bwMode="auto">
          <a:xfrm>
            <a:off x="8326660" y="3206750"/>
            <a:ext cx="3321759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1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79323-9FF3-46B3-BDFE-C251D0EE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科学的公孙胜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不科学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F3C86-B946-4216-A405-BE93D27EC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公孙胜的原型？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大宋宣和遗事</a:t>
            </a:r>
            <a:r>
              <a:rPr lang="en-US" altLang="zh-CN" dirty="0"/>
              <a:t>》</a:t>
            </a:r>
            <a:r>
              <a:rPr lang="zh-CN" altLang="en-US" dirty="0"/>
              <a:t>公孙胜 不是道士！</a:t>
            </a:r>
            <a:endParaRPr lang="en-US" altLang="zh-CN" dirty="0"/>
          </a:p>
          <a:p>
            <a:r>
              <a:rPr lang="zh-CN" altLang="en-US" dirty="0"/>
              <a:t>龚开</a:t>
            </a:r>
            <a:r>
              <a:rPr lang="en-US" altLang="zh-CN" dirty="0"/>
              <a:t>《</a:t>
            </a:r>
            <a:r>
              <a:rPr lang="zh-CN" altLang="en-US" dirty="0"/>
              <a:t>宋江三十六人赞</a:t>
            </a:r>
            <a:r>
              <a:rPr lang="en-US" altLang="zh-CN" dirty="0"/>
              <a:t>》</a:t>
            </a:r>
            <a:r>
              <a:rPr lang="zh-CN" altLang="en-US" dirty="0"/>
              <a:t>中 没有公孙胜！</a:t>
            </a:r>
            <a:endParaRPr lang="en-US" altLang="zh-CN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B12C4F2-4D15-4618-A01B-35EEE0E83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02"/>
          <a:stretch/>
        </p:blipFill>
        <p:spPr bwMode="auto">
          <a:xfrm>
            <a:off x="8326660" y="3206750"/>
            <a:ext cx="3321759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6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79323-9FF3-46B3-BDFE-C251D0EE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科学的公孙胜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·</a:t>
            </a:r>
            <a:r>
              <a:rPr lang="zh-CN" altLang="en-US" dirty="0">
                <a:sym typeface="Salesforce Sans"/>
              </a:rPr>
              <a:t>艺术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的科学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F3C86-B946-4216-A405-BE93D27EC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6888" indent="-246888" algn="l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zh-CN" altLang="zh-CN" kern="1200" dirty="0">
                <a:solidFill>
                  <a:srgbClr val="6A3A2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小说的玄幻色彩。</a:t>
            </a:r>
            <a:endParaRPr lang="en-US" altLang="zh-CN" kern="1200" dirty="0">
              <a:solidFill>
                <a:srgbClr val="6A3A2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46888" indent="-246888" algn="l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zh-CN" altLang="zh-CN" kern="1200" dirty="0">
                <a:solidFill>
                  <a:srgbClr val="6A3A2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例如，金庸</a:t>
            </a:r>
            <a:r>
              <a:rPr lang="en-US" altLang="zh-CN" kern="1200" dirty="0">
                <a:solidFill>
                  <a:srgbClr val="6A3A2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《</a:t>
            </a:r>
            <a:r>
              <a:rPr lang="zh-CN" altLang="zh-CN" kern="1200" dirty="0">
                <a:solidFill>
                  <a:srgbClr val="6A3A2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倚天屠龙记</a:t>
            </a:r>
            <a:r>
              <a:rPr lang="en-US" altLang="zh-CN" kern="1200" dirty="0">
                <a:solidFill>
                  <a:srgbClr val="6A3A2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》</a:t>
            </a:r>
            <a:br>
              <a:rPr lang="en-US" altLang="zh-CN" kern="1200" dirty="0">
                <a:solidFill>
                  <a:srgbClr val="6A3A2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zh-CN" altLang="zh-CN" kern="1200" dirty="0">
                <a:solidFill>
                  <a:srgbClr val="6A3A2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中的张三丰。</a:t>
            </a:r>
            <a:endParaRPr lang="zh-CN" altLang="zh-CN" dirty="0">
              <a:effectLst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B12C4F2-4D15-4618-A01B-35EEE0E83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02"/>
          <a:stretch/>
        </p:blipFill>
        <p:spPr bwMode="auto">
          <a:xfrm>
            <a:off x="8326660" y="3206750"/>
            <a:ext cx="3321759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42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79323-9FF3-46B3-BDFE-C251D0EE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科学的公孙胜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道教的科学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F3C86-B946-4216-A405-BE93D27EC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三大传统宗教：儒教，道教，佛教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B12C4F2-4D15-4618-A01B-35EEE0E83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02"/>
          <a:stretch/>
        </p:blipFill>
        <p:spPr bwMode="auto">
          <a:xfrm>
            <a:off x="8326660" y="3206750"/>
            <a:ext cx="3321759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9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79323-9FF3-46B3-BDFE-C251D0EE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科学的公孙胜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道教的科学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F3C86-B946-4216-A405-BE93D27EC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6888" indent="-246888" algn="l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srgbClr val="6A3A2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宋朝皇帝普遍比较奇葩。</a:t>
            </a:r>
            <a:br>
              <a:rPr lang="zh-CN" altLang="en-US" kern="1200" dirty="0">
                <a:solidFill>
                  <a:srgbClr val="6A3A2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zh-CN" altLang="en-US" kern="1200" dirty="0">
                <a:solidFill>
                  <a:srgbClr val="6A3A2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宋徽宗极其喜爱道教，并自称道君教主皇帝，</a:t>
            </a:r>
            <a:br>
              <a:rPr lang="zh-CN" altLang="en-US" kern="1200" dirty="0">
                <a:solidFill>
                  <a:srgbClr val="6A3A2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zh-CN" altLang="en-US" kern="1200" dirty="0">
                <a:solidFill>
                  <a:srgbClr val="6A3A2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设置道阶二十六等、道官九等、道职十一等。</a:t>
            </a:r>
            <a:endParaRPr lang="en-US" altLang="zh-CN" kern="1200" dirty="0">
              <a:solidFill>
                <a:srgbClr val="6A3A2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46888" indent="-246888" algn="l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6A3A20"/>
              </a:solidFill>
            </a:endParaRPr>
          </a:p>
          <a:p>
            <a:pPr marL="246888" indent="-246888" algn="l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A3A20"/>
                </a:solidFill>
              </a:rPr>
              <a:t>罗真人“逢幽而止，遇卞而还”</a:t>
            </a:r>
            <a:endParaRPr lang="zh-CN" altLang="en-US" kern="1200" dirty="0">
              <a:solidFill>
                <a:srgbClr val="6A3A2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B12C4F2-4D15-4618-A01B-35EEE0E83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02"/>
          <a:stretch/>
        </p:blipFill>
        <p:spPr bwMode="auto">
          <a:xfrm>
            <a:off x="8326660" y="3206750"/>
            <a:ext cx="3321759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9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科学的关胜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1422030" y="3717032"/>
            <a:ext cx="9344765" cy="1219200"/>
          </a:xfrm>
        </p:spPr>
        <p:txBody>
          <a:bodyPr rtlCol="0"/>
          <a:lstStyle/>
          <a:p>
            <a:pPr rtl="0"/>
            <a:r>
              <a:rPr lang="zh-CN" altLang="en-US" dirty="0">
                <a:sym typeface="Salesforce Sans"/>
              </a:rPr>
              <a:t>祖孙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科学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36AFE9-6370-48D6-B2AA-B97D7FC50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64" y="3429000"/>
            <a:ext cx="2097020" cy="285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0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6C504-F525-4626-91F9-8CFB58A7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科学的关胜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E6CEA-9F03-4BF1-B9CF-F491894B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（六十四回）</a:t>
            </a:r>
            <a:endParaRPr lang="en-US" altLang="zh-CN" dirty="0"/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汉国功臣苗裔，三分良将玄孙。绣旗飘挂动天兵，金甲绿袍相称。赤兔马腾腾紫雾，青龙刀凛凛寒冰。蒲东郡内产英雄，义勇大刀关胜。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D4A0FB9-2445-47C7-94F9-FD02C057F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92" y="3495698"/>
            <a:ext cx="27622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57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475</TotalTime>
  <Words>566</Words>
  <Application>Microsoft Office PowerPoint</Application>
  <PresentationFormat>自定义</PresentationFormat>
  <Paragraphs>66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Salesforce Sans</vt:lpstr>
      <vt:lpstr>华文楷体</vt:lpstr>
      <vt:lpstr>宋体</vt:lpstr>
      <vt:lpstr>Arial</vt:lpstr>
      <vt:lpstr>书本经典 16x9</vt:lpstr>
      <vt:lpstr>某科学的水浒传</vt:lpstr>
      <vt:lpstr>科学的公孙胜</vt:lpstr>
      <vt:lpstr>科学的公孙胜</vt:lpstr>
      <vt:lpstr>科学的公孙胜·不科学</vt:lpstr>
      <vt:lpstr>科学的公孙胜·艺术的科学</vt:lpstr>
      <vt:lpstr>科学的公孙胜·道教的科学</vt:lpstr>
      <vt:lpstr>科学的公孙胜·道教的科学</vt:lpstr>
      <vt:lpstr>科学的关胜</vt:lpstr>
      <vt:lpstr>科学的关胜</vt:lpstr>
      <vt:lpstr>科学的关胜·不科学</vt:lpstr>
      <vt:lpstr>科学的关胜·投降的科学</vt:lpstr>
      <vt:lpstr>科学的吴用</vt:lpstr>
      <vt:lpstr>科学的吴用·和诸葛亮一样？</vt:lpstr>
      <vt:lpstr>科学的吴用·和诸葛亮不一样？</vt:lpstr>
      <vt:lpstr>科学的吴用·宋朝农民起义</vt:lpstr>
      <vt:lpstr>总结</vt:lpstr>
      <vt:lpstr>致谢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Chris Lars Werner</dc:creator>
  <cp:lastModifiedBy>Zhu Chris Lars Werner</cp:lastModifiedBy>
  <cp:revision>37</cp:revision>
  <dcterms:created xsi:type="dcterms:W3CDTF">2021-05-25T11:12:44Z</dcterms:created>
  <dcterms:modified xsi:type="dcterms:W3CDTF">2021-06-04T14:24:37Z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