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6"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1DD71-EE58-4E7C-8A8E-6DEBB0D70FA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81CD-B78D-4FC4-906A-E3FC690F3013}" type="slidenum">
              <a:rPr lang="en-US" smtClean="0"/>
              <a:t>‹#›</a:t>
            </a:fld>
            <a:endParaRPr lang="en-US"/>
          </a:p>
        </p:txBody>
      </p:sp>
    </p:spTree>
    <p:extLst>
      <p:ext uri="{BB962C8B-B14F-4D97-AF65-F5344CB8AC3E}">
        <p14:creationId xmlns:p14="http://schemas.microsoft.com/office/powerpoint/2010/main" val="2638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E81CD-B78D-4FC4-906A-E3FC690F3013}" type="slidenum">
              <a:rPr lang="en-US" smtClean="0"/>
              <a:t>1</a:t>
            </a:fld>
            <a:endParaRPr lang="en-US"/>
          </a:p>
        </p:txBody>
      </p:sp>
    </p:spTree>
    <p:extLst>
      <p:ext uri="{BB962C8B-B14F-4D97-AF65-F5344CB8AC3E}">
        <p14:creationId xmlns:p14="http://schemas.microsoft.com/office/powerpoint/2010/main" val="8359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6B4-984C-BEEE-4CD8-AF22F24C7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B0762-0A6D-7C73-AA06-2FA46302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E287C-4D63-FC7E-4A76-F079D07353A6}"/>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1AB7494-CCC1-AB59-8E75-83A0D5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ADBC-6320-AFF7-DF72-0E65C43B2A1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7483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2FC-152F-C544-BA97-055B54D06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D6A34-865D-AA7E-74E7-7A54D187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3B1E0-CF15-11DE-5A34-FCB832F12B0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C117A6B3-A667-2BED-CA53-80D4C350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5A05-3813-6CC2-628C-FA47F051ED9E}"/>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42612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634A1-0953-FF43-D4F3-3DE10E22E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64D34-05C3-D719-2C72-F5C499B6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4ED4-5709-E1A9-00BA-720A5713426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EC14F6F5-988A-37ED-693B-E7A7E1E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7E4C-64E6-16B5-E31E-D7D2638AEC6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104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CDD-40C8-12A0-CBBD-E385BB0F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E8C5E-DE74-CA44-495F-FAAB35D3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0EDB-5FDB-4CE9-0F60-F36F01DE9B9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AC63518-CAB5-F36F-7BCB-52E405AC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443A7-15D2-B83A-8A38-1D5E54143047}"/>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8246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A4A-5875-4E0F-AC1D-3F4BF32A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38A91-1ED8-1F98-ADCC-3A9FEE9F7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F201E-9065-CC26-EA42-C12C737F8F15}"/>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6E434123-5794-1DF4-C90C-3B6F1CC8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4AC95-4B23-17DF-C301-52EB05AB51CD}"/>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5567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8D69-9248-72FC-E753-60F65A711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07918-C26A-6CA1-A9EC-CA09E765F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E9F5C-67E6-7484-D7F8-E1383A672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863BE-1A4A-BF6A-C514-3A3A78E7C048}"/>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4C17664B-5D34-9D95-D1B9-C58A80295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0C390-73D5-38AD-1336-ECE2E8D66C8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13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4272-9F37-269A-F9B4-BB145C6F0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EC4D0-827A-CAB3-A920-E63A5E5A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4BB87-CF35-88E9-3D1F-FDFC0B504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7FE4B-07C6-E463-85A9-AA63EC68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22777-F616-DEBC-9501-BA509873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5D67B-9C62-83A5-7D45-81AB9618AC72}"/>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8" name="Footer Placeholder 7">
            <a:extLst>
              <a:ext uri="{FF2B5EF4-FFF2-40B4-BE49-F238E27FC236}">
                <a16:creationId xmlns:a16="http://schemas.microsoft.com/office/drawing/2014/main" id="{6456EE57-46E8-9021-3627-788B1B7FB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92D2-1B84-0A06-143B-097A83FFE1B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92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C66-4D11-BDCE-0787-CCB6CBFD6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47A0F-7032-824E-FDC6-1A3AE9CC997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4" name="Footer Placeholder 3">
            <a:extLst>
              <a:ext uri="{FF2B5EF4-FFF2-40B4-BE49-F238E27FC236}">
                <a16:creationId xmlns:a16="http://schemas.microsoft.com/office/drawing/2014/main" id="{36A9F36E-2237-53A8-5EF2-F757D5270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C73E-6E31-9584-B0AD-A7F8CC1DB8C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37015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408C-95B6-DB77-6C14-D481C5A6C44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3" name="Footer Placeholder 2">
            <a:extLst>
              <a:ext uri="{FF2B5EF4-FFF2-40B4-BE49-F238E27FC236}">
                <a16:creationId xmlns:a16="http://schemas.microsoft.com/office/drawing/2014/main" id="{B3DA7525-79B8-E4CD-DF66-BC21F600B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736B2-057B-D179-FCAA-7E3D3AE2F0F9}"/>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6753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214-1A90-BC6D-D4E7-5A75C7BD2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82296-D905-2ABD-E2D2-6EAB8A8E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D18E1-84DF-A550-E073-9F6A466E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B0FCD-B43E-FF6C-2903-4C0A787431C4}"/>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23AD2FE9-03D1-ABD3-EF10-2E2254C0D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9F75-9B16-AED6-227A-3501C3E95372}"/>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290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DC3-55B7-FAA4-0CDF-FF053C851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DA227-9D71-6384-69FE-3BA97D6DE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E2CD4-55CC-C41A-627E-465FFDF3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20B5D-56ED-503C-0753-A0AD7A043EF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AD50A83B-2950-7A27-5770-F5456697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F910-147A-DCF1-23CD-3DE8A705619B}"/>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489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C23F3-21FC-C9DE-C62A-40D6B01F9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4975-A988-DD04-098C-1780EBFB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8990-9801-56C0-15DC-B8963B0E8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34C5356-6EDA-997F-5855-B887A62B3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B5770-4502-CC39-FF43-2FE7FDA2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C3839B-5DA4-475D-8DF2-43A7D8F49CC1}" type="slidenum">
              <a:rPr lang="en-US" smtClean="0"/>
              <a:t>‹#›</a:t>
            </a:fld>
            <a:endParaRPr lang="en-US"/>
          </a:p>
        </p:txBody>
      </p:sp>
    </p:spTree>
    <p:extLst>
      <p:ext uri="{BB962C8B-B14F-4D97-AF65-F5344CB8AC3E}">
        <p14:creationId xmlns:p14="http://schemas.microsoft.com/office/powerpoint/2010/main" val="163312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rsuthikshnkumar/military-helicopter-data-set" TargetMode="External"/><Relationship Id="rId2" Type="http://schemas.openxmlformats.org/officeDocument/2006/relationships/hyperlink" Target="https://www.kaggle.com/datasets/junewookim/mad-dataset-military-audio-dataset" TargetMode="External"/><Relationship Id="rId1" Type="http://schemas.openxmlformats.org/officeDocument/2006/relationships/slideLayout" Target="../slideLayouts/slideLayout1.xml"/><Relationship Id="rId4" Type="http://schemas.openxmlformats.org/officeDocument/2006/relationships/hyperlink" Target="https://www.sigidwiki.com/wiki/Category:Milita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13-93FF-880A-60DA-91613FB943F2}"/>
              </a:ext>
            </a:extLst>
          </p:cNvPr>
          <p:cNvSpPr>
            <a:spLocks noGrp="1"/>
          </p:cNvSpPr>
          <p:nvPr>
            <p:ph type="title"/>
          </p:nvPr>
        </p:nvSpPr>
        <p:spPr/>
        <p:txBody>
          <a:bodyPr/>
          <a:lstStyle/>
          <a:p>
            <a:r>
              <a:rPr lang="en-US" dirty="0"/>
              <a:t>Team </a:t>
            </a:r>
            <a:r>
              <a:rPr lang="en-US" dirty="0" err="1"/>
              <a:t>EcoLogia</a:t>
            </a:r>
            <a:endParaRPr lang="en-US" dirty="0"/>
          </a:p>
        </p:txBody>
      </p:sp>
      <p:sp>
        <p:nvSpPr>
          <p:cNvPr id="5" name="AutoShape 4" descr="Generated image">
            <a:extLst>
              <a:ext uri="{FF2B5EF4-FFF2-40B4-BE49-F238E27FC236}">
                <a16:creationId xmlns:a16="http://schemas.microsoft.com/office/drawing/2014/main" id="{F0D4C36B-E7F6-0322-A4EB-FA74A90F1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73EC90F-C22F-DC77-AAD5-BF1C60C25D7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Challenge: Turn Audio into Intelligence</a:t>
            </a:r>
          </a:p>
          <a:p>
            <a:endParaRPr lang="en-US" dirty="0"/>
          </a:p>
          <a:p>
            <a:pPr marL="0" indent="0">
              <a:buNone/>
            </a:pPr>
            <a:r>
              <a:rPr lang="en-US" b="1" dirty="0"/>
              <a:t>Given intercepted audio, let’s decipher the true meaning of the content.</a:t>
            </a:r>
            <a:r>
              <a:rPr lang="en-US" dirty="0"/>
              <a:t> Think about the difficulties an operator faces in practice: noisy sound abbreviated language, codewords. Uncover the</a:t>
            </a:r>
            <a:br>
              <a:rPr lang="en-US" dirty="0"/>
            </a:br>
            <a:r>
              <a:rPr lang="en-US" dirty="0"/>
              <a:t>true meaning of the conversation and correlate with the side information at hand. For example, match the conversation content with the emotion of the speakers (e.g. the stress level), estimate the hierarchy of the speakers, or analyze the background noises (e.g. environmental noises or vehicle types) for situational awareness. </a:t>
            </a:r>
            <a:r>
              <a:rPr lang="en-US" b="1" dirty="0"/>
              <a:t>Generate an executive summary of the intelligence at hand.</a:t>
            </a:r>
          </a:p>
        </p:txBody>
      </p:sp>
      <p:sp>
        <p:nvSpPr>
          <p:cNvPr id="7" name="AutoShape 8">
            <a:extLst>
              <a:ext uri="{FF2B5EF4-FFF2-40B4-BE49-F238E27FC236}">
                <a16:creationId xmlns:a16="http://schemas.microsoft.com/office/drawing/2014/main" id="{230F5A92-7600-DD49-092B-34F70AF59C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784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C9E0-9EC0-7D66-F8E4-DDF3BC7DB8E3}"/>
              </a:ext>
            </a:extLst>
          </p:cNvPr>
          <p:cNvSpPr txBox="1"/>
          <p:nvPr/>
        </p:nvSpPr>
        <p:spPr>
          <a:xfrm>
            <a:off x="215154" y="129091"/>
            <a:ext cx="11317045" cy="5355312"/>
          </a:xfrm>
          <a:prstGeom prst="rect">
            <a:avLst/>
          </a:prstGeom>
          <a:noFill/>
        </p:spPr>
        <p:txBody>
          <a:bodyPr wrap="square">
            <a:spAutoFit/>
          </a:bodyPr>
          <a:lstStyle/>
          <a:p>
            <a:r>
              <a:rPr lang="en-US" b="1" dirty="0"/>
              <a:t>Context: </a:t>
            </a:r>
          </a:p>
          <a:p>
            <a:r>
              <a:rPr lang="en-US" dirty="0"/>
              <a:t>Intercepted audio does not only contain a conversation, but also important meta </a:t>
            </a:r>
            <a:r>
              <a:rPr lang="en-US" dirty="0" err="1"/>
              <a:t>information.Not</a:t>
            </a:r>
            <a:r>
              <a:rPr lang="en-US" dirty="0"/>
              <a:t> only, we want to know what people are talking about, but e.g. also how and where they talk. </a:t>
            </a:r>
          </a:p>
          <a:p>
            <a:r>
              <a:rPr lang="en-US" dirty="0"/>
              <a:t>AI can help operators in SIGINT and EW to extract hidden or side information out of audio recordings. This </a:t>
            </a:r>
            <a:r>
              <a:rPr lang="en-US" dirty="0" err="1"/>
              <a:t>way,we</a:t>
            </a:r>
            <a:r>
              <a:rPr lang="en-US" dirty="0"/>
              <a:t> get a holistic view on conversations, merging all information sources at hand.</a:t>
            </a:r>
          </a:p>
          <a:p>
            <a:r>
              <a:rPr lang="en-US" b="1" dirty="0"/>
              <a:t>Expectations:</a:t>
            </a:r>
          </a:p>
          <a:p>
            <a:r>
              <a:rPr lang="en-US" u="sng" dirty="0"/>
              <a:t>1. Minimum requirements: </a:t>
            </a:r>
          </a:p>
          <a:p>
            <a:r>
              <a:rPr lang="en-US" dirty="0"/>
              <a:t>We would love to see a </a:t>
            </a:r>
            <a:r>
              <a:rPr lang="en-US" b="1" dirty="0"/>
              <a:t>prototype</a:t>
            </a:r>
            <a:r>
              <a:rPr lang="en-US" dirty="0"/>
              <a:t> of your idea. </a:t>
            </a:r>
          </a:p>
          <a:p>
            <a:r>
              <a:rPr lang="en-US" dirty="0"/>
              <a:t>Combine the latest audio AI and large language models to </a:t>
            </a:r>
            <a:r>
              <a:rPr lang="en-US" b="1" dirty="0"/>
              <a:t>an intelligence pipeline</a:t>
            </a:r>
            <a:r>
              <a:rPr lang="en-US" dirty="0"/>
              <a:t>. </a:t>
            </a:r>
          </a:p>
          <a:p>
            <a:r>
              <a:rPr lang="en-US" dirty="0"/>
              <a:t>Also think about ways </a:t>
            </a:r>
            <a:r>
              <a:rPr lang="en-US" b="1" dirty="0"/>
              <a:t>to handle noisy</a:t>
            </a:r>
            <a:r>
              <a:rPr lang="en-US" dirty="0"/>
              <a:t>, imperfect intercepted </a:t>
            </a:r>
            <a:r>
              <a:rPr lang="en-US" b="1" dirty="0"/>
              <a:t>data</a:t>
            </a:r>
            <a:r>
              <a:rPr lang="en-US" dirty="0"/>
              <a:t>.</a:t>
            </a:r>
          </a:p>
          <a:p>
            <a:r>
              <a:rPr lang="en-US" dirty="0"/>
              <a:t>Let your creativity go wild and present extensions </a:t>
            </a:r>
            <a:r>
              <a:rPr lang="en-US" b="1" dirty="0"/>
              <a:t>in a processing diagram</a:t>
            </a:r>
            <a:r>
              <a:rPr lang="en-US" dirty="0"/>
              <a:t>.</a:t>
            </a:r>
          </a:p>
          <a:p>
            <a:r>
              <a:rPr lang="en-US" u="sng" dirty="0"/>
              <a:t>2. Optional extensions:</a:t>
            </a:r>
          </a:p>
          <a:p>
            <a:r>
              <a:rPr lang="en-US" dirty="0"/>
              <a:t>Think about a backend structure, how to store and correlate the intercepted information.  </a:t>
            </a:r>
            <a:r>
              <a:rPr lang="en-US" b="1" dirty="0"/>
              <a:t>Database</a:t>
            </a:r>
            <a:r>
              <a:rPr lang="en-US" dirty="0"/>
              <a:t>?</a:t>
            </a:r>
          </a:p>
          <a:p>
            <a:r>
              <a:rPr lang="en-US" dirty="0"/>
              <a:t>How can we integrate other intelligence sources, e.g. weather or location information? </a:t>
            </a:r>
          </a:p>
          <a:p>
            <a:r>
              <a:rPr lang="en-US" dirty="0"/>
              <a:t>You may even go </a:t>
            </a:r>
            <a:r>
              <a:rPr lang="en-US" b="1" dirty="0"/>
              <a:t>into Agentic AI here</a:t>
            </a:r>
            <a:r>
              <a:rPr lang="en-US" dirty="0"/>
              <a:t>, combining your modules e.g. using MCP servers. </a:t>
            </a:r>
          </a:p>
          <a:p>
            <a:r>
              <a:rPr lang="en-US" u="sng" dirty="0"/>
              <a:t>3. Technologies: </a:t>
            </a:r>
          </a:p>
          <a:p>
            <a:r>
              <a:rPr lang="en-US" dirty="0"/>
              <a:t>You will likely use a </a:t>
            </a:r>
            <a:r>
              <a:rPr lang="en-US" b="1" dirty="0"/>
              <a:t>Python backend for the AI models </a:t>
            </a:r>
            <a:r>
              <a:rPr lang="en-US" dirty="0"/>
              <a:t>(e.g. using transformers, </a:t>
            </a:r>
            <a:r>
              <a:rPr lang="en-US" dirty="0" err="1"/>
              <a:t>vllm</a:t>
            </a:r>
            <a:r>
              <a:rPr lang="en-US" dirty="0"/>
              <a:t>, </a:t>
            </a:r>
            <a:r>
              <a:rPr lang="en-US" dirty="0" err="1"/>
              <a:t>orpure</a:t>
            </a:r>
            <a:r>
              <a:rPr lang="en-US" dirty="0"/>
              <a:t> </a:t>
            </a:r>
            <a:r>
              <a:rPr lang="en-US" dirty="0" err="1"/>
              <a:t>pytorch</a:t>
            </a:r>
            <a:r>
              <a:rPr lang="en-US" dirty="0"/>
              <a:t>/</a:t>
            </a:r>
            <a:r>
              <a:rPr lang="en-US" dirty="0" err="1"/>
              <a:t>tensorflow</a:t>
            </a:r>
            <a:r>
              <a:rPr lang="en-US" dirty="0"/>
              <a:t>), but for some eye candy think about a </a:t>
            </a:r>
            <a:r>
              <a:rPr lang="en-US" b="1" dirty="0"/>
              <a:t>frontend</a:t>
            </a:r>
            <a:r>
              <a:rPr lang="en-US" dirty="0"/>
              <a:t> visualizing your idea (e.g. using Vue or Angular).</a:t>
            </a:r>
          </a:p>
          <a:p>
            <a:endParaRPr lang="en-US" dirty="0"/>
          </a:p>
        </p:txBody>
      </p:sp>
    </p:spTree>
    <p:extLst>
      <p:ext uri="{BB962C8B-B14F-4D97-AF65-F5344CB8AC3E}">
        <p14:creationId xmlns:p14="http://schemas.microsoft.com/office/powerpoint/2010/main" val="31743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348E-F7F7-1FA4-FB83-7FC466C5CF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AA656-A116-920A-455F-3CE2254822DC}"/>
              </a:ext>
            </a:extLst>
          </p:cNvPr>
          <p:cNvSpPr txBox="1"/>
          <p:nvPr/>
        </p:nvSpPr>
        <p:spPr>
          <a:xfrm>
            <a:off x="107577" y="0"/>
            <a:ext cx="11317045" cy="6186309"/>
          </a:xfrm>
          <a:prstGeom prst="rect">
            <a:avLst/>
          </a:prstGeom>
          <a:noFill/>
        </p:spPr>
        <p:txBody>
          <a:bodyPr wrap="square">
            <a:spAutoFit/>
          </a:bodyPr>
          <a:lstStyle/>
          <a:p>
            <a:endParaRPr lang="en-US" dirty="0"/>
          </a:p>
          <a:p>
            <a:r>
              <a:rPr lang="en-US" b="1" dirty="0"/>
              <a:t>Data &amp; resources:</a:t>
            </a:r>
          </a:p>
          <a:p>
            <a:r>
              <a:rPr lang="en-US" dirty="0"/>
              <a:t>Available data: Intercepted data is usually quite sensitive. </a:t>
            </a:r>
          </a:p>
          <a:p>
            <a:r>
              <a:rPr lang="en-US" dirty="0"/>
              <a:t>We recommend using public data sets or recording your own data to showcase your ideas.</a:t>
            </a:r>
          </a:p>
          <a:p>
            <a:r>
              <a:rPr lang="en-US" dirty="0"/>
              <a:t>MAD Dataset: Military Audio Dataset(</a:t>
            </a:r>
            <a:r>
              <a:rPr lang="en-US" dirty="0">
                <a:hlinkClick r:id="rId2"/>
              </a:rPr>
              <a:t>https://www.kaggle.com/datasets/junewookim/mad-dataset-military-audio-dataset</a:t>
            </a:r>
            <a:r>
              <a:rPr lang="en-US" dirty="0"/>
              <a:t>)</a:t>
            </a:r>
          </a:p>
          <a:p>
            <a:r>
              <a:rPr lang="en-US" dirty="0"/>
              <a:t>Military Helicopter Data Set(</a:t>
            </a:r>
            <a:r>
              <a:rPr lang="en-US" dirty="0">
                <a:hlinkClick r:id="rId3"/>
              </a:rPr>
              <a:t>https://www.kaggle.com/datasets/crsuthikshnkumar/military-helicopter-data-set</a:t>
            </a:r>
            <a:endParaRPr lang="en-US" dirty="0"/>
          </a:p>
          <a:p>
            <a:endParaRPr lang="en-US" dirty="0"/>
          </a:p>
          <a:p>
            <a:r>
              <a:rPr lang="en-US" dirty="0"/>
              <a:t>Military - Signal Identification Wiki(</a:t>
            </a:r>
            <a:r>
              <a:rPr lang="en-US" dirty="0">
                <a:hlinkClick r:id="rId4"/>
              </a:rPr>
              <a:t>https://www.sigidwiki.com/wiki/Category:Military</a:t>
            </a:r>
            <a:r>
              <a:rPr lang="en-US" dirty="0"/>
              <a:t>)</a:t>
            </a:r>
          </a:p>
          <a:p>
            <a:endParaRPr lang="en-US" dirty="0"/>
          </a:p>
          <a:p>
            <a:r>
              <a:rPr lang="en-US" b="1" dirty="0"/>
              <a:t>APIs: </a:t>
            </a:r>
            <a:r>
              <a:rPr lang="en-US" dirty="0"/>
              <a:t>TO-DISCUSS</a:t>
            </a:r>
          </a:p>
          <a:p>
            <a:endParaRPr lang="en-US" dirty="0"/>
          </a:p>
          <a:p>
            <a:r>
              <a:rPr lang="en-US" u="sng" dirty="0"/>
              <a:t>Tools &amp; Software</a:t>
            </a:r>
            <a:r>
              <a:rPr lang="en-US" dirty="0"/>
              <a:t>: Feel free to use the tools you like.</a:t>
            </a:r>
          </a:p>
          <a:p>
            <a:endParaRPr lang="en-US" dirty="0"/>
          </a:p>
          <a:p>
            <a:r>
              <a:rPr lang="en-US" b="1" dirty="0"/>
              <a:t>Access: </a:t>
            </a:r>
            <a:r>
              <a:rPr lang="en-US" dirty="0"/>
              <a:t>TO-DISCUSS</a:t>
            </a:r>
          </a:p>
          <a:p>
            <a:endParaRPr lang="en-US" dirty="0"/>
          </a:p>
          <a:p>
            <a:endParaRPr lang="en-US" dirty="0"/>
          </a:p>
          <a:p>
            <a:r>
              <a:rPr lang="en-US" b="1" dirty="0"/>
              <a:t>Operational Scenario:</a:t>
            </a:r>
          </a:p>
          <a:p>
            <a:endParaRPr lang="en-US" b="1"/>
          </a:p>
          <a:p>
            <a:endParaRPr lang="en-US" b="1" dirty="0"/>
          </a:p>
          <a:p>
            <a:r>
              <a:rPr lang="en-US" dirty="0"/>
              <a:t>"The intercepted conversation seems to be between a commander and his troop. They </a:t>
            </a:r>
            <a:r>
              <a:rPr lang="en-US" dirty="0" err="1"/>
              <a:t>claimto</a:t>
            </a:r>
            <a:r>
              <a:rPr lang="en-US" dirty="0"/>
              <a:t> be located at the coast, however, the background noises suggest they are in a city."</a:t>
            </a:r>
          </a:p>
        </p:txBody>
      </p:sp>
    </p:spTree>
    <p:extLst>
      <p:ext uri="{BB962C8B-B14F-4D97-AF65-F5344CB8AC3E}">
        <p14:creationId xmlns:p14="http://schemas.microsoft.com/office/powerpoint/2010/main" val="13563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DBF-A176-75C6-9581-2094E03739DF}"/>
              </a:ext>
            </a:extLst>
          </p:cNvPr>
          <p:cNvSpPr>
            <a:spLocks noGrp="1"/>
          </p:cNvSpPr>
          <p:nvPr>
            <p:ph type="title"/>
          </p:nvPr>
        </p:nvSpPr>
        <p:spPr/>
        <p:txBody>
          <a:bodyPr/>
          <a:lstStyle/>
          <a:p>
            <a:r>
              <a:rPr lang="en-US" dirty="0"/>
              <a:t>MIL context</a:t>
            </a:r>
          </a:p>
        </p:txBody>
      </p:sp>
      <p:sp>
        <p:nvSpPr>
          <p:cNvPr id="3" name="Content Placeholder 2">
            <a:extLst>
              <a:ext uri="{FF2B5EF4-FFF2-40B4-BE49-F238E27FC236}">
                <a16:creationId xmlns:a16="http://schemas.microsoft.com/office/drawing/2014/main" id="{C5EAB172-315A-63F9-7C35-0DAA2BDB6372}"/>
              </a:ext>
            </a:extLst>
          </p:cNvPr>
          <p:cNvSpPr>
            <a:spLocks noGrp="1"/>
          </p:cNvSpPr>
          <p:nvPr>
            <p:ph idx="1"/>
          </p:nvPr>
        </p:nvSpPr>
        <p:spPr>
          <a:xfrm>
            <a:off x="838200" y="1825625"/>
            <a:ext cx="5164567" cy="4351338"/>
          </a:xfrm>
        </p:spPr>
        <p:txBody>
          <a:bodyPr/>
          <a:lstStyle/>
          <a:p>
            <a:r>
              <a:rPr lang="en-US" dirty="0"/>
              <a:t>“</a:t>
            </a:r>
            <a:r>
              <a:rPr lang="en-US" dirty="0" err="1"/>
              <a:t>Echologia</a:t>
            </a:r>
            <a:r>
              <a:rPr lang="en-US" dirty="0"/>
              <a:t> enhances NATO’s ISTAR framework by delivering tactical-level auditory intelligence converting ambient and conversational sound into situational context that supports rapid, informed decision-making.”</a:t>
            </a:r>
          </a:p>
        </p:txBody>
      </p:sp>
      <p:pic>
        <p:nvPicPr>
          <p:cNvPr id="1026" name="Picture 2" descr="Science, Strategy and War: The Strategic Theory of John Boyd by Frans ...">
            <a:extLst>
              <a:ext uri="{FF2B5EF4-FFF2-40B4-BE49-F238E27FC236}">
                <a16:creationId xmlns:a16="http://schemas.microsoft.com/office/drawing/2014/main" id="{18CD7CA7-9436-7157-EE92-DB0D6F08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839" y="903643"/>
            <a:ext cx="4570456" cy="456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091-88B7-1917-9A08-914FFDC05194}"/>
              </a:ext>
            </a:extLst>
          </p:cNvPr>
          <p:cNvSpPr>
            <a:spLocks noGrp="1"/>
          </p:cNvSpPr>
          <p:nvPr>
            <p:ph type="title"/>
          </p:nvPr>
        </p:nvSpPr>
        <p:spPr/>
        <p:txBody>
          <a:bodyPr/>
          <a:lstStyle/>
          <a:p>
            <a:endParaRPr lang="en-US"/>
          </a:p>
        </p:txBody>
      </p:sp>
      <p:sp>
        <p:nvSpPr>
          <p:cNvPr id="4" name="AutoShape 2">
            <a:extLst>
              <a:ext uri="{FF2B5EF4-FFF2-40B4-BE49-F238E27FC236}">
                <a16:creationId xmlns:a16="http://schemas.microsoft.com/office/drawing/2014/main" id="{28B3EEC7-7B1D-39B1-66F1-F9106B44E848}"/>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62745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TotalTime>
  <Words>535</Words>
  <Application>Microsoft Office PowerPoint</Application>
  <PresentationFormat>Widescreen</PresentationFormat>
  <Paragraphs>42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Team EcoLogia</vt:lpstr>
      <vt:lpstr>PowerPoint Presentation</vt:lpstr>
      <vt:lpstr>PowerPoint Presentation</vt:lpstr>
      <vt:lpstr>MIL context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 Kanaan</dc:creator>
  <cp:lastModifiedBy>Ramy Kanaan</cp:lastModifiedBy>
  <cp:revision>5</cp:revision>
  <dcterms:created xsi:type="dcterms:W3CDTF">2025-10-24T17:40:43Z</dcterms:created>
  <dcterms:modified xsi:type="dcterms:W3CDTF">2025-10-25T07:31:52Z</dcterms:modified>
</cp:coreProperties>
</file>