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6" r:id="rId3"/>
    <p:sldId id="259" r:id="rId4"/>
    <p:sldId id="258" r:id="rId5"/>
    <p:sldId id="260" r:id="rId6"/>
    <p:sldId id="265" r:id="rId7"/>
    <p:sldId id="266" r:id="rId8"/>
    <p:sldId id="262" r:id="rId9"/>
    <p:sldId id="263" r:id="rId10"/>
    <p:sldId id="264"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1" d="100"/>
          <a:sy n="71" d="100"/>
        </p:scale>
        <p:origin x="1138"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91DD71-EE58-4E7C-8A8E-6DEBB0D70FA9}" type="datetimeFigureOut">
              <a:rPr lang="en-US" smtClean="0"/>
              <a:t>10/25/2025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E81CD-B78D-4FC4-906A-E3FC690F3013}" type="slidenum">
              <a:rPr lang="en-US" smtClean="0"/>
              <a:t>‹#›</a:t>
            </a:fld>
            <a:endParaRPr lang="en-US"/>
          </a:p>
        </p:txBody>
      </p:sp>
    </p:spTree>
    <p:extLst>
      <p:ext uri="{BB962C8B-B14F-4D97-AF65-F5344CB8AC3E}">
        <p14:creationId xmlns:p14="http://schemas.microsoft.com/office/powerpoint/2010/main" val="2638363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2E81CD-B78D-4FC4-906A-E3FC690F3013}" type="slidenum">
              <a:rPr lang="en-US" smtClean="0"/>
              <a:t>1</a:t>
            </a:fld>
            <a:endParaRPr lang="en-US"/>
          </a:p>
        </p:txBody>
      </p:sp>
    </p:spTree>
    <p:extLst>
      <p:ext uri="{BB962C8B-B14F-4D97-AF65-F5344CB8AC3E}">
        <p14:creationId xmlns:p14="http://schemas.microsoft.com/office/powerpoint/2010/main" val="83595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2C6B4-984C-BEEE-4CD8-AF22F24C7B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1B0762-0A6D-7C73-AA06-2FA46302A6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0E287C-4D63-FC7E-4A76-F079D07353A6}"/>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D1AB7494-CCC1-AB59-8E75-83A0D57B3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7ADBC-6320-AFF7-DF72-0E65C43B2A16}"/>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74838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42FC-152F-C544-BA97-055B54D069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CD6A34-865D-AA7E-74E7-7A54D187F5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3B1E0-CF15-11DE-5A34-FCB832F12B01}"/>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C117A6B3-A667-2BED-CA53-80D4C350C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15A05-3813-6CC2-628C-FA47F051ED9E}"/>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4261286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2634A1-0953-FF43-D4F3-3DE10E22EA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A64D34-05C3-D719-2C72-F5C499B6A8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F4ED4-5709-E1A9-00BA-720A57134261}"/>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EC14F6F5-988A-37ED-693B-E7A7E1E45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17E4C-64E6-16B5-E31E-D7D2638AEC64}"/>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51044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ACDD-40C8-12A0-CBBD-E385BB0FF7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8E8C5E-DE74-CA44-495F-FAAB35D3A4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60EDB-5FDB-4CE9-0F60-F36F01DE9B9B}"/>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DAC63518-CAB5-F36F-7BCB-52E405ACB3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443A7-15D2-B83A-8A38-1D5E54143047}"/>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82466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DA4A-5875-4E0F-AC1D-3F4BF32A12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E38A91-1ED8-1F98-ADCC-3A9FEE9F7BB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F201E-9065-CC26-EA42-C12C737F8F15}"/>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6E434123-5794-1DF4-C90C-3B6F1CC88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4AC95-4B23-17DF-C301-52EB05AB51CD}"/>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155672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8D69-9248-72FC-E753-60F65A7114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707918-C26A-6CA1-A9EC-CA09E765F5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9E9F5C-67E6-7484-D7F8-E1383A6722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1863BE-1A4A-BF6A-C514-3A3A78E7C048}"/>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6" name="Footer Placeholder 5">
            <a:extLst>
              <a:ext uri="{FF2B5EF4-FFF2-40B4-BE49-F238E27FC236}">
                <a16:creationId xmlns:a16="http://schemas.microsoft.com/office/drawing/2014/main" id="{4C17664B-5D34-9D95-D1B9-C58A80295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0C390-73D5-38AD-1336-ECE2E8D66C86}"/>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1139761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4272-9F37-269A-F9B4-BB145C6F05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CEC4D0-827A-CAB3-A920-E63A5E5A12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34BB87-CF35-88E9-3D1F-FDFC0B5048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67FE4B-07C6-E463-85A9-AA63EC681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222777-F616-DEBC-9501-BA509873C0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C5D67B-9C62-83A5-7D45-81AB9618AC72}"/>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8" name="Footer Placeholder 7">
            <a:extLst>
              <a:ext uri="{FF2B5EF4-FFF2-40B4-BE49-F238E27FC236}">
                <a16:creationId xmlns:a16="http://schemas.microsoft.com/office/drawing/2014/main" id="{6456EE57-46E8-9021-3627-788B1B7FBE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3392D2-1B84-0A06-143B-097A83FFE1B4}"/>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92675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BC66-4D11-BDCE-0787-CCB6CBFD6C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947A0F-7032-824E-FDC6-1A3AE9CC997B}"/>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4" name="Footer Placeholder 3">
            <a:extLst>
              <a:ext uri="{FF2B5EF4-FFF2-40B4-BE49-F238E27FC236}">
                <a16:creationId xmlns:a16="http://schemas.microsoft.com/office/drawing/2014/main" id="{36A9F36E-2237-53A8-5EF2-F757D5270A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26C73E-6E31-9584-B0AD-A7F8CC1DB8C6}"/>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37015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F408C-95B6-DB77-6C14-D481C5A6C44D}"/>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3" name="Footer Placeholder 2">
            <a:extLst>
              <a:ext uri="{FF2B5EF4-FFF2-40B4-BE49-F238E27FC236}">
                <a16:creationId xmlns:a16="http://schemas.microsoft.com/office/drawing/2014/main" id="{B3DA7525-79B8-E4CD-DF66-BC21F600B1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E736B2-057B-D179-FCAA-7E3D3AE2F0F9}"/>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567531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7214-1A90-BC6D-D4E7-5A75C7BD2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A82296-D905-2ABD-E2D2-6EAB8A8E53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0D18E1-84DF-A550-E073-9F6A466E8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6B0FCD-B43E-FF6C-2903-4C0A787431C4}"/>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6" name="Footer Placeholder 5">
            <a:extLst>
              <a:ext uri="{FF2B5EF4-FFF2-40B4-BE49-F238E27FC236}">
                <a16:creationId xmlns:a16="http://schemas.microsoft.com/office/drawing/2014/main" id="{23AD2FE9-03D1-ABD3-EF10-2E2254C0D7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8A9F75-9B16-AED6-227A-3501C3E95372}"/>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29054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BDC3-55B7-FAA4-0CDF-FF053C851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FDA227-9D71-6384-69FE-3BA97D6DE9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6E2CD4-55CC-C41A-627E-465FFDF30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20B5D-56ED-503C-0753-A0AD7A043EFD}"/>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6" name="Footer Placeholder 5">
            <a:extLst>
              <a:ext uri="{FF2B5EF4-FFF2-40B4-BE49-F238E27FC236}">
                <a16:creationId xmlns:a16="http://schemas.microsoft.com/office/drawing/2014/main" id="{AD50A83B-2950-7A27-5770-F545669700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36F910-147A-DCF1-23CD-3DE8A705619B}"/>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1489705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4C23F3-21FC-C9DE-C62A-40D6B01F91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874975-A988-DD04-098C-1780EBFB1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78990-9801-56C0-15DC-B8963B0E84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D34C5356-6EDA-997F-5855-B887A62B3C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CCB5770-4502-CC39-FF43-2FE7FDA2A4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C3839B-5DA4-475D-8DF2-43A7D8F49CC1}" type="slidenum">
              <a:rPr lang="en-US" smtClean="0"/>
              <a:t>‹#›</a:t>
            </a:fld>
            <a:endParaRPr lang="en-US"/>
          </a:p>
        </p:txBody>
      </p:sp>
    </p:spTree>
    <p:extLst>
      <p:ext uri="{BB962C8B-B14F-4D97-AF65-F5344CB8AC3E}">
        <p14:creationId xmlns:p14="http://schemas.microsoft.com/office/powerpoint/2010/main" val="163312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crsuthikshnkumar/military-helicopter-data-set" TargetMode="External"/><Relationship Id="rId2" Type="http://schemas.openxmlformats.org/officeDocument/2006/relationships/hyperlink" Target="https://www.kaggle.com/datasets/junewookim/mad-dataset-military-audio-dataset" TargetMode="External"/><Relationship Id="rId1" Type="http://schemas.openxmlformats.org/officeDocument/2006/relationships/slideLayout" Target="../slideLayouts/slideLayout1.xml"/><Relationship Id="rId4" Type="http://schemas.openxmlformats.org/officeDocument/2006/relationships/hyperlink" Target="https://www.sigidwiki.com/wiki/Category:Militar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C213-93FF-880A-60DA-91613FB943F2}"/>
              </a:ext>
            </a:extLst>
          </p:cNvPr>
          <p:cNvSpPr>
            <a:spLocks noGrp="1"/>
          </p:cNvSpPr>
          <p:nvPr>
            <p:ph type="title"/>
          </p:nvPr>
        </p:nvSpPr>
        <p:spPr/>
        <p:txBody>
          <a:bodyPr/>
          <a:lstStyle/>
          <a:p>
            <a:r>
              <a:rPr lang="en-US" dirty="0"/>
              <a:t>Team </a:t>
            </a:r>
            <a:r>
              <a:rPr lang="en-US" dirty="0" err="1"/>
              <a:t>EcoLogia</a:t>
            </a:r>
            <a:endParaRPr lang="en-US" dirty="0"/>
          </a:p>
        </p:txBody>
      </p:sp>
      <p:sp>
        <p:nvSpPr>
          <p:cNvPr id="5" name="AutoShape 4" descr="Generated image">
            <a:extLst>
              <a:ext uri="{FF2B5EF4-FFF2-40B4-BE49-F238E27FC236}">
                <a16:creationId xmlns:a16="http://schemas.microsoft.com/office/drawing/2014/main" id="{F0D4C36B-E7F6-0322-A4EB-FA74A90F1EB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973EC90F-C22F-DC77-AAD5-BF1C60C25D72}"/>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r>
              <a:rPr lang="en-US" dirty="0"/>
              <a:t>Challenge: Turn Audio into Intelligence</a:t>
            </a:r>
          </a:p>
          <a:p>
            <a:endParaRPr lang="en-US" dirty="0"/>
          </a:p>
          <a:p>
            <a:pPr marL="0" indent="0">
              <a:buNone/>
            </a:pPr>
            <a:r>
              <a:rPr lang="en-US" b="1" dirty="0"/>
              <a:t>Given intercepted audio, let’s decipher the true meaning of the content.</a:t>
            </a:r>
            <a:r>
              <a:rPr lang="en-US" dirty="0"/>
              <a:t> Think about the difficulties an operator faces in practice: noisy sound abbreviated language, codewords. Uncover the</a:t>
            </a:r>
            <a:br>
              <a:rPr lang="en-US" dirty="0"/>
            </a:br>
            <a:r>
              <a:rPr lang="en-US" dirty="0"/>
              <a:t>true meaning of the conversation and correlate with the side information at hand. For example, match the conversation content with the emotion of the speakers (e.g. the stress level), estimate the hierarchy of the speakers, or analyze the background noises (e.g. environmental noises or vehicle types) for situational awareness. </a:t>
            </a:r>
            <a:r>
              <a:rPr lang="en-US" b="1" dirty="0"/>
              <a:t>Generate an executive summary of the intelligence at hand.</a:t>
            </a:r>
          </a:p>
        </p:txBody>
      </p:sp>
      <p:sp>
        <p:nvSpPr>
          <p:cNvPr id="7" name="AutoShape 8">
            <a:extLst>
              <a:ext uri="{FF2B5EF4-FFF2-40B4-BE49-F238E27FC236}">
                <a16:creationId xmlns:a16="http://schemas.microsoft.com/office/drawing/2014/main" id="{230F5A92-7600-DD49-092B-34F70AF59CA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7846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AE76-43D8-15C0-4E73-AF33C22FE588}"/>
              </a:ext>
            </a:extLst>
          </p:cNvPr>
          <p:cNvSpPr>
            <a:spLocks noGrp="1"/>
          </p:cNvSpPr>
          <p:nvPr>
            <p:ph type="title"/>
          </p:nvPr>
        </p:nvSpPr>
        <p:spPr/>
        <p:txBody>
          <a:bodyPr/>
          <a:lstStyle/>
          <a:p>
            <a:r>
              <a:rPr lang="en-US" b="1" dirty="0"/>
              <a:t>Technical Approach</a:t>
            </a:r>
            <a:br>
              <a:rPr lang="en-US" b="1" dirty="0"/>
            </a:br>
            <a:endParaRPr lang="en-US" dirty="0"/>
          </a:p>
        </p:txBody>
      </p:sp>
      <p:sp>
        <p:nvSpPr>
          <p:cNvPr id="3" name="Content Placeholder 2">
            <a:extLst>
              <a:ext uri="{FF2B5EF4-FFF2-40B4-BE49-F238E27FC236}">
                <a16:creationId xmlns:a16="http://schemas.microsoft.com/office/drawing/2014/main" id="{ED628402-A482-B282-B9CC-4944D186FA03}"/>
              </a:ext>
            </a:extLst>
          </p:cNvPr>
          <p:cNvSpPr>
            <a:spLocks noGrp="1"/>
          </p:cNvSpPr>
          <p:nvPr>
            <p:ph idx="1"/>
          </p:nvPr>
        </p:nvSpPr>
        <p:spPr/>
        <p:txBody>
          <a:bodyPr>
            <a:normAutofit fontScale="92500" lnSpcReduction="10000"/>
          </a:bodyPr>
          <a:lstStyle/>
          <a:p>
            <a:r>
              <a:rPr lang="en-US" dirty="0"/>
              <a:t>AI Pipeline Diagram (we can design this visually):</a:t>
            </a:r>
          </a:p>
          <a:p>
            <a:r>
              <a:rPr lang="en-US" b="1" dirty="0"/>
              <a:t>Input:</a:t>
            </a:r>
            <a:r>
              <a:rPr lang="en-US" dirty="0"/>
              <a:t> Raw intercepted audio (noisy, partial)</a:t>
            </a:r>
          </a:p>
          <a:p>
            <a:r>
              <a:rPr lang="en-US" b="1" dirty="0"/>
              <a:t>Preprocessing:</a:t>
            </a:r>
            <a:r>
              <a:rPr lang="en-US" dirty="0"/>
              <a:t> Noise reduction, segmentation</a:t>
            </a:r>
          </a:p>
          <a:p>
            <a:r>
              <a:rPr lang="en-US" b="1" dirty="0"/>
              <a:t>AI Models:</a:t>
            </a:r>
            <a:endParaRPr lang="en-US" dirty="0"/>
          </a:p>
          <a:p>
            <a:pPr lvl="1"/>
            <a:r>
              <a:rPr lang="en-US" dirty="0"/>
              <a:t>Whisper or wav2vec for speech-to-text</a:t>
            </a:r>
          </a:p>
          <a:p>
            <a:pPr lvl="1"/>
            <a:r>
              <a:rPr lang="en-US" dirty="0"/>
              <a:t>Emotion/speaker recognition model</a:t>
            </a:r>
          </a:p>
          <a:p>
            <a:pPr lvl="1"/>
            <a:r>
              <a:rPr lang="en-US" dirty="0"/>
              <a:t>Sound classification (CNNs, transformers)</a:t>
            </a:r>
          </a:p>
          <a:p>
            <a:r>
              <a:rPr lang="en-US" b="1" dirty="0"/>
              <a:t>Fusion Layer:</a:t>
            </a:r>
            <a:r>
              <a:rPr lang="en-US" dirty="0"/>
              <a:t> Correlates linguistic + acoustic + contextual data</a:t>
            </a:r>
          </a:p>
          <a:p>
            <a:r>
              <a:rPr lang="en-US" b="1" dirty="0"/>
              <a:t>LLM Module:</a:t>
            </a:r>
            <a:r>
              <a:rPr lang="en-US" dirty="0"/>
              <a:t> Generates summarized intelligence</a:t>
            </a:r>
          </a:p>
          <a:p>
            <a:r>
              <a:rPr lang="en-US" b="1" dirty="0"/>
              <a:t>Frontend:</a:t>
            </a:r>
            <a:r>
              <a:rPr lang="en-US" dirty="0"/>
              <a:t> Visual dashboard for situational awareness</a:t>
            </a:r>
          </a:p>
          <a:p>
            <a:endParaRPr lang="en-US" dirty="0"/>
          </a:p>
        </p:txBody>
      </p:sp>
    </p:spTree>
    <p:extLst>
      <p:ext uri="{BB962C8B-B14F-4D97-AF65-F5344CB8AC3E}">
        <p14:creationId xmlns:p14="http://schemas.microsoft.com/office/powerpoint/2010/main" val="385568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1183-6D56-AC9F-E0BD-297583F8C597}"/>
              </a:ext>
            </a:extLst>
          </p:cNvPr>
          <p:cNvSpPr>
            <a:spLocks noGrp="1"/>
          </p:cNvSpPr>
          <p:nvPr>
            <p:ph type="title"/>
          </p:nvPr>
        </p:nvSpPr>
        <p:spPr/>
        <p:txBody>
          <a:bodyPr/>
          <a:lstStyle/>
          <a:p>
            <a:r>
              <a:rPr lang="en-US" dirty="0"/>
              <a:t>Technology Stack</a:t>
            </a:r>
          </a:p>
        </p:txBody>
      </p:sp>
      <p:graphicFrame>
        <p:nvGraphicFramePr>
          <p:cNvPr id="6" name="Content Placeholder 5">
            <a:extLst>
              <a:ext uri="{FF2B5EF4-FFF2-40B4-BE49-F238E27FC236}">
                <a16:creationId xmlns:a16="http://schemas.microsoft.com/office/drawing/2014/main" id="{A868A417-FDF3-4A1C-E319-8BB132A21323}"/>
              </a:ext>
            </a:extLst>
          </p:cNvPr>
          <p:cNvGraphicFramePr>
            <a:graphicFrameLocks noGrp="1"/>
          </p:cNvGraphicFramePr>
          <p:nvPr>
            <p:ph idx="1"/>
            <p:extLst>
              <p:ext uri="{D42A27DB-BD31-4B8C-83A1-F6EECF244321}">
                <p14:modId xmlns:p14="http://schemas.microsoft.com/office/powerpoint/2010/main" val="88077266"/>
              </p:ext>
            </p:extLst>
          </p:nvPr>
        </p:nvGraphicFramePr>
        <p:xfrm>
          <a:off x="838200" y="2721134"/>
          <a:ext cx="10515600" cy="2560320"/>
        </p:xfrm>
        <a:graphic>
          <a:graphicData uri="http://schemas.openxmlformats.org/drawingml/2006/table">
            <a:tbl>
              <a:tblPr>
                <a:tableStyleId>{5940675A-B579-460E-94D1-54222C63F5DA}</a:tableStyleId>
              </a:tblPr>
              <a:tblGrid>
                <a:gridCol w="5257800">
                  <a:extLst>
                    <a:ext uri="{9D8B030D-6E8A-4147-A177-3AD203B41FA5}">
                      <a16:colId xmlns:a16="http://schemas.microsoft.com/office/drawing/2014/main" val="2624903884"/>
                    </a:ext>
                  </a:extLst>
                </a:gridCol>
                <a:gridCol w="5257800">
                  <a:extLst>
                    <a:ext uri="{9D8B030D-6E8A-4147-A177-3AD203B41FA5}">
                      <a16:colId xmlns:a16="http://schemas.microsoft.com/office/drawing/2014/main" val="1282142537"/>
                    </a:ext>
                  </a:extLst>
                </a:gridCol>
              </a:tblGrid>
              <a:tr h="0">
                <a:tc>
                  <a:txBody>
                    <a:bodyPr/>
                    <a:lstStyle/>
                    <a:p>
                      <a:pPr>
                        <a:buNone/>
                      </a:pPr>
                      <a:r>
                        <a:rPr lang="en-US" b="1"/>
                        <a:t>Layer</a:t>
                      </a:r>
                    </a:p>
                  </a:txBody>
                  <a:tcPr anchor="ctr"/>
                </a:tc>
                <a:tc>
                  <a:txBody>
                    <a:bodyPr/>
                    <a:lstStyle/>
                    <a:p>
                      <a:pPr>
                        <a:buNone/>
                      </a:pPr>
                      <a:r>
                        <a:rPr lang="en-US" b="1" dirty="0"/>
                        <a:t>Tools</a:t>
                      </a:r>
                    </a:p>
                  </a:txBody>
                  <a:tcPr anchor="ctr"/>
                </a:tc>
                <a:extLst>
                  <a:ext uri="{0D108BD9-81ED-4DB2-BD59-A6C34878D82A}">
                    <a16:rowId xmlns:a16="http://schemas.microsoft.com/office/drawing/2014/main" val="149262311"/>
                  </a:ext>
                </a:extLst>
              </a:tr>
              <a:tr h="0">
                <a:tc>
                  <a:txBody>
                    <a:bodyPr/>
                    <a:lstStyle/>
                    <a:p>
                      <a:pPr>
                        <a:buNone/>
                      </a:pPr>
                      <a:r>
                        <a:rPr lang="en-US"/>
                        <a:t>Speech Processing</a:t>
                      </a:r>
                    </a:p>
                  </a:txBody>
                  <a:tcPr anchor="ctr"/>
                </a:tc>
                <a:tc>
                  <a:txBody>
                    <a:bodyPr/>
                    <a:lstStyle/>
                    <a:p>
                      <a:pPr>
                        <a:buNone/>
                      </a:pPr>
                      <a:r>
                        <a:rPr lang="en-US"/>
                        <a:t>Whisper, wav2vec2.0</a:t>
                      </a:r>
                    </a:p>
                  </a:txBody>
                  <a:tcPr anchor="ctr"/>
                </a:tc>
                <a:extLst>
                  <a:ext uri="{0D108BD9-81ED-4DB2-BD59-A6C34878D82A}">
                    <a16:rowId xmlns:a16="http://schemas.microsoft.com/office/drawing/2014/main" val="954921298"/>
                  </a:ext>
                </a:extLst>
              </a:tr>
              <a:tr h="0">
                <a:tc>
                  <a:txBody>
                    <a:bodyPr/>
                    <a:lstStyle/>
                    <a:p>
                      <a:pPr>
                        <a:buNone/>
                      </a:pPr>
                      <a:r>
                        <a:rPr lang="en-US" dirty="0"/>
                        <a:t>Emotion / Speaker ID</a:t>
                      </a:r>
                    </a:p>
                  </a:txBody>
                  <a:tcPr anchor="ctr"/>
                </a:tc>
                <a:tc>
                  <a:txBody>
                    <a:bodyPr/>
                    <a:lstStyle/>
                    <a:p>
                      <a:pPr>
                        <a:buNone/>
                      </a:pPr>
                      <a:r>
                        <a:rPr lang="en-US"/>
                        <a:t>pyAudioAnalysis, transformers</a:t>
                      </a:r>
                    </a:p>
                  </a:txBody>
                  <a:tcPr anchor="ctr"/>
                </a:tc>
                <a:extLst>
                  <a:ext uri="{0D108BD9-81ED-4DB2-BD59-A6C34878D82A}">
                    <a16:rowId xmlns:a16="http://schemas.microsoft.com/office/drawing/2014/main" val="1117974665"/>
                  </a:ext>
                </a:extLst>
              </a:tr>
              <a:tr h="0">
                <a:tc>
                  <a:txBody>
                    <a:bodyPr/>
                    <a:lstStyle/>
                    <a:p>
                      <a:pPr>
                        <a:buNone/>
                      </a:pPr>
                      <a:r>
                        <a:rPr lang="en-US"/>
                        <a:t>Background Sound</a:t>
                      </a:r>
                    </a:p>
                  </a:txBody>
                  <a:tcPr anchor="ctr"/>
                </a:tc>
                <a:tc>
                  <a:txBody>
                    <a:bodyPr/>
                    <a:lstStyle/>
                    <a:p>
                      <a:pPr>
                        <a:buNone/>
                      </a:pPr>
                      <a:r>
                        <a:rPr lang="en-US"/>
                        <a:t>VGGish, YAMNet</a:t>
                      </a:r>
                    </a:p>
                  </a:txBody>
                  <a:tcPr anchor="ctr"/>
                </a:tc>
                <a:extLst>
                  <a:ext uri="{0D108BD9-81ED-4DB2-BD59-A6C34878D82A}">
                    <a16:rowId xmlns:a16="http://schemas.microsoft.com/office/drawing/2014/main" val="2879912775"/>
                  </a:ext>
                </a:extLst>
              </a:tr>
              <a:tr h="0">
                <a:tc>
                  <a:txBody>
                    <a:bodyPr/>
                    <a:lstStyle/>
                    <a:p>
                      <a:pPr>
                        <a:buNone/>
                      </a:pPr>
                      <a:r>
                        <a:rPr lang="en-US"/>
                        <a:t>LLM Intelligence</a:t>
                      </a:r>
                    </a:p>
                  </a:txBody>
                  <a:tcPr anchor="ctr"/>
                </a:tc>
                <a:tc>
                  <a:txBody>
                    <a:bodyPr/>
                    <a:lstStyle/>
                    <a:p>
                      <a:pPr>
                        <a:buNone/>
                      </a:pPr>
                      <a:r>
                        <a:rPr lang="en-US"/>
                        <a:t>GPT / Llama for reasoning</a:t>
                      </a:r>
                    </a:p>
                  </a:txBody>
                  <a:tcPr anchor="ctr"/>
                </a:tc>
                <a:extLst>
                  <a:ext uri="{0D108BD9-81ED-4DB2-BD59-A6C34878D82A}">
                    <a16:rowId xmlns:a16="http://schemas.microsoft.com/office/drawing/2014/main" val="3339103243"/>
                  </a:ext>
                </a:extLst>
              </a:tr>
              <a:tr h="0">
                <a:tc>
                  <a:txBody>
                    <a:bodyPr/>
                    <a:lstStyle/>
                    <a:p>
                      <a:pPr>
                        <a:buNone/>
                      </a:pPr>
                      <a:r>
                        <a:rPr lang="en-US"/>
                        <a:t>Visualization</a:t>
                      </a:r>
                    </a:p>
                  </a:txBody>
                  <a:tcPr anchor="ctr"/>
                </a:tc>
                <a:tc>
                  <a:txBody>
                    <a:bodyPr/>
                    <a:lstStyle/>
                    <a:p>
                      <a:pPr>
                        <a:buNone/>
                      </a:pPr>
                      <a:r>
                        <a:rPr lang="en-US"/>
                        <a:t>Vue.js / Angular frontend</a:t>
                      </a:r>
                    </a:p>
                  </a:txBody>
                  <a:tcPr anchor="ctr"/>
                </a:tc>
                <a:extLst>
                  <a:ext uri="{0D108BD9-81ED-4DB2-BD59-A6C34878D82A}">
                    <a16:rowId xmlns:a16="http://schemas.microsoft.com/office/drawing/2014/main" val="1189298772"/>
                  </a:ext>
                </a:extLst>
              </a:tr>
              <a:tr h="0">
                <a:tc>
                  <a:txBody>
                    <a:bodyPr/>
                    <a:lstStyle/>
                    <a:p>
                      <a:pPr>
                        <a:buNone/>
                      </a:pPr>
                      <a:r>
                        <a:rPr lang="en-US"/>
                        <a:t>Backend</a:t>
                      </a:r>
                    </a:p>
                  </a:txBody>
                  <a:tcPr anchor="ctr"/>
                </a:tc>
                <a:tc>
                  <a:txBody>
                    <a:bodyPr/>
                    <a:lstStyle/>
                    <a:p>
                      <a:pPr>
                        <a:buNone/>
                      </a:pPr>
                      <a:r>
                        <a:rPr lang="en-US" dirty="0"/>
                        <a:t>Python (</a:t>
                      </a:r>
                      <a:r>
                        <a:rPr lang="en-US" dirty="0" err="1"/>
                        <a:t>FastAPI</a:t>
                      </a:r>
                      <a:r>
                        <a:rPr lang="en-US" dirty="0"/>
                        <a:t>), Postgres / MongoDB</a:t>
                      </a:r>
                    </a:p>
                  </a:txBody>
                  <a:tcPr anchor="ctr"/>
                </a:tc>
                <a:extLst>
                  <a:ext uri="{0D108BD9-81ED-4DB2-BD59-A6C34878D82A}">
                    <a16:rowId xmlns:a16="http://schemas.microsoft.com/office/drawing/2014/main" val="2692939615"/>
                  </a:ext>
                </a:extLst>
              </a:tr>
            </a:tbl>
          </a:graphicData>
        </a:graphic>
      </p:graphicFrame>
    </p:spTree>
    <p:extLst>
      <p:ext uri="{BB962C8B-B14F-4D97-AF65-F5344CB8AC3E}">
        <p14:creationId xmlns:p14="http://schemas.microsoft.com/office/powerpoint/2010/main" val="4252135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03B2B-DD75-C194-A234-394A33EB1405}"/>
              </a:ext>
            </a:extLst>
          </p:cNvPr>
          <p:cNvSpPr>
            <a:spLocks noGrp="1"/>
          </p:cNvSpPr>
          <p:nvPr>
            <p:ph type="title"/>
          </p:nvPr>
        </p:nvSpPr>
        <p:spPr/>
        <p:txBody>
          <a:bodyPr/>
          <a:lstStyle/>
          <a:p>
            <a:r>
              <a:rPr lang="en-US" dirty="0"/>
              <a:t>Deployment &amp; Manufacturing</a:t>
            </a:r>
          </a:p>
        </p:txBody>
      </p:sp>
      <p:sp>
        <p:nvSpPr>
          <p:cNvPr id="4" name="Rectangle 1">
            <a:extLst>
              <a:ext uri="{FF2B5EF4-FFF2-40B4-BE49-F238E27FC236}">
                <a16:creationId xmlns:a16="http://schemas.microsoft.com/office/drawing/2014/main" id="{5F568328-10C3-84E9-BDDE-80FE65E1446C}"/>
              </a:ext>
            </a:extLst>
          </p:cNvPr>
          <p:cNvSpPr>
            <a:spLocks noGrp="1" noChangeArrowheads="1"/>
          </p:cNvSpPr>
          <p:nvPr>
            <p:ph idx="1"/>
          </p:nvPr>
        </p:nvSpPr>
        <p:spPr bwMode="auto">
          <a:xfrm>
            <a:off x="838200" y="1690688"/>
            <a:ext cx="873835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Runs on </a:t>
            </a:r>
            <a:r>
              <a:rPr kumimoji="0" lang="en-US" altLang="en-US" sz="1800" b="1" i="0" u="none" strike="noStrike" cap="none" normalizeH="0" baseline="0" dirty="0">
                <a:ln>
                  <a:noFill/>
                </a:ln>
                <a:solidFill>
                  <a:schemeClr val="tx1"/>
                </a:solidFill>
                <a:effectLst/>
                <a:latin typeface="Arial" panose="020B0604020202020204" pitchFamily="34" charset="0"/>
              </a:rPr>
              <a:t>field-deployable devices</a:t>
            </a:r>
            <a:r>
              <a:rPr kumimoji="0" lang="en-US" altLang="en-US" sz="1800" b="0" i="0" u="none" strike="noStrike" cap="none" normalizeH="0" baseline="0" dirty="0">
                <a:ln>
                  <a:noFill/>
                </a:ln>
                <a:solidFill>
                  <a:schemeClr val="tx1"/>
                </a:solidFill>
                <a:effectLst/>
                <a:latin typeface="Arial" panose="020B0604020202020204" pitchFamily="34" charset="0"/>
              </a:rPr>
              <a:t> (e.g., Panasonic Toughbook).</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Modular backend for integration into </a:t>
            </a:r>
            <a:r>
              <a:rPr kumimoji="0" lang="en-US" altLang="en-US" sz="1800" b="1" i="0" u="none" strike="noStrike" cap="none" normalizeH="0" baseline="0" dirty="0">
                <a:ln>
                  <a:noFill/>
                </a:ln>
                <a:solidFill>
                  <a:schemeClr val="tx1"/>
                </a:solidFill>
                <a:effectLst/>
                <a:latin typeface="Arial" panose="020B0604020202020204" pitchFamily="34" charset="0"/>
              </a:rPr>
              <a:t>NATO ISTAR</a:t>
            </a:r>
            <a:r>
              <a:rPr kumimoji="0" lang="en-US" altLang="en-US" sz="1800" b="0" i="0" u="none" strike="noStrike" cap="none" normalizeH="0" baseline="0" dirty="0">
                <a:ln>
                  <a:noFill/>
                </a:ln>
                <a:solidFill>
                  <a:schemeClr val="tx1"/>
                </a:solidFill>
                <a:effectLst/>
                <a:latin typeface="Arial" panose="020B0604020202020204" pitchFamily="34" charset="0"/>
              </a:rPr>
              <a:t> or civilian emergency systems.</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Scalable cloud / edge architecture.</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Designed for </a:t>
            </a:r>
            <a:r>
              <a:rPr kumimoji="0" lang="en-US" altLang="en-US" sz="1800" b="1" i="0" u="none" strike="noStrike" cap="none" normalizeH="0" baseline="0" dirty="0">
                <a:ln>
                  <a:noFill/>
                </a:ln>
                <a:solidFill>
                  <a:schemeClr val="tx1"/>
                </a:solidFill>
                <a:effectLst/>
                <a:latin typeface="Arial" panose="020B0604020202020204" pitchFamily="34" charset="0"/>
              </a:rPr>
              <a:t>secure environments (air-gapped or encrypted networks)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692320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3209-A50E-7AAC-5E00-1F0CB518B4B1}"/>
              </a:ext>
            </a:extLst>
          </p:cNvPr>
          <p:cNvSpPr>
            <a:spLocks noGrp="1"/>
          </p:cNvSpPr>
          <p:nvPr>
            <p:ph type="title"/>
          </p:nvPr>
        </p:nvSpPr>
        <p:spPr/>
        <p:txBody>
          <a:bodyPr/>
          <a:lstStyle/>
          <a:p>
            <a:r>
              <a:rPr lang="en-US" b="1" dirty="0"/>
              <a:t>Hackathon Achievements</a:t>
            </a:r>
            <a:endParaRPr lang="en-US" dirty="0"/>
          </a:p>
        </p:txBody>
      </p:sp>
      <p:sp>
        <p:nvSpPr>
          <p:cNvPr id="3" name="Content Placeholder 2">
            <a:extLst>
              <a:ext uri="{FF2B5EF4-FFF2-40B4-BE49-F238E27FC236}">
                <a16:creationId xmlns:a16="http://schemas.microsoft.com/office/drawing/2014/main" id="{532D3630-6C30-73C9-120C-4ACE86AB6FAB}"/>
              </a:ext>
            </a:extLst>
          </p:cNvPr>
          <p:cNvSpPr>
            <a:spLocks noGrp="1"/>
          </p:cNvSpPr>
          <p:nvPr>
            <p:ph idx="1"/>
          </p:nvPr>
        </p:nvSpPr>
        <p:spPr/>
        <p:txBody>
          <a:bodyPr/>
          <a:lstStyle/>
          <a:p>
            <a:r>
              <a:rPr lang="en-US" dirty="0"/>
              <a:t>Prototype built integrating Whisper + LLM for multi-layered audio intelligence.</a:t>
            </a:r>
          </a:p>
          <a:p>
            <a:r>
              <a:rPr lang="en-US" dirty="0"/>
              <a:t>Demo scenario: “Commander–troop communication with environmental mismatch (city noise vs claimed coastal location).”</a:t>
            </a:r>
          </a:p>
          <a:p>
            <a:r>
              <a:rPr lang="en-US" dirty="0"/>
              <a:t>Visual concept mock-up + backend logic diagram.</a:t>
            </a:r>
          </a:p>
          <a:p>
            <a:r>
              <a:rPr lang="en-US" dirty="0"/>
              <a:t>Team collaboration on multimodal AI integration.</a:t>
            </a:r>
          </a:p>
          <a:p>
            <a:endParaRPr lang="en-US" dirty="0"/>
          </a:p>
        </p:txBody>
      </p:sp>
    </p:spTree>
    <p:extLst>
      <p:ext uri="{BB962C8B-B14F-4D97-AF65-F5344CB8AC3E}">
        <p14:creationId xmlns:p14="http://schemas.microsoft.com/office/powerpoint/2010/main" val="34977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4833-583F-E87A-4AFC-BA79792EB59B}"/>
              </a:ext>
            </a:extLst>
          </p:cNvPr>
          <p:cNvSpPr>
            <a:spLocks noGrp="1"/>
          </p:cNvSpPr>
          <p:nvPr>
            <p:ph type="title"/>
          </p:nvPr>
        </p:nvSpPr>
        <p:spPr/>
        <p:txBody>
          <a:bodyPr/>
          <a:lstStyle/>
          <a:p>
            <a:r>
              <a:rPr lang="en-US" b="1" dirty="0"/>
              <a:t>Impact &amp; Future Vision</a:t>
            </a:r>
            <a:br>
              <a:rPr lang="en-US" b="1" dirty="0"/>
            </a:br>
            <a:endParaRPr lang="en-US" dirty="0"/>
          </a:p>
        </p:txBody>
      </p:sp>
      <p:sp>
        <p:nvSpPr>
          <p:cNvPr id="3" name="Content Placeholder 2">
            <a:extLst>
              <a:ext uri="{FF2B5EF4-FFF2-40B4-BE49-F238E27FC236}">
                <a16:creationId xmlns:a16="http://schemas.microsoft.com/office/drawing/2014/main" id="{30E02CCF-9580-9B84-E95F-DC657B467356}"/>
              </a:ext>
            </a:extLst>
          </p:cNvPr>
          <p:cNvSpPr>
            <a:spLocks noGrp="1"/>
          </p:cNvSpPr>
          <p:nvPr>
            <p:ph idx="1"/>
          </p:nvPr>
        </p:nvSpPr>
        <p:spPr/>
        <p:txBody>
          <a:bodyPr/>
          <a:lstStyle/>
          <a:p>
            <a:r>
              <a:rPr lang="en-US" dirty="0"/>
              <a:t>Enhances NATO OODA (Observe–Orient–Decide–Act) loop.</a:t>
            </a:r>
          </a:p>
          <a:p>
            <a:r>
              <a:rPr lang="en-US" dirty="0"/>
              <a:t>Potential for dual-use: defense, disaster response, intelligence fusion.</a:t>
            </a:r>
          </a:p>
          <a:p>
            <a:r>
              <a:rPr lang="en-US" dirty="0"/>
              <a:t>Next steps: expand dataset, fine-tune models, deploy pilot system.</a:t>
            </a:r>
          </a:p>
          <a:p>
            <a:endParaRPr lang="en-US" dirty="0"/>
          </a:p>
        </p:txBody>
      </p:sp>
    </p:spTree>
    <p:extLst>
      <p:ext uri="{BB962C8B-B14F-4D97-AF65-F5344CB8AC3E}">
        <p14:creationId xmlns:p14="http://schemas.microsoft.com/office/powerpoint/2010/main" val="821917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058C-1ED9-042D-BB58-569980D5A361}"/>
              </a:ext>
            </a:extLst>
          </p:cNvPr>
          <p:cNvSpPr>
            <a:spLocks noGrp="1"/>
          </p:cNvSpPr>
          <p:nvPr>
            <p:ph type="title"/>
          </p:nvPr>
        </p:nvSpPr>
        <p:spPr/>
        <p:txBody>
          <a:bodyPr/>
          <a:lstStyle/>
          <a:p>
            <a:r>
              <a:rPr lang="en-US" dirty="0"/>
              <a:t>Use Cases	</a:t>
            </a:r>
          </a:p>
        </p:txBody>
      </p:sp>
      <p:sp>
        <p:nvSpPr>
          <p:cNvPr id="3" name="Content Placeholder 2">
            <a:extLst>
              <a:ext uri="{FF2B5EF4-FFF2-40B4-BE49-F238E27FC236}">
                <a16:creationId xmlns:a16="http://schemas.microsoft.com/office/drawing/2014/main" id="{8B10B2CA-BF84-228E-943B-91CCB13410BE}"/>
              </a:ext>
            </a:extLst>
          </p:cNvPr>
          <p:cNvSpPr>
            <a:spLocks noGrp="1"/>
          </p:cNvSpPr>
          <p:nvPr>
            <p:ph idx="1"/>
          </p:nvPr>
        </p:nvSpPr>
        <p:spPr/>
        <p:txBody>
          <a:bodyPr/>
          <a:lstStyle/>
          <a:p>
            <a:r>
              <a:rPr lang="en-US" dirty="0"/>
              <a:t>911 calls</a:t>
            </a:r>
          </a:p>
        </p:txBody>
      </p:sp>
      <p:sp>
        <p:nvSpPr>
          <p:cNvPr id="4" name="AutoShape 2">
            <a:extLst>
              <a:ext uri="{FF2B5EF4-FFF2-40B4-BE49-F238E27FC236}">
                <a16:creationId xmlns:a16="http://schemas.microsoft.com/office/drawing/2014/main" id="{807A7554-1174-334D-D07D-9A29A3A541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26574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5EC9E0-9EC0-7D66-F8E4-DDF3BC7DB8E3}"/>
              </a:ext>
            </a:extLst>
          </p:cNvPr>
          <p:cNvSpPr txBox="1"/>
          <p:nvPr/>
        </p:nvSpPr>
        <p:spPr>
          <a:xfrm>
            <a:off x="215154" y="129091"/>
            <a:ext cx="11317045" cy="5355312"/>
          </a:xfrm>
          <a:prstGeom prst="rect">
            <a:avLst/>
          </a:prstGeom>
          <a:noFill/>
        </p:spPr>
        <p:txBody>
          <a:bodyPr wrap="square">
            <a:spAutoFit/>
          </a:bodyPr>
          <a:lstStyle/>
          <a:p>
            <a:r>
              <a:rPr lang="en-US" b="1" dirty="0"/>
              <a:t>Context: </a:t>
            </a:r>
          </a:p>
          <a:p>
            <a:r>
              <a:rPr lang="en-US" dirty="0"/>
              <a:t>Intercepted audio does not only contain a conversation, but also important meta </a:t>
            </a:r>
            <a:r>
              <a:rPr lang="en-US" dirty="0" err="1"/>
              <a:t>information.Not</a:t>
            </a:r>
            <a:r>
              <a:rPr lang="en-US" dirty="0"/>
              <a:t> only, we want to know what people are talking about, but e.g. also how and where they talk. </a:t>
            </a:r>
          </a:p>
          <a:p>
            <a:r>
              <a:rPr lang="en-US" dirty="0"/>
              <a:t>AI can help operators in SIGINT and EW to extract hidden or side information out of audio recordings. This </a:t>
            </a:r>
            <a:r>
              <a:rPr lang="en-US" dirty="0" err="1"/>
              <a:t>way,we</a:t>
            </a:r>
            <a:r>
              <a:rPr lang="en-US" dirty="0"/>
              <a:t> get a holistic view on conversations, merging all information sources at hand.</a:t>
            </a:r>
          </a:p>
          <a:p>
            <a:r>
              <a:rPr lang="en-US" b="1" dirty="0"/>
              <a:t>Expectations:</a:t>
            </a:r>
          </a:p>
          <a:p>
            <a:r>
              <a:rPr lang="en-US" u="sng" dirty="0"/>
              <a:t>1. Minimum requirements: </a:t>
            </a:r>
          </a:p>
          <a:p>
            <a:r>
              <a:rPr lang="en-US" dirty="0"/>
              <a:t>We would love to see a </a:t>
            </a:r>
            <a:r>
              <a:rPr lang="en-US" b="1" dirty="0"/>
              <a:t>prototype</a:t>
            </a:r>
            <a:r>
              <a:rPr lang="en-US" dirty="0"/>
              <a:t> of your idea. </a:t>
            </a:r>
          </a:p>
          <a:p>
            <a:r>
              <a:rPr lang="en-US" dirty="0"/>
              <a:t>Combine the latest audio AI and large language models to </a:t>
            </a:r>
            <a:r>
              <a:rPr lang="en-US" b="1" dirty="0"/>
              <a:t>an intelligence pipeline</a:t>
            </a:r>
            <a:r>
              <a:rPr lang="en-US" dirty="0"/>
              <a:t>. </a:t>
            </a:r>
          </a:p>
          <a:p>
            <a:r>
              <a:rPr lang="en-US" dirty="0"/>
              <a:t>Also think about ways </a:t>
            </a:r>
            <a:r>
              <a:rPr lang="en-US" b="1" dirty="0"/>
              <a:t>to handle noisy</a:t>
            </a:r>
            <a:r>
              <a:rPr lang="en-US" dirty="0"/>
              <a:t>, imperfect intercepted </a:t>
            </a:r>
            <a:r>
              <a:rPr lang="en-US" b="1" dirty="0"/>
              <a:t>data</a:t>
            </a:r>
            <a:r>
              <a:rPr lang="en-US" dirty="0"/>
              <a:t>.</a:t>
            </a:r>
          </a:p>
          <a:p>
            <a:r>
              <a:rPr lang="en-US" dirty="0"/>
              <a:t>Let your creativity go wild and present extensions </a:t>
            </a:r>
            <a:r>
              <a:rPr lang="en-US" b="1" dirty="0"/>
              <a:t>in a processing diagram</a:t>
            </a:r>
            <a:r>
              <a:rPr lang="en-US" dirty="0"/>
              <a:t>.</a:t>
            </a:r>
          </a:p>
          <a:p>
            <a:r>
              <a:rPr lang="en-US" u="sng" dirty="0"/>
              <a:t>2. Optional extensions:</a:t>
            </a:r>
          </a:p>
          <a:p>
            <a:r>
              <a:rPr lang="en-US" dirty="0"/>
              <a:t>Think about a backend structure, how to store and correlate the intercepted information.  </a:t>
            </a:r>
            <a:r>
              <a:rPr lang="en-US" b="1" dirty="0"/>
              <a:t>Database</a:t>
            </a:r>
            <a:r>
              <a:rPr lang="en-US" dirty="0"/>
              <a:t>?</a:t>
            </a:r>
          </a:p>
          <a:p>
            <a:r>
              <a:rPr lang="en-US" dirty="0"/>
              <a:t>How can we integrate other intelligence sources, e.g. weather or location information? </a:t>
            </a:r>
          </a:p>
          <a:p>
            <a:r>
              <a:rPr lang="en-US" dirty="0"/>
              <a:t>You may even go </a:t>
            </a:r>
            <a:r>
              <a:rPr lang="en-US" b="1" dirty="0"/>
              <a:t>into Agentic AI here</a:t>
            </a:r>
            <a:r>
              <a:rPr lang="en-US" dirty="0"/>
              <a:t>, combining your modules e.g. using MCP servers. </a:t>
            </a:r>
          </a:p>
          <a:p>
            <a:r>
              <a:rPr lang="en-US" u="sng" dirty="0"/>
              <a:t>3. Technologies: </a:t>
            </a:r>
          </a:p>
          <a:p>
            <a:r>
              <a:rPr lang="en-US" dirty="0"/>
              <a:t>You will likely use a </a:t>
            </a:r>
            <a:r>
              <a:rPr lang="en-US" b="1" dirty="0"/>
              <a:t>Python backend for the AI models </a:t>
            </a:r>
            <a:r>
              <a:rPr lang="en-US" dirty="0"/>
              <a:t>(e.g. using transformers, </a:t>
            </a:r>
            <a:r>
              <a:rPr lang="en-US" dirty="0" err="1"/>
              <a:t>vllm</a:t>
            </a:r>
            <a:r>
              <a:rPr lang="en-US" dirty="0"/>
              <a:t>, </a:t>
            </a:r>
            <a:r>
              <a:rPr lang="en-US" dirty="0" err="1"/>
              <a:t>orpure</a:t>
            </a:r>
            <a:r>
              <a:rPr lang="en-US" dirty="0"/>
              <a:t> </a:t>
            </a:r>
            <a:r>
              <a:rPr lang="en-US" dirty="0" err="1"/>
              <a:t>pytorch</a:t>
            </a:r>
            <a:r>
              <a:rPr lang="en-US" dirty="0"/>
              <a:t>/</a:t>
            </a:r>
            <a:r>
              <a:rPr lang="en-US" dirty="0" err="1"/>
              <a:t>tensorflow</a:t>
            </a:r>
            <a:r>
              <a:rPr lang="en-US" dirty="0"/>
              <a:t>), but for some eye candy think about a </a:t>
            </a:r>
            <a:r>
              <a:rPr lang="en-US" b="1" dirty="0"/>
              <a:t>frontend</a:t>
            </a:r>
            <a:r>
              <a:rPr lang="en-US" dirty="0"/>
              <a:t> visualizing your idea (e.g. using Vue or Angular).</a:t>
            </a:r>
          </a:p>
          <a:p>
            <a:endParaRPr lang="en-US" dirty="0"/>
          </a:p>
        </p:txBody>
      </p:sp>
    </p:spTree>
    <p:extLst>
      <p:ext uri="{BB962C8B-B14F-4D97-AF65-F5344CB8AC3E}">
        <p14:creationId xmlns:p14="http://schemas.microsoft.com/office/powerpoint/2010/main" val="3174399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C348E-F7F7-1FA4-FB83-7FC466C5CF4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91AA656-A116-920A-455F-3CE2254822DC}"/>
              </a:ext>
            </a:extLst>
          </p:cNvPr>
          <p:cNvSpPr txBox="1"/>
          <p:nvPr/>
        </p:nvSpPr>
        <p:spPr>
          <a:xfrm>
            <a:off x="107577" y="0"/>
            <a:ext cx="11317045" cy="5909310"/>
          </a:xfrm>
          <a:prstGeom prst="rect">
            <a:avLst/>
          </a:prstGeom>
          <a:noFill/>
        </p:spPr>
        <p:txBody>
          <a:bodyPr wrap="square">
            <a:spAutoFit/>
          </a:bodyPr>
          <a:lstStyle/>
          <a:p>
            <a:endParaRPr lang="en-US" dirty="0"/>
          </a:p>
          <a:p>
            <a:r>
              <a:rPr lang="en-US" b="1" dirty="0"/>
              <a:t>Data &amp; resources:</a:t>
            </a:r>
          </a:p>
          <a:p>
            <a:r>
              <a:rPr lang="en-US" dirty="0"/>
              <a:t>Available data: Intercepted data is usually quite sensitive. </a:t>
            </a:r>
          </a:p>
          <a:p>
            <a:r>
              <a:rPr lang="en-US" dirty="0"/>
              <a:t>We recommend using public data sets or recording your own data to showcase your ideas.</a:t>
            </a:r>
          </a:p>
          <a:p>
            <a:r>
              <a:rPr lang="en-US" dirty="0"/>
              <a:t>MAD Dataset: Military Audio Dataset(</a:t>
            </a:r>
            <a:r>
              <a:rPr lang="en-US" dirty="0">
                <a:hlinkClick r:id="rId2"/>
              </a:rPr>
              <a:t>https://www.kaggle.com/datasets/junewookim/mad-dataset-military-audio-dataset</a:t>
            </a:r>
            <a:r>
              <a:rPr lang="en-US" dirty="0"/>
              <a:t>)</a:t>
            </a:r>
          </a:p>
          <a:p>
            <a:r>
              <a:rPr lang="en-US" dirty="0"/>
              <a:t>Military Helicopter Data Set(</a:t>
            </a:r>
            <a:r>
              <a:rPr lang="en-US" dirty="0">
                <a:hlinkClick r:id="rId3"/>
              </a:rPr>
              <a:t>https://www.kaggle.com/datasets/crsuthikshnkumar/military-helicopter-data-set</a:t>
            </a:r>
            <a:endParaRPr lang="en-US" dirty="0"/>
          </a:p>
          <a:p>
            <a:endParaRPr lang="en-US" dirty="0"/>
          </a:p>
          <a:p>
            <a:r>
              <a:rPr lang="en-US" dirty="0"/>
              <a:t>Military - Signal Identification Wiki(</a:t>
            </a:r>
            <a:r>
              <a:rPr lang="en-US" dirty="0">
                <a:hlinkClick r:id="rId4"/>
              </a:rPr>
              <a:t>https://www.sigidwiki.com/wiki/Category:Military</a:t>
            </a:r>
            <a:r>
              <a:rPr lang="en-US" dirty="0"/>
              <a:t>)</a:t>
            </a:r>
          </a:p>
          <a:p>
            <a:endParaRPr lang="en-US" dirty="0"/>
          </a:p>
          <a:p>
            <a:r>
              <a:rPr lang="en-US" b="1" dirty="0"/>
              <a:t>APIs: </a:t>
            </a:r>
            <a:r>
              <a:rPr lang="en-US" dirty="0"/>
              <a:t>TO-DISCUSS</a:t>
            </a:r>
          </a:p>
          <a:p>
            <a:endParaRPr lang="en-US" dirty="0"/>
          </a:p>
          <a:p>
            <a:r>
              <a:rPr lang="en-US" u="sng" dirty="0"/>
              <a:t>Tools &amp; Software</a:t>
            </a:r>
            <a:r>
              <a:rPr lang="en-US" dirty="0"/>
              <a:t>: Feel free to use the tools you like.</a:t>
            </a:r>
          </a:p>
          <a:p>
            <a:endParaRPr lang="en-US" dirty="0"/>
          </a:p>
          <a:p>
            <a:r>
              <a:rPr lang="en-US" b="1" dirty="0"/>
              <a:t>Access: </a:t>
            </a:r>
            <a:r>
              <a:rPr lang="en-US" dirty="0"/>
              <a:t>TO-DISCUSS</a:t>
            </a:r>
          </a:p>
          <a:p>
            <a:endParaRPr lang="en-US" dirty="0"/>
          </a:p>
          <a:p>
            <a:endParaRPr lang="en-US" dirty="0"/>
          </a:p>
          <a:p>
            <a:r>
              <a:rPr lang="en-US" b="1" dirty="0"/>
              <a:t>Operational Scenario:</a:t>
            </a:r>
          </a:p>
          <a:p>
            <a:endParaRPr lang="en-US" b="1" dirty="0"/>
          </a:p>
          <a:p>
            <a:r>
              <a:rPr lang="en-US" dirty="0"/>
              <a:t>"The intercepted conversation seems to be between a commander and his troop. They claim to be located at the coast, however, the background noises suggest they are in a city."</a:t>
            </a:r>
          </a:p>
        </p:txBody>
      </p:sp>
    </p:spTree>
    <p:extLst>
      <p:ext uri="{BB962C8B-B14F-4D97-AF65-F5344CB8AC3E}">
        <p14:creationId xmlns:p14="http://schemas.microsoft.com/office/powerpoint/2010/main" val="135632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2DBF-A176-75C6-9581-2094E03739DF}"/>
              </a:ext>
            </a:extLst>
          </p:cNvPr>
          <p:cNvSpPr>
            <a:spLocks noGrp="1"/>
          </p:cNvSpPr>
          <p:nvPr>
            <p:ph type="title"/>
          </p:nvPr>
        </p:nvSpPr>
        <p:spPr/>
        <p:txBody>
          <a:bodyPr/>
          <a:lstStyle/>
          <a:p>
            <a:r>
              <a:rPr lang="en-US" dirty="0"/>
              <a:t>MIL context</a:t>
            </a:r>
          </a:p>
        </p:txBody>
      </p:sp>
      <p:sp>
        <p:nvSpPr>
          <p:cNvPr id="3" name="Content Placeholder 2">
            <a:extLst>
              <a:ext uri="{FF2B5EF4-FFF2-40B4-BE49-F238E27FC236}">
                <a16:creationId xmlns:a16="http://schemas.microsoft.com/office/drawing/2014/main" id="{C5EAB172-315A-63F9-7C35-0DAA2BDB6372}"/>
              </a:ext>
            </a:extLst>
          </p:cNvPr>
          <p:cNvSpPr>
            <a:spLocks noGrp="1"/>
          </p:cNvSpPr>
          <p:nvPr>
            <p:ph idx="1"/>
          </p:nvPr>
        </p:nvSpPr>
        <p:spPr>
          <a:xfrm>
            <a:off x="838200" y="1825625"/>
            <a:ext cx="5164567" cy="4351338"/>
          </a:xfrm>
        </p:spPr>
        <p:txBody>
          <a:bodyPr/>
          <a:lstStyle/>
          <a:p>
            <a:r>
              <a:rPr lang="en-US" dirty="0"/>
              <a:t>“</a:t>
            </a:r>
            <a:r>
              <a:rPr lang="en-US" dirty="0" err="1"/>
              <a:t>Echologia</a:t>
            </a:r>
            <a:r>
              <a:rPr lang="en-US" dirty="0"/>
              <a:t> enhances NATO’s ISTAR framework by delivering tactical-level auditory intelligence converting ambient and conversational sound into situational context that supports rapid, informed decision-making.”</a:t>
            </a:r>
          </a:p>
        </p:txBody>
      </p:sp>
      <p:pic>
        <p:nvPicPr>
          <p:cNvPr id="1026" name="Picture 2" descr="Science, Strategy and War: The Strategic Theory of John Boyd by Frans ...">
            <a:extLst>
              <a:ext uri="{FF2B5EF4-FFF2-40B4-BE49-F238E27FC236}">
                <a16:creationId xmlns:a16="http://schemas.microsoft.com/office/drawing/2014/main" id="{18CD7CA7-9436-7157-EE92-DB0D6F08C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1839" y="903643"/>
            <a:ext cx="4570456" cy="4561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666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3091-88B7-1917-9A08-914FFDC05194}"/>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64A86D01-ADF6-D804-B826-00A6743F94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512794" y="685763"/>
            <a:ext cx="8685455" cy="579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74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1E7F-7830-4CF0-647D-B4955712D1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4F8FCA-C930-031D-D223-689F0EA9574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4714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C9C9-1367-5EC5-D57C-A5B7261871C1}"/>
              </a:ext>
            </a:extLst>
          </p:cNvPr>
          <p:cNvSpPr>
            <a:spLocks noGrp="1"/>
          </p:cNvSpPr>
          <p:nvPr>
            <p:ph type="ctrTitle"/>
          </p:nvPr>
        </p:nvSpPr>
        <p:spPr/>
        <p:txBody>
          <a:bodyPr/>
          <a:lstStyle/>
          <a:p>
            <a:r>
              <a:rPr lang="en-US" dirty="0" err="1"/>
              <a:t>EcoLogia</a:t>
            </a:r>
            <a:endParaRPr lang="en-US" dirty="0"/>
          </a:p>
        </p:txBody>
      </p:sp>
      <p:sp>
        <p:nvSpPr>
          <p:cNvPr id="3" name="Subtitle 2">
            <a:extLst>
              <a:ext uri="{FF2B5EF4-FFF2-40B4-BE49-F238E27FC236}">
                <a16:creationId xmlns:a16="http://schemas.microsoft.com/office/drawing/2014/main" id="{A968E456-FC97-B6C8-3DA1-81ECED534AB6}"/>
              </a:ext>
            </a:extLst>
          </p:cNvPr>
          <p:cNvSpPr>
            <a:spLocks noGrp="1"/>
          </p:cNvSpPr>
          <p:nvPr>
            <p:ph type="subTitle" idx="1"/>
          </p:nvPr>
        </p:nvSpPr>
        <p:spPr>
          <a:xfrm>
            <a:off x="1835971" y="660401"/>
            <a:ext cx="9144000" cy="1655762"/>
          </a:xfrm>
        </p:spPr>
        <p:txBody>
          <a:bodyPr>
            <a:normAutofit/>
          </a:bodyPr>
          <a:lstStyle/>
          <a:p>
            <a:r>
              <a:rPr lang="en-US" sz="4000" dirty="0"/>
              <a:t>Turning Audio into Intelligence</a:t>
            </a:r>
          </a:p>
        </p:txBody>
      </p:sp>
    </p:spTree>
    <p:extLst>
      <p:ext uri="{BB962C8B-B14F-4D97-AF65-F5344CB8AC3E}">
        <p14:creationId xmlns:p14="http://schemas.microsoft.com/office/powerpoint/2010/main" val="3049324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3B9B-01A0-1FC7-B962-FA84987B6D1E}"/>
              </a:ext>
            </a:extLst>
          </p:cNvPr>
          <p:cNvSpPr>
            <a:spLocks noGrp="1"/>
          </p:cNvSpPr>
          <p:nvPr>
            <p:ph type="title"/>
          </p:nvPr>
        </p:nvSpPr>
        <p:spPr/>
        <p:txBody>
          <a:bodyPr/>
          <a:lstStyle/>
          <a:p>
            <a:r>
              <a:rPr lang="en-US" b="1" dirty="0"/>
              <a:t>The Problem</a:t>
            </a:r>
            <a:br>
              <a:rPr lang="en-US" b="1" dirty="0"/>
            </a:br>
            <a:endParaRPr lang="en-US" dirty="0"/>
          </a:p>
        </p:txBody>
      </p:sp>
      <p:sp>
        <p:nvSpPr>
          <p:cNvPr id="3" name="Content Placeholder 2">
            <a:extLst>
              <a:ext uri="{FF2B5EF4-FFF2-40B4-BE49-F238E27FC236}">
                <a16:creationId xmlns:a16="http://schemas.microsoft.com/office/drawing/2014/main" id="{1B84ED11-B831-ABC5-1A86-EE1CF6ACA813}"/>
              </a:ext>
            </a:extLst>
          </p:cNvPr>
          <p:cNvSpPr>
            <a:spLocks noGrp="1"/>
          </p:cNvSpPr>
          <p:nvPr>
            <p:ph idx="1"/>
          </p:nvPr>
        </p:nvSpPr>
        <p:spPr/>
        <p:txBody>
          <a:bodyPr/>
          <a:lstStyle/>
          <a:p>
            <a:pPr marL="514350" indent="-514350">
              <a:buFont typeface="+mj-lt"/>
              <a:buAutoNum type="arabicPeriod"/>
            </a:pPr>
            <a:r>
              <a:rPr lang="en-US" dirty="0"/>
              <a:t>Intercepted audio is rich but underutilized.</a:t>
            </a:r>
          </a:p>
          <a:p>
            <a:pPr marL="514350" indent="-514350">
              <a:buFont typeface="+mj-lt"/>
              <a:buAutoNum type="arabicPeriod"/>
            </a:pPr>
            <a:r>
              <a:rPr lang="en-US" dirty="0"/>
              <a:t>Operators face noise, codewords, and incomplete context.</a:t>
            </a:r>
          </a:p>
          <a:p>
            <a:pPr marL="514350" indent="-514350">
              <a:buFont typeface="+mj-lt"/>
              <a:buAutoNum type="arabicPeriod"/>
            </a:pPr>
            <a:r>
              <a:rPr lang="en-US" dirty="0"/>
              <a:t>Current SIGINT tools focus on </a:t>
            </a:r>
            <a:r>
              <a:rPr lang="en-US" i="1" dirty="0"/>
              <a:t>what</a:t>
            </a:r>
            <a:r>
              <a:rPr lang="en-US" dirty="0"/>
              <a:t> is said, not </a:t>
            </a:r>
            <a:r>
              <a:rPr lang="en-US" i="1" dirty="0"/>
              <a:t>how</a:t>
            </a:r>
            <a:r>
              <a:rPr lang="en-US" dirty="0"/>
              <a:t> or </a:t>
            </a:r>
            <a:r>
              <a:rPr lang="en-US" i="1" dirty="0"/>
              <a:t>where</a:t>
            </a:r>
            <a:r>
              <a:rPr lang="en-US" dirty="0"/>
              <a:t>.</a:t>
            </a:r>
          </a:p>
          <a:p>
            <a:pPr marL="514350" indent="-514350">
              <a:buFont typeface="+mj-lt"/>
              <a:buAutoNum type="arabicPeriod"/>
            </a:pPr>
            <a:r>
              <a:rPr lang="en-US" dirty="0"/>
              <a:t>Lack of automation slows tactical decision-making in fast-changing environments.</a:t>
            </a:r>
          </a:p>
          <a:p>
            <a:endParaRPr lang="en-US" dirty="0"/>
          </a:p>
        </p:txBody>
      </p:sp>
    </p:spTree>
    <p:extLst>
      <p:ext uri="{BB962C8B-B14F-4D97-AF65-F5344CB8AC3E}">
        <p14:creationId xmlns:p14="http://schemas.microsoft.com/office/powerpoint/2010/main" val="87196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38E3-CEC2-EE7E-6265-52C78A544218}"/>
              </a:ext>
            </a:extLst>
          </p:cNvPr>
          <p:cNvSpPr>
            <a:spLocks noGrp="1"/>
          </p:cNvSpPr>
          <p:nvPr>
            <p:ph type="title"/>
          </p:nvPr>
        </p:nvSpPr>
        <p:spPr/>
        <p:txBody>
          <a:bodyPr/>
          <a:lstStyle/>
          <a:p>
            <a:r>
              <a:rPr lang="en-US" b="1" dirty="0"/>
              <a:t>The Solution: </a:t>
            </a:r>
            <a:r>
              <a:rPr lang="en-US" b="1" dirty="0" err="1"/>
              <a:t>EcoLogia</a:t>
            </a:r>
            <a:br>
              <a:rPr lang="en-US" b="1" dirty="0"/>
            </a:br>
            <a:endParaRPr lang="en-US" dirty="0"/>
          </a:p>
        </p:txBody>
      </p:sp>
      <p:sp>
        <p:nvSpPr>
          <p:cNvPr id="3" name="Content Placeholder 2">
            <a:extLst>
              <a:ext uri="{FF2B5EF4-FFF2-40B4-BE49-F238E27FC236}">
                <a16:creationId xmlns:a16="http://schemas.microsoft.com/office/drawing/2014/main" id="{D670676F-E567-6B5E-D70C-25D698BDA7BB}"/>
              </a:ext>
            </a:extLst>
          </p:cNvPr>
          <p:cNvSpPr>
            <a:spLocks noGrp="1"/>
          </p:cNvSpPr>
          <p:nvPr>
            <p:ph idx="1"/>
          </p:nvPr>
        </p:nvSpPr>
        <p:spPr/>
        <p:txBody>
          <a:bodyPr/>
          <a:lstStyle/>
          <a:p>
            <a:r>
              <a:rPr lang="en-US" dirty="0" err="1"/>
              <a:t>EcoLogia</a:t>
            </a:r>
            <a:r>
              <a:rPr lang="en-US" dirty="0"/>
              <a:t> turns intercepted audio into multi-layered intelligence by:</a:t>
            </a:r>
          </a:p>
          <a:p>
            <a:pPr marL="0" indent="0">
              <a:buNone/>
            </a:pPr>
            <a:r>
              <a:rPr lang="en-US" dirty="0"/>
              <a:t>Extracting </a:t>
            </a:r>
            <a:r>
              <a:rPr lang="en-US" b="1" dirty="0"/>
              <a:t>speech content, emotion, and hierarchy</a:t>
            </a:r>
            <a:r>
              <a:rPr lang="en-US" dirty="0"/>
              <a:t> of speakers.</a:t>
            </a:r>
          </a:p>
          <a:p>
            <a:pPr marL="0" indent="0">
              <a:buNone/>
            </a:pPr>
            <a:r>
              <a:rPr lang="en-US" dirty="0"/>
              <a:t>Analyzing </a:t>
            </a:r>
            <a:r>
              <a:rPr lang="en-US" b="1" dirty="0"/>
              <a:t>background sound</a:t>
            </a:r>
            <a:r>
              <a:rPr lang="en-US" dirty="0"/>
              <a:t> (environment, vehicle, stress cues).</a:t>
            </a:r>
          </a:p>
          <a:p>
            <a:pPr marL="0" indent="0">
              <a:buNone/>
            </a:pPr>
            <a:r>
              <a:rPr lang="en-US" dirty="0"/>
              <a:t>Merging audio with </a:t>
            </a:r>
            <a:r>
              <a:rPr lang="en-US" b="1" dirty="0"/>
              <a:t>contextual data</a:t>
            </a:r>
            <a:r>
              <a:rPr lang="en-US" dirty="0"/>
              <a:t> (weather, location, mission metadata).</a:t>
            </a:r>
          </a:p>
          <a:p>
            <a:pPr marL="0" indent="0">
              <a:buNone/>
            </a:pPr>
            <a:r>
              <a:rPr lang="en-US" dirty="0"/>
              <a:t>Producing an </a:t>
            </a:r>
            <a:r>
              <a:rPr lang="en-US" b="1" dirty="0"/>
              <a:t>executive summary</a:t>
            </a:r>
            <a:r>
              <a:rPr lang="en-US" dirty="0"/>
              <a:t> for operators and analysts.</a:t>
            </a:r>
          </a:p>
          <a:p>
            <a:endParaRPr lang="en-US" dirty="0"/>
          </a:p>
        </p:txBody>
      </p:sp>
    </p:spTree>
    <p:extLst>
      <p:ext uri="{BB962C8B-B14F-4D97-AF65-F5344CB8AC3E}">
        <p14:creationId xmlns:p14="http://schemas.microsoft.com/office/powerpoint/2010/main" val="3990238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251</TotalTime>
  <Words>897</Words>
  <Application>Microsoft Office PowerPoint</Application>
  <PresentationFormat>Widescreen</PresentationFormat>
  <Paragraphs>96</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Team EcoLogia</vt:lpstr>
      <vt:lpstr>PowerPoint Presentation</vt:lpstr>
      <vt:lpstr>PowerPoint Presentation</vt:lpstr>
      <vt:lpstr>MIL context</vt:lpstr>
      <vt:lpstr>PowerPoint Presentation</vt:lpstr>
      <vt:lpstr>PowerPoint Presentation</vt:lpstr>
      <vt:lpstr>EcoLogia</vt:lpstr>
      <vt:lpstr>The Problem </vt:lpstr>
      <vt:lpstr>The Solution: EcoLogia </vt:lpstr>
      <vt:lpstr>Technical Approach </vt:lpstr>
      <vt:lpstr>Technology Stack</vt:lpstr>
      <vt:lpstr>Deployment &amp; Manufacturing</vt:lpstr>
      <vt:lpstr>Hackathon Achievements</vt:lpstr>
      <vt:lpstr>Impact &amp; Future Vision </vt:lpstr>
      <vt:lpstr>Use Cases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Ramy Kanaan</dc:creator>
  <cp:lastModifiedBy>Ramy Kanaan</cp:lastModifiedBy>
  <cp:revision>12</cp:revision>
  <dcterms:created xsi:type="dcterms:W3CDTF">2025-10-24T17:40:43Z</dcterms:created>
  <dcterms:modified xsi:type="dcterms:W3CDTF">2025-10-25T08:40:57Z</dcterms:modified>
</cp:coreProperties>
</file>