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9"/>
  </p:notesMasterIdLst>
  <p:sldIdLst>
    <p:sldId id="290" r:id="rId2"/>
    <p:sldId id="293" r:id="rId3"/>
    <p:sldId id="257" r:id="rId4"/>
    <p:sldId id="291" r:id="rId5"/>
    <p:sldId id="292" r:id="rId6"/>
    <p:sldId id="294" r:id="rId7"/>
    <p:sldId id="295"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3BCE6-2949-4207-B9A4-F9D9FC2EA526}" type="datetimeFigureOut">
              <a:rPr lang="nl-NL" smtClean="0"/>
              <a:t>9-2-2022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2360A-698F-434B-8709-7FA1CA50ED1D}" type="slidenum">
              <a:rPr lang="nl-NL" smtClean="0"/>
              <a:t>‹nr.›</a:t>
            </a:fld>
            <a:endParaRPr lang="nl-NL"/>
          </a:p>
        </p:txBody>
      </p:sp>
    </p:spTree>
    <p:extLst>
      <p:ext uri="{BB962C8B-B14F-4D97-AF65-F5344CB8AC3E}">
        <p14:creationId xmlns:p14="http://schemas.microsoft.com/office/powerpoint/2010/main" val="147672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presentatie is onderdeel van een set van vier documenten. </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1. Een </a:t>
            </a:r>
            <a:r>
              <a:rPr lang="nl-NL" sz="1200" kern="1200" dirty="0" err="1">
                <a:solidFill>
                  <a:schemeClr val="tx1"/>
                </a:solidFill>
                <a:effectLst/>
                <a:latin typeface="+mn-lt"/>
                <a:ea typeface="+mn-ea"/>
                <a:cs typeface="+mn-cs"/>
              </a:rPr>
              <a:t>whitepaper</a:t>
            </a:r>
            <a:r>
              <a:rPr lang="nl-NL" sz="1200" kern="1200" dirty="0">
                <a:solidFill>
                  <a:schemeClr val="tx1"/>
                </a:solidFill>
                <a:effectLst/>
                <a:latin typeface="+mn-lt"/>
                <a:ea typeface="+mn-ea"/>
                <a:cs typeface="+mn-cs"/>
              </a:rPr>
              <a:t>. </a:t>
            </a:r>
          </a:p>
          <a:p>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De ingrediënten van een online les volgens het directe </a:t>
            </a:r>
            <a:r>
              <a:rPr lang="nl-NL" sz="1200" b="1" i="1" kern="1200" dirty="0" err="1">
                <a:solidFill>
                  <a:schemeClr val="tx1"/>
                </a:solidFill>
                <a:effectLst/>
                <a:latin typeface="+mn-lt"/>
                <a:ea typeface="+mn-ea"/>
                <a:cs typeface="+mn-cs"/>
              </a:rPr>
              <a:t>instructiemodel.pdf</a:t>
            </a:r>
            <a:r>
              <a:rPr lang="nl-NL" sz="1200" b="1" i="1" kern="1200" dirty="0">
                <a:solidFill>
                  <a:schemeClr val="tx1"/>
                </a:solidFill>
                <a:effectLst/>
                <a:latin typeface="+mn-lt"/>
                <a:ea typeface="+mn-ea"/>
                <a:cs typeface="+mn-cs"/>
              </a:rPr>
              <a:t>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het directe instructiemodel en het gebruik daarvan in een online les toegelicht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2. Een voorbeeld-online-les volgens directe instructie. </a:t>
            </a:r>
          </a:p>
          <a:p>
            <a:r>
              <a:rPr lang="nl-NL" sz="1200" kern="1200" dirty="0">
                <a:solidFill>
                  <a:schemeClr val="tx1"/>
                </a:solidFill>
                <a:effectLst/>
                <a:latin typeface="+mn-lt"/>
                <a:ea typeface="+mn-ea"/>
                <a:cs typeface="+mn-cs"/>
              </a:rPr>
              <a:t>Bestandsnaam:</a:t>
            </a:r>
            <a:r>
              <a:rPr lang="nl-NL" sz="1200" i="1" kern="1200" dirty="0">
                <a:solidFill>
                  <a:schemeClr val="tx1"/>
                </a:solidFill>
                <a:effectLst/>
                <a:latin typeface="+mn-lt"/>
                <a:ea typeface="+mn-ea"/>
                <a:cs typeface="+mn-cs"/>
              </a:rPr>
              <a:t> </a:t>
            </a:r>
            <a:r>
              <a:rPr lang="nl-NL" sz="1200" b="1" i="1" kern="1200" dirty="0">
                <a:solidFill>
                  <a:schemeClr val="tx1"/>
                </a:solidFill>
                <a:effectLst/>
                <a:latin typeface="+mn-lt"/>
                <a:ea typeface="+mn-ea"/>
                <a:cs typeface="+mn-cs"/>
              </a:rPr>
              <a:t>Lesformulier voorbeeld online les volgens directe instructie BL.pdf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een standaard lesvoorbereidingsformulier gebruikt om een online les uit te werken volgens het directe instructiemodel. Het is bedoeld voor de situatie waarin Fontys docenten een online les voorbereiden voor Fontys studenten met het onderwerp ‘wat is blended learning’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Het is in de context van een lerarenopleiding maar de principes kunnen in elke context worden gebruikt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3. Een presentatie.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Wat is blended </a:t>
            </a:r>
            <a:r>
              <a:rPr lang="nl-NL" sz="1200" b="1" i="1" kern="1200" dirty="0" err="1">
                <a:solidFill>
                  <a:schemeClr val="tx1"/>
                </a:solidFill>
                <a:effectLst/>
                <a:latin typeface="+mn-lt"/>
                <a:ea typeface="+mn-ea"/>
                <a:cs typeface="+mn-cs"/>
              </a:rPr>
              <a:t>learning.pptx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is de presentatie die gebruikt wordt in de les die in het lesvoorbereidingsformulier is uitgewerkt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4. Een leeg lesvoorbereidingsformulier.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err="1">
                <a:solidFill>
                  <a:schemeClr val="tx1"/>
                </a:solidFill>
                <a:effectLst/>
                <a:latin typeface="+mn-lt"/>
                <a:ea typeface="+mn-ea"/>
                <a:cs typeface="+mn-cs"/>
              </a:rPr>
              <a:t>Lesvoorbereidingsfomulier.docx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kan worden gebruikt om eigen lesvoorbereidingen uit te werken  </a:t>
            </a:r>
          </a:p>
        </p:txBody>
      </p:sp>
      <p:sp>
        <p:nvSpPr>
          <p:cNvPr id="4" name="Tijdelijke aanduiding voor dianummer 3"/>
          <p:cNvSpPr>
            <a:spLocks noGrp="1"/>
          </p:cNvSpPr>
          <p:nvPr>
            <p:ph type="sldNum" sz="quarter" idx="10"/>
          </p:nvPr>
        </p:nvSpPr>
        <p:spPr/>
        <p:txBody>
          <a:bodyPr/>
          <a:lstStyle/>
          <a:p>
            <a:fld id="{217BEE3B-0EFB-4408-AE74-FD59C7606024}" type="slidenum">
              <a:rPr lang="nl-NL" smtClean="0"/>
              <a:t>1</a:t>
            </a:fld>
            <a:endParaRPr lang="nl-NL"/>
          </a:p>
        </p:txBody>
      </p:sp>
    </p:spTree>
    <p:extLst>
      <p:ext uri="{BB962C8B-B14F-4D97-AF65-F5344CB8AC3E}">
        <p14:creationId xmlns:p14="http://schemas.microsoft.com/office/powerpoint/2010/main" val="193941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presentatie is onderdeel van een set van vier documenten. </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1. Een </a:t>
            </a:r>
            <a:r>
              <a:rPr lang="nl-NL" sz="1200" kern="1200" dirty="0" err="1">
                <a:solidFill>
                  <a:schemeClr val="tx1"/>
                </a:solidFill>
                <a:effectLst/>
                <a:latin typeface="+mn-lt"/>
                <a:ea typeface="+mn-ea"/>
                <a:cs typeface="+mn-cs"/>
              </a:rPr>
              <a:t>whitepaper</a:t>
            </a:r>
            <a:r>
              <a:rPr lang="nl-NL" sz="1200" kern="1200" dirty="0">
                <a:solidFill>
                  <a:schemeClr val="tx1"/>
                </a:solidFill>
                <a:effectLst/>
                <a:latin typeface="+mn-lt"/>
                <a:ea typeface="+mn-ea"/>
                <a:cs typeface="+mn-cs"/>
              </a:rPr>
              <a:t>. </a:t>
            </a:r>
          </a:p>
          <a:p>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De ingrediënten van een online les volgens het directe </a:t>
            </a:r>
            <a:r>
              <a:rPr lang="nl-NL" sz="1200" b="1" i="1" kern="1200" dirty="0" err="1">
                <a:solidFill>
                  <a:schemeClr val="tx1"/>
                </a:solidFill>
                <a:effectLst/>
                <a:latin typeface="+mn-lt"/>
                <a:ea typeface="+mn-ea"/>
                <a:cs typeface="+mn-cs"/>
              </a:rPr>
              <a:t>instructiemodel.pdf</a:t>
            </a:r>
            <a:r>
              <a:rPr lang="nl-NL" sz="1200" b="1" i="1" kern="1200" dirty="0">
                <a:solidFill>
                  <a:schemeClr val="tx1"/>
                </a:solidFill>
                <a:effectLst/>
                <a:latin typeface="+mn-lt"/>
                <a:ea typeface="+mn-ea"/>
                <a:cs typeface="+mn-cs"/>
              </a:rPr>
              <a:t>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het directe instructiemodel en het gebruik daarvan in een online les toegelicht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2. Een voorbeeld-online-les volgens directe instructie. </a:t>
            </a:r>
          </a:p>
          <a:p>
            <a:r>
              <a:rPr lang="nl-NL" sz="1200" kern="1200" dirty="0">
                <a:solidFill>
                  <a:schemeClr val="tx1"/>
                </a:solidFill>
                <a:effectLst/>
                <a:latin typeface="+mn-lt"/>
                <a:ea typeface="+mn-ea"/>
                <a:cs typeface="+mn-cs"/>
              </a:rPr>
              <a:t>Bestandsnaam:</a:t>
            </a:r>
            <a:r>
              <a:rPr lang="nl-NL" sz="1200" i="1" kern="1200" dirty="0">
                <a:solidFill>
                  <a:schemeClr val="tx1"/>
                </a:solidFill>
                <a:effectLst/>
                <a:latin typeface="+mn-lt"/>
                <a:ea typeface="+mn-ea"/>
                <a:cs typeface="+mn-cs"/>
              </a:rPr>
              <a:t> </a:t>
            </a:r>
            <a:r>
              <a:rPr lang="nl-NL" sz="1200" b="1" i="1" kern="1200" dirty="0">
                <a:solidFill>
                  <a:schemeClr val="tx1"/>
                </a:solidFill>
                <a:effectLst/>
                <a:latin typeface="+mn-lt"/>
                <a:ea typeface="+mn-ea"/>
                <a:cs typeface="+mn-cs"/>
              </a:rPr>
              <a:t>Lesformulier voorbeeld online les volgens directe instructie BL.pdf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een standaard lesvoorbereidingsformulier gebruikt om een online les uit te werken volgens het directe instructiemodel. Het is bedoeld voor de situatie waarin Fontys docenten een online les voorbereiden voor Fontys studenten met het onderwerp ‘wat is blended learning’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Het is in de context van een lerarenopleiding maar de principes kunnen in elke context worden gebruikt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3. Een presentatie.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Wat is blended </a:t>
            </a:r>
            <a:r>
              <a:rPr lang="nl-NL" sz="1200" b="1" i="1" kern="1200" dirty="0" err="1">
                <a:solidFill>
                  <a:schemeClr val="tx1"/>
                </a:solidFill>
                <a:effectLst/>
                <a:latin typeface="+mn-lt"/>
                <a:ea typeface="+mn-ea"/>
                <a:cs typeface="+mn-cs"/>
              </a:rPr>
              <a:t>learning.pptx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is de presentatie die gebruikt wordt in de les die in het lesvoorbereidingsformulier is uitgewerkt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4. Een leeg lesvoorbereidingsformulier.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err="1">
                <a:solidFill>
                  <a:schemeClr val="tx1"/>
                </a:solidFill>
                <a:effectLst/>
                <a:latin typeface="+mn-lt"/>
                <a:ea typeface="+mn-ea"/>
                <a:cs typeface="+mn-cs"/>
              </a:rPr>
              <a:t>Lesvoorbereidingsfomulier.docx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kan worden gebruikt om eigen lesvoorbereidingen uit te werken  </a:t>
            </a:r>
          </a:p>
        </p:txBody>
      </p:sp>
      <p:sp>
        <p:nvSpPr>
          <p:cNvPr id="4" name="Tijdelijke aanduiding voor dianummer 3"/>
          <p:cNvSpPr>
            <a:spLocks noGrp="1"/>
          </p:cNvSpPr>
          <p:nvPr>
            <p:ph type="sldNum" sz="quarter" idx="10"/>
          </p:nvPr>
        </p:nvSpPr>
        <p:spPr/>
        <p:txBody>
          <a:bodyPr/>
          <a:lstStyle/>
          <a:p>
            <a:fld id="{217BEE3B-0EFB-4408-AE74-FD59C7606024}" type="slidenum">
              <a:rPr lang="nl-NL" smtClean="0"/>
              <a:t>6</a:t>
            </a:fld>
            <a:endParaRPr lang="nl-NL"/>
          </a:p>
        </p:txBody>
      </p:sp>
    </p:spTree>
    <p:extLst>
      <p:ext uri="{BB962C8B-B14F-4D97-AF65-F5344CB8AC3E}">
        <p14:creationId xmlns:p14="http://schemas.microsoft.com/office/powerpoint/2010/main" val="426582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presentatie is onderdeel van een set van vier documenten. </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1. Een </a:t>
            </a:r>
            <a:r>
              <a:rPr lang="nl-NL" sz="1200" kern="1200" dirty="0" err="1">
                <a:solidFill>
                  <a:schemeClr val="tx1"/>
                </a:solidFill>
                <a:effectLst/>
                <a:latin typeface="+mn-lt"/>
                <a:ea typeface="+mn-ea"/>
                <a:cs typeface="+mn-cs"/>
              </a:rPr>
              <a:t>whitepaper</a:t>
            </a:r>
            <a:r>
              <a:rPr lang="nl-NL" sz="1200" kern="1200" dirty="0">
                <a:solidFill>
                  <a:schemeClr val="tx1"/>
                </a:solidFill>
                <a:effectLst/>
                <a:latin typeface="+mn-lt"/>
                <a:ea typeface="+mn-ea"/>
                <a:cs typeface="+mn-cs"/>
              </a:rPr>
              <a:t>. </a:t>
            </a:r>
          </a:p>
          <a:p>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De ingrediënten van een online les volgens het directe </a:t>
            </a:r>
            <a:r>
              <a:rPr lang="nl-NL" sz="1200" b="1" i="1" kern="1200" dirty="0" err="1">
                <a:solidFill>
                  <a:schemeClr val="tx1"/>
                </a:solidFill>
                <a:effectLst/>
                <a:latin typeface="+mn-lt"/>
                <a:ea typeface="+mn-ea"/>
                <a:cs typeface="+mn-cs"/>
              </a:rPr>
              <a:t>instructiemodel.pdf</a:t>
            </a:r>
            <a:r>
              <a:rPr lang="nl-NL" sz="1200" b="1" i="1" kern="1200" dirty="0">
                <a:solidFill>
                  <a:schemeClr val="tx1"/>
                </a:solidFill>
                <a:effectLst/>
                <a:latin typeface="+mn-lt"/>
                <a:ea typeface="+mn-ea"/>
                <a:cs typeface="+mn-cs"/>
              </a:rPr>
              <a:t>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het directe instructiemodel en het gebruik daarvan in een online les toegelicht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2. Een voorbeeld-online-les volgens directe instructie. </a:t>
            </a:r>
          </a:p>
          <a:p>
            <a:r>
              <a:rPr lang="nl-NL" sz="1200" kern="1200" dirty="0">
                <a:solidFill>
                  <a:schemeClr val="tx1"/>
                </a:solidFill>
                <a:effectLst/>
                <a:latin typeface="+mn-lt"/>
                <a:ea typeface="+mn-ea"/>
                <a:cs typeface="+mn-cs"/>
              </a:rPr>
              <a:t>Bestandsnaam:</a:t>
            </a:r>
            <a:r>
              <a:rPr lang="nl-NL" sz="1200" i="1" kern="1200" dirty="0">
                <a:solidFill>
                  <a:schemeClr val="tx1"/>
                </a:solidFill>
                <a:effectLst/>
                <a:latin typeface="+mn-lt"/>
                <a:ea typeface="+mn-ea"/>
                <a:cs typeface="+mn-cs"/>
              </a:rPr>
              <a:t> </a:t>
            </a:r>
            <a:r>
              <a:rPr lang="nl-NL" sz="1200" b="1" i="1" kern="1200" dirty="0">
                <a:solidFill>
                  <a:schemeClr val="tx1"/>
                </a:solidFill>
                <a:effectLst/>
                <a:latin typeface="+mn-lt"/>
                <a:ea typeface="+mn-ea"/>
                <a:cs typeface="+mn-cs"/>
              </a:rPr>
              <a:t>Lesformulier voorbeeld online les volgens directe instructie BL.pdf </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Hierin wordt een standaard lesvoorbereidingsformulier gebruikt om een online les uit te werken volgens het directe instructiemodel. Het is bedoeld voor de situatie waarin Fontys docenten een online les voorbereiden voor Fontys studenten met het onderwerp ‘wat is blended learning’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Het is in de context van een lerarenopleiding maar de principes kunnen in elke context worden gebruikt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3. Een presentatie.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a:solidFill>
                  <a:schemeClr val="tx1"/>
                </a:solidFill>
                <a:effectLst/>
                <a:latin typeface="+mn-lt"/>
                <a:ea typeface="+mn-ea"/>
                <a:cs typeface="+mn-cs"/>
              </a:rPr>
              <a:t>Wat is blended </a:t>
            </a:r>
            <a:r>
              <a:rPr lang="nl-NL" sz="1200" b="1" i="1" kern="1200" dirty="0" err="1">
                <a:solidFill>
                  <a:schemeClr val="tx1"/>
                </a:solidFill>
                <a:effectLst/>
                <a:latin typeface="+mn-lt"/>
                <a:ea typeface="+mn-ea"/>
                <a:cs typeface="+mn-cs"/>
              </a:rPr>
              <a:t>learning.pptx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is de presentatie die gebruikt wordt in de les die in het lesvoorbereidingsformulier is uitgewerkt</a:t>
            </a:r>
            <a:br>
              <a:rPr lang="nl-NL" sz="1200"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4. Een leeg lesvoorbereidingsformulier. </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Bestandsnaam: </a:t>
            </a:r>
            <a:r>
              <a:rPr lang="nl-NL" sz="1200" b="1" i="1" kern="1200" dirty="0" err="1">
                <a:solidFill>
                  <a:schemeClr val="tx1"/>
                </a:solidFill>
                <a:effectLst/>
                <a:latin typeface="+mn-lt"/>
                <a:ea typeface="+mn-ea"/>
                <a:cs typeface="+mn-cs"/>
              </a:rPr>
              <a:t>Lesvoorbereidingsfomulier.docx</a:t>
            </a:r>
            <a:br>
              <a:rPr lang="nl-NL" sz="1200" b="1" i="1" kern="1200" dirty="0">
                <a:solidFill>
                  <a:schemeClr val="tx1"/>
                </a:solidFill>
                <a:effectLst/>
                <a:latin typeface="+mn-lt"/>
                <a:ea typeface="+mn-ea"/>
                <a:cs typeface="+mn-cs"/>
              </a:rPr>
            </a:br>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kan worden gebruikt om eigen lesvoorbereidingen uit te werken  </a:t>
            </a:r>
          </a:p>
        </p:txBody>
      </p:sp>
      <p:sp>
        <p:nvSpPr>
          <p:cNvPr id="4" name="Tijdelijke aanduiding voor dianummer 3"/>
          <p:cNvSpPr>
            <a:spLocks noGrp="1"/>
          </p:cNvSpPr>
          <p:nvPr>
            <p:ph type="sldNum" sz="quarter" idx="10"/>
          </p:nvPr>
        </p:nvSpPr>
        <p:spPr/>
        <p:txBody>
          <a:bodyPr/>
          <a:lstStyle/>
          <a:p>
            <a:fld id="{217BEE3B-0EFB-4408-AE74-FD59C7606024}" type="slidenum">
              <a:rPr lang="nl-NL" smtClean="0"/>
              <a:t>7</a:t>
            </a:fld>
            <a:endParaRPr lang="nl-NL"/>
          </a:p>
        </p:txBody>
      </p:sp>
    </p:spTree>
    <p:extLst>
      <p:ext uri="{BB962C8B-B14F-4D97-AF65-F5344CB8AC3E}">
        <p14:creationId xmlns:p14="http://schemas.microsoft.com/office/powerpoint/2010/main" val="251218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33C62-C0AC-4000-BCAA-EF79EB05EEA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E49E0DE8-28F1-4FE5-BA99-14DFD1537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E2019C7-22CF-416E-828B-B81B6A039D86}"/>
              </a:ext>
            </a:extLst>
          </p:cNvPr>
          <p:cNvSpPr>
            <a:spLocks noGrp="1"/>
          </p:cNvSpPr>
          <p:nvPr>
            <p:ph type="dt" sz="half" idx="10"/>
          </p:nvPr>
        </p:nvSpPr>
        <p:spPr/>
        <p:txBody>
          <a:bodyPr/>
          <a:lstStyle/>
          <a:p>
            <a:fld id="{48A87A34-81AB-432B-8DAE-1953F412C126}" type="datetimeFigureOut">
              <a:rPr lang="en-US" smtClean="0"/>
              <a:t>2/9/2022</a:t>
            </a:fld>
            <a:endParaRPr lang="en-US" dirty="0"/>
          </a:p>
        </p:txBody>
      </p:sp>
      <p:sp>
        <p:nvSpPr>
          <p:cNvPr id="5" name="Tijdelijke aanduiding voor voettekst 4">
            <a:extLst>
              <a:ext uri="{FF2B5EF4-FFF2-40B4-BE49-F238E27FC236}">
                <a16:creationId xmlns:a16="http://schemas.microsoft.com/office/drawing/2014/main" id="{5F765BA4-4B3E-4B3C-BAB7-9BE05CF95F9B}"/>
              </a:ext>
            </a:extLst>
          </p:cNvPr>
          <p:cNvSpPr>
            <a:spLocks noGrp="1"/>
          </p:cNvSpPr>
          <p:nvPr>
            <p:ph type="ftr" sz="quarter" idx="11"/>
          </p:nvPr>
        </p:nvSpPr>
        <p:spPr/>
        <p:txBody>
          <a:bodyPr/>
          <a:lstStyle/>
          <a:p>
            <a:endParaRPr lang="en-US" dirty="0"/>
          </a:p>
        </p:txBody>
      </p:sp>
      <p:sp>
        <p:nvSpPr>
          <p:cNvPr id="6" name="Tijdelijke aanduiding voor dianummer 5">
            <a:extLst>
              <a:ext uri="{FF2B5EF4-FFF2-40B4-BE49-F238E27FC236}">
                <a16:creationId xmlns:a16="http://schemas.microsoft.com/office/drawing/2014/main" id="{438551D3-D4A3-4058-A364-2AA1E43D98DC}"/>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194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0FE027-A084-4D39-8EC8-649797B9CC9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BDC740B-DC66-4CDC-9645-C34AA02F401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60591D0-B597-4CD0-B7C1-C9FCD2DFAA1A}"/>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5" name="Tijdelijke aanduiding voor voettekst 4">
            <a:extLst>
              <a:ext uri="{FF2B5EF4-FFF2-40B4-BE49-F238E27FC236}">
                <a16:creationId xmlns:a16="http://schemas.microsoft.com/office/drawing/2014/main" id="{F66F1D38-3E69-4663-BE69-488BB202FFC3}"/>
              </a:ext>
            </a:extLst>
          </p:cNvPr>
          <p:cNvSpPr>
            <a:spLocks noGrp="1"/>
          </p:cNvSpPr>
          <p:nvPr>
            <p:ph type="ftr" sz="quarter" idx="11"/>
          </p:nvPr>
        </p:nvSpPr>
        <p:spPr/>
        <p:txBody>
          <a:bodyPr/>
          <a:lstStyle/>
          <a:p>
            <a:endParaRPr lang="en-US" dirty="0"/>
          </a:p>
        </p:txBody>
      </p:sp>
      <p:sp>
        <p:nvSpPr>
          <p:cNvPr id="6" name="Tijdelijke aanduiding voor dianummer 5">
            <a:extLst>
              <a:ext uri="{FF2B5EF4-FFF2-40B4-BE49-F238E27FC236}">
                <a16:creationId xmlns:a16="http://schemas.microsoft.com/office/drawing/2014/main" id="{24D8A8C5-E4C6-4825-BF3D-4A4693442821}"/>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46385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FC83D4D-4D06-42B6-9BCE-9B3234D0A58B}"/>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80FCE46-1ED7-4EA9-AC88-DDBDCE58692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17AA0D-E6CA-46E1-BAD7-94D95742D4D5}"/>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5" name="Tijdelijke aanduiding voor voettekst 4">
            <a:extLst>
              <a:ext uri="{FF2B5EF4-FFF2-40B4-BE49-F238E27FC236}">
                <a16:creationId xmlns:a16="http://schemas.microsoft.com/office/drawing/2014/main" id="{C1DF39F3-D295-4683-A9B7-145F783817DD}"/>
              </a:ext>
            </a:extLst>
          </p:cNvPr>
          <p:cNvSpPr>
            <a:spLocks noGrp="1"/>
          </p:cNvSpPr>
          <p:nvPr>
            <p:ph type="ftr" sz="quarter" idx="11"/>
          </p:nvPr>
        </p:nvSpPr>
        <p:spPr/>
        <p:txBody>
          <a:bodyPr/>
          <a:lstStyle/>
          <a:p>
            <a:endParaRPr lang="en-US" dirty="0"/>
          </a:p>
        </p:txBody>
      </p:sp>
      <p:sp>
        <p:nvSpPr>
          <p:cNvPr id="6" name="Tijdelijke aanduiding voor dianummer 5">
            <a:extLst>
              <a:ext uri="{FF2B5EF4-FFF2-40B4-BE49-F238E27FC236}">
                <a16:creationId xmlns:a16="http://schemas.microsoft.com/office/drawing/2014/main" id="{BC333739-B64C-436A-ACD4-E034B0880793}"/>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06054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88388" cy="6858000"/>
          </a:xfrm>
          <a:prstGeom prst="rect">
            <a:avLst/>
          </a:prstGeom>
        </p:spPr>
      </p:pic>
      <p:sp>
        <p:nvSpPr>
          <p:cNvPr id="9" name="Tijdelijke aanduiding voor voettekst 5"/>
          <p:cNvSpPr>
            <a:spLocks noGrp="1"/>
          </p:cNvSpPr>
          <p:nvPr>
            <p:ph type="ftr" sz="quarter" idx="11"/>
          </p:nvPr>
        </p:nvSpPr>
        <p:spPr>
          <a:xfrm>
            <a:off x="3527776" y="6173788"/>
            <a:ext cx="5515805" cy="365125"/>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9293723" y="6189315"/>
            <a:ext cx="1106396" cy="365125"/>
          </a:xfrm>
          <a:prstGeom prst="rect">
            <a:avLst/>
          </a:prstGeom>
        </p:spPr>
        <p:txBody>
          <a:bodyPr/>
          <a:lstStyle>
            <a:lvl1pPr>
              <a:defRPr>
                <a:solidFill>
                  <a:srgbClr val="FFFFFF"/>
                </a:solidFill>
              </a:defRPr>
            </a:lvl1pPr>
          </a:lstStyle>
          <a:p>
            <a:fld id="{CC1A7FFB-7E9A-E347-8F80-8E2C647B3625}" type="slidenum">
              <a:rPr lang="nl-NL"/>
              <a:pPr/>
              <a:t>‹nr.›</a:t>
            </a:fld>
            <a:endParaRPr lang="nl-NL"/>
          </a:p>
        </p:txBody>
      </p:sp>
      <p:sp>
        <p:nvSpPr>
          <p:cNvPr id="11" name="Titel 1"/>
          <p:cNvSpPr>
            <a:spLocks noGrp="1"/>
          </p:cNvSpPr>
          <p:nvPr>
            <p:ph type="title" hasCustomPrompt="1"/>
          </p:nvPr>
        </p:nvSpPr>
        <p:spPr>
          <a:xfrm>
            <a:off x="3527777" y="1420519"/>
            <a:ext cx="8144697" cy="3302000"/>
          </a:xfrm>
        </p:spPr>
        <p:txBody>
          <a:bodyPr anchor="t"/>
          <a:lstStyle>
            <a:lvl1pPr>
              <a:defRPr sz="4267"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107314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50934-16FE-43B1-B8B4-89B2736BB2D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94EEE8-5620-4F18-9014-170274C7427C}"/>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1C6C4E-A5FF-4BED-85D4-342AC8D4603B}"/>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5" name="Tijdelijke aanduiding voor voettekst 4">
            <a:extLst>
              <a:ext uri="{FF2B5EF4-FFF2-40B4-BE49-F238E27FC236}">
                <a16:creationId xmlns:a16="http://schemas.microsoft.com/office/drawing/2014/main" id="{9A6276CB-0464-4D3A-9FD9-D7E013F0C5D2}"/>
              </a:ext>
            </a:extLst>
          </p:cNvPr>
          <p:cNvSpPr>
            <a:spLocks noGrp="1"/>
          </p:cNvSpPr>
          <p:nvPr>
            <p:ph type="ftr" sz="quarter" idx="11"/>
          </p:nvPr>
        </p:nvSpPr>
        <p:spPr/>
        <p:txBody>
          <a:bodyPr/>
          <a:lstStyle/>
          <a:p>
            <a:endParaRPr lang="en-US" dirty="0"/>
          </a:p>
        </p:txBody>
      </p:sp>
      <p:sp>
        <p:nvSpPr>
          <p:cNvPr id="6" name="Tijdelijke aanduiding voor dianummer 5">
            <a:extLst>
              <a:ext uri="{FF2B5EF4-FFF2-40B4-BE49-F238E27FC236}">
                <a16:creationId xmlns:a16="http://schemas.microsoft.com/office/drawing/2014/main" id="{06242463-FC58-466B-9A21-B5D6927D2765}"/>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36851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2EDEA-5DF6-4C86-9BA6-451FBD89B9F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9D7E310-D11E-454D-A101-B7B1FFA6A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5F69158-6B05-4DE2-85AF-D42EE09D056D}"/>
              </a:ext>
            </a:extLst>
          </p:cNvPr>
          <p:cNvSpPr>
            <a:spLocks noGrp="1"/>
          </p:cNvSpPr>
          <p:nvPr>
            <p:ph type="dt" sz="half" idx="10"/>
          </p:nvPr>
        </p:nvSpPr>
        <p:spPr/>
        <p:txBody>
          <a:bodyPr/>
          <a:lstStyle/>
          <a:p>
            <a:fld id="{48A87A34-81AB-432B-8DAE-1953F412C126}" type="datetimeFigureOut">
              <a:rPr lang="en-US" smtClean="0"/>
              <a:t>2/9/2022</a:t>
            </a:fld>
            <a:endParaRPr lang="en-US" dirty="0"/>
          </a:p>
        </p:txBody>
      </p:sp>
      <p:sp>
        <p:nvSpPr>
          <p:cNvPr id="5" name="Tijdelijke aanduiding voor voettekst 4">
            <a:extLst>
              <a:ext uri="{FF2B5EF4-FFF2-40B4-BE49-F238E27FC236}">
                <a16:creationId xmlns:a16="http://schemas.microsoft.com/office/drawing/2014/main" id="{6FFF7279-077B-4280-9EA6-FBB586A4D290}"/>
              </a:ext>
            </a:extLst>
          </p:cNvPr>
          <p:cNvSpPr>
            <a:spLocks noGrp="1"/>
          </p:cNvSpPr>
          <p:nvPr>
            <p:ph type="ftr" sz="quarter" idx="11"/>
          </p:nvPr>
        </p:nvSpPr>
        <p:spPr/>
        <p:txBody>
          <a:bodyPr/>
          <a:lstStyle/>
          <a:p>
            <a:endParaRPr lang="en-US" dirty="0"/>
          </a:p>
        </p:txBody>
      </p:sp>
      <p:sp>
        <p:nvSpPr>
          <p:cNvPr id="6" name="Tijdelijke aanduiding voor dianummer 5">
            <a:extLst>
              <a:ext uri="{FF2B5EF4-FFF2-40B4-BE49-F238E27FC236}">
                <a16:creationId xmlns:a16="http://schemas.microsoft.com/office/drawing/2014/main" id="{FF2C2092-FA11-44A8-AC4A-7524BAF432B8}"/>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59491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E058C2-B465-4BD5-B364-B7824735F9A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87B1422-C8FE-47B8-9FC1-6106E156D39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A5B98A0-5D6F-4275-90A8-CD70D2F51DE1}"/>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2B31B174-4ABF-492B-8005-AD9879C4CF4E}"/>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6" name="Tijdelijke aanduiding voor voettekst 5">
            <a:extLst>
              <a:ext uri="{FF2B5EF4-FFF2-40B4-BE49-F238E27FC236}">
                <a16:creationId xmlns:a16="http://schemas.microsoft.com/office/drawing/2014/main" id="{9142C1D8-8FBE-4B1B-A06F-91596F6C3AA9}"/>
              </a:ext>
            </a:extLst>
          </p:cNvPr>
          <p:cNvSpPr>
            <a:spLocks noGrp="1"/>
          </p:cNvSpPr>
          <p:nvPr>
            <p:ph type="ftr" sz="quarter" idx="11"/>
          </p:nvPr>
        </p:nvSpPr>
        <p:spPr/>
        <p:txBody>
          <a:bodyPr/>
          <a:lstStyle/>
          <a:p>
            <a:endParaRPr lang="en-US" dirty="0"/>
          </a:p>
        </p:txBody>
      </p:sp>
      <p:sp>
        <p:nvSpPr>
          <p:cNvPr id="7" name="Tijdelijke aanduiding voor dianummer 6">
            <a:extLst>
              <a:ext uri="{FF2B5EF4-FFF2-40B4-BE49-F238E27FC236}">
                <a16:creationId xmlns:a16="http://schemas.microsoft.com/office/drawing/2014/main" id="{C5340931-D647-492B-B325-CB03C7AF156D}"/>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13242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F884C-826B-44C1-8A86-75E35B8D323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D2740AEB-4487-4720-BF69-FA4162890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99D0018E-E4B0-4D58-A227-8DD24585B914}"/>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9E93AF59-6106-4531-9EFB-45812949FE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93242BD-4B70-45E9-9A8A-E7B07CF61F9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2BF8208-8643-4522-9261-9E942AAB09A1}"/>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8" name="Tijdelijke aanduiding voor voettekst 7">
            <a:extLst>
              <a:ext uri="{FF2B5EF4-FFF2-40B4-BE49-F238E27FC236}">
                <a16:creationId xmlns:a16="http://schemas.microsoft.com/office/drawing/2014/main" id="{509E8E42-435D-494B-8524-CF1C98513004}"/>
              </a:ext>
            </a:extLst>
          </p:cNvPr>
          <p:cNvSpPr>
            <a:spLocks noGrp="1"/>
          </p:cNvSpPr>
          <p:nvPr>
            <p:ph type="ftr" sz="quarter" idx="11"/>
          </p:nvPr>
        </p:nvSpPr>
        <p:spPr/>
        <p:txBody>
          <a:bodyPr/>
          <a:lstStyle/>
          <a:p>
            <a:endParaRPr lang="en-US" dirty="0"/>
          </a:p>
        </p:txBody>
      </p:sp>
      <p:sp>
        <p:nvSpPr>
          <p:cNvPr id="9" name="Tijdelijke aanduiding voor dianummer 8">
            <a:extLst>
              <a:ext uri="{FF2B5EF4-FFF2-40B4-BE49-F238E27FC236}">
                <a16:creationId xmlns:a16="http://schemas.microsoft.com/office/drawing/2014/main" id="{B8704822-8659-4B60-82D7-038D9E182D7F}"/>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55596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4DE88-5383-421F-93CF-C4F1D32B40C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5682D1A-AB43-4A89-82A7-8DB59D649E8B}"/>
              </a:ext>
            </a:extLst>
          </p:cNvPr>
          <p:cNvSpPr>
            <a:spLocks noGrp="1"/>
          </p:cNvSpPr>
          <p:nvPr>
            <p:ph type="dt" sz="half" idx="10"/>
          </p:nvPr>
        </p:nvSpPr>
        <p:spPr/>
        <p:txBody>
          <a:bodyPr/>
          <a:lstStyle/>
          <a:p>
            <a:fld id="{48A87A34-81AB-432B-8DAE-1953F412C126}" type="datetimeFigureOut">
              <a:rPr lang="en-US" smtClean="0"/>
              <a:t>2/9/2022</a:t>
            </a:fld>
            <a:endParaRPr lang="en-US" dirty="0"/>
          </a:p>
        </p:txBody>
      </p:sp>
      <p:sp>
        <p:nvSpPr>
          <p:cNvPr id="4" name="Tijdelijke aanduiding voor voettekst 3">
            <a:extLst>
              <a:ext uri="{FF2B5EF4-FFF2-40B4-BE49-F238E27FC236}">
                <a16:creationId xmlns:a16="http://schemas.microsoft.com/office/drawing/2014/main" id="{8B9D3DDA-F8CD-4BF3-9228-B7C229C5A529}"/>
              </a:ext>
            </a:extLst>
          </p:cNvPr>
          <p:cNvSpPr>
            <a:spLocks noGrp="1"/>
          </p:cNvSpPr>
          <p:nvPr>
            <p:ph type="ftr" sz="quarter" idx="11"/>
          </p:nvPr>
        </p:nvSpPr>
        <p:spPr/>
        <p:txBody>
          <a:bodyPr/>
          <a:lstStyle/>
          <a:p>
            <a:endParaRPr lang="en-US" dirty="0"/>
          </a:p>
        </p:txBody>
      </p:sp>
      <p:sp>
        <p:nvSpPr>
          <p:cNvPr id="5" name="Tijdelijke aanduiding voor dianummer 4">
            <a:extLst>
              <a:ext uri="{FF2B5EF4-FFF2-40B4-BE49-F238E27FC236}">
                <a16:creationId xmlns:a16="http://schemas.microsoft.com/office/drawing/2014/main" id="{32A8F97E-E988-41E0-9DB9-76F684BAC25C}"/>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5084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3C6E1B2-075B-4070-B3FC-C0810AF7D637}"/>
              </a:ext>
            </a:extLst>
          </p:cNvPr>
          <p:cNvSpPr>
            <a:spLocks noGrp="1"/>
          </p:cNvSpPr>
          <p:nvPr>
            <p:ph type="dt" sz="half" idx="10"/>
          </p:nvPr>
        </p:nvSpPr>
        <p:spPr/>
        <p:txBody>
          <a:bodyPr/>
          <a:lstStyle/>
          <a:p>
            <a:fld id="{48A87A34-81AB-432B-8DAE-1953F412C126}" type="datetimeFigureOut">
              <a:rPr lang="en-US" smtClean="0"/>
              <a:t>2/9/2022</a:t>
            </a:fld>
            <a:endParaRPr lang="en-US" dirty="0"/>
          </a:p>
        </p:txBody>
      </p:sp>
      <p:sp>
        <p:nvSpPr>
          <p:cNvPr id="3" name="Tijdelijke aanduiding voor voettekst 2">
            <a:extLst>
              <a:ext uri="{FF2B5EF4-FFF2-40B4-BE49-F238E27FC236}">
                <a16:creationId xmlns:a16="http://schemas.microsoft.com/office/drawing/2014/main" id="{8DA57C7F-071B-4F7E-ABC1-A92E0496EB01}"/>
              </a:ext>
            </a:extLst>
          </p:cNvPr>
          <p:cNvSpPr>
            <a:spLocks noGrp="1"/>
          </p:cNvSpPr>
          <p:nvPr>
            <p:ph type="ftr" sz="quarter" idx="11"/>
          </p:nvPr>
        </p:nvSpPr>
        <p:spPr/>
        <p:txBody>
          <a:bodyPr/>
          <a:lstStyle/>
          <a:p>
            <a:endParaRPr lang="en-US" dirty="0"/>
          </a:p>
        </p:txBody>
      </p:sp>
      <p:sp>
        <p:nvSpPr>
          <p:cNvPr id="4" name="Tijdelijke aanduiding voor dianummer 3">
            <a:extLst>
              <a:ext uri="{FF2B5EF4-FFF2-40B4-BE49-F238E27FC236}">
                <a16:creationId xmlns:a16="http://schemas.microsoft.com/office/drawing/2014/main" id="{5F6EADE4-3E59-4980-B5DB-3C6121655369}"/>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6448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1A8EE-04BE-4714-B050-E04E721E365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FFD4555-D71F-4FB8-8562-0EF024573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DA02584-04E9-46B8-9607-DC9249339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DC5A4D9-DFE7-4B19-8CF5-D07F4C1B9C87}"/>
              </a:ext>
            </a:extLst>
          </p:cNvPr>
          <p:cNvSpPr>
            <a:spLocks noGrp="1"/>
          </p:cNvSpPr>
          <p:nvPr>
            <p:ph type="dt" sz="half" idx="10"/>
          </p:nvPr>
        </p:nvSpPr>
        <p:spPr/>
        <p:txBody>
          <a:bodyPr/>
          <a:lstStyle/>
          <a:p>
            <a:fld id="{48A87A34-81AB-432B-8DAE-1953F412C126}" type="datetimeFigureOut">
              <a:rPr lang="en-US" smtClean="0"/>
              <a:pPr/>
              <a:t>2/9/2022</a:t>
            </a:fld>
            <a:endParaRPr lang="en-US" dirty="0"/>
          </a:p>
        </p:txBody>
      </p:sp>
      <p:sp>
        <p:nvSpPr>
          <p:cNvPr id="6" name="Tijdelijke aanduiding voor voettekst 5">
            <a:extLst>
              <a:ext uri="{FF2B5EF4-FFF2-40B4-BE49-F238E27FC236}">
                <a16:creationId xmlns:a16="http://schemas.microsoft.com/office/drawing/2014/main" id="{5C66A428-51D6-4523-935E-66CBD3CAEFC0}"/>
              </a:ext>
            </a:extLst>
          </p:cNvPr>
          <p:cNvSpPr>
            <a:spLocks noGrp="1"/>
          </p:cNvSpPr>
          <p:nvPr>
            <p:ph type="ftr" sz="quarter" idx="11"/>
          </p:nvPr>
        </p:nvSpPr>
        <p:spPr/>
        <p:txBody>
          <a:bodyPr/>
          <a:lstStyle/>
          <a:p>
            <a:endParaRPr lang="en-US" dirty="0"/>
          </a:p>
        </p:txBody>
      </p:sp>
      <p:sp>
        <p:nvSpPr>
          <p:cNvPr id="7" name="Tijdelijke aanduiding voor dianummer 6">
            <a:extLst>
              <a:ext uri="{FF2B5EF4-FFF2-40B4-BE49-F238E27FC236}">
                <a16:creationId xmlns:a16="http://schemas.microsoft.com/office/drawing/2014/main" id="{F91B8ECD-EFF6-481B-B65A-8391F50626EA}"/>
              </a:ext>
            </a:extLst>
          </p:cNvPr>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38761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CF1CD-B81E-456D-ADA9-CA717168B9B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46B23ED-0916-431A-9562-B5F9D87A5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69583F6-6717-489F-8FD1-3B291F367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D69AD04-BD5D-407C-BCC4-8A56ECF08291}"/>
              </a:ext>
            </a:extLst>
          </p:cNvPr>
          <p:cNvSpPr>
            <a:spLocks noGrp="1"/>
          </p:cNvSpPr>
          <p:nvPr>
            <p:ph type="dt" sz="half" idx="10"/>
          </p:nvPr>
        </p:nvSpPr>
        <p:spPr/>
        <p:txBody>
          <a:bodyPr/>
          <a:lstStyle/>
          <a:p>
            <a:fld id="{48A87A34-81AB-432B-8DAE-1953F412C126}" type="datetimeFigureOut">
              <a:rPr lang="en-US" smtClean="0"/>
              <a:t>2/9/2022</a:t>
            </a:fld>
            <a:endParaRPr lang="en-US" dirty="0"/>
          </a:p>
        </p:txBody>
      </p:sp>
      <p:sp>
        <p:nvSpPr>
          <p:cNvPr id="6" name="Tijdelijke aanduiding voor voettekst 5">
            <a:extLst>
              <a:ext uri="{FF2B5EF4-FFF2-40B4-BE49-F238E27FC236}">
                <a16:creationId xmlns:a16="http://schemas.microsoft.com/office/drawing/2014/main" id="{88A95BEA-43FB-4C96-A86B-AE499214DF74}"/>
              </a:ext>
            </a:extLst>
          </p:cNvPr>
          <p:cNvSpPr>
            <a:spLocks noGrp="1"/>
          </p:cNvSpPr>
          <p:nvPr>
            <p:ph type="ftr" sz="quarter" idx="11"/>
          </p:nvPr>
        </p:nvSpPr>
        <p:spPr/>
        <p:txBody>
          <a:bodyPr/>
          <a:lstStyle/>
          <a:p>
            <a:endParaRPr lang="en-US" dirty="0"/>
          </a:p>
        </p:txBody>
      </p:sp>
      <p:sp>
        <p:nvSpPr>
          <p:cNvPr id="7" name="Tijdelijke aanduiding voor dianummer 6">
            <a:extLst>
              <a:ext uri="{FF2B5EF4-FFF2-40B4-BE49-F238E27FC236}">
                <a16:creationId xmlns:a16="http://schemas.microsoft.com/office/drawing/2014/main" id="{2B8F67FF-9D8F-4311-9F24-A928AE6D42E0}"/>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9591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F3ECAB7-86F4-4BF8-98A0-F969E19E3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78C3F2F-2FB0-489F-9104-D811FCE5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6DC6F-5EEC-4CA5-8487-31CC55EE8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2/9/2022</a:t>
            </a:fld>
            <a:endParaRPr lang="en-US" dirty="0"/>
          </a:p>
        </p:txBody>
      </p:sp>
      <p:sp>
        <p:nvSpPr>
          <p:cNvPr id="5" name="Tijdelijke aanduiding voor voettekst 4">
            <a:extLst>
              <a:ext uri="{FF2B5EF4-FFF2-40B4-BE49-F238E27FC236}">
                <a16:creationId xmlns:a16="http://schemas.microsoft.com/office/drawing/2014/main" id="{932A2A1B-AC73-4359-8F46-C4E6273A7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ijdelijke aanduiding voor dianummer 5">
            <a:extLst>
              <a:ext uri="{FF2B5EF4-FFF2-40B4-BE49-F238E27FC236}">
                <a16:creationId xmlns:a16="http://schemas.microsoft.com/office/drawing/2014/main" id="{61E495D5-C1A9-4BE6-A819-3AA91F8C6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1748438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90144" y="2722333"/>
            <a:ext cx="2344081" cy="3302000"/>
          </a:xfrm>
        </p:spPr>
        <p:txBody>
          <a:bodyPr>
            <a:normAutofit fontScale="90000"/>
          </a:bodyPr>
          <a:lstStyle/>
          <a:p>
            <a:r>
              <a:rPr lang="nl-NL" sz="5333" dirty="0" err="1"/>
              <a:t>HackIT</a:t>
            </a:r>
            <a:br>
              <a:rPr lang="nl-NL" sz="5333" dirty="0"/>
            </a:br>
            <a:br>
              <a:rPr lang="nl-NL" sz="2133" dirty="0"/>
            </a:br>
            <a:r>
              <a:rPr lang="nl-NL" sz="2133" i="1" dirty="0"/>
              <a:t>RB02 – Group 2</a:t>
            </a:r>
            <a:br>
              <a:rPr lang="nl-NL" sz="2133" dirty="0">
                <a:solidFill>
                  <a:schemeClr val="bg1"/>
                </a:solidFill>
              </a:rPr>
            </a:br>
            <a:br>
              <a:rPr lang="nl-NL" sz="2133" dirty="0">
                <a:solidFill>
                  <a:schemeClr val="bg1"/>
                </a:solidFill>
              </a:rPr>
            </a:br>
            <a:br>
              <a:rPr lang="nl-NL" sz="2133" dirty="0">
                <a:solidFill>
                  <a:schemeClr val="bg1"/>
                </a:solidFill>
              </a:rPr>
            </a:br>
            <a:br>
              <a:rPr lang="nl-NL" sz="2133" dirty="0">
                <a:solidFill>
                  <a:schemeClr val="bg1"/>
                </a:solidFill>
              </a:rPr>
            </a:br>
            <a:r>
              <a:rPr lang="nl-NL" sz="2133" dirty="0">
                <a:solidFill>
                  <a:schemeClr val="bg1"/>
                </a:solidFill>
              </a:rPr>
              <a:t>	</a:t>
            </a:r>
            <a:r>
              <a:rPr lang="nl-NL" sz="2667" dirty="0">
                <a:solidFill>
                  <a:schemeClr val="bg1"/>
                </a:solidFill>
              </a:rPr>
              <a:t>					</a:t>
            </a:r>
            <a:endParaRPr lang="nl-NL" sz="2667" dirty="0"/>
          </a:p>
        </p:txBody>
      </p:sp>
    </p:spTree>
    <p:extLst>
      <p:ext uri="{BB962C8B-B14F-4D97-AF65-F5344CB8AC3E}">
        <p14:creationId xmlns:p14="http://schemas.microsoft.com/office/powerpoint/2010/main" val="357557573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E90750-E04D-4B2A-951C-7CE4C03487D2}"/>
              </a:ext>
            </a:extLst>
          </p:cNvPr>
          <p:cNvSpPr>
            <a:spLocks noGrp="1"/>
          </p:cNvSpPr>
          <p:nvPr>
            <p:ph type="title"/>
          </p:nvPr>
        </p:nvSpPr>
        <p:spPr/>
        <p:txBody>
          <a:bodyPr/>
          <a:lstStyle/>
          <a:p>
            <a:r>
              <a:rPr lang="nl-NL" sz="2800" b="1" dirty="0">
                <a:solidFill>
                  <a:srgbClr val="570076"/>
                </a:solidFill>
                <a:latin typeface="Arial"/>
                <a:cs typeface="Arial"/>
              </a:rPr>
              <a:t>Agile</a:t>
            </a:r>
          </a:p>
        </p:txBody>
      </p:sp>
      <p:sp>
        <p:nvSpPr>
          <p:cNvPr id="3" name="Tijdelijke aanduiding voor inhoud 2">
            <a:extLst>
              <a:ext uri="{FF2B5EF4-FFF2-40B4-BE49-F238E27FC236}">
                <a16:creationId xmlns:a16="http://schemas.microsoft.com/office/drawing/2014/main" id="{471FE761-FB62-4E3A-A426-2737A2750375}"/>
              </a:ext>
            </a:extLst>
          </p:cNvPr>
          <p:cNvSpPr>
            <a:spLocks noGrp="1"/>
          </p:cNvSpPr>
          <p:nvPr>
            <p:ph idx="1"/>
          </p:nvPr>
        </p:nvSpPr>
        <p:spPr/>
        <p:txBody>
          <a:bodyPr/>
          <a:lstStyle/>
          <a:p>
            <a:pPr marL="742950" lvl="1" indent="-285750" fontAlgn="base">
              <a:spcBef>
                <a:spcPct val="20000"/>
              </a:spcBef>
              <a:spcAft>
                <a:spcPct val="0"/>
              </a:spcAft>
            </a:pPr>
            <a:r>
              <a:rPr lang="nl-NL" sz="2000" dirty="0">
                <a:solidFill>
                  <a:srgbClr val="570076"/>
                </a:solidFill>
                <a:latin typeface="Arial"/>
                <a:cs typeface="Arial"/>
              </a:rPr>
              <a:t>Scrum</a:t>
            </a:r>
          </a:p>
          <a:p>
            <a:pPr marL="742950" lvl="1" indent="-285750" fontAlgn="base">
              <a:spcBef>
                <a:spcPct val="20000"/>
              </a:spcBef>
              <a:spcAft>
                <a:spcPct val="0"/>
              </a:spcAft>
            </a:pPr>
            <a:r>
              <a:rPr lang="nl-NL" sz="2000" dirty="0">
                <a:solidFill>
                  <a:srgbClr val="570076"/>
                </a:solidFill>
                <a:latin typeface="Arial"/>
                <a:cs typeface="Arial"/>
              </a:rPr>
              <a:t>Scrummaster</a:t>
            </a:r>
          </a:p>
          <a:p>
            <a:pPr marL="1200150" lvl="2" indent="-285750" fontAlgn="base">
              <a:spcBef>
                <a:spcPct val="20000"/>
              </a:spcBef>
              <a:spcAft>
                <a:spcPct val="0"/>
              </a:spcAft>
            </a:pPr>
            <a:r>
              <a:rPr lang="nl-NL" sz="1600" dirty="0">
                <a:solidFill>
                  <a:srgbClr val="570076"/>
                </a:solidFill>
                <a:latin typeface="Arial"/>
                <a:cs typeface="Arial"/>
              </a:rPr>
              <a:t>Daan</a:t>
            </a:r>
          </a:p>
          <a:p>
            <a:pPr marL="742950" lvl="1" indent="-285750" fontAlgn="base">
              <a:spcBef>
                <a:spcPct val="20000"/>
              </a:spcBef>
              <a:spcAft>
                <a:spcPct val="0"/>
              </a:spcAft>
            </a:pPr>
            <a:endParaRPr lang="nl-NL" sz="2000" dirty="0">
              <a:solidFill>
                <a:srgbClr val="570076"/>
              </a:solidFill>
              <a:latin typeface="Arial"/>
              <a:cs typeface="Arial"/>
            </a:endParaRPr>
          </a:p>
          <a:p>
            <a:pPr marL="742950" lvl="1" indent="-285750" fontAlgn="base">
              <a:spcBef>
                <a:spcPct val="20000"/>
              </a:spcBef>
              <a:spcAft>
                <a:spcPct val="0"/>
              </a:spcAft>
            </a:pPr>
            <a:r>
              <a:rPr lang="nl-NL" sz="2000" dirty="0">
                <a:solidFill>
                  <a:srgbClr val="570076"/>
                </a:solidFill>
                <a:latin typeface="Arial"/>
                <a:cs typeface="Arial"/>
              </a:rPr>
              <a:t>Scrumboard</a:t>
            </a:r>
          </a:p>
          <a:p>
            <a:pPr marL="1200150" lvl="2" indent="-285750" fontAlgn="base">
              <a:spcBef>
                <a:spcPct val="20000"/>
              </a:spcBef>
              <a:spcAft>
                <a:spcPct val="0"/>
              </a:spcAft>
            </a:pPr>
            <a:r>
              <a:rPr lang="nl-NL" sz="1600" dirty="0" err="1">
                <a:solidFill>
                  <a:srgbClr val="570076"/>
                </a:solidFill>
                <a:latin typeface="Arial"/>
                <a:cs typeface="Arial"/>
              </a:rPr>
              <a:t>Jira</a:t>
            </a:r>
            <a:endParaRPr lang="nl-NL" dirty="0"/>
          </a:p>
          <a:p>
            <a:endParaRPr lang="nl-NL" dirty="0"/>
          </a:p>
        </p:txBody>
      </p:sp>
      <p:pic>
        <p:nvPicPr>
          <p:cNvPr id="8" name="Afbeelding 7">
            <a:extLst>
              <a:ext uri="{FF2B5EF4-FFF2-40B4-BE49-F238E27FC236}">
                <a16:creationId xmlns:a16="http://schemas.microsoft.com/office/drawing/2014/main" id="{814B8613-13C8-45D4-9566-672AB1DDEB44}"/>
              </a:ext>
            </a:extLst>
          </p:cNvPr>
          <p:cNvPicPr>
            <a:picLocks noChangeAspect="1"/>
          </p:cNvPicPr>
          <p:nvPr/>
        </p:nvPicPr>
        <p:blipFill>
          <a:blip r:embed="rId2"/>
          <a:stretch>
            <a:fillRect/>
          </a:stretch>
        </p:blipFill>
        <p:spPr>
          <a:xfrm>
            <a:off x="1" y="5457826"/>
            <a:ext cx="12192000" cy="1400176"/>
          </a:xfrm>
          <a:prstGeom prst="rect">
            <a:avLst/>
          </a:prstGeom>
        </p:spPr>
      </p:pic>
      <p:pic>
        <p:nvPicPr>
          <p:cNvPr id="5" name="Picture 2" descr="Create a Jira Ticket using REST API and Scan attachments">
            <a:extLst>
              <a:ext uri="{FF2B5EF4-FFF2-40B4-BE49-F238E27FC236}">
                <a16:creationId xmlns:a16="http://schemas.microsoft.com/office/drawing/2014/main" id="{5B2333E1-EDAA-4593-82CE-C71E8B474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1366838"/>
            <a:ext cx="522922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72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E90750-E04D-4B2A-951C-7CE4C03487D2}"/>
              </a:ext>
            </a:extLst>
          </p:cNvPr>
          <p:cNvSpPr>
            <a:spLocks noGrp="1"/>
          </p:cNvSpPr>
          <p:nvPr>
            <p:ph type="title"/>
          </p:nvPr>
        </p:nvSpPr>
        <p:spPr/>
        <p:txBody>
          <a:bodyPr/>
          <a:lstStyle/>
          <a:p>
            <a:r>
              <a:rPr lang="nl-NL" sz="2800" b="1" dirty="0" err="1">
                <a:solidFill>
                  <a:srgbClr val="570076"/>
                </a:solidFill>
                <a:latin typeface="Arial"/>
                <a:cs typeface="Arial"/>
              </a:rPr>
              <a:t>Possible</a:t>
            </a:r>
            <a:r>
              <a:rPr lang="nl-NL" sz="2800" b="1" dirty="0">
                <a:solidFill>
                  <a:srgbClr val="570076"/>
                </a:solidFill>
                <a:latin typeface="Arial"/>
                <a:cs typeface="Arial"/>
              </a:rPr>
              <a:t> POC</a:t>
            </a:r>
          </a:p>
        </p:txBody>
      </p:sp>
      <p:sp>
        <p:nvSpPr>
          <p:cNvPr id="3" name="Tijdelijke aanduiding voor inhoud 2">
            <a:extLst>
              <a:ext uri="{FF2B5EF4-FFF2-40B4-BE49-F238E27FC236}">
                <a16:creationId xmlns:a16="http://schemas.microsoft.com/office/drawing/2014/main" id="{471FE761-FB62-4E3A-A426-2737A2750375}"/>
              </a:ext>
            </a:extLst>
          </p:cNvPr>
          <p:cNvSpPr>
            <a:spLocks noGrp="1"/>
          </p:cNvSpPr>
          <p:nvPr>
            <p:ph idx="1"/>
          </p:nvPr>
        </p:nvSpPr>
        <p:spPr/>
        <p:txBody>
          <a:bodyPr/>
          <a:lstStyle/>
          <a:p>
            <a:pPr marL="742950" lvl="1" indent="-285750" fontAlgn="base">
              <a:spcBef>
                <a:spcPct val="20000"/>
              </a:spcBef>
              <a:spcAft>
                <a:spcPct val="0"/>
              </a:spcAft>
            </a:pPr>
            <a:r>
              <a:rPr lang="nl-NL" sz="2000" dirty="0">
                <a:solidFill>
                  <a:srgbClr val="570076"/>
                </a:solidFill>
                <a:latin typeface="Arial"/>
                <a:cs typeface="Arial"/>
              </a:rPr>
              <a:t>Dashboard </a:t>
            </a:r>
            <a:r>
              <a:rPr lang="nl-NL" sz="2000" dirty="0" err="1">
                <a:solidFill>
                  <a:srgbClr val="570076"/>
                </a:solidFill>
                <a:latin typeface="Arial"/>
                <a:cs typeface="Arial"/>
              </a:rPr>
              <a:t>with</a:t>
            </a:r>
            <a:r>
              <a:rPr lang="nl-NL" sz="2000" dirty="0">
                <a:solidFill>
                  <a:srgbClr val="570076"/>
                </a:solidFill>
                <a:latin typeface="Arial"/>
                <a:cs typeface="Arial"/>
              </a:rPr>
              <a:t> private </a:t>
            </a:r>
            <a:r>
              <a:rPr lang="nl-NL" sz="2000" dirty="0" err="1">
                <a:solidFill>
                  <a:srgbClr val="570076"/>
                </a:solidFill>
                <a:latin typeface="Arial"/>
                <a:cs typeface="Arial"/>
              </a:rPr>
              <a:t>overviews</a:t>
            </a:r>
            <a:endParaRPr lang="nl-NL" sz="2000" dirty="0">
              <a:solidFill>
                <a:srgbClr val="570076"/>
              </a:solidFill>
              <a:latin typeface="Arial"/>
              <a:cs typeface="Arial"/>
            </a:endParaRPr>
          </a:p>
          <a:p>
            <a:pPr marL="742950" lvl="1" indent="-285750" fontAlgn="base">
              <a:spcBef>
                <a:spcPct val="20000"/>
              </a:spcBef>
              <a:spcAft>
                <a:spcPct val="0"/>
              </a:spcAft>
            </a:pPr>
            <a:r>
              <a:rPr lang="nl-NL" sz="2000" dirty="0" err="1">
                <a:solidFill>
                  <a:srgbClr val="570076"/>
                </a:solidFill>
                <a:latin typeface="Arial"/>
                <a:cs typeface="Arial"/>
              </a:rPr>
              <a:t>Prediction</a:t>
            </a:r>
            <a:r>
              <a:rPr lang="nl-NL" sz="2000" dirty="0">
                <a:solidFill>
                  <a:srgbClr val="570076"/>
                </a:solidFill>
                <a:latin typeface="Arial"/>
                <a:cs typeface="Arial"/>
              </a:rPr>
              <a:t> </a:t>
            </a:r>
            <a:r>
              <a:rPr lang="nl-NL" sz="2000" dirty="0" err="1">
                <a:solidFill>
                  <a:srgbClr val="570076"/>
                </a:solidFill>
                <a:latin typeface="Arial"/>
                <a:cs typeface="Arial"/>
              </a:rPr>
              <a:t>electricity</a:t>
            </a:r>
            <a:r>
              <a:rPr lang="nl-NL" sz="2000" dirty="0">
                <a:solidFill>
                  <a:srgbClr val="570076"/>
                </a:solidFill>
                <a:latin typeface="Arial"/>
                <a:cs typeface="Arial"/>
              </a:rPr>
              <a:t> market</a:t>
            </a:r>
          </a:p>
          <a:p>
            <a:pPr marL="742950" lvl="1" indent="-285750" fontAlgn="base">
              <a:spcBef>
                <a:spcPct val="20000"/>
              </a:spcBef>
              <a:spcAft>
                <a:spcPct val="0"/>
              </a:spcAft>
            </a:pPr>
            <a:r>
              <a:rPr lang="nl-NL" sz="2000" dirty="0" err="1">
                <a:solidFill>
                  <a:srgbClr val="570076"/>
                </a:solidFill>
                <a:latin typeface="Arial"/>
                <a:cs typeface="Arial"/>
              </a:rPr>
              <a:t>Overview</a:t>
            </a:r>
            <a:r>
              <a:rPr lang="nl-NL" sz="2000" dirty="0">
                <a:solidFill>
                  <a:srgbClr val="570076"/>
                </a:solidFill>
                <a:latin typeface="Arial"/>
                <a:cs typeface="Arial"/>
              </a:rPr>
              <a:t> </a:t>
            </a:r>
            <a:r>
              <a:rPr lang="nl-NL" sz="2000" dirty="0" err="1">
                <a:solidFill>
                  <a:srgbClr val="570076"/>
                </a:solidFill>
                <a:latin typeface="Arial"/>
                <a:cs typeface="Arial"/>
              </a:rPr>
              <a:t>national</a:t>
            </a:r>
            <a:r>
              <a:rPr lang="nl-NL" sz="2000" dirty="0">
                <a:solidFill>
                  <a:srgbClr val="570076"/>
                </a:solidFill>
                <a:latin typeface="Arial"/>
                <a:cs typeface="Arial"/>
              </a:rPr>
              <a:t> </a:t>
            </a:r>
            <a:r>
              <a:rPr lang="nl-NL" sz="2000" dirty="0" err="1">
                <a:solidFill>
                  <a:srgbClr val="570076"/>
                </a:solidFill>
                <a:latin typeface="Arial"/>
                <a:cs typeface="Arial"/>
              </a:rPr>
              <a:t>energyproblems</a:t>
            </a:r>
            <a:endParaRPr lang="nl-NL" sz="2000" dirty="0">
              <a:solidFill>
                <a:srgbClr val="570076"/>
              </a:solidFill>
              <a:latin typeface="Arial"/>
              <a:cs typeface="Arial"/>
            </a:endParaRPr>
          </a:p>
          <a:p>
            <a:pPr marL="742950" lvl="1" indent="-285750" fontAlgn="base">
              <a:spcBef>
                <a:spcPct val="20000"/>
              </a:spcBef>
              <a:spcAft>
                <a:spcPct val="0"/>
              </a:spcAft>
            </a:pPr>
            <a:r>
              <a:rPr lang="nl-NL" sz="2000" dirty="0" err="1">
                <a:solidFill>
                  <a:srgbClr val="570076"/>
                </a:solidFill>
                <a:latin typeface="Arial"/>
                <a:cs typeface="Arial"/>
              </a:rPr>
              <a:t>Buy</a:t>
            </a:r>
            <a:r>
              <a:rPr lang="nl-NL" sz="2000" dirty="0">
                <a:solidFill>
                  <a:srgbClr val="570076"/>
                </a:solidFill>
                <a:latin typeface="Arial"/>
                <a:cs typeface="Arial"/>
              </a:rPr>
              <a:t>/</a:t>
            </a:r>
            <a:r>
              <a:rPr lang="nl-NL" sz="2000" dirty="0" err="1">
                <a:solidFill>
                  <a:srgbClr val="570076"/>
                </a:solidFill>
                <a:latin typeface="Arial"/>
                <a:cs typeface="Arial"/>
              </a:rPr>
              <a:t>sell</a:t>
            </a:r>
            <a:r>
              <a:rPr lang="nl-NL" sz="2000" dirty="0">
                <a:solidFill>
                  <a:srgbClr val="570076"/>
                </a:solidFill>
                <a:latin typeface="Arial"/>
                <a:cs typeface="Arial"/>
              </a:rPr>
              <a:t> energy</a:t>
            </a:r>
          </a:p>
          <a:p>
            <a:pPr marL="742950" lvl="1" indent="-285750" fontAlgn="base">
              <a:spcBef>
                <a:spcPct val="20000"/>
              </a:spcBef>
              <a:spcAft>
                <a:spcPct val="0"/>
              </a:spcAft>
            </a:pPr>
            <a:r>
              <a:rPr lang="nl-NL" sz="2000" dirty="0" err="1">
                <a:solidFill>
                  <a:srgbClr val="570076"/>
                </a:solidFill>
                <a:latin typeface="Arial"/>
                <a:cs typeface="Arial"/>
              </a:rPr>
              <a:t>Simulation</a:t>
            </a:r>
            <a:r>
              <a:rPr lang="nl-NL" sz="2000" dirty="0">
                <a:solidFill>
                  <a:srgbClr val="570076"/>
                </a:solidFill>
                <a:latin typeface="Arial"/>
                <a:cs typeface="Arial"/>
              </a:rPr>
              <a:t> </a:t>
            </a:r>
            <a:r>
              <a:rPr lang="nl-NL" sz="2000" dirty="0" err="1">
                <a:solidFill>
                  <a:srgbClr val="570076"/>
                </a:solidFill>
                <a:latin typeface="Arial"/>
                <a:cs typeface="Arial"/>
              </a:rPr>
              <a:t>solar</a:t>
            </a:r>
            <a:r>
              <a:rPr lang="nl-NL" sz="2000" dirty="0">
                <a:solidFill>
                  <a:srgbClr val="570076"/>
                </a:solidFill>
                <a:latin typeface="Arial"/>
                <a:cs typeface="Arial"/>
              </a:rPr>
              <a:t> panels/</a:t>
            </a:r>
            <a:r>
              <a:rPr lang="nl-NL" sz="2000" dirty="0" err="1">
                <a:solidFill>
                  <a:srgbClr val="570076"/>
                </a:solidFill>
                <a:latin typeface="Arial"/>
                <a:cs typeface="Arial"/>
              </a:rPr>
              <a:t>windmill</a:t>
            </a:r>
            <a:r>
              <a:rPr lang="nl-NL" sz="2000" dirty="0">
                <a:solidFill>
                  <a:srgbClr val="570076"/>
                </a:solidFill>
                <a:latin typeface="Arial"/>
                <a:cs typeface="Arial"/>
              </a:rPr>
              <a:t>/etc.</a:t>
            </a:r>
            <a:endParaRPr lang="nl-NL" dirty="0"/>
          </a:p>
        </p:txBody>
      </p:sp>
      <p:pic>
        <p:nvPicPr>
          <p:cNvPr id="8" name="Afbeelding 7">
            <a:extLst>
              <a:ext uri="{FF2B5EF4-FFF2-40B4-BE49-F238E27FC236}">
                <a16:creationId xmlns:a16="http://schemas.microsoft.com/office/drawing/2014/main" id="{814B8613-13C8-45D4-9566-672AB1DDEB44}"/>
              </a:ext>
            </a:extLst>
          </p:cNvPr>
          <p:cNvPicPr>
            <a:picLocks noChangeAspect="1"/>
          </p:cNvPicPr>
          <p:nvPr/>
        </p:nvPicPr>
        <p:blipFill>
          <a:blip r:embed="rId2"/>
          <a:stretch>
            <a:fillRect/>
          </a:stretch>
        </p:blipFill>
        <p:spPr>
          <a:xfrm>
            <a:off x="1" y="5457826"/>
            <a:ext cx="12192000" cy="1400176"/>
          </a:xfrm>
          <a:prstGeom prst="rect">
            <a:avLst/>
          </a:prstGeom>
        </p:spPr>
      </p:pic>
    </p:spTree>
    <p:extLst>
      <p:ext uri="{BB962C8B-B14F-4D97-AF65-F5344CB8AC3E}">
        <p14:creationId xmlns:p14="http://schemas.microsoft.com/office/powerpoint/2010/main" val="31883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E90750-E04D-4B2A-951C-7CE4C03487D2}"/>
              </a:ext>
            </a:extLst>
          </p:cNvPr>
          <p:cNvSpPr>
            <a:spLocks noGrp="1"/>
          </p:cNvSpPr>
          <p:nvPr>
            <p:ph type="title"/>
          </p:nvPr>
        </p:nvSpPr>
        <p:spPr/>
        <p:txBody>
          <a:bodyPr/>
          <a:lstStyle/>
          <a:p>
            <a:r>
              <a:rPr lang="nl-NL" sz="2800" b="1" dirty="0">
                <a:solidFill>
                  <a:srgbClr val="570076"/>
                </a:solidFill>
                <a:latin typeface="Arial"/>
                <a:cs typeface="Arial"/>
              </a:rPr>
              <a:t>Mogelijkheden POC</a:t>
            </a:r>
          </a:p>
        </p:txBody>
      </p:sp>
      <p:sp>
        <p:nvSpPr>
          <p:cNvPr id="3" name="Tijdelijke aanduiding voor inhoud 2">
            <a:extLst>
              <a:ext uri="{FF2B5EF4-FFF2-40B4-BE49-F238E27FC236}">
                <a16:creationId xmlns:a16="http://schemas.microsoft.com/office/drawing/2014/main" id="{471FE761-FB62-4E3A-A426-2737A2750375}"/>
              </a:ext>
            </a:extLst>
          </p:cNvPr>
          <p:cNvSpPr>
            <a:spLocks noGrp="1"/>
          </p:cNvSpPr>
          <p:nvPr>
            <p:ph idx="1"/>
          </p:nvPr>
        </p:nvSpPr>
        <p:spPr/>
        <p:txBody>
          <a:bodyPr/>
          <a:lstStyle/>
          <a:p>
            <a:pPr marL="742950" lvl="1" indent="-285750" fontAlgn="base">
              <a:spcBef>
                <a:spcPct val="20000"/>
              </a:spcBef>
              <a:spcAft>
                <a:spcPct val="0"/>
              </a:spcAft>
            </a:pPr>
            <a:r>
              <a:rPr lang="nl-NL" sz="2000" dirty="0">
                <a:solidFill>
                  <a:srgbClr val="570076"/>
                </a:solidFill>
                <a:latin typeface="Arial"/>
                <a:cs typeface="Arial"/>
              </a:rPr>
              <a:t>Dashboard </a:t>
            </a:r>
            <a:r>
              <a:rPr lang="nl-NL" sz="2000" dirty="0" err="1">
                <a:solidFill>
                  <a:srgbClr val="570076"/>
                </a:solidFill>
                <a:latin typeface="Arial"/>
                <a:cs typeface="Arial"/>
              </a:rPr>
              <a:t>with</a:t>
            </a:r>
            <a:r>
              <a:rPr lang="nl-NL" sz="2000" dirty="0">
                <a:solidFill>
                  <a:srgbClr val="570076"/>
                </a:solidFill>
                <a:latin typeface="Arial"/>
                <a:cs typeface="Arial"/>
              </a:rPr>
              <a:t> private </a:t>
            </a:r>
            <a:r>
              <a:rPr lang="nl-NL" sz="2000" dirty="0" err="1">
                <a:solidFill>
                  <a:srgbClr val="570076"/>
                </a:solidFill>
                <a:latin typeface="Arial"/>
                <a:cs typeface="Arial"/>
              </a:rPr>
              <a:t>overviews</a:t>
            </a:r>
            <a:endParaRPr lang="nl-NL" sz="2000" dirty="0">
              <a:solidFill>
                <a:srgbClr val="570076"/>
              </a:solidFill>
              <a:latin typeface="Arial"/>
              <a:cs typeface="Arial"/>
            </a:endParaRPr>
          </a:p>
          <a:p>
            <a:pPr marL="1200150" lvl="2" indent="-285750" fontAlgn="base">
              <a:spcBef>
                <a:spcPct val="20000"/>
              </a:spcBef>
              <a:spcAft>
                <a:spcPct val="0"/>
              </a:spcAft>
            </a:pPr>
            <a:r>
              <a:rPr lang="nl-NL" sz="1600" dirty="0">
                <a:solidFill>
                  <a:srgbClr val="570076"/>
                </a:solidFill>
                <a:latin typeface="Arial"/>
                <a:cs typeface="Arial"/>
              </a:rPr>
              <a:t>Energy Output</a:t>
            </a:r>
          </a:p>
          <a:p>
            <a:pPr marL="1200150" lvl="2" indent="-285750" fontAlgn="base">
              <a:spcBef>
                <a:spcPct val="20000"/>
              </a:spcBef>
              <a:spcAft>
                <a:spcPct val="0"/>
              </a:spcAft>
            </a:pPr>
            <a:r>
              <a:rPr lang="nl-NL" sz="1600" dirty="0">
                <a:solidFill>
                  <a:srgbClr val="570076"/>
                </a:solidFill>
                <a:latin typeface="Arial"/>
                <a:cs typeface="Arial"/>
              </a:rPr>
              <a:t>Energy Input</a:t>
            </a:r>
          </a:p>
          <a:p>
            <a:pPr marL="1200150" lvl="2" indent="-285750" fontAlgn="base">
              <a:spcBef>
                <a:spcPct val="20000"/>
              </a:spcBef>
              <a:spcAft>
                <a:spcPct val="0"/>
              </a:spcAft>
            </a:pPr>
            <a:r>
              <a:rPr lang="nl-NL" sz="1600" dirty="0">
                <a:solidFill>
                  <a:srgbClr val="570076"/>
                </a:solidFill>
                <a:latin typeface="Arial"/>
                <a:cs typeface="Arial"/>
              </a:rPr>
              <a:t>Energy </a:t>
            </a:r>
            <a:r>
              <a:rPr lang="nl-NL" sz="1600" dirty="0" err="1">
                <a:solidFill>
                  <a:srgbClr val="570076"/>
                </a:solidFill>
                <a:latin typeface="Arial"/>
                <a:cs typeface="Arial"/>
              </a:rPr>
              <a:t>prices</a:t>
            </a:r>
            <a:endParaRPr lang="nl-NL" sz="1600" dirty="0">
              <a:solidFill>
                <a:srgbClr val="570076"/>
              </a:solidFill>
              <a:latin typeface="Arial"/>
              <a:cs typeface="Arial"/>
            </a:endParaRPr>
          </a:p>
          <a:p>
            <a:pPr marL="1200150" lvl="2" indent="-285750" fontAlgn="base">
              <a:spcBef>
                <a:spcPct val="20000"/>
              </a:spcBef>
              <a:spcAft>
                <a:spcPct val="0"/>
              </a:spcAft>
            </a:pPr>
            <a:r>
              <a:rPr lang="nl-NL" sz="1600" dirty="0">
                <a:solidFill>
                  <a:srgbClr val="570076"/>
                </a:solidFill>
                <a:latin typeface="Arial"/>
                <a:cs typeface="Arial"/>
              </a:rPr>
              <a:t>General </a:t>
            </a:r>
            <a:r>
              <a:rPr lang="nl-NL" sz="1600" dirty="0" err="1">
                <a:solidFill>
                  <a:srgbClr val="570076"/>
                </a:solidFill>
                <a:latin typeface="Arial"/>
                <a:cs typeface="Arial"/>
              </a:rPr>
              <a:t>weather</a:t>
            </a:r>
            <a:r>
              <a:rPr lang="nl-NL" sz="1600" dirty="0">
                <a:solidFill>
                  <a:srgbClr val="570076"/>
                </a:solidFill>
                <a:latin typeface="Arial"/>
                <a:cs typeface="Arial"/>
              </a:rPr>
              <a:t> forecast</a:t>
            </a:r>
          </a:p>
          <a:p>
            <a:endParaRPr lang="nl-NL" dirty="0"/>
          </a:p>
        </p:txBody>
      </p:sp>
      <p:pic>
        <p:nvPicPr>
          <p:cNvPr id="8" name="Afbeelding 7">
            <a:extLst>
              <a:ext uri="{FF2B5EF4-FFF2-40B4-BE49-F238E27FC236}">
                <a16:creationId xmlns:a16="http://schemas.microsoft.com/office/drawing/2014/main" id="{814B8613-13C8-45D4-9566-672AB1DDEB44}"/>
              </a:ext>
            </a:extLst>
          </p:cNvPr>
          <p:cNvPicPr>
            <a:picLocks noChangeAspect="1"/>
          </p:cNvPicPr>
          <p:nvPr/>
        </p:nvPicPr>
        <p:blipFill>
          <a:blip r:embed="rId2"/>
          <a:stretch>
            <a:fillRect/>
          </a:stretch>
        </p:blipFill>
        <p:spPr>
          <a:xfrm>
            <a:off x="1" y="5457826"/>
            <a:ext cx="12192000" cy="1400176"/>
          </a:xfrm>
          <a:prstGeom prst="rect">
            <a:avLst/>
          </a:prstGeom>
        </p:spPr>
      </p:pic>
    </p:spTree>
    <p:extLst>
      <p:ext uri="{BB962C8B-B14F-4D97-AF65-F5344CB8AC3E}">
        <p14:creationId xmlns:p14="http://schemas.microsoft.com/office/powerpoint/2010/main" val="205292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E90750-E04D-4B2A-951C-7CE4C03487D2}"/>
              </a:ext>
            </a:extLst>
          </p:cNvPr>
          <p:cNvSpPr>
            <a:spLocks noGrp="1"/>
          </p:cNvSpPr>
          <p:nvPr>
            <p:ph type="title"/>
          </p:nvPr>
        </p:nvSpPr>
        <p:spPr/>
        <p:txBody>
          <a:bodyPr/>
          <a:lstStyle/>
          <a:p>
            <a:r>
              <a:rPr lang="nl-NL" sz="2800" b="1" dirty="0">
                <a:solidFill>
                  <a:srgbClr val="570076"/>
                </a:solidFill>
                <a:latin typeface="Arial"/>
                <a:cs typeface="Arial"/>
              </a:rPr>
              <a:t>Application</a:t>
            </a:r>
          </a:p>
        </p:txBody>
      </p:sp>
      <p:sp>
        <p:nvSpPr>
          <p:cNvPr id="3" name="Tijdelijke aanduiding voor inhoud 2">
            <a:extLst>
              <a:ext uri="{FF2B5EF4-FFF2-40B4-BE49-F238E27FC236}">
                <a16:creationId xmlns:a16="http://schemas.microsoft.com/office/drawing/2014/main" id="{471FE761-FB62-4E3A-A426-2737A2750375}"/>
              </a:ext>
            </a:extLst>
          </p:cNvPr>
          <p:cNvSpPr>
            <a:spLocks noGrp="1"/>
          </p:cNvSpPr>
          <p:nvPr>
            <p:ph idx="1"/>
          </p:nvPr>
        </p:nvSpPr>
        <p:spPr/>
        <p:txBody>
          <a:bodyPr/>
          <a:lstStyle/>
          <a:p>
            <a:pPr marL="742950" lvl="1" indent="-285750" fontAlgn="base">
              <a:spcBef>
                <a:spcPct val="20000"/>
              </a:spcBef>
              <a:spcAft>
                <a:spcPct val="0"/>
              </a:spcAft>
            </a:pPr>
            <a:r>
              <a:rPr lang="nl-NL" sz="2000" dirty="0">
                <a:solidFill>
                  <a:srgbClr val="570076"/>
                </a:solidFill>
                <a:latin typeface="Arial"/>
                <a:cs typeface="Arial"/>
              </a:rPr>
              <a:t>Backend</a:t>
            </a:r>
          </a:p>
          <a:p>
            <a:pPr marL="1200150" lvl="2" indent="-285750" fontAlgn="base">
              <a:spcBef>
                <a:spcPct val="20000"/>
              </a:spcBef>
              <a:spcAft>
                <a:spcPct val="0"/>
              </a:spcAft>
            </a:pPr>
            <a:r>
              <a:rPr lang="nl-NL" sz="1600" dirty="0">
                <a:solidFill>
                  <a:srgbClr val="570076"/>
                </a:solidFill>
                <a:latin typeface="Arial"/>
                <a:cs typeface="Arial"/>
              </a:rPr>
              <a:t>C# .NET </a:t>
            </a:r>
            <a:r>
              <a:rPr lang="nl-NL" sz="1600" dirty="0" err="1">
                <a:solidFill>
                  <a:srgbClr val="570076"/>
                </a:solidFill>
                <a:latin typeface="Arial"/>
                <a:cs typeface="Arial"/>
              </a:rPr>
              <a:t>Core</a:t>
            </a:r>
            <a:r>
              <a:rPr lang="nl-NL" sz="1600" dirty="0">
                <a:solidFill>
                  <a:srgbClr val="570076"/>
                </a:solidFill>
                <a:latin typeface="Arial"/>
                <a:cs typeface="Arial"/>
              </a:rPr>
              <a:t> 6.0</a:t>
            </a:r>
          </a:p>
          <a:p>
            <a:pPr marL="742950" lvl="1" indent="-285750" fontAlgn="base">
              <a:spcBef>
                <a:spcPct val="20000"/>
              </a:spcBef>
              <a:spcAft>
                <a:spcPct val="0"/>
              </a:spcAft>
            </a:pPr>
            <a:r>
              <a:rPr lang="nl-NL" sz="2000" dirty="0" err="1">
                <a:solidFill>
                  <a:srgbClr val="570076"/>
                </a:solidFill>
                <a:latin typeface="Arial"/>
                <a:cs typeface="Arial"/>
              </a:rPr>
              <a:t>Frontend</a:t>
            </a:r>
            <a:endParaRPr lang="nl-NL" sz="2000" dirty="0">
              <a:solidFill>
                <a:srgbClr val="570076"/>
              </a:solidFill>
              <a:latin typeface="Arial"/>
              <a:cs typeface="Arial"/>
            </a:endParaRPr>
          </a:p>
          <a:p>
            <a:pPr marL="1200150" lvl="2" indent="-285750" fontAlgn="base">
              <a:spcBef>
                <a:spcPct val="20000"/>
              </a:spcBef>
              <a:spcAft>
                <a:spcPct val="0"/>
              </a:spcAft>
            </a:pPr>
            <a:r>
              <a:rPr lang="nl-NL" sz="1600" dirty="0" err="1">
                <a:solidFill>
                  <a:srgbClr val="570076"/>
                </a:solidFill>
                <a:latin typeface="Arial"/>
                <a:cs typeface="Arial"/>
              </a:rPr>
              <a:t>React</a:t>
            </a:r>
            <a:endParaRPr lang="nl-NL" sz="1600" dirty="0">
              <a:solidFill>
                <a:srgbClr val="570076"/>
              </a:solidFill>
              <a:latin typeface="Arial"/>
              <a:cs typeface="Arial"/>
            </a:endParaRPr>
          </a:p>
          <a:p>
            <a:pPr marL="914400" lvl="2" indent="0" fontAlgn="base">
              <a:spcBef>
                <a:spcPct val="20000"/>
              </a:spcBef>
              <a:spcAft>
                <a:spcPct val="0"/>
              </a:spcAft>
              <a:buNone/>
            </a:pPr>
            <a:endParaRPr lang="nl-NL" sz="1600" dirty="0">
              <a:solidFill>
                <a:srgbClr val="570076"/>
              </a:solidFill>
              <a:latin typeface="Arial"/>
              <a:cs typeface="Arial"/>
            </a:endParaRPr>
          </a:p>
          <a:p>
            <a:pPr marL="742950" lvl="1" indent="-285750" fontAlgn="base">
              <a:spcBef>
                <a:spcPct val="20000"/>
              </a:spcBef>
              <a:spcAft>
                <a:spcPct val="0"/>
              </a:spcAft>
            </a:pPr>
            <a:r>
              <a:rPr lang="nl-NL" sz="2000" dirty="0" err="1">
                <a:solidFill>
                  <a:srgbClr val="570076"/>
                </a:solidFill>
                <a:latin typeface="Arial"/>
                <a:cs typeface="Arial"/>
              </a:rPr>
              <a:t>GitLab</a:t>
            </a:r>
            <a:r>
              <a:rPr lang="nl-NL" sz="2000" dirty="0">
                <a:solidFill>
                  <a:srgbClr val="570076"/>
                </a:solidFill>
                <a:latin typeface="Arial"/>
                <a:cs typeface="Arial"/>
              </a:rPr>
              <a:t> Fontys</a:t>
            </a:r>
            <a:endParaRPr lang="nl-NL" sz="1600" dirty="0">
              <a:solidFill>
                <a:srgbClr val="570076"/>
              </a:solidFill>
              <a:latin typeface="Arial"/>
              <a:cs typeface="Arial"/>
            </a:endParaRPr>
          </a:p>
        </p:txBody>
      </p:sp>
      <p:pic>
        <p:nvPicPr>
          <p:cNvPr id="8" name="Afbeelding 7">
            <a:extLst>
              <a:ext uri="{FF2B5EF4-FFF2-40B4-BE49-F238E27FC236}">
                <a16:creationId xmlns:a16="http://schemas.microsoft.com/office/drawing/2014/main" id="{814B8613-13C8-45D4-9566-672AB1DDEB44}"/>
              </a:ext>
            </a:extLst>
          </p:cNvPr>
          <p:cNvPicPr>
            <a:picLocks noChangeAspect="1"/>
          </p:cNvPicPr>
          <p:nvPr/>
        </p:nvPicPr>
        <p:blipFill>
          <a:blip r:embed="rId2"/>
          <a:stretch>
            <a:fillRect/>
          </a:stretch>
        </p:blipFill>
        <p:spPr>
          <a:xfrm>
            <a:off x="1" y="5457826"/>
            <a:ext cx="12192000" cy="1400176"/>
          </a:xfrm>
          <a:prstGeom prst="rect">
            <a:avLst/>
          </a:prstGeom>
        </p:spPr>
      </p:pic>
    </p:spTree>
    <p:extLst>
      <p:ext uri="{BB962C8B-B14F-4D97-AF65-F5344CB8AC3E}">
        <p14:creationId xmlns:p14="http://schemas.microsoft.com/office/powerpoint/2010/main" val="15750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90144" y="2722333"/>
            <a:ext cx="2344081" cy="3302000"/>
          </a:xfrm>
        </p:spPr>
        <p:txBody>
          <a:bodyPr>
            <a:normAutofit/>
          </a:bodyPr>
          <a:lstStyle/>
          <a:p>
            <a:r>
              <a:rPr lang="nl-NL" sz="5333" dirty="0"/>
              <a:t>DEMO</a:t>
            </a:r>
            <a:br>
              <a:rPr lang="nl-NL" sz="2133" dirty="0">
                <a:solidFill>
                  <a:schemeClr val="bg1"/>
                </a:solidFill>
              </a:rPr>
            </a:br>
            <a:br>
              <a:rPr lang="nl-NL" sz="2133" dirty="0">
                <a:solidFill>
                  <a:schemeClr val="bg1"/>
                </a:solidFill>
              </a:rPr>
            </a:br>
            <a:br>
              <a:rPr lang="nl-NL" sz="2133" dirty="0">
                <a:solidFill>
                  <a:schemeClr val="bg1"/>
                </a:solidFill>
              </a:rPr>
            </a:br>
            <a:r>
              <a:rPr lang="nl-NL" sz="2133" dirty="0">
                <a:solidFill>
                  <a:schemeClr val="bg1"/>
                </a:solidFill>
              </a:rPr>
              <a:t>	</a:t>
            </a:r>
            <a:r>
              <a:rPr lang="nl-NL" sz="2667" dirty="0">
                <a:solidFill>
                  <a:schemeClr val="bg1"/>
                </a:solidFill>
              </a:rPr>
              <a:t>					</a:t>
            </a:r>
            <a:endParaRPr lang="nl-NL" sz="2667" dirty="0"/>
          </a:p>
        </p:txBody>
      </p:sp>
    </p:spTree>
    <p:extLst>
      <p:ext uri="{BB962C8B-B14F-4D97-AF65-F5344CB8AC3E}">
        <p14:creationId xmlns:p14="http://schemas.microsoft.com/office/powerpoint/2010/main" val="138914758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5325" y="2722333"/>
            <a:ext cx="3228975" cy="3302000"/>
          </a:xfrm>
        </p:spPr>
        <p:txBody>
          <a:bodyPr>
            <a:normAutofit/>
          </a:bodyPr>
          <a:lstStyle/>
          <a:p>
            <a:r>
              <a:rPr lang="nl-NL" sz="5333" dirty="0" err="1"/>
              <a:t>Questions</a:t>
            </a:r>
            <a:r>
              <a:rPr lang="nl-NL" sz="5333" dirty="0"/>
              <a:t>?</a:t>
            </a:r>
            <a:br>
              <a:rPr lang="nl-NL" sz="2133" dirty="0">
                <a:solidFill>
                  <a:schemeClr val="bg1"/>
                </a:solidFill>
              </a:rPr>
            </a:br>
            <a:br>
              <a:rPr lang="nl-NL" sz="2133" dirty="0">
                <a:solidFill>
                  <a:schemeClr val="bg1"/>
                </a:solidFill>
              </a:rPr>
            </a:br>
            <a:br>
              <a:rPr lang="nl-NL" sz="2133" dirty="0">
                <a:solidFill>
                  <a:schemeClr val="bg1"/>
                </a:solidFill>
              </a:rPr>
            </a:br>
            <a:br>
              <a:rPr lang="nl-NL" sz="2133" dirty="0">
                <a:solidFill>
                  <a:schemeClr val="bg1"/>
                </a:solidFill>
              </a:rPr>
            </a:br>
            <a:r>
              <a:rPr lang="nl-NL" sz="2133" dirty="0">
                <a:solidFill>
                  <a:schemeClr val="bg1"/>
                </a:solidFill>
              </a:rPr>
              <a:t>	</a:t>
            </a:r>
            <a:r>
              <a:rPr lang="nl-NL" sz="2667" dirty="0">
                <a:solidFill>
                  <a:schemeClr val="bg1"/>
                </a:solidFill>
              </a:rPr>
              <a:t>					</a:t>
            </a:r>
            <a:endParaRPr lang="nl-NL" sz="2667" dirty="0"/>
          </a:p>
        </p:txBody>
      </p:sp>
    </p:spTree>
    <p:extLst>
      <p:ext uri="{BB962C8B-B14F-4D97-AF65-F5344CB8AC3E}">
        <p14:creationId xmlns:p14="http://schemas.microsoft.com/office/powerpoint/2010/main" val="47602344"/>
      </p:ext>
    </p:extLst>
  </p:cSld>
  <p:clrMapOvr>
    <a:masterClrMapping/>
  </p:clrMapOvr>
  <p:transition spd="slow">
    <p:push/>
  </p:transition>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651</Words>
  <Application>Microsoft Office PowerPoint</Application>
  <PresentationFormat>Breedbeeld</PresentationFormat>
  <Paragraphs>77</Paragraphs>
  <Slides>7</Slides>
  <Notes>3</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HackIT  RB02 – Group 2          </vt:lpstr>
      <vt:lpstr>Agile</vt:lpstr>
      <vt:lpstr>Possible POC</vt:lpstr>
      <vt:lpstr>Mogelijkheden POC</vt:lpstr>
      <vt:lpstr>Application</vt:lpstr>
      <vt:lpstr>DEMO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Hackit </dc:title>
  <dc:creator>Brandt,Lars L.T.J. van den</dc:creator>
  <cp:lastModifiedBy>Brandt,Lars L.T.J. van den</cp:lastModifiedBy>
  <cp:revision>46</cp:revision>
  <dcterms:created xsi:type="dcterms:W3CDTF">2022-02-09T12:27:39Z</dcterms:created>
  <dcterms:modified xsi:type="dcterms:W3CDTF">2022-02-09T13:12:51Z</dcterms:modified>
</cp:coreProperties>
</file>