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712" r:id="rId4"/>
  </p:sldMasterIdLst>
  <p:notesMasterIdLst>
    <p:notesMasterId r:id="rId57"/>
  </p:notesMasterIdLst>
  <p:handoutMasterIdLst>
    <p:handoutMasterId r:id="rId58"/>
  </p:handoutMasterIdLst>
  <p:sldIdLst>
    <p:sldId id="290" r:id="rId5"/>
    <p:sldId id="258" r:id="rId6"/>
    <p:sldId id="314" r:id="rId7"/>
    <p:sldId id="291" r:id="rId8"/>
    <p:sldId id="358" r:id="rId9"/>
    <p:sldId id="357" r:id="rId10"/>
    <p:sldId id="316" r:id="rId11"/>
    <p:sldId id="319" r:id="rId12"/>
    <p:sldId id="359" r:id="rId13"/>
    <p:sldId id="315" r:id="rId14"/>
    <p:sldId id="318" r:id="rId15"/>
    <p:sldId id="317" r:id="rId16"/>
    <p:sldId id="320" r:id="rId17"/>
    <p:sldId id="321" r:id="rId18"/>
    <p:sldId id="323" r:id="rId19"/>
    <p:sldId id="322" r:id="rId20"/>
    <p:sldId id="324" r:id="rId21"/>
    <p:sldId id="325" r:id="rId22"/>
    <p:sldId id="326" r:id="rId23"/>
    <p:sldId id="327" r:id="rId24"/>
    <p:sldId id="328" r:id="rId25"/>
    <p:sldId id="329" r:id="rId26"/>
    <p:sldId id="330" r:id="rId27"/>
    <p:sldId id="36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52" r:id="rId50"/>
    <p:sldId id="353" r:id="rId51"/>
    <p:sldId id="354" r:id="rId52"/>
    <p:sldId id="355" r:id="rId53"/>
    <p:sldId id="356" r:id="rId54"/>
    <p:sldId id="305" r:id="rId55"/>
    <p:sldId id="298" r:id="rId56"/>
  </p:sldIdLst>
  <p:sldSz cx="12192000" cy="6858000"/>
  <p:notesSz cx="6797675" cy="9926638"/>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833"/>
    <a:srgbClr val="E2E2E2"/>
    <a:srgbClr val="F5B51B"/>
    <a:srgbClr val="18792C"/>
    <a:srgbClr val="E14C34"/>
    <a:srgbClr val="0F5285"/>
    <a:srgbClr val="8C303F"/>
    <a:srgbClr val="A24572"/>
    <a:srgbClr val="CF9D3D"/>
    <a:srgbClr val="287F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93296810-A885-4BE3-A3E7-6D5BEEA58F3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9" autoAdjust="0"/>
    <p:restoredTop sz="94303" autoAdjust="0"/>
  </p:normalViewPr>
  <p:slideViewPr>
    <p:cSldViewPr snapToGrid="0" showGuides="1">
      <p:cViewPr varScale="1">
        <p:scale>
          <a:sx n="101" d="100"/>
          <a:sy n="101" d="100"/>
        </p:scale>
        <p:origin x="-102" y="-120"/>
      </p:cViewPr>
      <p:guideLst>
        <p:guide orient="horz" pos="2160"/>
        <p:guide pos="3840"/>
      </p:guideLst>
    </p:cSldViewPr>
  </p:slideViewPr>
  <p:notesTextViewPr>
    <p:cViewPr>
      <p:scale>
        <a:sx n="3" d="2"/>
        <a:sy n="3" d="2"/>
      </p:scale>
      <p:origin x="0" y="0"/>
    </p:cViewPr>
  </p:notesTextViewPr>
  <p:notesViewPr>
    <p:cSldViewPr snapToGrid="0" showGuides="1">
      <p:cViewPr varScale="1">
        <p:scale>
          <a:sx n="97" d="100"/>
          <a:sy n="97" d="100"/>
        </p:scale>
        <p:origin x="4008"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D1E0C90-1D4B-4894-A52F-6A61A87821C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6FC6E43D-3065-44B8-88CF-754AF46FCB4A}"/>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A9846A32-BF80-4EEB-9349-9686B10A492B}" type="datetimeFigureOut">
              <a:rPr lang="en-US" smtClean="0"/>
              <a:t>3/15/2022</a:t>
            </a:fld>
            <a:endParaRPr lang="en-US"/>
          </a:p>
        </p:txBody>
      </p:sp>
      <p:sp>
        <p:nvSpPr>
          <p:cNvPr id="4" name="Footer Placeholder 3">
            <a:extLst>
              <a:ext uri="{FF2B5EF4-FFF2-40B4-BE49-F238E27FC236}">
                <a16:creationId xmlns:a16="http://schemas.microsoft.com/office/drawing/2014/main" xmlns="" id="{F0CC3A23-7175-4E59-B38B-B4E81F52132F}"/>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7BF400A4-4A42-4A50-BC86-D7DA38EF2AEB}"/>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C642A9F-EB4A-4976-901B-F47991B5E154}" type="slidenum">
              <a:rPr lang="en-US" smtClean="0"/>
              <a:t>‹Nº›</a:t>
            </a:fld>
            <a:endParaRPr lang="en-US"/>
          </a:p>
        </p:txBody>
      </p:sp>
    </p:spTree>
    <p:extLst>
      <p:ext uri="{BB962C8B-B14F-4D97-AF65-F5344CB8AC3E}">
        <p14:creationId xmlns:p14="http://schemas.microsoft.com/office/powerpoint/2010/main" val="3437907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F9CA9E41-F7BA-42D1-923E-C3B58F2FDEC1}" type="datetimeFigureOut">
              <a:rPr lang="en-US" noProof="0" smtClean="0"/>
              <a:t>3/15/2022</a:t>
            </a:fld>
            <a:endParaRPr lang="en-US" noProof="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DDAC6CC0-914F-4A6F-B8FE-1137B7ABBBE0}" type="slidenum">
              <a:rPr lang="en-US" noProof="0" smtClean="0"/>
              <a:t>‹Nº›</a:t>
            </a:fld>
            <a:endParaRPr lang="en-US" noProof="0"/>
          </a:p>
        </p:txBody>
      </p:sp>
    </p:spTree>
    <p:extLst>
      <p:ext uri="{BB962C8B-B14F-4D97-AF65-F5344CB8AC3E}">
        <p14:creationId xmlns:p14="http://schemas.microsoft.com/office/powerpoint/2010/main" val="3325645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DDAC6CC0-914F-4A6F-B8FE-1137B7ABBBE0}" type="slidenum">
              <a:rPr lang="en-US" noProof="0" smtClean="0"/>
              <a:t>2</a:t>
            </a:fld>
            <a:endParaRPr lang="en-US" noProof="0"/>
          </a:p>
        </p:txBody>
      </p:sp>
    </p:spTree>
    <p:extLst>
      <p:ext uri="{BB962C8B-B14F-4D97-AF65-F5344CB8AC3E}">
        <p14:creationId xmlns:p14="http://schemas.microsoft.com/office/powerpoint/2010/main" val="4076185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DDAC6CC0-914F-4A6F-B8FE-1137B7ABBBE0}" type="slidenum">
              <a:rPr lang="en-US" noProof="0" smtClean="0"/>
              <a:t>3</a:t>
            </a:fld>
            <a:endParaRPr lang="en-US" noProof="0"/>
          </a:p>
        </p:txBody>
      </p:sp>
    </p:spTree>
    <p:extLst>
      <p:ext uri="{BB962C8B-B14F-4D97-AF65-F5344CB8AC3E}">
        <p14:creationId xmlns:p14="http://schemas.microsoft.com/office/powerpoint/2010/main" val="407618508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ortada CIEF">
    <p:bg>
      <p:bgPr>
        <a:solidFill>
          <a:schemeClr val="bg1"/>
        </a:solidFill>
        <a:effectLst/>
      </p:bgPr>
    </p:bg>
    <p:spTree>
      <p:nvGrpSpPr>
        <p:cNvPr id="1" name=""/>
        <p:cNvGrpSpPr/>
        <p:nvPr/>
      </p:nvGrpSpPr>
      <p:grpSpPr>
        <a:xfrm>
          <a:off x="0" y="0"/>
          <a:ext cx="0" cy="0"/>
          <a:chOff x="0" y="0"/>
          <a:chExt cx="0" cy="0"/>
        </a:xfrm>
      </p:grpSpPr>
      <p:pic>
        <p:nvPicPr>
          <p:cNvPr id="16" name="Imagen 15"/>
          <p:cNvPicPr>
            <a:picLocks noChangeAspect="1"/>
          </p:cNvPicPr>
          <p:nvPr userDrawn="1"/>
        </p:nvPicPr>
        <p:blipFill rotWithShape="1">
          <a:blip r:embed="rId2">
            <a:extLst>
              <a:ext uri="{28A0092B-C50C-407E-A947-70E740481C1C}">
                <a14:useLocalDpi xmlns:a14="http://schemas.microsoft.com/office/drawing/2010/main" val="0"/>
              </a:ext>
            </a:extLst>
          </a:blip>
          <a:srcRect l="36261" b="13647"/>
          <a:stretch/>
        </p:blipFill>
        <p:spPr>
          <a:xfrm>
            <a:off x="-7620" y="928309"/>
            <a:ext cx="2338561" cy="5922071"/>
          </a:xfrm>
          <a:prstGeom prst="rect">
            <a:avLst/>
          </a:prstGeom>
        </p:spPr>
      </p:pic>
      <p:sp>
        <p:nvSpPr>
          <p:cNvPr id="19" name="Rectángulo 18"/>
          <p:cNvSpPr/>
          <p:nvPr userDrawn="1"/>
        </p:nvSpPr>
        <p:spPr>
          <a:xfrm>
            <a:off x="0" y="0"/>
            <a:ext cx="12192000" cy="528452"/>
          </a:xfrm>
          <a:prstGeom prst="rect">
            <a:avLst/>
          </a:prstGeom>
          <a:solidFill>
            <a:srgbClr val="1879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1" name="Title 1">
            <a:extLst>
              <a:ext uri="{FF2B5EF4-FFF2-40B4-BE49-F238E27FC236}">
                <a16:creationId xmlns:a16="http://schemas.microsoft.com/office/drawing/2014/main" xmlns="" id="{C6B931B8-6920-4B59-AD28-CB99D1D3F1A4}"/>
              </a:ext>
            </a:extLst>
          </p:cNvPr>
          <p:cNvSpPr>
            <a:spLocks noGrp="1"/>
          </p:cNvSpPr>
          <p:nvPr>
            <p:ph type="title" hasCustomPrompt="1"/>
          </p:nvPr>
        </p:nvSpPr>
        <p:spPr>
          <a:xfrm>
            <a:off x="2223811" y="3930372"/>
            <a:ext cx="9777215" cy="502201"/>
          </a:xfrm>
          <a:prstGeom prst="rect">
            <a:avLst/>
          </a:prstGeom>
        </p:spPr>
        <p:txBody>
          <a:bodyPr lIns="36000" tIns="0" rIns="0" bIns="0" anchor="b">
            <a:normAutofit/>
          </a:bodyPr>
          <a:lstStyle>
            <a:lvl1pPr>
              <a:defRPr sz="2800">
                <a:solidFill>
                  <a:schemeClr val="tx1">
                    <a:lumMod val="90000"/>
                    <a:lumOff val="10000"/>
                  </a:schemeClr>
                </a:solidFill>
              </a:defRPr>
            </a:lvl1pPr>
          </a:lstStyle>
          <a:p>
            <a:r>
              <a:rPr lang="en-US" noProof="0" dirty="0"/>
              <a:t>Click to Edit Title</a:t>
            </a:r>
          </a:p>
        </p:txBody>
      </p:sp>
      <p:sp>
        <p:nvSpPr>
          <p:cNvPr id="4" name="Rectángulo 3"/>
          <p:cNvSpPr/>
          <p:nvPr userDrawn="1"/>
        </p:nvSpPr>
        <p:spPr>
          <a:xfrm>
            <a:off x="4985247" y="58785"/>
            <a:ext cx="2221506" cy="410882"/>
          </a:xfrm>
          <a:prstGeom prst="rect">
            <a:avLst/>
          </a:prstGeom>
        </p:spPr>
        <p:txBody>
          <a:bodyPr wrap="none">
            <a:spAutoFit/>
          </a:bodyPr>
          <a:lstStyle/>
          <a:p>
            <a:pPr algn="ctr">
              <a:lnSpc>
                <a:spcPct val="115000"/>
              </a:lnSpc>
              <a:spcBef>
                <a:spcPts val="500"/>
              </a:spcBef>
              <a:spcAft>
                <a:spcPts val="1000"/>
              </a:spcAft>
            </a:pPr>
            <a:r>
              <a:rPr lang="es-ES" sz="1800" b="1">
                <a:solidFill>
                  <a:srgbClr val="FFFFFF"/>
                </a:solidFill>
                <a:effectLst/>
                <a:latin typeface="Helvetica LT Std" panose="020B0504020202020204" pitchFamily="34" charset="0"/>
                <a:ea typeface="MS Mincho" panose="02020609040205080304" pitchFamily="49" charset="-128"/>
                <a:cs typeface="Times New Roman" panose="02020603050405020304" pitchFamily="18" charset="0"/>
              </a:rPr>
              <a:t>www.grupcief.com</a:t>
            </a:r>
            <a:endParaRPr lang="es-ES" sz="800">
              <a:effectLst/>
              <a:latin typeface="Helvetica LT Std" panose="020B0504020202020204" pitchFamily="34" charset="0"/>
              <a:ea typeface="MS Mincho" panose="02020609040205080304" pitchFamily="49" charset="-128"/>
              <a:cs typeface="Times New Roman" panose="02020603050405020304" pitchFamily="18" charset="0"/>
            </a:endParaRPr>
          </a:p>
        </p:txBody>
      </p:sp>
      <p:pic>
        <p:nvPicPr>
          <p:cNvPr id="13" name="Imagen 12" descr="\\BIGBOX\Informatica\Projectes\_DISSENY\Redisseny imatge Grup CIEF\versio 2019\Logo\CAT\UnitatsNegoci.png"/>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3821" y="6103779"/>
            <a:ext cx="10377728" cy="590465"/>
          </a:xfrm>
          <a:prstGeom prst="rect">
            <a:avLst/>
          </a:prstGeom>
          <a:noFill/>
          <a:ln>
            <a:noFill/>
          </a:ln>
        </p:spPr>
      </p:pic>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223811" y="2724261"/>
            <a:ext cx="1386000" cy="990528"/>
          </a:xfrm>
          <a:prstGeom prst="rect">
            <a:avLst/>
          </a:prstGeom>
        </p:spPr>
      </p:pic>
      <p:pic>
        <p:nvPicPr>
          <p:cNvPr id="17" name="Imagen 1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112419" y="688260"/>
            <a:ext cx="2458724" cy="432000"/>
          </a:xfrm>
          <a:prstGeom prst="rect">
            <a:avLst/>
          </a:prstGeom>
        </p:spPr>
      </p:pic>
      <p:pic>
        <p:nvPicPr>
          <p:cNvPr id="18" name="Imagen 17"/>
          <p:cNvPicPr>
            <a:picLocks noChangeAspect="1"/>
          </p:cNvPicPr>
          <p:nvPr userDrawn="1"/>
        </p:nvPicPr>
        <p:blipFill rotWithShape="1">
          <a:blip r:embed="rId6">
            <a:extLst>
              <a:ext uri="{28A0092B-C50C-407E-A947-70E740481C1C}">
                <a14:useLocalDpi xmlns:a14="http://schemas.microsoft.com/office/drawing/2010/main" val="0"/>
              </a:ext>
            </a:extLst>
          </a:blip>
          <a:srcRect l="10253" t="29867" r="9905" b="29782"/>
          <a:stretch/>
        </p:blipFill>
        <p:spPr>
          <a:xfrm>
            <a:off x="7112419" y="1281272"/>
            <a:ext cx="2026846" cy="576000"/>
          </a:xfrm>
          <a:prstGeom prst="rect">
            <a:avLst/>
          </a:prstGeom>
        </p:spPr>
      </p:pic>
      <p:pic>
        <p:nvPicPr>
          <p:cNvPr id="20" name="Imagen 1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253735" y="1335272"/>
            <a:ext cx="2609713" cy="468000"/>
          </a:xfrm>
          <a:prstGeom prst="rect">
            <a:avLst/>
          </a:prstGeom>
        </p:spPr>
      </p:pic>
      <p:pic>
        <p:nvPicPr>
          <p:cNvPr id="21" name="Imagen 2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733171" y="616862"/>
            <a:ext cx="1985057" cy="576000"/>
          </a:xfrm>
          <a:prstGeom prst="rect">
            <a:avLst/>
          </a:prstGeom>
        </p:spPr>
      </p:pic>
    </p:spTree>
    <p:extLst>
      <p:ext uri="{BB962C8B-B14F-4D97-AF65-F5344CB8AC3E}">
        <p14:creationId xmlns:p14="http://schemas.microsoft.com/office/powerpoint/2010/main" val="411885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 Imatge dreta">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13394" y="894799"/>
            <a:ext cx="2988707" cy="5592158"/>
          </a:xfrm>
          <a:prstGeom prst="rect">
            <a:avLst/>
          </a:prstGeom>
        </p:spPr>
      </p:pic>
      <p:sp>
        <p:nvSpPr>
          <p:cNvPr id="10" name="Picture Placeholder 7">
            <a:extLst>
              <a:ext uri="{FF2B5EF4-FFF2-40B4-BE49-F238E27FC236}">
                <a16:creationId xmlns:a16="http://schemas.microsoft.com/office/drawing/2014/main" xmlns="" id="{BB0064D4-BDD6-4678-9FA4-3A77F1600A65}"/>
              </a:ext>
            </a:extLst>
          </p:cNvPr>
          <p:cNvSpPr>
            <a:spLocks noGrp="1"/>
          </p:cNvSpPr>
          <p:nvPr>
            <p:ph type="pic" sz="quarter" idx="14"/>
          </p:nvPr>
        </p:nvSpPr>
        <p:spPr>
          <a:xfrm>
            <a:off x="7238010" y="1275510"/>
            <a:ext cx="4140000" cy="3960000"/>
          </a:xfrm>
          <a:prstGeom prst="rect">
            <a:avLst/>
          </a:prstGeom>
        </p:spPr>
        <p:txBody>
          <a:bodyPr anchor="ctr" anchorCtr="0">
            <a:noAutofit/>
          </a:bodyPr>
          <a:lstStyle>
            <a:lvl1pPr marL="0" indent="0" algn="ctr">
              <a:buNone/>
              <a:defRPr/>
            </a:lvl1pPr>
          </a:lstStyle>
          <a:p>
            <a:r>
              <a:rPr lang="es-ES" noProof="0"/>
              <a:t>Haga clic en el icono para agregar una imagen</a:t>
            </a:r>
            <a:endParaRPr lang="en-US" noProof="0"/>
          </a:p>
        </p:txBody>
      </p:sp>
      <p:sp>
        <p:nvSpPr>
          <p:cNvPr id="17" name="Text Placeholder 2">
            <a:extLst>
              <a:ext uri="{FF2B5EF4-FFF2-40B4-BE49-F238E27FC236}">
                <a16:creationId xmlns:a16="http://schemas.microsoft.com/office/drawing/2014/main" xmlns="" id="{13548F99-E128-4301-95D8-8FDACDA5912F}"/>
              </a:ext>
            </a:extLst>
          </p:cNvPr>
          <p:cNvSpPr>
            <a:spLocks noGrp="1"/>
          </p:cNvSpPr>
          <p:nvPr>
            <p:ph type="body" idx="18"/>
          </p:nvPr>
        </p:nvSpPr>
        <p:spPr>
          <a:xfrm>
            <a:off x="738878" y="2055682"/>
            <a:ext cx="5744426" cy="2735384"/>
          </a:xfrm>
          <a:prstGeom prst="rect">
            <a:avLst/>
          </a:prstGeom>
        </p:spPr>
        <p:txBody>
          <a:bodyPr lIns="36000" tIns="0" rIns="0" bIns="0">
            <a:normAutofit/>
          </a:bodyPr>
          <a:lstStyle>
            <a:lvl1pPr marL="285750" indent="-285750">
              <a:buFont typeface="Wingdings" panose="05000000000000000000" pitchFamily="2" charset="2"/>
              <a:buChar char="ü"/>
              <a:defRPr sz="1400">
                <a:solidFill>
                  <a:schemeClr val="tx1">
                    <a:lumMod val="90000"/>
                    <a:lumOff val="1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noProof="0" dirty="0"/>
          </a:p>
        </p:txBody>
      </p:sp>
      <p:sp>
        <p:nvSpPr>
          <p:cNvPr id="22" name="Title 1">
            <a:extLst>
              <a:ext uri="{FF2B5EF4-FFF2-40B4-BE49-F238E27FC236}">
                <a16:creationId xmlns:a16="http://schemas.microsoft.com/office/drawing/2014/main" xmlns="" id="{C6B931B8-6920-4B59-AD28-CB99D1D3F1A4}"/>
              </a:ext>
            </a:extLst>
          </p:cNvPr>
          <p:cNvSpPr>
            <a:spLocks noGrp="1"/>
          </p:cNvSpPr>
          <p:nvPr>
            <p:ph type="title" hasCustomPrompt="1"/>
          </p:nvPr>
        </p:nvSpPr>
        <p:spPr>
          <a:xfrm>
            <a:off x="738878" y="1275510"/>
            <a:ext cx="5744426" cy="502201"/>
          </a:xfrm>
          <a:prstGeom prst="rect">
            <a:avLst/>
          </a:prstGeom>
        </p:spPr>
        <p:txBody>
          <a:bodyPr lIns="36000" tIns="0" rIns="0" bIns="0" anchor="b">
            <a:normAutofit/>
          </a:bodyPr>
          <a:lstStyle>
            <a:lvl1pPr>
              <a:defRPr sz="3200" b="1">
                <a:solidFill>
                  <a:schemeClr val="tx1">
                    <a:lumMod val="90000"/>
                    <a:lumOff val="10000"/>
                  </a:schemeClr>
                </a:solidFill>
                <a:latin typeface="+mn-lt"/>
              </a:defRPr>
            </a:lvl1pPr>
          </a:lstStyle>
          <a:p>
            <a:r>
              <a:rPr lang="en-US" noProof="0" dirty="0"/>
              <a:t>Click to Edit Title</a:t>
            </a:r>
          </a:p>
        </p:txBody>
      </p:sp>
      <p:sp>
        <p:nvSpPr>
          <p:cNvPr id="19" name="Marcador de número de diapositiva 5"/>
          <p:cNvSpPr>
            <a:spLocks noGrp="1"/>
          </p:cNvSpPr>
          <p:nvPr>
            <p:ph type="sldNum" sz="quarter" idx="12"/>
          </p:nvPr>
        </p:nvSpPr>
        <p:spPr>
          <a:xfrm>
            <a:off x="11507192" y="6444266"/>
            <a:ext cx="495597" cy="312794"/>
          </a:xfrm>
          <a:prstGeom prst="rect">
            <a:avLst/>
          </a:prstGeom>
        </p:spPr>
        <p:txBody>
          <a:bodyPr/>
          <a:lstStyle>
            <a:lvl1pPr algn="r">
              <a:defRPr sz="1050">
                <a:solidFill>
                  <a:schemeClr val="bg1"/>
                </a:solidFill>
              </a:defRPr>
            </a:lvl1pPr>
          </a:lstStyle>
          <a:p>
            <a:fld id="{3CE5352E-9B9F-4EDC-8769-7FA3D3F814C7}" type="slidenum">
              <a:rPr lang="en-US" smtClean="0"/>
              <a:pPr/>
              <a:t>‹Nº›</a:t>
            </a:fld>
            <a:endParaRPr lang="en-US"/>
          </a:p>
        </p:txBody>
      </p:sp>
    </p:spTree>
    <p:extLst>
      <p:ext uri="{BB962C8B-B14F-4D97-AF65-F5344CB8AC3E}">
        <p14:creationId xmlns:p14="http://schemas.microsoft.com/office/powerpoint/2010/main" val="765368420"/>
      </p:ext>
    </p:extLst>
  </p:cSld>
  <p:clrMapOvr>
    <a:masterClrMapping/>
  </p:clrMapOvr>
  <p:extLst mod="1">
    <p:ext uri="{DCECCB84-F9BA-43D5-87BE-67443E8EF086}">
      <p15:sldGuideLst xmlns:p15="http://schemas.microsoft.com/office/powerpoint/2012/main" xmlns=""/>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 Imatge esquerra">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101034" y="894799"/>
            <a:ext cx="2988707" cy="5592158"/>
          </a:xfrm>
          <a:prstGeom prst="rect">
            <a:avLst/>
          </a:prstGeom>
        </p:spPr>
      </p:pic>
      <p:sp>
        <p:nvSpPr>
          <p:cNvPr id="17" name="Text Placeholder 2">
            <a:extLst>
              <a:ext uri="{FF2B5EF4-FFF2-40B4-BE49-F238E27FC236}">
                <a16:creationId xmlns:a16="http://schemas.microsoft.com/office/drawing/2014/main" xmlns="" id="{13548F99-E128-4301-95D8-8FDACDA5912F}"/>
              </a:ext>
            </a:extLst>
          </p:cNvPr>
          <p:cNvSpPr>
            <a:spLocks noGrp="1"/>
          </p:cNvSpPr>
          <p:nvPr>
            <p:ph type="body" idx="18"/>
          </p:nvPr>
        </p:nvSpPr>
        <p:spPr>
          <a:xfrm>
            <a:off x="5744327" y="2055682"/>
            <a:ext cx="5744426" cy="2735384"/>
          </a:xfrm>
          <a:prstGeom prst="rect">
            <a:avLst/>
          </a:prstGeom>
        </p:spPr>
        <p:txBody>
          <a:bodyPr lIns="36000" tIns="0" rIns="0" bIns="0">
            <a:normAutofit/>
          </a:bodyPr>
          <a:lstStyle>
            <a:lvl1pPr marL="285750" indent="-285750">
              <a:buFont typeface="Wingdings" panose="05000000000000000000" pitchFamily="2" charset="2"/>
              <a:buChar char="ü"/>
              <a:defRPr sz="1400">
                <a:solidFill>
                  <a:schemeClr val="tx1">
                    <a:lumMod val="90000"/>
                    <a:lumOff val="1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noProof="0" dirty="0"/>
          </a:p>
        </p:txBody>
      </p:sp>
      <p:sp>
        <p:nvSpPr>
          <p:cNvPr id="22" name="Title 1">
            <a:extLst>
              <a:ext uri="{FF2B5EF4-FFF2-40B4-BE49-F238E27FC236}">
                <a16:creationId xmlns:a16="http://schemas.microsoft.com/office/drawing/2014/main" xmlns="" id="{C6B931B8-6920-4B59-AD28-CB99D1D3F1A4}"/>
              </a:ext>
            </a:extLst>
          </p:cNvPr>
          <p:cNvSpPr>
            <a:spLocks noGrp="1"/>
          </p:cNvSpPr>
          <p:nvPr>
            <p:ph type="title" hasCustomPrompt="1"/>
          </p:nvPr>
        </p:nvSpPr>
        <p:spPr>
          <a:xfrm>
            <a:off x="5744327" y="1275510"/>
            <a:ext cx="5744426" cy="502201"/>
          </a:xfrm>
          <a:prstGeom prst="rect">
            <a:avLst/>
          </a:prstGeom>
        </p:spPr>
        <p:txBody>
          <a:bodyPr lIns="36000" tIns="0" rIns="0" bIns="0" anchor="b">
            <a:normAutofit/>
          </a:bodyPr>
          <a:lstStyle>
            <a:lvl1pPr>
              <a:defRPr sz="3200" b="1">
                <a:solidFill>
                  <a:schemeClr val="tx1">
                    <a:lumMod val="90000"/>
                    <a:lumOff val="10000"/>
                  </a:schemeClr>
                </a:solidFill>
                <a:latin typeface="+mn-lt"/>
              </a:defRPr>
            </a:lvl1pPr>
          </a:lstStyle>
          <a:p>
            <a:r>
              <a:rPr lang="en-US" noProof="0" dirty="0"/>
              <a:t>Click to Edit Title</a:t>
            </a:r>
          </a:p>
        </p:txBody>
      </p:sp>
      <p:sp>
        <p:nvSpPr>
          <p:cNvPr id="12" name="Marcador de número de diapositiva 5"/>
          <p:cNvSpPr>
            <a:spLocks noGrp="1"/>
          </p:cNvSpPr>
          <p:nvPr>
            <p:ph type="sldNum" sz="quarter" idx="12"/>
          </p:nvPr>
        </p:nvSpPr>
        <p:spPr>
          <a:xfrm>
            <a:off x="11507192" y="6444266"/>
            <a:ext cx="495597" cy="312794"/>
          </a:xfrm>
          <a:prstGeom prst="rect">
            <a:avLst/>
          </a:prstGeom>
        </p:spPr>
        <p:txBody>
          <a:bodyPr/>
          <a:lstStyle>
            <a:lvl1pPr algn="r">
              <a:defRPr sz="1050">
                <a:solidFill>
                  <a:schemeClr val="bg1"/>
                </a:solidFill>
              </a:defRPr>
            </a:lvl1pPr>
          </a:lstStyle>
          <a:p>
            <a:fld id="{3CE5352E-9B9F-4EDC-8769-7FA3D3F814C7}" type="slidenum">
              <a:rPr lang="en-US" smtClean="0"/>
              <a:pPr/>
              <a:t>‹Nº›</a:t>
            </a:fld>
            <a:endParaRPr lang="en-US"/>
          </a:p>
        </p:txBody>
      </p:sp>
      <p:sp>
        <p:nvSpPr>
          <p:cNvPr id="6" name="Picture Placeholder 7">
            <a:extLst>
              <a:ext uri="{FF2B5EF4-FFF2-40B4-BE49-F238E27FC236}">
                <a16:creationId xmlns:a16="http://schemas.microsoft.com/office/drawing/2014/main" xmlns="" id="{BB0064D4-BDD6-4678-9FA4-3A77F1600A65}"/>
              </a:ext>
            </a:extLst>
          </p:cNvPr>
          <p:cNvSpPr>
            <a:spLocks noGrp="1"/>
          </p:cNvSpPr>
          <p:nvPr>
            <p:ph type="pic" sz="quarter" idx="19"/>
          </p:nvPr>
        </p:nvSpPr>
        <p:spPr>
          <a:xfrm>
            <a:off x="486888" y="1275510"/>
            <a:ext cx="4140000" cy="3960000"/>
          </a:xfrm>
          <a:prstGeom prst="rect">
            <a:avLst/>
          </a:prstGeom>
        </p:spPr>
        <p:txBody>
          <a:bodyPr anchor="ctr" anchorCtr="0">
            <a:noAutofit/>
          </a:bodyPr>
          <a:lstStyle>
            <a:lvl1pPr marL="0" indent="0" algn="ctr">
              <a:buNone/>
              <a:defRPr/>
            </a:lvl1pPr>
          </a:lstStyle>
          <a:p>
            <a:r>
              <a:rPr lang="es-ES" noProof="0"/>
              <a:t>Haga clic en el icono para agregar una imagen</a:t>
            </a:r>
            <a:endParaRPr lang="en-US" noProof="0"/>
          </a:p>
        </p:txBody>
      </p:sp>
    </p:spTree>
    <p:extLst>
      <p:ext uri="{BB962C8B-B14F-4D97-AF65-F5344CB8AC3E}">
        <p14:creationId xmlns:p14="http://schemas.microsoft.com/office/powerpoint/2010/main" val="2543143361"/>
      </p:ext>
    </p:extLst>
  </p:cSld>
  <p:clrMapOvr>
    <a:masterClrMapping/>
  </p:clrMapOvr>
  <p:extLst mod="1">
    <p:ext uri="{DCECCB84-F9BA-43D5-87BE-67443E8EF086}">
      <p15:sldGuideLst xmlns:p15="http://schemas.microsoft.com/office/powerpoint/2012/main" xmlns=""/>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nversión">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C6B931B8-6920-4B59-AD28-CB99D1D3F1A4}"/>
              </a:ext>
            </a:extLst>
          </p:cNvPr>
          <p:cNvSpPr>
            <a:spLocks noGrp="1"/>
          </p:cNvSpPr>
          <p:nvPr>
            <p:ph type="title" hasCustomPrompt="1"/>
          </p:nvPr>
        </p:nvSpPr>
        <p:spPr>
          <a:xfrm>
            <a:off x="738878" y="1275510"/>
            <a:ext cx="10495178" cy="502201"/>
          </a:xfrm>
          <a:prstGeom prst="rect">
            <a:avLst/>
          </a:prstGeom>
        </p:spPr>
        <p:txBody>
          <a:bodyPr lIns="36000" tIns="0" rIns="0" bIns="0" anchor="b">
            <a:normAutofit/>
          </a:bodyPr>
          <a:lstStyle>
            <a:lvl1pPr>
              <a:defRPr sz="3200" b="1">
                <a:solidFill>
                  <a:schemeClr val="tx1">
                    <a:lumMod val="90000"/>
                    <a:lumOff val="10000"/>
                  </a:schemeClr>
                </a:solidFill>
                <a:latin typeface="+mn-lt"/>
              </a:defRPr>
            </a:lvl1pPr>
          </a:lstStyle>
          <a:p>
            <a:r>
              <a:rPr lang="en-US" noProof="0" dirty="0"/>
              <a:t>Click to Edit Title</a:t>
            </a:r>
          </a:p>
        </p:txBody>
      </p:sp>
      <p:sp>
        <p:nvSpPr>
          <p:cNvPr id="17" name="Marcador de número de diapositiva 5"/>
          <p:cNvSpPr>
            <a:spLocks noGrp="1"/>
          </p:cNvSpPr>
          <p:nvPr>
            <p:ph type="sldNum" sz="quarter" idx="12"/>
          </p:nvPr>
        </p:nvSpPr>
        <p:spPr>
          <a:xfrm>
            <a:off x="11507192" y="6444266"/>
            <a:ext cx="495597" cy="312794"/>
          </a:xfrm>
          <a:prstGeom prst="rect">
            <a:avLst/>
          </a:prstGeom>
        </p:spPr>
        <p:txBody>
          <a:bodyPr/>
          <a:lstStyle>
            <a:lvl1pPr algn="r">
              <a:defRPr sz="1050">
                <a:solidFill>
                  <a:schemeClr val="bg1"/>
                </a:solidFill>
              </a:defRPr>
            </a:lvl1pPr>
          </a:lstStyle>
          <a:p>
            <a:fld id="{3CE5352E-9B9F-4EDC-8769-7FA3D3F814C7}" type="slidenum">
              <a:rPr lang="en-US" smtClean="0"/>
              <a:pPr/>
              <a:t>‹Nº›</a:t>
            </a:fld>
            <a:endParaRPr lang="en-US"/>
          </a:p>
        </p:txBody>
      </p:sp>
      <p:sp>
        <p:nvSpPr>
          <p:cNvPr id="16" name="Text Placeholder 2">
            <a:extLst>
              <a:ext uri="{FF2B5EF4-FFF2-40B4-BE49-F238E27FC236}">
                <a16:creationId xmlns:a16="http://schemas.microsoft.com/office/drawing/2014/main" xmlns="" id="{13548F99-E128-4301-95D8-8FDACDA5912F}"/>
              </a:ext>
            </a:extLst>
          </p:cNvPr>
          <p:cNvSpPr>
            <a:spLocks noGrp="1"/>
          </p:cNvSpPr>
          <p:nvPr>
            <p:ph type="body" idx="18"/>
          </p:nvPr>
        </p:nvSpPr>
        <p:spPr>
          <a:xfrm>
            <a:off x="876694" y="2310063"/>
            <a:ext cx="10212984" cy="3485719"/>
          </a:xfrm>
          <a:prstGeom prst="rect">
            <a:avLst/>
          </a:prstGeom>
        </p:spPr>
        <p:txBody>
          <a:bodyPr lIns="36000" tIns="0" rIns="0" bIns="0">
            <a:normAutofit/>
          </a:bodyPr>
          <a:lstStyle>
            <a:lvl1pPr marL="285750" indent="-285750">
              <a:buFont typeface="Wingdings" panose="05000000000000000000" pitchFamily="2" charset="2"/>
              <a:buChar char="ü"/>
              <a:defRPr sz="1400">
                <a:solidFill>
                  <a:schemeClr val="tx1">
                    <a:lumMod val="90000"/>
                    <a:lumOff val="1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noProof="0" dirty="0"/>
          </a:p>
        </p:txBody>
      </p:sp>
      <p:pic>
        <p:nvPicPr>
          <p:cNvPr id="5" name="Imagen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101034" y="894799"/>
            <a:ext cx="2988707" cy="5592158"/>
          </a:xfrm>
          <a:prstGeom prst="rect">
            <a:avLst/>
          </a:prstGeom>
        </p:spPr>
      </p:pic>
    </p:spTree>
    <p:extLst>
      <p:ext uri="{BB962C8B-B14F-4D97-AF65-F5344CB8AC3E}">
        <p14:creationId xmlns:p14="http://schemas.microsoft.com/office/powerpoint/2010/main" val="1935530853"/>
      </p:ext>
    </p:extLst>
  </p:cSld>
  <p:clrMapOvr>
    <a:masterClrMapping/>
  </p:clrMapOvr>
  <p:extLst mod="1">
    <p:ext uri="{DCECCB84-F9BA-43D5-87BE-67443E8EF086}">
      <p15:sldGuideLst xmlns:p15="http://schemas.microsoft.com/office/powerpoint/2012/main" xmlns="">
        <p15:guide id="4" orient="horz" pos="55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pic>
        <p:nvPicPr>
          <p:cNvPr id="5" name="Imagen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101034" y="980863"/>
            <a:ext cx="2988707" cy="5592158"/>
          </a:xfrm>
          <a:prstGeom prst="rect">
            <a:avLst/>
          </a:prstGeom>
        </p:spPr>
      </p:pic>
      <p:sp>
        <p:nvSpPr>
          <p:cNvPr id="13" name="Title 1">
            <a:extLst>
              <a:ext uri="{FF2B5EF4-FFF2-40B4-BE49-F238E27FC236}">
                <a16:creationId xmlns:a16="http://schemas.microsoft.com/office/drawing/2014/main" xmlns="" id="{C6B931B8-6920-4B59-AD28-CB99D1D3F1A4}"/>
              </a:ext>
            </a:extLst>
          </p:cNvPr>
          <p:cNvSpPr>
            <a:spLocks noGrp="1"/>
          </p:cNvSpPr>
          <p:nvPr>
            <p:ph type="title" hasCustomPrompt="1"/>
          </p:nvPr>
        </p:nvSpPr>
        <p:spPr>
          <a:xfrm>
            <a:off x="738878" y="1275510"/>
            <a:ext cx="10495178" cy="502201"/>
          </a:xfrm>
          <a:prstGeom prst="rect">
            <a:avLst/>
          </a:prstGeom>
        </p:spPr>
        <p:txBody>
          <a:bodyPr lIns="36000" tIns="0" rIns="0" bIns="0" anchor="b">
            <a:normAutofit/>
          </a:bodyPr>
          <a:lstStyle>
            <a:lvl1pPr>
              <a:defRPr sz="3200" b="1">
                <a:solidFill>
                  <a:schemeClr val="tx1">
                    <a:lumMod val="90000"/>
                    <a:lumOff val="10000"/>
                  </a:schemeClr>
                </a:solidFill>
                <a:latin typeface="+mn-lt"/>
              </a:defRPr>
            </a:lvl1pPr>
          </a:lstStyle>
          <a:p>
            <a:r>
              <a:rPr lang="en-US" noProof="0" dirty="0"/>
              <a:t>Click to Edit Title</a:t>
            </a:r>
          </a:p>
        </p:txBody>
      </p:sp>
      <p:sp>
        <p:nvSpPr>
          <p:cNvPr id="14" name="Text Placeholder 2">
            <a:extLst>
              <a:ext uri="{FF2B5EF4-FFF2-40B4-BE49-F238E27FC236}">
                <a16:creationId xmlns:a16="http://schemas.microsoft.com/office/drawing/2014/main" xmlns="" id="{13548F99-E128-4301-95D8-8FDACDA5912F}"/>
              </a:ext>
            </a:extLst>
          </p:cNvPr>
          <p:cNvSpPr>
            <a:spLocks noGrp="1"/>
          </p:cNvSpPr>
          <p:nvPr>
            <p:ph type="body" idx="18"/>
          </p:nvPr>
        </p:nvSpPr>
        <p:spPr>
          <a:xfrm>
            <a:off x="738877" y="2055682"/>
            <a:ext cx="10495179" cy="2735384"/>
          </a:xfrm>
          <a:prstGeom prst="rect">
            <a:avLst/>
          </a:prstGeom>
        </p:spPr>
        <p:txBody>
          <a:bodyPr lIns="36000" tIns="0" rIns="0" bIns="0">
            <a:normAutofit/>
          </a:bodyPr>
          <a:lstStyle>
            <a:lvl1pPr marL="285750" indent="-285750">
              <a:buFont typeface="Wingdings" panose="05000000000000000000" pitchFamily="2" charset="2"/>
              <a:buChar char="ü"/>
              <a:defRPr sz="1400">
                <a:solidFill>
                  <a:schemeClr val="tx1">
                    <a:lumMod val="90000"/>
                    <a:lumOff val="1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noProof="0" dirty="0"/>
          </a:p>
        </p:txBody>
      </p:sp>
      <p:sp>
        <p:nvSpPr>
          <p:cNvPr id="17" name="Marcador de número de diapositiva 5"/>
          <p:cNvSpPr>
            <a:spLocks noGrp="1"/>
          </p:cNvSpPr>
          <p:nvPr>
            <p:ph type="sldNum" sz="quarter" idx="12"/>
          </p:nvPr>
        </p:nvSpPr>
        <p:spPr>
          <a:xfrm>
            <a:off x="11696403" y="5987137"/>
            <a:ext cx="495597" cy="312794"/>
          </a:xfrm>
          <a:prstGeom prst="rect">
            <a:avLst/>
          </a:prstGeom>
        </p:spPr>
        <p:txBody>
          <a:bodyPr anchor="ctr"/>
          <a:lstStyle>
            <a:lvl1pPr algn="r">
              <a:defRPr sz="1050">
                <a:solidFill>
                  <a:schemeClr val="bg1"/>
                </a:solidFill>
              </a:defRPr>
            </a:lvl1pPr>
          </a:lstStyle>
          <a:p>
            <a:fld id="{3CE5352E-9B9F-4EDC-8769-7FA3D3F814C7}" type="slidenum">
              <a:rPr lang="en-US" smtClean="0"/>
              <a:pPr/>
              <a:t>‹Nº›</a:t>
            </a:fld>
            <a:endParaRPr lang="en-US"/>
          </a:p>
        </p:txBody>
      </p:sp>
    </p:spTree>
    <p:extLst>
      <p:ext uri="{BB962C8B-B14F-4D97-AF65-F5344CB8AC3E}">
        <p14:creationId xmlns:p14="http://schemas.microsoft.com/office/powerpoint/2010/main" val="2709606854"/>
      </p:ext>
    </p:extLst>
  </p:cSld>
  <p:clrMapOvr>
    <a:masterClrMapping/>
  </p:clrMapOvr>
  <p:extLst mod="1">
    <p:ext uri="{DCECCB84-F9BA-43D5-87BE-67443E8EF086}">
      <p15:sldGuideLst xmlns:p15="http://schemas.microsoft.com/office/powerpoint/2012/main" xmlns="">
        <p15:guide id="1" orient="horz" pos="55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 Imatge dreta">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1820" y="627295"/>
            <a:ext cx="2988707" cy="5592158"/>
          </a:xfrm>
          <a:prstGeom prst="rect">
            <a:avLst/>
          </a:prstGeom>
        </p:spPr>
      </p:pic>
      <p:sp>
        <p:nvSpPr>
          <p:cNvPr id="10" name="Picture Placeholder 7">
            <a:extLst>
              <a:ext uri="{FF2B5EF4-FFF2-40B4-BE49-F238E27FC236}">
                <a16:creationId xmlns:a16="http://schemas.microsoft.com/office/drawing/2014/main" xmlns="" id="{BB0064D4-BDD6-4678-9FA4-3A77F1600A65}"/>
              </a:ext>
            </a:extLst>
          </p:cNvPr>
          <p:cNvSpPr>
            <a:spLocks noGrp="1"/>
          </p:cNvSpPr>
          <p:nvPr>
            <p:ph type="pic" sz="quarter" idx="14"/>
          </p:nvPr>
        </p:nvSpPr>
        <p:spPr>
          <a:xfrm>
            <a:off x="7238010" y="1275510"/>
            <a:ext cx="4140000" cy="3960000"/>
          </a:xfrm>
          <a:prstGeom prst="rect">
            <a:avLst/>
          </a:prstGeom>
        </p:spPr>
        <p:txBody>
          <a:bodyPr anchor="ctr" anchorCtr="0">
            <a:noAutofit/>
          </a:bodyPr>
          <a:lstStyle>
            <a:lvl1pPr marL="0" indent="0" algn="ctr">
              <a:buNone/>
              <a:defRPr/>
            </a:lvl1pPr>
          </a:lstStyle>
          <a:p>
            <a:r>
              <a:rPr lang="es-ES" noProof="0"/>
              <a:t>Haga clic en el icono para agregar una imagen</a:t>
            </a:r>
            <a:endParaRPr lang="en-US" noProof="0"/>
          </a:p>
        </p:txBody>
      </p:sp>
      <p:sp>
        <p:nvSpPr>
          <p:cNvPr id="17" name="Text Placeholder 2">
            <a:extLst>
              <a:ext uri="{FF2B5EF4-FFF2-40B4-BE49-F238E27FC236}">
                <a16:creationId xmlns:a16="http://schemas.microsoft.com/office/drawing/2014/main" xmlns="" id="{13548F99-E128-4301-95D8-8FDACDA5912F}"/>
              </a:ext>
            </a:extLst>
          </p:cNvPr>
          <p:cNvSpPr>
            <a:spLocks noGrp="1"/>
          </p:cNvSpPr>
          <p:nvPr>
            <p:ph type="body" idx="18"/>
          </p:nvPr>
        </p:nvSpPr>
        <p:spPr>
          <a:xfrm>
            <a:off x="738878" y="2055682"/>
            <a:ext cx="5744426" cy="2735384"/>
          </a:xfrm>
          <a:prstGeom prst="rect">
            <a:avLst/>
          </a:prstGeom>
        </p:spPr>
        <p:txBody>
          <a:bodyPr lIns="36000" tIns="0" rIns="0" bIns="0">
            <a:normAutofit/>
          </a:bodyPr>
          <a:lstStyle>
            <a:lvl1pPr marL="285750" indent="-285750">
              <a:buFont typeface="Wingdings" panose="05000000000000000000" pitchFamily="2" charset="2"/>
              <a:buChar char="ü"/>
              <a:defRPr sz="1400">
                <a:solidFill>
                  <a:schemeClr val="tx1">
                    <a:lumMod val="90000"/>
                    <a:lumOff val="1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noProof="0" dirty="0"/>
          </a:p>
        </p:txBody>
      </p:sp>
      <p:sp>
        <p:nvSpPr>
          <p:cNvPr id="22" name="Title 1">
            <a:extLst>
              <a:ext uri="{FF2B5EF4-FFF2-40B4-BE49-F238E27FC236}">
                <a16:creationId xmlns:a16="http://schemas.microsoft.com/office/drawing/2014/main" xmlns="" id="{C6B931B8-6920-4B59-AD28-CB99D1D3F1A4}"/>
              </a:ext>
            </a:extLst>
          </p:cNvPr>
          <p:cNvSpPr>
            <a:spLocks noGrp="1"/>
          </p:cNvSpPr>
          <p:nvPr>
            <p:ph type="title" hasCustomPrompt="1"/>
          </p:nvPr>
        </p:nvSpPr>
        <p:spPr>
          <a:xfrm>
            <a:off x="738878" y="1275510"/>
            <a:ext cx="5744426" cy="502201"/>
          </a:xfrm>
          <a:prstGeom prst="rect">
            <a:avLst/>
          </a:prstGeom>
        </p:spPr>
        <p:txBody>
          <a:bodyPr lIns="36000" tIns="0" rIns="0" bIns="0" anchor="b">
            <a:normAutofit/>
          </a:bodyPr>
          <a:lstStyle>
            <a:lvl1pPr>
              <a:defRPr sz="3200" b="1">
                <a:solidFill>
                  <a:schemeClr val="tx1">
                    <a:lumMod val="90000"/>
                    <a:lumOff val="10000"/>
                  </a:schemeClr>
                </a:solidFill>
                <a:latin typeface="+mn-lt"/>
              </a:defRPr>
            </a:lvl1pPr>
          </a:lstStyle>
          <a:p>
            <a:r>
              <a:rPr lang="en-US" noProof="0" dirty="0"/>
              <a:t>Click to Edit Title</a:t>
            </a:r>
          </a:p>
        </p:txBody>
      </p:sp>
      <p:sp>
        <p:nvSpPr>
          <p:cNvPr id="19" name="Marcador de número de diapositiva 5"/>
          <p:cNvSpPr>
            <a:spLocks noGrp="1"/>
          </p:cNvSpPr>
          <p:nvPr>
            <p:ph type="sldNum" sz="quarter" idx="12"/>
          </p:nvPr>
        </p:nvSpPr>
        <p:spPr>
          <a:xfrm>
            <a:off x="11696403" y="5932834"/>
            <a:ext cx="495597" cy="312794"/>
          </a:xfrm>
          <a:prstGeom prst="rect">
            <a:avLst/>
          </a:prstGeom>
        </p:spPr>
        <p:txBody>
          <a:bodyPr anchor="ctr"/>
          <a:lstStyle>
            <a:lvl1pPr algn="r">
              <a:defRPr sz="1050">
                <a:solidFill>
                  <a:schemeClr val="bg1"/>
                </a:solidFill>
              </a:defRPr>
            </a:lvl1pPr>
          </a:lstStyle>
          <a:p>
            <a:fld id="{3CE5352E-9B9F-4EDC-8769-7FA3D3F814C7}" type="slidenum">
              <a:rPr lang="en-US" smtClean="0"/>
              <a:pPr/>
              <a:t>‹Nº›</a:t>
            </a:fld>
            <a:endParaRPr lang="en-US"/>
          </a:p>
        </p:txBody>
      </p:sp>
    </p:spTree>
    <p:extLst>
      <p:ext uri="{BB962C8B-B14F-4D97-AF65-F5344CB8AC3E}">
        <p14:creationId xmlns:p14="http://schemas.microsoft.com/office/powerpoint/2010/main" val="2215027094"/>
      </p:ext>
    </p:extLst>
  </p:cSld>
  <p:clrMapOvr>
    <a:masterClrMapping/>
  </p:clrMapOvr>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 Imatge esquerra">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101034" y="1013137"/>
            <a:ext cx="2988707" cy="5592158"/>
          </a:xfrm>
          <a:prstGeom prst="rect">
            <a:avLst/>
          </a:prstGeom>
        </p:spPr>
      </p:pic>
      <p:sp>
        <p:nvSpPr>
          <p:cNvPr id="17" name="Text Placeholder 2">
            <a:extLst>
              <a:ext uri="{FF2B5EF4-FFF2-40B4-BE49-F238E27FC236}">
                <a16:creationId xmlns:a16="http://schemas.microsoft.com/office/drawing/2014/main" xmlns="" id="{13548F99-E128-4301-95D8-8FDACDA5912F}"/>
              </a:ext>
            </a:extLst>
          </p:cNvPr>
          <p:cNvSpPr>
            <a:spLocks noGrp="1"/>
          </p:cNvSpPr>
          <p:nvPr>
            <p:ph type="body" idx="18"/>
          </p:nvPr>
        </p:nvSpPr>
        <p:spPr>
          <a:xfrm>
            <a:off x="5744327" y="2055682"/>
            <a:ext cx="5744426" cy="2735384"/>
          </a:xfrm>
          <a:prstGeom prst="rect">
            <a:avLst/>
          </a:prstGeom>
        </p:spPr>
        <p:txBody>
          <a:bodyPr lIns="36000" tIns="0" rIns="0" bIns="0">
            <a:normAutofit/>
          </a:bodyPr>
          <a:lstStyle>
            <a:lvl1pPr marL="285750" indent="-285750">
              <a:buFont typeface="Wingdings" panose="05000000000000000000" pitchFamily="2" charset="2"/>
              <a:buChar char="ü"/>
              <a:defRPr sz="1400">
                <a:solidFill>
                  <a:schemeClr val="tx1">
                    <a:lumMod val="90000"/>
                    <a:lumOff val="1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noProof="0" dirty="0"/>
          </a:p>
        </p:txBody>
      </p:sp>
      <p:sp>
        <p:nvSpPr>
          <p:cNvPr id="22" name="Title 1">
            <a:extLst>
              <a:ext uri="{FF2B5EF4-FFF2-40B4-BE49-F238E27FC236}">
                <a16:creationId xmlns:a16="http://schemas.microsoft.com/office/drawing/2014/main" xmlns="" id="{C6B931B8-6920-4B59-AD28-CB99D1D3F1A4}"/>
              </a:ext>
            </a:extLst>
          </p:cNvPr>
          <p:cNvSpPr>
            <a:spLocks noGrp="1"/>
          </p:cNvSpPr>
          <p:nvPr>
            <p:ph type="title" hasCustomPrompt="1"/>
          </p:nvPr>
        </p:nvSpPr>
        <p:spPr>
          <a:xfrm>
            <a:off x="5744327" y="1275510"/>
            <a:ext cx="5744426" cy="502201"/>
          </a:xfrm>
          <a:prstGeom prst="rect">
            <a:avLst/>
          </a:prstGeom>
        </p:spPr>
        <p:txBody>
          <a:bodyPr lIns="36000" tIns="0" rIns="0" bIns="0" anchor="b">
            <a:normAutofit/>
          </a:bodyPr>
          <a:lstStyle>
            <a:lvl1pPr>
              <a:defRPr sz="3200" b="1">
                <a:solidFill>
                  <a:schemeClr val="tx1">
                    <a:lumMod val="90000"/>
                    <a:lumOff val="10000"/>
                  </a:schemeClr>
                </a:solidFill>
                <a:latin typeface="+mn-lt"/>
              </a:defRPr>
            </a:lvl1pPr>
          </a:lstStyle>
          <a:p>
            <a:r>
              <a:rPr lang="en-US" noProof="0" dirty="0"/>
              <a:t>Click to Edit Title</a:t>
            </a:r>
          </a:p>
        </p:txBody>
      </p:sp>
      <p:sp>
        <p:nvSpPr>
          <p:cNvPr id="12" name="Marcador de número de diapositiva 5"/>
          <p:cNvSpPr>
            <a:spLocks noGrp="1"/>
          </p:cNvSpPr>
          <p:nvPr>
            <p:ph type="sldNum" sz="quarter" idx="12"/>
          </p:nvPr>
        </p:nvSpPr>
        <p:spPr>
          <a:xfrm>
            <a:off x="11696403" y="5975562"/>
            <a:ext cx="495597" cy="312794"/>
          </a:xfrm>
          <a:prstGeom prst="rect">
            <a:avLst/>
          </a:prstGeom>
        </p:spPr>
        <p:txBody>
          <a:bodyPr anchor="ctr"/>
          <a:lstStyle>
            <a:lvl1pPr algn="r">
              <a:defRPr sz="1050">
                <a:solidFill>
                  <a:schemeClr val="bg1"/>
                </a:solidFill>
              </a:defRPr>
            </a:lvl1pPr>
          </a:lstStyle>
          <a:p>
            <a:fld id="{3CE5352E-9B9F-4EDC-8769-7FA3D3F814C7}" type="slidenum">
              <a:rPr lang="en-US" smtClean="0"/>
              <a:pPr/>
              <a:t>‹Nº›</a:t>
            </a:fld>
            <a:endParaRPr lang="en-US"/>
          </a:p>
        </p:txBody>
      </p:sp>
      <p:sp>
        <p:nvSpPr>
          <p:cNvPr id="6" name="Picture Placeholder 7">
            <a:extLst>
              <a:ext uri="{FF2B5EF4-FFF2-40B4-BE49-F238E27FC236}">
                <a16:creationId xmlns:a16="http://schemas.microsoft.com/office/drawing/2014/main" xmlns="" id="{BB0064D4-BDD6-4678-9FA4-3A77F1600A65}"/>
              </a:ext>
            </a:extLst>
          </p:cNvPr>
          <p:cNvSpPr>
            <a:spLocks noGrp="1"/>
          </p:cNvSpPr>
          <p:nvPr>
            <p:ph type="pic" sz="quarter" idx="19"/>
          </p:nvPr>
        </p:nvSpPr>
        <p:spPr>
          <a:xfrm>
            <a:off x="486888" y="1275510"/>
            <a:ext cx="4140000" cy="3960000"/>
          </a:xfrm>
          <a:prstGeom prst="rect">
            <a:avLst/>
          </a:prstGeom>
        </p:spPr>
        <p:txBody>
          <a:bodyPr anchor="ctr" anchorCtr="0">
            <a:noAutofit/>
          </a:bodyPr>
          <a:lstStyle>
            <a:lvl1pPr marL="0" indent="0" algn="ctr">
              <a:buNone/>
              <a:defRPr/>
            </a:lvl1pPr>
          </a:lstStyle>
          <a:p>
            <a:r>
              <a:rPr lang="es-ES" noProof="0"/>
              <a:t>Haga clic en el icono para agregar una imagen</a:t>
            </a:r>
            <a:endParaRPr lang="en-US" noProof="0"/>
          </a:p>
        </p:txBody>
      </p:sp>
    </p:spTree>
    <p:extLst>
      <p:ext uri="{BB962C8B-B14F-4D97-AF65-F5344CB8AC3E}">
        <p14:creationId xmlns:p14="http://schemas.microsoft.com/office/powerpoint/2010/main" val="3321111260"/>
      </p:ext>
    </p:extLst>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versión">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C6B931B8-6920-4B59-AD28-CB99D1D3F1A4}"/>
              </a:ext>
            </a:extLst>
          </p:cNvPr>
          <p:cNvSpPr>
            <a:spLocks noGrp="1"/>
          </p:cNvSpPr>
          <p:nvPr>
            <p:ph type="title" hasCustomPrompt="1"/>
          </p:nvPr>
        </p:nvSpPr>
        <p:spPr>
          <a:xfrm>
            <a:off x="738878" y="1275510"/>
            <a:ext cx="10495178" cy="502201"/>
          </a:xfrm>
          <a:prstGeom prst="rect">
            <a:avLst/>
          </a:prstGeom>
        </p:spPr>
        <p:txBody>
          <a:bodyPr lIns="36000" tIns="0" rIns="0" bIns="0" anchor="b">
            <a:normAutofit/>
          </a:bodyPr>
          <a:lstStyle>
            <a:lvl1pPr>
              <a:defRPr sz="3200" b="1">
                <a:solidFill>
                  <a:schemeClr val="tx1">
                    <a:lumMod val="90000"/>
                    <a:lumOff val="10000"/>
                  </a:schemeClr>
                </a:solidFill>
                <a:latin typeface="+mn-lt"/>
              </a:defRPr>
            </a:lvl1pPr>
          </a:lstStyle>
          <a:p>
            <a:r>
              <a:rPr lang="en-US" noProof="0" dirty="0"/>
              <a:t>Click to Edit Title</a:t>
            </a:r>
          </a:p>
        </p:txBody>
      </p:sp>
      <p:sp>
        <p:nvSpPr>
          <p:cNvPr id="17" name="Marcador de número de diapositiva 5"/>
          <p:cNvSpPr>
            <a:spLocks noGrp="1"/>
          </p:cNvSpPr>
          <p:nvPr>
            <p:ph type="sldNum" sz="quarter" idx="12"/>
          </p:nvPr>
        </p:nvSpPr>
        <p:spPr>
          <a:xfrm>
            <a:off x="11696403" y="6010286"/>
            <a:ext cx="495597" cy="312794"/>
          </a:xfrm>
          <a:prstGeom prst="rect">
            <a:avLst/>
          </a:prstGeom>
        </p:spPr>
        <p:txBody>
          <a:bodyPr anchor="ctr"/>
          <a:lstStyle>
            <a:lvl1pPr algn="r">
              <a:defRPr sz="1050">
                <a:solidFill>
                  <a:schemeClr val="bg1"/>
                </a:solidFill>
              </a:defRPr>
            </a:lvl1pPr>
          </a:lstStyle>
          <a:p>
            <a:fld id="{3CE5352E-9B9F-4EDC-8769-7FA3D3F814C7}" type="slidenum">
              <a:rPr lang="en-US" smtClean="0"/>
              <a:pPr/>
              <a:t>‹Nº›</a:t>
            </a:fld>
            <a:endParaRPr lang="en-US"/>
          </a:p>
        </p:txBody>
      </p:sp>
      <p:sp>
        <p:nvSpPr>
          <p:cNvPr id="16" name="Text Placeholder 2">
            <a:extLst>
              <a:ext uri="{FF2B5EF4-FFF2-40B4-BE49-F238E27FC236}">
                <a16:creationId xmlns:a16="http://schemas.microsoft.com/office/drawing/2014/main" xmlns="" id="{13548F99-E128-4301-95D8-8FDACDA5912F}"/>
              </a:ext>
            </a:extLst>
          </p:cNvPr>
          <p:cNvSpPr>
            <a:spLocks noGrp="1"/>
          </p:cNvSpPr>
          <p:nvPr>
            <p:ph type="body" idx="18"/>
          </p:nvPr>
        </p:nvSpPr>
        <p:spPr>
          <a:xfrm>
            <a:off x="876694" y="2310063"/>
            <a:ext cx="10212984" cy="3485719"/>
          </a:xfrm>
          <a:prstGeom prst="rect">
            <a:avLst/>
          </a:prstGeom>
        </p:spPr>
        <p:txBody>
          <a:bodyPr lIns="36000" tIns="0" rIns="0" bIns="0">
            <a:normAutofit/>
          </a:bodyPr>
          <a:lstStyle>
            <a:lvl1pPr marL="285750" indent="-285750">
              <a:buFont typeface="Wingdings" panose="05000000000000000000" pitchFamily="2" charset="2"/>
              <a:buChar char="ü"/>
              <a:defRPr sz="1400">
                <a:solidFill>
                  <a:schemeClr val="tx1">
                    <a:lumMod val="90000"/>
                    <a:lumOff val="1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noProof="0" dirty="0"/>
          </a:p>
        </p:txBody>
      </p:sp>
      <p:pic>
        <p:nvPicPr>
          <p:cNvPr id="5" name="Imagen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101034" y="980863"/>
            <a:ext cx="2988707" cy="5592158"/>
          </a:xfrm>
          <a:prstGeom prst="rect">
            <a:avLst/>
          </a:prstGeom>
        </p:spPr>
      </p:pic>
    </p:spTree>
    <p:extLst>
      <p:ext uri="{BB962C8B-B14F-4D97-AF65-F5344CB8AC3E}">
        <p14:creationId xmlns:p14="http://schemas.microsoft.com/office/powerpoint/2010/main" val="4011963956"/>
      </p:ext>
    </p:extLst>
  </p:cSld>
  <p:clrMapOvr>
    <a:masterClrMapping/>
  </p:clrMapOvr>
  <p:extLst mod="1">
    <p:ext uri="{DCECCB84-F9BA-43D5-87BE-67443E8EF086}">
      <p15:sldGuideLst xmlns:p15="http://schemas.microsoft.com/office/powerpoint/2012/main" xmlns="">
        <p15:guide id="4" orient="horz" pos="55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Contra Portada">
    <p:bg>
      <p:bgPr>
        <a:solidFill>
          <a:schemeClr val="bg1"/>
        </a:solidFill>
        <a:effectLst/>
      </p:bgPr>
    </p:bg>
    <p:spTree>
      <p:nvGrpSpPr>
        <p:cNvPr id="1" name=""/>
        <p:cNvGrpSpPr/>
        <p:nvPr/>
      </p:nvGrpSpPr>
      <p:grpSpPr>
        <a:xfrm>
          <a:off x="0" y="0"/>
          <a:ext cx="0" cy="0"/>
          <a:chOff x="0" y="0"/>
          <a:chExt cx="0" cy="0"/>
        </a:xfrm>
      </p:grpSpPr>
      <p:pic>
        <p:nvPicPr>
          <p:cNvPr id="2" name="Imagen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908480" y="456500"/>
            <a:ext cx="5171400" cy="5796155"/>
          </a:xfrm>
          <a:prstGeom prst="rect">
            <a:avLst/>
          </a:prstGeom>
        </p:spPr>
      </p:pic>
      <p:sp>
        <p:nvSpPr>
          <p:cNvPr id="3"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94EE6-57B8-4EC9-A226-3F691103BE8C}" type="datetimeFigureOut">
              <a:rPr lang="es-ES" smtClean="0"/>
              <a:t>15/03/2022</a:t>
            </a:fld>
            <a:endParaRPr lang="es-ES"/>
          </a:p>
        </p:txBody>
      </p:sp>
      <p:sp>
        <p:nvSpPr>
          <p:cNvPr id="4"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grpSp>
        <p:nvGrpSpPr>
          <p:cNvPr id="7" name="Grupo 6"/>
          <p:cNvGrpSpPr/>
          <p:nvPr userDrawn="1"/>
        </p:nvGrpSpPr>
        <p:grpSpPr>
          <a:xfrm>
            <a:off x="0" y="0"/>
            <a:ext cx="12192000" cy="479121"/>
            <a:chOff x="0" y="2029245"/>
            <a:chExt cx="12192000" cy="617220"/>
          </a:xfrm>
        </p:grpSpPr>
        <p:sp>
          <p:nvSpPr>
            <p:cNvPr id="8" name="Rectángulo 7"/>
            <p:cNvSpPr/>
            <p:nvPr userDrawn="1"/>
          </p:nvSpPr>
          <p:spPr>
            <a:xfrm>
              <a:off x="0" y="2029245"/>
              <a:ext cx="1524000" cy="617220"/>
            </a:xfrm>
            <a:prstGeom prst="rect">
              <a:avLst/>
            </a:prstGeom>
            <a:solidFill>
              <a:srgbClr val="34A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9" name="Rectángulo 8"/>
            <p:cNvSpPr/>
            <p:nvPr userDrawn="1"/>
          </p:nvSpPr>
          <p:spPr>
            <a:xfrm>
              <a:off x="1524000" y="2029245"/>
              <a:ext cx="1524000" cy="617220"/>
            </a:xfrm>
            <a:prstGeom prst="rect">
              <a:avLst/>
            </a:prstGeom>
            <a:solidFill>
              <a:srgbClr val="287F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0" name="Rectángulo 9"/>
            <p:cNvSpPr/>
            <p:nvPr userDrawn="1"/>
          </p:nvSpPr>
          <p:spPr>
            <a:xfrm>
              <a:off x="3048000" y="2029245"/>
              <a:ext cx="1524000" cy="617220"/>
            </a:xfrm>
            <a:prstGeom prst="rect">
              <a:avLst/>
            </a:prstGeom>
            <a:solidFill>
              <a:srgbClr val="0F5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1" name="Rectángulo 10"/>
            <p:cNvSpPr/>
            <p:nvPr userDrawn="1"/>
          </p:nvSpPr>
          <p:spPr>
            <a:xfrm>
              <a:off x="4572000" y="2029245"/>
              <a:ext cx="1524000" cy="617220"/>
            </a:xfrm>
            <a:prstGeom prst="rect">
              <a:avLst/>
            </a:prstGeom>
            <a:solidFill>
              <a:srgbClr val="CF9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2" name="Rectángulo 11"/>
            <p:cNvSpPr/>
            <p:nvPr userDrawn="1"/>
          </p:nvSpPr>
          <p:spPr>
            <a:xfrm>
              <a:off x="6096000" y="2029245"/>
              <a:ext cx="1524000" cy="617220"/>
            </a:xfrm>
            <a:prstGeom prst="rect">
              <a:avLst/>
            </a:prstGeom>
            <a:solidFill>
              <a:srgbClr val="F5B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3" name="Rectángulo 12"/>
            <p:cNvSpPr/>
            <p:nvPr userDrawn="1"/>
          </p:nvSpPr>
          <p:spPr>
            <a:xfrm>
              <a:off x="7620000" y="2029245"/>
              <a:ext cx="1524000" cy="617220"/>
            </a:xfrm>
            <a:prstGeom prst="rect">
              <a:avLst/>
            </a:prstGeom>
            <a:solidFill>
              <a:srgbClr val="E14C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4" name="Rectángulo 13"/>
            <p:cNvSpPr/>
            <p:nvPr userDrawn="1"/>
          </p:nvSpPr>
          <p:spPr>
            <a:xfrm>
              <a:off x="9144000" y="2029245"/>
              <a:ext cx="1524000" cy="617220"/>
            </a:xfrm>
            <a:prstGeom prst="rect">
              <a:avLst/>
            </a:prstGeom>
            <a:solidFill>
              <a:srgbClr val="A24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5" name="Rectángulo 14"/>
            <p:cNvSpPr/>
            <p:nvPr userDrawn="1"/>
          </p:nvSpPr>
          <p:spPr>
            <a:xfrm>
              <a:off x="10668000" y="2029245"/>
              <a:ext cx="1524000" cy="617220"/>
            </a:xfrm>
            <a:prstGeom prst="rect">
              <a:avLst/>
            </a:prstGeom>
            <a:solidFill>
              <a:srgbClr val="8C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grpSp>
      <p:sp>
        <p:nvSpPr>
          <p:cNvPr id="16" name="Rectángulo 15"/>
          <p:cNvSpPr/>
          <p:nvPr userDrawn="1"/>
        </p:nvSpPr>
        <p:spPr>
          <a:xfrm>
            <a:off x="0" y="6240780"/>
            <a:ext cx="12192000" cy="617220"/>
          </a:xfrm>
          <a:prstGeom prst="rect">
            <a:avLst/>
          </a:prstGeom>
          <a:solidFill>
            <a:srgbClr val="1879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20" name="Cuadro de texto 2"/>
          <p:cNvSpPr txBox="1">
            <a:spLocks noChangeArrowheads="1"/>
          </p:cNvSpPr>
          <p:nvPr userDrawn="1"/>
        </p:nvSpPr>
        <p:spPr bwMode="auto">
          <a:xfrm>
            <a:off x="4812743" y="3056586"/>
            <a:ext cx="1861185" cy="1099185"/>
          </a:xfrm>
          <a:prstGeom prst="rect">
            <a:avLst/>
          </a:prstGeom>
          <a:noFill/>
          <a:ln w="9525">
            <a:noFill/>
            <a:miter lim="800000"/>
            <a:headEnd/>
            <a:tailEnd/>
          </a:ln>
        </p:spPr>
        <p:txBody>
          <a:bodyPr rot="0" vert="horz" wrap="square" lIns="91440" tIns="45720" rIns="91440" bIns="45720" anchor="t" anchorCtr="0">
            <a:noAutofit/>
          </a:bodyPr>
          <a:lstStyle/>
          <a:p>
            <a:pPr algn="ctr">
              <a:lnSpc>
                <a:spcPct val="115000"/>
              </a:lnSpc>
              <a:spcBef>
                <a:spcPts val="500"/>
              </a:spcBef>
              <a:spcAft>
                <a:spcPts val="0"/>
              </a:spcAft>
            </a:pPr>
            <a:r>
              <a:rPr lang="ca-ES" sz="1200" b="1">
                <a:solidFill>
                  <a:schemeClr val="tx1">
                    <a:lumMod val="90000"/>
                    <a:lumOff val="10000"/>
                  </a:schemeClr>
                </a:solidFill>
                <a:effectLst/>
                <a:latin typeface="Univers"/>
                <a:ea typeface="MS Mincho" panose="02020609040205080304" pitchFamily="49" charset="-128"/>
                <a:cs typeface="Courier New" panose="02070309020205020404" pitchFamily="49" charset="0"/>
              </a:rPr>
              <a:t>Reus</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a:solidFill>
                  <a:schemeClr val="tx1">
                    <a:lumMod val="90000"/>
                    <a:lumOff val="10000"/>
                  </a:schemeClr>
                </a:solidFill>
                <a:effectLst/>
                <a:latin typeface="Univers"/>
                <a:ea typeface="MS Mincho" panose="02020609040205080304" pitchFamily="49" charset="-128"/>
                <a:cs typeface="Courier New" panose="02070309020205020404" pitchFamily="49" charset="0"/>
              </a:rPr>
              <a:t>Alcalde Joan Bertran 34-38</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a:solidFill>
                  <a:schemeClr val="tx1">
                    <a:lumMod val="90000"/>
                    <a:lumOff val="10000"/>
                  </a:schemeClr>
                </a:solidFill>
                <a:effectLst/>
                <a:latin typeface="Univers"/>
                <a:ea typeface="MS Mincho" panose="02020609040205080304" pitchFamily="49" charset="-128"/>
                <a:cs typeface="Courier New" panose="02070309020205020404" pitchFamily="49" charset="0"/>
              </a:rPr>
              <a:t>43202 Reus</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a:solidFill>
                  <a:schemeClr val="tx1">
                    <a:lumMod val="90000"/>
                    <a:lumOff val="10000"/>
                  </a:schemeClr>
                </a:solidFill>
                <a:effectLst/>
                <a:latin typeface="Univers"/>
                <a:ea typeface="MS Mincho" panose="02020609040205080304" pitchFamily="49" charset="-128"/>
                <a:cs typeface="Courier New" panose="02070309020205020404" pitchFamily="49" charset="0"/>
              </a:rPr>
              <a:t>977 31 24 36</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p:txBody>
      </p:sp>
      <p:sp>
        <p:nvSpPr>
          <p:cNvPr id="21" name="Cuadro de texto 2"/>
          <p:cNvSpPr txBox="1">
            <a:spLocks noChangeArrowheads="1"/>
          </p:cNvSpPr>
          <p:nvPr userDrawn="1"/>
        </p:nvSpPr>
        <p:spPr bwMode="auto">
          <a:xfrm>
            <a:off x="409335" y="3052293"/>
            <a:ext cx="1861185" cy="1099185"/>
          </a:xfrm>
          <a:prstGeom prst="rect">
            <a:avLst/>
          </a:prstGeom>
          <a:noFill/>
          <a:ln w="9525">
            <a:noFill/>
            <a:miter lim="800000"/>
            <a:headEnd/>
            <a:tailEnd/>
          </a:ln>
        </p:spPr>
        <p:txBody>
          <a:bodyPr rot="0" vert="horz" wrap="square" lIns="91440" tIns="45720" rIns="91440" bIns="45720" anchor="t" anchorCtr="0">
            <a:noAutofit/>
          </a:bodyPr>
          <a:lstStyle/>
          <a:p>
            <a:pPr algn="ctr">
              <a:lnSpc>
                <a:spcPct val="115000"/>
              </a:lnSpc>
              <a:spcBef>
                <a:spcPts val="500"/>
              </a:spcBef>
              <a:spcAft>
                <a:spcPts val="0"/>
              </a:spcAft>
            </a:pPr>
            <a:r>
              <a:rPr lang="ca-ES" sz="1200" b="1">
                <a:solidFill>
                  <a:schemeClr val="tx1">
                    <a:lumMod val="90000"/>
                    <a:lumOff val="10000"/>
                  </a:schemeClr>
                </a:solidFill>
                <a:effectLst/>
                <a:latin typeface="Univers"/>
                <a:ea typeface="MS Mincho" panose="02020609040205080304" pitchFamily="49" charset="-128"/>
                <a:cs typeface="Courier New" panose="02070309020205020404" pitchFamily="49" charset="0"/>
              </a:rPr>
              <a:t>Barcelona</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a:solidFill>
                  <a:schemeClr val="tx1">
                    <a:lumMod val="90000"/>
                    <a:lumOff val="10000"/>
                  </a:schemeClr>
                </a:solidFill>
                <a:effectLst/>
                <a:latin typeface="Univers"/>
                <a:ea typeface="MS Mincho" panose="02020609040205080304" pitchFamily="49" charset="-128"/>
                <a:cs typeface="Courier New" panose="02070309020205020404" pitchFamily="49" charset="0"/>
              </a:rPr>
              <a:t>Francesc Tàrrega 14</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ts val="1200"/>
              </a:lnSpc>
              <a:spcBef>
                <a:spcPts val="500"/>
              </a:spcBef>
              <a:spcAft>
                <a:spcPts val="0"/>
              </a:spcAft>
            </a:pPr>
            <a:r>
              <a:rPr lang="ca-ES" sz="1000">
                <a:solidFill>
                  <a:schemeClr val="tx1">
                    <a:lumMod val="90000"/>
                    <a:lumOff val="10000"/>
                  </a:schemeClr>
                </a:solidFill>
                <a:effectLst/>
                <a:latin typeface="Univers"/>
                <a:ea typeface="MS Mincho" panose="02020609040205080304" pitchFamily="49" charset="-128"/>
                <a:cs typeface="Courier New" panose="02070309020205020404" pitchFamily="49" charset="0"/>
              </a:rPr>
              <a:t>08027 Barcelona</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ts val="1200"/>
              </a:lnSpc>
              <a:spcBef>
                <a:spcPts val="500"/>
              </a:spcBef>
              <a:spcAft>
                <a:spcPts val="0"/>
              </a:spcAft>
            </a:pPr>
            <a:r>
              <a:rPr lang="ca-ES" sz="1000">
                <a:solidFill>
                  <a:schemeClr val="tx1">
                    <a:lumMod val="90000"/>
                    <a:lumOff val="10000"/>
                  </a:schemeClr>
                </a:solidFill>
                <a:effectLst/>
                <a:latin typeface="Univers"/>
                <a:ea typeface="MS Mincho" panose="02020609040205080304" pitchFamily="49" charset="-128"/>
                <a:cs typeface="Courier New" panose="02070309020205020404" pitchFamily="49" charset="0"/>
              </a:rPr>
              <a:t>93 351 78 00</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1000"/>
              </a:spcAft>
            </a:pPr>
            <a:r>
              <a:rPr lang="es-ES" sz="1000">
                <a:effectLst/>
                <a:latin typeface="Helvetica LT Std" panose="020B0504020202020204" pitchFamily="34" charset="0"/>
                <a:ea typeface="Times New Roman" panose="02020603050405020304" pitchFamily="18" charset="0"/>
                <a:cs typeface="Times New Roman" panose="02020603050405020304" pitchFamily="18" charset="0"/>
              </a:rPr>
              <a:t> </a:t>
            </a:r>
          </a:p>
        </p:txBody>
      </p:sp>
      <p:sp>
        <p:nvSpPr>
          <p:cNvPr id="22" name="Cuadro de texto 2"/>
          <p:cNvSpPr txBox="1">
            <a:spLocks noChangeArrowheads="1"/>
          </p:cNvSpPr>
          <p:nvPr userDrawn="1"/>
        </p:nvSpPr>
        <p:spPr bwMode="auto">
          <a:xfrm>
            <a:off x="2597228" y="3052293"/>
            <a:ext cx="2057400" cy="1360170"/>
          </a:xfrm>
          <a:prstGeom prst="rect">
            <a:avLst/>
          </a:prstGeom>
          <a:noFill/>
          <a:ln w="9525">
            <a:noFill/>
            <a:miter lim="800000"/>
            <a:headEnd/>
            <a:tailEnd/>
          </a:ln>
        </p:spPr>
        <p:txBody>
          <a:bodyPr rot="0" vert="horz" wrap="square" lIns="91440" tIns="45720" rIns="91440" bIns="45720" anchor="t" anchorCtr="0">
            <a:noAutofit/>
          </a:bodyPr>
          <a:lstStyle/>
          <a:p>
            <a:pPr algn="ctr">
              <a:lnSpc>
                <a:spcPct val="115000"/>
              </a:lnSpc>
              <a:spcBef>
                <a:spcPts val="500"/>
              </a:spcBef>
              <a:spcAft>
                <a:spcPts val="0"/>
              </a:spcAft>
            </a:pPr>
            <a:r>
              <a:rPr lang="ca-ES" sz="1200" b="1" dirty="0">
                <a:solidFill>
                  <a:schemeClr val="tx1">
                    <a:lumMod val="90000"/>
                    <a:lumOff val="10000"/>
                  </a:schemeClr>
                </a:solidFill>
                <a:effectLst/>
                <a:latin typeface="Univers"/>
                <a:ea typeface="MS Mincho" panose="02020609040205080304" pitchFamily="49" charset="-128"/>
                <a:cs typeface="Courier New" panose="02070309020205020404" pitchFamily="49" charset="0"/>
              </a:rPr>
              <a:t>Madrid</a:t>
            </a:r>
            <a:endParaRPr lang="es-ES" sz="1000" dirty="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dirty="0">
                <a:solidFill>
                  <a:schemeClr val="tx1">
                    <a:lumMod val="90000"/>
                    <a:lumOff val="10000"/>
                  </a:schemeClr>
                </a:solidFill>
                <a:effectLst/>
                <a:latin typeface="Univers"/>
                <a:ea typeface="MS Mincho" panose="02020609040205080304" pitchFamily="49" charset="-128"/>
                <a:cs typeface="Courier New" panose="02070309020205020404" pitchFamily="49" charset="0"/>
              </a:rPr>
              <a:t>Campanar 12</a:t>
            </a:r>
            <a:endParaRPr lang="es-ES" sz="1000" dirty="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dirty="0">
                <a:solidFill>
                  <a:schemeClr val="tx1">
                    <a:lumMod val="90000"/>
                    <a:lumOff val="10000"/>
                  </a:schemeClr>
                </a:solidFill>
                <a:effectLst/>
                <a:latin typeface="Univers"/>
                <a:ea typeface="MS Mincho" panose="02020609040205080304" pitchFamily="49" charset="-128"/>
                <a:cs typeface="Courier New" panose="02070309020205020404" pitchFamily="49" charset="0"/>
              </a:rPr>
              <a:t>28028 Madrid</a:t>
            </a:r>
            <a:endParaRPr lang="es-ES" sz="1000" dirty="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dirty="0">
                <a:solidFill>
                  <a:schemeClr val="tx1">
                    <a:lumMod val="90000"/>
                    <a:lumOff val="10000"/>
                  </a:schemeClr>
                </a:solidFill>
                <a:effectLst/>
                <a:latin typeface="Univers"/>
                <a:ea typeface="MS Mincho" panose="02020609040205080304" pitchFamily="49" charset="-128"/>
                <a:cs typeface="Courier New" panose="02070309020205020404" pitchFamily="49" charset="0"/>
              </a:rPr>
              <a:t>91 </a:t>
            </a:r>
            <a:r>
              <a:rPr lang="ca-ES" sz="1000" dirty="0" smtClean="0">
                <a:solidFill>
                  <a:schemeClr val="tx1">
                    <a:lumMod val="90000"/>
                    <a:lumOff val="10000"/>
                  </a:schemeClr>
                </a:solidFill>
                <a:effectLst/>
                <a:latin typeface="Univers"/>
                <a:ea typeface="MS Mincho" panose="02020609040205080304" pitchFamily="49" charset="-128"/>
                <a:cs typeface="Courier New" panose="02070309020205020404" pitchFamily="49" charset="0"/>
              </a:rPr>
              <a:t>502 </a:t>
            </a:r>
            <a:r>
              <a:rPr lang="ca-ES" sz="1000" dirty="0">
                <a:solidFill>
                  <a:schemeClr val="tx1">
                    <a:lumMod val="90000"/>
                    <a:lumOff val="10000"/>
                  </a:schemeClr>
                </a:solidFill>
                <a:effectLst/>
                <a:latin typeface="Univers"/>
                <a:ea typeface="MS Mincho" panose="02020609040205080304" pitchFamily="49" charset="-128"/>
                <a:cs typeface="Courier New" panose="02070309020205020404" pitchFamily="49" charset="0"/>
              </a:rPr>
              <a:t>13 40</a:t>
            </a:r>
            <a:endParaRPr lang="es-ES" sz="1000" dirty="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p:txBody>
      </p:sp>
      <p:sp>
        <p:nvSpPr>
          <p:cNvPr id="23" name="Cuadro de texto 2"/>
          <p:cNvSpPr txBox="1">
            <a:spLocks noChangeArrowheads="1"/>
          </p:cNvSpPr>
          <p:nvPr userDrawn="1"/>
        </p:nvSpPr>
        <p:spPr bwMode="auto">
          <a:xfrm>
            <a:off x="1741882" y="4554467"/>
            <a:ext cx="3768090" cy="579120"/>
          </a:xfrm>
          <a:prstGeom prst="rect">
            <a:avLst/>
          </a:prstGeom>
          <a:noFill/>
          <a:ln w="9525">
            <a:noFill/>
            <a:miter lim="800000"/>
            <a:headEnd/>
            <a:tailEnd/>
          </a:ln>
        </p:spPr>
        <p:txBody>
          <a:bodyPr rot="0" vert="horz" wrap="square" lIns="91440" tIns="45720" rIns="91440" bIns="45720" anchor="t" anchorCtr="0">
            <a:noAutofit/>
          </a:bodyPr>
          <a:lstStyle/>
          <a:p>
            <a:pPr algn="ctr">
              <a:lnSpc>
                <a:spcPct val="115000"/>
              </a:lnSpc>
              <a:spcBef>
                <a:spcPts val="500"/>
              </a:spcBef>
              <a:spcAft>
                <a:spcPts val="1000"/>
              </a:spcAft>
            </a:pPr>
            <a:r>
              <a:rPr lang="es-ES" sz="1600" b="1">
                <a:solidFill>
                  <a:srgbClr val="18792C"/>
                </a:solidFill>
                <a:effectLst/>
                <a:latin typeface="Helvetica LT Std" panose="020B0504020202020204" pitchFamily="34" charset="0"/>
                <a:ea typeface="Times New Roman" panose="02020603050405020304" pitchFamily="18" charset="0"/>
                <a:cs typeface="Times New Roman" panose="02020603050405020304" pitchFamily="18" charset="0"/>
              </a:rPr>
              <a:t>info@grupcief.com</a:t>
            </a:r>
            <a:endParaRPr lang="es-ES" sz="1000">
              <a:solidFill>
                <a:srgbClr val="18792C"/>
              </a:solidFill>
              <a:effectLst/>
              <a:latin typeface="Helvetica LT Std" panose="020B0504020202020204" pitchFamily="34" charset="0"/>
              <a:ea typeface="Times New Roman" panose="02020603050405020304" pitchFamily="18" charset="0"/>
              <a:cs typeface="Times New Roman" panose="02020603050405020304" pitchFamily="18" charset="0"/>
            </a:endParaRPr>
          </a:p>
        </p:txBody>
      </p:sp>
      <p:sp>
        <p:nvSpPr>
          <p:cNvPr id="24" name="Cuadro de texto 2"/>
          <p:cNvSpPr txBox="1">
            <a:spLocks noChangeArrowheads="1"/>
          </p:cNvSpPr>
          <p:nvPr userDrawn="1"/>
        </p:nvSpPr>
        <p:spPr bwMode="auto">
          <a:xfrm>
            <a:off x="4211955" y="6349137"/>
            <a:ext cx="3768090" cy="455523"/>
          </a:xfrm>
          <a:prstGeom prst="rect">
            <a:avLst/>
          </a:prstGeom>
          <a:noFill/>
          <a:ln w="9525">
            <a:noFill/>
            <a:miter lim="800000"/>
            <a:headEnd/>
            <a:tailEnd/>
          </a:ln>
        </p:spPr>
        <p:txBody>
          <a:bodyPr rot="0" vert="horz" wrap="square" lIns="91440" tIns="45720" rIns="91440" bIns="45720" anchor="t" anchorCtr="0">
            <a:noAutofit/>
          </a:bodyPr>
          <a:lstStyle/>
          <a:p>
            <a:pPr algn="ctr">
              <a:lnSpc>
                <a:spcPct val="115000"/>
              </a:lnSpc>
              <a:spcBef>
                <a:spcPts val="500"/>
              </a:spcBef>
              <a:spcAft>
                <a:spcPts val="1000"/>
              </a:spcAft>
            </a:pPr>
            <a:r>
              <a:rPr lang="es-ES" sz="1600" b="1">
                <a:solidFill>
                  <a:schemeClr val="bg1"/>
                </a:solidFill>
                <a:effectLst/>
                <a:latin typeface="Helvetica LT Std" panose="020B0504020202020204" pitchFamily="34" charset="0"/>
                <a:ea typeface="Times New Roman" panose="02020603050405020304" pitchFamily="18" charset="0"/>
                <a:cs typeface="Times New Roman" panose="02020603050405020304" pitchFamily="18" charset="0"/>
              </a:rPr>
              <a:t>www.grupcief.com</a:t>
            </a:r>
            <a:endParaRPr lang="es-ES" sz="1000">
              <a:solidFill>
                <a:schemeClr val="bg1"/>
              </a:solidFill>
              <a:effectLst/>
              <a:latin typeface="Helvetica LT Std" panose="020B0504020202020204" pitchFamily="34" charset="0"/>
              <a:ea typeface="Times New Roman" panose="02020603050405020304" pitchFamily="18" charset="0"/>
              <a:cs typeface="Times New Roman" panose="02020603050405020304" pitchFamily="18" charset="0"/>
            </a:endParaRPr>
          </a:p>
        </p:txBody>
      </p:sp>
      <p:pic>
        <p:nvPicPr>
          <p:cNvPr id="28" name="Imagen 2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073740" y="622999"/>
            <a:ext cx="1002490" cy="665833"/>
          </a:xfrm>
          <a:prstGeom prst="rect">
            <a:avLst/>
          </a:prstGeom>
        </p:spPr>
      </p:pic>
      <p:pic>
        <p:nvPicPr>
          <p:cNvPr id="27" name="Imagen 7" descr="\\BIGBOX\Informatica\Projectes\_DISSENY\Redisseny imatge Grup CIEF\versio 2019\Logo\CAT\GrupCief_PARTNER.png">
            <a:extLst>
              <a:ext uri="{FF2B5EF4-FFF2-40B4-BE49-F238E27FC236}">
                <a16:creationId xmlns:a16="http://schemas.microsoft.com/office/drawing/2014/main" xmlns="" id="{BA5E0068-9AF3-8A45-9832-8CFE4EBAFEA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788425" y="1406403"/>
            <a:ext cx="1783575" cy="1342800"/>
          </a:xfrm>
          <a:prstGeom prst="rect">
            <a:avLst/>
          </a:prstGeom>
          <a:noFill/>
          <a:ln>
            <a:noFill/>
          </a:ln>
        </p:spPr>
      </p:pic>
    </p:spTree>
    <p:extLst>
      <p:ext uri="{BB962C8B-B14F-4D97-AF65-F5344CB8AC3E}">
        <p14:creationId xmlns:p14="http://schemas.microsoft.com/office/powerpoint/2010/main" val="9642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Contra Portada">
    <p:bg>
      <p:bgPr>
        <a:solidFill>
          <a:schemeClr val="bg1"/>
        </a:solidFill>
        <a:effectLst/>
      </p:bgPr>
    </p:bg>
    <p:spTree>
      <p:nvGrpSpPr>
        <p:cNvPr id="1" name=""/>
        <p:cNvGrpSpPr/>
        <p:nvPr/>
      </p:nvGrpSpPr>
      <p:grpSpPr>
        <a:xfrm>
          <a:off x="0" y="0"/>
          <a:ext cx="0" cy="0"/>
          <a:chOff x="0" y="0"/>
          <a:chExt cx="0" cy="0"/>
        </a:xfrm>
      </p:grpSpPr>
      <p:pic>
        <p:nvPicPr>
          <p:cNvPr id="2" name="Imagen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908480" y="456500"/>
            <a:ext cx="5171400" cy="5796155"/>
          </a:xfrm>
          <a:prstGeom prst="rect">
            <a:avLst/>
          </a:prstGeom>
        </p:spPr>
      </p:pic>
      <p:sp>
        <p:nvSpPr>
          <p:cNvPr id="3"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94EE6-57B8-4EC9-A226-3F691103BE8C}" type="datetimeFigureOut">
              <a:rPr lang="es-ES" smtClean="0"/>
              <a:t>15/03/2022</a:t>
            </a:fld>
            <a:endParaRPr lang="es-ES"/>
          </a:p>
        </p:txBody>
      </p:sp>
      <p:sp>
        <p:nvSpPr>
          <p:cNvPr id="4"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grpSp>
        <p:nvGrpSpPr>
          <p:cNvPr id="7" name="Grupo 6"/>
          <p:cNvGrpSpPr/>
          <p:nvPr userDrawn="1"/>
        </p:nvGrpSpPr>
        <p:grpSpPr>
          <a:xfrm>
            <a:off x="0" y="0"/>
            <a:ext cx="12192000" cy="479121"/>
            <a:chOff x="0" y="2029245"/>
            <a:chExt cx="12192000" cy="617220"/>
          </a:xfrm>
        </p:grpSpPr>
        <p:sp>
          <p:nvSpPr>
            <p:cNvPr id="8" name="Rectángulo 7"/>
            <p:cNvSpPr/>
            <p:nvPr userDrawn="1"/>
          </p:nvSpPr>
          <p:spPr>
            <a:xfrm>
              <a:off x="0" y="2029245"/>
              <a:ext cx="1524000" cy="617220"/>
            </a:xfrm>
            <a:prstGeom prst="rect">
              <a:avLst/>
            </a:prstGeom>
            <a:solidFill>
              <a:srgbClr val="34A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9" name="Rectángulo 8"/>
            <p:cNvSpPr/>
            <p:nvPr userDrawn="1"/>
          </p:nvSpPr>
          <p:spPr>
            <a:xfrm>
              <a:off x="1524000" y="2029245"/>
              <a:ext cx="1524000" cy="617220"/>
            </a:xfrm>
            <a:prstGeom prst="rect">
              <a:avLst/>
            </a:prstGeom>
            <a:solidFill>
              <a:srgbClr val="287F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0" name="Rectángulo 9"/>
            <p:cNvSpPr/>
            <p:nvPr userDrawn="1"/>
          </p:nvSpPr>
          <p:spPr>
            <a:xfrm>
              <a:off x="3048000" y="2029245"/>
              <a:ext cx="1524000" cy="617220"/>
            </a:xfrm>
            <a:prstGeom prst="rect">
              <a:avLst/>
            </a:prstGeom>
            <a:solidFill>
              <a:srgbClr val="0F5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1" name="Rectángulo 10"/>
            <p:cNvSpPr/>
            <p:nvPr userDrawn="1"/>
          </p:nvSpPr>
          <p:spPr>
            <a:xfrm>
              <a:off x="4572000" y="2029245"/>
              <a:ext cx="1524000" cy="617220"/>
            </a:xfrm>
            <a:prstGeom prst="rect">
              <a:avLst/>
            </a:prstGeom>
            <a:solidFill>
              <a:srgbClr val="CF9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2" name="Rectángulo 11"/>
            <p:cNvSpPr/>
            <p:nvPr userDrawn="1"/>
          </p:nvSpPr>
          <p:spPr>
            <a:xfrm>
              <a:off x="6096000" y="2029245"/>
              <a:ext cx="1524000" cy="617220"/>
            </a:xfrm>
            <a:prstGeom prst="rect">
              <a:avLst/>
            </a:prstGeom>
            <a:solidFill>
              <a:srgbClr val="F5B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3" name="Rectángulo 12"/>
            <p:cNvSpPr/>
            <p:nvPr userDrawn="1"/>
          </p:nvSpPr>
          <p:spPr>
            <a:xfrm>
              <a:off x="7620000" y="2029245"/>
              <a:ext cx="1524000" cy="617220"/>
            </a:xfrm>
            <a:prstGeom prst="rect">
              <a:avLst/>
            </a:prstGeom>
            <a:solidFill>
              <a:srgbClr val="E14C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4" name="Rectángulo 13"/>
            <p:cNvSpPr/>
            <p:nvPr userDrawn="1"/>
          </p:nvSpPr>
          <p:spPr>
            <a:xfrm>
              <a:off x="9144000" y="2029245"/>
              <a:ext cx="1524000" cy="617220"/>
            </a:xfrm>
            <a:prstGeom prst="rect">
              <a:avLst/>
            </a:prstGeom>
            <a:solidFill>
              <a:srgbClr val="A24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5" name="Rectángulo 14"/>
            <p:cNvSpPr/>
            <p:nvPr userDrawn="1"/>
          </p:nvSpPr>
          <p:spPr>
            <a:xfrm>
              <a:off x="10668000" y="2029245"/>
              <a:ext cx="1524000" cy="617220"/>
            </a:xfrm>
            <a:prstGeom prst="rect">
              <a:avLst/>
            </a:prstGeom>
            <a:solidFill>
              <a:srgbClr val="8C3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grpSp>
      <p:sp>
        <p:nvSpPr>
          <p:cNvPr id="16" name="Rectángulo 15"/>
          <p:cNvSpPr/>
          <p:nvPr userDrawn="1"/>
        </p:nvSpPr>
        <p:spPr>
          <a:xfrm>
            <a:off x="0" y="6240780"/>
            <a:ext cx="12192000" cy="617220"/>
          </a:xfrm>
          <a:prstGeom prst="rect">
            <a:avLst/>
          </a:prstGeom>
          <a:solidFill>
            <a:srgbClr val="1879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20" name="Cuadro de texto 2"/>
          <p:cNvSpPr txBox="1">
            <a:spLocks noChangeArrowheads="1"/>
          </p:cNvSpPr>
          <p:nvPr userDrawn="1"/>
        </p:nvSpPr>
        <p:spPr bwMode="auto">
          <a:xfrm>
            <a:off x="4812743" y="3056586"/>
            <a:ext cx="1861185" cy="1099185"/>
          </a:xfrm>
          <a:prstGeom prst="rect">
            <a:avLst/>
          </a:prstGeom>
          <a:noFill/>
          <a:ln w="9525">
            <a:noFill/>
            <a:miter lim="800000"/>
            <a:headEnd/>
            <a:tailEnd/>
          </a:ln>
        </p:spPr>
        <p:txBody>
          <a:bodyPr rot="0" vert="horz" wrap="square" lIns="91440" tIns="45720" rIns="91440" bIns="45720" anchor="t" anchorCtr="0">
            <a:noAutofit/>
          </a:bodyPr>
          <a:lstStyle/>
          <a:p>
            <a:pPr algn="ctr">
              <a:lnSpc>
                <a:spcPct val="115000"/>
              </a:lnSpc>
              <a:spcBef>
                <a:spcPts val="500"/>
              </a:spcBef>
              <a:spcAft>
                <a:spcPts val="0"/>
              </a:spcAft>
            </a:pPr>
            <a:r>
              <a:rPr lang="ca-ES" sz="1200" b="1">
                <a:solidFill>
                  <a:schemeClr val="tx1">
                    <a:lumMod val="90000"/>
                    <a:lumOff val="10000"/>
                  </a:schemeClr>
                </a:solidFill>
                <a:effectLst/>
                <a:latin typeface="Univers"/>
                <a:ea typeface="MS Mincho" panose="02020609040205080304" pitchFamily="49" charset="-128"/>
                <a:cs typeface="Courier New" panose="02070309020205020404" pitchFamily="49" charset="0"/>
              </a:rPr>
              <a:t>Reus</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a:solidFill>
                  <a:schemeClr val="tx1">
                    <a:lumMod val="90000"/>
                    <a:lumOff val="10000"/>
                  </a:schemeClr>
                </a:solidFill>
                <a:effectLst/>
                <a:latin typeface="Univers"/>
                <a:ea typeface="MS Mincho" panose="02020609040205080304" pitchFamily="49" charset="-128"/>
                <a:cs typeface="Courier New" panose="02070309020205020404" pitchFamily="49" charset="0"/>
              </a:rPr>
              <a:t>Alcalde Joan Bertran 34-38</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a:solidFill>
                  <a:schemeClr val="tx1">
                    <a:lumMod val="90000"/>
                    <a:lumOff val="10000"/>
                  </a:schemeClr>
                </a:solidFill>
                <a:effectLst/>
                <a:latin typeface="Univers"/>
                <a:ea typeface="MS Mincho" panose="02020609040205080304" pitchFamily="49" charset="-128"/>
                <a:cs typeface="Courier New" panose="02070309020205020404" pitchFamily="49" charset="0"/>
              </a:rPr>
              <a:t>43202 Reus</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a:solidFill>
                  <a:schemeClr val="tx1">
                    <a:lumMod val="90000"/>
                    <a:lumOff val="10000"/>
                  </a:schemeClr>
                </a:solidFill>
                <a:effectLst/>
                <a:latin typeface="Univers"/>
                <a:ea typeface="MS Mincho" panose="02020609040205080304" pitchFamily="49" charset="-128"/>
                <a:cs typeface="Courier New" panose="02070309020205020404" pitchFamily="49" charset="0"/>
              </a:rPr>
              <a:t>977 31 24 36</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p:txBody>
      </p:sp>
      <p:sp>
        <p:nvSpPr>
          <p:cNvPr id="21" name="Cuadro de texto 2"/>
          <p:cNvSpPr txBox="1">
            <a:spLocks noChangeArrowheads="1"/>
          </p:cNvSpPr>
          <p:nvPr userDrawn="1"/>
        </p:nvSpPr>
        <p:spPr bwMode="auto">
          <a:xfrm>
            <a:off x="409335" y="3052293"/>
            <a:ext cx="1861185" cy="1099185"/>
          </a:xfrm>
          <a:prstGeom prst="rect">
            <a:avLst/>
          </a:prstGeom>
          <a:noFill/>
          <a:ln w="9525">
            <a:noFill/>
            <a:miter lim="800000"/>
            <a:headEnd/>
            <a:tailEnd/>
          </a:ln>
        </p:spPr>
        <p:txBody>
          <a:bodyPr rot="0" vert="horz" wrap="square" lIns="91440" tIns="45720" rIns="91440" bIns="45720" anchor="t" anchorCtr="0">
            <a:noAutofit/>
          </a:bodyPr>
          <a:lstStyle/>
          <a:p>
            <a:pPr algn="ctr">
              <a:lnSpc>
                <a:spcPct val="115000"/>
              </a:lnSpc>
              <a:spcBef>
                <a:spcPts val="500"/>
              </a:spcBef>
              <a:spcAft>
                <a:spcPts val="0"/>
              </a:spcAft>
            </a:pPr>
            <a:r>
              <a:rPr lang="ca-ES" sz="1200" b="1">
                <a:solidFill>
                  <a:schemeClr val="tx1">
                    <a:lumMod val="90000"/>
                    <a:lumOff val="10000"/>
                  </a:schemeClr>
                </a:solidFill>
                <a:effectLst/>
                <a:latin typeface="Univers"/>
                <a:ea typeface="MS Mincho" panose="02020609040205080304" pitchFamily="49" charset="-128"/>
                <a:cs typeface="Courier New" panose="02070309020205020404" pitchFamily="49" charset="0"/>
              </a:rPr>
              <a:t>Barcelona</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a:solidFill>
                  <a:schemeClr val="tx1">
                    <a:lumMod val="90000"/>
                    <a:lumOff val="10000"/>
                  </a:schemeClr>
                </a:solidFill>
                <a:effectLst/>
                <a:latin typeface="Univers"/>
                <a:ea typeface="MS Mincho" panose="02020609040205080304" pitchFamily="49" charset="-128"/>
                <a:cs typeface="Courier New" panose="02070309020205020404" pitchFamily="49" charset="0"/>
              </a:rPr>
              <a:t>Francesc Tàrrega 14</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ts val="1200"/>
              </a:lnSpc>
              <a:spcBef>
                <a:spcPts val="500"/>
              </a:spcBef>
              <a:spcAft>
                <a:spcPts val="0"/>
              </a:spcAft>
            </a:pPr>
            <a:r>
              <a:rPr lang="ca-ES" sz="1000">
                <a:solidFill>
                  <a:schemeClr val="tx1">
                    <a:lumMod val="90000"/>
                    <a:lumOff val="10000"/>
                  </a:schemeClr>
                </a:solidFill>
                <a:effectLst/>
                <a:latin typeface="Univers"/>
                <a:ea typeface="MS Mincho" panose="02020609040205080304" pitchFamily="49" charset="-128"/>
                <a:cs typeface="Courier New" panose="02070309020205020404" pitchFamily="49" charset="0"/>
              </a:rPr>
              <a:t>08027 Barcelona</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ts val="1200"/>
              </a:lnSpc>
              <a:spcBef>
                <a:spcPts val="500"/>
              </a:spcBef>
              <a:spcAft>
                <a:spcPts val="0"/>
              </a:spcAft>
            </a:pPr>
            <a:r>
              <a:rPr lang="ca-ES" sz="1000">
                <a:solidFill>
                  <a:schemeClr val="tx1">
                    <a:lumMod val="90000"/>
                    <a:lumOff val="10000"/>
                  </a:schemeClr>
                </a:solidFill>
                <a:effectLst/>
                <a:latin typeface="Univers"/>
                <a:ea typeface="MS Mincho" panose="02020609040205080304" pitchFamily="49" charset="-128"/>
                <a:cs typeface="Courier New" panose="02070309020205020404" pitchFamily="49" charset="0"/>
              </a:rPr>
              <a:t>93 351 78 00</a:t>
            </a:r>
            <a:endParaRPr lang="es-ES" sz="100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1000"/>
              </a:spcAft>
            </a:pPr>
            <a:r>
              <a:rPr lang="es-ES" sz="1000">
                <a:effectLst/>
                <a:latin typeface="Helvetica LT Std" panose="020B0504020202020204" pitchFamily="34" charset="0"/>
                <a:ea typeface="Times New Roman" panose="02020603050405020304" pitchFamily="18" charset="0"/>
                <a:cs typeface="Times New Roman" panose="02020603050405020304" pitchFamily="18" charset="0"/>
              </a:rPr>
              <a:t> </a:t>
            </a:r>
          </a:p>
        </p:txBody>
      </p:sp>
      <p:sp>
        <p:nvSpPr>
          <p:cNvPr id="22" name="Cuadro de texto 2"/>
          <p:cNvSpPr txBox="1">
            <a:spLocks noChangeArrowheads="1"/>
          </p:cNvSpPr>
          <p:nvPr userDrawn="1"/>
        </p:nvSpPr>
        <p:spPr bwMode="auto">
          <a:xfrm>
            <a:off x="2597228" y="3052293"/>
            <a:ext cx="2057400" cy="1360170"/>
          </a:xfrm>
          <a:prstGeom prst="rect">
            <a:avLst/>
          </a:prstGeom>
          <a:noFill/>
          <a:ln w="9525">
            <a:noFill/>
            <a:miter lim="800000"/>
            <a:headEnd/>
            <a:tailEnd/>
          </a:ln>
        </p:spPr>
        <p:txBody>
          <a:bodyPr rot="0" vert="horz" wrap="square" lIns="91440" tIns="45720" rIns="91440" bIns="45720" anchor="t" anchorCtr="0">
            <a:noAutofit/>
          </a:bodyPr>
          <a:lstStyle/>
          <a:p>
            <a:pPr algn="ctr">
              <a:lnSpc>
                <a:spcPct val="115000"/>
              </a:lnSpc>
              <a:spcBef>
                <a:spcPts val="500"/>
              </a:spcBef>
              <a:spcAft>
                <a:spcPts val="0"/>
              </a:spcAft>
            </a:pPr>
            <a:r>
              <a:rPr lang="ca-ES" sz="1200" b="1" dirty="0">
                <a:solidFill>
                  <a:schemeClr val="tx1">
                    <a:lumMod val="90000"/>
                    <a:lumOff val="10000"/>
                  </a:schemeClr>
                </a:solidFill>
                <a:effectLst/>
                <a:latin typeface="Univers"/>
                <a:ea typeface="MS Mincho" panose="02020609040205080304" pitchFamily="49" charset="-128"/>
                <a:cs typeface="Courier New" panose="02070309020205020404" pitchFamily="49" charset="0"/>
              </a:rPr>
              <a:t>Madrid</a:t>
            </a:r>
            <a:endParaRPr lang="es-ES" sz="1000" dirty="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dirty="0">
                <a:solidFill>
                  <a:schemeClr val="tx1">
                    <a:lumMod val="90000"/>
                    <a:lumOff val="10000"/>
                  </a:schemeClr>
                </a:solidFill>
                <a:effectLst/>
                <a:latin typeface="Univers"/>
                <a:ea typeface="MS Mincho" panose="02020609040205080304" pitchFamily="49" charset="-128"/>
                <a:cs typeface="Courier New" panose="02070309020205020404" pitchFamily="49" charset="0"/>
              </a:rPr>
              <a:t>Campanar 12</a:t>
            </a:r>
            <a:endParaRPr lang="es-ES" sz="1000" dirty="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dirty="0">
                <a:solidFill>
                  <a:schemeClr val="tx1">
                    <a:lumMod val="90000"/>
                    <a:lumOff val="10000"/>
                  </a:schemeClr>
                </a:solidFill>
                <a:effectLst/>
                <a:latin typeface="Univers"/>
                <a:ea typeface="MS Mincho" panose="02020609040205080304" pitchFamily="49" charset="-128"/>
                <a:cs typeface="Courier New" panose="02070309020205020404" pitchFamily="49" charset="0"/>
              </a:rPr>
              <a:t>28028 Madrid</a:t>
            </a:r>
            <a:endParaRPr lang="es-ES" sz="1000" dirty="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0"/>
              </a:spcAft>
            </a:pPr>
            <a:r>
              <a:rPr lang="ca-ES" sz="1000" dirty="0">
                <a:solidFill>
                  <a:schemeClr val="tx1">
                    <a:lumMod val="90000"/>
                    <a:lumOff val="10000"/>
                  </a:schemeClr>
                </a:solidFill>
                <a:effectLst/>
                <a:latin typeface="Univers"/>
                <a:ea typeface="MS Mincho" panose="02020609040205080304" pitchFamily="49" charset="-128"/>
                <a:cs typeface="Courier New" panose="02070309020205020404" pitchFamily="49" charset="0"/>
              </a:rPr>
              <a:t>91 </a:t>
            </a:r>
            <a:r>
              <a:rPr lang="ca-ES" sz="1000" dirty="0" smtClean="0">
                <a:solidFill>
                  <a:schemeClr val="tx1">
                    <a:lumMod val="90000"/>
                    <a:lumOff val="10000"/>
                  </a:schemeClr>
                </a:solidFill>
                <a:effectLst/>
                <a:latin typeface="Univers"/>
                <a:ea typeface="MS Mincho" panose="02020609040205080304" pitchFamily="49" charset="-128"/>
                <a:cs typeface="Courier New" panose="02070309020205020404" pitchFamily="49" charset="0"/>
              </a:rPr>
              <a:t>502 </a:t>
            </a:r>
            <a:r>
              <a:rPr lang="ca-ES" sz="1000" dirty="0">
                <a:solidFill>
                  <a:schemeClr val="tx1">
                    <a:lumMod val="90000"/>
                    <a:lumOff val="10000"/>
                  </a:schemeClr>
                </a:solidFill>
                <a:effectLst/>
                <a:latin typeface="Univers"/>
                <a:ea typeface="MS Mincho" panose="02020609040205080304" pitchFamily="49" charset="-128"/>
                <a:cs typeface="Courier New" panose="02070309020205020404" pitchFamily="49" charset="0"/>
              </a:rPr>
              <a:t>13 40</a:t>
            </a:r>
            <a:endParaRPr lang="es-ES" sz="1000" dirty="0">
              <a:solidFill>
                <a:schemeClr val="tx1">
                  <a:lumMod val="90000"/>
                  <a:lumOff val="10000"/>
                </a:schemeClr>
              </a:solidFill>
              <a:effectLst/>
              <a:latin typeface="Helvetica LT Std" panose="020B0504020202020204" pitchFamily="34" charset="0"/>
              <a:ea typeface="Times New Roman" panose="02020603050405020304" pitchFamily="18" charset="0"/>
              <a:cs typeface="Times New Roman" panose="02020603050405020304" pitchFamily="18" charset="0"/>
            </a:endParaRPr>
          </a:p>
        </p:txBody>
      </p:sp>
      <p:sp>
        <p:nvSpPr>
          <p:cNvPr id="23" name="Cuadro de texto 2"/>
          <p:cNvSpPr txBox="1">
            <a:spLocks noChangeArrowheads="1"/>
          </p:cNvSpPr>
          <p:nvPr userDrawn="1"/>
        </p:nvSpPr>
        <p:spPr bwMode="auto">
          <a:xfrm>
            <a:off x="1741882" y="4554467"/>
            <a:ext cx="3768090" cy="579120"/>
          </a:xfrm>
          <a:prstGeom prst="rect">
            <a:avLst/>
          </a:prstGeom>
          <a:noFill/>
          <a:ln w="9525">
            <a:noFill/>
            <a:miter lim="800000"/>
            <a:headEnd/>
            <a:tailEnd/>
          </a:ln>
        </p:spPr>
        <p:txBody>
          <a:bodyPr rot="0" vert="horz" wrap="square" lIns="91440" tIns="45720" rIns="91440" bIns="45720" anchor="t" anchorCtr="0">
            <a:noAutofit/>
          </a:bodyPr>
          <a:lstStyle/>
          <a:p>
            <a:pPr algn="ctr">
              <a:lnSpc>
                <a:spcPct val="115000"/>
              </a:lnSpc>
              <a:spcBef>
                <a:spcPts val="500"/>
              </a:spcBef>
              <a:spcAft>
                <a:spcPts val="1000"/>
              </a:spcAft>
            </a:pPr>
            <a:r>
              <a:rPr lang="es-ES" sz="1600" b="1">
                <a:solidFill>
                  <a:srgbClr val="18792C"/>
                </a:solidFill>
                <a:effectLst/>
                <a:latin typeface="Helvetica LT Std" panose="020B0504020202020204" pitchFamily="34" charset="0"/>
                <a:ea typeface="Times New Roman" panose="02020603050405020304" pitchFamily="18" charset="0"/>
                <a:cs typeface="Times New Roman" panose="02020603050405020304" pitchFamily="18" charset="0"/>
              </a:rPr>
              <a:t>info@grupcief.com</a:t>
            </a:r>
            <a:endParaRPr lang="es-ES" sz="1000">
              <a:solidFill>
                <a:srgbClr val="18792C"/>
              </a:solidFill>
              <a:effectLst/>
              <a:latin typeface="Helvetica LT Std" panose="020B0504020202020204" pitchFamily="34" charset="0"/>
              <a:ea typeface="Times New Roman" panose="02020603050405020304" pitchFamily="18" charset="0"/>
              <a:cs typeface="Times New Roman" panose="02020603050405020304" pitchFamily="18" charset="0"/>
            </a:endParaRPr>
          </a:p>
        </p:txBody>
      </p:sp>
      <p:sp>
        <p:nvSpPr>
          <p:cNvPr id="24" name="Cuadro de texto 2"/>
          <p:cNvSpPr txBox="1">
            <a:spLocks noChangeArrowheads="1"/>
          </p:cNvSpPr>
          <p:nvPr userDrawn="1"/>
        </p:nvSpPr>
        <p:spPr bwMode="auto">
          <a:xfrm>
            <a:off x="4211955" y="6349137"/>
            <a:ext cx="3768090" cy="455523"/>
          </a:xfrm>
          <a:prstGeom prst="rect">
            <a:avLst/>
          </a:prstGeom>
          <a:noFill/>
          <a:ln w="9525">
            <a:noFill/>
            <a:miter lim="800000"/>
            <a:headEnd/>
            <a:tailEnd/>
          </a:ln>
        </p:spPr>
        <p:txBody>
          <a:bodyPr rot="0" vert="horz" wrap="square" lIns="91440" tIns="45720" rIns="91440" bIns="45720" anchor="t" anchorCtr="0">
            <a:noAutofit/>
          </a:bodyPr>
          <a:lstStyle/>
          <a:p>
            <a:pPr algn="ctr">
              <a:lnSpc>
                <a:spcPct val="115000"/>
              </a:lnSpc>
              <a:spcBef>
                <a:spcPts val="500"/>
              </a:spcBef>
              <a:spcAft>
                <a:spcPts val="1000"/>
              </a:spcAft>
            </a:pPr>
            <a:r>
              <a:rPr lang="es-ES" sz="1600" b="1">
                <a:solidFill>
                  <a:schemeClr val="bg1"/>
                </a:solidFill>
                <a:effectLst/>
                <a:latin typeface="Helvetica LT Std" panose="020B0504020202020204" pitchFamily="34" charset="0"/>
                <a:ea typeface="Times New Roman" panose="02020603050405020304" pitchFamily="18" charset="0"/>
                <a:cs typeface="Times New Roman" panose="02020603050405020304" pitchFamily="18" charset="0"/>
              </a:rPr>
              <a:t>www.grupcief.com</a:t>
            </a:r>
            <a:endParaRPr lang="es-ES" sz="1000">
              <a:solidFill>
                <a:schemeClr val="bg1"/>
              </a:solidFill>
              <a:effectLst/>
              <a:latin typeface="Helvetica LT Std" panose="020B0504020202020204" pitchFamily="34" charset="0"/>
              <a:ea typeface="Times New Roman" panose="02020603050405020304" pitchFamily="18" charset="0"/>
              <a:cs typeface="Times New Roman" panose="02020603050405020304" pitchFamily="18" charset="0"/>
            </a:endParaRPr>
          </a:p>
        </p:txBody>
      </p:sp>
      <p:pic>
        <p:nvPicPr>
          <p:cNvPr id="27" name="Imagen 7" descr="\\BIGBOX\Informatica\Projectes\_DISSENY\Redisseny imatge Grup CIEF\versio 2019\Logo\CAT\GrupCief_PARTNER.png">
            <a:extLst>
              <a:ext uri="{FF2B5EF4-FFF2-40B4-BE49-F238E27FC236}">
                <a16:creationId xmlns:a16="http://schemas.microsoft.com/office/drawing/2014/main" xmlns="" id="{BA5E0068-9AF3-8A45-9832-8CFE4EBAFEA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8425" y="1406403"/>
            <a:ext cx="1783575" cy="1342800"/>
          </a:xfrm>
          <a:prstGeom prst="rect">
            <a:avLst/>
          </a:prstGeom>
          <a:noFill/>
          <a:ln>
            <a:noFill/>
          </a:ln>
        </p:spPr>
      </p:pic>
    </p:spTree>
    <p:extLst>
      <p:ext uri="{BB962C8B-B14F-4D97-AF65-F5344CB8AC3E}">
        <p14:creationId xmlns:p14="http://schemas.microsoft.com/office/powerpoint/2010/main" val="1657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Portada CIEF">
    <p:bg>
      <p:bgPr>
        <a:solidFill>
          <a:schemeClr val="bg1"/>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3821" y="6103780"/>
            <a:ext cx="10484360" cy="590465"/>
          </a:xfrm>
          <a:prstGeom prst="rect">
            <a:avLst/>
          </a:prstGeom>
        </p:spPr>
      </p:pic>
      <p:pic>
        <p:nvPicPr>
          <p:cNvPr id="5" name="Imagen 4"/>
          <p:cNvPicPr>
            <a:picLocks noChangeAspect="1"/>
          </p:cNvPicPr>
          <p:nvPr userDrawn="1"/>
        </p:nvPicPr>
        <p:blipFill rotWithShape="1">
          <a:blip r:embed="rId3">
            <a:extLst>
              <a:ext uri="{28A0092B-C50C-407E-A947-70E740481C1C}">
                <a14:useLocalDpi xmlns:a14="http://schemas.microsoft.com/office/drawing/2010/main" val="0"/>
              </a:ext>
            </a:extLst>
          </a:blip>
          <a:srcRect l="36261" b="13536"/>
          <a:stretch/>
        </p:blipFill>
        <p:spPr>
          <a:xfrm>
            <a:off x="-7620" y="928309"/>
            <a:ext cx="2338561" cy="5929691"/>
          </a:xfrm>
          <a:prstGeom prst="rect">
            <a:avLst/>
          </a:prstGeom>
        </p:spPr>
      </p:pic>
      <p:pic>
        <p:nvPicPr>
          <p:cNvPr id="18" name="Imagen 17"/>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1156868" y="622999"/>
            <a:ext cx="919362" cy="610621"/>
          </a:xfrm>
          <a:prstGeom prst="rect">
            <a:avLst/>
          </a:prstGeom>
        </p:spPr>
      </p:pic>
      <p:pic>
        <p:nvPicPr>
          <p:cNvPr id="24" name="Imagen 23"/>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9558241" y="622999"/>
            <a:ext cx="1384167" cy="869551"/>
          </a:xfrm>
          <a:prstGeom prst="rect">
            <a:avLst/>
          </a:prstGeom>
        </p:spPr>
      </p:pic>
      <p:sp>
        <p:nvSpPr>
          <p:cNvPr id="19" name="Rectángulo 18"/>
          <p:cNvSpPr/>
          <p:nvPr userDrawn="1"/>
        </p:nvSpPr>
        <p:spPr>
          <a:xfrm>
            <a:off x="0" y="0"/>
            <a:ext cx="12192000" cy="528452"/>
          </a:xfrm>
          <a:prstGeom prst="rect">
            <a:avLst/>
          </a:prstGeom>
          <a:solidFill>
            <a:srgbClr val="1879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a:p>
        </p:txBody>
      </p:sp>
      <p:sp>
        <p:nvSpPr>
          <p:cNvPr id="11" name="Title 1">
            <a:extLst>
              <a:ext uri="{FF2B5EF4-FFF2-40B4-BE49-F238E27FC236}">
                <a16:creationId xmlns:a16="http://schemas.microsoft.com/office/drawing/2014/main" xmlns="" id="{C6B931B8-6920-4B59-AD28-CB99D1D3F1A4}"/>
              </a:ext>
            </a:extLst>
          </p:cNvPr>
          <p:cNvSpPr>
            <a:spLocks noGrp="1"/>
          </p:cNvSpPr>
          <p:nvPr>
            <p:ph type="title" hasCustomPrompt="1"/>
          </p:nvPr>
        </p:nvSpPr>
        <p:spPr>
          <a:xfrm>
            <a:off x="2299015" y="3347577"/>
            <a:ext cx="9777215" cy="502201"/>
          </a:xfrm>
          <a:prstGeom prst="rect">
            <a:avLst/>
          </a:prstGeom>
        </p:spPr>
        <p:txBody>
          <a:bodyPr lIns="36000" tIns="0" rIns="0" bIns="0" anchor="b">
            <a:normAutofit/>
          </a:bodyPr>
          <a:lstStyle>
            <a:lvl1pPr>
              <a:defRPr sz="2800">
                <a:solidFill>
                  <a:schemeClr val="tx1">
                    <a:lumMod val="90000"/>
                    <a:lumOff val="10000"/>
                  </a:schemeClr>
                </a:solidFill>
              </a:defRPr>
            </a:lvl1pPr>
          </a:lstStyle>
          <a:p>
            <a:r>
              <a:rPr lang="en-US" noProof="0" dirty="0"/>
              <a:t>Click to Edit Title</a:t>
            </a:r>
          </a:p>
        </p:txBody>
      </p:sp>
      <p:sp>
        <p:nvSpPr>
          <p:cNvPr id="12" name="Text Placeholder 2">
            <a:extLst>
              <a:ext uri="{FF2B5EF4-FFF2-40B4-BE49-F238E27FC236}">
                <a16:creationId xmlns:a16="http://schemas.microsoft.com/office/drawing/2014/main" xmlns="" id="{13548F99-E128-4301-95D8-8FDACDA5912F}"/>
              </a:ext>
            </a:extLst>
          </p:cNvPr>
          <p:cNvSpPr>
            <a:spLocks noGrp="1"/>
          </p:cNvSpPr>
          <p:nvPr>
            <p:ph type="body" idx="17"/>
          </p:nvPr>
        </p:nvSpPr>
        <p:spPr>
          <a:xfrm>
            <a:off x="2299015" y="2978257"/>
            <a:ext cx="9777215" cy="266635"/>
          </a:xfrm>
          <a:prstGeom prst="rect">
            <a:avLst/>
          </a:prstGeom>
        </p:spPr>
        <p:txBody>
          <a:bodyPr lIns="36000" tIns="0" rIns="0" bIns="0">
            <a:normAutofit/>
          </a:bodyPr>
          <a:lstStyle>
            <a:lvl1pPr marL="0" indent="0">
              <a:buNone/>
              <a:defRPr sz="1400">
                <a:solidFill>
                  <a:schemeClr val="tx1">
                    <a:lumMod val="90000"/>
                    <a:lumOff val="1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noProof="0" dirty="0"/>
          </a:p>
        </p:txBody>
      </p:sp>
      <p:sp>
        <p:nvSpPr>
          <p:cNvPr id="14" name="Text Placeholder 2">
            <a:extLst>
              <a:ext uri="{FF2B5EF4-FFF2-40B4-BE49-F238E27FC236}">
                <a16:creationId xmlns:a16="http://schemas.microsoft.com/office/drawing/2014/main" xmlns="" id="{13548F99-E128-4301-95D8-8FDACDA5912F}"/>
              </a:ext>
            </a:extLst>
          </p:cNvPr>
          <p:cNvSpPr>
            <a:spLocks noGrp="1"/>
          </p:cNvSpPr>
          <p:nvPr>
            <p:ph type="body" idx="16" hasCustomPrompt="1"/>
          </p:nvPr>
        </p:nvSpPr>
        <p:spPr>
          <a:xfrm>
            <a:off x="2299014" y="1758955"/>
            <a:ext cx="2226541" cy="1069197"/>
          </a:xfrm>
          <a:prstGeom prst="rect">
            <a:avLst/>
          </a:prstGeom>
        </p:spPr>
        <p:txBody>
          <a:bodyPr lIns="36000" tIns="0" rIns="0" bIns="0" anchor="ctr">
            <a:normAutofit/>
          </a:bodyPr>
          <a:lstStyle>
            <a:lvl1pPr marL="0" indent="0" algn="ctr">
              <a:buNone/>
              <a:defRPr lang="es-ES" sz="1200">
                <a:effectLst/>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LOGO EMPRESA</a:t>
            </a:r>
          </a:p>
        </p:txBody>
      </p:sp>
      <p:sp>
        <p:nvSpPr>
          <p:cNvPr id="4" name="Rectángulo 3"/>
          <p:cNvSpPr/>
          <p:nvPr userDrawn="1"/>
        </p:nvSpPr>
        <p:spPr>
          <a:xfrm>
            <a:off x="4985247" y="58785"/>
            <a:ext cx="2221506" cy="410882"/>
          </a:xfrm>
          <a:prstGeom prst="rect">
            <a:avLst/>
          </a:prstGeom>
        </p:spPr>
        <p:txBody>
          <a:bodyPr wrap="none">
            <a:spAutoFit/>
          </a:bodyPr>
          <a:lstStyle/>
          <a:p>
            <a:pPr algn="ctr">
              <a:lnSpc>
                <a:spcPct val="115000"/>
              </a:lnSpc>
              <a:spcBef>
                <a:spcPts val="500"/>
              </a:spcBef>
              <a:spcAft>
                <a:spcPts val="1000"/>
              </a:spcAft>
            </a:pPr>
            <a:r>
              <a:rPr lang="es-ES" sz="1800" b="1" dirty="0" err="1">
                <a:solidFill>
                  <a:srgbClr val="FFFFFF"/>
                </a:solidFill>
                <a:effectLst/>
                <a:latin typeface="Helvetica LT Std" panose="020B0504020202020204" pitchFamily="34" charset="0"/>
                <a:ea typeface="MS Mincho" panose="02020609040205080304" pitchFamily="49" charset="-128"/>
                <a:cs typeface="Times New Roman" panose="02020603050405020304" pitchFamily="18" charset="0"/>
              </a:rPr>
              <a:t>www.grupcief.com</a:t>
            </a:r>
            <a:endParaRPr lang="es-ES" sz="800" dirty="0">
              <a:effectLst/>
              <a:latin typeface="Helvetica LT Std" panose="020B0504020202020204" pitchFamily="34" charset="0"/>
              <a:ea typeface="MS Mincho" panose="02020609040205080304" pitchFamily="49" charset="-128"/>
              <a:cs typeface="Times New Roman" panose="02020603050405020304" pitchFamily="18" charset="0"/>
            </a:endParaRPr>
          </a:p>
        </p:txBody>
      </p:sp>
      <p:sp>
        <p:nvSpPr>
          <p:cNvPr id="13" name="Rectángulo 3">
            <a:extLst>
              <a:ext uri="{FF2B5EF4-FFF2-40B4-BE49-F238E27FC236}">
                <a16:creationId xmlns:a16="http://schemas.microsoft.com/office/drawing/2014/main" xmlns="" id="{F40ACD51-5B41-464C-91F3-D6517FDB8967}"/>
              </a:ext>
            </a:extLst>
          </p:cNvPr>
          <p:cNvSpPr/>
          <p:nvPr userDrawn="1"/>
        </p:nvSpPr>
        <p:spPr>
          <a:xfrm>
            <a:off x="11038040" y="83097"/>
            <a:ext cx="926856" cy="361253"/>
          </a:xfrm>
          <a:prstGeom prst="rect">
            <a:avLst/>
          </a:prstGeom>
        </p:spPr>
        <p:txBody>
          <a:bodyPr wrap="none">
            <a:spAutoFit/>
          </a:bodyPr>
          <a:lstStyle/>
          <a:p>
            <a:pPr algn="ctr">
              <a:lnSpc>
                <a:spcPct val="115000"/>
              </a:lnSpc>
              <a:spcBef>
                <a:spcPts val="500"/>
              </a:spcBef>
              <a:spcAft>
                <a:spcPts val="1000"/>
              </a:spcAft>
            </a:pPr>
            <a:r>
              <a:rPr lang="es-ES" sz="1600" b="1" dirty="0">
                <a:solidFill>
                  <a:srgbClr val="FFFFFF"/>
                </a:solidFill>
                <a:effectLst/>
                <a:latin typeface="Helvetica LT Std" panose="020B0504020202020204" pitchFamily="34" charset="0"/>
                <a:ea typeface="MS Mincho" panose="02020609040205080304" pitchFamily="49" charset="-128"/>
                <a:cs typeface="Times New Roman" panose="02020603050405020304" pitchFamily="18" charset="0"/>
              </a:rPr>
              <a:t># oferta</a:t>
            </a:r>
            <a:endParaRPr lang="es-ES" sz="1600" dirty="0">
              <a:effectLst/>
              <a:latin typeface="Helvetica LT Std" panose="020B050402020202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931383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xt">
    <p:spTree>
      <p:nvGrpSpPr>
        <p:cNvPr id="1" name=""/>
        <p:cNvGrpSpPr/>
        <p:nvPr/>
      </p:nvGrpSpPr>
      <p:grpSpPr>
        <a:xfrm>
          <a:off x="0" y="0"/>
          <a:ext cx="0" cy="0"/>
          <a:chOff x="0" y="0"/>
          <a:chExt cx="0" cy="0"/>
        </a:xfrm>
      </p:grpSpPr>
      <p:pic>
        <p:nvPicPr>
          <p:cNvPr id="5" name="Imagen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101034" y="894799"/>
            <a:ext cx="2988707" cy="5592158"/>
          </a:xfrm>
          <a:prstGeom prst="rect">
            <a:avLst/>
          </a:prstGeom>
        </p:spPr>
      </p:pic>
      <p:sp>
        <p:nvSpPr>
          <p:cNvPr id="17" name="Marcador de número de diapositiva 5"/>
          <p:cNvSpPr>
            <a:spLocks noGrp="1"/>
          </p:cNvSpPr>
          <p:nvPr>
            <p:ph type="sldNum" sz="quarter" idx="12"/>
          </p:nvPr>
        </p:nvSpPr>
        <p:spPr>
          <a:xfrm>
            <a:off x="11507192" y="6444266"/>
            <a:ext cx="495597" cy="312794"/>
          </a:xfrm>
          <a:prstGeom prst="rect">
            <a:avLst/>
          </a:prstGeom>
        </p:spPr>
        <p:txBody>
          <a:bodyPr/>
          <a:lstStyle>
            <a:lvl1pPr algn="r">
              <a:defRPr sz="1050">
                <a:solidFill>
                  <a:schemeClr val="bg1"/>
                </a:solidFill>
              </a:defRPr>
            </a:lvl1pPr>
          </a:lstStyle>
          <a:p>
            <a:fld id="{3CE5352E-9B9F-4EDC-8769-7FA3D3F814C7}" type="slidenum">
              <a:rPr lang="en-US" smtClean="0"/>
              <a:pPr/>
              <a:t>‹Nº›</a:t>
            </a:fld>
            <a:endParaRPr lang="en-US"/>
          </a:p>
        </p:txBody>
      </p:sp>
      <p:grpSp>
        <p:nvGrpSpPr>
          <p:cNvPr id="7" name="Grupo 6"/>
          <p:cNvGrpSpPr/>
          <p:nvPr userDrawn="1"/>
        </p:nvGrpSpPr>
        <p:grpSpPr>
          <a:xfrm>
            <a:off x="5194143" y="2221908"/>
            <a:ext cx="1803714" cy="1693563"/>
            <a:chOff x="3669712" y="2170597"/>
            <a:chExt cx="1955104" cy="1835708"/>
          </a:xfrm>
        </p:grpSpPr>
        <p:sp>
          <p:nvSpPr>
            <p:cNvPr id="6" name="Rectángulo 5"/>
            <p:cNvSpPr/>
            <p:nvPr userDrawn="1"/>
          </p:nvSpPr>
          <p:spPr>
            <a:xfrm>
              <a:off x="3669712" y="2170597"/>
              <a:ext cx="1955104" cy="1835708"/>
            </a:xfrm>
            <a:prstGeom prst="rect">
              <a:avLst/>
            </a:prstGeom>
            <a:solidFill>
              <a:srgbClr val="1C7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gen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33603" y="2274790"/>
              <a:ext cx="1627323" cy="1627323"/>
            </a:xfrm>
            <a:prstGeom prst="rect">
              <a:avLst/>
            </a:prstGeom>
          </p:spPr>
        </p:pic>
      </p:grpSp>
      <p:sp>
        <p:nvSpPr>
          <p:cNvPr id="8" name="Triángulo isósceles 7"/>
          <p:cNvSpPr/>
          <p:nvPr userDrawn="1"/>
        </p:nvSpPr>
        <p:spPr>
          <a:xfrm rot="10800000">
            <a:off x="5923415" y="3915471"/>
            <a:ext cx="345171" cy="286130"/>
          </a:xfrm>
          <a:prstGeom prst="triangle">
            <a:avLst/>
          </a:prstGeom>
          <a:solidFill>
            <a:srgbClr val="1C7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Title 1">
            <a:extLst>
              <a:ext uri="{FF2B5EF4-FFF2-40B4-BE49-F238E27FC236}">
                <a16:creationId xmlns:a16="http://schemas.microsoft.com/office/drawing/2014/main" xmlns="" id="{C6B931B8-6920-4B59-AD28-CB99D1D3F1A4}"/>
              </a:ext>
            </a:extLst>
          </p:cNvPr>
          <p:cNvSpPr txBox="1">
            <a:spLocks/>
          </p:cNvSpPr>
          <p:nvPr userDrawn="1"/>
        </p:nvSpPr>
        <p:spPr>
          <a:xfrm>
            <a:off x="1602769" y="1021587"/>
            <a:ext cx="8986462" cy="914191"/>
          </a:xfrm>
          <a:prstGeom prst="rect">
            <a:avLst/>
          </a:prstGeom>
        </p:spPr>
        <p:txBody>
          <a:bodyPr lIns="36000" tIns="0" rIns="0" bIns="0" anchor="b">
            <a:normAutofit/>
          </a:bodyPr>
          <a:lstStyle>
            <a:lvl1pPr algn="ctr" defTabSz="914400" rtl="0" eaLnBrk="1" latinLnBrk="0" hangingPunct="1">
              <a:lnSpc>
                <a:spcPct val="90000"/>
              </a:lnSpc>
              <a:spcBef>
                <a:spcPct val="0"/>
              </a:spcBef>
              <a:buNone/>
              <a:defRPr sz="2800" b="1" kern="1200">
                <a:solidFill>
                  <a:schemeClr val="tx1">
                    <a:lumMod val="90000"/>
                    <a:lumOff val="10000"/>
                  </a:schemeClr>
                </a:solidFill>
                <a:latin typeface="+mn-lt"/>
                <a:ea typeface="+mj-ea"/>
                <a:cs typeface="+mj-cs"/>
              </a:defRPr>
            </a:lvl1pPr>
          </a:lstStyle>
          <a:p>
            <a:r>
              <a:rPr lang="es-ES" sz="3200" dirty="0" err="1" smtClean="0"/>
              <a:t>Vols</a:t>
            </a:r>
            <a:r>
              <a:rPr lang="es-ES" sz="3200" dirty="0" smtClean="0"/>
              <a:t> ser el/la primer/a en </a:t>
            </a:r>
            <a:r>
              <a:rPr lang="es-ES" sz="3200" dirty="0" err="1" smtClean="0"/>
              <a:t>conèixer</a:t>
            </a:r>
            <a:r>
              <a:rPr lang="es-ES" sz="3200" dirty="0" smtClean="0"/>
              <a:t> les </a:t>
            </a:r>
            <a:r>
              <a:rPr lang="es-ES" sz="3200" dirty="0" err="1" smtClean="0"/>
              <a:t>nostres</a:t>
            </a:r>
            <a:r>
              <a:rPr lang="es-ES" sz="3200" dirty="0" smtClean="0"/>
              <a:t> </a:t>
            </a:r>
            <a:r>
              <a:rPr lang="es-ES" sz="3200" dirty="0" err="1" smtClean="0"/>
              <a:t>novetats</a:t>
            </a:r>
            <a:r>
              <a:rPr lang="es-ES" sz="3200" dirty="0" smtClean="0"/>
              <a:t> en </a:t>
            </a:r>
            <a:r>
              <a:rPr lang="es-ES" sz="3200" dirty="0" err="1" smtClean="0"/>
              <a:t>formació</a:t>
            </a:r>
            <a:r>
              <a:rPr lang="es-ES" sz="3200" dirty="0" smtClean="0"/>
              <a:t> i ofertes de </a:t>
            </a:r>
            <a:r>
              <a:rPr lang="es-ES" sz="3200" dirty="0" err="1" smtClean="0"/>
              <a:t>feina</a:t>
            </a:r>
            <a:r>
              <a:rPr lang="es-ES" sz="3200" dirty="0" smtClean="0"/>
              <a:t>?</a:t>
            </a:r>
            <a:endParaRPr lang="en-US" sz="3200" dirty="0"/>
          </a:p>
        </p:txBody>
      </p:sp>
      <p:sp>
        <p:nvSpPr>
          <p:cNvPr id="18" name="Title 1">
            <a:extLst>
              <a:ext uri="{FF2B5EF4-FFF2-40B4-BE49-F238E27FC236}">
                <a16:creationId xmlns:a16="http://schemas.microsoft.com/office/drawing/2014/main" xmlns="" id="{C6B931B8-6920-4B59-AD28-CB99D1D3F1A4}"/>
              </a:ext>
            </a:extLst>
          </p:cNvPr>
          <p:cNvSpPr txBox="1">
            <a:spLocks/>
          </p:cNvSpPr>
          <p:nvPr userDrawn="1"/>
        </p:nvSpPr>
        <p:spPr>
          <a:xfrm>
            <a:off x="4838975" y="4277385"/>
            <a:ext cx="2514050" cy="360971"/>
          </a:xfrm>
          <a:prstGeom prst="rect">
            <a:avLst/>
          </a:prstGeom>
        </p:spPr>
        <p:txBody>
          <a:bodyPr lIns="36000" tIns="0" rIns="0" bIns="0" anchor="b">
            <a:normAutofit lnSpcReduction="10000"/>
          </a:bodyPr>
          <a:lstStyle>
            <a:lvl1pPr algn="ctr" defTabSz="914400" rtl="0" eaLnBrk="1" latinLnBrk="0" hangingPunct="1">
              <a:lnSpc>
                <a:spcPct val="90000"/>
              </a:lnSpc>
              <a:spcBef>
                <a:spcPct val="0"/>
              </a:spcBef>
              <a:buNone/>
              <a:defRPr sz="2800" b="1" kern="1200">
                <a:solidFill>
                  <a:schemeClr val="tx1">
                    <a:lumMod val="90000"/>
                    <a:lumOff val="10000"/>
                  </a:schemeClr>
                </a:solidFill>
                <a:latin typeface="+mn-lt"/>
                <a:ea typeface="+mj-ea"/>
                <a:cs typeface="+mj-cs"/>
              </a:defRPr>
            </a:lvl1pPr>
          </a:lstStyle>
          <a:p>
            <a:r>
              <a:rPr lang="es-ES" dirty="0" smtClean="0">
                <a:solidFill>
                  <a:srgbClr val="1C7833"/>
                </a:solidFill>
              </a:rPr>
              <a:t>REGISTRA’T</a:t>
            </a:r>
            <a:endParaRPr lang="en-US" dirty="0">
              <a:solidFill>
                <a:srgbClr val="1C7833"/>
              </a:solidFill>
            </a:endParaRPr>
          </a:p>
        </p:txBody>
      </p:sp>
      <p:sp>
        <p:nvSpPr>
          <p:cNvPr id="9" name="Rectángulo 8"/>
          <p:cNvSpPr/>
          <p:nvPr userDrawn="1"/>
        </p:nvSpPr>
        <p:spPr>
          <a:xfrm>
            <a:off x="2378853" y="4695972"/>
            <a:ext cx="7434294" cy="830997"/>
          </a:xfrm>
          <a:prstGeom prst="rect">
            <a:avLst/>
          </a:prstGeom>
        </p:spPr>
        <p:txBody>
          <a:bodyPr wrap="square">
            <a:spAutoFit/>
          </a:bodyPr>
          <a:lstStyle/>
          <a:p>
            <a:pPr lvl="0" algn="ctr"/>
            <a:r>
              <a:rPr lang="en-US" sz="2400" kern="1200" noProof="0" dirty="0" smtClean="0">
                <a:solidFill>
                  <a:schemeClr val="tx1">
                    <a:lumMod val="90000"/>
                    <a:lumOff val="10000"/>
                  </a:schemeClr>
                </a:solidFill>
                <a:latin typeface="+mn-lt"/>
                <a:ea typeface="+mn-ea"/>
                <a:cs typeface="+mn-cs"/>
              </a:rPr>
              <a:t>No et </a:t>
            </a:r>
            <a:r>
              <a:rPr lang="en-US" sz="2400" kern="1200" noProof="0" dirty="0" err="1" smtClean="0">
                <a:solidFill>
                  <a:schemeClr val="tx1">
                    <a:lumMod val="90000"/>
                    <a:lumOff val="10000"/>
                  </a:schemeClr>
                </a:solidFill>
                <a:latin typeface="+mn-lt"/>
                <a:ea typeface="+mn-ea"/>
                <a:cs typeface="+mn-cs"/>
              </a:rPr>
              <a:t>perdis</a:t>
            </a:r>
            <a:r>
              <a:rPr lang="en-US" sz="2400" kern="1200" noProof="0" dirty="0" smtClean="0">
                <a:solidFill>
                  <a:schemeClr val="tx1">
                    <a:lumMod val="90000"/>
                    <a:lumOff val="10000"/>
                  </a:schemeClr>
                </a:solidFill>
                <a:latin typeface="+mn-lt"/>
                <a:ea typeface="+mn-ea"/>
                <a:cs typeface="+mn-cs"/>
              </a:rPr>
              <a:t> cap </a:t>
            </a:r>
            <a:r>
              <a:rPr lang="en-US" sz="2400" kern="1200" noProof="0" dirty="0" err="1" smtClean="0">
                <a:solidFill>
                  <a:schemeClr val="tx1">
                    <a:lumMod val="90000"/>
                    <a:lumOff val="10000"/>
                  </a:schemeClr>
                </a:solidFill>
                <a:latin typeface="+mn-lt"/>
                <a:ea typeface="+mn-ea"/>
                <a:cs typeface="+mn-cs"/>
              </a:rPr>
              <a:t>dels</a:t>
            </a:r>
            <a:r>
              <a:rPr lang="en-US" sz="2400" kern="1200" noProof="0" dirty="0" smtClean="0">
                <a:solidFill>
                  <a:schemeClr val="tx1">
                    <a:lumMod val="90000"/>
                    <a:lumOff val="10000"/>
                  </a:schemeClr>
                </a:solidFill>
                <a:latin typeface="+mn-lt"/>
                <a:ea typeface="+mn-ea"/>
                <a:cs typeface="+mn-cs"/>
              </a:rPr>
              <a:t> </a:t>
            </a:r>
            <a:r>
              <a:rPr lang="en-US" sz="2400" kern="1200" noProof="0" dirty="0" err="1" smtClean="0">
                <a:solidFill>
                  <a:schemeClr val="tx1">
                    <a:lumMod val="90000"/>
                    <a:lumOff val="10000"/>
                  </a:schemeClr>
                </a:solidFill>
                <a:latin typeface="+mn-lt"/>
                <a:ea typeface="+mn-ea"/>
                <a:cs typeface="+mn-cs"/>
              </a:rPr>
              <a:t>nostres</a:t>
            </a:r>
            <a:r>
              <a:rPr lang="en-US" sz="2400" kern="1200" noProof="0" dirty="0" smtClean="0">
                <a:solidFill>
                  <a:schemeClr val="tx1">
                    <a:lumMod val="90000"/>
                    <a:lumOff val="10000"/>
                  </a:schemeClr>
                </a:solidFill>
                <a:latin typeface="+mn-lt"/>
                <a:ea typeface="+mn-ea"/>
                <a:cs typeface="+mn-cs"/>
              </a:rPr>
              <a:t> </a:t>
            </a:r>
            <a:r>
              <a:rPr lang="en-US" sz="2400" kern="1200" noProof="0" dirty="0" err="1" smtClean="0">
                <a:solidFill>
                  <a:schemeClr val="tx1">
                    <a:lumMod val="90000"/>
                    <a:lumOff val="10000"/>
                  </a:schemeClr>
                </a:solidFill>
                <a:latin typeface="+mn-lt"/>
                <a:ea typeface="+mn-ea"/>
                <a:cs typeface="+mn-cs"/>
              </a:rPr>
              <a:t>cursos</a:t>
            </a:r>
            <a:r>
              <a:rPr lang="en-US" sz="2400" kern="1200" noProof="0" dirty="0" smtClean="0">
                <a:solidFill>
                  <a:schemeClr val="tx1">
                    <a:lumMod val="90000"/>
                    <a:lumOff val="10000"/>
                  </a:schemeClr>
                </a:solidFill>
                <a:latin typeface="+mn-lt"/>
                <a:ea typeface="+mn-ea"/>
                <a:cs typeface="+mn-cs"/>
              </a:rPr>
              <a:t> </a:t>
            </a:r>
            <a:r>
              <a:rPr lang="en-US" sz="2400" kern="1200" noProof="0" dirty="0" err="1" smtClean="0">
                <a:solidFill>
                  <a:schemeClr val="tx1">
                    <a:lumMod val="90000"/>
                    <a:lumOff val="10000"/>
                  </a:schemeClr>
                </a:solidFill>
                <a:latin typeface="+mn-lt"/>
                <a:ea typeface="+mn-ea"/>
                <a:cs typeface="+mn-cs"/>
              </a:rPr>
              <a:t>subvencionats</a:t>
            </a:r>
            <a:r>
              <a:rPr lang="en-US" sz="2400" kern="1200" noProof="0" dirty="0" smtClean="0">
                <a:solidFill>
                  <a:schemeClr val="tx1">
                    <a:lumMod val="90000"/>
                    <a:lumOff val="10000"/>
                  </a:schemeClr>
                </a:solidFill>
                <a:latin typeface="+mn-lt"/>
                <a:ea typeface="+mn-ea"/>
                <a:cs typeface="+mn-cs"/>
              </a:rPr>
              <a:t> a cost 0€ per a </a:t>
            </a:r>
            <a:r>
              <a:rPr lang="en-US" sz="2400" kern="1200" noProof="0" dirty="0" err="1" smtClean="0">
                <a:solidFill>
                  <a:schemeClr val="tx1">
                    <a:lumMod val="90000"/>
                    <a:lumOff val="10000"/>
                  </a:schemeClr>
                </a:solidFill>
                <a:latin typeface="+mn-lt"/>
                <a:ea typeface="+mn-ea"/>
                <a:cs typeface="+mn-cs"/>
              </a:rPr>
              <a:t>tu</a:t>
            </a:r>
            <a:r>
              <a:rPr lang="en-US" sz="2400" kern="1200" noProof="0" dirty="0" smtClean="0">
                <a:solidFill>
                  <a:schemeClr val="tx1">
                    <a:lumMod val="90000"/>
                    <a:lumOff val="10000"/>
                  </a:schemeClr>
                </a:solidFill>
                <a:latin typeface="+mn-lt"/>
                <a:ea typeface="+mn-ea"/>
                <a:cs typeface="+mn-cs"/>
              </a:rPr>
              <a:t> </a:t>
            </a:r>
            <a:r>
              <a:rPr lang="en-US" sz="2400" kern="1200" noProof="0" dirty="0" err="1" smtClean="0">
                <a:solidFill>
                  <a:schemeClr val="tx1">
                    <a:lumMod val="90000"/>
                    <a:lumOff val="10000"/>
                  </a:schemeClr>
                </a:solidFill>
                <a:latin typeface="+mn-lt"/>
                <a:ea typeface="+mn-ea"/>
                <a:cs typeface="+mn-cs"/>
              </a:rPr>
              <a:t>ni</a:t>
            </a:r>
            <a:r>
              <a:rPr lang="en-US" sz="2400" kern="1200" noProof="0" dirty="0" smtClean="0">
                <a:solidFill>
                  <a:schemeClr val="tx1">
                    <a:lumMod val="90000"/>
                    <a:lumOff val="10000"/>
                  </a:schemeClr>
                </a:solidFill>
                <a:latin typeface="+mn-lt"/>
                <a:ea typeface="+mn-ea"/>
                <a:cs typeface="+mn-cs"/>
              </a:rPr>
              <a:t> </a:t>
            </a:r>
            <a:r>
              <a:rPr lang="en-US" sz="2400" kern="1200" noProof="0" dirty="0" err="1" smtClean="0">
                <a:solidFill>
                  <a:schemeClr val="tx1">
                    <a:lumMod val="90000"/>
                    <a:lumOff val="10000"/>
                  </a:schemeClr>
                </a:solidFill>
                <a:latin typeface="+mn-lt"/>
                <a:ea typeface="+mn-ea"/>
                <a:cs typeface="+mn-cs"/>
              </a:rPr>
              <a:t>els</a:t>
            </a:r>
            <a:r>
              <a:rPr lang="en-US" sz="2400" kern="1200" noProof="0" dirty="0" smtClean="0">
                <a:solidFill>
                  <a:schemeClr val="tx1">
                    <a:lumMod val="90000"/>
                    <a:lumOff val="10000"/>
                  </a:schemeClr>
                </a:solidFill>
                <a:latin typeface="+mn-lt"/>
                <a:ea typeface="+mn-ea"/>
                <a:cs typeface="+mn-cs"/>
              </a:rPr>
              <a:t> </a:t>
            </a:r>
            <a:r>
              <a:rPr lang="en-US" sz="2400" kern="1200" noProof="0" dirty="0" err="1" smtClean="0">
                <a:solidFill>
                  <a:schemeClr val="tx1">
                    <a:lumMod val="90000"/>
                    <a:lumOff val="10000"/>
                  </a:schemeClr>
                </a:solidFill>
                <a:latin typeface="+mn-lt"/>
                <a:ea typeface="+mn-ea"/>
                <a:cs typeface="+mn-cs"/>
              </a:rPr>
              <a:t>nostres</a:t>
            </a:r>
            <a:r>
              <a:rPr lang="en-US" sz="2400" kern="1200" noProof="0" dirty="0" smtClean="0">
                <a:solidFill>
                  <a:schemeClr val="tx1">
                    <a:lumMod val="90000"/>
                    <a:lumOff val="10000"/>
                  </a:schemeClr>
                </a:solidFill>
                <a:latin typeface="+mn-lt"/>
                <a:ea typeface="+mn-ea"/>
                <a:cs typeface="+mn-cs"/>
              </a:rPr>
              <a:t> </a:t>
            </a:r>
            <a:r>
              <a:rPr lang="en-US" sz="2400" kern="1200" noProof="0" dirty="0" err="1" smtClean="0">
                <a:solidFill>
                  <a:schemeClr val="tx1">
                    <a:lumMod val="90000"/>
                    <a:lumOff val="10000"/>
                  </a:schemeClr>
                </a:solidFill>
                <a:latin typeface="+mn-lt"/>
                <a:ea typeface="+mn-ea"/>
                <a:cs typeface="+mn-cs"/>
              </a:rPr>
              <a:t>cursos</a:t>
            </a:r>
            <a:r>
              <a:rPr lang="en-US" sz="2400" kern="1200" noProof="0" dirty="0" smtClean="0">
                <a:solidFill>
                  <a:schemeClr val="tx1">
                    <a:lumMod val="90000"/>
                    <a:lumOff val="10000"/>
                  </a:schemeClr>
                </a:solidFill>
                <a:latin typeface="+mn-lt"/>
                <a:ea typeface="+mn-ea"/>
                <a:cs typeface="+mn-cs"/>
              </a:rPr>
              <a:t> </a:t>
            </a:r>
            <a:r>
              <a:rPr lang="en-US" sz="2400" kern="1200" noProof="0" dirty="0" err="1" smtClean="0">
                <a:solidFill>
                  <a:schemeClr val="tx1">
                    <a:lumMod val="90000"/>
                    <a:lumOff val="10000"/>
                  </a:schemeClr>
                </a:solidFill>
                <a:latin typeface="+mn-lt"/>
                <a:ea typeface="+mn-ea"/>
                <a:cs typeface="+mn-cs"/>
              </a:rPr>
              <a:t>bonificables</a:t>
            </a:r>
            <a:r>
              <a:rPr lang="en-US" sz="2400" kern="1200" noProof="0" dirty="0" smtClean="0">
                <a:solidFill>
                  <a:schemeClr val="tx1">
                    <a:lumMod val="90000"/>
                    <a:lumOff val="10000"/>
                  </a:schemeClr>
                </a:solidFill>
                <a:latin typeface="+mn-lt"/>
                <a:ea typeface="+mn-ea"/>
                <a:cs typeface="+mn-cs"/>
              </a:rPr>
              <a:t>!!</a:t>
            </a:r>
            <a:endParaRPr lang="en-US" sz="2400" kern="1200" noProof="0" dirty="0">
              <a:solidFill>
                <a:schemeClr val="tx1">
                  <a:lumMod val="90000"/>
                  <a:lumOff val="10000"/>
                </a:schemeClr>
              </a:solidFill>
              <a:latin typeface="+mn-lt"/>
              <a:ea typeface="+mn-ea"/>
              <a:cs typeface="+mn-cs"/>
            </a:endParaRPr>
          </a:p>
        </p:txBody>
      </p:sp>
    </p:spTree>
    <p:extLst>
      <p:ext uri="{BB962C8B-B14F-4D97-AF65-F5344CB8AC3E}">
        <p14:creationId xmlns:p14="http://schemas.microsoft.com/office/powerpoint/2010/main" val="4032023859"/>
      </p:ext>
    </p:extLst>
  </p:cSld>
  <p:clrMapOvr>
    <a:masterClrMapping/>
  </p:clrMapOvr>
  <p:extLst mod="1">
    <p:ext uri="{DCECCB84-F9BA-43D5-87BE-67443E8EF086}">
      <p15:sldGuideLst xmlns:p15="http://schemas.microsoft.com/office/powerpoint/2012/main" xmlns="">
        <p15:guide id="1" orient="horz" pos="55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49362" y="123578"/>
            <a:ext cx="1080000" cy="771840"/>
          </a:xfrm>
          <a:prstGeom prst="rect">
            <a:avLst/>
          </a:prstGeom>
        </p:spPr>
      </p:pic>
      <p:pic>
        <p:nvPicPr>
          <p:cNvPr id="8" name="Imagen 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93034" y="6334070"/>
            <a:ext cx="2086010" cy="366514"/>
          </a:xfrm>
          <a:prstGeom prst="rect">
            <a:avLst/>
          </a:prstGeom>
        </p:spPr>
      </p:pic>
      <p:pic>
        <p:nvPicPr>
          <p:cNvPr id="9" name="Imagen 8"/>
          <p:cNvPicPr>
            <a:picLocks noChangeAspect="1"/>
          </p:cNvPicPr>
          <p:nvPr userDrawn="1"/>
        </p:nvPicPr>
        <p:blipFill rotWithShape="1">
          <a:blip r:embed="rId16">
            <a:extLst>
              <a:ext uri="{28A0092B-C50C-407E-A947-70E740481C1C}">
                <a14:useLocalDpi xmlns:a14="http://schemas.microsoft.com/office/drawing/2010/main" val="0"/>
              </a:ext>
            </a:extLst>
          </a:blip>
          <a:srcRect l="10253" t="29867" r="9905" b="29782"/>
          <a:stretch/>
        </p:blipFill>
        <p:spPr>
          <a:xfrm>
            <a:off x="6680292" y="6272984"/>
            <a:ext cx="1719599" cy="488685"/>
          </a:xfrm>
          <a:prstGeom prst="rect">
            <a:avLst/>
          </a:prstGeom>
        </p:spPr>
      </p:pic>
      <p:pic>
        <p:nvPicPr>
          <p:cNvPr id="10" name="Imagen 9"/>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9192673" y="6303527"/>
            <a:ext cx="2214111" cy="397057"/>
          </a:xfrm>
          <a:prstGeom prst="rect">
            <a:avLst/>
          </a:prstGeom>
        </p:spPr>
      </p:pic>
      <p:pic>
        <p:nvPicPr>
          <p:cNvPr id="11" name="Imagen 10"/>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3902453" y="6185669"/>
            <a:ext cx="1985057" cy="576000"/>
          </a:xfrm>
          <a:prstGeom prst="rect">
            <a:avLst/>
          </a:prstGeom>
        </p:spPr>
      </p:pic>
    </p:spTree>
    <p:extLst>
      <p:ext uri="{BB962C8B-B14F-4D97-AF65-F5344CB8AC3E}">
        <p14:creationId xmlns:p14="http://schemas.microsoft.com/office/powerpoint/2010/main" val="33653287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9" r:id="rId6"/>
    <p:sldLayoutId id="2147483720" r:id="rId7"/>
    <p:sldLayoutId id="2147483709" r:id="rId8"/>
    <p:sldLayoutId id="2147483710" r:id="rId9"/>
    <p:sldLayoutId id="2147483699" r:id="rId10"/>
    <p:sldLayoutId id="2147483702" r:id="rId11"/>
    <p:sldLayoutId id="2147483650" r:id="rId12"/>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50" userDrawn="1">
          <p15:clr>
            <a:srgbClr val="F26B43"/>
          </p15:clr>
        </p15:guide>
        <p15:guide id="2" pos="7401" userDrawn="1">
          <p15:clr>
            <a:srgbClr val="F26B43"/>
          </p15:clr>
        </p15:guide>
        <p15:guide id="3" pos="279" userDrawn="1">
          <p15:clr>
            <a:srgbClr val="F26B43"/>
          </p15:clr>
        </p15:guide>
        <p15:guide id="4" pos="551" userDrawn="1">
          <p15:clr>
            <a:srgbClr val="F26B43"/>
          </p15:clr>
        </p15:guide>
        <p15:guide id="5" pos="7129" userDrawn="1">
          <p15:clr>
            <a:srgbClr val="F26B43"/>
          </p15:clr>
        </p15:guide>
        <p15:guide id="6" orient="horz" pos="4042" userDrawn="1">
          <p15:clr>
            <a:srgbClr val="F26B43"/>
          </p15:clr>
        </p15:guide>
        <p15:guide id="7" orient="horz" pos="377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w3.org/Style/CSS20/history.html"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23811" y="3930372"/>
            <a:ext cx="9777215" cy="1408246"/>
          </a:xfrm>
        </p:spPr>
        <p:txBody>
          <a:bodyPr>
            <a:normAutofit/>
          </a:bodyPr>
          <a:lstStyle/>
          <a:p>
            <a:r>
              <a:rPr lang="es-ES" sz="2000" dirty="0"/>
              <a:t>MÓDULO 1. MF0491_3 PROGRAMACIÓN WEB EN EL ENTORNO </a:t>
            </a:r>
            <a:r>
              <a:rPr lang="es-ES" sz="2000" dirty="0" smtClean="0"/>
              <a:t>CLIENTE</a:t>
            </a:r>
            <a:r>
              <a:rPr lang="es-ES" sz="2000" dirty="0"/>
              <a:t/>
            </a:r>
            <a:br>
              <a:rPr lang="es-ES" sz="2000" dirty="0"/>
            </a:br>
            <a:r>
              <a:rPr lang="es-ES" sz="2000" dirty="0"/>
              <a:t>UNIDAD FORMATIVA 1. UF1841 </a:t>
            </a:r>
            <a:r>
              <a:rPr lang="es-ES" sz="2000" b="0" dirty="0"/>
              <a:t>ELABORACIÓN DE DOCUMENTOS WEB MEDIANTE LENGUAJES DE MARCAS</a:t>
            </a:r>
            <a:br>
              <a:rPr lang="es-ES" sz="2000" b="0" dirty="0"/>
            </a:br>
            <a:r>
              <a:rPr lang="es-ES" sz="2000" dirty="0"/>
              <a:t>UNIDAD DIDÁCTICA 4. </a:t>
            </a:r>
            <a:r>
              <a:rPr lang="es-ES" sz="2000" b="0" dirty="0"/>
              <a:t>HOJAS DE ESTILO WEB</a:t>
            </a:r>
            <a:r>
              <a:rPr lang="es-ES" sz="2000" dirty="0" smtClean="0"/>
              <a:t>.</a:t>
            </a:r>
            <a:br>
              <a:rPr lang="es-ES" sz="2000" dirty="0" smtClean="0"/>
            </a:br>
            <a:endParaRPr lang="es-ES" sz="2000" dirty="0"/>
          </a:p>
        </p:txBody>
      </p:sp>
    </p:spTree>
    <p:extLst>
      <p:ext uri="{BB962C8B-B14F-4D97-AF65-F5344CB8AC3E}">
        <p14:creationId xmlns:p14="http://schemas.microsoft.com/office/powerpoint/2010/main" val="2995113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a:t>1. </a:t>
            </a:r>
            <a:r>
              <a:rPr lang="es-ES" sz="3000" dirty="0" smtClean="0"/>
              <a:t>Introducción. </a:t>
            </a:r>
            <a:r>
              <a:rPr lang="es-ES" sz="3000" b="0" dirty="0" smtClean="0"/>
              <a:t>Creando el proyecto</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10</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7" name="6 Rectángulo"/>
          <p:cNvSpPr/>
          <p:nvPr/>
        </p:nvSpPr>
        <p:spPr>
          <a:xfrm>
            <a:off x="517237" y="988290"/>
            <a:ext cx="6520872" cy="5262979"/>
          </a:xfrm>
          <a:prstGeom prst="rect">
            <a:avLst/>
          </a:prstGeom>
          <a:solidFill>
            <a:schemeClr val="bg1">
              <a:lumMod val="95000"/>
            </a:schemeClr>
          </a:solidFill>
        </p:spPr>
        <p:txBody>
          <a:bodyPr wrap="square">
            <a:spAutoFit/>
          </a:bodyPr>
          <a:lstStyle/>
          <a:p>
            <a:r>
              <a:rPr lang="es-ES" sz="800" dirty="0">
                <a:latin typeface="Courier New" panose="02070309020205020404" pitchFamily="49" charset="0"/>
                <a:cs typeface="Courier New" panose="02070309020205020404" pitchFamily="49" charset="0"/>
              </a:rPr>
              <a:t>&lt;!DOCTYPE </a:t>
            </a:r>
            <a:r>
              <a:rPr lang="es-ES" sz="800" dirty="0" err="1">
                <a:latin typeface="Courier New" panose="02070309020205020404" pitchFamily="49" charset="0"/>
                <a:cs typeface="Courier New" panose="02070309020205020404" pitchFamily="49" charset="0"/>
              </a:rPr>
              <a:t>html</a:t>
            </a:r>
            <a:r>
              <a:rPr lang="es-ES" sz="800" dirty="0">
                <a:latin typeface="Courier New" panose="02070309020205020404" pitchFamily="49" charset="0"/>
                <a:cs typeface="Courier New" panose="02070309020205020404" pitchFamily="49" charset="0"/>
              </a:rPr>
              <a:t>&gt;</a:t>
            </a:r>
          </a:p>
          <a:p>
            <a:r>
              <a:rPr lang="es-ES" sz="800" dirty="0">
                <a:latin typeface="Courier New" panose="02070309020205020404" pitchFamily="49" charset="0"/>
                <a:cs typeface="Courier New" panose="02070309020205020404" pitchFamily="49" charset="0"/>
              </a:rPr>
              <a:t>&lt;</a:t>
            </a:r>
            <a:r>
              <a:rPr lang="es-ES" sz="800" dirty="0" err="1">
                <a:latin typeface="Courier New" panose="02070309020205020404" pitchFamily="49" charset="0"/>
                <a:cs typeface="Courier New" panose="02070309020205020404" pitchFamily="49" charset="0"/>
              </a:rPr>
              <a:t>html</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lang</a:t>
            </a:r>
            <a:r>
              <a:rPr lang="es-ES" sz="800" dirty="0">
                <a:latin typeface="Courier New" panose="02070309020205020404" pitchFamily="49" charset="0"/>
                <a:cs typeface="Courier New" panose="02070309020205020404" pitchFamily="49" charset="0"/>
              </a:rPr>
              <a:t>="es"&gt;</a:t>
            </a:r>
          </a:p>
          <a:p>
            <a:r>
              <a:rPr lang="es-ES" sz="800" dirty="0">
                <a:latin typeface="Courier New" panose="02070309020205020404" pitchFamily="49" charset="0"/>
                <a:cs typeface="Courier New" panose="02070309020205020404" pitchFamily="49" charset="0"/>
              </a:rPr>
              <a:t/>
            </a:r>
            <a:br>
              <a:rPr lang="es-ES" sz="800" dirty="0">
                <a:latin typeface="Courier New" panose="02070309020205020404" pitchFamily="49" charset="0"/>
                <a:cs typeface="Courier New" panose="02070309020205020404" pitchFamily="49" charset="0"/>
              </a:rPr>
            </a:br>
            <a:r>
              <a:rPr lang="es-ES" sz="800" dirty="0">
                <a:latin typeface="Courier New" panose="02070309020205020404" pitchFamily="49" charset="0"/>
                <a:cs typeface="Courier New" panose="02070309020205020404" pitchFamily="49" charset="0"/>
              </a:rPr>
              <a:t>&lt;head&gt;</a:t>
            </a:r>
          </a:p>
          <a:p>
            <a:r>
              <a:rPr lang="es-ES" sz="800" dirty="0">
                <a:latin typeface="Courier New" panose="02070309020205020404" pitchFamily="49" charset="0"/>
                <a:cs typeface="Courier New" panose="02070309020205020404" pitchFamily="49" charset="0"/>
              </a:rPr>
              <a:t>    &lt;meta </a:t>
            </a:r>
            <a:r>
              <a:rPr lang="es-ES" sz="800" dirty="0" err="1">
                <a:latin typeface="Courier New" panose="02070309020205020404" pitchFamily="49" charset="0"/>
                <a:cs typeface="Courier New" panose="02070309020205020404" pitchFamily="49" charset="0"/>
              </a:rPr>
              <a:t>charset</a:t>
            </a:r>
            <a:r>
              <a:rPr lang="es-ES" sz="800" dirty="0">
                <a:latin typeface="Courier New" panose="02070309020205020404" pitchFamily="49" charset="0"/>
                <a:cs typeface="Courier New" panose="02070309020205020404" pitchFamily="49" charset="0"/>
              </a:rPr>
              <a:t>="utf-8" /&gt; &lt;!-- ñ --&gt;</a:t>
            </a:r>
          </a:p>
          <a:p>
            <a:r>
              <a:rPr lang="es-ES" sz="800" dirty="0">
                <a:latin typeface="Courier New" panose="02070309020205020404" pitchFamily="49" charset="0"/>
                <a:cs typeface="Courier New" panose="02070309020205020404" pitchFamily="49" charset="0"/>
              </a:rPr>
              <a:t>    &lt;</a:t>
            </a:r>
            <a:r>
              <a:rPr lang="es-ES" sz="800" dirty="0" err="1">
                <a:latin typeface="Courier New" panose="02070309020205020404" pitchFamily="49" charset="0"/>
                <a:cs typeface="Courier New" panose="02070309020205020404" pitchFamily="49" charset="0"/>
              </a:rPr>
              <a:t>title</a:t>
            </a:r>
            <a:r>
              <a:rPr lang="es-ES" sz="800" dirty="0">
                <a:latin typeface="Courier New" panose="02070309020205020404" pitchFamily="49" charset="0"/>
                <a:cs typeface="Courier New" panose="02070309020205020404" pitchFamily="49" charset="0"/>
              </a:rPr>
              <a:t>&gt;Mi primer CSS&lt;/</a:t>
            </a:r>
            <a:r>
              <a:rPr lang="es-ES" sz="800" dirty="0" err="1">
                <a:latin typeface="Courier New" panose="02070309020205020404" pitchFamily="49" charset="0"/>
                <a:cs typeface="Courier New" panose="02070309020205020404" pitchFamily="49" charset="0"/>
              </a:rPr>
              <a:t>title</a:t>
            </a:r>
            <a:r>
              <a:rPr lang="es-ES" sz="800" dirty="0">
                <a:latin typeface="Courier New" panose="02070309020205020404" pitchFamily="49" charset="0"/>
                <a:cs typeface="Courier New" panose="02070309020205020404" pitchFamily="49" charset="0"/>
              </a:rPr>
              <a:t>&gt;</a:t>
            </a:r>
          </a:p>
          <a:p>
            <a:r>
              <a:rPr lang="es-ES" sz="800" dirty="0">
                <a:latin typeface="Courier New" panose="02070309020205020404" pitchFamily="49" charset="0"/>
                <a:cs typeface="Courier New" panose="02070309020205020404" pitchFamily="49" charset="0"/>
              </a:rPr>
              <a:t/>
            </a:r>
            <a:br>
              <a:rPr lang="es-ES" sz="800" dirty="0">
                <a:latin typeface="Courier New" panose="02070309020205020404" pitchFamily="49" charset="0"/>
                <a:cs typeface="Courier New" panose="02070309020205020404" pitchFamily="49" charset="0"/>
              </a:rPr>
            </a:br>
            <a:r>
              <a:rPr lang="es-ES" sz="800" dirty="0">
                <a:latin typeface="Courier New" panose="02070309020205020404" pitchFamily="49" charset="0"/>
                <a:cs typeface="Courier New" panose="02070309020205020404" pitchFamily="49" charset="0"/>
              </a:rPr>
              <a:t>&lt;/head&gt;</a:t>
            </a:r>
          </a:p>
          <a:p>
            <a:r>
              <a:rPr lang="es-ES" sz="800" dirty="0">
                <a:latin typeface="Courier New" panose="02070309020205020404" pitchFamily="49" charset="0"/>
                <a:cs typeface="Courier New" panose="02070309020205020404" pitchFamily="49" charset="0"/>
              </a:rPr>
              <a:t/>
            </a:r>
            <a:br>
              <a:rPr lang="es-ES" sz="800" dirty="0">
                <a:latin typeface="Courier New" panose="02070309020205020404" pitchFamily="49" charset="0"/>
                <a:cs typeface="Courier New" panose="02070309020205020404" pitchFamily="49" charset="0"/>
              </a:rPr>
            </a:br>
            <a:r>
              <a:rPr lang="es-ES" sz="800" dirty="0">
                <a:latin typeface="Courier New" panose="02070309020205020404" pitchFamily="49" charset="0"/>
                <a:cs typeface="Courier New" panose="02070309020205020404" pitchFamily="49" charset="0"/>
              </a:rPr>
              <a:t>&lt;</a:t>
            </a:r>
            <a:r>
              <a:rPr lang="es-ES" sz="800" dirty="0" err="1">
                <a:latin typeface="Courier New" panose="02070309020205020404" pitchFamily="49" charset="0"/>
                <a:cs typeface="Courier New" panose="02070309020205020404" pitchFamily="49" charset="0"/>
              </a:rPr>
              <a:t>body</a:t>
            </a:r>
            <a:r>
              <a:rPr lang="es-ES" sz="800" dirty="0">
                <a:latin typeface="Courier New" panose="02070309020205020404" pitchFamily="49" charset="0"/>
                <a:cs typeface="Courier New" panose="02070309020205020404" pitchFamily="49" charset="0"/>
              </a:rPr>
              <a:t>&gt;</a:t>
            </a:r>
          </a:p>
          <a:p>
            <a:r>
              <a:rPr lang="es-ES" sz="800" dirty="0">
                <a:latin typeface="Courier New" panose="02070309020205020404" pitchFamily="49" charset="0"/>
                <a:cs typeface="Courier New" panose="02070309020205020404" pitchFamily="49" charset="0"/>
              </a:rPr>
              <a:t>    &lt;h1&gt;Mi primer ejemplo de CSS&lt;/h1&gt;</a:t>
            </a:r>
          </a:p>
          <a:p>
            <a:r>
              <a:rPr lang="es-ES" sz="800" dirty="0">
                <a:latin typeface="Courier New" panose="02070309020205020404" pitchFamily="49" charset="0"/>
                <a:cs typeface="Courier New" panose="02070309020205020404" pitchFamily="49" charset="0"/>
              </a:rPr>
              <a:t>    &lt;h2&gt;Subtitulo&lt;/h2&gt;</a:t>
            </a:r>
          </a:p>
          <a:p>
            <a:r>
              <a:rPr lang="es-ES" sz="800" dirty="0">
                <a:latin typeface="Courier New" panose="02070309020205020404" pitchFamily="49" charset="0"/>
                <a:cs typeface="Courier New" panose="02070309020205020404" pitchFamily="49" charset="0"/>
              </a:rPr>
              <a:t>    &lt;p&gt;</a:t>
            </a:r>
            <a:r>
              <a:rPr lang="es-ES" sz="800" dirty="0" err="1">
                <a:latin typeface="Courier New" panose="02070309020205020404" pitchFamily="49" charset="0"/>
                <a:cs typeface="Courier New" panose="02070309020205020404" pitchFamily="49" charset="0"/>
              </a:rPr>
              <a:t>Lorem</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ipsum</a:t>
            </a:r>
            <a:r>
              <a:rPr lang="es-ES" sz="800" dirty="0">
                <a:latin typeface="Courier New" panose="02070309020205020404" pitchFamily="49" charset="0"/>
                <a:cs typeface="Courier New" panose="02070309020205020404" pitchFamily="49" charset="0"/>
              </a:rPr>
              <a:t> dolor </a:t>
            </a:r>
            <a:r>
              <a:rPr lang="es-ES" sz="800" dirty="0" err="1">
                <a:latin typeface="Courier New" panose="02070309020205020404" pitchFamily="49" charset="0"/>
                <a:cs typeface="Courier New" panose="02070309020205020404" pitchFamily="49" charset="0"/>
              </a:rPr>
              <a:t>sit</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amet</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consectetur</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adipiscing</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elit</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Praesent</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rutrum</a:t>
            </a:r>
            <a:r>
              <a:rPr lang="es-ES" sz="800" dirty="0">
                <a:latin typeface="Courier New" panose="02070309020205020404" pitchFamily="49" charset="0"/>
                <a:cs typeface="Courier New" panose="02070309020205020404" pitchFamily="49" charset="0"/>
              </a:rPr>
              <a:t> urna </a:t>
            </a:r>
            <a:r>
              <a:rPr lang="es-ES" sz="800" dirty="0" err="1">
                <a:latin typeface="Courier New" panose="02070309020205020404" pitchFamily="49" charset="0"/>
                <a:cs typeface="Courier New" panose="02070309020205020404" pitchFamily="49" charset="0"/>
              </a:rPr>
              <a:t>purus</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eu</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varius</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sem</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convallis</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ac</a:t>
            </a:r>
            <a:r>
              <a:rPr lang="es-ES" sz="800" dirty="0">
                <a:latin typeface="Courier New" panose="02070309020205020404" pitchFamily="49" charset="0"/>
                <a:cs typeface="Courier New" panose="02070309020205020404" pitchFamily="49" charset="0"/>
              </a:rPr>
              <a:t>.</a:t>
            </a:r>
          </a:p>
          <a:p>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Proin</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convallis</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nulla</a:t>
            </a:r>
            <a:r>
              <a:rPr lang="es-ES" sz="800" dirty="0">
                <a:latin typeface="Courier New" panose="02070309020205020404" pitchFamily="49" charset="0"/>
                <a:cs typeface="Courier New" panose="02070309020205020404" pitchFamily="49" charset="0"/>
              </a:rPr>
              <a:t> ut </a:t>
            </a:r>
            <a:r>
              <a:rPr lang="es-ES" sz="800" dirty="0" err="1">
                <a:latin typeface="Courier New" panose="02070309020205020404" pitchFamily="49" charset="0"/>
                <a:cs typeface="Courier New" panose="02070309020205020404" pitchFamily="49" charset="0"/>
              </a:rPr>
              <a:t>velit</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euismod</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ac</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rhoncus</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orci</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dictum</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Fusce</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euismod</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ultricies</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diam</a:t>
            </a:r>
            <a:r>
              <a:rPr lang="es-ES" sz="800" dirty="0">
                <a:latin typeface="Courier New" panose="02070309020205020404" pitchFamily="49" charset="0"/>
                <a:cs typeface="Courier New" panose="02070309020205020404" pitchFamily="49" charset="0"/>
              </a:rPr>
              <a:t>. &lt;/p&gt;</a:t>
            </a:r>
          </a:p>
          <a:p>
            <a:r>
              <a:rPr lang="es-ES" sz="800" dirty="0">
                <a:latin typeface="Courier New" panose="02070309020205020404" pitchFamily="49" charset="0"/>
                <a:cs typeface="Courier New" panose="02070309020205020404" pitchFamily="49" charset="0"/>
              </a:rPr>
              <a:t>    &lt;</a:t>
            </a:r>
            <a:r>
              <a:rPr lang="es-ES" sz="800" dirty="0" err="1">
                <a:latin typeface="Courier New" panose="02070309020205020404" pitchFamily="49" charset="0"/>
                <a:cs typeface="Courier New" panose="02070309020205020404" pitchFamily="49" charset="0"/>
              </a:rPr>
              <a:t>ol</a:t>
            </a:r>
            <a:r>
              <a:rPr lang="es-ES" sz="800" dirty="0">
                <a:latin typeface="Courier New" panose="02070309020205020404" pitchFamily="49" charset="0"/>
                <a:cs typeface="Courier New" panose="02070309020205020404" pitchFamily="49" charset="0"/>
              </a:rPr>
              <a:t>&gt;</a:t>
            </a:r>
          </a:p>
          <a:p>
            <a:r>
              <a:rPr lang="es-ES" sz="800" dirty="0">
                <a:latin typeface="Courier New" panose="02070309020205020404" pitchFamily="49" charset="0"/>
                <a:cs typeface="Courier New" panose="02070309020205020404" pitchFamily="49" charset="0"/>
              </a:rPr>
              <a:t>        &lt;li&gt;</a:t>
            </a:r>
            <a:r>
              <a:rPr lang="es-ES" sz="800" dirty="0" err="1">
                <a:latin typeface="Courier New" panose="02070309020205020404" pitchFamily="49" charset="0"/>
                <a:cs typeface="Courier New" panose="02070309020205020404" pitchFamily="49" charset="0"/>
              </a:rPr>
              <a:t>opcion</a:t>
            </a:r>
            <a:r>
              <a:rPr lang="es-ES" sz="800" dirty="0">
                <a:latin typeface="Courier New" panose="02070309020205020404" pitchFamily="49" charset="0"/>
                <a:cs typeface="Courier New" panose="02070309020205020404" pitchFamily="49" charset="0"/>
              </a:rPr>
              <a:t> 1&lt;/li&gt;</a:t>
            </a:r>
          </a:p>
          <a:p>
            <a:r>
              <a:rPr lang="es-ES" sz="800" dirty="0">
                <a:latin typeface="Courier New" panose="02070309020205020404" pitchFamily="49" charset="0"/>
                <a:cs typeface="Courier New" panose="02070309020205020404" pitchFamily="49" charset="0"/>
              </a:rPr>
              <a:t>        &lt;li&gt;</a:t>
            </a:r>
            <a:r>
              <a:rPr lang="es-ES" sz="800" dirty="0" err="1">
                <a:latin typeface="Courier New" panose="02070309020205020404" pitchFamily="49" charset="0"/>
                <a:cs typeface="Courier New" panose="02070309020205020404" pitchFamily="49" charset="0"/>
              </a:rPr>
              <a:t>opcion</a:t>
            </a:r>
            <a:r>
              <a:rPr lang="es-ES" sz="800" dirty="0">
                <a:latin typeface="Courier New" panose="02070309020205020404" pitchFamily="49" charset="0"/>
                <a:cs typeface="Courier New" panose="02070309020205020404" pitchFamily="49" charset="0"/>
              </a:rPr>
              <a:t> 2&lt;/li&gt;</a:t>
            </a:r>
          </a:p>
          <a:p>
            <a:r>
              <a:rPr lang="es-ES" sz="800" dirty="0">
                <a:latin typeface="Courier New" panose="02070309020205020404" pitchFamily="49" charset="0"/>
                <a:cs typeface="Courier New" panose="02070309020205020404" pitchFamily="49" charset="0"/>
              </a:rPr>
              <a:t>        &lt;li&gt;</a:t>
            </a:r>
            <a:r>
              <a:rPr lang="es-ES" sz="800" dirty="0" err="1">
                <a:latin typeface="Courier New" panose="02070309020205020404" pitchFamily="49" charset="0"/>
                <a:cs typeface="Courier New" panose="02070309020205020404" pitchFamily="49" charset="0"/>
              </a:rPr>
              <a:t>opcion</a:t>
            </a:r>
            <a:r>
              <a:rPr lang="es-ES" sz="800" dirty="0">
                <a:latin typeface="Courier New" panose="02070309020205020404" pitchFamily="49" charset="0"/>
                <a:cs typeface="Courier New" panose="02070309020205020404" pitchFamily="49" charset="0"/>
              </a:rPr>
              <a:t> 3&lt;/li&gt;</a:t>
            </a:r>
          </a:p>
          <a:p>
            <a:r>
              <a:rPr lang="es-ES" sz="800" dirty="0">
                <a:latin typeface="Courier New" panose="02070309020205020404" pitchFamily="49" charset="0"/>
                <a:cs typeface="Courier New" panose="02070309020205020404" pitchFamily="49" charset="0"/>
              </a:rPr>
              <a:t>        &lt;li&gt;</a:t>
            </a:r>
            <a:r>
              <a:rPr lang="es-ES" sz="800" dirty="0" err="1">
                <a:latin typeface="Courier New" panose="02070309020205020404" pitchFamily="49" charset="0"/>
                <a:cs typeface="Courier New" panose="02070309020205020404" pitchFamily="49" charset="0"/>
              </a:rPr>
              <a:t>opcion</a:t>
            </a:r>
            <a:r>
              <a:rPr lang="es-ES" sz="800" dirty="0">
                <a:latin typeface="Courier New" panose="02070309020205020404" pitchFamily="49" charset="0"/>
                <a:cs typeface="Courier New" panose="02070309020205020404" pitchFamily="49" charset="0"/>
              </a:rPr>
              <a:t> 4&lt;/li&gt;</a:t>
            </a:r>
          </a:p>
          <a:p>
            <a:r>
              <a:rPr lang="es-ES" sz="800" dirty="0">
                <a:latin typeface="Courier New" panose="02070309020205020404" pitchFamily="49" charset="0"/>
                <a:cs typeface="Courier New" panose="02070309020205020404" pitchFamily="49" charset="0"/>
              </a:rPr>
              <a:t>    &lt;/</a:t>
            </a:r>
            <a:r>
              <a:rPr lang="es-ES" sz="800" dirty="0" err="1">
                <a:latin typeface="Courier New" panose="02070309020205020404" pitchFamily="49" charset="0"/>
                <a:cs typeface="Courier New" panose="02070309020205020404" pitchFamily="49" charset="0"/>
              </a:rPr>
              <a:t>ol</a:t>
            </a:r>
            <a:r>
              <a:rPr lang="es-ES" sz="800" dirty="0">
                <a:latin typeface="Courier New" panose="02070309020205020404" pitchFamily="49" charset="0"/>
                <a:cs typeface="Courier New" panose="02070309020205020404" pitchFamily="49" charset="0"/>
              </a:rPr>
              <a:t>&gt;</a:t>
            </a:r>
          </a:p>
          <a:p>
            <a:r>
              <a:rPr lang="es-ES" sz="800" dirty="0">
                <a:latin typeface="Courier New" panose="02070309020205020404" pitchFamily="49" charset="0"/>
                <a:cs typeface="Courier New" panose="02070309020205020404" pitchFamily="49" charset="0"/>
              </a:rPr>
              <a:t/>
            </a:r>
            <a:br>
              <a:rPr lang="es-ES" sz="800" dirty="0">
                <a:latin typeface="Courier New" panose="02070309020205020404" pitchFamily="49" charset="0"/>
                <a:cs typeface="Courier New" panose="02070309020205020404" pitchFamily="49" charset="0"/>
              </a:rPr>
            </a:br>
            <a:r>
              <a:rPr lang="es-ES" sz="800" dirty="0">
                <a:latin typeface="Courier New" panose="02070309020205020404" pitchFamily="49" charset="0"/>
                <a:cs typeface="Courier New" panose="02070309020205020404" pitchFamily="49" charset="0"/>
              </a:rPr>
              <a:t>    &lt;div id="</a:t>
            </a:r>
            <a:r>
              <a:rPr lang="es-ES" sz="800" dirty="0" err="1">
                <a:latin typeface="Courier New" panose="02070309020205020404" pitchFamily="49" charset="0"/>
                <a:cs typeface="Courier New" panose="02070309020205020404" pitchFamily="49" charset="0"/>
              </a:rPr>
              <a:t>descripcion</a:t>
            </a:r>
            <a:r>
              <a:rPr lang="es-ES" sz="800" dirty="0">
                <a:latin typeface="Courier New" panose="02070309020205020404" pitchFamily="49" charset="0"/>
                <a:cs typeface="Courier New" panose="02070309020205020404" pitchFamily="49" charset="0"/>
              </a:rPr>
              <a:t>"&gt;</a:t>
            </a:r>
          </a:p>
          <a:p>
            <a:r>
              <a:rPr lang="es-ES" sz="800" dirty="0">
                <a:latin typeface="Courier New" panose="02070309020205020404" pitchFamily="49" charset="0"/>
                <a:cs typeface="Courier New" panose="02070309020205020404" pitchFamily="49" charset="0"/>
              </a:rPr>
              <a:t>        &lt;p&gt;</a:t>
            </a:r>
            <a:r>
              <a:rPr lang="es-ES" sz="800" dirty="0" err="1">
                <a:latin typeface="Courier New" panose="02070309020205020404" pitchFamily="49" charset="0"/>
                <a:cs typeface="Courier New" panose="02070309020205020404" pitchFamily="49" charset="0"/>
              </a:rPr>
              <a:t>Lorem</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ipsum</a:t>
            </a:r>
            <a:r>
              <a:rPr lang="es-ES" sz="800" dirty="0">
                <a:latin typeface="Courier New" panose="02070309020205020404" pitchFamily="49" charset="0"/>
                <a:cs typeface="Courier New" panose="02070309020205020404" pitchFamily="49" charset="0"/>
              </a:rPr>
              <a:t> dolor </a:t>
            </a:r>
            <a:r>
              <a:rPr lang="es-ES" sz="800" dirty="0" err="1">
                <a:latin typeface="Courier New" panose="02070309020205020404" pitchFamily="49" charset="0"/>
                <a:cs typeface="Courier New" panose="02070309020205020404" pitchFamily="49" charset="0"/>
              </a:rPr>
              <a:t>sit</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amet</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consectetur</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adipiscing</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elit</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Praesent</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rutrum</a:t>
            </a:r>
            <a:r>
              <a:rPr lang="es-ES" sz="800" dirty="0">
                <a:latin typeface="Courier New" panose="02070309020205020404" pitchFamily="49" charset="0"/>
                <a:cs typeface="Courier New" panose="02070309020205020404" pitchFamily="49" charset="0"/>
              </a:rPr>
              <a:t> urna </a:t>
            </a:r>
            <a:r>
              <a:rPr lang="es-ES" sz="800" dirty="0" err="1">
                <a:latin typeface="Courier New" panose="02070309020205020404" pitchFamily="49" charset="0"/>
                <a:cs typeface="Courier New" panose="02070309020205020404" pitchFamily="49" charset="0"/>
              </a:rPr>
              <a:t>purus</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eu</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varius</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sem</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convallis</a:t>
            </a:r>
            <a:endParaRPr lang="es-ES" sz="800" dirty="0">
              <a:latin typeface="Courier New" panose="02070309020205020404" pitchFamily="49" charset="0"/>
              <a:cs typeface="Courier New" panose="02070309020205020404" pitchFamily="49" charset="0"/>
            </a:endParaRPr>
          </a:p>
          <a:p>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ac</a:t>
            </a:r>
            <a:r>
              <a:rPr lang="es-ES" sz="800" dirty="0">
                <a:latin typeface="Courier New" panose="02070309020205020404" pitchFamily="49" charset="0"/>
                <a:cs typeface="Courier New" panose="02070309020205020404" pitchFamily="49" charset="0"/>
              </a:rPr>
              <a:t>.</a:t>
            </a:r>
          </a:p>
          <a:p>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Proin</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convallis</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nulla</a:t>
            </a:r>
            <a:r>
              <a:rPr lang="es-ES" sz="800" dirty="0">
                <a:latin typeface="Courier New" panose="02070309020205020404" pitchFamily="49" charset="0"/>
                <a:cs typeface="Courier New" panose="02070309020205020404" pitchFamily="49" charset="0"/>
              </a:rPr>
              <a:t> ut </a:t>
            </a:r>
            <a:r>
              <a:rPr lang="es-ES" sz="800" dirty="0" err="1">
                <a:latin typeface="Courier New" panose="02070309020205020404" pitchFamily="49" charset="0"/>
                <a:cs typeface="Courier New" panose="02070309020205020404" pitchFamily="49" charset="0"/>
              </a:rPr>
              <a:t>velit</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euismod</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ac</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rhoncus</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orci</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dictum</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Fusce</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euismod</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ultricies</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diam</a:t>
            </a:r>
            <a:r>
              <a:rPr lang="es-ES" sz="800" dirty="0">
                <a:latin typeface="Courier New" panose="02070309020205020404" pitchFamily="49" charset="0"/>
                <a:cs typeface="Courier New" panose="02070309020205020404" pitchFamily="49" charset="0"/>
              </a:rPr>
              <a:t>. &lt;/p&gt;</a:t>
            </a:r>
          </a:p>
          <a:p>
            <a:r>
              <a:rPr lang="es-ES" sz="800" dirty="0">
                <a:latin typeface="Courier New" panose="02070309020205020404" pitchFamily="49" charset="0"/>
                <a:cs typeface="Courier New" panose="02070309020205020404" pitchFamily="49" charset="0"/>
              </a:rPr>
              <a:t>        &lt;p&gt;</a:t>
            </a:r>
            <a:r>
              <a:rPr lang="es-ES" sz="800" dirty="0" err="1">
                <a:latin typeface="Courier New" panose="02070309020205020404" pitchFamily="49" charset="0"/>
                <a:cs typeface="Courier New" panose="02070309020205020404" pitchFamily="49" charset="0"/>
              </a:rPr>
              <a:t>Lorem</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ipsum</a:t>
            </a:r>
            <a:r>
              <a:rPr lang="es-ES" sz="800" dirty="0">
                <a:latin typeface="Courier New" panose="02070309020205020404" pitchFamily="49" charset="0"/>
                <a:cs typeface="Courier New" panose="02070309020205020404" pitchFamily="49" charset="0"/>
              </a:rPr>
              <a:t> dolor </a:t>
            </a:r>
            <a:r>
              <a:rPr lang="es-ES" sz="800" dirty="0" err="1">
                <a:latin typeface="Courier New" panose="02070309020205020404" pitchFamily="49" charset="0"/>
                <a:cs typeface="Courier New" panose="02070309020205020404" pitchFamily="49" charset="0"/>
              </a:rPr>
              <a:t>sit</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amet</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consectetur</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adipiscing</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elit</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Praesent</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rutrum</a:t>
            </a:r>
            <a:r>
              <a:rPr lang="es-ES" sz="800" dirty="0">
                <a:latin typeface="Courier New" panose="02070309020205020404" pitchFamily="49" charset="0"/>
                <a:cs typeface="Courier New" panose="02070309020205020404" pitchFamily="49" charset="0"/>
              </a:rPr>
              <a:t> urna </a:t>
            </a:r>
            <a:r>
              <a:rPr lang="es-ES" sz="800" dirty="0" err="1">
                <a:latin typeface="Courier New" panose="02070309020205020404" pitchFamily="49" charset="0"/>
                <a:cs typeface="Courier New" panose="02070309020205020404" pitchFamily="49" charset="0"/>
              </a:rPr>
              <a:t>purus</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eu</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varius</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sem</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convallis</a:t>
            </a:r>
            <a:endParaRPr lang="es-ES" sz="800" dirty="0">
              <a:latin typeface="Courier New" panose="02070309020205020404" pitchFamily="49" charset="0"/>
              <a:cs typeface="Courier New" panose="02070309020205020404" pitchFamily="49" charset="0"/>
            </a:endParaRPr>
          </a:p>
          <a:p>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ac</a:t>
            </a:r>
            <a:r>
              <a:rPr lang="es-ES" sz="800" dirty="0">
                <a:latin typeface="Courier New" panose="02070309020205020404" pitchFamily="49" charset="0"/>
                <a:cs typeface="Courier New" panose="02070309020205020404" pitchFamily="49" charset="0"/>
              </a:rPr>
              <a:t>.</a:t>
            </a:r>
          </a:p>
          <a:p>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Proin</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convallis</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nulla</a:t>
            </a:r>
            <a:r>
              <a:rPr lang="es-ES" sz="800" dirty="0">
                <a:latin typeface="Courier New" panose="02070309020205020404" pitchFamily="49" charset="0"/>
                <a:cs typeface="Courier New" panose="02070309020205020404" pitchFamily="49" charset="0"/>
              </a:rPr>
              <a:t> ut </a:t>
            </a:r>
            <a:r>
              <a:rPr lang="es-ES" sz="800" dirty="0" err="1">
                <a:latin typeface="Courier New" panose="02070309020205020404" pitchFamily="49" charset="0"/>
                <a:cs typeface="Courier New" panose="02070309020205020404" pitchFamily="49" charset="0"/>
              </a:rPr>
              <a:t>velit</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euismod</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ac</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rhoncus</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orci</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dictum</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Fusce</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euismod</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ultricies</a:t>
            </a:r>
            <a:r>
              <a:rPr lang="es-ES" sz="800" dirty="0">
                <a:latin typeface="Courier New" panose="02070309020205020404" pitchFamily="49" charset="0"/>
                <a:cs typeface="Courier New" panose="02070309020205020404" pitchFamily="49" charset="0"/>
              </a:rPr>
              <a:t> </a:t>
            </a:r>
            <a:r>
              <a:rPr lang="es-ES" sz="800" dirty="0" err="1">
                <a:latin typeface="Courier New" panose="02070309020205020404" pitchFamily="49" charset="0"/>
                <a:cs typeface="Courier New" panose="02070309020205020404" pitchFamily="49" charset="0"/>
              </a:rPr>
              <a:t>diam</a:t>
            </a:r>
            <a:r>
              <a:rPr lang="es-ES" sz="800" dirty="0">
                <a:latin typeface="Courier New" panose="02070309020205020404" pitchFamily="49" charset="0"/>
                <a:cs typeface="Courier New" panose="02070309020205020404" pitchFamily="49" charset="0"/>
              </a:rPr>
              <a:t>. &lt;/p&gt;</a:t>
            </a:r>
          </a:p>
          <a:p>
            <a:r>
              <a:rPr lang="es-ES" sz="800" dirty="0">
                <a:latin typeface="Courier New" panose="02070309020205020404" pitchFamily="49" charset="0"/>
                <a:cs typeface="Courier New" panose="02070309020205020404" pitchFamily="49" charset="0"/>
              </a:rPr>
              <a:t>    &lt;/div&gt;</a:t>
            </a:r>
          </a:p>
          <a:p>
            <a:r>
              <a:rPr lang="es-ES" sz="800" dirty="0">
                <a:latin typeface="Courier New" panose="02070309020205020404" pitchFamily="49" charset="0"/>
                <a:cs typeface="Courier New" panose="02070309020205020404" pitchFamily="49" charset="0"/>
              </a:rPr>
              <a:t>    &lt;</a:t>
            </a:r>
            <a:r>
              <a:rPr lang="es-ES" sz="800" dirty="0" err="1">
                <a:latin typeface="Courier New" panose="02070309020205020404" pitchFamily="49" charset="0"/>
                <a:cs typeface="Courier New" panose="02070309020205020404" pitchFamily="49" charset="0"/>
              </a:rPr>
              <a:t>footer</a:t>
            </a:r>
            <a:r>
              <a:rPr lang="es-ES" sz="800" dirty="0">
                <a:latin typeface="Courier New" panose="02070309020205020404" pitchFamily="49" charset="0"/>
                <a:cs typeface="Courier New" panose="02070309020205020404" pitchFamily="49" charset="0"/>
              </a:rPr>
              <a:t>&gt;</a:t>
            </a:r>
          </a:p>
          <a:p>
            <a:r>
              <a:rPr lang="es-ES" sz="800" dirty="0">
                <a:latin typeface="Courier New" panose="02070309020205020404" pitchFamily="49" charset="0"/>
                <a:cs typeface="Courier New" panose="02070309020205020404" pitchFamily="49" charset="0"/>
              </a:rPr>
              <a:t>        Todos los derechos reservados &amp;</a:t>
            </a:r>
            <a:r>
              <a:rPr lang="es-ES" sz="800" dirty="0" err="1">
                <a:latin typeface="Courier New" panose="02070309020205020404" pitchFamily="49" charset="0"/>
                <a:cs typeface="Courier New" panose="02070309020205020404" pitchFamily="49" charset="0"/>
              </a:rPr>
              <a:t>copy</a:t>
            </a:r>
            <a:r>
              <a:rPr lang="es-ES" sz="800" dirty="0">
                <a:latin typeface="Courier New" panose="02070309020205020404" pitchFamily="49" charset="0"/>
                <a:cs typeface="Courier New" panose="02070309020205020404" pitchFamily="49" charset="0"/>
              </a:rPr>
              <a:t>; &lt;a </a:t>
            </a:r>
            <a:r>
              <a:rPr lang="es-ES" sz="800" dirty="0" err="1">
                <a:latin typeface="Courier New" panose="02070309020205020404" pitchFamily="49" charset="0"/>
                <a:cs typeface="Courier New" panose="02070309020205020404" pitchFamily="49" charset="0"/>
              </a:rPr>
              <a:t>href</a:t>
            </a:r>
            <a:r>
              <a:rPr lang="es-ES" sz="800" dirty="0">
                <a:latin typeface="Courier New" panose="02070309020205020404" pitchFamily="49" charset="0"/>
                <a:cs typeface="Courier New" panose="02070309020205020404" pitchFamily="49" charset="0"/>
              </a:rPr>
              <a:t>="#"&gt;Oscar Burgos&lt;/a&gt;</a:t>
            </a:r>
          </a:p>
          <a:p>
            <a:r>
              <a:rPr lang="es-ES" sz="800" dirty="0">
                <a:latin typeface="Courier New" panose="02070309020205020404" pitchFamily="49" charset="0"/>
                <a:cs typeface="Courier New" panose="02070309020205020404" pitchFamily="49" charset="0"/>
              </a:rPr>
              <a:t>    &lt;/</a:t>
            </a:r>
            <a:r>
              <a:rPr lang="es-ES" sz="800" dirty="0" err="1">
                <a:latin typeface="Courier New" panose="02070309020205020404" pitchFamily="49" charset="0"/>
                <a:cs typeface="Courier New" panose="02070309020205020404" pitchFamily="49" charset="0"/>
              </a:rPr>
              <a:t>footer</a:t>
            </a:r>
            <a:r>
              <a:rPr lang="es-ES" sz="800" dirty="0">
                <a:latin typeface="Courier New" panose="02070309020205020404" pitchFamily="49" charset="0"/>
                <a:cs typeface="Courier New" panose="02070309020205020404" pitchFamily="49" charset="0"/>
              </a:rPr>
              <a:t>&gt;</a:t>
            </a:r>
          </a:p>
          <a:p>
            <a:r>
              <a:rPr lang="es-ES" sz="800" dirty="0">
                <a:latin typeface="Courier New" panose="02070309020205020404" pitchFamily="49" charset="0"/>
                <a:cs typeface="Courier New" panose="02070309020205020404" pitchFamily="49" charset="0"/>
              </a:rPr>
              <a:t/>
            </a:r>
            <a:br>
              <a:rPr lang="es-ES" sz="800" dirty="0">
                <a:latin typeface="Courier New" panose="02070309020205020404" pitchFamily="49" charset="0"/>
                <a:cs typeface="Courier New" panose="02070309020205020404" pitchFamily="49" charset="0"/>
              </a:rPr>
            </a:br>
            <a:r>
              <a:rPr lang="es-ES" sz="800" dirty="0">
                <a:latin typeface="Courier New" panose="02070309020205020404" pitchFamily="49" charset="0"/>
                <a:cs typeface="Courier New" panose="02070309020205020404" pitchFamily="49" charset="0"/>
              </a:rPr>
              <a:t>&lt;/</a:t>
            </a:r>
            <a:r>
              <a:rPr lang="es-ES" sz="800" dirty="0" err="1">
                <a:latin typeface="Courier New" panose="02070309020205020404" pitchFamily="49" charset="0"/>
                <a:cs typeface="Courier New" panose="02070309020205020404" pitchFamily="49" charset="0"/>
              </a:rPr>
              <a:t>body</a:t>
            </a:r>
            <a:r>
              <a:rPr lang="es-ES" sz="800" dirty="0">
                <a:latin typeface="Courier New" panose="02070309020205020404" pitchFamily="49" charset="0"/>
                <a:cs typeface="Courier New" panose="02070309020205020404" pitchFamily="49" charset="0"/>
              </a:rPr>
              <a:t>&gt;</a:t>
            </a:r>
          </a:p>
          <a:p>
            <a:r>
              <a:rPr lang="es-ES" sz="800" dirty="0">
                <a:latin typeface="Courier New" panose="02070309020205020404" pitchFamily="49" charset="0"/>
                <a:cs typeface="Courier New" panose="02070309020205020404" pitchFamily="49" charset="0"/>
              </a:rPr>
              <a:t/>
            </a:r>
            <a:br>
              <a:rPr lang="es-ES" sz="800" dirty="0">
                <a:latin typeface="Courier New" panose="02070309020205020404" pitchFamily="49" charset="0"/>
                <a:cs typeface="Courier New" panose="02070309020205020404" pitchFamily="49" charset="0"/>
              </a:rPr>
            </a:br>
            <a:r>
              <a:rPr lang="es-ES" sz="800" dirty="0">
                <a:latin typeface="Courier New" panose="02070309020205020404" pitchFamily="49" charset="0"/>
                <a:cs typeface="Courier New" panose="02070309020205020404" pitchFamily="49" charset="0"/>
              </a:rPr>
              <a:t>&lt;/</a:t>
            </a:r>
            <a:r>
              <a:rPr lang="es-ES" sz="800" dirty="0" err="1">
                <a:latin typeface="Courier New" panose="02070309020205020404" pitchFamily="49" charset="0"/>
                <a:cs typeface="Courier New" panose="02070309020205020404" pitchFamily="49" charset="0"/>
              </a:rPr>
              <a:t>html</a:t>
            </a:r>
            <a:r>
              <a:rPr lang="es-ES" sz="800" dirty="0">
                <a:latin typeface="Courier New" panose="02070309020205020404" pitchFamily="49" charset="0"/>
                <a:cs typeface="Courier New" panose="02070309020205020404" pitchFamily="49" charset="0"/>
              </a:rPr>
              <a:t>&gt;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2145" y="988290"/>
            <a:ext cx="4374022" cy="20689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CuadroTexto"/>
          <p:cNvSpPr txBox="1"/>
          <p:nvPr/>
        </p:nvSpPr>
        <p:spPr>
          <a:xfrm>
            <a:off x="7277591" y="3158114"/>
            <a:ext cx="1117312" cy="461665"/>
          </a:xfrm>
          <a:prstGeom prst="rect">
            <a:avLst/>
          </a:prstGeom>
          <a:noFill/>
        </p:spPr>
        <p:txBody>
          <a:bodyPr wrap="square" rtlCol="0">
            <a:spAutoFit/>
          </a:bodyPr>
          <a:lstStyle/>
          <a:p>
            <a:pPr algn="r"/>
            <a:r>
              <a:rPr lang="es-ES" sz="1200" dirty="0" smtClean="0"/>
              <a:t>Index_10_00</a:t>
            </a:r>
            <a:endParaRPr lang="es-ES" sz="1200" dirty="0"/>
          </a:p>
          <a:p>
            <a:pPr algn="r"/>
            <a:endParaRPr lang="es-ES" sz="1200" dirty="0"/>
          </a:p>
        </p:txBody>
      </p:sp>
      <p:pic>
        <p:nvPicPr>
          <p:cNvPr id="9" name="8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6247" y="3497584"/>
            <a:ext cx="720000" cy="720000"/>
          </a:xfrm>
          <a:prstGeom prst="rect">
            <a:avLst/>
          </a:prstGeom>
        </p:spPr>
      </p:pic>
    </p:spTree>
    <p:extLst>
      <p:ext uri="{BB962C8B-B14F-4D97-AF65-F5344CB8AC3E}">
        <p14:creationId xmlns:p14="http://schemas.microsoft.com/office/powerpoint/2010/main" val="151350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a:t>1. </a:t>
            </a:r>
            <a:r>
              <a:rPr lang="es-ES" sz="3000" dirty="0" smtClean="0"/>
              <a:t>Introducción. </a:t>
            </a:r>
            <a:r>
              <a:rPr lang="es-ES" sz="3000" b="0" dirty="0" smtClean="0"/>
              <a:t>Cómo añadir estilos CSS a una web</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11</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dirty="0"/>
          </a:p>
        </p:txBody>
      </p:sp>
      <p:sp>
        <p:nvSpPr>
          <p:cNvPr id="7" name="6 Rectángulo"/>
          <p:cNvSpPr/>
          <p:nvPr/>
        </p:nvSpPr>
        <p:spPr>
          <a:xfrm>
            <a:off x="517237" y="988290"/>
            <a:ext cx="6520872" cy="461665"/>
          </a:xfrm>
          <a:prstGeom prst="rect">
            <a:avLst/>
          </a:prstGeom>
          <a:solidFill>
            <a:schemeClr val="bg1">
              <a:lumMod val="95000"/>
            </a:schemeClr>
          </a:solidFill>
        </p:spPr>
        <p:txBody>
          <a:bodyPr wrap="square">
            <a:spAutoFit/>
          </a:bodyPr>
          <a:lstStyle/>
          <a:p>
            <a:r>
              <a:rPr lang="es-ES" sz="1200" strike="sngStrike" dirty="0" smtClean="0">
                <a:solidFill>
                  <a:srgbClr val="FF0000"/>
                </a:solidFill>
              </a:rPr>
              <a:t>&lt;</a:t>
            </a:r>
            <a:r>
              <a:rPr lang="es-ES" sz="1200" strike="sngStrike" dirty="0">
                <a:solidFill>
                  <a:srgbClr val="FF0000"/>
                </a:solidFill>
              </a:rPr>
              <a:t>h1 </a:t>
            </a:r>
            <a:r>
              <a:rPr lang="es-ES" sz="1200" strike="sngStrike" dirty="0" err="1">
                <a:solidFill>
                  <a:srgbClr val="FF0000"/>
                </a:solidFill>
              </a:rPr>
              <a:t>style</a:t>
            </a:r>
            <a:r>
              <a:rPr lang="es-ES" sz="1200" strike="sngStrike" dirty="0">
                <a:solidFill>
                  <a:srgbClr val="FF0000"/>
                </a:solidFill>
              </a:rPr>
              <a:t>="color: blue; </a:t>
            </a:r>
            <a:r>
              <a:rPr lang="es-ES" sz="1200" strike="sngStrike" dirty="0" err="1">
                <a:solidFill>
                  <a:srgbClr val="FF0000"/>
                </a:solidFill>
              </a:rPr>
              <a:t>font-size</a:t>
            </a:r>
            <a:r>
              <a:rPr lang="es-ES" sz="1200" strike="sngStrike" dirty="0">
                <a:solidFill>
                  <a:srgbClr val="FF0000"/>
                </a:solidFill>
              </a:rPr>
              <a:t>: 50px;"&gt;Mi primer ejemplo de CSS&lt;/</a:t>
            </a:r>
            <a:r>
              <a:rPr lang="es-ES" sz="1200" strike="sngStrike" dirty="0" smtClean="0">
                <a:solidFill>
                  <a:srgbClr val="FF0000"/>
                </a:solidFill>
              </a:rPr>
              <a:t>h1&gt;</a:t>
            </a:r>
            <a:endParaRPr lang="es-ES" sz="1200" strike="sngStrike" dirty="0">
              <a:solidFill>
                <a:srgbClr val="FF0000"/>
              </a:solidFill>
            </a:endParaRPr>
          </a:p>
          <a:p>
            <a:r>
              <a:rPr lang="es-ES" sz="1200" dirty="0" smtClean="0"/>
              <a:t>&lt;</a:t>
            </a:r>
            <a:r>
              <a:rPr lang="es-ES" sz="1200" dirty="0"/>
              <a:t>h1&gt;Mi primer ejemplo de CSS&lt;/h1&gt;</a:t>
            </a:r>
          </a:p>
        </p:txBody>
      </p:sp>
      <p:sp>
        <p:nvSpPr>
          <p:cNvPr id="3" name="2 Rectángulo"/>
          <p:cNvSpPr/>
          <p:nvPr/>
        </p:nvSpPr>
        <p:spPr>
          <a:xfrm>
            <a:off x="517237" y="1750161"/>
            <a:ext cx="6096000" cy="1384995"/>
          </a:xfrm>
          <a:prstGeom prst="rect">
            <a:avLst/>
          </a:prstGeom>
          <a:solidFill>
            <a:schemeClr val="bg1">
              <a:lumMod val="95000"/>
            </a:schemeClr>
          </a:solidFill>
        </p:spPr>
        <p:txBody>
          <a:bodyPr>
            <a:spAutoFit/>
          </a:bodyPr>
          <a:lstStyle/>
          <a:p>
            <a:r>
              <a:rPr lang="es-ES" sz="1200" dirty="0">
                <a:latin typeface="Courier New" panose="02070309020205020404" pitchFamily="49" charset="0"/>
                <a:cs typeface="Courier New" panose="02070309020205020404" pitchFamily="49" charset="0"/>
              </a:rPr>
              <a:t>&lt;</a:t>
            </a:r>
            <a:r>
              <a:rPr lang="es-ES" sz="1200" dirty="0" err="1">
                <a:latin typeface="Courier New" panose="02070309020205020404" pitchFamily="49" charset="0"/>
                <a:cs typeface="Courier New" panose="02070309020205020404" pitchFamily="49" charset="0"/>
              </a:rPr>
              <a:t>style</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type</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text</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css</a:t>
            </a:r>
            <a:r>
              <a:rPr lang="es-ES" sz="1200" dirty="0">
                <a:latin typeface="Courier New" panose="02070309020205020404" pitchFamily="49" charset="0"/>
                <a:cs typeface="Courier New" panose="02070309020205020404" pitchFamily="49" charset="0"/>
              </a:rPr>
              <a:t>"&gt;</a:t>
            </a:r>
          </a:p>
          <a:p>
            <a:r>
              <a:rPr lang="es-ES" sz="1200" dirty="0">
                <a:latin typeface="Courier New" panose="02070309020205020404" pitchFamily="49" charset="0"/>
                <a:cs typeface="Courier New" panose="02070309020205020404" pitchFamily="49" charset="0"/>
              </a:rPr>
              <a:t>        </a:t>
            </a:r>
            <a:r>
              <a:rPr lang="es-ES" sz="1200" dirty="0">
                <a:solidFill>
                  <a:srgbClr val="FF0000"/>
                </a:solidFill>
                <a:latin typeface="Courier New" panose="02070309020205020404" pitchFamily="49" charset="0"/>
                <a:cs typeface="Courier New" panose="02070309020205020404" pitchFamily="49" charset="0"/>
              </a:rPr>
              <a:t>h1 {</a:t>
            </a:r>
          </a:p>
          <a:p>
            <a:r>
              <a:rPr lang="es-ES" sz="1200" dirty="0">
                <a:solidFill>
                  <a:srgbClr val="FF0000"/>
                </a:solidFill>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color: red;</a:t>
            </a:r>
          </a:p>
          <a:p>
            <a:r>
              <a:rPr lang="en-US" sz="1200" dirty="0">
                <a:solidFill>
                  <a:srgbClr val="FF0000"/>
                </a:solidFill>
                <a:latin typeface="Courier New" panose="02070309020205020404" pitchFamily="49" charset="0"/>
                <a:cs typeface="Courier New" panose="02070309020205020404" pitchFamily="49" charset="0"/>
              </a:rPr>
              <a:t>             font-size: 50px;</a:t>
            </a:r>
          </a:p>
          <a:p>
            <a:r>
              <a:rPr lang="en-US" sz="1200" dirty="0">
                <a:solidFill>
                  <a:srgbClr val="FF0000"/>
                </a:solidFill>
                <a:latin typeface="Courier New" panose="02070309020205020404" pitchFamily="49" charset="0"/>
                <a:cs typeface="Courier New" panose="02070309020205020404" pitchFamily="49" charset="0"/>
              </a:rPr>
              <a:t>             text-shadow: 0px </a:t>
            </a:r>
            <a:r>
              <a:rPr lang="en-US" sz="1200" dirty="0" err="1">
                <a:solidFill>
                  <a:srgbClr val="FF0000"/>
                </a:solidFill>
                <a:latin typeface="Courier New" panose="02070309020205020404" pitchFamily="49" charset="0"/>
                <a:cs typeface="Courier New" panose="02070309020205020404" pitchFamily="49" charset="0"/>
              </a:rPr>
              <a:t>0px</a:t>
            </a:r>
            <a:r>
              <a:rPr lang="en-US" sz="1200" dirty="0">
                <a:solidFill>
                  <a:srgbClr val="FF0000"/>
                </a:solidFill>
                <a:latin typeface="Courier New" panose="02070309020205020404" pitchFamily="49" charset="0"/>
                <a:cs typeface="Courier New" panose="02070309020205020404" pitchFamily="49" charset="0"/>
              </a:rPr>
              <a:t> 10px black;</a:t>
            </a:r>
          </a:p>
          <a:p>
            <a:r>
              <a:rPr lang="en-US" sz="1200" dirty="0">
                <a:solidFill>
                  <a:srgbClr val="FF0000"/>
                </a:solidFill>
                <a:latin typeface="Courier New" panose="02070309020205020404" pitchFamily="49" charset="0"/>
                <a:cs typeface="Courier New" panose="02070309020205020404" pitchFamily="49" charset="0"/>
              </a:rPr>
              <a:t>             text-decoration: underline;</a:t>
            </a:r>
          </a:p>
          <a:p>
            <a:r>
              <a:rPr lang="es-ES" sz="1200" dirty="0">
                <a:latin typeface="Courier New" panose="02070309020205020404" pitchFamily="49" charset="0"/>
                <a:cs typeface="Courier New" panose="02070309020205020404" pitchFamily="49" charset="0"/>
              </a:rPr>
              <a:t>        }</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5673" y="1750161"/>
            <a:ext cx="5216813" cy="1438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517237" y="3763225"/>
            <a:ext cx="6096000" cy="1384995"/>
          </a:xfrm>
          <a:prstGeom prst="rect">
            <a:avLst/>
          </a:prstGeom>
          <a:solidFill>
            <a:schemeClr val="bg1">
              <a:lumMod val="95000"/>
            </a:schemeClr>
          </a:solidFill>
        </p:spPr>
        <p:txBody>
          <a:bodyPr>
            <a:spAutoFit/>
          </a:bodyPr>
          <a:lstStyle/>
          <a:p>
            <a:r>
              <a:rPr lang="es-ES" sz="1200" dirty="0">
                <a:latin typeface="Courier New" panose="02070309020205020404" pitchFamily="49" charset="0"/>
                <a:cs typeface="Courier New" panose="02070309020205020404" pitchFamily="49" charset="0"/>
              </a:rPr>
              <a:t>&lt;head&gt;</a:t>
            </a:r>
          </a:p>
          <a:p>
            <a:r>
              <a:rPr lang="es-ES" sz="1200" dirty="0">
                <a:latin typeface="Courier New" panose="02070309020205020404" pitchFamily="49" charset="0"/>
                <a:cs typeface="Courier New" panose="02070309020205020404" pitchFamily="49" charset="0"/>
              </a:rPr>
              <a:t>    &lt;meta </a:t>
            </a:r>
            <a:r>
              <a:rPr lang="es-ES" sz="1200" dirty="0" err="1">
                <a:latin typeface="Courier New" panose="02070309020205020404" pitchFamily="49" charset="0"/>
                <a:cs typeface="Courier New" panose="02070309020205020404" pitchFamily="49" charset="0"/>
              </a:rPr>
              <a:t>charset</a:t>
            </a:r>
            <a:r>
              <a:rPr lang="es-ES" sz="1200" dirty="0">
                <a:latin typeface="Courier New" panose="02070309020205020404" pitchFamily="49" charset="0"/>
                <a:cs typeface="Courier New" panose="02070309020205020404" pitchFamily="49" charset="0"/>
              </a:rPr>
              <a:t>="utf-8" /&gt; &lt;!-- ñ --&gt;</a:t>
            </a:r>
          </a:p>
          <a:p>
            <a:r>
              <a:rPr lang="es-ES" sz="1200" dirty="0">
                <a:latin typeface="Courier New" panose="02070309020205020404" pitchFamily="49" charset="0"/>
                <a:cs typeface="Courier New" panose="02070309020205020404" pitchFamily="49" charset="0"/>
              </a:rPr>
              <a:t>    &lt;</a:t>
            </a:r>
            <a:r>
              <a:rPr lang="es-ES" sz="1200" dirty="0" err="1">
                <a:latin typeface="Courier New" panose="02070309020205020404" pitchFamily="49" charset="0"/>
                <a:cs typeface="Courier New" panose="02070309020205020404" pitchFamily="49" charset="0"/>
              </a:rPr>
              <a:t>title</a:t>
            </a:r>
            <a:r>
              <a:rPr lang="es-ES" sz="1200" dirty="0">
                <a:latin typeface="Courier New" panose="02070309020205020404" pitchFamily="49" charset="0"/>
                <a:cs typeface="Courier New" panose="02070309020205020404" pitchFamily="49" charset="0"/>
              </a:rPr>
              <a:t>&gt;Mi primer CSS&lt;/</a:t>
            </a:r>
            <a:r>
              <a:rPr lang="es-ES" sz="1200" dirty="0" err="1">
                <a:latin typeface="Courier New" panose="02070309020205020404" pitchFamily="49" charset="0"/>
                <a:cs typeface="Courier New" panose="02070309020205020404" pitchFamily="49" charset="0"/>
              </a:rPr>
              <a:t>title</a:t>
            </a:r>
            <a:r>
              <a:rPr lang="es-ES" sz="1200" dirty="0">
                <a:latin typeface="Courier New" panose="02070309020205020404" pitchFamily="49" charset="0"/>
                <a:cs typeface="Courier New" panose="02070309020205020404" pitchFamily="49" charset="0"/>
              </a:rPr>
              <a:t>&gt;</a:t>
            </a:r>
          </a:p>
          <a:p>
            <a:r>
              <a:rPr lang="es-ES" sz="1200" dirty="0">
                <a:latin typeface="Courier New" panose="02070309020205020404" pitchFamily="49" charset="0"/>
                <a:cs typeface="Courier New" panose="02070309020205020404" pitchFamily="49" charset="0"/>
              </a:rPr>
              <a:t>    &lt;link </a:t>
            </a:r>
            <a:r>
              <a:rPr lang="es-ES" sz="1200" dirty="0" err="1">
                <a:latin typeface="Courier New" panose="02070309020205020404" pitchFamily="49" charset="0"/>
                <a:cs typeface="Courier New" panose="02070309020205020404" pitchFamily="49" charset="0"/>
              </a:rPr>
              <a:t>rel</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stylesheet</a:t>
            </a:r>
            <a:r>
              <a:rPr lang="es-ES" sz="1200" dirty="0">
                <a:latin typeface="Courier New" panose="02070309020205020404" pitchFamily="49" charset="0"/>
                <a:cs typeface="Courier New" panose="02070309020205020404" pitchFamily="49" charset="0"/>
              </a:rPr>
              <a:t>" </a:t>
            </a:r>
            <a:r>
              <a:rPr lang="es-ES" sz="1200" dirty="0" err="1" smtClean="0">
                <a:latin typeface="Courier New" panose="02070309020205020404" pitchFamily="49" charset="0"/>
                <a:cs typeface="Courier New" panose="02070309020205020404" pitchFamily="49" charset="0"/>
              </a:rPr>
              <a:t>type</a:t>
            </a:r>
            <a:r>
              <a:rPr lang="es-ES" sz="1200" dirty="0" smtClean="0">
                <a:latin typeface="Courier New" panose="02070309020205020404" pitchFamily="49" charset="0"/>
                <a:cs typeface="Courier New" panose="02070309020205020404" pitchFamily="49" charset="0"/>
              </a:rPr>
              <a:t>=“</a:t>
            </a:r>
            <a:r>
              <a:rPr lang="es-ES" sz="1200" dirty="0" err="1" smtClean="0">
                <a:latin typeface="Courier New" panose="02070309020205020404" pitchFamily="49" charset="0"/>
                <a:cs typeface="Courier New" panose="02070309020205020404" pitchFamily="49" charset="0"/>
              </a:rPr>
              <a:t>text</a:t>
            </a:r>
            <a:r>
              <a:rPr lang="es-ES" sz="1200" dirty="0" smtClean="0">
                <a:latin typeface="Courier New" panose="02070309020205020404" pitchFamily="49" charset="0"/>
                <a:cs typeface="Courier New" panose="02070309020205020404" pitchFamily="49" charset="0"/>
              </a:rPr>
              <a:t>*</a:t>
            </a:r>
            <a:r>
              <a:rPr lang="es-ES" sz="1200" dirty="0" err="1" smtClean="0">
                <a:latin typeface="Courier New" panose="02070309020205020404" pitchFamily="49" charset="0"/>
                <a:cs typeface="Courier New" panose="02070309020205020404" pitchFamily="49" charset="0"/>
              </a:rPr>
              <a:t>css</a:t>
            </a:r>
            <a:r>
              <a:rPr lang="es-ES" sz="1200" dirty="0" smtClean="0">
                <a:latin typeface="Courier New" panose="02070309020205020404" pitchFamily="49" charset="0"/>
                <a:cs typeface="Courier New" panose="02070309020205020404" pitchFamily="49" charset="0"/>
              </a:rPr>
              <a:t>" </a:t>
            </a:r>
            <a:r>
              <a:rPr lang="es-ES" sz="1200" dirty="0" err="1" smtClean="0">
                <a:latin typeface="Courier New" panose="02070309020205020404" pitchFamily="49" charset="0"/>
                <a:cs typeface="Courier New" panose="02070309020205020404" pitchFamily="49" charset="0"/>
              </a:rPr>
              <a:t>href</a:t>
            </a:r>
            <a:r>
              <a:rPr lang="es-ES" sz="1200" dirty="0" smtClean="0">
                <a:latin typeface="Courier New" panose="02070309020205020404" pitchFamily="49" charset="0"/>
                <a:cs typeface="Courier New" panose="02070309020205020404" pitchFamily="49" charset="0"/>
              </a:rPr>
              <a:t>=</a:t>
            </a:r>
            <a:r>
              <a:rPr lang="es-ES" sz="1200" dirty="0">
                <a:latin typeface="Courier New" panose="02070309020205020404" pitchFamily="49" charset="0"/>
                <a:cs typeface="Courier New" panose="02070309020205020404" pitchFamily="49" charset="0"/>
              </a:rPr>
              <a:t>"</a:t>
            </a:r>
            <a:r>
              <a:rPr lang="es-ES" sz="1200" dirty="0" smtClean="0">
                <a:solidFill>
                  <a:srgbClr val="FF0000"/>
                </a:solidFill>
                <a:latin typeface="Courier New" panose="02070309020205020404" pitchFamily="49" charset="0"/>
                <a:cs typeface="Courier New" panose="02070309020205020404" pitchFamily="49" charset="0"/>
              </a:rPr>
              <a:t>./</a:t>
            </a:r>
            <a:r>
              <a:rPr lang="es-ES" sz="1200" dirty="0" err="1">
                <a:solidFill>
                  <a:srgbClr val="FF0000"/>
                </a:solidFill>
                <a:latin typeface="Courier New" panose="02070309020205020404" pitchFamily="49" charset="0"/>
                <a:cs typeface="Courier New" panose="02070309020205020404" pitchFamily="49" charset="0"/>
              </a:rPr>
              <a:t>css</a:t>
            </a:r>
            <a:r>
              <a:rPr lang="es-ES" sz="1200" dirty="0">
                <a:solidFill>
                  <a:srgbClr val="FF0000"/>
                </a:solidFill>
                <a:latin typeface="Courier New" panose="02070309020205020404" pitchFamily="49" charset="0"/>
                <a:cs typeface="Courier New" panose="02070309020205020404" pitchFamily="49" charset="0"/>
              </a:rPr>
              <a:t>/style.css</a:t>
            </a:r>
            <a:r>
              <a:rPr lang="es-ES" sz="1200" dirty="0">
                <a:latin typeface="Courier New" panose="02070309020205020404" pitchFamily="49" charset="0"/>
                <a:cs typeface="Courier New" panose="02070309020205020404" pitchFamily="49" charset="0"/>
              </a:rPr>
              <a:t>"&gt;</a:t>
            </a:r>
          </a:p>
          <a:p>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&lt;/head&gt;</a:t>
            </a:r>
          </a:p>
        </p:txBody>
      </p:sp>
      <p:sp>
        <p:nvSpPr>
          <p:cNvPr id="5" name="4 Rectángulo"/>
          <p:cNvSpPr/>
          <p:nvPr/>
        </p:nvSpPr>
        <p:spPr>
          <a:xfrm>
            <a:off x="6825672" y="3765964"/>
            <a:ext cx="5116945" cy="1754326"/>
          </a:xfrm>
          <a:prstGeom prst="rect">
            <a:avLst/>
          </a:prstGeom>
          <a:solidFill>
            <a:schemeClr val="bg1">
              <a:lumMod val="95000"/>
            </a:schemeClr>
          </a:solidFill>
        </p:spPr>
        <p:txBody>
          <a:bodyPr wrap="square">
            <a:spAutoFit/>
          </a:bodyPr>
          <a:lstStyle/>
          <a:p>
            <a:r>
              <a:rPr lang="es-ES" sz="1200" dirty="0" err="1">
                <a:latin typeface="Courier New" panose="02070309020205020404" pitchFamily="49" charset="0"/>
                <a:cs typeface="Courier New" panose="02070309020205020404" pitchFamily="49" charset="0"/>
              </a:rPr>
              <a:t>body</a:t>
            </a:r>
            <a:r>
              <a:rPr lang="es-ES" sz="1200" dirty="0">
                <a:latin typeface="Courier New" panose="02070309020205020404" pitchFamily="49" charset="0"/>
                <a:cs typeface="Courier New" panose="02070309020205020404" pitchFamily="49" charset="0"/>
              </a:rPr>
              <a:t>{</a:t>
            </a:r>
          </a:p>
          <a:p>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background</a:t>
            </a:r>
            <a:r>
              <a:rPr lang="es-ES" sz="1200" dirty="0">
                <a:latin typeface="Courier New" panose="02070309020205020404" pitchFamily="49" charset="0"/>
                <a:cs typeface="Courier New" panose="02070309020205020404" pitchFamily="49" charset="0"/>
              </a:rPr>
              <a:t>: gray;</a:t>
            </a:r>
          </a:p>
          <a:p>
            <a:r>
              <a:rPr lang="es-ES" sz="1200" dirty="0">
                <a:latin typeface="Courier New" panose="02070309020205020404" pitchFamily="49" charset="0"/>
                <a:cs typeface="Courier New" panose="02070309020205020404" pitchFamily="49" charset="0"/>
              </a:rPr>
              <a:t>}</a:t>
            </a:r>
          </a:p>
          <a:p>
            <a:r>
              <a:rPr lang="es-ES" sz="1200" dirty="0">
                <a:latin typeface="Courier New" panose="02070309020205020404" pitchFamily="49" charset="0"/>
                <a:cs typeface="Courier New" panose="02070309020205020404" pitchFamily="49" charset="0"/>
              </a:rPr>
              <a:t>h1 {</a:t>
            </a:r>
          </a:p>
          <a:p>
            <a:r>
              <a:rPr lang="es-ES" sz="1200" dirty="0">
                <a:latin typeface="Courier New" panose="02070309020205020404" pitchFamily="49" charset="0"/>
                <a:cs typeface="Courier New" panose="02070309020205020404" pitchFamily="49" charset="0"/>
              </a:rPr>
              <a:t>    color: red;</a:t>
            </a:r>
          </a:p>
          <a:p>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font-size</a:t>
            </a:r>
            <a:r>
              <a:rPr lang="es-ES" sz="1200" dirty="0">
                <a:latin typeface="Courier New" panose="02070309020205020404" pitchFamily="49" charset="0"/>
                <a:cs typeface="Courier New" panose="02070309020205020404" pitchFamily="49" charset="0"/>
              </a:rPr>
              <a:t>: 50px;</a:t>
            </a:r>
          </a:p>
          <a:p>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text-shadow</a:t>
            </a:r>
            <a:r>
              <a:rPr lang="es-ES" sz="1200" dirty="0">
                <a:latin typeface="Courier New" panose="02070309020205020404" pitchFamily="49" charset="0"/>
                <a:cs typeface="Courier New" panose="02070309020205020404" pitchFamily="49" charset="0"/>
              </a:rPr>
              <a:t>: 0px </a:t>
            </a:r>
            <a:r>
              <a:rPr lang="es-ES" sz="1200" dirty="0" err="1">
                <a:latin typeface="Courier New" panose="02070309020205020404" pitchFamily="49" charset="0"/>
                <a:cs typeface="Courier New" panose="02070309020205020404" pitchFamily="49" charset="0"/>
              </a:rPr>
              <a:t>0px</a:t>
            </a:r>
            <a:r>
              <a:rPr lang="es-ES" sz="1200" dirty="0">
                <a:latin typeface="Courier New" panose="02070309020205020404" pitchFamily="49" charset="0"/>
                <a:cs typeface="Courier New" panose="02070309020205020404" pitchFamily="49" charset="0"/>
              </a:rPr>
              <a:t> 10px </a:t>
            </a:r>
            <a:r>
              <a:rPr lang="es-ES" sz="1200" dirty="0" err="1">
                <a:latin typeface="Courier New" panose="02070309020205020404" pitchFamily="49" charset="0"/>
                <a:cs typeface="Courier New" panose="02070309020205020404" pitchFamily="49" charset="0"/>
              </a:rPr>
              <a:t>black</a:t>
            </a:r>
            <a:r>
              <a:rPr lang="es-ES" sz="1200" dirty="0">
                <a:latin typeface="Courier New" panose="02070309020205020404" pitchFamily="49" charset="0"/>
                <a:cs typeface="Courier New" panose="02070309020205020404" pitchFamily="49" charset="0"/>
              </a:rPr>
              <a:t>;</a:t>
            </a:r>
          </a:p>
          <a:p>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text-decoration</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underline</a:t>
            </a:r>
            <a:r>
              <a:rPr lang="es-ES" sz="1200" dirty="0">
                <a:latin typeface="Courier New" panose="02070309020205020404" pitchFamily="49" charset="0"/>
                <a:cs typeface="Courier New" panose="02070309020205020404" pitchFamily="49" charset="0"/>
              </a:rPr>
              <a:t>;</a:t>
            </a:r>
          </a:p>
          <a:p>
            <a:r>
              <a:rPr lang="es-ES" sz="1200" dirty="0">
                <a:latin typeface="Courier New" panose="02070309020205020404" pitchFamily="49" charset="0"/>
                <a:cs typeface="Courier New" panose="02070309020205020404" pitchFamily="49" charset="0"/>
              </a:rPr>
              <a:t>}</a:t>
            </a:r>
          </a:p>
        </p:txBody>
      </p:sp>
      <p:sp>
        <p:nvSpPr>
          <p:cNvPr id="8" name="7 CuadroTexto"/>
          <p:cNvSpPr txBox="1"/>
          <p:nvPr/>
        </p:nvSpPr>
        <p:spPr>
          <a:xfrm>
            <a:off x="166255" y="942123"/>
            <a:ext cx="535709" cy="553998"/>
          </a:xfrm>
          <a:prstGeom prst="rect">
            <a:avLst/>
          </a:prstGeom>
          <a:noFill/>
        </p:spPr>
        <p:txBody>
          <a:bodyPr wrap="square" rtlCol="0">
            <a:spAutoFit/>
          </a:bodyPr>
          <a:lstStyle/>
          <a:p>
            <a:r>
              <a:rPr lang="es-ES" sz="3000" b="1" dirty="0" smtClean="0"/>
              <a:t>1</a:t>
            </a:r>
            <a:endParaRPr lang="es-ES" sz="3000" b="1" dirty="0"/>
          </a:p>
        </p:txBody>
      </p:sp>
      <p:sp>
        <p:nvSpPr>
          <p:cNvPr id="13" name="12 CuadroTexto"/>
          <p:cNvSpPr txBox="1"/>
          <p:nvPr/>
        </p:nvSpPr>
        <p:spPr>
          <a:xfrm>
            <a:off x="166255" y="1750161"/>
            <a:ext cx="535709" cy="553998"/>
          </a:xfrm>
          <a:prstGeom prst="rect">
            <a:avLst/>
          </a:prstGeom>
          <a:noFill/>
        </p:spPr>
        <p:txBody>
          <a:bodyPr wrap="square" rtlCol="0">
            <a:spAutoFit/>
          </a:bodyPr>
          <a:lstStyle/>
          <a:p>
            <a:r>
              <a:rPr lang="es-ES" sz="3000" b="1" dirty="0" smtClean="0"/>
              <a:t>2</a:t>
            </a:r>
            <a:endParaRPr lang="es-ES" sz="3000" b="1" dirty="0"/>
          </a:p>
        </p:txBody>
      </p:sp>
      <p:sp>
        <p:nvSpPr>
          <p:cNvPr id="14" name="13 CuadroTexto"/>
          <p:cNvSpPr txBox="1"/>
          <p:nvPr/>
        </p:nvSpPr>
        <p:spPr>
          <a:xfrm>
            <a:off x="78510" y="3680189"/>
            <a:ext cx="535709" cy="553998"/>
          </a:xfrm>
          <a:prstGeom prst="rect">
            <a:avLst/>
          </a:prstGeom>
          <a:noFill/>
        </p:spPr>
        <p:txBody>
          <a:bodyPr wrap="square" rtlCol="0">
            <a:spAutoFit/>
          </a:bodyPr>
          <a:lstStyle/>
          <a:p>
            <a:r>
              <a:rPr lang="es-ES" sz="3000" b="1" dirty="0" smtClean="0"/>
              <a:t>3</a:t>
            </a:r>
            <a:endParaRPr lang="es-ES" sz="3000" b="1" dirty="0"/>
          </a:p>
        </p:txBody>
      </p:sp>
      <p:sp>
        <p:nvSpPr>
          <p:cNvPr id="15" name="14 CuadroTexto"/>
          <p:cNvSpPr txBox="1"/>
          <p:nvPr/>
        </p:nvSpPr>
        <p:spPr>
          <a:xfrm>
            <a:off x="5410200" y="1768464"/>
            <a:ext cx="1203037" cy="461665"/>
          </a:xfrm>
          <a:prstGeom prst="rect">
            <a:avLst/>
          </a:prstGeom>
          <a:noFill/>
        </p:spPr>
        <p:txBody>
          <a:bodyPr wrap="square" rtlCol="0">
            <a:spAutoFit/>
          </a:bodyPr>
          <a:lstStyle/>
          <a:p>
            <a:pPr algn="r"/>
            <a:r>
              <a:rPr lang="es-ES" sz="1200" dirty="0"/>
              <a:t>Index_10_01</a:t>
            </a:r>
          </a:p>
          <a:p>
            <a:pPr algn="r"/>
            <a:endParaRPr lang="es-ES" sz="1200" dirty="0"/>
          </a:p>
        </p:txBody>
      </p:sp>
      <p:sp>
        <p:nvSpPr>
          <p:cNvPr id="16" name="15 CuadroTexto"/>
          <p:cNvSpPr txBox="1"/>
          <p:nvPr/>
        </p:nvSpPr>
        <p:spPr>
          <a:xfrm>
            <a:off x="5495925" y="3744453"/>
            <a:ext cx="1117312" cy="461665"/>
          </a:xfrm>
          <a:prstGeom prst="rect">
            <a:avLst/>
          </a:prstGeom>
          <a:noFill/>
        </p:spPr>
        <p:txBody>
          <a:bodyPr wrap="square" rtlCol="0">
            <a:spAutoFit/>
          </a:bodyPr>
          <a:lstStyle/>
          <a:p>
            <a:pPr algn="r"/>
            <a:r>
              <a:rPr lang="es-ES" sz="1200" dirty="0" smtClean="0"/>
              <a:t>Index_10_02</a:t>
            </a:r>
            <a:endParaRPr lang="es-ES" sz="1200" dirty="0"/>
          </a:p>
          <a:p>
            <a:pPr algn="r"/>
            <a:endParaRPr lang="es-ES" sz="1200" dirty="0"/>
          </a:p>
        </p:txBody>
      </p:sp>
      <p:sp>
        <p:nvSpPr>
          <p:cNvPr id="17" name="16 CuadroTexto"/>
          <p:cNvSpPr txBox="1"/>
          <p:nvPr/>
        </p:nvSpPr>
        <p:spPr>
          <a:xfrm>
            <a:off x="10603345" y="3765964"/>
            <a:ext cx="1339272" cy="276999"/>
          </a:xfrm>
          <a:prstGeom prst="rect">
            <a:avLst/>
          </a:prstGeom>
          <a:noFill/>
        </p:spPr>
        <p:txBody>
          <a:bodyPr wrap="square" rtlCol="0">
            <a:spAutoFit/>
          </a:bodyPr>
          <a:lstStyle/>
          <a:p>
            <a:pPr algn="r"/>
            <a:r>
              <a:rPr lang="es-ES" sz="1200" dirty="0">
                <a:solidFill>
                  <a:srgbClr val="FF0000"/>
                </a:solidFill>
              </a:rPr>
              <a:t>.</a:t>
            </a:r>
            <a:r>
              <a:rPr lang="es-ES" sz="1200" dirty="0" smtClean="0">
                <a:solidFill>
                  <a:srgbClr val="FF0000"/>
                </a:solidFill>
              </a:rPr>
              <a:t>/</a:t>
            </a:r>
            <a:r>
              <a:rPr lang="es-ES" sz="1200" dirty="0" err="1" smtClean="0">
                <a:solidFill>
                  <a:srgbClr val="FF0000"/>
                </a:solidFill>
              </a:rPr>
              <a:t>css</a:t>
            </a:r>
            <a:r>
              <a:rPr lang="es-ES" sz="1200" dirty="0" smtClean="0">
                <a:solidFill>
                  <a:srgbClr val="FF0000"/>
                </a:solidFill>
              </a:rPr>
              <a:t>/style.css</a:t>
            </a:r>
            <a:endParaRPr lang="es-ES" sz="1200" dirty="0">
              <a:solidFill>
                <a:srgbClr val="FF0000"/>
              </a:solidFill>
            </a:endParaRPr>
          </a:p>
        </p:txBody>
      </p:sp>
      <p:pic>
        <p:nvPicPr>
          <p:cNvPr id="9" name="8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2555" y="2109422"/>
            <a:ext cx="720000" cy="720000"/>
          </a:xfrm>
          <a:prstGeom prst="rect">
            <a:avLst/>
          </a:prstGeom>
        </p:spPr>
      </p:pic>
      <p:pic>
        <p:nvPicPr>
          <p:cNvPr id="18" name="1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1485" y="4217584"/>
            <a:ext cx="720000" cy="720000"/>
          </a:xfrm>
          <a:prstGeom prst="rect">
            <a:avLst/>
          </a:prstGeom>
        </p:spPr>
      </p:pic>
    </p:spTree>
    <p:extLst>
      <p:ext uri="{BB962C8B-B14F-4D97-AF65-F5344CB8AC3E}">
        <p14:creationId xmlns:p14="http://schemas.microsoft.com/office/powerpoint/2010/main" val="427821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4099"/>
                                        </p:tgtEl>
                                        <p:attrNameLst>
                                          <p:attrName>style.visibility</p:attrName>
                                        </p:attrNameLst>
                                      </p:cBhvr>
                                      <p:to>
                                        <p:strVal val="visible"/>
                                      </p:to>
                                    </p:set>
                                    <p:anim calcmode="lin" valueType="num">
                                      <p:cBhvr>
                                        <p:cTn id="31" dur="500" fill="hold"/>
                                        <p:tgtEl>
                                          <p:spTgt spid="4099"/>
                                        </p:tgtEl>
                                        <p:attrNameLst>
                                          <p:attrName>ppt_w</p:attrName>
                                        </p:attrNameLst>
                                      </p:cBhvr>
                                      <p:tavLst>
                                        <p:tav tm="0">
                                          <p:val>
                                            <p:fltVal val="0"/>
                                          </p:val>
                                        </p:tav>
                                        <p:tav tm="100000">
                                          <p:val>
                                            <p:strVal val="#ppt_w"/>
                                          </p:val>
                                        </p:tav>
                                      </p:tavLst>
                                    </p:anim>
                                    <p:anim calcmode="lin" valueType="num">
                                      <p:cBhvr>
                                        <p:cTn id="32" dur="500" fill="hold"/>
                                        <p:tgtEl>
                                          <p:spTgt spid="4099"/>
                                        </p:tgtEl>
                                        <p:attrNameLst>
                                          <p:attrName>ppt_h</p:attrName>
                                        </p:attrNameLst>
                                      </p:cBhvr>
                                      <p:tavLst>
                                        <p:tav tm="0">
                                          <p:val>
                                            <p:fltVal val="0"/>
                                          </p:val>
                                        </p:tav>
                                        <p:tav tm="100000">
                                          <p:val>
                                            <p:strVal val="#ppt_h"/>
                                          </p:val>
                                        </p:tav>
                                      </p:tavLst>
                                    </p:anim>
                                    <p:animEffect transition="in" filter="fade">
                                      <p:cBhvr>
                                        <p:cTn id="33" dur="500"/>
                                        <p:tgtEl>
                                          <p:spTgt spid="4099"/>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500" fill="hold"/>
                                        <p:tgtEl>
                                          <p:spTgt spid="15"/>
                                        </p:tgtEl>
                                        <p:attrNameLst>
                                          <p:attrName>ppt_w</p:attrName>
                                        </p:attrNameLst>
                                      </p:cBhvr>
                                      <p:tavLst>
                                        <p:tav tm="0">
                                          <p:val>
                                            <p:fltVal val="0"/>
                                          </p:val>
                                        </p:tav>
                                        <p:tav tm="100000">
                                          <p:val>
                                            <p:strVal val="#ppt_w"/>
                                          </p:val>
                                        </p:tav>
                                      </p:tavLst>
                                    </p:anim>
                                    <p:anim calcmode="lin" valueType="num">
                                      <p:cBhvr>
                                        <p:cTn id="39" dur="500" fill="hold"/>
                                        <p:tgtEl>
                                          <p:spTgt spid="15"/>
                                        </p:tgtEl>
                                        <p:attrNameLst>
                                          <p:attrName>ppt_h</p:attrName>
                                        </p:attrNameLst>
                                      </p:cBhvr>
                                      <p:tavLst>
                                        <p:tav tm="0">
                                          <p:val>
                                            <p:fltVal val="0"/>
                                          </p:val>
                                        </p:tav>
                                        <p:tav tm="100000">
                                          <p:val>
                                            <p:strVal val="#ppt_h"/>
                                          </p:val>
                                        </p:tav>
                                      </p:tavLst>
                                    </p:anim>
                                    <p:animEffect transition="in" filter="fade">
                                      <p:cBhvr>
                                        <p:cTn id="40" dur="500"/>
                                        <p:tgtEl>
                                          <p:spTgt spid="15"/>
                                        </p:tgtEl>
                                      </p:cBhvr>
                                    </p:animEffect>
                                  </p:childTnLst>
                                </p:cTn>
                              </p:par>
                              <p:par>
                                <p:cTn id="41" presetID="53" presetClass="entr" presetSubtype="16"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fltVal val="0"/>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animEffect transition="in" filter="fade">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ppt_w</p:attrName>
                                        </p:attrNameLst>
                                      </p:cBhvr>
                                      <p:tavLst>
                                        <p:tav tm="0">
                                          <p:val>
                                            <p:fltVal val="0"/>
                                          </p:val>
                                        </p:tav>
                                        <p:tav tm="100000">
                                          <p:val>
                                            <p:strVal val="#ppt_w"/>
                                          </p:val>
                                        </p:tav>
                                      </p:tavLst>
                                    </p:anim>
                                    <p:anim calcmode="lin" valueType="num">
                                      <p:cBhvr>
                                        <p:cTn id="51" dur="500" fill="hold"/>
                                        <p:tgtEl>
                                          <p:spTgt spid="14"/>
                                        </p:tgtEl>
                                        <p:attrNameLst>
                                          <p:attrName>ppt_h</p:attrName>
                                        </p:attrNameLst>
                                      </p:cBhvr>
                                      <p:tavLst>
                                        <p:tav tm="0">
                                          <p:val>
                                            <p:fltVal val="0"/>
                                          </p:val>
                                        </p:tav>
                                        <p:tav tm="100000">
                                          <p:val>
                                            <p:strVal val="#ppt_h"/>
                                          </p:val>
                                        </p:tav>
                                      </p:tavLst>
                                    </p:anim>
                                    <p:animEffect transition="in" filter="fade">
                                      <p:cBhvr>
                                        <p:cTn id="52" dur="500"/>
                                        <p:tgtEl>
                                          <p:spTgt spid="14"/>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p:cTn id="55" dur="500" fill="hold"/>
                                        <p:tgtEl>
                                          <p:spTgt spid="4"/>
                                        </p:tgtEl>
                                        <p:attrNameLst>
                                          <p:attrName>ppt_w</p:attrName>
                                        </p:attrNameLst>
                                      </p:cBhvr>
                                      <p:tavLst>
                                        <p:tav tm="0">
                                          <p:val>
                                            <p:fltVal val="0"/>
                                          </p:val>
                                        </p:tav>
                                        <p:tav tm="100000">
                                          <p:val>
                                            <p:strVal val="#ppt_w"/>
                                          </p:val>
                                        </p:tav>
                                      </p:tavLst>
                                    </p:anim>
                                    <p:anim calcmode="lin" valueType="num">
                                      <p:cBhvr>
                                        <p:cTn id="56" dur="500" fill="hold"/>
                                        <p:tgtEl>
                                          <p:spTgt spid="4"/>
                                        </p:tgtEl>
                                        <p:attrNameLst>
                                          <p:attrName>ppt_h</p:attrName>
                                        </p:attrNameLst>
                                      </p:cBhvr>
                                      <p:tavLst>
                                        <p:tav tm="0">
                                          <p:val>
                                            <p:fltVal val="0"/>
                                          </p:val>
                                        </p:tav>
                                        <p:tav tm="100000">
                                          <p:val>
                                            <p:strVal val="#ppt_h"/>
                                          </p:val>
                                        </p:tav>
                                      </p:tavLst>
                                    </p:anim>
                                    <p:animEffect transition="in" filter="fade">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 calcmode="lin" valueType="num">
                                      <p:cBhvr>
                                        <p:cTn id="62" dur="500" fill="hold"/>
                                        <p:tgtEl>
                                          <p:spTgt spid="5"/>
                                        </p:tgtEl>
                                        <p:attrNameLst>
                                          <p:attrName>ppt_w</p:attrName>
                                        </p:attrNameLst>
                                      </p:cBhvr>
                                      <p:tavLst>
                                        <p:tav tm="0">
                                          <p:val>
                                            <p:fltVal val="0"/>
                                          </p:val>
                                        </p:tav>
                                        <p:tav tm="100000">
                                          <p:val>
                                            <p:strVal val="#ppt_w"/>
                                          </p:val>
                                        </p:tav>
                                      </p:tavLst>
                                    </p:anim>
                                    <p:anim calcmode="lin" valueType="num">
                                      <p:cBhvr>
                                        <p:cTn id="63" dur="500" fill="hold"/>
                                        <p:tgtEl>
                                          <p:spTgt spid="5"/>
                                        </p:tgtEl>
                                        <p:attrNameLst>
                                          <p:attrName>ppt_h</p:attrName>
                                        </p:attrNameLst>
                                      </p:cBhvr>
                                      <p:tavLst>
                                        <p:tav tm="0">
                                          <p:val>
                                            <p:fltVal val="0"/>
                                          </p:val>
                                        </p:tav>
                                        <p:tav tm="100000">
                                          <p:val>
                                            <p:strVal val="#ppt_h"/>
                                          </p:val>
                                        </p:tav>
                                      </p:tavLst>
                                    </p:anim>
                                    <p:animEffect transition="in" filter="fade">
                                      <p:cBhvr>
                                        <p:cTn id="64" dur="500"/>
                                        <p:tgtEl>
                                          <p:spTgt spid="5"/>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p:cTn id="69" dur="500" fill="hold"/>
                                        <p:tgtEl>
                                          <p:spTgt spid="16"/>
                                        </p:tgtEl>
                                        <p:attrNameLst>
                                          <p:attrName>ppt_w</p:attrName>
                                        </p:attrNameLst>
                                      </p:cBhvr>
                                      <p:tavLst>
                                        <p:tav tm="0">
                                          <p:val>
                                            <p:fltVal val="0"/>
                                          </p:val>
                                        </p:tav>
                                        <p:tav tm="100000">
                                          <p:val>
                                            <p:strVal val="#ppt_w"/>
                                          </p:val>
                                        </p:tav>
                                      </p:tavLst>
                                    </p:anim>
                                    <p:anim calcmode="lin" valueType="num">
                                      <p:cBhvr>
                                        <p:cTn id="70" dur="500" fill="hold"/>
                                        <p:tgtEl>
                                          <p:spTgt spid="16"/>
                                        </p:tgtEl>
                                        <p:attrNameLst>
                                          <p:attrName>ppt_h</p:attrName>
                                        </p:attrNameLst>
                                      </p:cBhvr>
                                      <p:tavLst>
                                        <p:tav tm="0">
                                          <p:val>
                                            <p:fltVal val="0"/>
                                          </p:val>
                                        </p:tav>
                                        <p:tav tm="100000">
                                          <p:val>
                                            <p:strVal val="#ppt_h"/>
                                          </p:val>
                                        </p:tav>
                                      </p:tavLst>
                                    </p:anim>
                                    <p:animEffect transition="in" filter="fade">
                                      <p:cBhvr>
                                        <p:cTn id="71" dur="500"/>
                                        <p:tgtEl>
                                          <p:spTgt spid="16"/>
                                        </p:tgtEl>
                                      </p:cBhvr>
                                    </p:animEffect>
                                  </p:childTnLst>
                                </p:cTn>
                              </p:par>
                              <p:par>
                                <p:cTn id="72" presetID="53" presetClass="entr" presetSubtype="16" fill="hold" nodeType="withEffect">
                                  <p:stCondLst>
                                    <p:cond delay="0"/>
                                  </p:stCondLst>
                                  <p:childTnLst>
                                    <p:set>
                                      <p:cBhvr>
                                        <p:cTn id="73" dur="1" fill="hold">
                                          <p:stCondLst>
                                            <p:cond delay="0"/>
                                          </p:stCondLst>
                                        </p:cTn>
                                        <p:tgtEl>
                                          <p:spTgt spid="18"/>
                                        </p:tgtEl>
                                        <p:attrNameLst>
                                          <p:attrName>style.visibility</p:attrName>
                                        </p:attrNameLst>
                                      </p:cBhvr>
                                      <p:to>
                                        <p:strVal val="visible"/>
                                      </p:to>
                                    </p:set>
                                    <p:anim calcmode="lin" valueType="num">
                                      <p:cBhvr>
                                        <p:cTn id="74" dur="500" fill="hold"/>
                                        <p:tgtEl>
                                          <p:spTgt spid="18"/>
                                        </p:tgtEl>
                                        <p:attrNameLst>
                                          <p:attrName>ppt_w</p:attrName>
                                        </p:attrNameLst>
                                      </p:cBhvr>
                                      <p:tavLst>
                                        <p:tav tm="0">
                                          <p:val>
                                            <p:fltVal val="0"/>
                                          </p:val>
                                        </p:tav>
                                        <p:tav tm="100000">
                                          <p:val>
                                            <p:strVal val="#ppt_w"/>
                                          </p:val>
                                        </p:tav>
                                      </p:tavLst>
                                    </p:anim>
                                    <p:anim calcmode="lin" valueType="num">
                                      <p:cBhvr>
                                        <p:cTn id="75" dur="500" fill="hold"/>
                                        <p:tgtEl>
                                          <p:spTgt spid="18"/>
                                        </p:tgtEl>
                                        <p:attrNameLst>
                                          <p:attrName>ppt_h</p:attrName>
                                        </p:attrNameLst>
                                      </p:cBhvr>
                                      <p:tavLst>
                                        <p:tav tm="0">
                                          <p:val>
                                            <p:fltVal val="0"/>
                                          </p:val>
                                        </p:tav>
                                        <p:tav tm="100000">
                                          <p:val>
                                            <p:strVal val="#ppt_h"/>
                                          </p:val>
                                        </p:tav>
                                      </p:tavLst>
                                    </p:anim>
                                    <p:animEffect transition="in" filter="fade">
                                      <p:cBhvr>
                                        <p:cTn id="7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4" grpId="0" animBg="1"/>
      <p:bldP spid="5" grpId="0" animBg="1"/>
      <p:bldP spid="8" grpId="0"/>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a:t>1. </a:t>
            </a:r>
            <a:r>
              <a:rPr lang="es-ES" sz="3000" dirty="0" smtClean="0"/>
              <a:t>Introducción. </a:t>
            </a:r>
            <a:r>
              <a:rPr lang="es-ES" sz="3000" b="0" dirty="0" smtClean="0"/>
              <a:t>Mi primer ejemplo  de CSS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12</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7" name="6 Rectángulo"/>
          <p:cNvSpPr/>
          <p:nvPr/>
        </p:nvSpPr>
        <p:spPr>
          <a:xfrm>
            <a:off x="5680363" y="988290"/>
            <a:ext cx="5504873" cy="5016758"/>
          </a:xfrm>
          <a:prstGeom prst="rect">
            <a:avLst/>
          </a:prstGeom>
          <a:solidFill>
            <a:schemeClr val="bg1">
              <a:lumMod val="95000"/>
            </a:schemeClr>
          </a:solidFill>
        </p:spPr>
        <p:txBody>
          <a:bodyPr wrap="square">
            <a:spAutoFit/>
          </a:bodyPr>
          <a:lstStyle/>
          <a:p>
            <a:r>
              <a:rPr lang="es-ES" sz="1000" dirty="0">
                <a:latin typeface="Courier New" panose="02070309020205020404" pitchFamily="49" charset="0"/>
                <a:cs typeface="Courier New" panose="02070309020205020404" pitchFamily="49" charset="0"/>
              </a:rPr>
              <a:t>&lt;!DOCTYPE </a:t>
            </a:r>
            <a:r>
              <a:rPr lang="es-ES" sz="1000" dirty="0" err="1">
                <a:latin typeface="Courier New" panose="02070309020205020404" pitchFamily="49" charset="0"/>
                <a:cs typeface="Courier New" panose="02070309020205020404" pitchFamily="49" charset="0"/>
              </a:rPr>
              <a:t>html</a:t>
            </a:r>
            <a:r>
              <a:rPr lang="es-ES" sz="1000" dirty="0">
                <a:latin typeface="Courier New" panose="02070309020205020404" pitchFamily="49" charset="0"/>
                <a:cs typeface="Courier New" panose="02070309020205020404" pitchFamily="49" charset="0"/>
              </a:rPr>
              <a:t>&gt;</a:t>
            </a:r>
          </a:p>
          <a:p>
            <a:r>
              <a:rPr lang="es-ES" sz="1000" dirty="0">
                <a:latin typeface="Courier New" panose="02070309020205020404" pitchFamily="49" charset="0"/>
                <a:cs typeface="Courier New" panose="02070309020205020404" pitchFamily="49" charset="0"/>
              </a:rPr>
              <a:t>&lt;</a:t>
            </a:r>
            <a:r>
              <a:rPr lang="es-ES" sz="1000" dirty="0" err="1">
                <a:latin typeface="Courier New" panose="02070309020205020404" pitchFamily="49" charset="0"/>
                <a:cs typeface="Courier New" panose="02070309020205020404" pitchFamily="49" charset="0"/>
              </a:rPr>
              <a:t>html</a:t>
            </a:r>
            <a:r>
              <a:rPr lang="es-ES" sz="1000" dirty="0">
                <a:latin typeface="Courier New" panose="02070309020205020404" pitchFamily="49" charset="0"/>
                <a:cs typeface="Courier New" panose="02070309020205020404" pitchFamily="49" charset="0"/>
              </a:rPr>
              <a:t>&gt;</a:t>
            </a:r>
          </a:p>
          <a:p>
            <a:r>
              <a:rPr lang="es-ES" sz="1000" dirty="0">
                <a:latin typeface="Courier New" panose="02070309020205020404" pitchFamily="49" charset="0"/>
                <a:cs typeface="Courier New" panose="02070309020205020404" pitchFamily="49" charset="0"/>
              </a:rPr>
              <a:t/>
            </a:r>
            <a:br>
              <a:rPr lang="es-ES" sz="1000" dirty="0">
                <a:latin typeface="Courier New" panose="02070309020205020404" pitchFamily="49" charset="0"/>
                <a:cs typeface="Courier New" panose="02070309020205020404" pitchFamily="49" charset="0"/>
              </a:rPr>
            </a:br>
            <a:r>
              <a:rPr lang="es-ES" sz="1000" dirty="0">
                <a:latin typeface="Courier New" panose="02070309020205020404" pitchFamily="49" charset="0"/>
                <a:cs typeface="Courier New" panose="02070309020205020404" pitchFamily="49" charset="0"/>
              </a:rPr>
              <a:t>&lt;head&gt;</a:t>
            </a:r>
          </a:p>
          <a:p>
            <a:r>
              <a:rPr lang="es-ES" sz="1000" dirty="0">
                <a:latin typeface="Courier New" panose="02070309020205020404" pitchFamily="49" charset="0"/>
                <a:cs typeface="Courier New" panose="02070309020205020404" pitchFamily="49" charset="0"/>
              </a:rPr>
              <a:t>    </a:t>
            </a:r>
            <a:r>
              <a:rPr lang="es-ES" sz="1000" dirty="0">
                <a:solidFill>
                  <a:srgbClr val="FF0000"/>
                </a:solidFill>
                <a:latin typeface="Courier New" panose="02070309020205020404" pitchFamily="49" charset="0"/>
                <a:cs typeface="Courier New" panose="02070309020205020404" pitchFamily="49" charset="0"/>
              </a:rPr>
              <a:t>&lt;</a:t>
            </a:r>
            <a:r>
              <a:rPr lang="es-ES" sz="1000" dirty="0" err="1">
                <a:solidFill>
                  <a:srgbClr val="FF0000"/>
                </a:solidFill>
                <a:latin typeface="Courier New" panose="02070309020205020404" pitchFamily="49" charset="0"/>
                <a:cs typeface="Courier New" panose="02070309020205020404" pitchFamily="49" charset="0"/>
              </a:rPr>
              <a:t>style</a:t>
            </a:r>
            <a:r>
              <a:rPr lang="es-ES" sz="1000" dirty="0">
                <a:solidFill>
                  <a:srgbClr val="FF0000"/>
                </a:solidFill>
                <a:latin typeface="Courier New" panose="02070309020205020404" pitchFamily="49" charset="0"/>
                <a:cs typeface="Courier New" panose="02070309020205020404" pitchFamily="49" charset="0"/>
              </a:rPr>
              <a:t>&gt;</a:t>
            </a:r>
          </a:p>
          <a:p>
            <a:r>
              <a:rPr lang="es-ES" sz="1000" dirty="0">
                <a:solidFill>
                  <a:srgbClr val="FF0000"/>
                </a:solidFill>
                <a:latin typeface="Courier New" panose="02070309020205020404" pitchFamily="49" charset="0"/>
                <a:cs typeface="Courier New" panose="02070309020205020404" pitchFamily="49" charset="0"/>
              </a:rPr>
              <a:t>        </a:t>
            </a:r>
            <a:r>
              <a:rPr lang="es-ES" sz="1000" dirty="0" err="1">
                <a:solidFill>
                  <a:srgbClr val="FF0000"/>
                </a:solidFill>
                <a:latin typeface="Courier New" panose="02070309020205020404" pitchFamily="49" charset="0"/>
                <a:cs typeface="Courier New" panose="02070309020205020404" pitchFamily="49" charset="0"/>
              </a:rPr>
              <a:t>body</a:t>
            </a:r>
            <a:r>
              <a:rPr lang="es-ES" sz="1000" dirty="0">
                <a:solidFill>
                  <a:srgbClr val="FF0000"/>
                </a:solidFill>
                <a:latin typeface="Courier New" panose="02070309020205020404" pitchFamily="49" charset="0"/>
                <a:cs typeface="Courier New" panose="02070309020205020404" pitchFamily="49" charset="0"/>
              </a:rPr>
              <a:t> {</a:t>
            </a:r>
          </a:p>
          <a:p>
            <a:r>
              <a:rPr lang="es-ES" sz="1000" dirty="0">
                <a:solidFill>
                  <a:srgbClr val="FF0000"/>
                </a:solidFill>
                <a:latin typeface="Courier New" panose="02070309020205020404" pitchFamily="49" charset="0"/>
                <a:cs typeface="Courier New" panose="02070309020205020404" pitchFamily="49" charset="0"/>
              </a:rPr>
              <a:t>            </a:t>
            </a:r>
            <a:r>
              <a:rPr lang="es-ES" sz="1000" dirty="0" err="1">
                <a:solidFill>
                  <a:srgbClr val="FF0000"/>
                </a:solidFill>
                <a:latin typeface="Courier New" panose="02070309020205020404" pitchFamily="49" charset="0"/>
                <a:cs typeface="Courier New" panose="02070309020205020404" pitchFamily="49" charset="0"/>
              </a:rPr>
              <a:t>background</a:t>
            </a:r>
            <a:r>
              <a:rPr lang="es-ES" sz="1000" dirty="0">
                <a:solidFill>
                  <a:srgbClr val="FF0000"/>
                </a:solidFill>
                <a:latin typeface="Courier New" panose="02070309020205020404" pitchFamily="49" charset="0"/>
                <a:cs typeface="Courier New" panose="02070309020205020404" pitchFamily="49" charset="0"/>
              </a:rPr>
              <a:t>-color: </a:t>
            </a:r>
            <a:r>
              <a:rPr lang="es-ES" sz="1000" dirty="0" err="1">
                <a:solidFill>
                  <a:srgbClr val="FF0000"/>
                </a:solidFill>
                <a:latin typeface="Courier New" panose="02070309020205020404" pitchFamily="49" charset="0"/>
                <a:cs typeface="Courier New" panose="02070309020205020404" pitchFamily="49" charset="0"/>
              </a:rPr>
              <a:t>tomato</a:t>
            </a:r>
            <a:r>
              <a:rPr lang="es-ES" sz="1000" dirty="0">
                <a:solidFill>
                  <a:srgbClr val="FF0000"/>
                </a:solidFill>
                <a:latin typeface="Courier New" panose="02070309020205020404" pitchFamily="49" charset="0"/>
                <a:cs typeface="Courier New" panose="02070309020205020404" pitchFamily="49" charset="0"/>
              </a:rPr>
              <a:t>;</a:t>
            </a:r>
          </a:p>
          <a:p>
            <a:r>
              <a:rPr lang="es-ES" sz="1000" dirty="0">
                <a:solidFill>
                  <a:srgbClr val="FF0000"/>
                </a:solidFill>
                <a:latin typeface="Courier New" panose="02070309020205020404" pitchFamily="49" charset="0"/>
                <a:cs typeface="Courier New" panose="02070309020205020404" pitchFamily="49" charset="0"/>
              </a:rPr>
              <a:t>        }</a:t>
            </a:r>
          </a:p>
          <a:p>
            <a:r>
              <a:rPr lang="es-ES" sz="1000" dirty="0">
                <a:solidFill>
                  <a:srgbClr val="FF0000"/>
                </a:solidFill>
                <a:latin typeface="Courier New" panose="02070309020205020404" pitchFamily="49" charset="0"/>
                <a:cs typeface="Courier New" panose="02070309020205020404" pitchFamily="49" charset="0"/>
              </a:rPr>
              <a:t/>
            </a:r>
            <a:br>
              <a:rPr lang="es-ES" sz="1000" dirty="0">
                <a:solidFill>
                  <a:srgbClr val="FF0000"/>
                </a:solidFill>
                <a:latin typeface="Courier New" panose="02070309020205020404" pitchFamily="49" charset="0"/>
                <a:cs typeface="Courier New" panose="02070309020205020404" pitchFamily="49" charset="0"/>
              </a:rPr>
            </a:br>
            <a:r>
              <a:rPr lang="es-ES" sz="1000" dirty="0">
                <a:solidFill>
                  <a:srgbClr val="FF0000"/>
                </a:solidFill>
                <a:latin typeface="Courier New" panose="02070309020205020404" pitchFamily="49" charset="0"/>
                <a:cs typeface="Courier New" panose="02070309020205020404" pitchFamily="49" charset="0"/>
              </a:rPr>
              <a:t>        h1 {</a:t>
            </a:r>
          </a:p>
          <a:p>
            <a:r>
              <a:rPr lang="es-ES" sz="1000" dirty="0">
                <a:solidFill>
                  <a:srgbClr val="FF0000"/>
                </a:solidFill>
                <a:latin typeface="Courier New" panose="02070309020205020404" pitchFamily="49" charset="0"/>
                <a:cs typeface="Courier New" panose="02070309020205020404" pitchFamily="49" charset="0"/>
              </a:rPr>
              <a:t>            color: </a:t>
            </a:r>
            <a:r>
              <a:rPr lang="es-ES" sz="1000" dirty="0" err="1">
                <a:solidFill>
                  <a:srgbClr val="FF0000"/>
                </a:solidFill>
                <a:latin typeface="Courier New" panose="02070309020205020404" pitchFamily="49" charset="0"/>
                <a:cs typeface="Courier New" panose="02070309020205020404" pitchFamily="49" charset="0"/>
              </a:rPr>
              <a:t>white</a:t>
            </a:r>
            <a:r>
              <a:rPr lang="es-ES" sz="1000" dirty="0">
                <a:solidFill>
                  <a:srgbClr val="FF0000"/>
                </a:solidFill>
                <a:latin typeface="Courier New" panose="02070309020205020404" pitchFamily="49" charset="0"/>
                <a:cs typeface="Courier New" panose="02070309020205020404" pitchFamily="49" charset="0"/>
              </a:rPr>
              <a:t>;</a:t>
            </a:r>
          </a:p>
          <a:p>
            <a:r>
              <a:rPr lang="es-ES" sz="1000" dirty="0">
                <a:solidFill>
                  <a:srgbClr val="FF0000"/>
                </a:solidFill>
                <a:latin typeface="Courier New" panose="02070309020205020404" pitchFamily="49" charset="0"/>
                <a:cs typeface="Courier New" panose="02070309020205020404" pitchFamily="49" charset="0"/>
              </a:rPr>
              <a:t>            </a:t>
            </a:r>
            <a:r>
              <a:rPr lang="es-ES" sz="1000" dirty="0" err="1">
                <a:solidFill>
                  <a:srgbClr val="FF0000"/>
                </a:solidFill>
                <a:latin typeface="Courier New" panose="02070309020205020404" pitchFamily="49" charset="0"/>
                <a:cs typeface="Courier New" panose="02070309020205020404" pitchFamily="49" charset="0"/>
              </a:rPr>
              <a:t>text-align</a:t>
            </a:r>
            <a:r>
              <a:rPr lang="es-ES" sz="1000" dirty="0">
                <a:solidFill>
                  <a:srgbClr val="FF0000"/>
                </a:solidFill>
                <a:latin typeface="Courier New" panose="02070309020205020404" pitchFamily="49" charset="0"/>
                <a:cs typeface="Courier New" panose="02070309020205020404" pitchFamily="49" charset="0"/>
              </a:rPr>
              <a:t>: center;</a:t>
            </a:r>
          </a:p>
          <a:p>
            <a:r>
              <a:rPr lang="es-ES" sz="1000" dirty="0">
                <a:solidFill>
                  <a:srgbClr val="FF0000"/>
                </a:solidFill>
                <a:latin typeface="Courier New" panose="02070309020205020404" pitchFamily="49" charset="0"/>
                <a:cs typeface="Courier New" panose="02070309020205020404" pitchFamily="49" charset="0"/>
              </a:rPr>
              <a:t>        }</a:t>
            </a:r>
          </a:p>
          <a:p>
            <a:r>
              <a:rPr lang="es-ES" sz="1000" dirty="0">
                <a:solidFill>
                  <a:srgbClr val="FF0000"/>
                </a:solidFill>
                <a:latin typeface="Courier New" panose="02070309020205020404" pitchFamily="49" charset="0"/>
                <a:cs typeface="Courier New" panose="02070309020205020404" pitchFamily="49" charset="0"/>
              </a:rPr>
              <a:t/>
            </a:r>
            <a:br>
              <a:rPr lang="es-ES" sz="1000" dirty="0">
                <a:solidFill>
                  <a:srgbClr val="FF0000"/>
                </a:solidFill>
                <a:latin typeface="Courier New" panose="02070309020205020404" pitchFamily="49" charset="0"/>
                <a:cs typeface="Courier New" panose="02070309020205020404" pitchFamily="49" charset="0"/>
              </a:rPr>
            </a:br>
            <a:r>
              <a:rPr lang="es-ES" sz="1000" dirty="0">
                <a:solidFill>
                  <a:srgbClr val="FF0000"/>
                </a:solidFill>
                <a:latin typeface="Courier New" panose="02070309020205020404" pitchFamily="49" charset="0"/>
                <a:cs typeface="Courier New" panose="02070309020205020404" pitchFamily="49" charset="0"/>
              </a:rPr>
              <a:t>        p {</a:t>
            </a:r>
          </a:p>
          <a:p>
            <a:r>
              <a:rPr lang="es-ES" sz="1000" dirty="0">
                <a:solidFill>
                  <a:srgbClr val="FF0000"/>
                </a:solidFill>
                <a:latin typeface="Courier New" panose="02070309020205020404" pitchFamily="49" charset="0"/>
                <a:cs typeface="Courier New" panose="02070309020205020404" pitchFamily="49" charset="0"/>
              </a:rPr>
              <a:t>            </a:t>
            </a:r>
            <a:r>
              <a:rPr lang="es-ES" sz="1000" dirty="0" err="1">
                <a:solidFill>
                  <a:srgbClr val="FF0000"/>
                </a:solidFill>
                <a:latin typeface="Courier New" panose="02070309020205020404" pitchFamily="49" charset="0"/>
                <a:cs typeface="Courier New" panose="02070309020205020404" pitchFamily="49" charset="0"/>
              </a:rPr>
              <a:t>font-family</a:t>
            </a:r>
            <a:r>
              <a:rPr lang="es-ES" sz="1000" dirty="0">
                <a:solidFill>
                  <a:srgbClr val="FF0000"/>
                </a:solidFill>
                <a:latin typeface="Courier New" panose="02070309020205020404" pitchFamily="49" charset="0"/>
                <a:cs typeface="Courier New" panose="02070309020205020404" pitchFamily="49" charset="0"/>
              </a:rPr>
              <a:t>: </a:t>
            </a:r>
            <a:r>
              <a:rPr lang="es-ES" sz="1000" dirty="0" err="1">
                <a:solidFill>
                  <a:srgbClr val="FF0000"/>
                </a:solidFill>
                <a:latin typeface="Courier New" panose="02070309020205020404" pitchFamily="49" charset="0"/>
                <a:cs typeface="Courier New" panose="02070309020205020404" pitchFamily="49" charset="0"/>
              </a:rPr>
              <a:t>verdana</a:t>
            </a:r>
            <a:r>
              <a:rPr lang="es-ES" sz="1000" dirty="0">
                <a:solidFill>
                  <a:srgbClr val="FF0000"/>
                </a:solidFill>
                <a:latin typeface="Courier New" panose="02070309020205020404" pitchFamily="49" charset="0"/>
                <a:cs typeface="Courier New" panose="02070309020205020404" pitchFamily="49" charset="0"/>
              </a:rPr>
              <a:t>;</a:t>
            </a:r>
          </a:p>
          <a:p>
            <a:r>
              <a:rPr lang="es-ES" sz="1000" dirty="0">
                <a:solidFill>
                  <a:srgbClr val="FF0000"/>
                </a:solidFill>
                <a:latin typeface="Courier New" panose="02070309020205020404" pitchFamily="49" charset="0"/>
                <a:cs typeface="Courier New" panose="02070309020205020404" pitchFamily="49" charset="0"/>
              </a:rPr>
              <a:t>            </a:t>
            </a:r>
            <a:r>
              <a:rPr lang="es-ES" sz="1000" dirty="0" err="1">
                <a:solidFill>
                  <a:srgbClr val="FF0000"/>
                </a:solidFill>
                <a:latin typeface="Courier New" panose="02070309020205020404" pitchFamily="49" charset="0"/>
                <a:cs typeface="Courier New" panose="02070309020205020404" pitchFamily="49" charset="0"/>
              </a:rPr>
              <a:t>font-size</a:t>
            </a:r>
            <a:r>
              <a:rPr lang="es-ES" sz="1000" dirty="0">
                <a:solidFill>
                  <a:srgbClr val="FF0000"/>
                </a:solidFill>
                <a:latin typeface="Courier New" panose="02070309020205020404" pitchFamily="49" charset="0"/>
                <a:cs typeface="Courier New" panose="02070309020205020404" pitchFamily="49" charset="0"/>
              </a:rPr>
              <a:t>: 20px;</a:t>
            </a:r>
          </a:p>
          <a:p>
            <a:r>
              <a:rPr lang="es-ES" sz="1000" dirty="0">
                <a:solidFill>
                  <a:srgbClr val="FF0000"/>
                </a:solidFill>
                <a:latin typeface="Courier New" panose="02070309020205020404" pitchFamily="49" charset="0"/>
                <a:cs typeface="Courier New" panose="02070309020205020404" pitchFamily="49" charset="0"/>
              </a:rPr>
              <a:t>        }</a:t>
            </a:r>
          </a:p>
          <a:p>
            <a:r>
              <a:rPr lang="es-ES" sz="1000" dirty="0">
                <a:solidFill>
                  <a:srgbClr val="FF0000"/>
                </a:solidFill>
                <a:latin typeface="Courier New" panose="02070309020205020404" pitchFamily="49" charset="0"/>
                <a:cs typeface="Courier New" panose="02070309020205020404" pitchFamily="49" charset="0"/>
              </a:rPr>
              <a:t>    &lt;/</a:t>
            </a:r>
            <a:r>
              <a:rPr lang="es-ES" sz="1000" dirty="0" err="1">
                <a:solidFill>
                  <a:srgbClr val="FF0000"/>
                </a:solidFill>
                <a:latin typeface="Courier New" panose="02070309020205020404" pitchFamily="49" charset="0"/>
                <a:cs typeface="Courier New" panose="02070309020205020404" pitchFamily="49" charset="0"/>
              </a:rPr>
              <a:t>style</a:t>
            </a:r>
            <a:r>
              <a:rPr lang="es-ES" sz="1000" dirty="0">
                <a:solidFill>
                  <a:srgbClr val="FF0000"/>
                </a:solidFill>
                <a:latin typeface="Courier New" panose="02070309020205020404" pitchFamily="49" charset="0"/>
                <a:cs typeface="Courier New" panose="02070309020205020404" pitchFamily="49" charset="0"/>
              </a:rPr>
              <a:t>&gt;</a:t>
            </a:r>
          </a:p>
          <a:p>
            <a:r>
              <a:rPr lang="es-ES" sz="1000" dirty="0">
                <a:latin typeface="Courier New" panose="02070309020205020404" pitchFamily="49" charset="0"/>
                <a:cs typeface="Courier New" panose="02070309020205020404" pitchFamily="49" charset="0"/>
              </a:rPr>
              <a:t>&lt;/head&gt;</a:t>
            </a:r>
          </a:p>
          <a:p>
            <a:r>
              <a:rPr lang="es-ES" sz="1000" dirty="0">
                <a:latin typeface="Courier New" panose="02070309020205020404" pitchFamily="49" charset="0"/>
                <a:cs typeface="Courier New" panose="02070309020205020404" pitchFamily="49" charset="0"/>
              </a:rPr>
              <a:t/>
            </a:r>
            <a:br>
              <a:rPr lang="es-ES" sz="1000" dirty="0">
                <a:latin typeface="Courier New" panose="02070309020205020404" pitchFamily="49" charset="0"/>
                <a:cs typeface="Courier New" panose="02070309020205020404" pitchFamily="49" charset="0"/>
              </a:rPr>
            </a:br>
            <a:r>
              <a:rPr lang="es-ES" sz="1000" dirty="0">
                <a:latin typeface="Courier New" panose="02070309020205020404" pitchFamily="49" charset="0"/>
                <a:cs typeface="Courier New" panose="02070309020205020404" pitchFamily="49" charset="0"/>
              </a:rPr>
              <a:t>&lt;</a:t>
            </a:r>
            <a:r>
              <a:rPr lang="es-ES" sz="1000" dirty="0" err="1">
                <a:latin typeface="Courier New" panose="02070309020205020404" pitchFamily="49" charset="0"/>
                <a:cs typeface="Courier New" panose="02070309020205020404" pitchFamily="49" charset="0"/>
              </a:rPr>
              <a:t>body</a:t>
            </a:r>
            <a:r>
              <a:rPr lang="es-ES" sz="1000" dirty="0">
                <a:latin typeface="Courier New" panose="02070309020205020404" pitchFamily="49" charset="0"/>
                <a:cs typeface="Courier New" panose="02070309020205020404" pitchFamily="49" charset="0"/>
              </a:rPr>
              <a:t>&gt;</a:t>
            </a:r>
          </a:p>
          <a:p>
            <a:r>
              <a:rPr lang="es-ES" sz="1000" dirty="0">
                <a:latin typeface="Courier New" panose="02070309020205020404" pitchFamily="49" charset="0"/>
                <a:cs typeface="Courier New" panose="02070309020205020404" pitchFamily="49" charset="0"/>
              </a:rPr>
              <a:t/>
            </a:r>
            <a:br>
              <a:rPr lang="es-ES" sz="1000" dirty="0">
                <a:latin typeface="Courier New" panose="02070309020205020404" pitchFamily="49" charset="0"/>
                <a:cs typeface="Courier New" panose="02070309020205020404" pitchFamily="49" charset="0"/>
              </a:rPr>
            </a:br>
            <a:r>
              <a:rPr lang="es-ES" sz="1000" dirty="0">
                <a:latin typeface="Courier New" panose="02070309020205020404" pitchFamily="49" charset="0"/>
                <a:cs typeface="Courier New" panose="02070309020205020404" pitchFamily="49" charset="0"/>
              </a:rPr>
              <a:t>    &lt;h1&gt;Mi primer ejemplo de CSS&lt;/h1&gt;</a:t>
            </a:r>
          </a:p>
          <a:p>
            <a:r>
              <a:rPr lang="es-ES" sz="1000" dirty="0">
                <a:latin typeface="Courier New" panose="02070309020205020404" pitchFamily="49" charset="0"/>
                <a:cs typeface="Courier New" panose="02070309020205020404" pitchFamily="49" charset="0"/>
              </a:rPr>
              <a:t>    &lt;p&gt;</a:t>
            </a:r>
            <a:r>
              <a:rPr lang="es-ES" sz="1000" dirty="0" err="1">
                <a:latin typeface="Courier New" panose="02070309020205020404" pitchFamily="49" charset="0"/>
                <a:cs typeface="Courier New" panose="02070309020205020404" pitchFamily="49" charset="0"/>
              </a:rPr>
              <a:t>Lorem</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ipsum</a:t>
            </a:r>
            <a:r>
              <a:rPr lang="es-ES" sz="1000" dirty="0">
                <a:latin typeface="Courier New" panose="02070309020205020404" pitchFamily="49" charset="0"/>
                <a:cs typeface="Courier New" panose="02070309020205020404" pitchFamily="49" charset="0"/>
              </a:rPr>
              <a:t> dolor </a:t>
            </a:r>
            <a:r>
              <a:rPr lang="es-ES" sz="1000" dirty="0" err="1">
                <a:latin typeface="Courier New" panose="02070309020205020404" pitchFamily="49" charset="0"/>
                <a:cs typeface="Courier New" panose="02070309020205020404" pitchFamily="49" charset="0"/>
              </a:rPr>
              <a:t>sit</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amet</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consectetur</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adipiscing</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elit</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Praesent</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rutrum</a:t>
            </a:r>
            <a:r>
              <a:rPr lang="es-ES" sz="1000" dirty="0">
                <a:latin typeface="Courier New" panose="02070309020205020404" pitchFamily="49" charset="0"/>
                <a:cs typeface="Courier New" panose="02070309020205020404" pitchFamily="49" charset="0"/>
              </a:rPr>
              <a:t> urna </a:t>
            </a:r>
            <a:r>
              <a:rPr lang="es-ES" sz="1000" dirty="0" err="1">
                <a:latin typeface="Courier New" panose="02070309020205020404" pitchFamily="49" charset="0"/>
                <a:cs typeface="Courier New" panose="02070309020205020404" pitchFamily="49" charset="0"/>
              </a:rPr>
              <a:t>purus</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eu</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varius</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sem</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convallis</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ac</a:t>
            </a:r>
            <a:r>
              <a:rPr lang="es-ES" sz="1000" dirty="0">
                <a:latin typeface="Courier New" panose="02070309020205020404" pitchFamily="49" charset="0"/>
                <a:cs typeface="Courier New" panose="02070309020205020404" pitchFamily="49" charset="0"/>
              </a:rPr>
              <a:t>.</a:t>
            </a:r>
          </a:p>
          <a:p>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Proin</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convallis</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nulla</a:t>
            </a:r>
            <a:r>
              <a:rPr lang="es-ES" sz="1000" dirty="0">
                <a:latin typeface="Courier New" panose="02070309020205020404" pitchFamily="49" charset="0"/>
                <a:cs typeface="Courier New" panose="02070309020205020404" pitchFamily="49" charset="0"/>
              </a:rPr>
              <a:t> ut </a:t>
            </a:r>
            <a:r>
              <a:rPr lang="es-ES" sz="1000" dirty="0" err="1">
                <a:latin typeface="Courier New" panose="02070309020205020404" pitchFamily="49" charset="0"/>
                <a:cs typeface="Courier New" panose="02070309020205020404" pitchFamily="49" charset="0"/>
              </a:rPr>
              <a:t>velit</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euismod</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ac</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rhoncus</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orci</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dictum</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Fusce</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euismod</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ultricies</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diam</a:t>
            </a:r>
            <a:r>
              <a:rPr lang="es-ES" sz="1000" dirty="0">
                <a:latin typeface="Courier New" panose="02070309020205020404" pitchFamily="49" charset="0"/>
                <a:cs typeface="Courier New" panose="02070309020205020404" pitchFamily="49" charset="0"/>
              </a:rPr>
              <a:t>. &lt;/p&gt;</a:t>
            </a:r>
          </a:p>
          <a:p>
            <a:r>
              <a:rPr lang="es-ES" sz="1000" dirty="0">
                <a:latin typeface="Courier New" panose="02070309020205020404" pitchFamily="49" charset="0"/>
                <a:cs typeface="Courier New" panose="02070309020205020404" pitchFamily="49" charset="0"/>
              </a:rPr>
              <a:t/>
            </a:r>
            <a:br>
              <a:rPr lang="es-ES" sz="1000" dirty="0">
                <a:latin typeface="Courier New" panose="02070309020205020404" pitchFamily="49" charset="0"/>
                <a:cs typeface="Courier New" panose="02070309020205020404" pitchFamily="49" charset="0"/>
              </a:rPr>
            </a:br>
            <a:r>
              <a:rPr lang="es-ES" sz="1000" dirty="0">
                <a:latin typeface="Courier New" panose="02070309020205020404" pitchFamily="49" charset="0"/>
                <a:cs typeface="Courier New" panose="02070309020205020404" pitchFamily="49" charset="0"/>
              </a:rPr>
              <a:t>&lt;/</a:t>
            </a:r>
            <a:r>
              <a:rPr lang="es-ES" sz="1000" dirty="0" err="1">
                <a:latin typeface="Courier New" panose="02070309020205020404" pitchFamily="49" charset="0"/>
                <a:cs typeface="Courier New" panose="02070309020205020404" pitchFamily="49" charset="0"/>
              </a:rPr>
              <a:t>body</a:t>
            </a:r>
            <a:r>
              <a:rPr lang="es-ES" sz="1000" dirty="0">
                <a:latin typeface="Courier New" panose="02070309020205020404" pitchFamily="49" charset="0"/>
                <a:cs typeface="Courier New" panose="02070309020205020404" pitchFamily="49" charset="0"/>
              </a:rPr>
              <a:t>&gt;</a:t>
            </a:r>
          </a:p>
          <a:p>
            <a:r>
              <a:rPr lang="es-ES" sz="1000" dirty="0">
                <a:latin typeface="Courier New" panose="02070309020205020404" pitchFamily="49" charset="0"/>
                <a:cs typeface="Courier New" panose="02070309020205020404" pitchFamily="49" charset="0"/>
              </a:rPr>
              <a:t/>
            </a:r>
            <a:br>
              <a:rPr lang="es-ES" sz="1000" dirty="0">
                <a:latin typeface="Courier New" panose="02070309020205020404" pitchFamily="49" charset="0"/>
                <a:cs typeface="Courier New" panose="02070309020205020404" pitchFamily="49" charset="0"/>
              </a:rPr>
            </a:br>
            <a:r>
              <a:rPr lang="es-ES" sz="1000" dirty="0">
                <a:latin typeface="Courier New" panose="02070309020205020404" pitchFamily="49" charset="0"/>
                <a:cs typeface="Courier New" panose="02070309020205020404" pitchFamily="49" charset="0"/>
              </a:rPr>
              <a:t>&lt;/</a:t>
            </a:r>
            <a:r>
              <a:rPr lang="es-ES" sz="1000" dirty="0" err="1">
                <a:latin typeface="Courier New" panose="02070309020205020404" pitchFamily="49" charset="0"/>
                <a:cs typeface="Courier New" panose="02070309020205020404" pitchFamily="49" charset="0"/>
              </a:rPr>
              <a:t>html</a:t>
            </a:r>
            <a:r>
              <a:rPr lang="es-ES" sz="1000" dirty="0">
                <a:latin typeface="Courier New" panose="02070309020205020404" pitchFamily="49" charset="0"/>
                <a:cs typeface="Courier New" panose="02070309020205020404" pitchFamily="49" charset="0"/>
              </a:rPr>
              <a:t>&gt;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843" y="1190241"/>
            <a:ext cx="5140349" cy="3174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854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500" fill="hold"/>
                                        <p:tgtEl>
                                          <p:spTgt spid="1026"/>
                                        </p:tgtEl>
                                        <p:attrNameLst>
                                          <p:attrName>ppt_w</p:attrName>
                                        </p:attrNameLst>
                                      </p:cBhvr>
                                      <p:tavLst>
                                        <p:tav tm="0">
                                          <p:val>
                                            <p:fltVal val="0"/>
                                          </p:val>
                                        </p:tav>
                                        <p:tav tm="100000">
                                          <p:val>
                                            <p:strVal val="#ppt_w"/>
                                          </p:val>
                                        </p:tav>
                                      </p:tavLst>
                                    </p:anim>
                                    <p:anim calcmode="lin" valueType="num">
                                      <p:cBhvr>
                                        <p:cTn id="15" dur="500" fill="hold"/>
                                        <p:tgtEl>
                                          <p:spTgt spid="1026"/>
                                        </p:tgtEl>
                                        <p:attrNameLst>
                                          <p:attrName>ppt_h</p:attrName>
                                        </p:attrNameLst>
                                      </p:cBhvr>
                                      <p:tavLst>
                                        <p:tav tm="0">
                                          <p:val>
                                            <p:fltVal val="0"/>
                                          </p:val>
                                        </p:tav>
                                        <p:tav tm="100000">
                                          <p:val>
                                            <p:strVal val="#ppt_h"/>
                                          </p:val>
                                        </p:tav>
                                      </p:tavLst>
                                    </p:anim>
                                    <p:animEffect transition="in" filter="fade">
                                      <p:cBhvr>
                                        <p:cTn id="1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2. Selectores. </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13</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4" name="3 Rectángulo"/>
          <p:cNvSpPr/>
          <p:nvPr/>
        </p:nvSpPr>
        <p:spPr>
          <a:xfrm>
            <a:off x="563419" y="1267890"/>
            <a:ext cx="8081817" cy="369332"/>
          </a:xfrm>
          <a:prstGeom prst="rect">
            <a:avLst/>
          </a:prstGeom>
        </p:spPr>
        <p:txBody>
          <a:bodyPr wrap="square">
            <a:spAutoFit/>
          </a:bodyPr>
          <a:lstStyle/>
          <a:p>
            <a:r>
              <a:rPr lang="es-ES" dirty="0"/>
              <a:t>Un selector de CSS selecciona los elementos HTML que desea diseñar</a:t>
            </a:r>
            <a:r>
              <a:rPr lang="es-ES" dirty="0" smtClean="0"/>
              <a:t>.</a:t>
            </a:r>
            <a:endParaRPr lang="es-ES" dirty="0"/>
          </a:p>
        </p:txBody>
      </p:sp>
      <p:sp>
        <p:nvSpPr>
          <p:cNvPr id="5" name="4 Rectángulo"/>
          <p:cNvSpPr/>
          <p:nvPr/>
        </p:nvSpPr>
        <p:spPr>
          <a:xfrm>
            <a:off x="563419" y="1639669"/>
            <a:ext cx="10815781" cy="2862322"/>
          </a:xfrm>
          <a:prstGeom prst="rect">
            <a:avLst/>
          </a:prstGeom>
        </p:spPr>
        <p:txBody>
          <a:bodyPr wrap="square">
            <a:spAutoFit/>
          </a:bodyPr>
          <a:lstStyle/>
          <a:p>
            <a:r>
              <a:rPr lang="es-ES" dirty="0"/>
              <a:t>Los selectores de CSS se utilizan para "encontrar" (o seleccionar) los elementos HTML que desea diseñar.</a:t>
            </a:r>
          </a:p>
          <a:p>
            <a:endParaRPr lang="es-ES" dirty="0"/>
          </a:p>
          <a:p>
            <a:r>
              <a:rPr lang="es-ES" dirty="0"/>
              <a:t>Podemos dividir los selectores de CSS en cinco categorías:</a:t>
            </a:r>
          </a:p>
          <a:p>
            <a:endParaRPr lang="es-ES" dirty="0"/>
          </a:p>
          <a:p>
            <a:pPr marL="285750" indent="-285750">
              <a:buFont typeface="Arial" panose="020B0604020202020204" pitchFamily="34" charset="0"/>
              <a:buChar char="•"/>
            </a:pPr>
            <a:r>
              <a:rPr lang="es-ES" dirty="0"/>
              <a:t>Selectores </a:t>
            </a:r>
            <a:r>
              <a:rPr lang="es-ES" dirty="0">
                <a:solidFill>
                  <a:srgbClr val="0070C0"/>
                </a:solidFill>
              </a:rPr>
              <a:t>simples</a:t>
            </a:r>
            <a:r>
              <a:rPr lang="es-ES" dirty="0"/>
              <a:t> (seleccionar elementos basados ​​en nombre, id, clase)</a:t>
            </a:r>
          </a:p>
          <a:p>
            <a:pPr marL="285750" indent="-285750">
              <a:buFont typeface="Arial" panose="020B0604020202020204" pitchFamily="34" charset="0"/>
              <a:buChar char="•"/>
            </a:pPr>
            <a:r>
              <a:rPr lang="es-ES" dirty="0"/>
              <a:t>Selectores </a:t>
            </a:r>
            <a:r>
              <a:rPr lang="es-ES" dirty="0" err="1">
                <a:solidFill>
                  <a:srgbClr val="0070C0"/>
                </a:solidFill>
              </a:rPr>
              <a:t>combinadores</a:t>
            </a:r>
            <a:r>
              <a:rPr lang="es-ES" dirty="0">
                <a:solidFill>
                  <a:srgbClr val="0070C0"/>
                </a:solidFill>
              </a:rPr>
              <a:t> </a:t>
            </a:r>
            <a:r>
              <a:rPr lang="es-ES" dirty="0"/>
              <a:t>(seleccionar elementos en función de una relación específica entre ellos)</a:t>
            </a:r>
          </a:p>
          <a:p>
            <a:pPr marL="285750" indent="-285750">
              <a:buFont typeface="Arial" panose="020B0604020202020204" pitchFamily="34" charset="0"/>
              <a:buChar char="•"/>
            </a:pPr>
            <a:r>
              <a:rPr lang="es-ES" dirty="0"/>
              <a:t>Selectores de </a:t>
            </a:r>
            <a:r>
              <a:rPr lang="es-ES" dirty="0" err="1">
                <a:solidFill>
                  <a:srgbClr val="0070C0"/>
                </a:solidFill>
              </a:rPr>
              <a:t>pseudoclase</a:t>
            </a:r>
            <a:r>
              <a:rPr lang="es-ES" dirty="0">
                <a:solidFill>
                  <a:srgbClr val="0070C0"/>
                </a:solidFill>
              </a:rPr>
              <a:t> </a:t>
            </a:r>
            <a:r>
              <a:rPr lang="es-ES" dirty="0"/>
              <a:t>(seleccionar elementos en función de un determinado estado)</a:t>
            </a:r>
          </a:p>
          <a:p>
            <a:pPr marL="285750" indent="-285750">
              <a:buFont typeface="Arial" panose="020B0604020202020204" pitchFamily="34" charset="0"/>
              <a:buChar char="•"/>
            </a:pPr>
            <a:r>
              <a:rPr lang="es-ES" dirty="0"/>
              <a:t>Selectores de </a:t>
            </a:r>
            <a:r>
              <a:rPr lang="es-ES" dirty="0" err="1">
                <a:solidFill>
                  <a:srgbClr val="0070C0"/>
                </a:solidFill>
              </a:rPr>
              <a:t>pseudoelementos</a:t>
            </a:r>
            <a:r>
              <a:rPr lang="es-ES" dirty="0">
                <a:solidFill>
                  <a:srgbClr val="0070C0"/>
                </a:solidFill>
              </a:rPr>
              <a:t> </a:t>
            </a:r>
            <a:r>
              <a:rPr lang="es-ES" dirty="0"/>
              <a:t>(seleccionar y diseñar una parte de un elemento)</a:t>
            </a:r>
          </a:p>
          <a:p>
            <a:pPr marL="285750" indent="-285750">
              <a:buFont typeface="Arial" panose="020B0604020202020204" pitchFamily="34" charset="0"/>
              <a:buChar char="•"/>
            </a:pPr>
            <a:r>
              <a:rPr lang="es-ES" dirty="0"/>
              <a:t>Selectores de </a:t>
            </a:r>
            <a:r>
              <a:rPr lang="es-ES" dirty="0">
                <a:solidFill>
                  <a:srgbClr val="0070C0"/>
                </a:solidFill>
              </a:rPr>
              <a:t>atributos</a:t>
            </a:r>
            <a:r>
              <a:rPr lang="es-ES" dirty="0"/>
              <a:t> (seleccionar elementos en función de un atributo o valor de atributo)</a:t>
            </a:r>
          </a:p>
        </p:txBody>
      </p:sp>
    </p:spTree>
    <p:extLst>
      <p:ext uri="{BB962C8B-B14F-4D97-AF65-F5344CB8AC3E}">
        <p14:creationId xmlns:p14="http://schemas.microsoft.com/office/powerpoint/2010/main" val="128629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p:cTn id="14"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p:cTn id="21"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 calcmode="lin" valueType="num">
                                      <p:cBhvr>
                                        <p:cTn id="28"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p:cTn id="35"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 calcmode="lin" valueType="num">
                                      <p:cBhvr>
                                        <p:cTn id="42"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5">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p:cTn id="49"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5">
                                            <p:txEl>
                                              <p:pRg st="7" end="7"/>
                                            </p:txEl>
                                          </p:spTgt>
                                        </p:tgtEl>
                                        <p:attrNameLst>
                                          <p:attrName>ppt_h</p:attrName>
                                        </p:attrNameLst>
                                      </p:cBhvr>
                                      <p:tavLst>
                                        <p:tav tm="0">
                                          <p:val>
                                            <p:fltVal val="0"/>
                                          </p:val>
                                        </p:tav>
                                        <p:tav tm="100000">
                                          <p:val>
                                            <p:strVal val="#ppt_h"/>
                                          </p:val>
                                        </p:tav>
                                      </p:tavLst>
                                    </p:anim>
                                    <p:animEffect transition="in" filter="fade">
                                      <p:cBhvr>
                                        <p:cTn id="51" dur="500"/>
                                        <p:tgtEl>
                                          <p:spTgt spid="5">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5">
                                            <p:txEl>
                                              <p:pRg st="8" end="8"/>
                                            </p:txEl>
                                          </p:spTgt>
                                        </p:tgtEl>
                                        <p:attrNameLst>
                                          <p:attrName>style.visibility</p:attrName>
                                        </p:attrNameLst>
                                      </p:cBhvr>
                                      <p:to>
                                        <p:strVal val="visible"/>
                                      </p:to>
                                    </p:set>
                                    <p:anim calcmode="lin" valueType="num">
                                      <p:cBhvr>
                                        <p:cTn id="56" dur="500" fill="hold"/>
                                        <p:tgtEl>
                                          <p:spTgt spid="5">
                                            <p:txEl>
                                              <p:pRg st="8" end="8"/>
                                            </p:txEl>
                                          </p:spTgt>
                                        </p:tgtEl>
                                        <p:attrNameLst>
                                          <p:attrName>ppt_w</p:attrName>
                                        </p:attrNameLst>
                                      </p:cBhvr>
                                      <p:tavLst>
                                        <p:tav tm="0">
                                          <p:val>
                                            <p:fltVal val="0"/>
                                          </p:val>
                                        </p:tav>
                                        <p:tav tm="100000">
                                          <p:val>
                                            <p:strVal val="#ppt_w"/>
                                          </p:val>
                                        </p:tav>
                                      </p:tavLst>
                                    </p:anim>
                                    <p:anim calcmode="lin" valueType="num">
                                      <p:cBhvr>
                                        <p:cTn id="57" dur="500" fill="hold"/>
                                        <p:tgtEl>
                                          <p:spTgt spid="5">
                                            <p:txEl>
                                              <p:pRg st="8" end="8"/>
                                            </p:txEl>
                                          </p:spTgt>
                                        </p:tgtEl>
                                        <p:attrNameLst>
                                          <p:attrName>ppt_h</p:attrName>
                                        </p:attrNameLst>
                                      </p:cBhvr>
                                      <p:tavLst>
                                        <p:tav tm="0">
                                          <p:val>
                                            <p:fltVal val="0"/>
                                          </p:val>
                                        </p:tav>
                                        <p:tav tm="100000">
                                          <p:val>
                                            <p:strVal val="#ppt_h"/>
                                          </p:val>
                                        </p:tav>
                                      </p:tavLst>
                                    </p:anim>
                                    <p:animEffect transition="in" filter="fade">
                                      <p:cBhvr>
                                        <p:cTn id="5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2. Selectores. </a:t>
            </a:r>
            <a:r>
              <a:rPr lang="es-ES" sz="3000" b="0" dirty="0" smtClean="0"/>
              <a:t>Simples</a:t>
            </a:r>
            <a:r>
              <a:rPr lang="es-ES" sz="3000" dirty="0" smtClean="0"/>
              <a:t> </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14</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3" name="2 Rectángulo"/>
          <p:cNvSpPr/>
          <p:nvPr/>
        </p:nvSpPr>
        <p:spPr>
          <a:xfrm>
            <a:off x="861902" y="984102"/>
            <a:ext cx="6096000" cy="369332"/>
          </a:xfrm>
          <a:prstGeom prst="rect">
            <a:avLst/>
          </a:prstGeom>
        </p:spPr>
        <p:txBody>
          <a:bodyPr>
            <a:spAutoFit/>
          </a:bodyPr>
          <a:lstStyle/>
          <a:p>
            <a:r>
              <a:rPr lang="es-ES" b="1" dirty="0"/>
              <a:t>El selector de elementos </a:t>
            </a:r>
            <a:r>
              <a:rPr lang="es-ES" b="1" dirty="0" smtClean="0"/>
              <a:t>CSS</a:t>
            </a:r>
            <a:endParaRPr lang="es-ES" b="1" dirty="0"/>
          </a:p>
        </p:txBody>
      </p:sp>
      <p:sp>
        <p:nvSpPr>
          <p:cNvPr id="7" name="6 Rectángulo"/>
          <p:cNvSpPr/>
          <p:nvPr/>
        </p:nvSpPr>
        <p:spPr>
          <a:xfrm>
            <a:off x="4996872" y="984102"/>
            <a:ext cx="6096000" cy="830997"/>
          </a:xfrm>
          <a:prstGeom prst="rect">
            <a:avLst/>
          </a:prstGeom>
          <a:solidFill>
            <a:schemeClr val="bg1">
              <a:lumMod val="95000"/>
            </a:schemeClr>
          </a:solidFill>
        </p:spPr>
        <p:txBody>
          <a:bodyPr>
            <a:spAutoFit/>
          </a:bodyPr>
          <a:lstStyle/>
          <a:p>
            <a:r>
              <a:rPr lang="es-ES" sz="1200" dirty="0">
                <a:solidFill>
                  <a:srgbClr val="FF0000"/>
                </a:solidFill>
                <a:latin typeface="Courier New" panose="02070309020205020404" pitchFamily="49" charset="0"/>
                <a:cs typeface="Courier New" panose="02070309020205020404" pitchFamily="49" charset="0"/>
              </a:rPr>
              <a:t>p</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text-align</a:t>
            </a:r>
            <a:r>
              <a:rPr lang="es-ES" sz="1200" dirty="0">
                <a:latin typeface="Courier New" panose="02070309020205020404" pitchFamily="49" charset="0"/>
                <a:cs typeface="Courier New" panose="02070309020205020404" pitchFamily="49" charset="0"/>
              </a:rPr>
              <a:t>: center;</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color: red;</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sp>
        <p:nvSpPr>
          <p:cNvPr id="8" name="7 Rectángulo"/>
          <p:cNvSpPr/>
          <p:nvPr/>
        </p:nvSpPr>
        <p:spPr>
          <a:xfrm>
            <a:off x="954265" y="1365010"/>
            <a:ext cx="4042607" cy="523220"/>
          </a:xfrm>
          <a:prstGeom prst="rect">
            <a:avLst/>
          </a:prstGeom>
        </p:spPr>
        <p:txBody>
          <a:bodyPr wrap="square">
            <a:spAutoFit/>
          </a:bodyPr>
          <a:lstStyle/>
          <a:p>
            <a:r>
              <a:rPr lang="es-ES" sz="1400" dirty="0"/>
              <a:t>El selector de elementos selecciona elementos HTML en función del nombre del elemento</a:t>
            </a:r>
            <a:r>
              <a:rPr lang="es-ES" sz="1400" dirty="0" smtClean="0"/>
              <a:t>.</a:t>
            </a:r>
            <a:endParaRPr lang="es-ES" sz="1400" dirty="0"/>
          </a:p>
        </p:txBody>
      </p:sp>
      <p:sp>
        <p:nvSpPr>
          <p:cNvPr id="9" name="8 Rectángulo"/>
          <p:cNvSpPr/>
          <p:nvPr/>
        </p:nvSpPr>
        <p:spPr>
          <a:xfrm>
            <a:off x="861902" y="1975537"/>
            <a:ext cx="4042607" cy="369332"/>
          </a:xfrm>
          <a:prstGeom prst="rect">
            <a:avLst/>
          </a:prstGeom>
        </p:spPr>
        <p:txBody>
          <a:bodyPr wrap="square">
            <a:spAutoFit/>
          </a:bodyPr>
          <a:lstStyle/>
          <a:p>
            <a:r>
              <a:rPr lang="es-ES" b="1" dirty="0"/>
              <a:t>El selector de ID de </a:t>
            </a:r>
            <a:r>
              <a:rPr lang="es-ES" b="1" dirty="0" smtClean="0"/>
              <a:t>CSS</a:t>
            </a:r>
            <a:endParaRPr lang="es-ES" b="1" dirty="0"/>
          </a:p>
        </p:txBody>
      </p:sp>
      <p:sp>
        <p:nvSpPr>
          <p:cNvPr id="10" name="9 Rectángulo"/>
          <p:cNvSpPr/>
          <p:nvPr/>
        </p:nvSpPr>
        <p:spPr>
          <a:xfrm>
            <a:off x="861902" y="2344869"/>
            <a:ext cx="10230970" cy="307777"/>
          </a:xfrm>
          <a:prstGeom prst="rect">
            <a:avLst/>
          </a:prstGeom>
        </p:spPr>
        <p:txBody>
          <a:bodyPr wrap="square">
            <a:spAutoFit/>
          </a:bodyPr>
          <a:lstStyle/>
          <a:p>
            <a:r>
              <a:rPr lang="es-ES" sz="1400" dirty="0"/>
              <a:t>El selector de id usa el atributo id de un elemento HTML para seleccionar un elemento específico</a:t>
            </a:r>
            <a:r>
              <a:rPr lang="es-ES" sz="1400" dirty="0" smtClean="0"/>
              <a:t>.</a:t>
            </a:r>
            <a:endParaRPr lang="es-ES" sz="1400" dirty="0"/>
          </a:p>
        </p:txBody>
      </p:sp>
      <p:sp>
        <p:nvSpPr>
          <p:cNvPr id="11" name="10 Rectángulo"/>
          <p:cNvSpPr/>
          <p:nvPr/>
        </p:nvSpPr>
        <p:spPr>
          <a:xfrm>
            <a:off x="861902" y="2652646"/>
            <a:ext cx="10230970" cy="523220"/>
          </a:xfrm>
          <a:prstGeom prst="rect">
            <a:avLst/>
          </a:prstGeom>
        </p:spPr>
        <p:txBody>
          <a:bodyPr wrap="square">
            <a:spAutoFit/>
          </a:bodyPr>
          <a:lstStyle/>
          <a:p>
            <a:r>
              <a:rPr lang="es-ES" sz="1400" dirty="0"/>
              <a:t>La identificación de un elemento es única dentro de una página, por lo que el selector de identificación se usa para seleccionar un elemento único.</a:t>
            </a:r>
          </a:p>
        </p:txBody>
      </p:sp>
      <p:sp>
        <p:nvSpPr>
          <p:cNvPr id="13" name="12 Rectángulo"/>
          <p:cNvSpPr/>
          <p:nvPr/>
        </p:nvSpPr>
        <p:spPr>
          <a:xfrm>
            <a:off x="5070764" y="3020946"/>
            <a:ext cx="6096000" cy="830997"/>
          </a:xfrm>
          <a:prstGeom prst="rect">
            <a:avLst/>
          </a:prstGeom>
          <a:solidFill>
            <a:schemeClr val="bg1">
              <a:lumMod val="95000"/>
            </a:schemeClr>
          </a:solidFill>
        </p:spPr>
        <p:txBody>
          <a:bodyPr>
            <a:spAutoFit/>
          </a:bodyPr>
          <a:lstStyle/>
          <a:p>
            <a:r>
              <a:rPr lang="es-ES" sz="1200" dirty="0">
                <a:solidFill>
                  <a:srgbClr val="FF0000"/>
                </a:solidFill>
                <a:latin typeface="Courier New" panose="02070309020205020404" pitchFamily="49" charset="0"/>
                <a:cs typeface="Courier New" panose="02070309020205020404" pitchFamily="49" charset="0"/>
              </a:rPr>
              <a:t>#para1</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text-align</a:t>
            </a:r>
            <a:r>
              <a:rPr lang="es-ES" sz="1200" dirty="0">
                <a:latin typeface="Courier New" panose="02070309020205020404" pitchFamily="49" charset="0"/>
                <a:cs typeface="Courier New" panose="02070309020205020404" pitchFamily="49" charset="0"/>
              </a:rPr>
              <a:t>: center;</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color: red;</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sp>
        <p:nvSpPr>
          <p:cNvPr id="14" name="13 Rectángulo"/>
          <p:cNvSpPr/>
          <p:nvPr/>
        </p:nvSpPr>
        <p:spPr>
          <a:xfrm>
            <a:off x="861902" y="3282556"/>
            <a:ext cx="4134970" cy="523220"/>
          </a:xfrm>
          <a:prstGeom prst="rect">
            <a:avLst/>
          </a:prstGeom>
        </p:spPr>
        <p:txBody>
          <a:bodyPr wrap="square">
            <a:spAutoFit/>
          </a:bodyPr>
          <a:lstStyle/>
          <a:p>
            <a:r>
              <a:rPr lang="es-ES" sz="1400" dirty="0"/>
              <a:t>La siguiente regla CSS se aplicará al elemento HTML con id="para1": </a:t>
            </a:r>
          </a:p>
        </p:txBody>
      </p:sp>
      <p:sp>
        <p:nvSpPr>
          <p:cNvPr id="15" name="14 Rectángulo"/>
          <p:cNvSpPr/>
          <p:nvPr/>
        </p:nvSpPr>
        <p:spPr>
          <a:xfrm>
            <a:off x="861901" y="3872877"/>
            <a:ext cx="4042607" cy="369332"/>
          </a:xfrm>
          <a:prstGeom prst="rect">
            <a:avLst/>
          </a:prstGeom>
        </p:spPr>
        <p:txBody>
          <a:bodyPr wrap="square">
            <a:spAutoFit/>
          </a:bodyPr>
          <a:lstStyle/>
          <a:p>
            <a:r>
              <a:rPr lang="es-ES" b="1" dirty="0"/>
              <a:t>El selector de clases </a:t>
            </a:r>
            <a:r>
              <a:rPr lang="es-ES" b="1" dirty="0" smtClean="0"/>
              <a:t>CSS</a:t>
            </a:r>
            <a:endParaRPr lang="es-ES" b="1" dirty="0"/>
          </a:p>
        </p:txBody>
      </p:sp>
      <p:sp>
        <p:nvSpPr>
          <p:cNvPr id="16" name="15 Rectángulo"/>
          <p:cNvSpPr/>
          <p:nvPr/>
        </p:nvSpPr>
        <p:spPr>
          <a:xfrm>
            <a:off x="861901" y="4343978"/>
            <a:ext cx="4134970" cy="523220"/>
          </a:xfrm>
          <a:prstGeom prst="rect">
            <a:avLst/>
          </a:prstGeom>
        </p:spPr>
        <p:txBody>
          <a:bodyPr wrap="square">
            <a:spAutoFit/>
          </a:bodyPr>
          <a:lstStyle/>
          <a:p>
            <a:r>
              <a:rPr lang="es-ES" sz="1400" dirty="0"/>
              <a:t>El selector de clase selecciona elementos HTML con un atributo de clase específico</a:t>
            </a:r>
            <a:r>
              <a:rPr lang="es-ES" sz="1400" dirty="0" smtClean="0"/>
              <a:t>.</a:t>
            </a:r>
            <a:endParaRPr lang="es-ES" sz="1400" dirty="0"/>
          </a:p>
        </p:txBody>
      </p:sp>
      <p:sp>
        <p:nvSpPr>
          <p:cNvPr id="17" name="16 Rectángulo"/>
          <p:cNvSpPr/>
          <p:nvPr/>
        </p:nvSpPr>
        <p:spPr>
          <a:xfrm>
            <a:off x="5070763" y="4036201"/>
            <a:ext cx="6096000" cy="830997"/>
          </a:xfrm>
          <a:prstGeom prst="rect">
            <a:avLst/>
          </a:prstGeom>
          <a:solidFill>
            <a:schemeClr val="bg1">
              <a:lumMod val="95000"/>
            </a:schemeClr>
          </a:solidFill>
        </p:spPr>
        <p:txBody>
          <a:bodyPr>
            <a:spAutoFit/>
          </a:bodyPr>
          <a:lstStyle/>
          <a:p>
            <a:r>
              <a:rPr lang="es-ES" sz="1200" dirty="0">
                <a:solidFill>
                  <a:srgbClr val="FF0000"/>
                </a:solidFill>
                <a:latin typeface="Courier New" panose="02070309020205020404" pitchFamily="49" charset="0"/>
                <a:cs typeface="Courier New" panose="02070309020205020404" pitchFamily="49" charset="0"/>
              </a:rPr>
              <a:t>.center</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text-align</a:t>
            </a:r>
            <a:r>
              <a:rPr lang="es-ES" sz="1200" dirty="0">
                <a:latin typeface="Courier New" panose="02070309020205020404" pitchFamily="49" charset="0"/>
                <a:cs typeface="Courier New" panose="02070309020205020404" pitchFamily="49" charset="0"/>
              </a:rPr>
              <a:t>: center;</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color: red;</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sp>
        <p:nvSpPr>
          <p:cNvPr id="18" name="17 Rectángulo"/>
          <p:cNvSpPr/>
          <p:nvPr/>
        </p:nvSpPr>
        <p:spPr>
          <a:xfrm>
            <a:off x="5070763" y="5027090"/>
            <a:ext cx="6096000" cy="830997"/>
          </a:xfrm>
          <a:prstGeom prst="rect">
            <a:avLst/>
          </a:prstGeom>
          <a:solidFill>
            <a:schemeClr val="bg1">
              <a:lumMod val="95000"/>
            </a:schemeClr>
          </a:solidFill>
        </p:spPr>
        <p:txBody>
          <a:bodyPr>
            <a:spAutoFit/>
          </a:bodyPr>
          <a:lstStyle/>
          <a:p>
            <a:r>
              <a:rPr lang="es-ES" sz="1200" dirty="0" err="1">
                <a:solidFill>
                  <a:srgbClr val="FF0000"/>
                </a:solidFill>
                <a:latin typeface="Courier New" panose="02070309020205020404" pitchFamily="49" charset="0"/>
                <a:cs typeface="Courier New" panose="02070309020205020404" pitchFamily="49" charset="0"/>
              </a:rPr>
              <a:t>p.center</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text-align</a:t>
            </a:r>
            <a:r>
              <a:rPr lang="es-ES" sz="1200" dirty="0">
                <a:latin typeface="Courier New" panose="02070309020205020404" pitchFamily="49" charset="0"/>
                <a:cs typeface="Courier New" panose="02070309020205020404" pitchFamily="49" charset="0"/>
              </a:rPr>
              <a:t>: center;</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color: red;</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sp>
        <p:nvSpPr>
          <p:cNvPr id="19" name="18 Rectángulo"/>
          <p:cNvSpPr/>
          <p:nvPr/>
        </p:nvSpPr>
        <p:spPr>
          <a:xfrm>
            <a:off x="861901" y="4965534"/>
            <a:ext cx="4042607" cy="1169551"/>
          </a:xfrm>
          <a:prstGeom prst="rect">
            <a:avLst/>
          </a:prstGeom>
        </p:spPr>
        <p:txBody>
          <a:bodyPr wrap="square">
            <a:spAutoFit/>
          </a:bodyPr>
          <a:lstStyle/>
          <a:p>
            <a:r>
              <a:rPr lang="es-ES" sz="1400" dirty="0"/>
              <a:t>En este ejemplo, solo los elementos &lt;p&gt; con </a:t>
            </a:r>
            <a:r>
              <a:rPr lang="es-ES" sz="1400" dirty="0" err="1"/>
              <a:t>class</a:t>
            </a:r>
            <a:r>
              <a:rPr lang="es-ES" sz="1400" dirty="0"/>
              <a:t>="center" estarán en rojo y alineados al centro: </a:t>
            </a:r>
          </a:p>
          <a:p>
            <a:r>
              <a:rPr lang="es-ES" sz="1400" dirty="0"/>
              <a:t/>
            </a:r>
            <a:br>
              <a:rPr lang="es-ES" sz="1400" dirty="0"/>
            </a:br>
            <a:endParaRPr lang="es-ES" sz="1400" dirty="0"/>
          </a:p>
        </p:txBody>
      </p:sp>
    </p:spTree>
    <p:extLst>
      <p:ext uri="{BB962C8B-B14F-4D97-AF65-F5344CB8AC3E}">
        <p14:creationId xmlns:p14="http://schemas.microsoft.com/office/powerpoint/2010/main" val="255294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p:cTn id="39" dur="500" fill="hold"/>
                                        <p:tgtEl>
                                          <p:spTgt spid="13"/>
                                        </p:tgtEl>
                                        <p:attrNameLst>
                                          <p:attrName>ppt_w</p:attrName>
                                        </p:attrNameLst>
                                      </p:cBhvr>
                                      <p:tavLst>
                                        <p:tav tm="0">
                                          <p:val>
                                            <p:fltVal val="0"/>
                                          </p:val>
                                        </p:tav>
                                        <p:tav tm="100000">
                                          <p:val>
                                            <p:strVal val="#ppt_w"/>
                                          </p:val>
                                        </p:tav>
                                      </p:tavLst>
                                    </p:anim>
                                    <p:anim calcmode="lin" valueType="num">
                                      <p:cBhvr>
                                        <p:cTn id="40" dur="500" fill="hold"/>
                                        <p:tgtEl>
                                          <p:spTgt spid="13"/>
                                        </p:tgtEl>
                                        <p:attrNameLst>
                                          <p:attrName>ppt_h</p:attrName>
                                        </p:attrNameLst>
                                      </p:cBhvr>
                                      <p:tavLst>
                                        <p:tav tm="0">
                                          <p:val>
                                            <p:fltVal val="0"/>
                                          </p:val>
                                        </p:tav>
                                        <p:tav tm="100000">
                                          <p:val>
                                            <p:strVal val="#ppt_h"/>
                                          </p:val>
                                        </p:tav>
                                      </p:tavLst>
                                    </p:anim>
                                    <p:animEffect transition="in" filter="fad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500" fill="hold"/>
                                        <p:tgtEl>
                                          <p:spTgt spid="15"/>
                                        </p:tgtEl>
                                        <p:attrNameLst>
                                          <p:attrName>ppt_w</p:attrName>
                                        </p:attrNameLst>
                                      </p:cBhvr>
                                      <p:tavLst>
                                        <p:tav tm="0">
                                          <p:val>
                                            <p:fltVal val="0"/>
                                          </p:val>
                                        </p:tav>
                                        <p:tav tm="100000">
                                          <p:val>
                                            <p:strVal val="#ppt_w"/>
                                          </p:val>
                                        </p:tav>
                                      </p:tavLst>
                                    </p:anim>
                                    <p:anim calcmode="lin" valueType="num">
                                      <p:cBhvr>
                                        <p:cTn id="47" dur="500" fill="hold"/>
                                        <p:tgtEl>
                                          <p:spTgt spid="15"/>
                                        </p:tgtEl>
                                        <p:attrNameLst>
                                          <p:attrName>ppt_h</p:attrName>
                                        </p:attrNameLst>
                                      </p:cBhvr>
                                      <p:tavLst>
                                        <p:tav tm="0">
                                          <p:val>
                                            <p:fltVal val="0"/>
                                          </p:val>
                                        </p:tav>
                                        <p:tav tm="100000">
                                          <p:val>
                                            <p:strVal val="#ppt_h"/>
                                          </p:val>
                                        </p:tav>
                                      </p:tavLst>
                                    </p:anim>
                                    <p:animEffect transition="in" filter="fade">
                                      <p:cBhvr>
                                        <p:cTn id="48" dur="500"/>
                                        <p:tgtEl>
                                          <p:spTgt spid="15"/>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ppt_w</p:attrName>
                                        </p:attrNameLst>
                                      </p:cBhvr>
                                      <p:tavLst>
                                        <p:tav tm="0">
                                          <p:val>
                                            <p:fltVal val="0"/>
                                          </p:val>
                                        </p:tav>
                                        <p:tav tm="100000">
                                          <p:val>
                                            <p:strVal val="#ppt_w"/>
                                          </p:val>
                                        </p:tav>
                                      </p:tavLst>
                                    </p:anim>
                                    <p:anim calcmode="lin" valueType="num">
                                      <p:cBhvr>
                                        <p:cTn id="52" dur="500" fill="hold"/>
                                        <p:tgtEl>
                                          <p:spTgt spid="16"/>
                                        </p:tgtEl>
                                        <p:attrNameLst>
                                          <p:attrName>ppt_h</p:attrName>
                                        </p:attrNameLst>
                                      </p:cBhvr>
                                      <p:tavLst>
                                        <p:tav tm="0">
                                          <p:val>
                                            <p:fltVal val="0"/>
                                          </p:val>
                                        </p:tav>
                                        <p:tav tm="100000">
                                          <p:val>
                                            <p:strVal val="#ppt_h"/>
                                          </p:val>
                                        </p:tav>
                                      </p:tavLst>
                                    </p:anim>
                                    <p:animEffect transition="in" filter="fade">
                                      <p:cBhvr>
                                        <p:cTn id="53" dur="500"/>
                                        <p:tgtEl>
                                          <p:spTgt spid="16"/>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p:cTn id="56" dur="500" fill="hold"/>
                                        <p:tgtEl>
                                          <p:spTgt spid="17"/>
                                        </p:tgtEl>
                                        <p:attrNameLst>
                                          <p:attrName>ppt_w</p:attrName>
                                        </p:attrNameLst>
                                      </p:cBhvr>
                                      <p:tavLst>
                                        <p:tav tm="0">
                                          <p:val>
                                            <p:fltVal val="0"/>
                                          </p:val>
                                        </p:tav>
                                        <p:tav tm="100000">
                                          <p:val>
                                            <p:strVal val="#ppt_w"/>
                                          </p:val>
                                        </p:tav>
                                      </p:tavLst>
                                    </p:anim>
                                    <p:anim calcmode="lin" valueType="num">
                                      <p:cBhvr>
                                        <p:cTn id="57" dur="500" fill="hold"/>
                                        <p:tgtEl>
                                          <p:spTgt spid="17"/>
                                        </p:tgtEl>
                                        <p:attrNameLst>
                                          <p:attrName>ppt_h</p:attrName>
                                        </p:attrNameLst>
                                      </p:cBhvr>
                                      <p:tavLst>
                                        <p:tav tm="0">
                                          <p:val>
                                            <p:fltVal val="0"/>
                                          </p:val>
                                        </p:tav>
                                        <p:tav tm="100000">
                                          <p:val>
                                            <p:strVal val="#ppt_h"/>
                                          </p:val>
                                        </p:tav>
                                      </p:tavLst>
                                    </p:anim>
                                    <p:animEffect transition="in" filter="fade">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p:cTn id="63" dur="500" fill="hold"/>
                                        <p:tgtEl>
                                          <p:spTgt spid="19"/>
                                        </p:tgtEl>
                                        <p:attrNameLst>
                                          <p:attrName>ppt_w</p:attrName>
                                        </p:attrNameLst>
                                      </p:cBhvr>
                                      <p:tavLst>
                                        <p:tav tm="0">
                                          <p:val>
                                            <p:fltVal val="0"/>
                                          </p:val>
                                        </p:tav>
                                        <p:tav tm="100000">
                                          <p:val>
                                            <p:strVal val="#ppt_w"/>
                                          </p:val>
                                        </p:tav>
                                      </p:tavLst>
                                    </p:anim>
                                    <p:anim calcmode="lin" valueType="num">
                                      <p:cBhvr>
                                        <p:cTn id="64" dur="500" fill="hold"/>
                                        <p:tgtEl>
                                          <p:spTgt spid="19"/>
                                        </p:tgtEl>
                                        <p:attrNameLst>
                                          <p:attrName>ppt_h</p:attrName>
                                        </p:attrNameLst>
                                      </p:cBhvr>
                                      <p:tavLst>
                                        <p:tav tm="0">
                                          <p:val>
                                            <p:fltVal val="0"/>
                                          </p:val>
                                        </p:tav>
                                        <p:tav tm="100000">
                                          <p:val>
                                            <p:strVal val="#ppt_h"/>
                                          </p:val>
                                        </p:tav>
                                      </p:tavLst>
                                    </p:anim>
                                    <p:animEffect transition="in" filter="fade">
                                      <p:cBhvr>
                                        <p:cTn id="65" dur="500"/>
                                        <p:tgtEl>
                                          <p:spTgt spid="19"/>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p:cTn id="68" dur="500" fill="hold"/>
                                        <p:tgtEl>
                                          <p:spTgt spid="18"/>
                                        </p:tgtEl>
                                        <p:attrNameLst>
                                          <p:attrName>ppt_w</p:attrName>
                                        </p:attrNameLst>
                                      </p:cBhvr>
                                      <p:tavLst>
                                        <p:tav tm="0">
                                          <p:val>
                                            <p:fltVal val="0"/>
                                          </p:val>
                                        </p:tav>
                                        <p:tav tm="100000">
                                          <p:val>
                                            <p:strVal val="#ppt_w"/>
                                          </p:val>
                                        </p:tav>
                                      </p:tavLst>
                                    </p:anim>
                                    <p:anim calcmode="lin" valueType="num">
                                      <p:cBhvr>
                                        <p:cTn id="69" dur="500" fill="hold"/>
                                        <p:tgtEl>
                                          <p:spTgt spid="18"/>
                                        </p:tgtEl>
                                        <p:attrNameLst>
                                          <p:attrName>ppt_h</p:attrName>
                                        </p:attrNameLst>
                                      </p:cBhvr>
                                      <p:tavLst>
                                        <p:tav tm="0">
                                          <p:val>
                                            <p:fltVal val="0"/>
                                          </p:val>
                                        </p:tav>
                                        <p:tav tm="100000">
                                          <p:val>
                                            <p:strVal val="#ppt_h"/>
                                          </p:val>
                                        </p:tav>
                                      </p:tavLst>
                                    </p:anim>
                                    <p:animEffect transition="in" filter="fade">
                                      <p:cBhvr>
                                        <p:cTn id="7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8" grpId="0"/>
      <p:bldP spid="9" grpId="0"/>
      <p:bldP spid="10" grpId="0"/>
      <p:bldP spid="13" grpId="0" animBg="1"/>
      <p:bldP spid="14" grpId="0"/>
      <p:bldP spid="15" grpId="0"/>
      <p:bldP spid="16" grpId="0"/>
      <p:bldP spid="17" grpId="0" animBg="1"/>
      <p:bldP spid="18" grpId="0" animBg="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2. Selectores. </a:t>
            </a:r>
            <a:r>
              <a:rPr lang="es-ES" sz="3000" b="0" dirty="0" smtClean="0"/>
              <a:t>Simples</a:t>
            </a:r>
            <a:r>
              <a:rPr lang="es-ES" sz="3000" dirty="0" smtClean="0"/>
              <a:t> </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15</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3" name="2 Rectángulo"/>
          <p:cNvSpPr/>
          <p:nvPr/>
        </p:nvSpPr>
        <p:spPr>
          <a:xfrm>
            <a:off x="7305962" y="466866"/>
            <a:ext cx="4482557" cy="369332"/>
          </a:xfrm>
          <a:prstGeom prst="rect">
            <a:avLst/>
          </a:prstGeom>
        </p:spPr>
        <p:txBody>
          <a:bodyPr wrap="square">
            <a:spAutoFit/>
          </a:bodyPr>
          <a:lstStyle/>
          <a:p>
            <a:r>
              <a:rPr lang="es-ES" b="1" dirty="0"/>
              <a:t>El selector de elementos </a:t>
            </a:r>
            <a:r>
              <a:rPr lang="es-ES" b="1" dirty="0" smtClean="0"/>
              <a:t>CSS</a:t>
            </a:r>
            <a:endParaRPr lang="es-ES" b="1" dirty="0"/>
          </a:p>
        </p:txBody>
      </p:sp>
      <p:sp>
        <p:nvSpPr>
          <p:cNvPr id="4" name="3 Rectángulo"/>
          <p:cNvSpPr/>
          <p:nvPr/>
        </p:nvSpPr>
        <p:spPr>
          <a:xfrm>
            <a:off x="554182" y="1397981"/>
            <a:ext cx="6096000" cy="3970318"/>
          </a:xfrm>
          <a:prstGeom prst="rect">
            <a:avLst/>
          </a:prstGeom>
          <a:solidFill>
            <a:schemeClr val="bg1">
              <a:lumMod val="95000"/>
            </a:schemeClr>
          </a:solidFill>
        </p:spPr>
        <p:txBody>
          <a:bodyPr>
            <a:spAutoFit/>
          </a:bodyPr>
          <a:lstStyle/>
          <a:p>
            <a:r>
              <a:rPr lang="es-ES" sz="1200" dirty="0">
                <a:latin typeface="Courier New" panose="02070309020205020404" pitchFamily="49" charset="0"/>
                <a:cs typeface="Courier New" panose="02070309020205020404" pitchFamily="49" charset="0"/>
              </a:rPr>
              <a:t>&lt;!DOCTYPE </a:t>
            </a:r>
            <a:r>
              <a:rPr lang="es-ES" sz="1200" dirty="0" err="1">
                <a:latin typeface="Courier New" panose="02070309020205020404" pitchFamily="49" charset="0"/>
                <a:cs typeface="Courier New" panose="02070309020205020404" pitchFamily="49" charset="0"/>
              </a:rPr>
              <a:t>html</a:t>
            </a:r>
            <a:r>
              <a:rPr lang="es-ES" sz="1200" dirty="0">
                <a:latin typeface="Courier New" panose="02070309020205020404" pitchFamily="49" charset="0"/>
                <a:cs typeface="Courier New" panose="02070309020205020404" pitchFamily="49" charset="0"/>
              </a:rPr>
              <a:t>&gt;</a:t>
            </a:r>
          </a:p>
          <a:p>
            <a:r>
              <a:rPr lang="es-ES" sz="1200" dirty="0">
                <a:latin typeface="Courier New" panose="02070309020205020404" pitchFamily="49" charset="0"/>
                <a:cs typeface="Courier New" panose="02070309020205020404" pitchFamily="49" charset="0"/>
              </a:rPr>
              <a:t>&lt;</a:t>
            </a:r>
            <a:r>
              <a:rPr lang="es-ES" sz="1200" dirty="0" err="1">
                <a:latin typeface="Courier New" panose="02070309020205020404" pitchFamily="49" charset="0"/>
                <a:cs typeface="Courier New" panose="02070309020205020404" pitchFamily="49" charset="0"/>
              </a:rPr>
              <a:t>html</a:t>
            </a:r>
            <a:r>
              <a:rPr lang="es-ES" sz="1200" dirty="0">
                <a:latin typeface="Courier New" panose="02070309020205020404" pitchFamily="49" charset="0"/>
                <a:cs typeface="Courier New" panose="02070309020205020404" pitchFamily="49" charset="0"/>
              </a:rPr>
              <a:t>&gt;</a:t>
            </a:r>
          </a:p>
          <a:p>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&lt;head&gt;</a:t>
            </a:r>
          </a:p>
          <a:p>
            <a:r>
              <a:rPr lang="es-ES" sz="1200" dirty="0">
                <a:latin typeface="Courier New" panose="02070309020205020404" pitchFamily="49" charset="0"/>
                <a:cs typeface="Courier New" panose="02070309020205020404" pitchFamily="49" charset="0"/>
              </a:rPr>
              <a:t>   </a:t>
            </a:r>
            <a:r>
              <a:rPr lang="es-ES" sz="1200" dirty="0">
                <a:solidFill>
                  <a:srgbClr val="FF0000"/>
                </a:solidFill>
                <a:latin typeface="Courier New" panose="02070309020205020404" pitchFamily="49" charset="0"/>
                <a:cs typeface="Courier New" panose="02070309020205020404" pitchFamily="49" charset="0"/>
              </a:rPr>
              <a:t> &lt;</a:t>
            </a:r>
            <a:r>
              <a:rPr lang="es-ES" sz="1200" dirty="0" err="1">
                <a:solidFill>
                  <a:srgbClr val="FF0000"/>
                </a:solidFill>
                <a:latin typeface="Courier New" panose="02070309020205020404" pitchFamily="49" charset="0"/>
                <a:cs typeface="Courier New" panose="02070309020205020404" pitchFamily="49" charset="0"/>
              </a:rPr>
              <a:t>style</a:t>
            </a:r>
            <a:r>
              <a:rPr lang="es-ES" sz="1200" dirty="0">
                <a:solidFill>
                  <a:srgbClr val="FF0000"/>
                </a:solidFill>
                <a:latin typeface="Courier New" panose="02070309020205020404" pitchFamily="49" charset="0"/>
                <a:cs typeface="Courier New" panose="02070309020205020404" pitchFamily="49" charset="0"/>
              </a:rPr>
              <a:t>&gt;</a:t>
            </a:r>
          </a:p>
          <a:p>
            <a:r>
              <a:rPr lang="es-ES" sz="1200" dirty="0">
                <a:solidFill>
                  <a:srgbClr val="FF0000"/>
                </a:solidFill>
                <a:latin typeface="Courier New" panose="02070309020205020404" pitchFamily="49" charset="0"/>
                <a:cs typeface="Courier New" panose="02070309020205020404" pitchFamily="49" charset="0"/>
              </a:rPr>
              <a:t>        p {</a:t>
            </a:r>
          </a:p>
          <a:p>
            <a:r>
              <a:rPr lang="es-ES" sz="1200" dirty="0">
                <a:solidFill>
                  <a:srgbClr val="FF0000"/>
                </a:solidFill>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text-align</a:t>
            </a:r>
            <a:r>
              <a:rPr lang="es-ES" sz="1200" dirty="0">
                <a:solidFill>
                  <a:srgbClr val="FF0000"/>
                </a:solidFill>
                <a:latin typeface="Courier New" panose="02070309020205020404" pitchFamily="49" charset="0"/>
                <a:cs typeface="Courier New" panose="02070309020205020404" pitchFamily="49" charset="0"/>
              </a:rPr>
              <a:t>: center;</a:t>
            </a:r>
          </a:p>
          <a:p>
            <a:r>
              <a:rPr lang="es-ES" sz="1200" dirty="0">
                <a:solidFill>
                  <a:srgbClr val="FF0000"/>
                </a:solidFill>
                <a:latin typeface="Courier New" panose="02070309020205020404" pitchFamily="49" charset="0"/>
                <a:cs typeface="Courier New" panose="02070309020205020404" pitchFamily="49" charset="0"/>
              </a:rPr>
              <a:t>            color: red;</a:t>
            </a:r>
          </a:p>
          <a:p>
            <a:r>
              <a:rPr lang="es-ES" sz="1200" dirty="0">
                <a:solidFill>
                  <a:srgbClr val="FF0000"/>
                </a:solidFill>
                <a:latin typeface="Courier New" panose="02070309020205020404" pitchFamily="49" charset="0"/>
                <a:cs typeface="Courier New" panose="02070309020205020404" pitchFamily="49" charset="0"/>
              </a:rPr>
              <a:t>        }</a:t>
            </a:r>
          </a:p>
          <a:p>
            <a:r>
              <a:rPr lang="es-ES" sz="1200" dirty="0">
                <a:solidFill>
                  <a:srgbClr val="FF0000"/>
                </a:solidFill>
                <a:latin typeface="Courier New" panose="02070309020205020404" pitchFamily="49" charset="0"/>
                <a:cs typeface="Courier New" panose="02070309020205020404" pitchFamily="49" charset="0"/>
              </a:rPr>
              <a:t>    &lt;/</a:t>
            </a:r>
            <a:r>
              <a:rPr lang="es-ES" sz="1200" dirty="0" err="1">
                <a:solidFill>
                  <a:srgbClr val="FF0000"/>
                </a:solidFill>
                <a:latin typeface="Courier New" panose="02070309020205020404" pitchFamily="49" charset="0"/>
                <a:cs typeface="Courier New" panose="02070309020205020404" pitchFamily="49" charset="0"/>
              </a:rPr>
              <a:t>style</a:t>
            </a:r>
            <a:r>
              <a:rPr lang="es-ES" sz="1200" dirty="0">
                <a:solidFill>
                  <a:srgbClr val="FF0000"/>
                </a:solidFill>
                <a:latin typeface="Courier New" panose="02070309020205020404" pitchFamily="49" charset="0"/>
                <a:cs typeface="Courier New" panose="02070309020205020404" pitchFamily="49" charset="0"/>
              </a:rPr>
              <a:t>&gt;</a:t>
            </a:r>
          </a:p>
          <a:p>
            <a:r>
              <a:rPr lang="es-ES" sz="1200" dirty="0">
                <a:latin typeface="Courier New" panose="02070309020205020404" pitchFamily="49" charset="0"/>
                <a:cs typeface="Courier New" panose="02070309020205020404" pitchFamily="49" charset="0"/>
              </a:rPr>
              <a:t>&lt;/head&gt;</a:t>
            </a:r>
          </a:p>
          <a:p>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a:t>
            </a:r>
            <a:r>
              <a:rPr lang="es-ES" sz="1200" dirty="0" err="1">
                <a:latin typeface="Courier New" panose="02070309020205020404" pitchFamily="49" charset="0"/>
                <a:cs typeface="Courier New" panose="02070309020205020404" pitchFamily="49" charset="0"/>
              </a:rPr>
              <a:t>body</a:t>
            </a:r>
            <a:r>
              <a:rPr lang="es-ES" sz="1200" dirty="0">
                <a:latin typeface="Courier New" panose="02070309020205020404" pitchFamily="49" charset="0"/>
                <a:cs typeface="Courier New" panose="02070309020205020404" pitchFamily="49" charset="0"/>
              </a:rPr>
              <a:t>&gt;</a:t>
            </a:r>
          </a:p>
          <a:p>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&lt;</a:t>
            </a:r>
            <a:r>
              <a:rPr lang="es-ES" sz="1200" dirty="0">
                <a:solidFill>
                  <a:srgbClr val="FF0000"/>
                </a:solidFill>
                <a:latin typeface="Courier New" panose="02070309020205020404" pitchFamily="49" charset="0"/>
                <a:cs typeface="Courier New" panose="02070309020205020404" pitchFamily="49" charset="0"/>
              </a:rPr>
              <a:t>p</a:t>
            </a:r>
            <a:r>
              <a:rPr lang="es-ES" sz="1200" dirty="0">
                <a:latin typeface="Courier New" panose="02070309020205020404" pitchFamily="49" charset="0"/>
                <a:cs typeface="Courier New" panose="02070309020205020404" pitchFamily="49" charset="0"/>
              </a:rPr>
              <a:t>&gt;</a:t>
            </a:r>
            <a:r>
              <a:rPr lang="es-ES" sz="1200" dirty="0" err="1">
                <a:latin typeface="Courier New" panose="02070309020205020404" pitchFamily="49" charset="0"/>
                <a:cs typeface="Courier New" panose="02070309020205020404" pitchFamily="49" charset="0"/>
              </a:rPr>
              <a:t>Parrafos</a:t>
            </a:r>
            <a:r>
              <a:rPr lang="es-ES" sz="1200" dirty="0">
                <a:latin typeface="Courier New" panose="02070309020205020404" pitchFamily="49" charset="0"/>
                <a:cs typeface="Courier New" panose="02070309020205020404" pitchFamily="49" charset="0"/>
              </a:rPr>
              <a:t> afectados por el estilo del elemento p&lt;/</a:t>
            </a:r>
            <a:r>
              <a:rPr lang="es-ES" sz="1200" dirty="0">
                <a:solidFill>
                  <a:srgbClr val="FF0000"/>
                </a:solidFill>
                <a:latin typeface="Courier New" panose="02070309020205020404" pitchFamily="49" charset="0"/>
                <a:cs typeface="Courier New" panose="02070309020205020404" pitchFamily="49" charset="0"/>
              </a:rPr>
              <a:t>p</a:t>
            </a:r>
            <a:r>
              <a:rPr lang="es-ES" sz="1200" dirty="0">
                <a:latin typeface="Courier New" panose="02070309020205020404" pitchFamily="49" charset="0"/>
                <a:cs typeface="Courier New" panose="02070309020205020404" pitchFamily="49" charset="0"/>
              </a:rPr>
              <a:t>&gt;</a:t>
            </a:r>
          </a:p>
          <a:p>
            <a:r>
              <a:rPr lang="es-ES" sz="1200" dirty="0">
                <a:latin typeface="Courier New" panose="02070309020205020404" pitchFamily="49" charset="0"/>
                <a:cs typeface="Courier New" panose="02070309020205020404" pitchFamily="49" charset="0"/>
              </a:rPr>
              <a:t>    &lt;</a:t>
            </a:r>
            <a:r>
              <a:rPr lang="es-ES" sz="1200" dirty="0">
                <a:solidFill>
                  <a:srgbClr val="FF0000"/>
                </a:solidFill>
                <a:latin typeface="Courier New" panose="02070309020205020404" pitchFamily="49" charset="0"/>
                <a:cs typeface="Courier New" panose="02070309020205020404" pitchFamily="49" charset="0"/>
              </a:rPr>
              <a:t>p</a:t>
            </a:r>
            <a:r>
              <a:rPr lang="es-ES" sz="1200" dirty="0">
                <a:latin typeface="Courier New" panose="02070309020205020404" pitchFamily="49" charset="0"/>
                <a:cs typeface="Courier New" panose="02070309020205020404" pitchFamily="49" charset="0"/>
              </a:rPr>
              <a:t> id="para1"&gt;Este también&lt;/</a:t>
            </a:r>
            <a:r>
              <a:rPr lang="es-ES" sz="1200" dirty="0">
                <a:solidFill>
                  <a:srgbClr val="FF0000"/>
                </a:solidFill>
                <a:latin typeface="Courier New" panose="02070309020205020404" pitchFamily="49" charset="0"/>
                <a:cs typeface="Courier New" panose="02070309020205020404" pitchFamily="49" charset="0"/>
              </a:rPr>
              <a:t>p</a:t>
            </a:r>
            <a:r>
              <a:rPr lang="es-ES" sz="1200" dirty="0">
                <a:latin typeface="Courier New" panose="02070309020205020404" pitchFamily="49" charset="0"/>
                <a:cs typeface="Courier New" panose="02070309020205020404" pitchFamily="49" charset="0"/>
              </a:rPr>
              <a:t>&gt;</a:t>
            </a:r>
          </a:p>
          <a:p>
            <a:r>
              <a:rPr lang="es-ES" sz="1200" dirty="0">
                <a:latin typeface="Courier New" panose="02070309020205020404" pitchFamily="49" charset="0"/>
                <a:cs typeface="Courier New" panose="02070309020205020404" pitchFamily="49" charset="0"/>
              </a:rPr>
              <a:t>    &lt;</a:t>
            </a:r>
            <a:r>
              <a:rPr lang="es-ES" sz="1200" dirty="0">
                <a:solidFill>
                  <a:srgbClr val="FF0000"/>
                </a:solidFill>
                <a:latin typeface="Courier New" panose="02070309020205020404" pitchFamily="49" charset="0"/>
                <a:cs typeface="Courier New" panose="02070309020205020404" pitchFamily="49" charset="0"/>
              </a:rPr>
              <a:t>p</a:t>
            </a:r>
            <a:r>
              <a:rPr lang="es-ES" sz="1200" dirty="0">
                <a:latin typeface="Courier New" panose="02070309020205020404" pitchFamily="49" charset="0"/>
                <a:cs typeface="Courier New" panose="02070309020205020404" pitchFamily="49" charset="0"/>
              </a:rPr>
              <a:t>&gt;y este también!&lt;/</a:t>
            </a:r>
            <a:r>
              <a:rPr lang="es-ES" sz="1200" dirty="0">
                <a:solidFill>
                  <a:srgbClr val="FF0000"/>
                </a:solidFill>
                <a:latin typeface="Courier New" panose="02070309020205020404" pitchFamily="49" charset="0"/>
                <a:cs typeface="Courier New" panose="02070309020205020404" pitchFamily="49" charset="0"/>
              </a:rPr>
              <a:t>p</a:t>
            </a:r>
            <a:r>
              <a:rPr lang="es-ES" sz="1200" dirty="0">
                <a:latin typeface="Courier New" panose="02070309020205020404" pitchFamily="49" charset="0"/>
                <a:cs typeface="Courier New" panose="02070309020205020404" pitchFamily="49" charset="0"/>
              </a:rPr>
              <a:t>&gt;</a:t>
            </a:r>
          </a:p>
          <a:p>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a:t>
            </a:r>
            <a:r>
              <a:rPr lang="es-ES" sz="1200" dirty="0" err="1">
                <a:latin typeface="Courier New" panose="02070309020205020404" pitchFamily="49" charset="0"/>
                <a:cs typeface="Courier New" panose="02070309020205020404" pitchFamily="49" charset="0"/>
              </a:rPr>
              <a:t>body</a:t>
            </a:r>
            <a:r>
              <a:rPr lang="es-ES" sz="1200" dirty="0">
                <a:latin typeface="Courier New" panose="02070309020205020404" pitchFamily="49" charset="0"/>
                <a:cs typeface="Courier New" panose="02070309020205020404" pitchFamily="49" charset="0"/>
              </a:rPr>
              <a:t>&gt;</a:t>
            </a:r>
          </a:p>
          <a:p>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a:t>
            </a:r>
            <a:r>
              <a:rPr lang="es-ES" sz="1200" dirty="0" err="1">
                <a:latin typeface="Courier New" panose="02070309020205020404" pitchFamily="49" charset="0"/>
                <a:cs typeface="Courier New" panose="02070309020205020404" pitchFamily="49" charset="0"/>
              </a:rPr>
              <a:t>html</a:t>
            </a:r>
            <a:r>
              <a:rPr lang="es-ES" sz="1200" dirty="0">
                <a:latin typeface="Courier New" panose="02070309020205020404" pitchFamily="49" charset="0"/>
                <a:cs typeface="Courier New" panose="02070309020205020404" pitchFamily="49" charset="0"/>
              </a:rPr>
              <a:t>&gt;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0929" y="1397981"/>
            <a:ext cx="4124325" cy="19335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7 CuadroTexto"/>
          <p:cNvSpPr txBox="1"/>
          <p:nvPr/>
        </p:nvSpPr>
        <p:spPr>
          <a:xfrm>
            <a:off x="5394036" y="1481544"/>
            <a:ext cx="1219201" cy="276999"/>
          </a:xfrm>
          <a:prstGeom prst="rect">
            <a:avLst/>
          </a:prstGeom>
          <a:noFill/>
        </p:spPr>
        <p:txBody>
          <a:bodyPr wrap="square" rtlCol="0">
            <a:spAutoFit/>
          </a:bodyPr>
          <a:lstStyle/>
          <a:p>
            <a:pPr algn="r"/>
            <a:r>
              <a:rPr lang="es-ES" sz="1200" dirty="0" smtClean="0"/>
              <a:t>Index31.html</a:t>
            </a:r>
            <a:endParaRPr lang="es-ES" sz="1200" dirty="0"/>
          </a:p>
        </p:txBody>
      </p:sp>
      <p:pic>
        <p:nvPicPr>
          <p:cNvPr id="9" name="8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2555" y="1758543"/>
            <a:ext cx="720000" cy="720000"/>
          </a:xfrm>
          <a:prstGeom prst="rect">
            <a:avLst/>
          </a:prstGeom>
        </p:spPr>
      </p:pic>
    </p:spTree>
    <p:extLst>
      <p:ext uri="{BB962C8B-B14F-4D97-AF65-F5344CB8AC3E}">
        <p14:creationId xmlns:p14="http://schemas.microsoft.com/office/powerpoint/2010/main" val="71550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 calcmode="lin" valueType="num">
                                      <p:cBhvr>
                                        <p:cTn id="14" dur="500" fill="hold"/>
                                        <p:tgtEl>
                                          <p:spTgt spid="5122"/>
                                        </p:tgtEl>
                                        <p:attrNameLst>
                                          <p:attrName>ppt_w</p:attrName>
                                        </p:attrNameLst>
                                      </p:cBhvr>
                                      <p:tavLst>
                                        <p:tav tm="0">
                                          <p:val>
                                            <p:fltVal val="0"/>
                                          </p:val>
                                        </p:tav>
                                        <p:tav tm="100000">
                                          <p:val>
                                            <p:strVal val="#ppt_w"/>
                                          </p:val>
                                        </p:tav>
                                      </p:tavLst>
                                    </p:anim>
                                    <p:anim calcmode="lin" valueType="num">
                                      <p:cBhvr>
                                        <p:cTn id="15" dur="500" fill="hold"/>
                                        <p:tgtEl>
                                          <p:spTgt spid="5122"/>
                                        </p:tgtEl>
                                        <p:attrNameLst>
                                          <p:attrName>ppt_h</p:attrName>
                                        </p:attrNameLst>
                                      </p:cBhvr>
                                      <p:tavLst>
                                        <p:tav tm="0">
                                          <p:val>
                                            <p:fltVal val="0"/>
                                          </p:val>
                                        </p:tav>
                                        <p:tav tm="100000">
                                          <p:val>
                                            <p:strVal val="#ppt_h"/>
                                          </p:val>
                                        </p:tav>
                                      </p:tavLst>
                                    </p:anim>
                                    <p:animEffect transition="in" filter="fade">
                                      <p:cBhvr>
                                        <p:cTn id="16" dur="500"/>
                                        <p:tgtEl>
                                          <p:spTgt spid="512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2. Selectores. </a:t>
            </a:r>
            <a:r>
              <a:rPr lang="es-ES" sz="3000" b="0" dirty="0" smtClean="0"/>
              <a:t>Simples</a:t>
            </a:r>
            <a:r>
              <a:rPr lang="es-ES" sz="3000" dirty="0" smtClean="0"/>
              <a:t> </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16</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3" name="2 Rectángulo"/>
          <p:cNvSpPr/>
          <p:nvPr/>
        </p:nvSpPr>
        <p:spPr>
          <a:xfrm>
            <a:off x="9374909" y="466866"/>
            <a:ext cx="2413610" cy="369332"/>
          </a:xfrm>
          <a:prstGeom prst="rect">
            <a:avLst/>
          </a:prstGeom>
        </p:spPr>
        <p:txBody>
          <a:bodyPr wrap="square">
            <a:spAutoFit/>
          </a:bodyPr>
          <a:lstStyle/>
          <a:p>
            <a:r>
              <a:rPr lang="es-ES" b="1" dirty="0"/>
              <a:t>El selector de </a:t>
            </a:r>
            <a:r>
              <a:rPr lang="es-ES" b="1" dirty="0" smtClean="0"/>
              <a:t>ID</a:t>
            </a:r>
            <a:endParaRPr lang="es-ES" b="1" dirty="0"/>
          </a:p>
        </p:txBody>
      </p:sp>
      <p:sp>
        <p:nvSpPr>
          <p:cNvPr id="4" name="3 Rectángulo"/>
          <p:cNvSpPr/>
          <p:nvPr/>
        </p:nvSpPr>
        <p:spPr>
          <a:xfrm>
            <a:off x="554182" y="1397981"/>
            <a:ext cx="6096000" cy="3785652"/>
          </a:xfrm>
          <a:prstGeom prst="rect">
            <a:avLst/>
          </a:prstGeom>
          <a:solidFill>
            <a:schemeClr val="bg1">
              <a:lumMod val="95000"/>
            </a:schemeClr>
          </a:solidFill>
        </p:spPr>
        <p:txBody>
          <a:bodyPr>
            <a:spAutoFit/>
          </a:bodyPr>
          <a:lstStyle/>
          <a:p>
            <a:r>
              <a:rPr lang="es-ES" sz="1200" dirty="0">
                <a:latin typeface="Courier New" panose="02070309020205020404" pitchFamily="49" charset="0"/>
                <a:cs typeface="Courier New" panose="02070309020205020404" pitchFamily="49" charset="0"/>
              </a:rPr>
              <a:t>&lt;!DOCTYPE </a:t>
            </a:r>
            <a:r>
              <a:rPr lang="es-ES" sz="1200" dirty="0" err="1">
                <a:latin typeface="Courier New" panose="02070309020205020404" pitchFamily="49" charset="0"/>
                <a:cs typeface="Courier New" panose="02070309020205020404" pitchFamily="49" charset="0"/>
              </a:rPr>
              <a:t>html</a:t>
            </a:r>
            <a:r>
              <a:rPr lang="es-ES" sz="1200" dirty="0">
                <a:latin typeface="Courier New" panose="02070309020205020404" pitchFamily="49" charset="0"/>
                <a:cs typeface="Courier New" panose="02070309020205020404" pitchFamily="49" charset="0"/>
              </a:rPr>
              <a:t>&gt;</a:t>
            </a:r>
          </a:p>
          <a:p>
            <a:r>
              <a:rPr lang="es-ES" sz="1200" dirty="0">
                <a:latin typeface="Courier New" panose="02070309020205020404" pitchFamily="49" charset="0"/>
                <a:cs typeface="Courier New" panose="02070309020205020404" pitchFamily="49" charset="0"/>
              </a:rPr>
              <a:t>&lt;</a:t>
            </a:r>
            <a:r>
              <a:rPr lang="es-ES" sz="1200" dirty="0" err="1">
                <a:latin typeface="Courier New" panose="02070309020205020404" pitchFamily="49" charset="0"/>
                <a:cs typeface="Courier New" panose="02070309020205020404" pitchFamily="49" charset="0"/>
              </a:rPr>
              <a:t>html</a:t>
            </a:r>
            <a:r>
              <a:rPr lang="es-ES" sz="1200" dirty="0">
                <a:latin typeface="Courier New" panose="02070309020205020404" pitchFamily="49" charset="0"/>
                <a:cs typeface="Courier New" panose="02070309020205020404" pitchFamily="49" charset="0"/>
              </a:rPr>
              <a:t>&gt;</a:t>
            </a:r>
          </a:p>
          <a:p>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&lt;head&gt;</a:t>
            </a:r>
          </a:p>
          <a:p>
            <a:r>
              <a:rPr lang="es-ES" sz="1200" dirty="0">
                <a:latin typeface="Courier New" panose="02070309020205020404" pitchFamily="49" charset="0"/>
                <a:cs typeface="Courier New" panose="02070309020205020404" pitchFamily="49" charset="0"/>
              </a:rPr>
              <a:t>    &lt;</a:t>
            </a:r>
            <a:r>
              <a:rPr lang="es-ES" sz="1200" dirty="0" err="1">
                <a:latin typeface="Courier New" panose="02070309020205020404" pitchFamily="49" charset="0"/>
                <a:cs typeface="Courier New" panose="02070309020205020404" pitchFamily="49" charset="0"/>
              </a:rPr>
              <a:t>style</a:t>
            </a:r>
            <a:r>
              <a:rPr lang="es-ES" sz="1200" dirty="0">
                <a:latin typeface="Courier New" panose="02070309020205020404" pitchFamily="49" charset="0"/>
                <a:cs typeface="Courier New" panose="02070309020205020404" pitchFamily="49" charset="0"/>
              </a:rPr>
              <a:t>&gt;</a:t>
            </a:r>
          </a:p>
          <a:p>
            <a:r>
              <a:rPr lang="es-ES" sz="1200" dirty="0">
                <a:latin typeface="Courier New" panose="02070309020205020404" pitchFamily="49" charset="0"/>
                <a:cs typeface="Courier New" panose="02070309020205020404" pitchFamily="49" charset="0"/>
              </a:rPr>
              <a:t>        </a:t>
            </a:r>
            <a:r>
              <a:rPr lang="es-ES" sz="1200" dirty="0">
                <a:solidFill>
                  <a:srgbClr val="FF0000"/>
                </a:solidFill>
                <a:latin typeface="Courier New" panose="02070309020205020404" pitchFamily="49" charset="0"/>
                <a:cs typeface="Courier New" panose="02070309020205020404" pitchFamily="49" charset="0"/>
              </a:rPr>
              <a:t>#para1</a:t>
            </a:r>
            <a:r>
              <a:rPr lang="es-ES" sz="1200" dirty="0">
                <a:latin typeface="Courier New" panose="02070309020205020404" pitchFamily="49" charset="0"/>
                <a:cs typeface="Courier New" panose="02070309020205020404" pitchFamily="49" charset="0"/>
              </a:rPr>
              <a:t> {</a:t>
            </a:r>
          </a:p>
          <a:p>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text-align</a:t>
            </a:r>
            <a:r>
              <a:rPr lang="es-ES" sz="1200" dirty="0">
                <a:latin typeface="Courier New" panose="02070309020205020404" pitchFamily="49" charset="0"/>
                <a:cs typeface="Courier New" panose="02070309020205020404" pitchFamily="49" charset="0"/>
              </a:rPr>
              <a:t>: center;</a:t>
            </a:r>
          </a:p>
          <a:p>
            <a:r>
              <a:rPr lang="es-ES" sz="1200" dirty="0">
                <a:latin typeface="Courier New" panose="02070309020205020404" pitchFamily="49" charset="0"/>
                <a:cs typeface="Courier New" panose="02070309020205020404" pitchFamily="49" charset="0"/>
              </a:rPr>
              <a:t>            color: red;</a:t>
            </a:r>
          </a:p>
          <a:p>
            <a:r>
              <a:rPr lang="es-ES" sz="1200" dirty="0">
                <a:latin typeface="Courier New" panose="02070309020205020404" pitchFamily="49" charset="0"/>
                <a:cs typeface="Courier New" panose="02070309020205020404" pitchFamily="49" charset="0"/>
              </a:rPr>
              <a:t>        }</a:t>
            </a:r>
          </a:p>
          <a:p>
            <a:r>
              <a:rPr lang="es-ES" sz="1200" dirty="0">
                <a:latin typeface="Courier New" panose="02070309020205020404" pitchFamily="49" charset="0"/>
                <a:cs typeface="Courier New" panose="02070309020205020404" pitchFamily="49" charset="0"/>
              </a:rPr>
              <a:t>    &lt;/</a:t>
            </a:r>
            <a:r>
              <a:rPr lang="es-ES" sz="1200" dirty="0" err="1">
                <a:latin typeface="Courier New" panose="02070309020205020404" pitchFamily="49" charset="0"/>
                <a:cs typeface="Courier New" panose="02070309020205020404" pitchFamily="49" charset="0"/>
              </a:rPr>
              <a:t>style</a:t>
            </a:r>
            <a:r>
              <a:rPr lang="es-ES" sz="1200" dirty="0">
                <a:latin typeface="Courier New" panose="02070309020205020404" pitchFamily="49" charset="0"/>
                <a:cs typeface="Courier New" panose="02070309020205020404" pitchFamily="49" charset="0"/>
              </a:rPr>
              <a:t>&gt;</a:t>
            </a:r>
          </a:p>
          <a:p>
            <a:r>
              <a:rPr lang="es-ES" sz="1200" dirty="0">
                <a:latin typeface="Courier New" panose="02070309020205020404" pitchFamily="49" charset="0"/>
                <a:cs typeface="Courier New" panose="02070309020205020404" pitchFamily="49" charset="0"/>
              </a:rPr>
              <a:t>&lt;/head&gt;</a:t>
            </a:r>
          </a:p>
          <a:p>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a:t>
            </a:r>
            <a:r>
              <a:rPr lang="es-ES" sz="1200" dirty="0" err="1">
                <a:latin typeface="Courier New" panose="02070309020205020404" pitchFamily="49" charset="0"/>
                <a:cs typeface="Courier New" panose="02070309020205020404" pitchFamily="49" charset="0"/>
              </a:rPr>
              <a:t>body</a:t>
            </a:r>
            <a:r>
              <a:rPr lang="es-ES" sz="1200" dirty="0">
                <a:latin typeface="Courier New" panose="02070309020205020404" pitchFamily="49" charset="0"/>
                <a:cs typeface="Courier New" panose="02070309020205020404" pitchFamily="49" charset="0"/>
              </a:rPr>
              <a:t>&gt;</a:t>
            </a:r>
          </a:p>
          <a:p>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&lt;p id="</a:t>
            </a:r>
            <a:r>
              <a:rPr lang="es-ES" sz="1200" dirty="0">
                <a:solidFill>
                  <a:srgbClr val="FF0000"/>
                </a:solidFill>
                <a:latin typeface="Courier New" panose="02070309020205020404" pitchFamily="49" charset="0"/>
                <a:cs typeface="Courier New" panose="02070309020205020404" pitchFamily="49" charset="0"/>
              </a:rPr>
              <a:t>para1</a:t>
            </a:r>
            <a:r>
              <a:rPr lang="es-ES" sz="1200" dirty="0">
                <a:latin typeface="Courier New" panose="02070309020205020404" pitchFamily="49" charset="0"/>
                <a:cs typeface="Courier New" panose="02070309020205020404" pitchFamily="49" charset="0"/>
              </a:rPr>
              <a:t>"&gt;</a:t>
            </a:r>
            <a:r>
              <a:rPr lang="es-ES" sz="1200" dirty="0" err="1">
                <a:latin typeface="Courier New" panose="02070309020205020404" pitchFamily="49" charset="0"/>
                <a:cs typeface="Courier New" panose="02070309020205020404" pitchFamily="49" charset="0"/>
              </a:rPr>
              <a:t>Hello</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World</a:t>
            </a:r>
            <a:r>
              <a:rPr lang="es-ES" sz="1200" dirty="0">
                <a:latin typeface="Courier New" panose="02070309020205020404" pitchFamily="49" charset="0"/>
                <a:cs typeface="Courier New" panose="02070309020205020404" pitchFamily="49" charset="0"/>
              </a:rPr>
              <a:t>!&lt;/p&gt;</a:t>
            </a:r>
          </a:p>
          <a:p>
            <a:r>
              <a:rPr lang="es-ES" sz="1200" dirty="0">
                <a:latin typeface="Courier New" panose="02070309020205020404" pitchFamily="49" charset="0"/>
                <a:cs typeface="Courier New" panose="02070309020205020404" pitchFamily="49" charset="0"/>
              </a:rPr>
              <a:t>    &lt;p&gt;Este párrafo no está afectado por el estilo.&lt;/p&gt;</a:t>
            </a:r>
          </a:p>
          <a:p>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a:t>
            </a:r>
            <a:r>
              <a:rPr lang="es-ES" sz="1200" dirty="0" err="1">
                <a:latin typeface="Courier New" panose="02070309020205020404" pitchFamily="49" charset="0"/>
                <a:cs typeface="Courier New" panose="02070309020205020404" pitchFamily="49" charset="0"/>
              </a:rPr>
              <a:t>body</a:t>
            </a:r>
            <a:r>
              <a:rPr lang="es-ES" sz="1200" dirty="0">
                <a:latin typeface="Courier New" panose="02070309020205020404" pitchFamily="49" charset="0"/>
                <a:cs typeface="Courier New" panose="02070309020205020404" pitchFamily="49" charset="0"/>
              </a:rPr>
              <a:t>&gt;</a:t>
            </a:r>
          </a:p>
          <a:p>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a:t>
            </a:r>
            <a:r>
              <a:rPr lang="es-ES" sz="1200" dirty="0" err="1">
                <a:latin typeface="Courier New" panose="02070309020205020404" pitchFamily="49" charset="0"/>
                <a:cs typeface="Courier New" panose="02070309020205020404" pitchFamily="49" charset="0"/>
              </a:rPr>
              <a:t>html</a:t>
            </a:r>
            <a:r>
              <a:rPr lang="es-ES" sz="1200" dirty="0">
                <a:latin typeface="Courier New" panose="02070309020205020404" pitchFamily="49" charset="0"/>
                <a:cs typeface="Courier New" panose="02070309020205020404" pitchFamily="49" charset="0"/>
              </a:rPr>
              <a:t>&gt;</a:t>
            </a: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7993"/>
          <a:stretch/>
        </p:blipFill>
        <p:spPr bwMode="auto">
          <a:xfrm>
            <a:off x="6959565" y="1397980"/>
            <a:ext cx="4382690" cy="11412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20" name="19 CuadroTexto"/>
          <p:cNvSpPr txBox="1"/>
          <p:nvPr/>
        </p:nvSpPr>
        <p:spPr>
          <a:xfrm>
            <a:off x="5394036" y="1481544"/>
            <a:ext cx="1219201" cy="276999"/>
          </a:xfrm>
          <a:prstGeom prst="rect">
            <a:avLst/>
          </a:prstGeom>
          <a:noFill/>
        </p:spPr>
        <p:txBody>
          <a:bodyPr wrap="square" rtlCol="0">
            <a:spAutoFit/>
          </a:bodyPr>
          <a:lstStyle/>
          <a:p>
            <a:pPr algn="r"/>
            <a:r>
              <a:rPr lang="es-ES" sz="1200" dirty="0" smtClean="0"/>
              <a:t>Index32.html</a:t>
            </a:r>
            <a:endParaRPr lang="es-ES" sz="1200" dirty="0"/>
          </a:p>
        </p:txBody>
      </p:sp>
      <p:pic>
        <p:nvPicPr>
          <p:cNvPr id="9" name="8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3636" y="1841405"/>
            <a:ext cx="720000" cy="720000"/>
          </a:xfrm>
          <a:prstGeom prst="rect">
            <a:avLst/>
          </a:prstGeom>
        </p:spPr>
      </p:pic>
    </p:spTree>
    <p:extLst>
      <p:ext uri="{BB962C8B-B14F-4D97-AF65-F5344CB8AC3E}">
        <p14:creationId xmlns:p14="http://schemas.microsoft.com/office/powerpoint/2010/main" val="298447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146"/>
                                        </p:tgtEl>
                                        <p:attrNameLst>
                                          <p:attrName>style.visibility</p:attrName>
                                        </p:attrNameLst>
                                      </p:cBhvr>
                                      <p:to>
                                        <p:strVal val="visible"/>
                                      </p:to>
                                    </p:set>
                                    <p:anim calcmode="lin" valueType="num">
                                      <p:cBhvr>
                                        <p:cTn id="21" dur="500" fill="hold"/>
                                        <p:tgtEl>
                                          <p:spTgt spid="6146"/>
                                        </p:tgtEl>
                                        <p:attrNameLst>
                                          <p:attrName>ppt_w</p:attrName>
                                        </p:attrNameLst>
                                      </p:cBhvr>
                                      <p:tavLst>
                                        <p:tav tm="0">
                                          <p:val>
                                            <p:fltVal val="0"/>
                                          </p:val>
                                        </p:tav>
                                        <p:tav tm="100000">
                                          <p:val>
                                            <p:strVal val="#ppt_w"/>
                                          </p:val>
                                        </p:tav>
                                      </p:tavLst>
                                    </p:anim>
                                    <p:anim calcmode="lin" valueType="num">
                                      <p:cBhvr>
                                        <p:cTn id="22" dur="500" fill="hold"/>
                                        <p:tgtEl>
                                          <p:spTgt spid="6146"/>
                                        </p:tgtEl>
                                        <p:attrNameLst>
                                          <p:attrName>ppt_h</p:attrName>
                                        </p:attrNameLst>
                                      </p:cBhvr>
                                      <p:tavLst>
                                        <p:tav tm="0">
                                          <p:val>
                                            <p:fltVal val="0"/>
                                          </p:val>
                                        </p:tav>
                                        <p:tav tm="100000">
                                          <p:val>
                                            <p:strVal val="#ppt_h"/>
                                          </p:val>
                                        </p:tav>
                                      </p:tavLst>
                                    </p:anim>
                                    <p:animEffect transition="in" filter="fade">
                                      <p:cBhvr>
                                        <p:cTn id="23" dur="500"/>
                                        <p:tgtEl>
                                          <p:spTgt spid="614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2. Selectores. </a:t>
            </a:r>
            <a:r>
              <a:rPr lang="es-ES" sz="3000" b="0" dirty="0" smtClean="0"/>
              <a:t>Simples</a:t>
            </a:r>
            <a:r>
              <a:rPr lang="es-ES" sz="3000" dirty="0" smtClean="0"/>
              <a:t> </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17</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3" name="2 Rectángulo"/>
          <p:cNvSpPr/>
          <p:nvPr/>
        </p:nvSpPr>
        <p:spPr>
          <a:xfrm>
            <a:off x="8903855" y="466866"/>
            <a:ext cx="2884664" cy="369332"/>
          </a:xfrm>
          <a:prstGeom prst="rect">
            <a:avLst/>
          </a:prstGeom>
        </p:spPr>
        <p:txBody>
          <a:bodyPr wrap="square">
            <a:spAutoFit/>
          </a:bodyPr>
          <a:lstStyle/>
          <a:p>
            <a:r>
              <a:rPr lang="es-ES" b="1" dirty="0"/>
              <a:t>El selector de </a:t>
            </a:r>
            <a:r>
              <a:rPr lang="es-ES" b="1" dirty="0" smtClean="0"/>
              <a:t>clases</a:t>
            </a:r>
            <a:endParaRPr lang="es-ES" b="1" dirty="0"/>
          </a:p>
        </p:txBody>
      </p:sp>
      <p:sp>
        <p:nvSpPr>
          <p:cNvPr id="4" name="3 Rectángulo"/>
          <p:cNvSpPr/>
          <p:nvPr/>
        </p:nvSpPr>
        <p:spPr>
          <a:xfrm>
            <a:off x="554182" y="1397981"/>
            <a:ext cx="6096000" cy="3785652"/>
          </a:xfrm>
          <a:prstGeom prst="rect">
            <a:avLst/>
          </a:prstGeom>
          <a:solidFill>
            <a:schemeClr val="bg1">
              <a:lumMod val="95000"/>
            </a:schemeClr>
          </a:solidFill>
        </p:spPr>
        <p:txBody>
          <a:bodyPr>
            <a:spAutoFit/>
          </a:bodyPr>
          <a:lstStyle/>
          <a:p>
            <a:r>
              <a:rPr lang="es-ES" sz="1200" dirty="0">
                <a:latin typeface="Courier New" panose="02070309020205020404" pitchFamily="49" charset="0"/>
                <a:cs typeface="Courier New" panose="02070309020205020404" pitchFamily="49" charset="0"/>
              </a:rPr>
              <a:t>&lt;!DOCTYPE </a:t>
            </a:r>
            <a:r>
              <a:rPr lang="es-ES" sz="1200" dirty="0" err="1">
                <a:latin typeface="Courier New" panose="02070309020205020404" pitchFamily="49" charset="0"/>
                <a:cs typeface="Courier New" panose="02070309020205020404" pitchFamily="49" charset="0"/>
              </a:rPr>
              <a:t>html</a:t>
            </a:r>
            <a:r>
              <a:rPr lang="es-ES" sz="1200" dirty="0">
                <a:latin typeface="Courier New" panose="02070309020205020404" pitchFamily="49" charset="0"/>
                <a:cs typeface="Courier New" panose="02070309020205020404" pitchFamily="49" charset="0"/>
              </a:rPr>
              <a:t>&gt;</a:t>
            </a:r>
          </a:p>
          <a:p>
            <a:r>
              <a:rPr lang="es-ES" sz="1200" dirty="0">
                <a:latin typeface="Courier New" panose="02070309020205020404" pitchFamily="49" charset="0"/>
                <a:cs typeface="Courier New" panose="02070309020205020404" pitchFamily="49" charset="0"/>
              </a:rPr>
              <a:t>&lt;</a:t>
            </a:r>
            <a:r>
              <a:rPr lang="es-ES" sz="1200" dirty="0" err="1">
                <a:latin typeface="Courier New" panose="02070309020205020404" pitchFamily="49" charset="0"/>
                <a:cs typeface="Courier New" panose="02070309020205020404" pitchFamily="49" charset="0"/>
              </a:rPr>
              <a:t>html</a:t>
            </a:r>
            <a:r>
              <a:rPr lang="es-ES" sz="1200" dirty="0">
                <a:latin typeface="Courier New" panose="02070309020205020404" pitchFamily="49" charset="0"/>
                <a:cs typeface="Courier New" panose="02070309020205020404" pitchFamily="49" charset="0"/>
              </a:rPr>
              <a:t>&gt;</a:t>
            </a:r>
          </a:p>
          <a:p>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&lt;head&gt;</a:t>
            </a:r>
          </a:p>
          <a:p>
            <a:r>
              <a:rPr lang="es-ES" sz="1200" dirty="0">
                <a:latin typeface="Courier New" panose="02070309020205020404" pitchFamily="49" charset="0"/>
                <a:cs typeface="Courier New" panose="02070309020205020404" pitchFamily="49" charset="0"/>
              </a:rPr>
              <a:t>    &lt;</a:t>
            </a:r>
            <a:r>
              <a:rPr lang="es-ES" sz="1200" dirty="0" err="1">
                <a:latin typeface="Courier New" panose="02070309020205020404" pitchFamily="49" charset="0"/>
                <a:cs typeface="Courier New" panose="02070309020205020404" pitchFamily="49" charset="0"/>
              </a:rPr>
              <a:t>style</a:t>
            </a:r>
            <a:r>
              <a:rPr lang="es-ES" sz="1200" dirty="0">
                <a:latin typeface="Courier New" panose="02070309020205020404" pitchFamily="49" charset="0"/>
                <a:cs typeface="Courier New" panose="02070309020205020404" pitchFamily="49" charset="0"/>
              </a:rPr>
              <a:t>&gt;</a:t>
            </a:r>
          </a:p>
          <a:p>
            <a:r>
              <a:rPr lang="es-ES" sz="1200" dirty="0">
                <a:latin typeface="Courier New" panose="02070309020205020404" pitchFamily="49" charset="0"/>
                <a:cs typeface="Courier New" panose="02070309020205020404" pitchFamily="49" charset="0"/>
              </a:rPr>
              <a:t>        </a:t>
            </a:r>
            <a:r>
              <a:rPr lang="es-ES" sz="1200" dirty="0">
                <a:solidFill>
                  <a:srgbClr val="FF0000"/>
                </a:solidFill>
                <a:latin typeface="Courier New" panose="02070309020205020404" pitchFamily="49" charset="0"/>
                <a:cs typeface="Courier New" panose="02070309020205020404" pitchFamily="49" charset="0"/>
              </a:rPr>
              <a:t>.center</a:t>
            </a:r>
            <a:r>
              <a:rPr lang="es-ES" sz="1200" dirty="0">
                <a:latin typeface="Courier New" panose="02070309020205020404" pitchFamily="49" charset="0"/>
                <a:cs typeface="Courier New" panose="02070309020205020404" pitchFamily="49" charset="0"/>
              </a:rPr>
              <a:t> {</a:t>
            </a:r>
          </a:p>
          <a:p>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text-align</a:t>
            </a:r>
            <a:r>
              <a:rPr lang="es-ES" sz="1200" dirty="0">
                <a:latin typeface="Courier New" panose="02070309020205020404" pitchFamily="49" charset="0"/>
                <a:cs typeface="Courier New" panose="02070309020205020404" pitchFamily="49" charset="0"/>
              </a:rPr>
              <a:t>: center;</a:t>
            </a:r>
          </a:p>
          <a:p>
            <a:r>
              <a:rPr lang="es-ES" sz="1200" dirty="0">
                <a:latin typeface="Courier New" panose="02070309020205020404" pitchFamily="49" charset="0"/>
                <a:cs typeface="Courier New" panose="02070309020205020404" pitchFamily="49" charset="0"/>
              </a:rPr>
              <a:t>            color: red;</a:t>
            </a:r>
          </a:p>
          <a:p>
            <a:r>
              <a:rPr lang="es-ES" sz="1200" dirty="0">
                <a:latin typeface="Courier New" panose="02070309020205020404" pitchFamily="49" charset="0"/>
                <a:cs typeface="Courier New" panose="02070309020205020404" pitchFamily="49" charset="0"/>
              </a:rPr>
              <a:t>        }</a:t>
            </a:r>
          </a:p>
          <a:p>
            <a:r>
              <a:rPr lang="es-ES" sz="1200" dirty="0">
                <a:latin typeface="Courier New" panose="02070309020205020404" pitchFamily="49" charset="0"/>
                <a:cs typeface="Courier New" panose="02070309020205020404" pitchFamily="49" charset="0"/>
              </a:rPr>
              <a:t>    &lt;/</a:t>
            </a:r>
            <a:r>
              <a:rPr lang="es-ES" sz="1200" dirty="0" err="1">
                <a:latin typeface="Courier New" panose="02070309020205020404" pitchFamily="49" charset="0"/>
                <a:cs typeface="Courier New" panose="02070309020205020404" pitchFamily="49" charset="0"/>
              </a:rPr>
              <a:t>style</a:t>
            </a:r>
            <a:r>
              <a:rPr lang="es-ES" sz="1200" dirty="0">
                <a:latin typeface="Courier New" panose="02070309020205020404" pitchFamily="49" charset="0"/>
                <a:cs typeface="Courier New" panose="02070309020205020404" pitchFamily="49" charset="0"/>
              </a:rPr>
              <a:t>&gt;</a:t>
            </a:r>
          </a:p>
          <a:p>
            <a:r>
              <a:rPr lang="es-ES" sz="1200" dirty="0">
                <a:latin typeface="Courier New" panose="02070309020205020404" pitchFamily="49" charset="0"/>
                <a:cs typeface="Courier New" panose="02070309020205020404" pitchFamily="49" charset="0"/>
              </a:rPr>
              <a:t>&lt;/head&gt;</a:t>
            </a:r>
          </a:p>
          <a:p>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a:t>
            </a:r>
            <a:r>
              <a:rPr lang="es-ES" sz="1200" dirty="0" err="1">
                <a:latin typeface="Courier New" panose="02070309020205020404" pitchFamily="49" charset="0"/>
                <a:cs typeface="Courier New" panose="02070309020205020404" pitchFamily="49" charset="0"/>
              </a:rPr>
              <a:t>body</a:t>
            </a:r>
            <a:r>
              <a:rPr lang="es-ES" sz="1200" dirty="0">
                <a:latin typeface="Courier New" panose="02070309020205020404" pitchFamily="49" charset="0"/>
                <a:cs typeface="Courier New" panose="02070309020205020404" pitchFamily="49" charset="0"/>
              </a:rPr>
              <a:t>&gt;</a:t>
            </a:r>
          </a:p>
          <a:p>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&lt;h1 </a:t>
            </a:r>
            <a:r>
              <a:rPr lang="es-ES" sz="1200" dirty="0" err="1">
                <a:latin typeface="Courier New" panose="02070309020205020404" pitchFamily="49" charset="0"/>
                <a:cs typeface="Courier New" panose="02070309020205020404" pitchFamily="49" charset="0"/>
              </a:rPr>
              <a:t>class</a:t>
            </a:r>
            <a:r>
              <a:rPr lang="es-ES" sz="1200" dirty="0">
                <a:latin typeface="Courier New" panose="02070309020205020404" pitchFamily="49" charset="0"/>
                <a:cs typeface="Courier New" panose="02070309020205020404" pitchFamily="49" charset="0"/>
              </a:rPr>
              <a:t>="</a:t>
            </a:r>
            <a:r>
              <a:rPr lang="es-ES" sz="1200" dirty="0">
                <a:solidFill>
                  <a:srgbClr val="FF0000"/>
                </a:solidFill>
                <a:latin typeface="Courier New" panose="02070309020205020404" pitchFamily="49" charset="0"/>
                <a:cs typeface="Courier New" panose="02070309020205020404" pitchFamily="49" charset="0"/>
              </a:rPr>
              <a:t>center</a:t>
            </a:r>
            <a:r>
              <a:rPr lang="es-ES" sz="1200" dirty="0">
                <a:latin typeface="Courier New" panose="02070309020205020404" pitchFamily="49" charset="0"/>
                <a:cs typeface="Courier New" panose="02070309020205020404" pitchFamily="49" charset="0"/>
              </a:rPr>
              <a:t>"&gt;Rojo y centrado </a:t>
            </a:r>
            <a:r>
              <a:rPr lang="es-ES" sz="1200" dirty="0" err="1">
                <a:latin typeface="Courier New" panose="02070309020205020404" pitchFamily="49" charset="0"/>
                <a:cs typeface="Courier New" panose="02070309020205020404" pitchFamily="49" charset="0"/>
              </a:rPr>
              <a:t>heading</a:t>
            </a:r>
            <a:r>
              <a:rPr lang="es-ES" sz="1200" dirty="0">
                <a:latin typeface="Courier New" panose="02070309020205020404" pitchFamily="49" charset="0"/>
                <a:cs typeface="Courier New" panose="02070309020205020404" pitchFamily="49" charset="0"/>
              </a:rPr>
              <a:t>&lt;/h1&gt;</a:t>
            </a:r>
          </a:p>
          <a:p>
            <a:r>
              <a:rPr lang="es-ES" sz="1200" dirty="0">
                <a:latin typeface="Courier New" panose="02070309020205020404" pitchFamily="49" charset="0"/>
                <a:cs typeface="Courier New" panose="02070309020205020404" pitchFamily="49" charset="0"/>
              </a:rPr>
              <a:t>    &lt;p </a:t>
            </a:r>
            <a:r>
              <a:rPr lang="es-ES" sz="1200" dirty="0" err="1">
                <a:latin typeface="Courier New" panose="02070309020205020404" pitchFamily="49" charset="0"/>
                <a:cs typeface="Courier New" panose="02070309020205020404" pitchFamily="49" charset="0"/>
              </a:rPr>
              <a:t>class</a:t>
            </a:r>
            <a:r>
              <a:rPr lang="es-ES" sz="1200" dirty="0">
                <a:latin typeface="Courier New" panose="02070309020205020404" pitchFamily="49" charset="0"/>
                <a:cs typeface="Courier New" panose="02070309020205020404" pitchFamily="49" charset="0"/>
              </a:rPr>
              <a:t>="</a:t>
            </a:r>
            <a:r>
              <a:rPr lang="es-ES" sz="1200" dirty="0">
                <a:solidFill>
                  <a:srgbClr val="FF0000"/>
                </a:solidFill>
                <a:latin typeface="Courier New" panose="02070309020205020404" pitchFamily="49" charset="0"/>
                <a:cs typeface="Courier New" panose="02070309020205020404" pitchFamily="49" charset="0"/>
              </a:rPr>
              <a:t>center</a:t>
            </a:r>
            <a:r>
              <a:rPr lang="es-ES" sz="1200" dirty="0">
                <a:latin typeface="Courier New" panose="02070309020205020404" pitchFamily="49" charset="0"/>
                <a:cs typeface="Courier New" panose="02070309020205020404" pitchFamily="49" charset="0"/>
              </a:rPr>
              <a:t>"&gt;Rojo y centrado </a:t>
            </a:r>
            <a:r>
              <a:rPr lang="es-ES" sz="1200" dirty="0" err="1">
                <a:latin typeface="Courier New" panose="02070309020205020404" pitchFamily="49" charset="0"/>
                <a:cs typeface="Courier New" panose="02070309020205020404" pitchFamily="49" charset="0"/>
              </a:rPr>
              <a:t>paragraph</a:t>
            </a:r>
            <a:r>
              <a:rPr lang="es-ES" sz="1200" dirty="0">
                <a:latin typeface="Courier New" panose="02070309020205020404" pitchFamily="49" charset="0"/>
                <a:cs typeface="Courier New" panose="02070309020205020404" pitchFamily="49" charset="0"/>
              </a:rPr>
              <a:t>.&lt;/p&gt;</a:t>
            </a:r>
          </a:p>
          <a:p>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a:t>
            </a:r>
            <a:r>
              <a:rPr lang="es-ES" sz="1200" dirty="0" err="1">
                <a:latin typeface="Courier New" panose="02070309020205020404" pitchFamily="49" charset="0"/>
                <a:cs typeface="Courier New" panose="02070309020205020404" pitchFamily="49" charset="0"/>
              </a:rPr>
              <a:t>body</a:t>
            </a:r>
            <a:r>
              <a:rPr lang="es-ES" sz="1200" dirty="0">
                <a:latin typeface="Courier New" panose="02070309020205020404" pitchFamily="49" charset="0"/>
                <a:cs typeface="Courier New" panose="02070309020205020404" pitchFamily="49" charset="0"/>
              </a:rPr>
              <a:t>&gt;</a:t>
            </a:r>
          </a:p>
          <a:p>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a:t>
            </a:r>
            <a:r>
              <a:rPr lang="es-ES" sz="1200" dirty="0" err="1">
                <a:latin typeface="Courier New" panose="02070309020205020404" pitchFamily="49" charset="0"/>
                <a:cs typeface="Courier New" panose="02070309020205020404" pitchFamily="49" charset="0"/>
              </a:rPr>
              <a:t>html</a:t>
            </a:r>
            <a:r>
              <a:rPr lang="es-ES" sz="1200" dirty="0">
                <a:latin typeface="Courier New" panose="02070309020205020404" pitchFamily="49" charset="0"/>
                <a:cs typeface="Courier New" panose="02070309020205020404" pitchFamily="49" charset="0"/>
              </a:rPr>
              <a:t>&gt;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6975" y="1397981"/>
            <a:ext cx="3895725" cy="1295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9" name="8 CuadroTexto"/>
          <p:cNvSpPr txBox="1"/>
          <p:nvPr/>
        </p:nvSpPr>
        <p:spPr>
          <a:xfrm>
            <a:off x="5394036" y="1481544"/>
            <a:ext cx="1219201" cy="276999"/>
          </a:xfrm>
          <a:prstGeom prst="rect">
            <a:avLst/>
          </a:prstGeom>
          <a:noFill/>
        </p:spPr>
        <p:txBody>
          <a:bodyPr wrap="square" rtlCol="0">
            <a:spAutoFit/>
          </a:bodyPr>
          <a:lstStyle/>
          <a:p>
            <a:pPr algn="r"/>
            <a:r>
              <a:rPr lang="es-ES" sz="1200" dirty="0" smtClean="0"/>
              <a:t>Index33.html</a:t>
            </a:r>
            <a:endParaRPr lang="es-ES" sz="1200" dirty="0"/>
          </a:p>
        </p:txBody>
      </p:sp>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3636" y="1925846"/>
            <a:ext cx="720000" cy="720000"/>
          </a:xfrm>
          <a:prstGeom prst="rect">
            <a:avLst/>
          </a:prstGeom>
        </p:spPr>
      </p:pic>
    </p:spTree>
    <p:extLst>
      <p:ext uri="{BB962C8B-B14F-4D97-AF65-F5344CB8AC3E}">
        <p14:creationId xmlns:p14="http://schemas.microsoft.com/office/powerpoint/2010/main" val="144673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170"/>
                                        </p:tgtEl>
                                        <p:attrNameLst>
                                          <p:attrName>style.visibility</p:attrName>
                                        </p:attrNameLst>
                                      </p:cBhvr>
                                      <p:to>
                                        <p:strVal val="visible"/>
                                      </p:to>
                                    </p:set>
                                    <p:anim calcmode="lin" valueType="num">
                                      <p:cBhvr>
                                        <p:cTn id="21" dur="500" fill="hold"/>
                                        <p:tgtEl>
                                          <p:spTgt spid="7170"/>
                                        </p:tgtEl>
                                        <p:attrNameLst>
                                          <p:attrName>ppt_w</p:attrName>
                                        </p:attrNameLst>
                                      </p:cBhvr>
                                      <p:tavLst>
                                        <p:tav tm="0">
                                          <p:val>
                                            <p:fltVal val="0"/>
                                          </p:val>
                                        </p:tav>
                                        <p:tav tm="100000">
                                          <p:val>
                                            <p:strVal val="#ppt_w"/>
                                          </p:val>
                                        </p:tav>
                                      </p:tavLst>
                                    </p:anim>
                                    <p:anim calcmode="lin" valueType="num">
                                      <p:cBhvr>
                                        <p:cTn id="22" dur="500" fill="hold"/>
                                        <p:tgtEl>
                                          <p:spTgt spid="7170"/>
                                        </p:tgtEl>
                                        <p:attrNameLst>
                                          <p:attrName>ppt_h</p:attrName>
                                        </p:attrNameLst>
                                      </p:cBhvr>
                                      <p:tavLst>
                                        <p:tav tm="0">
                                          <p:val>
                                            <p:fltVal val="0"/>
                                          </p:val>
                                        </p:tav>
                                        <p:tav tm="100000">
                                          <p:val>
                                            <p:strVal val="#ppt_h"/>
                                          </p:val>
                                        </p:tav>
                                      </p:tavLst>
                                    </p:anim>
                                    <p:animEffect transition="in" filter="fade">
                                      <p:cBhvr>
                                        <p:cTn id="23" dur="500"/>
                                        <p:tgtEl>
                                          <p:spTgt spid="7170"/>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2. Selectores. </a:t>
            </a:r>
            <a:r>
              <a:rPr lang="es-ES" sz="3000" b="0" dirty="0" smtClean="0"/>
              <a:t>Simples</a:t>
            </a:r>
            <a:r>
              <a:rPr lang="es-ES" sz="3000" dirty="0" smtClean="0"/>
              <a:t> </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18</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3" name="2 Rectángulo"/>
          <p:cNvSpPr/>
          <p:nvPr/>
        </p:nvSpPr>
        <p:spPr>
          <a:xfrm>
            <a:off x="861902" y="984102"/>
            <a:ext cx="6096000" cy="369332"/>
          </a:xfrm>
          <a:prstGeom prst="rect">
            <a:avLst/>
          </a:prstGeom>
        </p:spPr>
        <p:txBody>
          <a:bodyPr>
            <a:spAutoFit/>
          </a:bodyPr>
          <a:lstStyle/>
          <a:p>
            <a:r>
              <a:rPr lang="es-ES" b="1" dirty="0"/>
              <a:t>El selector universal de </a:t>
            </a:r>
            <a:r>
              <a:rPr lang="es-ES" b="1" dirty="0" smtClean="0"/>
              <a:t>CSS</a:t>
            </a:r>
            <a:endParaRPr lang="es-ES" b="1" dirty="0"/>
          </a:p>
        </p:txBody>
      </p:sp>
      <p:sp>
        <p:nvSpPr>
          <p:cNvPr id="7" name="6 Rectángulo"/>
          <p:cNvSpPr/>
          <p:nvPr/>
        </p:nvSpPr>
        <p:spPr>
          <a:xfrm>
            <a:off x="4996872" y="984102"/>
            <a:ext cx="6096000" cy="830997"/>
          </a:xfrm>
          <a:prstGeom prst="rect">
            <a:avLst/>
          </a:prstGeom>
          <a:solidFill>
            <a:schemeClr val="bg1">
              <a:lumMod val="95000"/>
            </a:schemeClr>
          </a:solidFill>
        </p:spPr>
        <p:txBody>
          <a:bodyPr>
            <a:spAutoFit/>
          </a:bodyPr>
          <a:lstStyle/>
          <a:p>
            <a:r>
              <a:rPr lang="es-ES" sz="1200" dirty="0">
                <a:solidFill>
                  <a:srgbClr val="FF0000"/>
                </a:solidFill>
                <a:latin typeface="Courier New" panose="02070309020205020404" pitchFamily="49" charset="0"/>
                <a:cs typeface="Courier New" panose="02070309020205020404" pitchFamily="49" charset="0"/>
              </a:rPr>
              <a:t>*</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text-align</a:t>
            </a:r>
            <a:r>
              <a:rPr lang="es-ES" sz="1200" dirty="0">
                <a:latin typeface="Courier New" panose="02070309020205020404" pitchFamily="49" charset="0"/>
                <a:cs typeface="Courier New" panose="02070309020205020404" pitchFamily="49" charset="0"/>
              </a:rPr>
              <a:t>: center;</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color: blue;</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sp>
        <p:nvSpPr>
          <p:cNvPr id="8" name="7 Rectángulo"/>
          <p:cNvSpPr/>
          <p:nvPr/>
        </p:nvSpPr>
        <p:spPr>
          <a:xfrm>
            <a:off x="954265" y="1365010"/>
            <a:ext cx="4042607" cy="523220"/>
          </a:xfrm>
          <a:prstGeom prst="rect">
            <a:avLst/>
          </a:prstGeom>
        </p:spPr>
        <p:txBody>
          <a:bodyPr wrap="square">
            <a:spAutoFit/>
          </a:bodyPr>
          <a:lstStyle/>
          <a:p>
            <a:r>
              <a:rPr lang="es-ES" sz="1400" dirty="0"/>
              <a:t>El selector universal (*) selecciona todos los elementos HTML de la página</a:t>
            </a:r>
            <a:r>
              <a:rPr lang="es-ES" sz="1400" dirty="0" smtClean="0"/>
              <a:t>.</a:t>
            </a:r>
            <a:endParaRPr lang="es-ES" sz="1400" dirty="0"/>
          </a:p>
        </p:txBody>
      </p:sp>
      <p:sp>
        <p:nvSpPr>
          <p:cNvPr id="9" name="8 Rectángulo"/>
          <p:cNvSpPr/>
          <p:nvPr/>
        </p:nvSpPr>
        <p:spPr>
          <a:xfrm>
            <a:off x="861902" y="1975537"/>
            <a:ext cx="4042607" cy="369332"/>
          </a:xfrm>
          <a:prstGeom prst="rect">
            <a:avLst/>
          </a:prstGeom>
        </p:spPr>
        <p:txBody>
          <a:bodyPr wrap="square">
            <a:spAutoFit/>
          </a:bodyPr>
          <a:lstStyle/>
          <a:p>
            <a:r>
              <a:rPr lang="es-ES" b="1" dirty="0"/>
              <a:t>El selector de agrupación </a:t>
            </a:r>
            <a:r>
              <a:rPr lang="es-ES" b="1" dirty="0" smtClean="0"/>
              <a:t>CSS</a:t>
            </a:r>
            <a:endParaRPr lang="es-ES" b="1" dirty="0"/>
          </a:p>
        </p:txBody>
      </p:sp>
      <p:sp>
        <p:nvSpPr>
          <p:cNvPr id="10" name="9 Rectángulo"/>
          <p:cNvSpPr/>
          <p:nvPr/>
        </p:nvSpPr>
        <p:spPr>
          <a:xfrm>
            <a:off x="861902" y="2344869"/>
            <a:ext cx="10230970" cy="307777"/>
          </a:xfrm>
          <a:prstGeom prst="rect">
            <a:avLst/>
          </a:prstGeom>
        </p:spPr>
        <p:txBody>
          <a:bodyPr wrap="square">
            <a:spAutoFit/>
          </a:bodyPr>
          <a:lstStyle/>
          <a:p>
            <a:r>
              <a:rPr lang="es-ES" sz="1400" dirty="0"/>
              <a:t>El selector de agrupación selecciona todos los elementos HTML con las mismas definiciones de estilo</a:t>
            </a:r>
            <a:r>
              <a:rPr lang="es-ES" sz="1400" dirty="0" smtClean="0"/>
              <a:t>.</a:t>
            </a:r>
            <a:endParaRPr lang="es-ES" sz="1400" dirty="0"/>
          </a:p>
        </p:txBody>
      </p:sp>
      <p:sp>
        <p:nvSpPr>
          <p:cNvPr id="11" name="10 Rectángulo"/>
          <p:cNvSpPr/>
          <p:nvPr/>
        </p:nvSpPr>
        <p:spPr>
          <a:xfrm>
            <a:off x="861902" y="2652646"/>
            <a:ext cx="10230970" cy="307777"/>
          </a:xfrm>
          <a:prstGeom prst="rect">
            <a:avLst/>
          </a:prstGeom>
        </p:spPr>
        <p:txBody>
          <a:bodyPr wrap="square">
            <a:spAutoFit/>
          </a:bodyPr>
          <a:lstStyle/>
          <a:p>
            <a:r>
              <a:rPr lang="es-ES" sz="1400" dirty="0"/>
              <a:t>Mire el siguiente código CSS (los elementos h1, h2 y p tienen las mismas definiciones de estilo</a:t>
            </a:r>
            <a:r>
              <a:rPr lang="es-ES" sz="1400" dirty="0" smtClean="0"/>
              <a:t>):</a:t>
            </a:r>
            <a:endParaRPr lang="es-ES" sz="1400" dirty="0"/>
          </a:p>
        </p:txBody>
      </p:sp>
      <p:sp>
        <p:nvSpPr>
          <p:cNvPr id="4" name="3 Rectángulo"/>
          <p:cNvSpPr/>
          <p:nvPr/>
        </p:nvSpPr>
        <p:spPr>
          <a:xfrm>
            <a:off x="954265" y="2960423"/>
            <a:ext cx="2817091" cy="2677656"/>
          </a:xfrm>
          <a:prstGeom prst="rect">
            <a:avLst/>
          </a:prstGeom>
          <a:solidFill>
            <a:schemeClr val="bg1">
              <a:lumMod val="95000"/>
            </a:schemeClr>
          </a:solidFill>
        </p:spPr>
        <p:txBody>
          <a:bodyPr wrap="square">
            <a:spAutoFit/>
          </a:bodyPr>
          <a:lstStyle/>
          <a:p>
            <a:r>
              <a:rPr lang="es-ES" sz="1200" dirty="0">
                <a:solidFill>
                  <a:srgbClr val="FF0000"/>
                </a:solidFill>
                <a:latin typeface="Courier New" panose="02070309020205020404" pitchFamily="49" charset="0"/>
                <a:cs typeface="Courier New" panose="02070309020205020404" pitchFamily="49" charset="0"/>
              </a:rPr>
              <a:t>h1</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text-align</a:t>
            </a:r>
            <a:r>
              <a:rPr lang="es-ES" sz="1200" dirty="0">
                <a:latin typeface="Courier New" panose="02070309020205020404" pitchFamily="49" charset="0"/>
                <a:cs typeface="Courier New" panose="02070309020205020404" pitchFamily="49" charset="0"/>
              </a:rPr>
              <a:t>: center;</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color: red;</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solidFill>
                  <a:srgbClr val="FF0000"/>
                </a:solidFill>
                <a:latin typeface="Courier New" panose="02070309020205020404" pitchFamily="49" charset="0"/>
                <a:cs typeface="Courier New" panose="02070309020205020404" pitchFamily="49" charset="0"/>
              </a:rPr>
              <a:t>h2</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text-align</a:t>
            </a:r>
            <a:r>
              <a:rPr lang="es-ES" sz="1200" dirty="0">
                <a:latin typeface="Courier New" panose="02070309020205020404" pitchFamily="49" charset="0"/>
                <a:cs typeface="Courier New" panose="02070309020205020404" pitchFamily="49" charset="0"/>
              </a:rPr>
              <a:t>: center;</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color: red;</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solidFill>
                  <a:srgbClr val="FF0000"/>
                </a:solidFill>
                <a:latin typeface="Courier New" panose="02070309020205020404" pitchFamily="49" charset="0"/>
                <a:cs typeface="Courier New" panose="02070309020205020404" pitchFamily="49" charset="0"/>
              </a:rPr>
              <a:t>p</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text-align</a:t>
            </a:r>
            <a:r>
              <a:rPr lang="es-ES" sz="1200" dirty="0">
                <a:latin typeface="Courier New" panose="02070309020205020404" pitchFamily="49" charset="0"/>
                <a:cs typeface="Courier New" panose="02070309020205020404" pitchFamily="49" charset="0"/>
              </a:rPr>
              <a:t>: center;</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color: red;</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sp>
        <p:nvSpPr>
          <p:cNvPr id="5" name="4 Rectángulo"/>
          <p:cNvSpPr/>
          <p:nvPr/>
        </p:nvSpPr>
        <p:spPr>
          <a:xfrm>
            <a:off x="3956084" y="3189054"/>
            <a:ext cx="2232280" cy="1384995"/>
          </a:xfrm>
          <a:prstGeom prst="rect">
            <a:avLst/>
          </a:prstGeom>
        </p:spPr>
        <p:txBody>
          <a:bodyPr wrap="square">
            <a:spAutoFit/>
          </a:bodyPr>
          <a:lstStyle/>
          <a:p>
            <a:r>
              <a:rPr lang="es-ES" sz="1400" dirty="0"/>
              <a:t>Será mejor agrupar los selectores, para minimizar el código.</a:t>
            </a:r>
          </a:p>
          <a:p>
            <a:r>
              <a:rPr lang="es-ES" sz="1400" dirty="0"/>
              <a:t>Para agrupar selectores, separe cada selector con una coma.</a:t>
            </a:r>
          </a:p>
        </p:txBody>
      </p:sp>
      <p:sp>
        <p:nvSpPr>
          <p:cNvPr id="20" name="19 Rectángulo"/>
          <p:cNvSpPr/>
          <p:nvPr/>
        </p:nvSpPr>
        <p:spPr>
          <a:xfrm>
            <a:off x="6336145" y="3352999"/>
            <a:ext cx="4756727" cy="830997"/>
          </a:xfrm>
          <a:prstGeom prst="rect">
            <a:avLst/>
          </a:prstGeom>
          <a:solidFill>
            <a:schemeClr val="bg1">
              <a:lumMod val="95000"/>
            </a:schemeClr>
          </a:solidFill>
        </p:spPr>
        <p:txBody>
          <a:bodyPr wrap="square">
            <a:spAutoFit/>
          </a:bodyPr>
          <a:lstStyle/>
          <a:p>
            <a:r>
              <a:rPr lang="es-ES" sz="1200" dirty="0">
                <a:solidFill>
                  <a:srgbClr val="FF0000"/>
                </a:solidFill>
                <a:latin typeface="Courier New" panose="02070309020205020404" pitchFamily="49" charset="0"/>
                <a:cs typeface="Courier New" panose="02070309020205020404" pitchFamily="49" charset="0"/>
              </a:rPr>
              <a:t>h1, h2, p</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text-align</a:t>
            </a:r>
            <a:r>
              <a:rPr lang="es-ES" sz="1200" dirty="0">
                <a:latin typeface="Courier New" panose="02070309020205020404" pitchFamily="49" charset="0"/>
                <a:cs typeface="Courier New" panose="02070309020205020404" pitchFamily="49" charset="0"/>
              </a:rPr>
              <a:t>: center;</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color: red;</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1450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p:cTn id="36" dur="500" fill="hold"/>
                                        <p:tgtEl>
                                          <p:spTgt spid="4"/>
                                        </p:tgtEl>
                                        <p:attrNameLst>
                                          <p:attrName>ppt_w</p:attrName>
                                        </p:attrNameLst>
                                      </p:cBhvr>
                                      <p:tavLst>
                                        <p:tav tm="0">
                                          <p:val>
                                            <p:fltVal val="0"/>
                                          </p:val>
                                        </p:tav>
                                        <p:tav tm="100000">
                                          <p:val>
                                            <p:strVal val="#ppt_w"/>
                                          </p:val>
                                        </p:tav>
                                      </p:tavLst>
                                    </p:anim>
                                    <p:anim calcmode="lin" valueType="num">
                                      <p:cBhvr>
                                        <p:cTn id="37" dur="500" fill="hold"/>
                                        <p:tgtEl>
                                          <p:spTgt spid="4"/>
                                        </p:tgtEl>
                                        <p:attrNameLst>
                                          <p:attrName>ppt_h</p:attrName>
                                        </p:attrNameLst>
                                      </p:cBhvr>
                                      <p:tavLst>
                                        <p:tav tm="0">
                                          <p:val>
                                            <p:fltVal val="0"/>
                                          </p:val>
                                        </p:tav>
                                        <p:tav tm="100000">
                                          <p:val>
                                            <p:strVal val="#ppt_h"/>
                                          </p:val>
                                        </p:tav>
                                      </p:tavLst>
                                    </p:anim>
                                    <p:animEffect transition="in" filter="fade">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500" fill="hold"/>
                                        <p:tgtEl>
                                          <p:spTgt spid="20"/>
                                        </p:tgtEl>
                                        <p:attrNameLst>
                                          <p:attrName>ppt_w</p:attrName>
                                        </p:attrNameLst>
                                      </p:cBhvr>
                                      <p:tavLst>
                                        <p:tav tm="0">
                                          <p:val>
                                            <p:fltVal val="0"/>
                                          </p:val>
                                        </p:tav>
                                        <p:tav tm="100000">
                                          <p:val>
                                            <p:strVal val="#ppt_w"/>
                                          </p:val>
                                        </p:tav>
                                      </p:tavLst>
                                    </p:anim>
                                    <p:anim calcmode="lin" valueType="num">
                                      <p:cBhvr>
                                        <p:cTn id="49" dur="500" fill="hold"/>
                                        <p:tgtEl>
                                          <p:spTgt spid="20"/>
                                        </p:tgtEl>
                                        <p:attrNameLst>
                                          <p:attrName>ppt_h</p:attrName>
                                        </p:attrNameLst>
                                      </p:cBhvr>
                                      <p:tavLst>
                                        <p:tav tm="0">
                                          <p:val>
                                            <p:fltVal val="0"/>
                                          </p:val>
                                        </p:tav>
                                        <p:tav tm="100000">
                                          <p:val>
                                            <p:strVal val="#ppt_h"/>
                                          </p:val>
                                        </p:tav>
                                      </p:tavLst>
                                    </p:anim>
                                    <p:animEffect transition="in" filter="fade">
                                      <p:cBhvr>
                                        <p:cTn id="5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8" grpId="0"/>
      <p:bldP spid="9" grpId="0"/>
      <p:bldP spid="10" grpId="0"/>
      <p:bldP spid="4" grpId="0" animBg="1"/>
      <p:bldP spid="5" grpId="0"/>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2. Selectores. </a:t>
            </a:r>
            <a:r>
              <a:rPr lang="es-ES" sz="3000" b="0" dirty="0" err="1" smtClean="0"/>
              <a:t>Combinadores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19</a:t>
            </a:fld>
            <a:endParaRPr lang="en-US"/>
          </a:p>
        </p:txBody>
      </p:sp>
      <p:sp>
        <p:nvSpPr>
          <p:cNvPr id="13" name="12 Rectángulo"/>
          <p:cNvSpPr/>
          <p:nvPr/>
        </p:nvSpPr>
        <p:spPr>
          <a:xfrm>
            <a:off x="738909" y="1148002"/>
            <a:ext cx="10261600" cy="1384995"/>
          </a:xfrm>
          <a:prstGeom prst="rect">
            <a:avLst/>
          </a:prstGeom>
        </p:spPr>
        <p:txBody>
          <a:bodyPr wrap="square">
            <a:spAutoFit/>
          </a:bodyPr>
          <a:lstStyle/>
          <a:p>
            <a:r>
              <a:rPr lang="es-ES" sz="1400" dirty="0"/>
              <a:t>Un selector CSS puede contener más de un selector simple. Entre los selectores simples, podemos incluir un </a:t>
            </a:r>
            <a:r>
              <a:rPr lang="es-ES" sz="1400" dirty="0" err="1"/>
              <a:t>combinador</a:t>
            </a:r>
            <a:r>
              <a:rPr lang="es-ES" sz="1400" dirty="0"/>
              <a:t>.</a:t>
            </a:r>
          </a:p>
          <a:p>
            <a:r>
              <a:rPr lang="es-ES" sz="1400" dirty="0"/>
              <a:t>Hay cuatro </a:t>
            </a:r>
            <a:r>
              <a:rPr lang="es-ES" sz="1400" dirty="0" err="1"/>
              <a:t>combinadores</a:t>
            </a:r>
            <a:r>
              <a:rPr lang="es-ES" sz="1400" dirty="0"/>
              <a:t> diferentes en CSS:</a:t>
            </a:r>
          </a:p>
          <a:p>
            <a:pPr marL="285750" indent="-285750">
              <a:buFont typeface="Arial" panose="020B0604020202020204" pitchFamily="34" charset="0"/>
              <a:buChar char="•"/>
            </a:pPr>
            <a:r>
              <a:rPr lang="es-ES" sz="1400" dirty="0"/>
              <a:t>selector de descendientes (espacio)</a:t>
            </a:r>
          </a:p>
          <a:p>
            <a:pPr marL="285750" indent="-285750">
              <a:buFont typeface="Arial" panose="020B0604020202020204" pitchFamily="34" charset="0"/>
              <a:buChar char="•"/>
            </a:pPr>
            <a:r>
              <a:rPr lang="es-ES" sz="1400" dirty="0"/>
              <a:t>selector de </a:t>
            </a:r>
            <a:r>
              <a:rPr lang="es-ES" sz="1400" dirty="0" smtClean="0"/>
              <a:t>hijos (&gt;)</a:t>
            </a:r>
            <a:endParaRPr lang="es-ES" sz="1400" dirty="0"/>
          </a:p>
          <a:p>
            <a:pPr marL="285750" indent="-285750">
              <a:buFont typeface="Arial" panose="020B0604020202020204" pitchFamily="34" charset="0"/>
              <a:buChar char="•"/>
            </a:pPr>
            <a:r>
              <a:rPr lang="es-ES" sz="1400" dirty="0"/>
              <a:t>selector de hermano adyacente (+)</a:t>
            </a:r>
          </a:p>
          <a:p>
            <a:pPr marL="285750" indent="-285750">
              <a:buFont typeface="Arial" panose="020B0604020202020204" pitchFamily="34" charset="0"/>
              <a:buChar char="•"/>
            </a:pPr>
            <a:r>
              <a:rPr lang="es-ES" sz="1400" dirty="0"/>
              <a:t>selector general de hermanos (~)</a:t>
            </a:r>
          </a:p>
        </p:txBody>
      </p:sp>
      <p:sp>
        <p:nvSpPr>
          <p:cNvPr id="14" name="13 Rectángulo"/>
          <p:cNvSpPr/>
          <p:nvPr/>
        </p:nvSpPr>
        <p:spPr>
          <a:xfrm>
            <a:off x="738909" y="2708716"/>
            <a:ext cx="6096000" cy="369332"/>
          </a:xfrm>
          <a:prstGeom prst="rect">
            <a:avLst/>
          </a:prstGeom>
        </p:spPr>
        <p:txBody>
          <a:bodyPr>
            <a:spAutoFit/>
          </a:bodyPr>
          <a:lstStyle/>
          <a:p>
            <a:r>
              <a:rPr lang="es-ES" b="1" dirty="0"/>
              <a:t>Selector de </a:t>
            </a:r>
            <a:r>
              <a:rPr lang="es-ES" b="1" dirty="0" smtClean="0"/>
              <a:t>descendientes</a:t>
            </a:r>
            <a:endParaRPr lang="es-ES" b="1" dirty="0"/>
          </a:p>
        </p:txBody>
      </p:sp>
      <p:sp>
        <p:nvSpPr>
          <p:cNvPr id="15" name="14 Rectángulo"/>
          <p:cNvSpPr/>
          <p:nvPr/>
        </p:nvSpPr>
        <p:spPr>
          <a:xfrm>
            <a:off x="831272" y="3188416"/>
            <a:ext cx="10704945" cy="523220"/>
          </a:xfrm>
          <a:prstGeom prst="rect">
            <a:avLst/>
          </a:prstGeom>
        </p:spPr>
        <p:txBody>
          <a:bodyPr wrap="square">
            <a:spAutoFit/>
          </a:bodyPr>
          <a:lstStyle/>
          <a:p>
            <a:r>
              <a:rPr lang="es-ES" sz="1400" dirty="0" smtClean="0"/>
              <a:t>El selector de descendientes coincide con todos los elementos que son descendientes de un elemento especificado.</a:t>
            </a:r>
          </a:p>
          <a:p>
            <a:r>
              <a:rPr lang="es-ES" sz="1400" dirty="0" smtClean="0"/>
              <a:t>El siguiente ejemplo selecciona todos los elementos &lt;p&gt; dentro de los elementos &lt;div&gt;: </a:t>
            </a:r>
            <a:endParaRPr lang="es-ES" sz="1400" dirty="0"/>
          </a:p>
        </p:txBody>
      </p:sp>
      <p:sp>
        <p:nvSpPr>
          <p:cNvPr id="16" name="15 Rectángulo"/>
          <p:cNvSpPr/>
          <p:nvPr/>
        </p:nvSpPr>
        <p:spPr>
          <a:xfrm>
            <a:off x="831272" y="3817080"/>
            <a:ext cx="6096000" cy="646331"/>
          </a:xfrm>
          <a:prstGeom prst="rect">
            <a:avLst/>
          </a:prstGeom>
          <a:solidFill>
            <a:schemeClr val="bg1">
              <a:lumMod val="95000"/>
            </a:schemeClr>
          </a:solidFill>
        </p:spPr>
        <p:txBody>
          <a:bodyPr>
            <a:spAutoFit/>
          </a:bodyPr>
          <a:lstStyle/>
          <a:p>
            <a:r>
              <a:rPr lang="es-ES" sz="1200" dirty="0">
                <a:solidFill>
                  <a:srgbClr val="FF0000"/>
                </a:solidFill>
                <a:latin typeface="Courier New" panose="02070309020205020404" pitchFamily="49" charset="0"/>
                <a:cs typeface="Courier New" panose="02070309020205020404" pitchFamily="49" charset="0"/>
              </a:rPr>
              <a:t>div p</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background</a:t>
            </a:r>
            <a:r>
              <a:rPr lang="es-ES" sz="1200" dirty="0">
                <a:latin typeface="Courier New" panose="02070309020205020404" pitchFamily="49" charset="0"/>
                <a:cs typeface="Courier New" panose="02070309020205020404" pitchFamily="49" charset="0"/>
              </a:rPr>
              <a:t>-color: </a:t>
            </a:r>
            <a:r>
              <a:rPr lang="es-ES" sz="1200" dirty="0" err="1">
                <a:latin typeface="Courier New" panose="02070309020205020404" pitchFamily="49" charset="0"/>
                <a:cs typeface="Courier New" panose="02070309020205020404" pitchFamily="49" charset="0"/>
              </a:rPr>
              <a:t>yellow</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4771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5114C9E-240D-455D-9C3D-87EAC24F2B62}"/>
              </a:ext>
            </a:extLst>
          </p:cNvPr>
          <p:cNvSpPr>
            <a:spLocks noGrp="1"/>
          </p:cNvSpPr>
          <p:nvPr>
            <p:ph type="body" idx="18"/>
          </p:nvPr>
        </p:nvSpPr>
        <p:spPr>
          <a:xfrm>
            <a:off x="5750351" y="1065229"/>
            <a:ext cx="5738402" cy="5113899"/>
          </a:xfrm>
        </p:spPr>
        <p:txBody>
          <a:bodyPr>
            <a:normAutofit/>
          </a:bodyPr>
          <a:lstStyle/>
          <a:p>
            <a:pPr marL="0" indent="0">
              <a:buNone/>
            </a:pPr>
            <a:r>
              <a:rPr lang="es-ES" b="1" dirty="0"/>
              <a:t>Primeros pasos</a:t>
            </a:r>
          </a:p>
          <a:p>
            <a:pPr marL="0" indent="0">
              <a:buNone/>
            </a:pPr>
            <a:r>
              <a:rPr lang="es-ES" dirty="0"/>
              <a:t>_ ¿Que es CSS y para que sirve?</a:t>
            </a:r>
          </a:p>
          <a:p>
            <a:pPr marL="0" indent="0">
              <a:buNone/>
            </a:pPr>
            <a:r>
              <a:rPr lang="es-ES" dirty="0"/>
              <a:t>_ Herramientas para trabajar con CSS 3</a:t>
            </a:r>
          </a:p>
          <a:p>
            <a:pPr marL="0" indent="0">
              <a:buNone/>
            </a:pPr>
            <a:r>
              <a:rPr lang="es-ES" dirty="0"/>
              <a:t>_ Creando el proyecto</a:t>
            </a:r>
          </a:p>
          <a:p>
            <a:pPr marL="0" indent="0">
              <a:buNone/>
            </a:pPr>
            <a:r>
              <a:rPr lang="es-ES" dirty="0"/>
              <a:t>_ Estructura HTML</a:t>
            </a:r>
          </a:p>
          <a:p>
            <a:pPr marL="0" indent="0">
              <a:buNone/>
            </a:pPr>
            <a:r>
              <a:rPr lang="es-ES" dirty="0"/>
              <a:t>_ Como añadir estilos CSS a una web</a:t>
            </a:r>
          </a:p>
          <a:p>
            <a:pPr marL="0" indent="0">
              <a:buNone/>
            </a:pPr>
            <a:r>
              <a:rPr lang="es-ES" b="1" dirty="0"/>
              <a:t>Selectores</a:t>
            </a:r>
          </a:p>
          <a:p>
            <a:pPr marL="0" indent="0">
              <a:buNone/>
            </a:pPr>
            <a:r>
              <a:rPr lang="es-ES" dirty="0"/>
              <a:t>_ ¿Que es un selector?</a:t>
            </a:r>
          </a:p>
          <a:p>
            <a:pPr marL="0" indent="0">
              <a:buNone/>
            </a:pPr>
            <a:r>
              <a:rPr lang="es-ES" dirty="0"/>
              <a:t>_ Selectores de etiquetas</a:t>
            </a:r>
          </a:p>
          <a:p>
            <a:pPr marL="0" indent="0">
              <a:buNone/>
            </a:pPr>
            <a:r>
              <a:rPr lang="es-ES" dirty="0"/>
              <a:t>_ Selector de ID</a:t>
            </a:r>
          </a:p>
          <a:p>
            <a:pPr marL="0" indent="0">
              <a:buNone/>
            </a:pPr>
            <a:r>
              <a:rPr lang="es-ES" dirty="0"/>
              <a:t>_ Selector de clase</a:t>
            </a:r>
          </a:p>
          <a:p>
            <a:pPr marL="0" indent="0">
              <a:buNone/>
            </a:pPr>
            <a:r>
              <a:rPr lang="es-ES" dirty="0"/>
              <a:t>_ Selector de atributo</a:t>
            </a:r>
          </a:p>
          <a:p>
            <a:pPr marL="0" indent="0">
              <a:buNone/>
            </a:pPr>
            <a:r>
              <a:rPr lang="es-ES" dirty="0"/>
              <a:t>_ Selectores hijo</a:t>
            </a:r>
          </a:p>
          <a:p>
            <a:pPr marL="0" indent="0">
              <a:buNone/>
            </a:pPr>
            <a:r>
              <a:rPr lang="es-ES" dirty="0"/>
              <a:t>_ Prioridad en CSS</a:t>
            </a:r>
          </a:p>
          <a:p>
            <a:pPr marL="0" indent="0">
              <a:buNone/>
            </a:pPr>
            <a:endParaRPr lang="es-ES" dirty="0"/>
          </a:p>
        </p:txBody>
      </p:sp>
      <p:sp>
        <p:nvSpPr>
          <p:cNvPr id="21" name="Título 20"/>
          <p:cNvSpPr>
            <a:spLocks noGrp="1"/>
          </p:cNvSpPr>
          <p:nvPr>
            <p:ph type="title"/>
          </p:nvPr>
        </p:nvSpPr>
        <p:spPr>
          <a:xfrm>
            <a:off x="10633436" y="348792"/>
            <a:ext cx="1204490" cy="478716"/>
          </a:xfrm>
        </p:spPr>
        <p:txBody>
          <a:bodyPr>
            <a:normAutofit/>
          </a:bodyPr>
          <a:lstStyle/>
          <a:p>
            <a:r>
              <a:rPr lang="es-ES" sz="2400" dirty="0"/>
              <a:t>ÍNDEX</a:t>
            </a:r>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a:prstGeom prst="rect">
            <a:avLst/>
          </a:prstGeom>
        </p:spPr>
        <p:txBody>
          <a:bodyPr/>
          <a:lstStyle/>
          <a:p>
            <a:fld id="{3CE5352E-9B9F-4EDC-8769-7FA3D3F814C7}" type="slidenum">
              <a:rPr lang="en-US" smtClean="0"/>
              <a:pPr/>
              <a:t>2</a:t>
            </a:fld>
            <a:endParaRPr lang="en-US"/>
          </a:p>
        </p:txBody>
      </p:sp>
      <p:pic>
        <p:nvPicPr>
          <p:cNvPr id="1026" name="Picture 2"/>
          <p:cNvPicPr>
            <a:picLocks noGrp="1" noChangeAspect="1" noChangeArrowheads="1"/>
          </p:cNvPicPr>
          <p:nvPr>
            <p:ph type="pic" sz="quarter" idx="19"/>
          </p:nvPr>
        </p:nvPicPr>
        <p:blipFill>
          <a:blip r:embed="rId3">
            <a:extLst>
              <a:ext uri="{28A0092B-C50C-407E-A947-70E740481C1C}">
                <a14:useLocalDpi xmlns:a14="http://schemas.microsoft.com/office/drawing/2010/main" val="0"/>
              </a:ext>
            </a:extLst>
          </a:blip>
          <a:srcRect t="1567" b="1567"/>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10163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2. Selectores. </a:t>
            </a:r>
            <a:r>
              <a:rPr lang="es-ES" sz="3000" b="0" dirty="0" err="1" smtClean="0"/>
              <a:t>Combinadores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20</a:t>
            </a:fld>
            <a:endParaRPr lang="en-US"/>
          </a:p>
        </p:txBody>
      </p:sp>
      <p:sp>
        <p:nvSpPr>
          <p:cNvPr id="3" name="2 Rectángulo"/>
          <p:cNvSpPr/>
          <p:nvPr/>
        </p:nvSpPr>
        <p:spPr>
          <a:xfrm>
            <a:off x="554182" y="1010560"/>
            <a:ext cx="6096000" cy="5016758"/>
          </a:xfrm>
          <a:prstGeom prst="rect">
            <a:avLst/>
          </a:prstGeom>
          <a:solidFill>
            <a:schemeClr val="bg1">
              <a:lumMod val="95000"/>
            </a:schemeClr>
          </a:solidFill>
        </p:spPr>
        <p:txBody>
          <a:bodyPr>
            <a:spAutoFit/>
          </a:bodyPr>
          <a:lstStyle/>
          <a:p>
            <a:r>
              <a:rPr lang="es-ES" sz="1000" dirty="0">
                <a:latin typeface="Courier New" panose="02070309020205020404" pitchFamily="49" charset="0"/>
                <a:cs typeface="Courier New" panose="02070309020205020404" pitchFamily="49" charset="0"/>
              </a:rPr>
              <a:t>&lt;!DOCTYPE </a:t>
            </a:r>
            <a:r>
              <a:rPr lang="es-ES" sz="1000" dirty="0" err="1">
                <a:latin typeface="Courier New" panose="02070309020205020404" pitchFamily="49" charset="0"/>
                <a:cs typeface="Courier New" panose="02070309020205020404" pitchFamily="49" charset="0"/>
              </a:rPr>
              <a:t>html</a:t>
            </a:r>
            <a:r>
              <a:rPr lang="es-ES" sz="1000" dirty="0">
                <a:latin typeface="Courier New" panose="02070309020205020404" pitchFamily="49" charset="0"/>
                <a:cs typeface="Courier New" panose="02070309020205020404" pitchFamily="49" charset="0"/>
              </a:rPr>
              <a:t>&gt;</a:t>
            </a:r>
          </a:p>
          <a:p>
            <a:r>
              <a:rPr lang="es-ES" sz="1000" dirty="0">
                <a:latin typeface="Courier New" panose="02070309020205020404" pitchFamily="49" charset="0"/>
                <a:cs typeface="Courier New" panose="02070309020205020404" pitchFamily="49" charset="0"/>
              </a:rPr>
              <a:t>&lt;</a:t>
            </a:r>
            <a:r>
              <a:rPr lang="es-ES" sz="1000" dirty="0" err="1">
                <a:latin typeface="Courier New" panose="02070309020205020404" pitchFamily="49" charset="0"/>
                <a:cs typeface="Courier New" panose="02070309020205020404" pitchFamily="49" charset="0"/>
              </a:rPr>
              <a:t>html</a:t>
            </a:r>
            <a:r>
              <a:rPr lang="es-ES" sz="1000" dirty="0">
                <a:latin typeface="Courier New" panose="02070309020205020404" pitchFamily="49" charset="0"/>
                <a:cs typeface="Courier New" panose="02070309020205020404" pitchFamily="49" charset="0"/>
              </a:rPr>
              <a:t>&gt;</a:t>
            </a:r>
          </a:p>
          <a:p>
            <a:r>
              <a:rPr lang="es-ES" sz="1000" dirty="0">
                <a:latin typeface="Courier New" panose="02070309020205020404" pitchFamily="49" charset="0"/>
                <a:cs typeface="Courier New" panose="02070309020205020404" pitchFamily="49" charset="0"/>
              </a:rPr>
              <a:t/>
            </a:r>
            <a:br>
              <a:rPr lang="es-ES" sz="1000" dirty="0">
                <a:latin typeface="Courier New" panose="02070309020205020404" pitchFamily="49" charset="0"/>
                <a:cs typeface="Courier New" panose="02070309020205020404" pitchFamily="49" charset="0"/>
              </a:rPr>
            </a:br>
            <a:r>
              <a:rPr lang="es-ES" sz="1000" dirty="0">
                <a:latin typeface="Courier New" panose="02070309020205020404" pitchFamily="49" charset="0"/>
                <a:cs typeface="Courier New" panose="02070309020205020404" pitchFamily="49" charset="0"/>
              </a:rPr>
              <a:t>&lt;head&gt;</a:t>
            </a:r>
          </a:p>
          <a:p>
            <a:r>
              <a:rPr lang="es-ES" sz="1000" dirty="0">
                <a:latin typeface="Courier New" panose="02070309020205020404" pitchFamily="49" charset="0"/>
                <a:cs typeface="Courier New" panose="02070309020205020404" pitchFamily="49" charset="0"/>
              </a:rPr>
              <a:t>    &lt;</a:t>
            </a:r>
            <a:r>
              <a:rPr lang="es-ES" sz="1000" dirty="0" err="1">
                <a:latin typeface="Courier New" panose="02070309020205020404" pitchFamily="49" charset="0"/>
                <a:cs typeface="Courier New" panose="02070309020205020404" pitchFamily="49" charset="0"/>
              </a:rPr>
              <a:t>style</a:t>
            </a:r>
            <a:r>
              <a:rPr lang="es-ES" sz="1000" dirty="0">
                <a:latin typeface="Courier New" panose="02070309020205020404" pitchFamily="49" charset="0"/>
                <a:cs typeface="Courier New" panose="02070309020205020404" pitchFamily="49" charset="0"/>
              </a:rPr>
              <a:t>&gt;</a:t>
            </a:r>
          </a:p>
          <a:p>
            <a:r>
              <a:rPr lang="es-ES" sz="1000" dirty="0">
                <a:latin typeface="Courier New" panose="02070309020205020404" pitchFamily="49" charset="0"/>
                <a:cs typeface="Courier New" panose="02070309020205020404" pitchFamily="49" charset="0"/>
              </a:rPr>
              <a:t>        </a:t>
            </a:r>
            <a:r>
              <a:rPr lang="es-ES" sz="1000" b="1" dirty="0">
                <a:solidFill>
                  <a:srgbClr val="FF0000"/>
                </a:solidFill>
                <a:latin typeface="Courier New" panose="02070309020205020404" pitchFamily="49" charset="0"/>
                <a:cs typeface="Courier New" panose="02070309020205020404" pitchFamily="49" charset="0"/>
              </a:rPr>
              <a:t>div p</a:t>
            </a:r>
            <a:r>
              <a:rPr lang="es-ES" sz="1000" dirty="0">
                <a:latin typeface="Courier New" panose="02070309020205020404" pitchFamily="49" charset="0"/>
                <a:cs typeface="Courier New" panose="02070309020205020404" pitchFamily="49" charset="0"/>
              </a:rPr>
              <a:t> {</a:t>
            </a:r>
          </a:p>
          <a:p>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background</a:t>
            </a:r>
            <a:r>
              <a:rPr lang="es-ES" sz="1000" dirty="0">
                <a:latin typeface="Courier New" panose="02070309020205020404" pitchFamily="49" charset="0"/>
                <a:cs typeface="Courier New" panose="02070309020205020404" pitchFamily="49" charset="0"/>
              </a:rPr>
              <a:t>-color: </a:t>
            </a:r>
            <a:r>
              <a:rPr lang="es-ES" sz="1000" dirty="0" err="1">
                <a:latin typeface="Courier New" panose="02070309020205020404" pitchFamily="49" charset="0"/>
                <a:cs typeface="Courier New" panose="02070309020205020404" pitchFamily="49" charset="0"/>
              </a:rPr>
              <a:t>yellow</a:t>
            </a:r>
            <a:r>
              <a:rPr lang="es-ES" sz="1000" dirty="0">
                <a:latin typeface="Courier New" panose="02070309020205020404" pitchFamily="49" charset="0"/>
                <a:cs typeface="Courier New" panose="02070309020205020404" pitchFamily="49" charset="0"/>
              </a:rPr>
              <a:t>;</a:t>
            </a:r>
          </a:p>
          <a:p>
            <a:r>
              <a:rPr lang="es-ES" sz="1000" dirty="0">
                <a:latin typeface="Courier New" panose="02070309020205020404" pitchFamily="49" charset="0"/>
                <a:cs typeface="Courier New" panose="02070309020205020404" pitchFamily="49" charset="0"/>
              </a:rPr>
              <a:t>        }</a:t>
            </a:r>
          </a:p>
          <a:p>
            <a:r>
              <a:rPr lang="es-ES" sz="1000" dirty="0">
                <a:latin typeface="Courier New" panose="02070309020205020404" pitchFamily="49" charset="0"/>
                <a:cs typeface="Courier New" panose="02070309020205020404" pitchFamily="49" charset="0"/>
              </a:rPr>
              <a:t>    &lt;/</a:t>
            </a:r>
            <a:r>
              <a:rPr lang="es-ES" sz="1000" dirty="0" err="1">
                <a:latin typeface="Courier New" panose="02070309020205020404" pitchFamily="49" charset="0"/>
                <a:cs typeface="Courier New" panose="02070309020205020404" pitchFamily="49" charset="0"/>
              </a:rPr>
              <a:t>style</a:t>
            </a:r>
            <a:r>
              <a:rPr lang="es-ES" sz="1000" dirty="0">
                <a:latin typeface="Courier New" panose="02070309020205020404" pitchFamily="49" charset="0"/>
                <a:cs typeface="Courier New" panose="02070309020205020404" pitchFamily="49" charset="0"/>
              </a:rPr>
              <a:t>&gt;</a:t>
            </a:r>
          </a:p>
          <a:p>
            <a:r>
              <a:rPr lang="es-ES" sz="1000" dirty="0">
                <a:latin typeface="Courier New" panose="02070309020205020404" pitchFamily="49" charset="0"/>
                <a:cs typeface="Courier New" panose="02070309020205020404" pitchFamily="49" charset="0"/>
              </a:rPr>
              <a:t>&lt;/head&gt;</a:t>
            </a:r>
          </a:p>
          <a:p>
            <a:r>
              <a:rPr lang="es-ES" sz="1000" dirty="0">
                <a:latin typeface="Courier New" panose="02070309020205020404" pitchFamily="49" charset="0"/>
                <a:cs typeface="Courier New" panose="02070309020205020404" pitchFamily="49" charset="0"/>
              </a:rPr>
              <a:t/>
            </a:r>
            <a:br>
              <a:rPr lang="es-ES" sz="1000" dirty="0">
                <a:latin typeface="Courier New" panose="02070309020205020404" pitchFamily="49" charset="0"/>
                <a:cs typeface="Courier New" panose="02070309020205020404" pitchFamily="49" charset="0"/>
              </a:rPr>
            </a:br>
            <a:r>
              <a:rPr lang="es-ES" sz="1000" dirty="0">
                <a:latin typeface="Courier New" panose="02070309020205020404" pitchFamily="49" charset="0"/>
                <a:cs typeface="Courier New" panose="02070309020205020404" pitchFamily="49" charset="0"/>
              </a:rPr>
              <a:t>&lt;</a:t>
            </a:r>
            <a:r>
              <a:rPr lang="es-ES" sz="1000" dirty="0" err="1">
                <a:latin typeface="Courier New" panose="02070309020205020404" pitchFamily="49" charset="0"/>
                <a:cs typeface="Courier New" panose="02070309020205020404" pitchFamily="49" charset="0"/>
              </a:rPr>
              <a:t>body</a:t>
            </a:r>
            <a:r>
              <a:rPr lang="es-ES" sz="1000" dirty="0">
                <a:latin typeface="Courier New" panose="02070309020205020404" pitchFamily="49" charset="0"/>
                <a:cs typeface="Courier New" panose="02070309020205020404" pitchFamily="49" charset="0"/>
              </a:rPr>
              <a:t>&gt;</a:t>
            </a:r>
          </a:p>
          <a:p>
            <a:r>
              <a:rPr lang="es-ES" sz="1000" dirty="0">
                <a:latin typeface="Courier New" panose="02070309020205020404" pitchFamily="49" charset="0"/>
                <a:cs typeface="Courier New" panose="02070309020205020404" pitchFamily="49" charset="0"/>
              </a:rPr>
              <a:t/>
            </a:r>
            <a:br>
              <a:rPr lang="es-ES" sz="1000" dirty="0">
                <a:latin typeface="Courier New" panose="02070309020205020404" pitchFamily="49" charset="0"/>
                <a:cs typeface="Courier New" panose="02070309020205020404" pitchFamily="49" charset="0"/>
              </a:rPr>
            </a:br>
            <a:r>
              <a:rPr lang="es-ES" sz="1000" dirty="0">
                <a:latin typeface="Courier New" panose="02070309020205020404" pitchFamily="49" charset="0"/>
                <a:cs typeface="Courier New" panose="02070309020205020404" pitchFamily="49" charset="0"/>
              </a:rPr>
              <a:t>    &lt;h2&gt;</a:t>
            </a:r>
            <a:r>
              <a:rPr lang="es-ES" sz="1000" dirty="0" err="1">
                <a:latin typeface="Courier New" panose="02070309020205020404" pitchFamily="49" charset="0"/>
                <a:cs typeface="Courier New" panose="02070309020205020404" pitchFamily="49" charset="0"/>
              </a:rPr>
              <a:t>Descendant</a:t>
            </a:r>
            <a:r>
              <a:rPr lang="es-ES" sz="1000" dirty="0">
                <a:latin typeface="Courier New" panose="02070309020205020404" pitchFamily="49" charset="0"/>
                <a:cs typeface="Courier New" panose="02070309020205020404" pitchFamily="49" charset="0"/>
              </a:rPr>
              <a:t> Selector&lt;/h2&gt;</a:t>
            </a:r>
          </a:p>
          <a:p>
            <a:r>
              <a:rPr lang="es-ES" sz="1000" dirty="0">
                <a:latin typeface="Courier New" panose="02070309020205020404" pitchFamily="49" charset="0"/>
                <a:cs typeface="Courier New" panose="02070309020205020404" pitchFamily="49" charset="0"/>
              </a:rPr>
              <a:t/>
            </a:r>
            <a:br>
              <a:rPr lang="es-ES" sz="1000" dirty="0">
                <a:latin typeface="Courier New" panose="02070309020205020404" pitchFamily="49" charset="0"/>
                <a:cs typeface="Courier New" panose="02070309020205020404" pitchFamily="49" charset="0"/>
              </a:rPr>
            </a:br>
            <a:r>
              <a:rPr lang="es-ES" sz="1000" dirty="0">
                <a:latin typeface="Courier New" panose="02070309020205020404" pitchFamily="49" charset="0"/>
                <a:cs typeface="Courier New" panose="02070309020205020404" pitchFamily="49" charset="0"/>
              </a:rPr>
              <a:t>    &lt;p&gt;</a:t>
            </a:r>
            <a:r>
              <a:rPr lang="es-ES" sz="1000" dirty="0" err="1">
                <a:latin typeface="Courier New" panose="02070309020205020404" pitchFamily="49" charset="0"/>
                <a:cs typeface="Courier New" panose="02070309020205020404" pitchFamily="49" charset="0"/>
              </a:rPr>
              <a:t>The</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descendant</a:t>
            </a:r>
            <a:r>
              <a:rPr lang="es-ES" sz="1000" dirty="0">
                <a:latin typeface="Courier New" panose="02070309020205020404" pitchFamily="49" charset="0"/>
                <a:cs typeface="Courier New" panose="02070309020205020404" pitchFamily="49" charset="0"/>
              </a:rPr>
              <a:t> selector </a:t>
            </a:r>
            <a:r>
              <a:rPr lang="es-ES" sz="1000" dirty="0" err="1">
                <a:latin typeface="Courier New" panose="02070309020205020404" pitchFamily="49" charset="0"/>
                <a:cs typeface="Courier New" panose="02070309020205020404" pitchFamily="49" charset="0"/>
              </a:rPr>
              <a:t>matches</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all</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elements</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that</a:t>
            </a:r>
            <a:r>
              <a:rPr lang="es-ES" sz="1000" dirty="0">
                <a:latin typeface="Courier New" panose="02070309020205020404" pitchFamily="49" charset="0"/>
                <a:cs typeface="Courier New" panose="02070309020205020404" pitchFamily="49" charset="0"/>
              </a:rPr>
              <a:t> are </a:t>
            </a:r>
            <a:r>
              <a:rPr lang="es-ES" sz="1000" dirty="0" err="1">
                <a:latin typeface="Courier New" panose="02070309020205020404" pitchFamily="49" charset="0"/>
                <a:cs typeface="Courier New" panose="02070309020205020404" pitchFamily="49" charset="0"/>
              </a:rPr>
              <a:t>descendants</a:t>
            </a:r>
            <a:r>
              <a:rPr lang="es-ES" sz="1000" dirty="0">
                <a:latin typeface="Courier New" panose="02070309020205020404" pitchFamily="49" charset="0"/>
                <a:cs typeface="Courier New" panose="02070309020205020404" pitchFamily="49" charset="0"/>
              </a:rPr>
              <a:t> of a </a:t>
            </a:r>
            <a:r>
              <a:rPr lang="es-ES" sz="1000" dirty="0" err="1">
                <a:latin typeface="Courier New" panose="02070309020205020404" pitchFamily="49" charset="0"/>
                <a:cs typeface="Courier New" panose="02070309020205020404" pitchFamily="49" charset="0"/>
              </a:rPr>
              <a:t>specified</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element</a:t>
            </a:r>
            <a:r>
              <a:rPr lang="es-ES" sz="1000" dirty="0">
                <a:latin typeface="Courier New" panose="02070309020205020404" pitchFamily="49" charset="0"/>
                <a:cs typeface="Courier New" panose="02070309020205020404" pitchFamily="49" charset="0"/>
              </a:rPr>
              <a:t>.&lt;/p&gt;</a:t>
            </a:r>
          </a:p>
          <a:p>
            <a:r>
              <a:rPr lang="es-ES" sz="1000" dirty="0">
                <a:latin typeface="Courier New" panose="02070309020205020404" pitchFamily="49" charset="0"/>
                <a:cs typeface="Courier New" panose="02070309020205020404" pitchFamily="49" charset="0"/>
              </a:rPr>
              <a:t/>
            </a:r>
            <a:br>
              <a:rPr lang="es-ES" sz="1000" dirty="0">
                <a:latin typeface="Courier New" panose="02070309020205020404" pitchFamily="49" charset="0"/>
                <a:cs typeface="Courier New" panose="02070309020205020404" pitchFamily="49" charset="0"/>
              </a:rPr>
            </a:br>
            <a:r>
              <a:rPr lang="es-ES" sz="1000" dirty="0">
                <a:latin typeface="Courier New" panose="02070309020205020404" pitchFamily="49" charset="0"/>
                <a:cs typeface="Courier New" panose="02070309020205020404" pitchFamily="49" charset="0"/>
              </a:rPr>
              <a:t>    &lt;div&gt;</a:t>
            </a:r>
          </a:p>
          <a:p>
            <a:r>
              <a:rPr lang="es-ES" sz="1000" dirty="0">
                <a:latin typeface="Courier New" panose="02070309020205020404" pitchFamily="49" charset="0"/>
                <a:cs typeface="Courier New" panose="02070309020205020404" pitchFamily="49" charset="0"/>
              </a:rPr>
              <a:t>        </a:t>
            </a:r>
            <a:r>
              <a:rPr lang="es-ES" sz="1000" dirty="0">
                <a:solidFill>
                  <a:srgbClr val="FF0000"/>
                </a:solidFill>
                <a:latin typeface="Courier New" panose="02070309020205020404" pitchFamily="49" charset="0"/>
                <a:cs typeface="Courier New" panose="02070309020205020404" pitchFamily="49" charset="0"/>
              </a:rPr>
              <a:t>&lt;p&gt;</a:t>
            </a:r>
            <a:r>
              <a:rPr lang="es-ES" sz="1000" dirty="0" err="1">
                <a:solidFill>
                  <a:srgbClr val="FF0000"/>
                </a:solidFill>
                <a:latin typeface="Courier New" panose="02070309020205020404" pitchFamily="49" charset="0"/>
                <a:cs typeface="Courier New" panose="02070309020205020404" pitchFamily="49" charset="0"/>
              </a:rPr>
              <a:t>Paragraph</a:t>
            </a:r>
            <a:r>
              <a:rPr lang="es-ES" sz="1000" dirty="0">
                <a:solidFill>
                  <a:srgbClr val="FF0000"/>
                </a:solidFill>
                <a:latin typeface="Courier New" panose="02070309020205020404" pitchFamily="49" charset="0"/>
                <a:cs typeface="Courier New" panose="02070309020205020404" pitchFamily="49" charset="0"/>
              </a:rPr>
              <a:t> 1 in </a:t>
            </a:r>
            <a:r>
              <a:rPr lang="es-ES" sz="1000" dirty="0" err="1">
                <a:solidFill>
                  <a:srgbClr val="FF0000"/>
                </a:solidFill>
                <a:latin typeface="Courier New" panose="02070309020205020404" pitchFamily="49" charset="0"/>
                <a:cs typeface="Courier New" panose="02070309020205020404" pitchFamily="49" charset="0"/>
              </a:rPr>
              <a:t>the</a:t>
            </a:r>
            <a:r>
              <a:rPr lang="es-ES" sz="1000" dirty="0">
                <a:solidFill>
                  <a:srgbClr val="FF0000"/>
                </a:solidFill>
                <a:latin typeface="Courier New" panose="02070309020205020404" pitchFamily="49" charset="0"/>
                <a:cs typeface="Courier New" panose="02070309020205020404" pitchFamily="49" charset="0"/>
              </a:rPr>
              <a:t> div.&lt;/p&gt;</a:t>
            </a:r>
          </a:p>
          <a:p>
            <a:r>
              <a:rPr lang="es-ES" sz="1000" dirty="0">
                <a:solidFill>
                  <a:srgbClr val="FF0000"/>
                </a:solidFill>
                <a:latin typeface="Courier New" panose="02070309020205020404" pitchFamily="49" charset="0"/>
                <a:cs typeface="Courier New" panose="02070309020205020404" pitchFamily="49" charset="0"/>
              </a:rPr>
              <a:t>        &lt;p&gt;</a:t>
            </a:r>
            <a:r>
              <a:rPr lang="es-ES" sz="1000" dirty="0" err="1">
                <a:solidFill>
                  <a:srgbClr val="FF0000"/>
                </a:solidFill>
                <a:latin typeface="Courier New" panose="02070309020205020404" pitchFamily="49" charset="0"/>
                <a:cs typeface="Courier New" panose="02070309020205020404" pitchFamily="49" charset="0"/>
              </a:rPr>
              <a:t>Paragraph</a:t>
            </a:r>
            <a:r>
              <a:rPr lang="es-ES" sz="1000" dirty="0">
                <a:solidFill>
                  <a:srgbClr val="FF0000"/>
                </a:solidFill>
                <a:latin typeface="Courier New" panose="02070309020205020404" pitchFamily="49" charset="0"/>
                <a:cs typeface="Courier New" panose="02070309020205020404" pitchFamily="49" charset="0"/>
              </a:rPr>
              <a:t> 2 in </a:t>
            </a:r>
            <a:r>
              <a:rPr lang="es-ES" sz="1000" dirty="0" err="1">
                <a:solidFill>
                  <a:srgbClr val="FF0000"/>
                </a:solidFill>
                <a:latin typeface="Courier New" panose="02070309020205020404" pitchFamily="49" charset="0"/>
                <a:cs typeface="Courier New" panose="02070309020205020404" pitchFamily="49" charset="0"/>
              </a:rPr>
              <a:t>the</a:t>
            </a:r>
            <a:r>
              <a:rPr lang="es-ES" sz="1000" dirty="0">
                <a:solidFill>
                  <a:srgbClr val="FF0000"/>
                </a:solidFill>
                <a:latin typeface="Courier New" panose="02070309020205020404" pitchFamily="49" charset="0"/>
                <a:cs typeface="Courier New" panose="02070309020205020404" pitchFamily="49" charset="0"/>
              </a:rPr>
              <a:t> div.&lt;/p&gt;</a:t>
            </a:r>
          </a:p>
          <a:p>
            <a:r>
              <a:rPr lang="es-ES" sz="1000" dirty="0">
                <a:latin typeface="Courier New" panose="02070309020205020404" pitchFamily="49" charset="0"/>
                <a:cs typeface="Courier New" panose="02070309020205020404" pitchFamily="49" charset="0"/>
              </a:rPr>
              <a:t>        &lt;</a:t>
            </a:r>
            <a:r>
              <a:rPr lang="es-ES" sz="1000" dirty="0" err="1">
                <a:latin typeface="Courier New" panose="02070309020205020404" pitchFamily="49" charset="0"/>
                <a:cs typeface="Courier New" panose="02070309020205020404" pitchFamily="49" charset="0"/>
              </a:rPr>
              <a:t>section</a:t>
            </a:r>
            <a:r>
              <a:rPr lang="es-ES" sz="1000" dirty="0">
                <a:latin typeface="Courier New" panose="02070309020205020404" pitchFamily="49" charset="0"/>
                <a:cs typeface="Courier New" panose="02070309020205020404" pitchFamily="49" charset="0"/>
              </a:rPr>
              <a:t>&gt;</a:t>
            </a:r>
          </a:p>
          <a:p>
            <a:r>
              <a:rPr lang="es-ES" sz="1000" dirty="0">
                <a:latin typeface="Courier New" panose="02070309020205020404" pitchFamily="49" charset="0"/>
                <a:cs typeface="Courier New" panose="02070309020205020404" pitchFamily="49" charset="0"/>
              </a:rPr>
              <a:t>            </a:t>
            </a:r>
            <a:r>
              <a:rPr lang="es-ES" sz="1000" dirty="0">
                <a:solidFill>
                  <a:srgbClr val="FF0000"/>
                </a:solidFill>
                <a:latin typeface="Courier New" panose="02070309020205020404" pitchFamily="49" charset="0"/>
                <a:cs typeface="Courier New" panose="02070309020205020404" pitchFamily="49" charset="0"/>
              </a:rPr>
              <a:t>&lt;p&gt;</a:t>
            </a:r>
            <a:r>
              <a:rPr lang="es-ES" sz="1000" dirty="0" err="1">
                <a:solidFill>
                  <a:srgbClr val="FF0000"/>
                </a:solidFill>
                <a:latin typeface="Courier New" panose="02070309020205020404" pitchFamily="49" charset="0"/>
                <a:cs typeface="Courier New" panose="02070309020205020404" pitchFamily="49" charset="0"/>
              </a:rPr>
              <a:t>Paragraph</a:t>
            </a:r>
            <a:r>
              <a:rPr lang="es-ES" sz="1000" dirty="0">
                <a:solidFill>
                  <a:srgbClr val="FF0000"/>
                </a:solidFill>
                <a:latin typeface="Courier New" panose="02070309020205020404" pitchFamily="49" charset="0"/>
                <a:cs typeface="Courier New" panose="02070309020205020404" pitchFamily="49" charset="0"/>
              </a:rPr>
              <a:t> 3 in </a:t>
            </a:r>
            <a:r>
              <a:rPr lang="es-ES" sz="1000" dirty="0" err="1">
                <a:solidFill>
                  <a:srgbClr val="FF0000"/>
                </a:solidFill>
                <a:latin typeface="Courier New" panose="02070309020205020404" pitchFamily="49" charset="0"/>
                <a:cs typeface="Courier New" panose="02070309020205020404" pitchFamily="49" charset="0"/>
              </a:rPr>
              <a:t>the</a:t>
            </a:r>
            <a:r>
              <a:rPr lang="es-ES" sz="1000" dirty="0">
                <a:solidFill>
                  <a:srgbClr val="FF0000"/>
                </a:solidFill>
                <a:latin typeface="Courier New" panose="02070309020205020404" pitchFamily="49" charset="0"/>
                <a:cs typeface="Courier New" panose="02070309020205020404" pitchFamily="49" charset="0"/>
              </a:rPr>
              <a:t> div.&lt;/p&gt;</a:t>
            </a:r>
          </a:p>
          <a:p>
            <a:r>
              <a:rPr lang="es-ES" sz="1000" dirty="0">
                <a:latin typeface="Courier New" panose="02070309020205020404" pitchFamily="49" charset="0"/>
                <a:cs typeface="Courier New" panose="02070309020205020404" pitchFamily="49" charset="0"/>
              </a:rPr>
              <a:t>        &lt;/</a:t>
            </a:r>
            <a:r>
              <a:rPr lang="es-ES" sz="1000" dirty="0" err="1">
                <a:latin typeface="Courier New" panose="02070309020205020404" pitchFamily="49" charset="0"/>
                <a:cs typeface="Courier New" panose="02070309020205020404" pitchFamily="49" charset="0"/>
              </a:rPr>
              <a:t>section</a:t>
            </a:r>
            <a:r>
              <a:rPr lang="es-ES" sz="1000" dirty="0">
                <a:latin typeface="Courier New" panose="02070309020205020404" pitchFamily="49" charset="0"/>
                <a:cs typeface="Courier New" panose="02070309020205020404" pitchFamily="49" charset="0"/>
              </a:rPr>
              <a:t>&gt;</a:t>
            </a:r>
          </a:p>
          <a:p>
            <a:r>
              <a:rPr lang="es-ES" sz="1000" dirty="0">
                <a:latin typeface="Courier New" panose="02070309020205020404" pitchFamily="49" charset="0"/>
                <a:cs typeface="Courier New" panose="02070309020205020404" pitchFamily="49" charset="0"/>
              </a:rPr>
              <a:t>    &lt;/div&gt;</a:t>
            </a:r>
          </a:p>
          <a:p>
            <a:r>
              <a:rPr lang="es-ES" sz="1000" dirty="0">
                <a:latin typeface="Courier New" panose="02070309020205020404" pitchFamily="49" charset="0"/>
                <a:cs typeface="Courier New" panose="02070309020205020404" pitchFamily="49" charset="0"/>
              </a:rPr>
              <a:t/>
            </a:r>
            <a:br>
              <a:rPr lang="es-ES" sz="1000" dirty="0">
                <a:latin typeface="Courier New" panose="02070309020205020404" pitchFamily="49" charset="0"/>
                <a:cs typeface="Courier New" panose="02070309020205020404" pitchFamily="49" charset="0"/>
              </a:rPr>
            </a:br>
            <a:r>
              <a:rPr lang="es-ES" sz="1000" dirty="0">
                <a:latin typeface="Courier New" panose="02070309020205020404" pitchFamily="49" charset="0"/>
                <a:cs typeface="Courier New" panose="02070309020205020404" pitchFamily="49" charset="0"/>
              </a:rPr>
              <a:t>    &lt;p&gt;</a:t>
            </a:r>
            <a:r>
              <a:rPr lang="es-ES" sz="1000" dirty="0" err="1">
                <a:latin typeface="Courier New" panose="02070309020205020404" pitchFamily="49" charset="0"/>
                <a:cs typeface="Courier New" panose="02070309020205020404" pitchFamily="49" charset="0"/>
              </a:rPr>
              <a:t>Paragraph</a:t>
            </a:r>
            <a:r>
              <a:rPr lang="es-ES" sz="1000" dirty="0">
                <a:latin typeface="Courier New" panose="02070309020205020404" pitchFamily="49" charset="0"/>
                <a:cs typeface="Courier New" panose="02070309020205020404" pitchFamily="49" charset="0"/>
              </a:rPr>
              <a:t> 4. </a:t>
            </a:r>
            <a:r>
              <a:rPr lang="es-ES" sz="1000" dirty="0" err="1">
                <a:latin typeface="Courier New" panose="02070309020205020404" pitchFamily="49" charset="0"/>
                <a:cs typeface="Courier New" panose="02070309020205020404" pitchFamily="49" charset="0"/>
              </a:rPr>
              <a:t>Not</a:t>
            </a:r>
            <a:r>
              <a:rPr lang="es-ES" sz="1000" dirty="0">
                <a:latin typeface="Courier New" panose="02070309020205020404" pitchFamily="49" charset="0"/>
                <a:cs typeface="Courier New" panose="02070309020205020404" pitchFamily="49" charset="0"/>
              </a:rPr>
              <a:t> in a div.&lt;/p&gt;</a:t>
            </a:r>
          </a:p>
          <a:p>
            <a:r>
              <a:rPr lang="es-ES" sz="1000" dirty="0">
                <a:latin typeface="Courier New" panose="02070309020205020404" pitchFamily="49" charset="0"/>
                <a:cs typeface="Courier New" panose="02070309020205020404" pitchFamily="49" charset="0"/>
              </a:rPr>
              <a:t>    &lt;p&gt;</a:t>
            </a:r>
            <a:r>
              <a:rPr lang="es-ES" sz="1000" dirty="0" err="1">
                <a:latin typeface="Courier New" panose="02070309020205020404" pitchFamily="49" charset="0"/>
                <a:cs typeface="Courier New" panose="02070309020205020404" pitchFamily="49" charset="0"/>
              </a:rPr>
              <a:t>Paragraph</a:t>
            </a:r>
            <a:r>
              <a:rPr lang="es-ES" sz="1000" dirty="0">
                <a:latin typeface="Courier New" panose="02070309020205020404" pitchFamily="49" charset="0"/>
                <a:cs typeface="Courier New" panose="02070309020205020404" pitchFamily="49" charset="0"/>
              </a:rPr>
              <a:t> 5. </a:t>
            </a:r>
            <a:r>
              <a:rPr lang="es-ES" sz="1000" dirty="0" err="1">
                <a:latin typeface="Courier New" panose="02070309020205020404" pitchFamily="49" charset="0"/>
                <a:cs typeface="Courier New" panose="02070309020205020404" pitchFamily="49" charset="0"/>
              </a:rPr>
              <a:t>Not</a:t>
            </a:r>
            <a:r>
              <a:rPr lang="es-ES" sz="1000" dirty="0">
                <a:latin typeface="Courier New" panose="02070309020205020404" pitchFamily="49" charset="0"/>
                <a:cs typeface="Courier New" panose="02070309020205020404" pitchFamily="49" charset="0"/>
              </a:rPr>
              <a:t> in a div.&lt;/p&gt;</a:t>
            </a:r>
          </a:p>
          <a:p>
            <a:r>
              <a:rPr lang="es-ES" sz="1000" dirty="0">
                <a:latin typeface="Courier New" panose="02070309020205020404" pitchFamily="49" charset="0"/>
                <a:cs typeface="Courier New" panose="02070309020205020404" pitchFamily="49" charset="0"/>
              </a:rPr>
              <a:t/>
            </a:r>
            <a:br>
              <a:rPr lang="es-ES" sz="1000" dirty="0">
                <a:latin typeface="Courier New" panose="02070309020205020404" pitchFamily="49" charset="0"/>
                <a:cs typeface="Courier New" panose="02070309020205020404" pitchFamily="49" charset="0"/>
              </a:rPr>
            </a:br>
            <a:r>
              <a:rPr lang="es-ES" sz="1000" dirty="0">
                <a:latin typeface="Courier New" panose="02070309020205020404" pitchFamily="49" charset="0"/>
                <a:cs typeface="Courier New" panose="02070309020205020404" pitchFamily="49" charset="0"/>
              </a:rPr>
              <a:t>&lt;/</a:t>
            </a:r>
            <a:r>
              <a:rPr lang="es-ES" sz="1000" dirty="0" err="1">
                <a:latin typeface="Courier New" panose="02070309020205020404" pitchFamily="49" charset="0"/>
                <a:cs typeface="Courier New" panose="02070309020205020404" pitchFamily="49" charset="0"/>
              </a:rPr>
              <a:t>body</a:t>
            </a:r>
            <a:r>
              <a:rPr lang="es-ES" sz="1000" dirty="0">
                <a:latin typeface="Courier New" panose="02070309020205020404" pitchFamily="49" charset="0"/>
                <a:cs typeface="Courier New" panose="02070309020205020404" pitchFamily="49" charset="0"/>
              </a:rPr>
              <a:t>&gt;</a:t>
            </a:r>
          </a:p>
          <a:p>
            <a:r>
              <a:rPr lang="es-ES" sz="1000" dirty="0">
                <a:latin typeface="Courier New" panose="02070309020205020404" pitchFamily="49" charset="0"/>
                <a:cs typeface="Courier New" panose="02070309020205020404" pitchFamily="49" charset="0"/>
              </a:rPr>
              <a:t/>
            </a:r>
            <a:br>
              <a:rPr lang="es-ES" sz="1000" dirty="0">
                <a:latin typeface="Courier New" panose="02070309020205020404" pitchFamily="49" charset="0"/>
                <a:cs typeface="Courier New" panose="02070309020205020404" pitchFamily="49" charset="0"/>
              </a:rPr>
            </a:br>
            <a:r>
              <a:rPr lang="es-ES" sz="1000" dirty="0">
                <a:latin typeface="Courier New" panose="02070309020205020404" pitchFamily="49" charset="0"/>
                <a:cs typeface="Courier New" panose="02070309020205020404" pitchFamily="49" charset="0"/>
              </a:rPr>
              <a:t>&lt;/</a:t>
            </a:r>
            <a:r>
              <a:rPr lang="es-ES" sz="1000" dirty="0" err="1">
                <a:latin typeface="Courier New" panose="02070309020205020404" pitchFamily="49" charset="0"/>
                <a:cs typeface="Courier New" panose="02070309020205020404" pitchFamily="49" charset="0"/>
              </a:rPr>
              <a:t>html</a:t>
            </a:r>
            <a:r>
              <a:rPr lang="es-ES" sz="1000" dirty="0">
                <a:latin typeface="Courier New" panose="02070309020205020404" pitchFamily="49" charset="0"/>
                <a:cs typeface="Courier New" panose="02070309020205020404" pitchFamily="49" charset="0"/>
              </a:rPr>
              <a:t>&gt;</a:t>
            </a:r>
          </a:p>
        </p:txBody>
      </p:sp>
      <p:sp>
        <p:nvSpPr>
          <p:cNvPr id="17" name="16 CuadroTexto"/>
          <p:cNvSpPr txBox="1"/>
          <p:nvPr/>
        </p:nvSpPr>
        <p:spPr>
          <a:xfrm>
            <a:off x="5430981" y="1102853"/>
            <a:ext cx="1219201" cy="276999"/>
          </a:xfrm>
          <a:prstGeom prst="rect">
            <a:avLst/>
          </a:prstGeom>
          <a:noFill/>
        </p:spPr>
        <p:txBody>
          <a:bodyPr wrap="square" rtlCol="0">
            <a:spAutoFit/>
          </a:bodyPr>
          <a:lstStyle/>
          <a:p>
            <a:pPr algn="r"/>
            <a:r>
              <a:rPr lang="es-ES" sz="1200" dirty="0" smtClean="0"/>
              <a:t>Index34.html</a:t>
            </a:r>
            <a:endParaRPr lang="es-ES" sz="12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6917" y="1010560"/>
            <a:ext cx="4977099" cy="23607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8" name="17 Rectángulo"/>
          <p:cNvSpPr/>
          <p:nvPr/>
        </p:nvSpPr>
        <p:spPr>
          <a:xfrm>
            <a:off x="7259781" y="482753"/>
            <a:ext cx="4276437" cy="369332"/>
          </a:xfrm>
          <a:prstGeom prst="rect">
            <a:avLst/>
          </a:prstGeom>
        </p:spPr>
        <p:txBody>
          <a:bodyPr wrap="square">
            <a:spAutoFit/>
          </a:bodyPr>
          <a:lstStyle/>
          <a:p>
            <a:r>
              <a:rPr lang="es-ES" b="1" dirty="0"/>
              <a:t>Selector de </a:t>
            </a:r>
            <a:r>
              <a:rPr lang="es-ES" b="1" dirty="0" smtClean="0"/>
              <a:t>descendientes</a:t>
            </a:r>
            <a:endParaRPr lang="es-ES" b="1" dirty="0"/>
          </a:p>
        </p:txBody>
      </p:sp>
      <p:pic>
        <p:nvPicPr>
          <p:cNvPr id="8" name="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0581" y="1470916"/>
            <a:ext cx="720000" cy="720000"/>
          </a:xfrm>
          <a:prstGeom prst="rect">
            <a:avLst/>
          </a:prstGeom>
        </p:spPr>
      </p:pic>
    </p:spTree>
    <p:extLst>
      <p:ext uri="{BB962C8B-B14F-4D97-AF65-F5344CB8AC3E}">
        <p14:creationId xmlns:p14="http://schemas.microsoft.com/office/powerpoint/2010/main" val="185548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194"/>
                                        </p:tgtEl>
                                        <p:attrNameLst>
                                          <p:attrName>style.visibility</p:attrName>
                                        </p:attrNameLst>
                                      </p:cBhvr>
                                      <p:to>
                                        <p:strVal val="visible"/>
                                      </p:to>
                                    </p:set>
                                    <p:anim calcmode="lin" valueType="num">
                                      <p:cBhvr>
                                        <p:cTn id="14" dur="500" fill="hold"/>
                                        <p:tgtEl>
                                          <p:spTgt spid="8194"/>
                                        </p:tgtEl>
                                        <p:attrNameLst>
                                          <p:attrName>ppt_w</p:attrName>
                                        </p:attrNameLst>
                                      </p:cBhvr>
                                      <p:tavLst>
                                        <p:tav tm="0">
                                          <p:val>
                                            <p:fltVal val="0"/>
                                          </p:val>
                                        </p:tav>
                                        <p:tav tm="100000">
                                          <p:val>
                                            <p:strVal val="#ppt_w"/>
                                          </p:val>
                                        </p:tav>
                                      </p:tavLst>
                                    </p:anim>
                                    <p:anim calcmode="lin" valueType="num">
                                      <p:cBhvr>
                                        <p:cTn id="15" dur="500" fill="hold"/>
                                        <p:tgtEl>
                                          <p:spTgt spid="8194"/>
                                        </p:tgtEl>
                                        <p:attrNameLst>
                                          <p:attrName>ppt_h</p:attrName>
                                        </p:attrNameLst>
                                      </p:cBhvr>
                                      <p:tavLst>
                                        <p:tav tm="0">
                                          <p:val>
                                            <p:fltVal val="0"/>
                                          </p:val>
                                        </p:tav>
                                        <p:tav tm="100000">
                                          <p:val>
                                            <p:strVal val="#ppt_h"/>
                                          </p:val>
                                        </p:tav>
                                      </p:tavLst>
                                    </p:anim>
                                    <p:animEffect transition="in" filter="fade">
                                      <p:cBhvr>
                                        <p:cTn id="16" dur="500"/>
                                        <p:tgtEl>
                                          <p:spTgt spid="819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2. Selectores. </a:t>
            </a:r>
            <a:r>
              <a:rPr lang="es-ES" sz="3000" b="0" dirty="0" err="1" smtClean="0"/>
              <a:t>Combinadores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21</a:t>
            </a:fld>
            <a:endParaRPr lang="en-US"/>
          </a:p>
        </p:txBody>
      </p:sp>
      <p:sp>
        <p:nvSpPr>
          <p:cNvPr id="14" name="13 Rectángulo"/>
          <p:cNvSpPr/>
          <p:nvPr/>
        </p:nvSpPr>
        <p:spPr>
          <a:xfrm>
            <a:off x="738909" y="1092352"/>
            <a:ext cx="6096000" cy="369332"/>
          </a:xfrm>
          <a:prstGeom prst="rect">
            <a:avLst/>
          </a:prstGeom>
        </p:spPr>
        <p:txBody>
          <a:bodyPr>
            <a:spAutoFit/>
          </a:bodyPr>
          <a:lstStyle/>
          <a:p>
            <a:r>
              <a:rPr lang="es-ES" b="1" dirty="0"/>
              <a:t>Selector de </a:t>
            </a:r>
            <a:r>
              <a:rPr lang="es-ES" b="1" dirty="0" smtClean="0"/>
              <a:t>hijos(&gt;)</a:t>
            </a:r>
            <a:endParaRPr lang="es-ES" b="1" dirty="0"/>
          </a:p>
        </p:txBody>
      </p:sp>
      <p:sp>
        <p:nvSpPr>
          <p:cNvPr id="15" name="14 Rectángulo"/>
          <p:cNvSpPr/>
          <p:nvPr/>
        </p:nvSpPr>
        <p:spPr>
          <a:xfrm>
            <a:off x="831272" y="1461684"/>
            <a:ext cx="10704945" cy="523220"/>
          </a:xfrm>
          <a:prstGeom prst="rect">
            <a:avLst/>
          </a:prstGeom>
        </p:spPr>
        <p:txBody>
          <a:bodyPr wrap="square">
            <a:spAutoFit/>
          </a:bodyPr>
          <a:lstStyle/>
          <a:p>
            <a:r>
              <a:rPr lang="es-ES" sz="1400" dirty="0"/>
              <a:t>El selector de niños selecciona todos los elementos que son los niños de un elemento específico.</a:t>
            </a:r>
          </a:p>
          <a:p>
            <a:r>
              <a:rPr lang="es-ES" sz="1400" dirty="0"/>
              <a:t>El siguiente ejemplo selecciona todos los elementos &lt;p&gt; que son hijos de un elemento &lt;div&gt;:</a:t>
            </a:r>
          </a:p>
        </p:txBody>
      </p:sp>
      <p:sp>
        <p:nvSpPr>
          <p:cNvPr id="3" name="2 Rectángulo"/>
          <p:cNvSpPr/>
          <p:nvPr/>
        </p:nvSpPr>
        <p:spPr>
          <a:xfrm>
            <a:off x="923636" y="2228671"/>
            <a:ext cx="6096000" cy="738664"/>
          </a:xfrm>
          <a:prstGeom prst="rect">
            <a:avLst/>
          </a:prstGeom>
          <a:solidFill>
            <a:schemeClr val="bg1">
              <a:lumMod val="95000"/>
            </a:schemeClr>
          </a:solidFill>
        </p:spPr>
        <p:txBody>
          <a:bodyPr>
            <a:spAutoFit/>
          </a:bodyPr>
          <a:lstStyle/>
          <a:p>
            <a:r>
              <a:rPr lang="es-ES" sz="1400" dirty="0">
                <a:solidFill>
                  <a:srgbClr val="FF0000"/>
                </a:solidFill>
                <a:latin typeface="Courier New" panose="02070309020205020404" pitchFamily="49" charset="0"/>
                <a:cs typeface="Courier New" panose="02070309020205020404" pitchFamily="49" charset="0"/>
              </a:rPr>
              <a:t>div &gt; p</a:t>
            </a:r>
            <a:r>
              <a:rPr lang="es-ES" sz="1400" dirty="0">
                <a:latin typeface="Courier New" panose="02070309020205020404" pitchFamily="49" charset="0"/>
                <a:cs typeface="Courier New" panose="02070309020205020404" pitchFamily="49" charset="0"/>
              </a:rPr>
              <a:t> {</a:t>
            </a:r>
            <a:br>
              <a:rPr lang="es-ES" sz="1400" dirty="0">
                <a:latin typeface="Courier New" panose="02070309020205020404" pitchFamily="49" charset="0"/>
                <a:cs typeface="Courier New" panose="02070309020205020404" pitchFamily="49" charset="0"/>
              </a:rPr>
            </a:b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background</a:t>
            </a:r>
            <a:r>
              <a:rPr lang="es-ES" sz="1400" dirty="0">
                <a:latin typeface="Courier New" panose="02070309020205020404" pitchFamily="49" charset="0"/>
                <a:cs typeface="Courier New" panose="02070309020205020404" pitchFamily="49" charset="0"/>
              </a:rPr>
              <a:t>-color: </a:t>
            </a:r>
            <a:r>
              <a:rPr lang="es-ES" sz="1400" dirty="0" err="1">
                <a:latin typeface="Courier New" panose="02070309020205020404" pitchFamily="49" charset="0"/>
                <a:cs typeface="Courier New" panose="02070309020205020404" pitchFamily="49" charset="0"/>
              </a:rPr>
              <a:t>yellow</a:t>
            </a:r>
            <a:r>
              <a:rPr lang="es-ES" sz="1400" dirty="0">
                <a:latin typeface="Courier New" panose="02070309020205020404" pitchFamily="49" charset="0"/>
                <a:cs typeface="Courier New" panose="02070309020205020404" pitchFamily="49" charset="0"/>
              </a:rPr>
              <a:t>;</a:t>
            </a:r>
            <a:br>
              <a:rPr lang="es-ES" sz="1400" dirty="0">
                <a:latin typeface="Courier New" panose="02070309020205020404" pitchFamily="49" charset="0"/>
                <a:cs typeface="Courier New" panose="02070309020205020404" pitchFamily="49" charset="0"/>
              </a:rPr>
            </a:br>
            <a:r>
              <a:rPr lang="es-E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0187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2. Selectores. </a:t>
            </a:r>
            <a:r>
              <a:rPr lang="es-ES" sz="3000" b="0" dirty="0" err="1" smtClean="0"/>
              <a:t>Combinadores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22</a:t>
            </a:fld>
            <a:endParaRPr lang="en-US"/>
          </a:p>
        </p:txBody>
      </p:sp>
      <p:sp>
        <p:nvSpPr>
          <p:cNvPr id="14" name="13 Rectángulo"/>
          <p:cNvSpPr/>
          <p:nvPr/>
        </p:nvSpPr>
        <p:spPr>
          <a:xfrm>
            <a:off x="7767781" y="519697"/>
            <a:ext cx="3694545" cy="369332"/>
          </a:xfrm>
          <a:prstGeom prst="rect">
            <a:avLst/>
          </a:prstGeom>
        </p:spPr>
        <p:txBody>
          <a:bodyPr wrap="square">
            <a:spAutoFit/>
          </a:bodyPr>
          <a:lstStyle/>
          <a:p>
            <a:r>
              <a:rPr lang="es-ES" b="1" dirty="0"/>
              <a:t>Selector de </a:t>
            </a:r>
            <a:r>
              <a:rPr lang="es-ES" b="1" dirty="0" smtClean="0"/>
              <a:t>hijos(&gt;)</a:t>
            </a:r>
            <a:endParaRPr lang="es-ES" b="1" dirty="0"/>
          </a:p>
        </p:txBody>
      </p:sp>
      <p:sp>
        <p:nvSpPr>
          <p:cNvPr id="4" name="3 Rectángulo"/>
          <p:cNvSpPr/>
          <p:nvPr/>
        </p:nvSpPr>
        <p:spPr>
          <a:xfrm>
            <a:off x="360219" y="889029"/>
            <a:ext cx="5985164" cy="5324535"/>
          </a:xfrm>
          <a:prstGeom prst="rect">
            <a:avLst/>
          </a:prstGeom>
          <a:solidFill>
            <a:schemeClr val="bg1">
              <a:lumMod val="95000"/>
            </a:schemeClr>
          </a:solidFill>
        </p:spPr>
        <p:txBody>
          <a:bodyPr wrap="square">
            <a:spAutoFit/>
          </a:bodyPr>
          <a:lstStyle/>
          <a:p>
            <a:r>
              <a:rPr lang="en-US" sz="1000" dirty="0">
                <a:latin typeface="Courier New" panose="02070309020205020404" pitchFamily="49" charset="0"/>
                <a:cs typeface="Courier New" panose="02070309020205020404" pitchFamily="49" charset="0"/>
              </a:rPr>
              <a:t>&lt;!DOCTYPE html&gt;</a:t>
            </a:r>
          </a:p>
          <a:p>
            <a:r>
              <a:rPr lang="en-US" sz="1000" dirty="0">
                <a:latin typeface="Courier New" panose="02070309020205020404" pitchFamily="49" charset="0"/>
                <a:cs typeface="Courier New" panose="02070309020205020404" pitchFamily="49" charset="0"/>
              </a:rPr>
              <a:t>&lt;html&gt;</a:t>
            </a:r>
          </a:p>
          <a:p>
            <a:r>
              <a:rPr lang="en-US" sz="1000" dirty="0">
                <a:latin typeface="Courier New" panose="02070309020205020404" pitchFamily="49" charset="0"/>
                <a:cs typeface="Courier New" panose="02070309020205020404" pitchFamily="49" charset="0"/>
              </a:rPr>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&lt;head&gt;</a:t>
            </a:r>
          </a:p>
          <a:p>
            <a:r>
              <a:rPr lang="en-US" sz="1000" dirty="0">
                <a:latin typeface="Courier New" panose="02070309020205020404" pitchFamily="49" charset="0"/>
                <a:cs typeface="Courier New" panose="02070309020205020404" pitchFamily="49" charset="0"/>
              </a:rPr>
              <a:t>    &lt;style&gt;</a:t>
            </a:r>
          </a:p>
          <a:p>
            <a:r>
              <a:rPr lang="en-US" sz="1000" dirty="0">
                <a:latin typeface="Courier New" panose="02070309020205020404" pitchFamily="49" charset="0"/>
                <a:cs typeface="Courier New" panose="02070309020205020404" pitchFamily="49" charset="0"/>
              </a:rPr>
              <a:t>        </a:t>
            </a:r>
            <a:r>
              <a:rPr lang="en-US" sz="1000" b="1" dirty="0">
                <a:solidFill>
                  <a:srgbClr val="FF0000"/>
                </a:solidFill>
                <a:latin typeface="Courier New" panose="02070309020205020404" pitchFamily="49" charset="0"/>
                <a:cs typeface="Courier New" panose="02070309020205020404" pitchFamily="49" charset="0"/>
              </a:rPr>
              <a:t>div&gt;p</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background-color: yellow;</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&lt;/style&gt;</a:t>
            </a:r>
          </a:p>
          <a:p>
            <a:r>
              <a:rPr lang="en-US" sz="1000" dirty="0">
                <a:latin typeface="Courier New" panose="02070309020205020404" pitchFamily="49" charset="0"/>
                <a:cs typeface="Courier New" panose="02070309020205020404" pitchFamily="49" charset="0"/>
              </a:rPr>
              <a:t>&lt;/head&gt;</a:t>
            </a:r>
          </a:p>
          <a:p>
            <a:r>
              <a:rPr lang="en-US" sz="1000" dirty="0">
                <a:latin typeface="Courier New" panose="02070309020205020404" pitchFamily="49" charset="0"/>
                <a:cs typeface="Courier New" panose="02070309020205020404" pitchFamily="49" charset="0"/>
              </a:rPr>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&lt;body&gt;</a:t>
            </a:r>
          </a:p>
          <a:p>
            <a:r>
              <a:rPr lang="en-US" sz="1000" dirty="0">
                <a:latin typeface="Courier New" panose="02070309020205020404" pitchFamily="49" charset="0"/>
                <a:cs typeface="Courier New" panose="02070309020205020404" pitchFamily="49" charset="0"/>
              </a:rPr>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&lt;h2&gt;Child Selector&lt;/h2&gt;</a:t>
            </a:r>
          </a:p>
          <a:p>
            <a:r>
              <a:rPr lang="en-US" sz="1000" dirty="0">
                <a:latin typeface="Courier New" panose="02070309020205020404" pitchFamily="49" charset="0"/>
                <a:cs typeface="Courier New" panose="02070309020205020404" pitchFamily="49" charset="0"/>
              </a:rPr>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&lt;p&gt;The child selector (&gt;) selects all elements that are the children of a specified element.&lt;/p&gt;</a:t>
            </a:r>
          </a:p>
          <a:p>
            <a:r>
              <a:rPr lang="en-US" sz="1000" dirty="0">
                <a:latin typeface="Courier New" panose="02070309020205020404" pitchFamily="49" charset="0"/>
                <a:cs typeface="Courier New" panose="02070309020205020404" pitchFamily="49" charset="0"/>
              </a:rPr>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&lt;div&gt;</a:t>
            </a:r>
          </a:p>
          <a:p>
            <a:r>
              <a:rPr lang="en-US" sz="1000" dirty="0">
                <a:latin typeface="Courier New" panose="02070309020205020404" pitchFamily="49" charset="0"/>
                <a:cs typeface="Courier New" panose="02070309020205020404" pitchFamily="49" charset="0"/>
              </a:rPr>
              <a:t>        &lt;p&gt;</a:t>
            </a:r>
            <a:r>
              <a:rPr lang="en-US" sz="1000" dirty="0">
                <a:solidFill>
                  <a:srgbClr val="FF0000"/>
                </a:solidFill>
                <a:latin typeface="Courier New" panose="02070309020205020404" pitchFamily="49" charset="0"/>
                <a:cs typeface="Courier New" panose="02070309020205020404" pitchFamily="49" charset="0"/>
              </a:rPr>
              <a:t>Paragraph 1 in the div.</a:t>
            </a:r>
            <a:r>
              <a:rPr lang="en-US" sz="1000" dirty="0">
                <a:latin typeface="Courier New" panose="02070309020205020404" pitchFamily="49" charset="0"/>
                <a:cs typeface="Courier New" panose="02070309020205020404" pitchFamily="49" charset="0"/>
              </a:rPr>
              <a:t>&lt;/p&gt;</a:t>
            </a:r>
          </a:p>
          <a:p>
            <a:r>
              <a:rPr lang="en-US" sz="1000" dirty="0">
                <a:latin typeface="Courier New" panose="02070309020205020404" pitchFamily="49" charset="0"/>
                <a:cs typeface="Courier New" panose="02070309020205020404" pitchFamily="49" charset="0"/>
              </a:rPr>
              <a:t>        &lt;p&gt;</a:t>
            </a:r>
            <a:r>
              <a:rPr lang="en-US" sz="1000" dirty="0">
                <a:solidFill>
                  <a:srgbClr val="FF0000"/>
                </a:solidFill>
                <a:latin typeface="Courier New" panose="02070309020205020404" pitchFamily="49" charset="0"/>
                <a:cs typeface="Courier New" panose="02070309020205020404" pitchFamily="49" charset="0"/>
              </a:rPr>
              <a:t>Paragraph 2 in the div.</a:t>
            </a:r>
            <a:r>
              <a:rPr lang="en-US" sz="1000" dirty="0">
                <a:latin typeface="Courier New" panose="02070309020205020404" pitchFamily="49" charset="0"/>
                <a:cs typeface="Courier New" panose="02070309020205020404" pitchFamily="49" charset="0"/>
              </a:rPr>
              <a:t>&lt;/p&gt;</a:t>
            </a:r>
          </a:p>
          <a:p>
            <a:r>
              <a:rPr lang="en-US" sz="1000" dirty="0">
                <a:latin typeface="Courier New" panose="02070309020205020404" pitchFamily="49" charset="0"/>
                <a:cs typeface="Courier New" panose="02070309020205020404" pitchFamily="49" charset="0"/>
              </a:rPr>
              <a:t>        &lt;section&gt;</a:t>
            </a:r>
          </a:p>
          <a:p>
            <a:r>
              <a:rPr lang="en-US" sz="1000" dirty="0">
                <a:latin typeface="Courier New" panose="02070309020205020404" pitchFamily="49" charset="0"/>
                <a:cs typeface="Courier New" panose="02070309020205020404" pitchFamily="49" charset="0"/>
              </a:rPr>
              <a:t>            &lt;!-- not Child but Descendant --&gt;</a:t>
            </a:r>
          </a:p>
          <a:p>
            <a:r>
              <a:rPr lang="en-US" sz="1000" dirty="0">
                <a:latin typeface="Courier New" panose="02070309020205020404" pitchFamily="49" charset="0"/>
                <a:cs typeface="Courier New" panose="02070309020205020404" pitchFamily="49" charset="0"/>
              </a:rPr>
              <a:t>            &lt;p&gt;Paragraph 3 in the div (inside a section element).&lt;/p&gt;</a:t>
            </a:r>
          </a:p>
          <a:p>
            <a:r>
              <a:rPr lang="en-US" sz="1000" dirty="0">
                <a:latin typeface="Courier New" panose="02070309020205020404" pitchFamily="49" charset="0"/>
                <a:cs typeface="Courier New" panose="02070309020205020404" pitchFamily="49" charset="0"/>
              </a:rPr>
              <a:t>        &lt;/section&gt;</a:t>
            </a:r>
          </a:p>
          <a:p>
            <a:r>
              <a:rPr lang="en-US" sz="1000" dirty="0">
                <a:latin typeface="Courier New" panose="02070309020205020404" pitchFamily="49" charset="0"/>
                <a:cs typeface="Courier New" panose="02070309020205020404" pitchFamily="49" charset="0"/>
              </a:rPr>
              <a:t>        &lt;p&gt;</a:t>
            </a:r>
            <a:r>
              <a:rPr lang="en-US" sz="1000" dirty="0">
                <a:solidFill>
                  <a:srgbClr val="FF0000"/>
                </a:solidFill>
                <a:latin typeface="Courier New" panose="02070309020205020404" pitchFamily="49" charset="0"/>
                <a:cs typeface="Courier New" panose="02070309020205020404" pitchFamily="49" charset="0"/>
              </a:rPr>
              <a:t>Paragraph 4 in the div.</a:t>
            </a:r>
            <a:r>
              <a:rPr lang="en-US" sz="1000" dirty="0">
                <a:latin typeface="Courier New" panose="02070309020205020404" pitchFamily="49" charset="0"/>
                <a:cs typeface="Courier New" panose="02070309020205020404" pitchFamily="49" charset="0"/>
              </a:rPr>
              <a:t>&lt;/p&gt;</a:t>
            </a:r>
          </a:p>
          <a:p>
            <a:r>
              <a:rPr lang="en-US" sz="1000" dirty="0">
                <a:latin typeface="Courier New" panose="02070309020205020404" pitchFamily="49" charset="0"/>
                <a:cs typeface="Courier New" panose="02070309020205020404" pitchFamily="49" charset="0"/>
              </a:rPr>
              <a:t>    &lt;/div&gt;</a:t>
            </a:r>
          </a:p>
          <a:p>
            <a:r>
              <a:rPr lang="en-US" sz="1000" dirty="0">
                <a:latin typeface="Courier New" panose="02070309020205020404" pitchFamily="49" charset="0"/>
                <a:cs typeface="Courier New" panose="02070309020205020404" pitchFamily="49" charset="0"/>
              </a:rPr>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&lt;p&gt;Paragraph 5. Not in a div.&lt;/p&gt;</a:t>
            </a:r>
          </a:p>
          <a:p>
            <a:r>
              <a:rPr lang="en-US" sz="1000" dirty="0">
                <a:latin typeface="Courier New" panose="02070309020205020404" pitchFamily="49" charset="0"/>
                <a:cs typeface="Courier New" panose="02070309020205020404" pitchFamily="49" charset="0"/>
              </a:rPr>
              <a:t>    &lt;p&gt;Paragraph 6. Not in a div.&lt;/p&gt;</a:t>
            </a:r>
          </a:p>
          <a:p>
            <a:r>
              <a:rPr lang="en-US" sz="1000" dirty="0">
                <a:latin typeface="Courier New" panose="02070309020205020404" pitchFamily="49" charset="0"/>
                <a:cs typeface="Courier New" panose="02070309020205020404" pitchFamily="49" charset="0"/>
              </a:rPr>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&lt;/body&gt;</a:t>
            </a:r>
          </a:p>
          <a:p>
            <a:r>
              <a:rPr lang="en-US" sz="1000" dirty="0">
                <a:latin typeface="Courier New" panose="02070309020205020404" pitchFamily="49" charset="0"/>
                <a:cs typeface="Courier New" panose="02070309020205020404" pitchFamily="49" charset="0"/>
              </a:rPr>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&lt;/html&gt;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7603" y="1042122"/>
            <a:ext cx="5227529" cy="27909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9" name="8 CuadroTexto"/>
          <p:cNvSpPr txBox="1"/>
          <p:nvPr/>
        </p:nvSpPr>
        <p:spPr>
          <a:xfrm>
            <a:off x="5006108" y="1042122"/>
            <a:ext cx="1219201" cy="276999"/>
          </a:xfrm>
          <a:prstGeom prst="rect">
            <a:avLst/>
          </a:prstGeom>
          <a:noFill/>
        </p:spPr>
        <p:txBody>
          <a:bodyPr wrap="square" rtlCol="0">
            <a:spAutoFit/>
          </a:bodyPr>
          <a:lstStyle/>
          <a:p>
            <a:pPr algn="r"/>
            <a:r>
              <a:rPr lang="es-ES" sz="1200" dirty="0" smtClean="0"/>
              <a:t>Index35.html</a:t>
            </a:r>
            <a:endParaRPr lang="es-ES" sz="1200" dirty="0"/>
          </a:p>
        </p:txBody>
      </p:sp>
      <p:pic>
        <p:nvPicPr>
          <p:cNvPr id="8" name="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5708" y="1389422"/>
            <a:ext cx="720000" cy="720000"/>
          </a:xfrm>
          <a:prstGeom prst="rect">
            <a:avLst/>
          </a:prstGeom>
        </p:spPr>
      </p:pic>
    </p:spTree>
    <p:extLst>
      <p:ext uri="{BB962C8B-B14F-4D97-AF65-F5344CB8AC3E}">
        <p14:creationId xmlns:p14="http://schemas.microsoft.com/office/powerpoint/2010/main" val="116365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218"/>
                                        </p:tgtEl>
                                        <p:attrNameLst>
                                          <p:attrName>style.visibility</p:attrName>
                                        </p:attrNameLst>
                                      </p:cBhvr>
                                      <p:to>
                                        <p:strVal val="visible"/>
                                      </p:to>
                                    </p:set>
                                    <p:anim calcmode="lin" valueType="num">
                                      <p:cBhvr>
                                        <p:cTn id="21" dur="500" fill="hold"/>
                                        <p:tgtEl>
                                          <p:spTgt spid="9218"/>
                                        </p:tgtEl>
                                        <p:attrNameLst>
                                          <p:attrName>ppt_w</p:attrName>
                                        </p:attrNameLst>
                                      </p:cBhvr>
                                      <p:tavLst>
                                        <p:tav tm="0">
                                          <p:val>
                                            <p:fltVal val="0"/>
                                          </p:val>
                                        </p:tav>
                                        <p:tav tm="100000">
                                          <p:val>
                                            <p:strVal val="#ppt_w"/>
                                          </p:val>
                                        </p:tav>
                                      </p:tavLst>
                                    </p:anim>
                                    <p:anim calcmode="lin" valueType="num">
                                      <p:cBhvr>
                                        <p:cTn id="22" dur="500" fill="hold"/>
                                        <p:tgtEl>
                                          <p:spTgt spid="9218"/>
                                        </p:tgtEl>
                                        <p:attrNameLst>
                                          <p:attrName>ppt_h</p:attrName>
                                        </p:attrNameLst>
                                      </p:cBhvr>
                                      <p:tavLst>
                                        <p:tav tm="0">
                                          <p:val>
                                            <p:fltVal val="0"/>
                                          </p:val>
                                        </p:tav>
                                        <p:tav tm="100000">
                                          <p:val>
                                            <p:strVal val="#ppt_h"/>
                                          </p:val>
                                        </p:tav>
                                      </p:tavLst>
                                    </p:anim>
                                    <p:animEffect transition="in" filter="fade">
                                      <p:cBhvr>
                                        <p:cTn id="23" dur="500"/>
                                        <p:tgtEl>
                                          <p:spTgt spid="921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2. Selectores. </a:t>
            </a:r>
            <a:r>
              <a:rPr lang="es-ES" sz="3000" b="0" dirty="0" err="1" smtClean="0"/>
              <a:t>Combinadores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23</a:t>
            </a:fld>
            <a:endParaRPr lang="en-US"/>
          </a:p>
        </p:txBody>
      </p:sp>
      <p:sp>
        <p:nvSpPr>
          <p:cNvPr id="14" name="13 Rectángulo"/>
          <p:cNvSpPr/>
          <p:nvPr/>
        </p:nvSpPr>
        <p:spPr>
          <a:xfrm>
            <a:off x="738909" y="1092352"/>
            <a:ext cx="6096000" cy="369332"/>
          </a:xfrm>
          <a:prstGeom prst="rect">
            <a:avLst/>
          </a:prstGeom>
        </p:spPr>
        <p:txBody>
          <a:bodyPr>
            <a:spAutoFit/>
          </a:bodyPr>
          <a:lstStyle/>
          <a:p>
            <a:r>
              <a:rPr lang="es-ES" b="1" dirty="0" smtClean="0"/>
              <a:t>Selector de hermanos adyacentes (+)</a:t>
            </a:r>
            <a:endParaRPr lang="es-ES" b="1" dirty="0"/>
          </a:p>
        </p:txBody>
      </p:sp>
      <p:sp>
        <p:nvSpPr>
          <p:cNvPr id="15" name="14 Rectángulo"/>
          <p:cNvSpPr/>
          <p:nvPr/>
        </p:nvSpPr>
        <p:spPr>
          <a:xfrm>
            <a:off x="831272" y="1461684"/>
            <a:ext cx="10704945" cy="738664"/>
          </a:xfrm>
          <a:prstGeom prst="rect">
            <a:avLst/>
          </a:prstGeom>
        </p:spPr>
        <p:txBody>
          <a:bodyPr wrap="square">
            <a:spAutoFit/>
          </a:bodyPr>
          <a:lstStyle/>
          <a:p>
            <a:r>
              <a:rPr lang="es-ES" sz="1400" dirty="0" smtClean="0"/>
              <a:t>El selector de hermanos adyacente se usa para seleccionar un elemento que está directamente después de otro elemento específico.</a:t>
            </a:r>
          </a:p>
          <a:p>
            <a:r>
              <a:rPr lang="es-ES" sz="1400" dirty="0" smtClean="0"/>
              <a:t>Los elementos hermanos deben tener el mismo elemento principal, y "adyacente" significa "inmediatamente después".</a:t>
            </a:r>
          </a:p>
          <a:p>
            <a:r>
              <a:rPr lang="es-ES" sz="1400" dirty="0" smtClean="0"/>
              <a:t>El siguiente ejemplo selecciona el primer elemento &lt;p&gt; que se coloca inmediatamente después de los elementos &lt;div&gt;:</a:t>
            </a:r>
            <a:endParaRPr lang="es-ES" sz="1400" dirty="0"/>
          </a:p>
        </p:txBody>
      </p:sp>
      <p:sp>
        <p:nvSpPr>
          <p:cNvPr id="4" name="3 Rectángulo"/>
          <p:cNvSpPr/>
          <p:nvPr/>
        </p:nvSpPr>
        <p:spPr>
          <a:xfrm>
            <a:off x="831272" y="2351175"/>
            <a:ext cx="3602183" cy="646331"/>
          </a:xfrm>
          <a:prstGeom prst="rect">
            <a:avLst/>
          </a:prstGeom>
          <a:solidFill>
            <a:schemeClr val="bg1">
              <a:lumMod val="95000"/>
            </a:schemeClr>
          </a:solidFill>
        </p:spPr>
        <p:txBody>
          <a:bodyPr wrap="square">
            <a:spAutoFit/>
          </a:bodyPr>
          <a:lstStyle/>
          <a:p>
            <a:r>
              <a:rPr lang="es-ES" sz="1200" dirty="0">
                <a:solidFill>
                  <a:srgbClr val="FF0000"/>
                </a:solidFill>
                <a:latin typeface="Courier New" panose="02070309020205020404" pitchFamily="49" charset="0"/>
                <a:cs typeface="Courier New" panose="02070309020205020404" pitchFamily="49" charset="0"/>
              </a:rPr>
              <a:t>div + p</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background</a:t>
            </a:r>
            <a:r>
              <a:rPr lang="es-ES" sz="1200" dirty="0">
                <a:latin typeface="Courier New" panose="02070309020205020404" pitchFamily="49" charset="0"/>
                <a:cs typeface="Courier New" panose="02070309020205020404" pitchFamily="49" charset="0"/>
              </a:rPr>
              <a:t>-color: </a:t>
            </a:r>
            <a:r>
              <a:rPr lang="es-ES" sz="1200" dirty="0" err="1">
                <a:latin typeface="Courier New" panose="02070309020205020404" pitchFamily="49" charset="0"/>
                <a:cs typeface="Courier New" panose="02070309020205020404" pitchFamily="49" charset="0"/>
              </a:rPr>
              <a:t>yellow</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1891" y="2351175"/>
            <a:ext cx="5497224" cy="35345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9" name="8 CuadroTexto"/>
          <p:cNvSpPr txBox="1"/>
          <p:nvPr/>
        </p:nvSpPr>
        <p:spPr>
          <a:xfrm>
            <a:off x="775855" y="3495071"/>
            <a:ext cx="1219201" cy="276999"/>
          </a:xfrm>
          <a:prstGeom prst="rect">
            <a:avLst/>
          </a:prstGeom>
          <a:noFill/>
        </p:spPr>
        <p:txBody>
          <a:bodyPr wrap="square" rtlCol="0">
            <a:spAutoFit/>
          </a:bodyPr>
          <a:lstStyle/>
          <a:p>
            <a:pPr algn="r"/>
            <a:r>
              <a:rPr lang="es-ES" sz="1200" u="sng" dirty="0" smtClean="0"/>
              <a:t>Index36.html</a:t>
            </a:r>
            <a:endParaRPr lang="es-ES" sz="1200" u="sng" dirty="0"/>
          </a:p>
        </p:txBody>
      </p:sp>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455" y="3862807"/>
            <a:ext cx="720000" cy="720000"/>
          </a:xfrm>
          <a:prstGeom prst="rect">
            <a:avLst/>
          </a:prstGeom>
        </p:spPr>
      </p:pic>
    </p:spTree>
    <p:extLst>
      <p:ext uri="{BB962C8B-B14F-4D97-AF65-F5344CB8AC3E}">
        <p14:creationId xmlns:p14="http://schemas.microsoft.com/office/powerpoint/2010/main" val="412829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0242"/>
                                        </p:tgtEl>
                                        <p:attrNameLst>
                                          <p:attrName>style.visibility</p:attrName>
                                        </p:attrNameLst>
                                      </p:cBhvr>
                                      <p:to>
                                        <p:strVal val="visible"/>
                                      </p:to>
                                    </p:set>
                                    <p:anim calcmode="lin" valueType="num">
                                      <p:cBhvr>
                                        <p:cTn id="24" dur="500" fill="hold"/>
                                        <p:tgtEl>
                                          <p:spTgt spid="10242"/>
                                        </p:tgtEl>
                                        <p:attrNameLst>
                                          <p:attrName>ppt_w</p:attrName>
                                        </p:attrNameLst>
                                      </p:cBhvr>
                                      <p:tavLst>
                                        <p:tav tm="0">
                                          <p:val>
                                            <p:fltVal val="0"/>
                                          </p:val>
                                        </p:tav>
                                        <p:tav tm="100000">
                                          <p:val>
                                            <p:strVal val="#ppt_w"/>
                                          </p:val>
                                        </p:tav>
                                      </p:tavLst>
                                    </p:anim>
                                    <p:anim calcmode="lin" valueType="num">
                                      <p:cBhvr>
                                        <p:cTn id="25" dur="500" fill="hold"/>
                                        <p:tgtEl>
                                          <p:spTgt spid="10242"/>
                                        </p:tgtEl>
                                        <p:attrNameLst>
                                          <p:attrName>ppt_h</p:attrName>
                                        </p:attrNameLst>
                                      </p:cBhvr>
                                      <p:tavLst>
                                        <p:tav tm="0">
                                          <p:val>
                                            <p:fltVal val="0"/>
                                          </p:val>
                                        </p:tav>
                                        <p:tav tm="100000">
                                          <p:val>
                                            <p:strVal val="#ppt_h"/>
                                          </p:val>
                                        </p:tav>
                                      </p:tavLst>
                                    </p:anim>
                                    <p:animEffect transition="in" filter="fade">
                                      <p:cBhvr>
                                        <p:cTn id="26" dur="500"/>
                                        <p:tgtEl>
                                          <p:spTgt spid="10242"/>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4" grpId="0" animBg="1"/>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2. Selectores. </a:t>
            </a:r>
            <a:r>
              <a:rPr lang="es-ES" sz="3000" b="0" dirty="0" smtClean="0"/>
              <a:t>Diferencia entre selector hijo y descendiente </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24</a:t>
            </a:fld>
            <a:endParaRPr lang="en-US"/>
          </a:p>
        </p:txBody>
      </p:sp>
      <p:sp>
        <p:nvSpPr>
          <p:cNvPr id="14" name="13 Rectángulo"/>
          <p:cNvSpPr/>
          <p:nvPr/>
        </p:nvSpPr>
        <p:spPr>
          <a:xfrm>
            <a:off x="738909" y="1092352"/>
            <a:ext cx="6096000" cy="369332"/>
          </a:xfrm>
          <a:prstGeom prst="rect">
            <a:avLst/>
          </a:prstGeom>
        </p:spPr>
        <p:txBody>
          <a:bodyPr>
            <a:spAutoFit/>
          </a:bodyPr>
          <a:lstStyle/>
          <a:p>
            <a:pPr fontAlgn="base"/>
            <a:r>
              <a:rPr lang="es-ES" b="1" dirty="0"/>
              <a:t>No significa lo </a:t>
            </a:r>
            <a:r>
              <a:rPr lang="es-ES" b="1" dirty="0" smtClean="0"/>
              <a:t>mismo</a:t>
            </a:r>
            <a:endParaRPr lang="es-ES" b="1" dirty="0"/>
          </a:p>
        </p:txBody>
      </p:sp>
      <p:sp>
        <p:nvSpPr>
          <p:cNvPr id="15" name="14 Rectángulo"/>
          <p:cNvSpPr/>
          <p:nvPr/>
        </p:nvSpPr>
        <p:spPr>
          <a:xfrm>
            <a:off x="831272" y="1465585"/>
            <a:ext cx="10704945" cy="3139321"/>
          </a:xfrm>
          <a:prstGeom prst="rect">
            <a:avLst/>
          </a:prstGeom>
        </p:spPr>
        <p:txBody>
          <a:bodyPr wrap="square">
            <a:spAutoFit/>
          </a:bodyPr>
          <a:lstStyle/>
          <a:p>
            <a:r>
              <a:rPr lang="es-ES" b="1" dirty="0">
                <a:solidFill>
                  <a:srgbClr val="FF0000"/>
                </a:solidFill>
              </a:rPr>
              <a:t>li </a:t>
            </a:r>
            <a:r>
              <a:rPr lang="es-ES" b="1" dirty="0" err="1">
                <a:solidFill>
                  <a:srgbClr val="FF0000"/>
                </a:solidFill>
              </a:rPr>
              <a:t>ul</a:t>
            </a:r>
            <a:r>
              <a:rPr lang="es-ES" dirty="0"/>
              <a:t>{/*Instrucciones CSS*/}</a:t>
            </a:r>
            <a:r>
              <a:rPr lang="es-ES" dirty="0"/>
              <a:t/>
            </a:r>
            <a:br>
              <a:rPr lang="es-ES" dirty="0"/>
            </a:br>
            <a:r>
              <a:rPr lang="es-ES" b="1" dirty="0">
                <a:solidFill>
                  <a:srgbClr val="FF0000"/>
                </a:solidFill>
              </a:rPr>
              <a:t>li&gt;</a:t>
            </a:r>
            <a:r>
              <a:rPr lang="es-ES" b="1" dirty="0" err="1">
                <a:solidFill>
                  <a:srgbClr val="FF0000"/>
                </a:solidFill>
              </a:rPr>
              <a:t>ul</a:t>
            </a:r>
            <a:r>
              <a:rPr lang="es-ES" dirty="0"/>
              <a:t>{/*Instrucciones CSS</a:t>
            </a:r>
            <a:r>
              <a:rPr lang="es-ES" dirty="0" smtClean="0"/>
              <a:t>*/}</a:t>
            </a:r>
          </a:p>
          <a:p>
            <a:endParaRPr lang="es-ES" dirty="0"/>
          </a:p>
          <a:p>
            <a:pPr fontAlgn="base"/>
            <a:r>
              <a:rPr lang="es-ES" smtClean="0"/>
              <a:t>En </a:t>
            </a:r>
            <a:r>
              <a:rPr lang="es-ES" dirty="0"/>
              <a:t>el primer caso llamamos a todos los </a:t>
            </a:r>
            <a:r>
              <a:rPr lang="es-ES" dirty="0" err="1"/>
              <a:t>ul</a:t>
            </a:r>
            <a:r>
              <a:rPr lang="es-ES" dirty="0"/>
              <a:t> a continuación de un li aunque haya etiquetas por el medio.</a:t>
            </a:r>
          </a:p>
          <a:p>
            <a:pPr fontAlgn="base"/>
            <a:r>
              <a:rPr lang="es-ES" dirty="0"/>
              <a:t>En el segundo caso llamamos a todos los </a:t>
            </a:r>
            <a:r>
              <a:rPr lang="es-ES" dirty="0" err="1"/>
              <a:t>ul</a:t>
            </a:r>
            <a:r>
              <a:rPr lang="es-ES" dirty="0"/>
              <a:t> directamente a continuación de una etiqueta li. Si existiera una etiqueta intermedia ya no sería lo mismo.</a:t>
            </a:r>
          </a:p>
          <a:p>
            <a:r>
              <a:rPr lang="es-ES" dirty="0"/>
              <a:t/>
            </a:r>
            <a:br>
              <a:rPr lang="es-ES" dirty="0"/>
            </a:br>
            <a:endParaRPr lang="es-ES" dirty="0" smtClean="0"/>
          </a:p>
          <a:p>
            <a:endParaRPr lang="es-ES" dirty="0"/>
          </a:p>
          <a:p>
            <a:endParaRPr lang="es-ES" dirty="0" smtClean="0"/>
          </a:p>
          <a:p>
            <a:endParaRPr lang="es-ES" dirty="0"/>
          </a:p>
        </p:txBody>
      </p:sp>
    </p:spTree>
    <p:extLst>
      <p:ext uri="{BB962C8B-B14F-4D97-AF65-F5344CB8AC3E}">
        <p14:creationId xmlns:p14="http://schemas.microsoft.com/office/powerpoint/2010/main" val="16557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2. Selectores. </a:t>
            </a:r>
            <a:r>
              <a:rPr lang="es-ES" sz="3000" b="0" dirty="0" smtClean="0"/>
              <a:t>Prioridad</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25</a:t>
            </a:fld>
            <a:endParaRPr lang="en-US"/>
          </a:p>
        </p:txBody>
      </p:sp>
      <p:sp>
        <p:nvSpPr>
          <p:cNvPr id="5" name="Rectangle 2"/>
          <p:cNvSpPr>
            <a:spLocks noChangeArrowheads="1"/>
          </p:cNvSpPr>
          <p:nvPr/>
        </p:nvSpPr>
        <p:spPr bwMode="auto">
          <a:xfrm>
            <a:off x="461819" y="1041523"/>
            <a:ext cx="934720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0" i="0" u="none" strike="noStrike" cap="none" normalizeH="0" baseline="0" dirty="0" smtClean="0">
                <a:ln>
                  <a:noFill/>
                </a:ln>
                <a:solidFill>
                  <a:srgbClr val="000000"/>
                </a:solidFill>
                <a:effectLst/>
                <a:latin typeface="+mn-lt"/>
              </a:rPr>
              <a:t>La </a:t>
            </a:r>
            <a:r>
              <a:rPr kumimoji="0" lang="es-ES" altLang="es-ES" sz="1400" b="0" i="0" u="none" strike="noStrike" cap="none" normalizeH="0" baseline="0" dirty="0" smtClean="0">
                <a:ln>
                  <a:noFill/>
                </a:ln>
                <a:solidFill>
                  <a:srgbClr val="DC143C"/>
                </a:solidFill>
                <a:effectLst/>
                <a:latin typeface="+mn-lt"/>
                <a:cs typeface="Consolas" pitchFamily="49" charset="0"/>
              </a:rPr>
              <a:t>!</a:t>
            </a:r>
            <a:r>
              <a:rPr kumimoji="0" lang="es-ES" altLang="es-ES" sz="1400" b="0" i="0" u="none" strike="noStrike" cap="none" normalizeH="0" baseline="0" dirty="0" err="1" smtClean="0">
                <a:ln>
                  <a:noFill/>
                </a:ln>
                <a:solidFill>
                  <a:srgbClr val="DC143C"/>
                </a:solidFill>
                <a:effectLst/>
                <a:latin typeface="+mn-lt"/>
                <a:cs typeface="Consolas" pitchFamily="49" charset="0"/>
              </a:rPr>
              <a:t>important</a:t>
            </a:r>
            <a:r>
              <a:rPr kumimoji="0" lang="es-ES" altLang="es-ES" sz="1400" b="0" i="0" u="none" strike="noStrike" cap="none" normalizeH="0" baseline="0" dirty="0" err="1" smtClean="0">
                <a:ln>
                  <a:noFill/>
                </a:ln>
                <a:solidFill>
                  <a:srgbClr val="000000"/>
                </a:solidFill>
                <a:effectLst/>
                <a:latin typeface="+mn-lt"/>
              </a:rPr>
              <a:t>regla</a:t>
            </a:r>
            <a:r>
              <a:rPr kumimoji="0" lang="es-ES" altLang="es-ES" sz="1400" b="0" i="0" u="none" strike="noStrike" cap="none" normalizeH="0" baseline="0" dirty="0" smtClean="0">
                <a:ln>
                  <a:noFill/>
                </a:ln>
                <a:solidFill>
                  <a:srgbClr val="000000"/>
                </a:solidFill>
                <a:effectLst/>
                <a:latin typeface="+mn-lt"/>
              </a:rPr>
              <a:t> en CSS se usa para agregar más importancia a una propiedad/valor de lo normal.</a:t>
            </a:r>
            <a:endParaRPr kumimoji="0" lang="es-ES" altLang="es-ES" sz="1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smtClean="0">
                <a:ln>
                  <a:noFill/>
                </a:ln>
                <a:solidFill>
                  <a:srgbClr val="000000"/>
                </a:solidFill>
                <a:effectLst/>
                <a:latin typeface="+mn-lt"/>
              </a:rPr>
              <a:t>De hecho, si usa la </a:t>
            </a:r>
            <a:r>
              <a:rPr kumimoji="0" lang="es-ES" altLang="es-ES" sz="1400" b="0" i="0" u="none" strike="noStrike" cap="none" normalizeH="0" baseline="0" dirty="0" smtClean="0">
                <a:ln>
                  <a:noFill/>
                </a:ln>
                <a:solidFill>
                  <a:srgbClr val="DC143C"/>
                </a:solidFill>
                <a:effectLst/>
                <a:latin typeface="+mn-lt"/>
                <a:cs typeface="Consolas" pitchFamily="49" charset="0"/>
              </a:rPr>
              <a:t>!</a:t>
            </a:r>
            <a:r>
              <a:rPr kumimoji="0" lang="es-ES" altLang="es-ES" sz="1400" b="0" i="0" u="none" strike="noStrike" cap="none" normalizeH="0" baseline="0" dirty="0" err="1" smtClean="0">
                <a:ln>
                  <a:noFill/>
                </a:ln>
                <a:solidFill>
                  <a:srgbClr val="DC143C"/>
                </a:solidFill>
                <a:effectLst/>
                <a:latin typeface="+mn-lt"/>
                <a:cs typeface="Consolas" pitchFamily="49" charset="0"/>
              </a:rPr>
              <a:t>important</a:t>
            </a:r>
            <a:r>
              <a:rPr kumimoji="0" lang="es-ES" altLang="es-ES" sz="1400" b="0" i="0" u="none" strike="noStrike" cap="none" normalizeH="0" baseline="0" dirty="0" err="1" smtClean="0">
                <a:ln>
                  <a:noFill/>
                </a:ln>
                <a:solidFill>
                  <a:srgbClr val="000000"/>
                </a:solidFill>
                <a:effectLst/>
                <a:latin typeface="+mn-lt"/>
              </a:rPr>
              <a:t>regla</a:t>
            </a:r>
            <a:r>
              <a:rPr kumimoji="0" lang="es-ES" altLang="es-ES" sz="1400" b="0" i="0" u="none" strike="noStrike" cap="none" normalizeH="0" baseline="0" dirty="0" smtClean="0">
                <a:ln>
                  <a:noFill/>
                </a:ln>
                <a:solidFill>
                  <a:srgbClr val="000000"/>
                </a:solidFill>
                <a:effectLst/>
                <a:latin typeface="+mn-lt"/>
              </a:rPr>
              <a:t>, anulará TODAS las reglas de estilo anteriores para esa propiedad específica en ese elemento.</a:t>
            </a:r>
            <a:endParaRPr kumimoji="0" lang="es-ES" altLang="es-ES" sz="1400" b="0" i="0" u="none" strike="noStrike" cap="none" normalizeH="0" baseline="0" dirty="0" smtClean="0">
              <a:ln>
                <a:noFill/>
              </a:ln>
              <a:solidFill>
                <a:schemeClr val="tx1"/>
              </a:solidFill>
              <a:effectLst/>
              <a:latin typeface="+mn-lt"/>
            </a:endParaRPr>
          </a:p>
        </p:txBody>
      </p:sp>
      <p:sp>
        <p:nvSpPr>
          <p:cNvPr id="7" name="6 Rectángulo"/>
          <p:cNvSpPr/>
          <p:nvPr/>
        </p:nvSpPr>
        <p:spPr>
          <a:xfrm>
            <a:off x="591127" y="1862171"/>
            <a:ext cx="6096000" cy="2123658"/>
          </a:xfrm>
          <a:prstGeom prst="rect">
            <a:avLst/>
          </a:prstGeom>
          <a:solidFill>
            <a:schemeClr val="bg1">
              <a:lumMod val="95000"/>
            </a:schemeClr>
          </a:solidFill>
        </p:spPr>
        <p:txBody>
          <a:bodyPr>
            <a:spAutoFit/>
          </a:bodyPr>
          <a:lstStyle/>
          <a:p>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myid</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background-color: blue;</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myclass</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background-color: gray;</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p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background-color: red </a:t>
            </a:r>
            <a:r>
              <a:rPr lang="en-US" sz="1200" b="1" dirty="0">
                <a:solidFill>
                  <a:srgbClr val="FF0000"/>
                </a:solidFill>
                <a:latin typeface="Courier New" panose="02070309020205020404" pitchFamily="49" charset="0"/>
                <a:cs typeface="Courier New" panose="02070309020205020404" pitchFamily="49" charset="0"/>
              </a:rPr>
              <a:t>!important</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endParaRPr lang="es-ES" sz="1200" dirty="0">
              <a:latin typeface="Courier New" panose="02070309020205020404" pitchFamily="49" charset="0"/>
              <a:cs typeface="Courier New" panose="02070309020205020404" pitchFamily="49" charset="0"/>
            </a:endParaRPr>
          </a:p>
        </p:txBody>
      </p:sp>
      <p:sp>
        <p:nvSpPr>
          <p:cNvPr id="8" name="Rectangle 3"/>
          <p:cNvSpPr>
            <a:spLocks noChangeArrowheads="1"/>
          </p:cNvSpPr>
          <p:nvPr/>
        </p:nvSpPr>
        <p:spPr bwMode="auto">
          <a:xfrm>
            <a:off x="461819" y="4070625"/>
            <a:ext cx="6225308"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0" i="0" u="none" strike="noStrike" cap="none" normalizeH="0" baseline="0" dirty="0" smtClean="0">
                <a:ln>
                  <a:noFill/>
                </a:ln>
                <a:solidFill>
                  <a:srgbClr val="000000"/>
                </a:solidFill>
                <a:effectLst/>
                <a:cs typeface="Arial" pitchFamily="34" charset="0"/>
              </a:rPr>
              <a:t>En el ejemplo anterior. los tres párrafos tendrán un color de fondo rojo, aunque el selector de ID y el selector de clase tienen una mayor especificidad. La </a:t>
            </a:r>
            <a:r>
              <a:rPr kumimoji="0" lang="es-ES" altLang="es-ES" sz="1400" b="0" i="0" u="none" strike="noStrike" cap="none" normalizeH="0" baseline="0" dirty="0" smtClean="0">
                <a:ln>
                  <a:noFill/>
                </a:ln>
                <a:solidFill>
                  <a:srgbClr val="DC143C"/>
                </a:solidFill>
                <a:effectLst/>
                <a:cs typeface="Consolas" pitchFamily="49" charset="0"/>
              </a:rPr>
              <a:t>!</a:t>
            </a:r>
            <a:r>
              <a:rPr kumimoji="0" lang="es-ES" altLang="es-ES" sz="1400" b="0" i="0" u="none" strike="noStrike" cap="none" normalizeH="0" baseline="0" dirty="0" err="1" smtClean="0">
                <a:ln>
                  <a:noFill/>
                </a:ln>
                <a:solidFill>
                  <a:srgbClr val="DC143C"/>
                </a:solidFill>
                <a:effectLst/>
                <a:cs typeface="Consolas" pitchFamily="49" charset="0"/>
              </a:rPr>
              <a:t>important</a:t>
            </a:r>
            <a:r>
              <a:rPr kumimoji="0" lang="es-ES" altLang="es-ES" sz="1400" b="0" i="0" u="none" strike="noStrike" cap="none" normalizeH="0" baseline="0" dirty="0" err="1" smtClean="0">
                <a:ln>
                  <a:noFill/>
                </a:ln>
                <a:solidFill>
                  <a:srgbClr val="000000"/>
                </a:solidFill>
                <a:effectLst/>
                <a:cs typeface="Arial" pitchFamily="34" charset="0"/>
              </a:rPr>
              <a:t>regla</a:t>
            </a:r>
            <a:r>
              <a:rPr kumimoji="0" lang="es-ES" altLang="es-ES" sz="1400" b="0" i="0" u="none" strike="noStrike" cap="none" normalizeH="0" baseline="0" dirty="0" smtClean="0">
                <a:ln>
                  <a:noFill/>
                </a:ln>
                <a:solidFill>
                  <a:srgbClr val="000000"/>
                </a:solidFill>
                <a:effectLst/>
                <a:cs typeface="Arial" pitchFamily="34" charset="0"/>
              </a:rPr>
              <a:t> anula la </a:t>
            </a:r>
            <a:r>
              <a:rPr kumimoji="0" lang="es-ES" altLang="es-ES" sz="1400" b="0" i="0" u="none" strike="noStrike" cap="none" normalizeH="0" baseline="0" dirty="0" err="1" smtClean="0">
                <a:ln>
                  <a:noFill/>
                </a:ln>
                <a:solidFill>
                  <a:srgbClr val="DC143C"/>
                </a:solidFill>
                <a:effectLst/>
                <a:cs typeface="Consolas" pitchFamily="49" charset="0"/>
              </a:rPr>
              <a:t>background-color</a:t>
            </a:r>
            <a:r>
              <a:rPr kumimoji="0" lang="es-ES" altLang="es-ES" sz="1400" b="0" i="0" u="none" strike="noStrike" cap="none" normalizeH="0" baseline="0" dirty="0" err="1" smtClean="0">
                <a:ln>
                  <a:noFill/>
                </a:ln>
                <a:solidFill>
                  <a:srgbClr val="000000"/>
                </a:solidFill>
                <a:effectLst/>
                <a:cs typeface="Arial" pitchFamily="34" charset="0"/>
              </a:rPr>
              <a:t>propiedad</a:t>
            </a:r>
            <a:r>
              <a:rPr kumimoji="0" lang="es-ES" altLang="es-ES" sz="1400" b="0" i="0" u="none" strike="noStrike" cap="none" normalizeH="0" baseline="0" dirty="0" smtClean="0">
                <a:ln>
                  <a:noFill/>
                </a:ln>
                <a:solidFill>
                  <a:srgbClr val="000000"/>
                </a:solidFill>
                <a:effectLst/>
                <a:cs typeface="Arial" pitchFamily="34" charset="0"/>
              </a:rPr>
              <a:t> en ambos casos.</a:t>
            </a:r>
            <a:r>
              <a:rPr kumimoji="0" lang="es-ES" altLang="es-ES" sz="1400" b="0" i="0" u="none" strike="noStrike" cap="none" normalizeH="0" baseline="0" dirty="0" smtClean="0">
                <a:ln>
                  <a:noFill/>
                </a:ln>
                <a:solidFill>
                  <a:schemeClr val="tx1"/>
                </a:solidFill>
                <a:effectLst/>
                <a:cs typeface="Arial" pitchFamily="34" charset="0"/>
              </a:rPr>
              <a:t> </a:t>
            </a:r>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7305" y="3698151"/>
            <a:ext cx="3752850" cy="14573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6" name="15 CuadroTexto"/>
          <p:cNvSpPr txBox="1"/>
          <p:nvPr/>
        </p:nvSpPr>
        <p:spPr>
          <a:xfrm>
            <a:off x="7073611" y="1952599"/>
            <a:ext cx="1219201" cy="276999"/>
          </a:xfrm>
          <a:prstGeom prst="rect">
            <a:avLst/>
          </a:prstGeom>
          <a:noFill/>
        </p:spPr>
        <p:txBody>
          <a:bodyPr wrap="square" rtlCol="0">
            <a:spAutoFit/>
          </a:bodyPr>
          <a:lstStyle/>
          <a:p>
            <a:pPr algn="r"/>
            <a:r>
              <a:rPr lang="es-ES" sz="1200" u="sng" dirty="0" smtClean="0"/>
              <a:t>Index37.html</a:t>
            </a:r>
            <a:endParaRPr lang="es-ES" sz="1200" u="sng" dirty="0"/>
          </a:p>
        </p:txBody>
      </p:sp>
      <p:pic>
        <p:nvPicPr>
          <p:cNvPr id="9" name="8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3211" y="2345093"/>
            <a:ext cx="720000" cy="720000"/>
          </a:xfrm>
          <a:prstGeom prst="rect">
            <a:avLst/>
          </a:prstGeom>
        </p:spPr>
      </p:pic>
    </p:spTree>
    <p:extLst>
      <p:ext uri="{BB962C8B-B14F-4D97-AF65-F5344CB8AC3E}">
        <p14:creationId xmlns:p14="http://schemas.microsoft.com/office/powerpoint/2010/main" val="314331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1268"/>
                                        </p:tgtEl>
                                        <p:attrNameLst>
                                          <p:attrName>style.visibility</p:attrName>
                                        </p:attrNameLst>
                                      </p:cBhvr>
                                      <p:to>
                                        <p:strVal val="visible"/>
                                      </p:to>
                                    </p:set>
                                    <p:anim calcmode="lin" valueType="num">
                                      <p:cBhvr>
                                        <p:cTn id="28" dur="500" fill="hold"/>
                                        <p:tgtEl>
                                          <p:spTgt spid="11268"/>
                                        </p:tgtEl>
                                        <p:attrNameLst>
                                          <p:attrName>ppt_w</p:attrName>
                                        </p:attrNameLst>
                                      </p:cBhvr>
                                      <p:tavLst>
                                        <p:tav tm="0">
                                          <p:val>
                                            <p:fltVal val="0"/>
                                          </p:val>
                                        </p:tav>
                                        <p:tav tm="100000">
                                          <p:val>
                                            <p:strVal val="#ppt_w"/>
                                          </p:val>
                                        </p:tav>
                                      </p:tavLst>
                                    </p:anim>
                                    <p:anim calcmode="lin" valueType="num">
                                      <p:cBhvr>
                                        <p:cTn id="29" dur="500" fill="hold"/>
                                        <p:tgtEl>
                                          <p:spTgt spid="11268"/>
                                        </p:tgtEl>
                                        <p:attrNameLst>
                                          <p:attrName>ppt_h</p:attrName>
                                        </p:attrNameLst>
                                      </p:cBhvr>
                                      <p:tavLst>
                                        <p:tav tm="0">
                                          <p:val>
                                            <p:fltVal val="0"/>
                                          </p:val>
                                        </p:tav>
                                        <p:tav tm="100000">
                                          <p:val>
                                            <p:strVal val="#ppt_h"/>
                                          </p:val>
                                        </p:tav>
                                      </p:tavLst>
                                    </p:anim>
                                    <p:animEffect transition="in" filter="fade">
                                      <p:cBhvr>
                                        <p:cTn id="30" dur="500"/>
                                        <p:tgtEl>
                                          <p:spTgt spid="11268"/>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animEffect transition="in" filter="fade">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3. Colores y fuentes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26</a:t>
            </a:fld>
            <a:endParaRPr lang="en-US"/>
          </a:p>
        </p:txBody>
      </p:sp>
      <p:sp>
        <p:nvSpPr>
          <p:cNvPr id="4" name="3 Rectángulo"/>
          <p:cNvSpPr/>
          <p:nvPr/>
        </p:nvSpPr>
        <p:spPr>
          <a:xfrm>
            <a:off x="563419" y="1067259"/>
            <a:ext cx="8081817" cy="369332"/>
          </a:xfrm>
          <a:prstGeom prst="rect">
            <a:avLst/>
          </a:prstGeom>
        </p:spPr>
        <p:txBody>
          <a:bodyPr wrap="square">
            <a:spAutoFit/>
          </a:bodyPr>
          <a:lstStyle/>
          <a:p>
            <a:r>
              <a:rPr lang="es-ES" b="1" dirty="0"/>
              <a:t>Color de fondo </a:t>
            </a:r>
            <a:r>
              <a:rPr lang="es-ES" b="1" dirty="0" smtClean="0"/>
              <a:t>CSS</a:t>
            </a:r>
            <a:endParaRPr lang="es-ES" b="1" dirty="0"/>
          </a:p>
        </p:txBody>
      </p:sp>
      <p:sp>
        <p:nvSpPr>
          <p:cNvPr id="3" name="2 Rectángulo"/>
          <p:cNvSpPr/>
          <p:nvPr/>
        </p:nvSpPr>
        <p:spPr>
          <a:xfrm>
            <a:off x="563419" y="1448290"/>
            <a:ext cx="6096000" cy="461665"/>
          </a:xfrm>
          <a:prstGeom prst="rect">
            <a:avLst/>
          </a:prstGeom>
          <a:solidFill>
            <a:schemeClr val="bg1">
              <a:lumMod val="95000"/>
            </a:schemeClr>
          </a:solidFill>
        </p:spPr>
        <p:txBody>
          <a:bodyPr>
            <a:spAutoFit/>
          </a:bodyPr>
          <a:lstStyle/>
          <a:p>
            <a:r>
              <a:rPr lang="es-ES" sz="1200" dirty="0">
                <a:latin typeface="Courier New" panose="02070309020205020404" pitchFamily="49" charset="0"/>
                <a:cs typeface="Courier New" panose="02070309020205020404" pitchFamily="49" charset="0"/>
              </a:rPr>
              <a:t>&lt;h1 </a:t>
            </a:r>
            <a:r>
              <a:rPr lang="es-ES" sz="1200" dirty="0" err="1">
                <a:latin typeface="Courier New" panose="02070309020205020404" pitchFamily="49" charset="0"/>
                <a:cs typeface="Courier New" panose="02070309020205020404" pitchFamily="49" charset="0"/>
              </a:rPr>
              <a:t>style</a:t>
            </a:r>
            <a:r>
              <a:rPr lang="es-ES" sz="1200" dirty="0">
                <a:latin typeface="Courier New" panose="02070309020205020404" pitchFamily="49" charset="0"/>
                <a:cs typeface="Courier New" panose="02070309020205020404" pitchFamily="49" charset="0"/>
              </a:rPr>
              <a:t>="</a:t>
            </a:r>
            <a:r>
              <a:rPr lang="es-ES" sz="1200" dirty="0" err="1">
                <a:solidFill>
                  <a:srgbClr val="FF0000"/>
                </a:solidFill>
                <a:latin typeface="Courier New" panose="02070309020205020404" pitchFamily="49" charset="0"/>
                <a:cs typeface="Courier New" panose="02070309020205020404" pitchFamily="49" charset="0"/>
              </a:rPr>
              <a:t>background-color</a:t>
            </a:r>
            <a:r>
              <a:rPr lang="es-ES" sz="1200" dirty="0" err="1">
                <a:latin typeface="Courier New" panose="02070309020205020404" pitchFamily="49" charset="0"/>
                <a:cs typeface="Courier New" panose="02070309020205020404" pitchFamily="49" charset="0"/>
              </a:rPr>
              <a:t>:DodgerBlue</a:t>
            </a:r>
            <a:r>
              <a:rPr lang="es-ES" sz="1200" dirty="0">
                <a:latin typeface="Courier New" panose="02070309020205020404" pitchFamily="49" charset="0"/>
                <a:cs typeface="Courier New" panose="02070309020205020404" pitchFamily="49" charset="0"/>
              </a:rPr>
              <a:t>;"&gt;</a:t>
            </a:r>
            <a:r>
              <a:rPr lang="es-ES" sz="1200" dirty="0" err="1">
                <a:latin typeface="Courier New" panose="02070309020205020404" pitchFamily="49" charset="0"/>
                <a:cs typeface="Courier New" panose="02070309020205020404" pitchFamily="49" charset="0"/>
              </a:rPr>
              <a:t>Hello</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World</a:t>
            </a:r>
            <a:r>
              <a:rPr lang="es-ES" sz="1200" dirty="0">
                <a:latin typeface="Courier New" panose="02070309020205020404" pitchFamily="49" charset="0"/>
                <a:cs typeface="Courier New" panose="02070309020205020404" pitchFamily="49" charset="0"/>
              </a:rPr>
              <a:t>&lt;/h1&gt;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&lt;p </a:t>
            </a:r>
            <a:r>
              <a:rPr lang="es-ES" sz="1200" dirty="0" err="1">
                <a:latin typeface="Courier New" panose="02070309020205020404" pitchFamily="49" charset="0"/>
                <a:cs typeface="Courier New" panose="02070309020205020404" pitchFamily="49" charset="0"/>
              </a:rPr>
              <a:t>style</a:t>
            </a:r>
            <a:r>
              <a:rPr lang="es-ES" sz="1200" dirty="0">
                <a:latin typeface="Courier New" panose="02070309020205020404" pitchFamily="49" charset="0"/>
                <a:cs typeface="Courier New" panose="02070309020205020404" pitchFamily="49" charset="0"/>
              </a:rPr>
              <a:t>="</a:t>
            </a:r>
            <a:r>
              <a:rPr lang="es-ES" sz="1200" dirty="0" err="1">
                <a:solidFill>
                  <a:srgbClr val="FF0000"/>
                </a:solidFill>
                <a:latin typeface="Courier New" panose="02070309020205020404" pitchFamily="49" charset="0"/>
                <a:cs typeface="Courier New" panose="02070309020205020404" pitchFamily="49" charset="0"/>
              </a:rPr>
              <a:t>background-color</a:t>
            </a:r>
            <a:r>
              <a:rPr lang="es-ES" sz="1200" dirty="0" err="1">
                <a:latin typeface="Courier New" panose="02070309020205020404" pitchFamily="49" charset="0"/>
                <a:cs typeface="Courier New" panose="02070309020205020404" pitchFamily="49" charset="0"/>
              </a:rPr>
              <a:t>:Tomato</a:t>
            </a:r>
            <a:r>
              <a:rPr lang="es-ES" sz="1200" dirty="0">
                <a:latin typeface="Courier New" panose="02070309020205020404" pitchFamily="49" charset="0"/>
                <a:cs typeface="Courier New" panose="02070309020205020404" pitchFamily="49" charset="0"/>
              </a:rPr>
              <a:t>;"&gt;</a:t>
            </a:r>
            <a:r>
              <a:rPr lang="es-ES" sz="1200" dirty="0" err="1">
                <a:latin typeface="Courier New" panose="02070309020205020404" pitchFamily="49" charset="0"/>
                <a:cs typeface="Courier New" panose="02070309020205020404" pitchFamily="49" charset="0"/>
              </a:rPr>
              <a:t>Lorem</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ipsum</a:t>
            </a:r>
            <a:r>
              <a:rPr lang="es-ES" sz="1200" dirty="0">
                <a:latin typeface="Courier New" panose="02070309020205020404" pitchFamily="49" charset="0"/>
                <a:cs typeface="Courier New" panose="02070309020205020404" pitchFamily="49" charset="0"/>
              </a:rPr>
              <a:t>...&lt;/p&gt;</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827" y="1448290"/>
            <a:ext cx="5154151" cy="1232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Rectángulo"/>
          <p:cNvSpPr/>
          <p:nvPr/>
        </p:nvSpPr>
        <p:spPr>
          <a:xfrm>
            <a:off x="563419" y="2680961"/>
            <a:ext cx="6096000" cy="369332"/>
          </a:xfrm>
          <a:prstGeom prst="rect">
            <a:avLst/>
          </a:prstGeom>
        </p:spPr>
        <p:txBody>
          <a:bodyPr>
            <a:spAutoFit/>
          </a:bodyPr>
          <a:lstStyle/>
          <a:p>
            <a:r>
              <a:rPr lang="es-ES" b="1" dirty="0"/>
              <a:t>Color de texto </a:t>
            </a:r>
            <a:r>
              <a:rPr lang="es-ES" b="1" dirty="0" smtClean="0"/>
              <a:t>CSS</a:t>
            </a:r>
            <a:endParaRPr lang="es-ES" b="1" dirty="0"/>
          </a:p>
        </p:txBody>
      </p:sp>
      <p:sp>
        <p:nvSpPr>
          <p:cNvPr id="8" name="7 Rectángulo"/>
          <p:cNvSpPr/>
          <p:nvPr/>
        </p:nvSpPr>
        <p:spPr>
          <a:xfrm>
            <a:off x="563419" y="3105834"/>
            <a:ext cx="6096000" cy="646331"/>
          </a:xfrm>
          <a:prstGeom prst="rect">
            <a:avLst/>
          </a:prstGeom>
          <a:solidFill>
            <a:schemeClr val="bg1">
              <a:lumMod val="95000"/>
            </a:schemeClr>
          </a:solidFill>
        </p:spPr>
        <p:txBody>
          <a:bodyPr>
            <a:spAutoFit/>
          </a:bodyPr>
          <a:lstStyle/>
          <a:p>
            <a:r>
              <a:rPr lang="es-ES" sz="1200" dirty="0">
                <a:latin typeface="Courier New" panose="02070309020205020404" pitchFamily="49" charset="0"/>
                <a:cs typeface="Courier New" panose="02070309020205020404" pitchFamily="49" charset="0"/>
              </a:rPr>
              <a:t>&lt;h1 </a:t>
            </a:r>
            <a:r>
              <a:rPr lang="es-ES" sz="1200" dirty="0" err="1">
                <a:latin typeface="Courier New" panose="02070309020205020404" pitchFamily="49" charset="0"/>
                <a:cs typeface="Courier New" panose="02070309020205020404" pitchFamily="49" charset="0"/>
              </a:rPr>
              <a:t>style</a:t>
            </a:r>
            <a:r>
              <a:rPr lang="es-ES" sz="1200" dirty="0">
                <a:latin typeface="Courier New" panose="02070309020205020404" pitchFamily="49" charset="0"/>
                <a:cs typeface="Courier New" panose="02070309020205020404" pitchFamily="49" charset="0"/>
              </a:rPr>
              <a:t>="</a:t>
            </a:r>
            <a:r>
              <a:rPr lang="es-ES" sz="1200" dirty="0" err="1">
                <a:solidFill>
                  <a:srgbClr val="FF0000"/>
                </a:solidFill>
                <a:latin typeface="Courier New" panose="02070309020205020404" pitchFamily="49" charset="0"/>
                <a:cs typeface="Courier New" panose="02070309020205020404" pitchFamily="49" charset="0"/>
              </a:rPr>
              <a:t>color:Tomato</a:t>
            </a:r>
            <a:r>
              <a:rPr lang="es-ES" sz="1200" dirty="0">
                <a:latin typeface="Courier New" panose="02070309020205020404" pitchFamily="49" charset="0"/>
                <a:cs typeface="Courier New" panose="02070309020205020404" pitchFamily="49" charset="0"/>
              </a:rPr>
              <a:t>;"&gt;</a:t>
            </a:r>
            <a:r>
              <a:rPr lang="es-ES" sz="1200" dirty="0" err="1">
                <a:latin typeface="Courier New" panose="02070309020205020404" pitchFamily="49" charset="0"/>
                <a:cs typeface="Courier New" panose="02070309020205020404" pitchFamily="49" charset="0"/>
              </a:rPr>
              <a:t>Hello</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World</a:t>
            </a:r>
            <a:r>
              <a:rPr lang="es-ES" sz="1200" dirty="0">
                <a:latin typeface="Courier New" panose="02070309020205020404" pitchFamily="49" charset="0"/>
                <a:cs typeface="Courier New" panose="02070309020205020404" pitchFamily="49" charset="0"/>
              </a:rPr>
              <a:t>&lt;/h1&gt;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&lt;p </a:t>
            </a:r>
            <a:r>
              <a:rPr lang="es-ES" sz="1200" dirty="0" err="1">
                <a:latin typeface="Courier New" panose="02070309020205020404" pitchFamily="49" charset="0"/>
                <a:cs typeface="Courier New" panose="02070309020205020404" pitchFamily="49" charset="0"/>
              </a:rPr>
              <a:t>style</a:t>
            </a:r>
            <a:r>
              <a:rPr lang="es-ES" sz="1200" dirty="0">
                <a:latin typeface="Courier New" panose="02070309020205020404" pitchFamily="49" charset="0"/>
                <a:cs typeface="Courier New" panose="02070309020205020404" pitchFamily="49" charset="0"/>
              </a:rPr>
              <a:t>="</a:t>
            </a:r>
            <a:r>
              <a:rPr lang="es-ES" sz="1200" dirty="0" err="1">
                <a:solidFill>
                  <a:srgbClr val="FF0000"/>
                </a:solidFill>
                <a:latin typeface="Courier New" panose="02070309020205020404" pitchFamily="49" charset="0"/>
                <a:cs typeface="Courier New" panose="02070309020205020404" pitchFamily="49" charset="0"/>
              </a:rPr>
              <a:t>color:DodgerBlue</a:t>
            </a:r>
            <a:r>
              <a:rPr lang="es-ES" sz="1200" dirty="0">
                <a:latin typeface="Courier New" panose="02070309020205020404" pitchFamily="49" charset="0"/>
                <a:cs typeface="Courier New" panose="02070309020205020404" pitchFamily="49" charset="0"/>
              </a:rPr>
              <a:t>;"&gt;</a:t>
            </a:r>
            <a:r>
              <a:rPr lang="es-ES" sz="1200" dirty="0" err="1">
                <a:latin typeface="Courier New" panose="02070309020205020404" pitchFamily="49" charset="0"/>
                <a:cs typeface="Courier New" panose="02070309020205020404" pitchFamily="49" charset="0"/>
              </a:rPr>
              <a:t>Lorem</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ipsum</a:t>
            </a:r>
            <a:r>
              <a:rPr lang="es-ES" sz="1200" dirty="0">
                <a:latin typeface="Courier New" panose="02070309020205020404" pitchFamily="49" charset="0"/>
                <a:cs typeface="Courier New" panose="02070309020205020404" pitchFamily="49" charset="0"/>
              </a:rPr>
              <a:t>...&lt;/p&gt;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&lt;p </a:t>
            </a:r>
            <a:r>
              <a:rPr lang="es-ES" sz="1200" dirty="0" err="1">
                <a:latin typeface="Courier New" panose="02070309020205020404" pitchFamily="49" charset="0"/>
                <a:cs typeface="Courier New" panose="02070309020205020404" pitchFamily="49" charset="0"/>
              </a:rPr>
              <a:t>style</a:t>
            </a:r>
            <a:r>
              <a:rPr lang="es-ES" sz="1200" dirty="0">
                <a:latin typeface="Courier New" panose="02070309020205020404" pitchFamily="49" charset="0"/>
                <a:cs typeface="Courier New" panose="02070309020205020404" pitchFamily="49" charset="0"/>
              </a:rPr>
              <a:t>="</a:t>
            </a:r>
            <a:r>
              <a:rPr lang="es-ES" sz="1200" dirty="0" err="1">
                <a:solidFill>
                  <a:srgbClr val="FF0000"/>
                </a:solidFill>
                <a:latin typeface="Courier New" panose="02070309020205020404" pitchFamily="49" charset="0"/>
                <a:cs typeface="Courier New" panose="02070309020205020404" pitchFamily="49" charset="0"/>
              </a:rPr>
              <a:t>color:MediumSeaGreen</a:t>
            </a:r>
            <a:r>
              <a:rPr lang="es-ES" sz="1200" dirty="0">
                <a:latin typeface="Courier New" panose="02070309020205020404" pitchFamily="49" charset="0"/>
                <a:cs typeface="Courier New" panose="02070309020205020404" pitchFamily="49" charset="0"/>
              </a:rPr>
              <a:t>;"&gt;Ut </a:t>
            </a:r>
            <a:r>
              <a:rPr lang="es-ES" sz="1200" dirty="0" err="1">
                <a:latin typeface="Courier New" panose="02070309020205020404" pitchFamily="49" charset="0"/>
                <a:cs typeface="Courier New" panose="02070309020205020404" pitchFamily="49" charset="0"/>
              </a:rPr>
              <a:t>wisi</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enim</a:t>
            </a:r>
            <a:r>
              <a:rPr lang="es-ES" sz="1200" dirty="0">
                <a:latin typeface="Courier New" panose="02070309020205020404" pitchFamily="49" charset="0"/>
                <a:cs typeface="Courier New" panose="02070309020205020404" pitchFamily="49" charset="0"/>
              </a:rPr>
              <a:t>...&lt;/p&gt;</a:t>
            </a:r>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7727" y="3105834"/>
            <a:ext cx="508635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8 Rectángulo"/>
          <p:cNvSpPr/>
          <p:nvPr/>
        </p:nvSpPr>
        <p:spPr>
          <a:xfrm>
            <a:off x="563419" y="4694535"/>
            <a:ext cx="6096000" cy="369332"/>
          </a:xfrm>
          <a:prstGeom prst="rect">
            <a:avLst/>
          </a:prstGeom>
        </p:spPr>
        <p:txBody>
          <a:bodyPr>
            <a:spAutoFit/>
          </a:bodyPr>
          <a:lstStyle/>
          <a:p>
            <a:r>
              <a:rPr lang="es-ES" b="1" dirty="0"/>
              <a:t>Color del borde </a:t>
            </a:r>
            <a:r>
              <a:rPr lang="es-ES" b="1" dirty="0" smtClean="0"/>
              <a:t>CSS</a:t>
            </a:r>
            <a:endParaRPr lang="es-ES" b="1" dirty="0"/>
          </a:p>
        </p:txBody>
      </p:sp>
      <p:sp>
        <p:nvSpPr>
          <p:cNvPr id="10" name="9 Rectángulo"/>
          <p:cNvSpPr/>
          <p:nvPr/>
        </p:nvSpPr>
        <p:spPr>
          <a:xfrm>
            <a:off x="563419" y="5063867"/>
            <a:ext cx="6096000" cy="646331"/>
          </a:xfrm>
          <a:prstGeom prst="rect">
            <a:avLst/>
          </a:prstGeom>
          <a:solidFill>
            <a:schemeClr val="bg1">
              <a:lumMod val="95000"/>
            </a:schemeClr>
          </a:solidFill>
        </p:spPr>
        <p:txBody>
          <a:bodyPr>
            <a:spAutoFit/>
          </a:bodyPr>
          <a:lstStyle/>
          <a:p>
            <a:r>
              <a:rPr lang="es-ES" sz="1200" dirty="0">
                <a:latin typeface="Courier New" panose="02070309020205020404" pitchFamily="49" charset="0"/>
                <a:cs typeface="Courier New" panose="02070309020205020404" pitchFamily="49" charset="0"/>
              </a:rPr>
              <a:t>&lt;h1 </a:t>
            </a:r>
            <a:r>
              <a:rPr lang="es-ES" sz="1200" dirty="0" err="1">
                <a:latin typeface="Courier New" panose="02070309020205020404" pitchFamily="49" charset="0"/>
                <a:cs typeface="Courier New" panose="02070309020205020404" pitchFamily="49" charset="0"/>
              </a:rPr>
              <a:t>style</a:t>
            </a:r>
            <a:r>
              <a:rPr lang="es-ES" sz="1200" dirty="0">
                <a:latin typeface="Courier New" panose="02070309020205020404" pitchFamily="49" charset="0"/>
                <a:cs typeface="Courier New" panose="02070309020205020404" pitchFamily="49" charset="0"/>
              </a:rPr>
              <a:t>="border:2px </a:t>
            </a:r>
            <a:r>
              <a:rPr lang="es-ES" sz="1200" dirty="0" err="1">
                <a:latin typeface="Courier New" panose="02070309020205020404" pitchFamily="49" charset="0"/>
                <a:cs typeface="Courier New" panose="02070309020205020404" pitchFamily="49" charset="0"/>
              </a:rPr>
              <a:t>solid</a:t>
            </a: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Tomato</a:t>
            </a:r>
            <a:r>
              <a:rPr lang="es-ES" sz="1200" dirty="0">
                <a:latin typeface="Courier New" panose="02070309020205020404" pitchFamily="49" charset="0"/>
                <a:cs typeface="Courier New" panose="02070309020205020404" pitchFamily="49" charset="0"/>
              </a:rPr>
              <a:t>;"&gt;</a:t>
            </a:r>
            <a:r>
              <a:rPr lang="es-ES" sz="1200" dirty="0" err="1">
                <a:latin typeface="Courier New" panose="02070309020205020404" pitchFamily="49" charset="0"/>
                <a:cs typeface="Courier New" panose="02070309020205020404" pitchFamily="49" charset="0"/>
              </a:rPr>
              <a:t>Hello</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World</a:t>
            </a:r>
            <a:r>
              <a:rPr lang="es-ES" sz="1200" dirty="0">
                <a:latin typeface="Courier New" panose="02070309020205020404" pitchFamily="49" charset="0"/>
                <a:cs typeface="Courier New" panose="02070309020205020404" pitchFamily="49" charset="0"/>
              </a:rPr>
              <a:t>&lt;/h1&gt;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&lt;h1 </a:t>
            </a:r>
            <a:r>
              <a:rPr lang="es-ES" sz="1200" dirty="0" err="1">
                <a:latin typeface="Courier New" panose="02070309020205020404" pitchFamily="49" charset="0"/>
                <a:cs typeface="Courier New" panose="02070309020205020404" pitchFamily="49" charset="0"/>
              </a:rPr>
              <a:t>style</a:t>
            </a:r>
            <a:r>
              <a:rPr lang="es-ES" sz="1200" dirty="0">
                <a:latin typeface="Courier New" panose="02070309020205020404" pitchFamily="49" charset="0"/>
                <a:cs typeface="Courier New" panose="02070309020205020404" pitchFamily="49" charset="0"/>
              </a:rPr>
              <a:t>="border:2px </a:t>
            </a:r>
            <a:r>
              <a:rPr lang="es-ES" sz="1200" dirty="0" err="1">
                <a:latin typeface="Courier New" panose="02070309020205020404" pitchFamily="49" charset="0"/>
                <a:cs typeface="Courier New" panose="02070309020205020404" pitchFamily="49" charset="0"/>
              </a:rPr>
              <a:t>solid</a:t>
            </a: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DodgerBlue</a:t>
            </a:r>
            <a:r>
              <a:rPr lang="es-ES" sz="1200" dirty="0">
                <a:latin typeface="Courier New" panose="02070309020205020404" pitchFamily="49" charset="0"/>
                <a:cs typeface="Courier New" panose="02070309020205020404" pitchFamily="49" charset="0"/>
              </a:rPr>
              <a:t>;"&gt;</a:t>
            </a:r>
            <a:r>
              <a:rPr lang="es-ES" sz="1200" dirty="0" err="1">
                <a:latin typeface="Courier New" panose="02070309020205020404" pitchFamily="49" charset="0"/>
                <a:cs typeface="Courier New" panose="02070309020205020404" pitchFamily="49" charset="0"/>
              </a:rPr>
              <a:t>Hello</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World</a:t>
            </a:r>
            <a:r>
              <a:rPr lang="es-ES" sz="1200" dirty="0">
                <a:latin typeface="Courier New" panose="02070309020205020404" pitchFamily="49" charset="0"/>
                <a:cs typeface="Courier New" panose="02070309020205020404" pitchFamily="49" charset="0"/>
              </a:rPr>
              <a:t>&lt;/h1&gt;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&lt;h1 </a:t>
            </a:r>
            <a:r>
              <a:rPr lang="es-ES" sz="1200" dirty="0" err="1">
                <a:latin typeface="Courier New" panose="02070309020205020404" pitchFamily="49" charset="0"/>
                <a:cs typeface="Courier New" panose="02070309020205020404" pitchFamily="49" charset="0"/>
              </a:rPr>
              <a:t>style</a:t>
            </a:r>
            <a:r>
              <a:rPr lang="es-ES" sz="1200" dirty="0">
                <a:latin typeface="Courier New" panose="02070309020205020404" pitchFamily="49" charset="0"/>
                <a:cs typeface="Courier New" panose="02070309020205020404" pitchFamily="49" charset="0"/>
              </a:rPr>
              <a:t>="border:2px </a:t>
            </a:r>
            <a:r>
              <a:rPr lang="es-ES" sz="1200" dirty="0" err="1">
                <a:latin typeface="Courier New" panose="02070309020205020404" pitchFamily="49" charset="0"/>
                <a:cs typeface="Courier New" panose="02070309020205020404" pitchFamily="49" charset="0"/>
              </a:rPr>
              <a:t>solid</a:t>
            </a: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Violet</a:t>
            </a:r>
            <a:r>
              <a:rPr lang="es-ES" sz="1200" dirty="0">
                <a:latin typeface="Courier New" panose="02070309020205020404" pitchFamily="49" charset="0"/>
                <a:cs typeface="Courier New" panose="02070309020205020404" pitchFamily="49" charset="0"/>
              </a:rPr>
              <a:t>;"&gt;</a:t>
            </a:r>
            <a:r>
              <a:rPr lang="es-ES" sz="1200" dirty="0" err="1">
                <a:latin typeface="Courier New" panose="02070309020205020404" pitchFamily="49" charset="0"/>
                <a:cs typeface="Courier New" panose="02070309020205020404" pitchFamily="49" charset="0"/>
              </a:rPr>
              <a:t>Hello</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World</a:t>
            </a:r>
            <a:r>
              <a:rPr lang="es-ES" sz="1200" dirty="0">
                <a:latin typeface="Courier New" panose="02070309020205020404" pitchFamily="49" charset="0"/>
                <a:cs typeface="Courier New" panose="02070309020205020404" pitchFamily="49" charset="0"/>
              </a:rPr>
              <a:t>&lt;/h1&gt;</a:t>
            </a:r>
          </a:p>
        </p:txBody>
      </p:sp>
      <p:pic>
        <p:nvPicPr>
          <p:cNvPr id="204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0327" y="4651721"/>
            <a:ext cx="3705686" cy="1510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451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p:cTn id="7" dur="500" fill="hold"/>
                                        <p:tgtEl>
                                          <p:spTgt spid="20482"/>
                                        </p:tgtEl>
                                        <p:attrNameLst>
                                          <p:attrName>ppt_w</p:attrName>
                                        </p:attrNameLst>
                                      </p:cBhvr>
                                      <p:tavLst>
                                        <p:tav tm="0">
                                          <p:val>
                                            <p:fltVal val="0"/>
                                          </p:val>
                                        </p:tav>
                                        <p:tav tm="100000">
                                          <p:val>
                                            <p:strVal val="#ppt_w"/>
                                          </p:val>
                                        </p:tav>
                                      </p:tavLst>
                                    </p:anim>
                                    <p:anim calcmode="lin" valueType="num">
                                      <p:cBhvr>
                                        <p:cTn id="8" dur="500" fill="hold"/>
                                        <p:tgtEl>
                                          <p:spTgt spid="20482"/>
                                        </p:tgtEl>
                                        <p:attrNameLst>
                                          <p:attrName>ppt_h</p:attrName>
                                        </p:attrNameLst>
                                      </p:cBhvr>
                                      <p:tavLst>
                                        <p:tav tm="0">
                                          <p:val>
                                            <p:fltVal val="0"/>
                                          </p:val>
                                        </p:tav>
                                        <p:tav tm="100000">
                                          <p:val>
                                            <p:strVal val="#ppt_h"/>
                                          </p:val>
                                        </p:tav>
                                      </p:tavLst>
                                    </p:anim>
                                    <p:animEffect transition="in" filter="fade">
                                      <p:cBhvr>
                                        <p:cTn id="9" dur="500"/>
                                        <p:tgtEl>
                                          <p:spTgt spid="2048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par>
                                <p:cTn id="27" presetID="53" presetClass="entr" presetSubtype="16" fill="hold" nodeType="withEffect">
                                  <p:stCondLst>
                                    <p:cond delay="0"/>
                                  </p:stCondLst>
                                  <p:childTnLst>
                                    <p:set>
                                      <p:cBhvr>
                                        <p:cTn id="28" dur="1" fill="hold">
                                          <p:stCondLst>
                                            <p:cond delay="0"/>
                                          </p:stCondLst>
                                        </p:cTn>
                                        <p:tgtEl>
                                          <p:spTgt spid="20483"/>
                                        </p:tgtEl>
                                        <p:attrNameLst>
                                          <p:attrName>style.visibility</p:attrName>
                                        </p:attrNameLst>
                                      </p:cBhvr>
                                      <p:to>
                                        <p:strVal val="visible"/>
                                      </p:to>
                                    </p:set>
                                    <p:anim calcmode="lin" valueType="num">
                                      <p:cBhvr>
                                        <p:cTn id="29" dur="500" fill="hold"/>
                                        <p:tgtEl>
                                          <p:spTgt spid="20483"/>
                                        </p:tgtEl>
                                        <p:attrNameLst>
                                          <p:attrName>ppt_w</p:attrName>
                                        </p:attrNameLst>
                                      </p:cBhvr>
                                      <p:tavLst>
                                        <p:tav tm="0">
                                          <p:val>
                                            <p:fltVal val="0"/>
                                          </p:val>
                                        </p:tav>
                                        <p:tav tm="100000">
                                          <p:val>
                                            <p:strVal val="#ppt_w"/>
                                          </p:val>
                                        </p:tav>
                                      </p:tavLst>
                                    </p:anim>
                                    <p:anim calcmode="lin" valueType="num">
                                      <p:cBhvr>
                                        <p:cTn id="30" dur="500" fill="hold"/>
                                        <p:tgtEl>
                                          <p:spTgt spid="20483"/>
                                        </p:tgtEl>
                                        <p:attrNameLst>
                                          <p:attrName>ppt_h</p:attrName>
                                        </p:attrNameLst>
                                      </p:cBhvr>
                                      <p:tavLst>
                                        <p:tav tm="0">
                                          <p:val>
                                            <p:fltVal val="0"/>
                                          </p:val>
                                        </p:tav>
                                        <p:tav tm="100000">
                                          <p:val>
                                            <p:strVal val="#ppt_h"/>
                                          </p:val>
                                        </p:tav>
                                      </p:tavLst>
                                    </p:anim>
                                    <p:animEffect transition="in" filter="fade">
                                      <p:cBhvr>
                                        <p:cTn id="31" dur="500"/>
                                        <p:tgtEl>
                                          <p:spTgt spid="20483"/>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500" fill="hold"/>
                                        <p:tgtEl>
                                          <p:spTgt spid="10"/>
                                        </p:tgtEl>
                                        <p:attrNameLst>
                                          <p:attrName>ppt_w</p:attrName>
                                        </p:attrNameLst>
                                      </p:cBhvr>
                                      <p:tavLst>
                                        <p:tav tm="0">
                                          <p:val>
                                            <p:fltVal val="0"/>
                                          </p:val>
                                        </p:tav>
                                        <p:tav tm="100000">
                                          <p:val>
                                            <p:strVal val="#ppt_w"/>
                                          </p:val>
                                        </p:tav>
                                      </p:tavLst>
                                    </p:anim>
                                    <p:anim calcmode="lin" valueType="num">
                                      <p:cBhvr>
                                        <p:cTn id="42" dur="500" fill="hold"/>
                                        <p:tgtEl>
                                          <p:spTgt spid="10"/>
                                        </p:tgtEl>
                                        <p:attrNameLst>
                                          <p:attrName>ppt_h</p:attrName>
                                        </p:attrNameLst>
                                      </p:cBhvr>
                                      <p:tavLst>
                                        <p:tav tm="0">
                                          <p:val>
                                            <p:fltVal val="0"/>
                                          </p:val>
                                        </p:tav>
                                        <p:tav tm="100000">
                                          <p:val>
                                            <p:strVal val="#ppt_h"/>
                                          </p:val>
                                        </p:tav>
                                      </p:tavLst>
                                    </p:anim>
                                    <p:animEffect transition="in" filter="fade">
                                      <p:cBhvr>
                                        <p:cTn id="43" dur="500"/>
                                        <p:tgtEl>
                                          <p:spTgt spid="10"/>
                                        </p:tgtEl>
                                      </p:cBhvr>
                                    </p:animEffect>
                                  </p:childTnLst>
                                </p:cTn>
                              </p:par>
                              <p:par>
                                <p:cTn id="44" presetID="53" presetClass="entr" presetSubtype="16" fill="hold" nodeType="withEffect">
                                  <p:stCondLst>
                                    <p:cond delay="0"/>
                                  </p:stCondLst>
                                  <p:childTnLst>
                                    <p:set>
                                      <p:cBhvr>
                                        <p:cTn id="45" dur="1" fill="hold">
                                          <p:stCondLst>
                                            <p:cond delay="0"/>
                                          </p:stCondLst>
                                        </p:cTn>
                                        <p:tgtEl>
                                          <p:spTgt spid="20484"/>
                                        </p:tgtEl>
                                        <p:attrNameLst>
                                          <p:attrName>style.visibility</p:attrName>
                                        </p:attrNameLst>
                                      </p:cBhvr>
                                      <p:to>
                                        <p:strVal val="visible"/>
                                      </p:to>
                                    </p:set>
                                    <p:anim calcmode="lin" valueType="num">
                                      <p:cBhvr>
                                        <p:cTn id="46" dur="500" fill="hold"/>
                                        <p:tgtEl>
                                          <p:spTgt spid="20484"/>
                                        </p:tgtEl>
                                        <p:attrNameLst>
                                          <p:attrName>ppt_w</p:attrName>
                                        </p:attrNameLst>
                                      </p:cBhvr>
                                      <p:tavLst>
                                        <p:tav tm="0">
                                          <p:val>
                                            <p:fltVal val="0"/>
                                          </p:val>
                                        </p:tav>
                                        <p:tav tm="100000">
                                          <p:val>
                                            <p:strVal val="#ppt_w"/>
                                          </p:val>
                                        </p:tav>
                                      </p:tavLst>
                                    </p:anim>
                                    <p:anim calcmode="lin" valueType="num">
                                      <p:cBhvr>
                                        <p:cTn id="47" dur="500" fill="hold"/>
                                        <p:tgtEl>
                                          <p:spTgt spid="20484"/>
                                        </p:tgtEl>
                                        <p:attrNameLst>
                                          <p:attrName>ppt_h</p:attrName>
                                        </p:attrNameLst>
                                      </p:cBhvr>
                                      <p:tavLst>
                                        <p:tav tm="0">
                                          <p:val>
                                            <p:fltVal val="0"/>
                                          </p:val>
                                        </p:tav>
                                        <p:tav tm="100000">
                                          <p:val>
                                            <p:strVal val="#ppt_h"/>
                                          </p:val>
                                        </p:tav>
                                      </p:tavLst>
                                    </p:anim>
                                    <p:animEffect transition="in" filter="fade">
                                      <p:cBhvr>
                                        <p:cTn id="48"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animBg="1"/>
      <p:bldP spid="9" grpId="0"/>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3. Colores y fuentes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27</a:t>
            </a:fld>
            <a:endParaRPr lang="en-US"/>
          </a:p>
        </p:txBody>
      </p:sp>
      <p:sp>
        <p:nvSpPr>
          <p:cNvPr id="5" name="4 Rectángulo"/>
          <p:cNvSpPr/>
          <p:nvPr/>
        </p:nvSpPr>
        <p:spPr>
          <a:xfrm>
            <a:off x="443345" y="1138535"/>
            <a:ext cx="6096000" cy="369332"/>
          </a:xfrm>
          <a:prstGeom prst="rect">
            <a:avLst/>
          </a:prstGeom>
        </p:spPr>
        <p:txBody>
          <a:bodyPr>
            <a:spAutoFit/>
          </a:bodyPr>
          <a:lstStyle/>
          <a:p>
            <a:r>
              <a:rPr lang="es-ES" b="1" dirty="0"/>
              <a:t>Valores de color </a:t>
            </a:r>
            <a:r>
              <a:rPr lang="es-ES" b="1" dirty="0" smtClean="0"/>
              <a:t>CSS</a:t>
            </a:r>
            <a:endParaRPr lang="es-ES" b="1" dirty="0"/>
          </a:p>
        </p:txBody>
      </p:sp>
      <p:sp>
        <p:nvSpPr>
          <p:cNvPr id="11" name="10 Rectángulo"/>
          <p:cNvSpPr/>
          <p:nvPr/>
        </p:nvSpPr>
        <p:spPr>
          <a:xfrm>
            <a:off x="443345" y="1556741"/>
            <a:ext cx="6096000" cy="1200329"/>
          </a:xfrm>
          <a:prstGeom prst="rect">
            <a:avLst/>
          </a:prstGeom>
          <a:solidFill>
            <a:schemeClr val="bg1">
              <a:lumMod val="95000"/>
            </a:schemeClr>
          </a:solidFill>
        </p:spPr>
        <p:txBody>
          <a:bodyPr>
            <a:spAutoFit/>
          </a:bodyPr>
          <a:lstStyle/>
          <a:p>
            <a:r>
              <a:rPr lang="es-ES" sz="1200" dirty="0">
                <a:latin typeface="Courier New" panose="02070309020205020404" pitchFamily="49" charset="0"/>
                <a:cs typeface="Courier New" panose="02070309020205020404" pitchFamily="49" charset="0"/>
              </a:rPr>
              <a:t>&lt;h1 </a:t>
            </a:r>
            <a:r>
              <a:rPr lang="es-ES" sz="1200" dirty="0" err="1">
                <a:latin typeface="Courier New" panose="02070309020205020404" pitchFamily="49" charset="0"/>
                <a:cs typeface="Courier New" panose="02070309020205020404" pitchFamily="49" charset="0"/>
              </a:rPr>
              <a:t>style</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background-color:</a:t>
            </a:r>
            <a:r>
              <a:rPr lang="es-ES" sz="1200" dirty="0" err="1">
                <a:solidFill>
                  <a:srgbClr val="FF0000"/>
                </a:solidFill>
                <a:latin typeface="Courier New" panose="02070309020205020404" pitchFamily="49" charset="0"/>
                <a:cs typeface="Courier New" panose="02070309020205020404" pitchFamily="49" charset="0"/>
              </a:rPr>
              <a:t>rgb</a:t>
            </a:r>
            <a:r>
              <a:rPr lang="es-ES" sz="1200" dirty="0">
                <a:latin typeface="Courier New" panose="02070309020205020404" pitchFamily="49" charset="0"/>
                <a:cs typeface="Courier New" panose="02070309020205020404" pitchFamily="49" charset="0"/>
              </a:rPr>
              <a:t>(255, 99, 71);"&gt;...&lt;/h1&gt;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&lt;h1 </a:t>
            </a:r>
            <a:r>
              <a:rPr lang="es-ES" sz="1200" dirty="0" err="1">
                <a:latin typeface="Courier New" panose="02070309020205020404" pitchFamily="49" charset="0"/>
                <a:cs typeface="Courier New" panose="02070309020205020404" pitchFamily="49" charset="0"/>
              </a:rPr>
              <a:t>style</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background</a:t>
            </a:r>
            <a:r>
              <a:rPr lang="es-ES" sz="1200" dirty="0">
                <a:latin typeface="Courier New" panose="02070309020205020404" pitchFamily="49" charset="0"/>
                <a:cs typeface="Courier New" panose="02070309020205020404" pitchFamily="49" charset="0"/>
              </a:rPr>
              <a:t>-color</a:t>
            </a:r>
            <a:r>
              <a:rPr lang="es-ES" sz="1200" dirty="0">
                <a:solidFill>
                  <a:srgbClr val="FF0000"/>
                </a:solidFill>
                <a:latin typeface="Courier New" panose="02070309020205020404" pitchFamily="49" charset="0"/>
                <a:cs typeface="Courier New" panose="02070309020205020404" pitchFamily="49" charset="0"/>
              </a:rPr>
              <a:t>:#ff6347</a:t>
            </a:r>
            <a:r>
              <a:rPr lang="es-ES" sz="1200" dirty="0">
                <a:latin typeface="Courier New" panose="02070309020205020404" pitchFamily="49" charset="0"/>
                <a:cs typeface="Courier New" panose="02070309020205020404" pitchFamily="49" charset="0"/>
              </a:rPr>
              <a:t>;"&gt;...&lt;/h1&gt;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&lt;h1 </a:t>
            </a:r>
            <a:r>
              <a:rPr lang="es-ES" sz="1200" dirty="0" err="1">
                <a:latin typeface="Courier New" panose="02070309020205020404" pitchFamily="49" charset="0"/>
                <a:cs typeface="Courier New" panose="02070309020205020404" pitchFamily="49" charset="0"/>
              </a:rPr>
              <a:t>style</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background-color:</a:t>
            </a:r>
            <a:r>
              <a:rPr lang="es-ES" sz="1200" dirty="0" err="1">
                <a:solidFill>
                  <a:srgbClr val="FF0000"/>
                </a:solidFill>
                <a:latin typeface="Courier New" panose="02070309020205020404" pitchFamily="49" charset="0"/>
                <a:cs typeface="Courier New" panose="02070309020205020404" pitchFamily="49" charset="0"/>
              </a:rPr>
              <a:t>hsl</a:t>
            </a:r>
            <a:r>
              <a:rPr lang="es-ES" sz="1200" dirty="0">
                <a:latin typeface="Courier New" panose="02070309020205020404" pitchFamily="49" charset="0"/>
                <a:cs typeface="Courier New" panose="02070309020205020404" pitchFamily="49" charset="0"/>
              </a:rPr>
              <a:t>(9, 100%, 64%);"&gt;...&lt;/h1&gt;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&lt;h1 </a:t>
            </a:r>
            <a:r>
              <a:rPr lang="es-ES" sz="1200" dirty="0" err="1">
                <a:latin typeface="Courier New" panose="02070309020205020404" pitchFamily="49" charset="0"/>
                <a:cs typeface="Courier New" panose="02070309020205020404" pitchFamily="49" charset="0"/>
              </a:rPr>
              <a:t>style</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background-color:</a:t>
            </a:r>
            <a:r>
              <a:rPr lang="es-ES" sz="1200" dirty="0" err="1">
                <a:solidFill>
                  <a:srgbClr val="FF0000"/>
                </a:solidFill>
                <a:latin typeface="Courier New" panose="02070309020205020404" pitchFamily="49" charset="0"/>
                <a:cs typeface="Courier New" panose="02070309020205020404" pitchFamily="49" charset="0"/>
              </a:rPr>
              <a:t>rgba</a:t>
            </a:r>
            <a:r>
              <a:rPr lang="es-ES" sz="1200" dirty="0">
                <a:latin typeface="Courier New" panose="02070309020205020404" pitchFamily="49" charset="0"/>
                <a:cs typeface="Courier New" panose="02070309020205020404" pitchFamily="49" charset="0"/>
              </a:rPr>
              <a:t>(255, 99, 71, 0.5);"&gt;...&lt;/h1&gt;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&lt;h1 </a:t>
            </a:r>
            <a:r>
              <a:rPr lang="es-ES" sz="1200" dirty="0" err="1">
                <a:latin typeface="Courier New" panose="02070309020205020404" pitchFamily="49" charset="0"/>
                <a:cs typeface="Courier New" panose="02070309020205020404" pitchFamily="49" charset="0"/>
              </a:rPr>
              <a:t>style</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background-color:</a:t>
            </a:r>
            <a:r>
              <a:rPr lang="es-ES" sz="1200" dirty="0" err="1">
                <a:solidFill>
                  <a:srgbClr val="FF0000"/>
                </a:solidFill>
                <a:latin typeface="Courier New" panose="02070309020205020404" pitchFamily="49" charset="0"/>
                <a:cs typeface="Courier New" panose="02070309020205020404" pitchFamily="49" charset="0"/>
              </a:rPr>
              <a:t>hsla</a:t>
            </a:r>
            <a:r>
              <a:rPr lang="es-ES" sz="1200" dirty="0">
                <a:latin typeface="Courier New" panose="02070309020205020404" pitchFamily="49" charset="0"/>
                <a:cs typeface="Courier New" panose="02070309020205020404" pitchFamily="49" charset="0"/>
              </a:rPr>
              <a:t>(9, 100%, 64%, 0.5);"&gt;...&lt;/h1&gt;</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2051" y="337558"/>
            <a:ext cx="2485169" cy="3638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581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1506"/>
                                        </p:tgtEl>
                                        <p:attrNameLst>
                                          <p:attrName>style.visibility</p:attrName>
                                        </p:attrNameLst>
                                      </p:cBhvr>
                                      <p:to>
                                        <p:strVal val="visible"/>
                                      </p:to>
                                    </p:set>
                                    <p:anim calcmode="lin" valueType="num">
                                      <p:cBhvr>
                                        <p:cTn id="19" dur="500" fill="hold"/>
                                        <p:tgtEl>
                                          <p:spTgt spid="21506"/>
                                        </p:tgtEl>
                                        <p:attrNameLst>
                                          <p:attrName>ppt_w</p:attrName>
                                        </p:attrNameLst>
                                      </p:cBhvr>
                                      <p:tavLst>
                                        <p:tav tm="0">
                                          <p:val>
                                            <p:fltVal val="0"/>
                                          </p:val>
                                        </p:tav>
                                        <p:tav tm="100000">
                                          <p:val>
                                            <p:strVal val="#ppt_w"/>
                                          </p:val>
                                        </p:tav>
                                      </p:tavLst>
                                    </p:anim>
                                    <p:anim calcmode="lin" valueType="num">
                                      <p:cBhvr>
                                        <p:cTn id="20" dur="500" fill="hold"/>
                                        <p:tgtEl>
                                          <p:spTgt spid="21506"/>
                                        </p:tgtEl>
                                        <p:attrNameLst>
                                          <p:attrName>ppt_h</p:attrName>
                                        </p:attrNameLst>
                                      </p:cBhvr>
                                      <p:tavLst>
                                        <p:tav tm="0">
                                          <p:val>
                                            <p:fltVal val="0"/>
                                          </p:val>
                                        </p:tav>
                                        <p:tav tm="100000">
                                          <p:val>
                                            <p:strVal val="#ppt_h"/>
                                          </p:val>
                                        </p:tav>
                                      </p:tavLst>
                                    </p:anim>
                                    <p:animEffect transition="in" filter="fade">
                                      <p:cBhvr>
                                        <p:cTn id="21"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3. Colores y fuentes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28</a:t>
            </a:fld>
            <a:endParaRPr lang="en-US"/>
          </a:p>
        </p:txBody>
      </p:sp>
      <p:sp>
        <p:nvSpPr>
          <p:cNvPr id="3" name="2 Rectángulo"/>
          <p:cNvSpPr/>
          <p:nvPr/>
        </p:nvSpPr>
        <p:spPr>
          <a:xfrm>
            <a:off x="489527" y="1099127"/>
            <a:ext cx="10935855" cy="2154436"/>
          </a:xfrm>
          <a:prstGeom prst="rect">
            <a:avLst/>
          </a:prstGeom>
        </p:spPr>
        <p:txBody>
          <a:bodyPr wrap="square">
            <a:spAutoFit/>
          </a:bodyPr>
          <a:lstStyle/>
          <a:p>
            <a:r>
              <a:rPr lang="es-ES" b="1" dirty="0"/>
              <a:t>Familias de fuentes </a:t>
            </a:r>
            <a:r>
              <a:rPr lang="es-ES" b="1" dirty="0" smtClean="0"/>
              <a:t>genéricas</a:t>
            </a:r>
          </a:p>
          <a:p>
            <a:endParaRPr lang="es-ES" b="1" dirty="0"/>
          </a:p>
          <a:p>
            <a:r>
              <a:rPr lang="es-ES" sz="1400" dirty="0"/>
              <a:t>En CSS hay cinco familias de fuentes genéricas</a:t>
            </a:r>
            <a:r>
              <a:rPr lang="es-ES" sz="1400" dirty="0" smtClean="0"/>
              <a:t>:</a:t>
            </a:r>
          </a:p>
          <a:p>
            <a:endParaRPr lang="es-ES" sz="1400" dirty="0"/>
          </a:p>
          <a:p>
            <a:pPr marL="285750" indent="-285750">
              <a:buFont typeface="Arial" panose="020B0604020202020204" pitchFamily="34" charset="0"/>
              <a:buChar char="•"/>
            </a:pPr>
            <a:r>
              <a:rPr lang="es-ES" sz="1400" b="1" dirty="0"/>
              <a:t>Las fuentes Serif</a:t>
            </a:r>
            <a:r>
              <a:rPr lang="es-ES" sz="1400" dirty="0"/>
              <a:t> tienen un pequeño trazo en los bordes de cada letra. Crean una sensación de formalidad y elegancia.</a:t>
            </a:r>
          </a:p>
          <a:p>
            <a:pPr marL="285750" indent="-285750">
              <a:buFont typeface="Arial" panose="020B0604020202020204" pitchFamily="34" charset="0"/>
              <a:buChar char="•"/>
            </a:pPr>
            <a:r>
              <a:rPr lang="es-ES" sz="1400" b="1" dirty="0"/>
              <a:t>Las fuentes </a:t>
            </a:r>
            <a:r>
              <a:rPr lang="es-ES" sz="1400" b="1" dirty="0" err="1"/>
              <a:t>sans-serif</a:t>
            </a:r>
            <a:r>
              <a:rPr lang="es-ES" sz="1400" dirty="0"/>
              <a:t> tienen líneas limpias (sin pequeños trazos adjuntos). Crean un aspecto moderno y minimalista.</a:t>
            </a:r>
          </a:p>
          <a:p>
            <a:pPr marL="285750" indent="-285750">
              <a:buFont typeface="Arial" panose="020B0604020202020204" pitchFamily="34" charset="0"/>
              <a:buChar char="•"/>
            </a:pPr>
            <a:r>
              <a:rPr lang="es-ES" sz="1400" b="1" dirty="0"/>
              <a:t>Fuentes monoespaciadas</a:t>
            </a:r>
            <a:r>
              <a:rPr lang="es-ES" sz="1400" dirty="0"/>
              <a:t> : aquí todas las letras tienen el mismo ancho fijo. Crean un aspecto mecánico. </a:t>
            </a:r>
          </a:p>
          <a:p>
            <a:pPr marL="285750" indent="-285750">
              <a:buFont typeface="Arial" panose="020B0604020202020204" pitchFamily="34" charset="0"/>
              <a:buChar char="•"/>
            </a:pPr>
            <a:r>
              <a:rPr lang="es-ES" sz="1400" b="1" dirty="0"/>
              <a:t>Las fuentes cursivas</a:t>
            </a:r>
            <a:r>
              <a:rPr lang="es-ES" sz="1400" dirty="0"/>
              <a:t> imitan la escritura humana.</a:t>
            </a:r>
          </a:p>
          <a:p>
            <a:pPr marL="285750" indent="-285750">
              <a:buFont typeface="Arial" panose="020B0604020202020204" pitchFamily="34" charset="0"/>
              <a:buChar char="•"/>
            </a:pPr>
            <a:r>
              <a:rPr lang="es-ES" sz="1400" b="1" dirty="0"/>
              <a:t>Las fuentes de fantasía</a:t>
            </a:r>
            <a:r>
              <a:rPr lang="es-ES" sz="1400" dirty="0"/>
              <a:t> son fuentes decorativas/divertidas.</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896" y="3543419"/>
            <a:ext cx="5296188" cy="16877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697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2530"/>
                                        </p:tgtEl>
                                        <p:attrNameLst>
                                          <p:attrName>style.visibility</p:attrName>
                                        </p:attrNameLst>
                                      </p:cBhvr>
                                      <p:to>
                                        <p:strVal val="visible"/>
                                      </p:to>
                                    </p:set>
                                    <p:anim calcmode="lin" valueType="num">
                                      <p:cBhvr>
                                        <p:cTn id="14" dur="500" fill="hold"/>
                                        <p:tgtEl>
                                          <p:spTgt spid="22530"/>
                                        </p:tgtEl>
                                        <p:attrNameLst>
                                          <p:attrName>ppt_w</p:attrName>
                                        </p:attrNameLst>
                                      </p:cBhvr>
                                      <p:tavLst>
                                        <p:tav tm="0">
                                          <p:val>
                                            <p:fltVal val="0"/>
                                          </p:val>
                                        </p:tav>
                                        <p:tav tm="100000">
                                          <p:val>
                                            <p:strVal val="#ppt_w"/>
                                          </p:val>
                                        </p:tav>
                                      </p:tavLst>
                                    </p:anim>
                                    <p:anim calcmode="lin" valueType="num">
                                      <p:cBhvr>
                                        <p:cTn id="15" dur="500" fill="hold"/>
                                        <p:tgtEl>
                                          <p:spTgt spid="22530"/>
                                        </p:tgtEl>
                                        <p:attrNameLst>
                                          <p:attrName>ppt_h</p:attrName>
                                        </p:attrNameLst>
                                      </p:cBhvr>
                                      <p:tavLst>
                                        <p:tav tm="0">
                                          <p:val>
                                            <p:fltVal val="0"/>
                                          </p:val>
                                        </p:tav>
                                        <p:tav tm="100000">
                                          <p:val>
                                            <p:strVal val="#ppt_h"/>
                                          </p:val>
                                        </p:tav>
                                      </p:tavLst>
                                    </p:anim>
                                    <p:animEffect transition="in" filter="fade">
                                      <p:cBhvr>
                                        <p:cTn id="16" dur="5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3. Colores y fuentes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29</a:t>
            </a:fld>
            <a:endParaRPr lang="en-US"/>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636" y="1326808"/>
            <a:ext cx="8208386" cy="4413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6250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5114C9E-240D-455D-9C3D-87EAC24F2B62}"/>
              </a:ext>
            </a:extLst>
          </p:cNvPr>
          <p:cNvSpPr>
            <a:spLocks noGrp="1"/>
          </p:cNvSpPr>
          <p:nvPr>
            <p:ph type="body" idx="18"/>
          </p:nvPr>
        </p:nvSpPr>
        <p:spPr>
          <a:xfrm>
            <a:off x="5744327" y="1741646"/>
            <a:ext cx="5744426" cy="4437482"/>
          </a:xfrm>
        </p:spPr>
        <p:txBody>
          <a:bodyPr>
            <a:normAutofit/>
          </a:bodyPr>
          <a:lstStyle/>
          <a:p>
            <a:pPr marL="0" indent="0">
              <a:buNone/>
            </a:pPr>
            <a:r>
              <a:rPr lang="es-ES" b="1" dirty="0"/>
              <a:t>Fuentes y colores</a:t>
            </a:r>
          </a:p>
          <a:p>
            <a:pPr marL="0" indent="0">
              <a:buNone/>
            </a:pPr>
            <a:r>
              <a:rPr lang="es-ES" dirty="0"/>
              <a:t>_Fuentes</a:t>
            </a:r>
          </a:p>
          <a:p>
            <a:pPr marL="0" indent="0">
              <a:buNone/>
            </a:pPr>
            <a:r>
              <a:rPr lang="es-ES" dirty="0"/>
              <a:t>_Fuentes personalizadas con CSS3</a:t>
            </a:r>
          </a:p>
          <a:p>
            <a:pPr marL="0" indent="0">
              <a:buNone/>
            </a:pPr>
            <a:r>
              <a:rPr lang="es-ES" dirty="0"/>
              <a:t>_Colores</a:t>
            </a:r>
          </a:p>
          <a:p>
            <a:pPr marL="0" indent="0">
              <a:buNone/>
            </a:pPr>
            <a:r>
              <a:rPr lang="es-ES" b="1" dirty="0"/>
              <a:t>Fondos y textos</a:t>
            </a:r>
          </a:p>
          <a:p>
            <a:pPr marL="0" indent="0">
              <a:buNone/>
            </a:pPr>
            <a:r>
              <a:rPr lang="es-ES" dirty="0"/>
              <a:t>_Fondos</a:t>
            </a:r>
          </a:p>
          <a:p>
            <a:pPr marL="0" indent="0">
              <a:buNone/>
            </a:pPr>
            <a:r>
              <a:rPr lang="es-ES" dirty="0"/>
              <a:t>_Propiedades CSS para textos</a:t>
            </a:r>
          </a:p>
          <a:p>
            <a:pPr marL="0" indent="0">
              <a:buNone/>
            </a:pPr>
            <a:r>
              <a:rPr lang="es-ES" b="1" dirty="0"/>
              <a:t>Modelo de cajas y posicionamiento de </a:t>
            </a:r>
            <a:r>
              <a:rPr lang="es-ES" b="1" dirty="0" err="1"/>
              <a:t>elmentos</a:t>
            </a:r>
            <a:endParaRPr lang="es-ES" b="1" dirty="0"/>
          </a:p>
          <a:p>
            <a:pPr marL="0" indent="0">
              <a:buNone/>
            </a:pPr>
            <a:r>
              <a:rPr lang="es-ES" dirty="0"/>
              <a:t>_Modelo de cajas - </a:t>
            </a:r>
            <a:r>
              <a:rPr lang="es-ES" dirty="0" err="1"/>
              <a:t>Margenes</a:t>
            </a:r>
            <a:r>
              <a:rPr lang="es-ES" dirty="0"/>
              <a:t>, </a:t>
            </a:r>
            <a:r>
              <a:rPr lang="es-ES" dirty="0" err="1"/>
              <a:t>paddings</a:t>
            </a:r>
            <a:r>
              <a:rPr lang="es-ES" dirty="0"/>
              <a:t>, alto, ancho y bordes en CSS</a:t>
            </a:r>
          </a:p>
          <a:p>
            <a:pPr marL="0" indent="0">
              <a:buNone/>
            </a:pPr>
            <a:r>
              <a:rPr lang="es-ES" dirty="0"/>
              <a:t>_Posicionamiento de cajas</a:t>
            </a:r>
          </a:p>
          <a:p>
            <a:pPr marL="0" indent="0">
              <a:buNone/>
            </a:pPr>
            <a:r>
              <a:rPr lang="es-ES" dirty="0"/>
              <a:t>_Practicando con los </a:t>
            </a:r>
            <a:r>
              <a:rPr lang="es-ES" dirty="0" err="1"/>
              <a:t>floats</a:t>
            </a:r>
            <a:endParaRPr lang="es-ES"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a:prstGeom prst="rect">
            <a:avLst/>
          </a:prstGeom>
        </p:spPr>
        <p:txBody>
          <a:bodyPr/>
          <a:lstStyle/>
          <a:p>
            <a:fld id="{3CE5352E-9B9F-4EDC-8769-7FA3D3F814C7}" type="slidenum">
              <a:rPr lang="en-US" smtClean="0"/>
              <a:pPr/>
              <a:t>3</a:t>
            </a:fld>
            <a:endParaRPr lang="en-US"/>
          </a:p>
        </p:txBody>
      </p:sp>
      <p:sp>
        <p:nvSpPr>
          <p:cNvPr id="7" name="Título 20"/>
          <p:cNvSpPr>
            <a:spLocks noGrp="1"/>
          </p:cNvSpPr>
          <p:nvPr>
            <p:ph type="title"/>
          </p:nvPr>
        </p:nvSpPr>
        <p:spPr>
          <a:xfrm>
            <a:off x="10633436" y="348792"/>
            <a:ext cx="1204490" cy="478716"/>
          </a:xfrm>
        </p:spPr>
        <p:txBody>
          <a:bodyPr>
            <a:normAutofit/>
          </a:bodyPr>
          <a:lstStyle/>
          <a:p>
            <a:r>
              <a:rPr lang="es-ES" sz="2400" dirty="0"/>
              <a:t>ÍNDEX</a:t>
            </a:r>
          </a:p>
        </p:txBody>
      </p:sp>
      <p:pic>
        <p:nvPicPr>
          <p:cNvPr id="2050" name="Picture 2"/>
          <p:cNvPicPr>
            <a:picLocks noGrp="1" noChangeAspect="1" noChangeArrowheads="1"/>
          </p:cNvPicPr>
          <p:nvPr>
            <p:ph type="pic" sz="quarter" idx="19"/>
          </p:nvPr>
        </p:nvPicPr>
        <p:blipFill>
          <a:blip r:embed="rId3">
            <a:extLst>
              <a:ext uri="{28A0092B-C50C-407E-A947-70E740481C1C}">
                <a14:useLocalDpi xmlns:a14="http://schemas.microsoft.com/office/drawing/2010/main" val="0"/>
              </a:ext>
            </a:extLst>
          </a:blip>
          <a:srcRect t="1567" b="1567"/>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09323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3. Colores y fuentes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30</a:t>
            </a:fld>
            <a:endParaRPr lang="en-US"/>
          </a:p>
        </p:txBody>
      </p:sp>
      <p:sp>
        <p:nvSpPr>
          <p:cNvPr id="3" name="2 Rectángulo"/>
          <p:cNvSpPr/>
          <p:nvPr/>
        </p:nvSpPr>
        <p:spPr>
          <a:xfrm>
            <a:off x="775855" y="1240135"/>
            <a:ext cx="6096000" cy="369332"/>
          </a:xfrm>
          <a:prstGeom prst="rect">
            <a:avLst/>
          </a:prstGeom>
        </p:spPr>
        <p:txBody>
          <a:bodyPr>
            <a:spAutoFit/>
          </a:bodyPr>
          <a:lstStyle/>
          <a:p>
            <a:r>
              <a:rPr lang="es-ES" b="1" dirty="0"/>
              <a:t>La propiedad de la familia de fuentes </a:t>
            </a:r>
            <a:r>
              <a:rPr lang="es-ES" b="1" dirty="0" smtClean="0"/>
              <a:t>CSS</a:t>
            </a:r>
            <a:endParaRPr lang="es-ES" b="1" dirty="0"/>
          </a:p>
        </p:txBody>
      </p:sp>
      <p:sp>
        <p:nvSpPr>
          <p:cNvPr id="4" name="3 Rectángulo"/>
          <p:cNvSpPr/>
          <p:nvPr/>
        </p:nvSpPr>
        <p:spPr>
          <a:xfrm>
            <a:off x="775855" y="1742189"/>
            <a:ext cx="6096000" cy="2123658"/>
          </a:xfrm>
          <a:prstGeom prst="rect">
            <a:avLst/>
          </a:prstGeom>
          <a:solidFill>
            <a:schemeClr val="bg1">
              <a:lumMod val="95000"/>
            </a:schemeClr>
          </a:solidFill>
        </p:spPr>
        <p:txBody>
          <a:bodyPr>
            <a:spAutoFit/>
          </a:bodyPr>
          <a:lstStyle/>
          <a:p>
            <a:r>
              <a:rPr lang="es-ES" sz="1200" dirty="0">
                <a:latin typeface="Courier New" panose="02070309020205020404" pitchFamily="49" charset="0"/>
                <a:cs typeface="Courier New" panose="02070309020205020404" pitchFamily="49" charset="0"/>
              </a:rPr>
              <a:t>.p1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font-family</a:t>
            </a:r>
            <a:r>
              <a:rPr lang="es-ES" sz="1200" dirty="0">
                <a:latin typeface="Courier New" panose="02070309020205020404" pitchFamily="49" charset="0"/>
                <a:cs typeface="Courier New" panose="02070309020205020404" pitchFamily="49" charset="0"/>
              </a:rPr>
              <a:t>: "Times New </a:t>
            </a:r>
            <a:r>
              <a:rPr lang="es-ES" sz="1200" dirty="0" err="1">
                <a:latin typeface="Courier New" panose="02070309020205020404" pitchFamily="49" charset="0"/>
                <a:cs typeface="Courier New" panose="02070309020205020404" pitchFamily="49" charset="0"/>
              </a:rPr>
              <a:t>Roman</a:t>
            </a:r>
            <a:r>
              <a:rPr lang="es-ES" sz="1200" dirty="0">
                <a:latin typeface="Courier New" panose="02070309020205020404" pitchFamily="49" charset="0"/>
                <a:cs typeface="Courier New" panose="02070309020205020404" pitchFamily="49" charset="0"/>
              </a:rPr>
              <a:t>", Times, </a:t>
            </a:r>
            <a:r>
              <a:rPr lang="es-ES" sz="1200" dirty="0" err="1">
                <a:latin typeface="Courier New" panose="02070309020205020404" pitchFamily="49" charset="0"/>
                <a:cs typeface="Courier New" panose="02070309020205020404" pitchFamily="49" charset="0"/>
              </a:rPr>
              <a:t>serif</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.p2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font-family</a:t>
            </a:r>
            <a:r>
              <a:rPr lang="es-ES" sz="1200" dirty="0">
                <a:latin typeface="Courier New" panose="02070309020205020404" pitchFamily="49" charset="0"/>
                <a:cs typeface="Courier New" panose="02070309020205020404" pitchFamily="49" charset="0"/>
              </a:rPr>
              <a:t>: Arial, </a:t>
            </a:r>
            <a:r>
              <a:rPr lang="es-ES" sz="1200" dirty="0" err="1">
                <a:latin typeface="Courier New" panose="02070309020205020404" pitchFamily="49" charset="0"/>
                <a:cs typeface="Courier New" panose="02070309020205020404" pitchFamily="49" charset="0"/>
              </a:rPr>
              <a:t>Helvetica</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sans-serif</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.p3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font-family</a:t>
            </a:r>
            <a:r>
              <a:rPr lang="es-ES" sz="1200" dirty="0">
                <a:latin typeface="Courier New" panose="02070309020205020404" pitchFamily="49" charset="0"/>
                <a:cs typeface="Courier New" panose="02070309020205020404" pitchFamily="49" charset="0"/>
              </a:rPr>
              <a:t>: "Lucida </a:t>
            </a:r>
            <a:r>
              <a:rPr lang="es-ES" sz="1200" dirty="0" err="1">
                <a:latin typeface="Courier New" panose="02070309020205020404" pitchFamily="49" charset="0"/>
                <a:cs typeface="Courier New" panose="02070309020205020404" pitchFamily="49" charset="0"/>
              </a:rPr>
              <a:t>Console</a:t>
            </a:r>
            <a:r>
              <a:rPr lang="es-ES" sz="1200" dirty="0">
                <a:latin typeface="Courier New" panose="02070309020205020404" pitchFamily="49" charset="0"/>
                <a:cs typeface="Courier New" panose="02070309020205020404" pitchFamily="49" charset="0"/>
              </a:rPr>
              <a:t>", "Courier New", </a:t>
            </a:r>
            <a:r>
              <a:rPr lang="es-ES" sz="1200" dirty="0" err="1">
                <a:latin typeface="Courier New" panose="02070309020205020404" pitchFamily="49" charset="0"/>
                <a:cs typeface="Courier New" panose="02070309020205020404" pitchFamily="49" charset="0"/>
              </a:rPr>
              <a:t>monospace</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sp>
        <p:nvSpPr>
          <p:cNvPr id="7" name="6 CuadroTexto"/>
          <p:cNvSpPr txBox="1"/>
          <p:nvPr/>
        </p:nvSpPr>
        <p:spPr>
          <a:xfrm>
            <a:off x="775855" y="4178563"/>
            <a:ext cx="1219201" cy="276999"/>
          </a:xfrm>
          <a:prstGeom prst="rect">
            <a:avLst/>
          </a:prstGeom>
          <a:noFill/>
        </p:spPr>
        <p:txBody>
          <a:bodyPr wrap="square" rtlCol="0">
            <a:spAutoFit/>
          </a:bodyPr>
          <a:lstStyle/>
          <a:p>
            <a:pPr algn="r"/>
            <a:r>
              <a:rPr lang="es-ES" sz="1200" u="sng" dirty="0" smtClean="0"/>
              <a:t>Index41.html</a:t>
            </a:r>
            <a:endParaRPr lang="es-ES" sz="1200" u="sng"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2870" y="4051440"/>
            <a:ext cx="5153025"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455" y="4558215"/>
            <a:ext cx="720000" cy="720000"/>
          </a:xfrm>
          <a:prstGeom prst="rect">
            <a:avLst/>
          </a:prstGeom>
        </p:spPr>
      </p:pic>
    </p:spTree>
    <p:extLst>
      <p:ext uri="{BB962C8B-B14F-4D97-AF65-F5344CB8AC3E}">
        <p14:creationId xmlns:p14="http://schemas.microsoft.com/office/powerpoint/2010/main" val="185437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4578"/>
                                        </p:tgtEl>
                                        <p:attrNameLst>
                                          <p:attrName>style.visibility</p:attrName>
                                        </p:attrNameLst>
                                      </p:cBhvr>
                                      <p:to>
                                        <p:strVal val="visible"/>
                                      </p:to>
                                    </p:set>
                                    <p:anim calcmode="lin" valueType="num">
                                      <p:cBhvr>
                                        <p:cTn id="19" dur="500" fill="hold"/>
                                        <p:tgtEl>
                                          <p:spTgt spid="24578"/>
                                        </p:tgtEl>
                                        <p:attrNameLst>
                                          <p:attrName>ppt_w</p:attrName>
                                        </p:attrNameLst>
                                      </p:cBhvr>
                                      <p:tavLst>
                                        <p:tav tm="0">
                                          <p:val>
                                            <p:fltVal val="0"/>
                                          </p:val>
                                        </p:tav>
                                        <p:tav tm="100000">
                                          <p:val>
                                            <p:strVal val="#ppt_w"/>
                                          </p:val>
                                        </p:tav>
                                      </p:tavLst>
                                    </p:anim>
                                    <p:anim calcmode="lin" valueType="num">
                                      <p:cBhvr>
                                        <p:cTn id="20" dur="500" fill="hold"/>
                                        <p:tgtEl>
                                          <p:spTgt spid="24578"/>
                                        </p:tgtEl>
                                        <p:attrNameLst>
                                          <p:attrName>ppt_h</p:attrName>
                                        </p:attrNameLst>
                                      </p:cBhvr>
                                      <p:tavLst>
                                        <p:tav tm="0">
                                          <p:val>
                                            <p:fltVal val="0"/>
                                          </p:val>
                                        </p:tav>
                                        <p:tav tm="100000">
                                          <p:val>
                                            <p:strVal val="#ppt_h"/>
                                          </p:val>
                                        </p:tav>
                                      </p:tavLst>
                                    </p:anim>
                                    <p:animEffect transition="in" filter="fade">
                                      <p:cBhvr>
                                        <p:cTn id="21" dur="500"/>
                                        <p:tgtEl>
                                          <p:spTgt spid="2457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3. Colores y fuentes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31</a:t>
            </a:fld>
            <a:endParaRPr lang="en-US"/>
          </a:p>
        </p:txBody>
      </p:sp>
      <p:sp>
        <p:nvSpPr>
          <p:cNvPr id="3" name="2 Rectángulo"/>
          <p:cNvSpPr/>
          <p:nvPr/>
        </p:nvSpPr>
        <p:spPr>
          <a:xfrm>
            <a:off x="775855" y="1240135"/>
            <a:ext cx="6096000" cy="369332"/>
          </a:xfrm>
          <a:prstGeom prst="rect">
            <a:avLst/>
          </a:prstGeom>
        </p:spPr>
        <p:txBody>
          <a:bodyPr>
            <a:spAutoFit/>
          </a:bodyPr>
          <a:lstStyle/>
          <a:p>
            <a:r>
              <a:rPr lang="es-ES" b="1" dirty="0"/>
              <a:t>Fuentes </a:t>
            </a:r>
            <a:r>
              <a:rPr lang="es-ES" b="1" dirty="0" smtClean="0"/>
              <a:t>alternativas</a:t>
            </a:r>
            <a:endParaRPr lang="es-ES" b="1" dirty="0"/>
          </a:p>
        </p:txBody>
      </p:sp>
      <p:sp>
        <p:nvSpPr>
          <p:cNvPr id="5" name="4 Rectángulo"/>
          <p:cNvSpPr/>
          <p:nvPr/>
        </p:nvSpPr>
        <p:spPr>
          <a:xfrm>
            <a:off x="3934691" y="1240135"/>
            <a:ext cx="6096000" cy="646331"/>
          </a:xfrm>
          <a:prstGeom prst="rect">
            <a:avLst/>
          </a:prstGeom>
          <a:solidFill>
            <a:schemeClr val="bg1">
              <a:lumMod val="95000"/>
            </a:schemeClr>
          </a:solidFill>
        </p:spPr>
        <p:txBody>
          <a:bodyPr>
            <a:spAutoFit/>
          </a:bodyPr>
          <a:lstStyle/>
          <a:p>
            <a:r>
              <a:rPr lang="es-ES" sz="1200" dirty="0">
                <a:latin typeface="Courier New" panose="02070309020205020404" pitchFamily="49" charset="0"/>
                <a:cs typeface="Courier New" panose="02070309020205020404" pitchFamily="49" charset="0"/>
              </a:rPr>
              <a:t>p {</a:t>
            </a:r>
            <a:br>
              <a:rPr lang="es-ES" sz="1200" dirty="0">
                <a:latin typeface="Courier New" panose="02070309020205020404" pitchFamily="49" charset="0"/>
                <a:cs typeface="Courier New" panose="02070309020205020404" pitchFamily="49" charset="0"/>
              </a:rPr>
            </a:br>
            <a:r>
              <a:rPr lang="es-ES" sz="1200" dirty="0" err="1">
                <a:latin typeface="Courier New" panose="02070309020205020404" pitchFamily="49" charset="0"/>
                <a:cs typeface="Courier New" panose="02070309020205020404" pitchFamily="49" charset="0"/>
              </a:rPr>
              <a:t>font-family</a:t>
            </a:r>
            <a:r>
              <a:rPr lang="es-ES" sz="1200" dirty="0">
                <a:latin typeface="Courier New" panose="02070309020205020404" pitchFamily="49" charset="0"/>
                <a:cs typeface="Courier New" panose="02070309020205020404" pitchFamily="49" charset="0"/>
              </a:rPr>
              <a:t>:</a:t>
            </a:r>
            <a:r>
              <a:rPr lang="es-ES" sz="1200" dirty="0">
                <a:solidFill>
                  <a:srgbClr val="FF0000"/>
                </a:solidFill>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Tahoma</a:t>
            </a:r>
            <a:r>
              <a:rPr lang="es-ES" sz="1200" dirty="0">
                <a:solidFill>
                  <a:srgbClr val="FF0000"/>
                </a:solidFill>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Verdana</a:t>
            </a:r>
            <a:r>
              <a:rPr lang="es-ES" sz="1200" dirty="0">
                <a:solidFill>
                  <a:srgbClr val="FF0000"/>
                </a:solidFill>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sans-serif</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sp>
        <p:nvSpPr>
          <p:cNvPr id="8" name="7 Rectángulo"/>
          <p:cNvSpPr/>
          <p:nvPr/>
        </p:nvSpPr>
        <p:spPr>
          <a:xfrm>
            <a:off x="775855" y="2041909"/>
            <a:ext cx="6096000" cy="369332"/>
          </a:xfrm>
          <a:prstGeom prst="rect">
            <a:avLst/>
          </a:prstGeom>
        </p:spPr>
        <p:txBody>
          <a:bodyPr>
            <a:spAutoFit/>
          </a:bodyPr>
          <a:lstStyle/>
          <a:p>
            <a:r>
              <a:rPr lang="es-ES" b="1" dirty="0"/>
              <a:t>Font </a:t>
            </a:r>
            <a:r>
              <a:rPr lang="es-ES" b="1" dirty="0" smtClean="0"/>
              <a:t>Style</a:t>
            </a:r>
            <a:endParaRPr lang="es-ES" b="1" dirty="0"/>
          </a:p>
        </p:txBody>
      </p:sp>
      <p:sp>
        <p:nvSpPr>
          <p:cNvPr id="9" name="8 Rectángulo"/>
          <p:cNvSpPr/>
          <p:nvPr/>
        </p:nvSpPr>
        <p:spPr>
          <a:xfrm>
            <a:off x="3934691" y="2044067"/>
            <a:ext cx="6096000" cy="2123658"/>
          </a:xfrm>
          <a:prstGeom prst="rect">
            <a:avLst/>
          </a:prstGeom>
          <a:solidFill>
            <a:schemeClr val="bg1">
              <a:lumMod val="95000"/>
            </a:schemeClr>
          </a:solidFill>
        </p:spPr>
        <p:txBody>
          <a:bodyPr>
            <a:spAutoFit/>
          </a:bodyPr>
          <a:lstStyle/>
          <a:p>
            <a:r>
              <a:rPr lang="es-ES" sz="1200" dirty="0" err="1">
                <a:latin typeface="Courier New" panose="02070309020205020404" pitchFamily="49" charset="0"/>
                <a:cs typeface="Courier New" panose="02070309020205020404" pitchFamily="49" charset="0"/>
              </a:rPr>
              <a:t>p.normal</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font-style</a:t>
            </a:r>
            <a:r>
              <a:rPr lang="es-ES" sz="1200" dirty="0">
                <a:latin typeface="Courier New" panose="02070309020205020404" pitchFamily="49" charset="0"/>
                <a:cs typeface="Courier New" panose="02070309020205020404" pitchFamily="49" charset="0"/>
              </a:rPr>
              <a:t>: normal;</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err="1">
                <a:latin typeface="Courier New" panose="02070309020205020404" pitchFamily="49" charset="0"/>
                <a:cs typeface="Courier New" panose="02070309020205020404" pitchFamily="49" charset="0"/>
              </a:rPr>
              <a:t>p.italic</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font-style</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italic</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err="1">
                <a:latin typeface="Courier New" panose="02070309020205020404" pitchFamily="49" charset="0"/>
                <a:cs typeface="Courier New" panose="02070309020205020404" pitchFamily="49" charset="0"/>
              </a:rPr>
              <a:t>p.oblique</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font-style</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oblique</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sp>
        <p:nvSpPr>
          <p:cNvPr id="10" name="9 Rectángulo"/>
          <p:cNvSpPr/>
          <p:nvPr/>
        </p:nvSpPr>
        <p:spPr>
          <a:xfrm>
            <a:off x="886691" y="4269662"/>
            <a:ext cx="6096000" cy="369332"/>
          </a:xfrm>
          <a:prstGeom prst="rect">
            <a:avLst/>
          </a:prstGeom>
        </p:spPr>
        <p:txBody>
          <a:bodyPr>
            <a:spAutoFit/>
          </a:bodyPr>
          <a:lstStyle/>
          <a:p>
            <a:r>
              <a:rPr lang="es-ES" b="1" dirty="0"/>
              <a:t>Font </a:t>
            </a:r>
            <a:r>
              <a:rPr lang="es-ES" b="1" dirty="0" err="1" smtClean="0"/>
              <a:t>Weight</a:t>
            </a:r>
            <a:endParaRPr lang="es-ES" b="1" dirty="0"/>
          </a:p>
        </p:txBody>
      </p:sp>
      <p:sp>
        <p:nvSpPr>
          <p:cNvPr id="11" name="10 Rectángulo"/>
          <p:cNvSpPr/>
          <p:nvPr/>
        </p:nvSpPr>
        <p:spPr>
          <a:xfrm>
            <a:off x="3934691" y="4269662"/>
            <a:ext cx="6096000" cy="1384995"/>
          </a:xfrm>
          <a:prstGeom prst="rect">
            <a:avLst/>
          </a:prstGeom>
          <a:solidFill>
            <a:schemeClr val="bg1">
              <a:lumMod val="95000"/>
            </a:schemeClr>
          </a:solidFill>
        </p:spPr>
        <p:txBody>
          <a:bodyPr>
            <a:spAutoFit/>
          </a:bodyPr>
          <a:lstStyle/>
          <a:p>
            <a:r>
              <a:rPr lang="de-DE" sz="1200" dirty="0">
                <a:latin typeface="Courier New" panose="02070309020205020404" pitchFamily="49" charset="0"/>
                <a:cs typeface="Courier New" panose="02070309020205020404" pitchFamily="49" charset="0"/>
              </a:rPr>
              <a:t>p.normal {</a:t>
            </a:r>
            <a:br>
              <a:rPr lang="de-DE" sz="1200" dirty="0">
                <a:latin typeface="Courier New" panose="02070309020205020404" pitchFamily="49" charset="0"/>
                <a:cs typeface="Courier New" panose="02070309020205020404" pitchFamily="49" charset="0"/>
              </a:rPr>
            </a:br>
            <a:r>
              <a:rPr lang="de-DE" sz="1200" dirty="0">
                <a:latin typeface="Courier New" panose="02070309020205020404" pitchFamily="49" charset="0"/>
                <a:cs typeface="Courier New" panose="02070309020205020404" pitchFamily="49" charset="0"/>
              </a:rPr>
              <a:t>  </a:t>
            </a:r>
            <a:r>
              <a:rPr lang="de-DE" sz="1200" dirty="0">
                <a:solidFill>
                  <a:srgbClr val="FF0000"/>
                </a:solidFill>
                <a:latin typeface="Courier New" panose="02070309020205020404" pitchFamily="49" charset="0"/>
                <a:cs typeface="Courier New" panose="02070309020205020404" pitchFamily="49" charset="0"/>
              </a:rPr>
              <a:t>font-weight</a:t>
            </a:r>
            <a:r>
              <a:rPr lang="de-DE" sz="1200" dirty="0">
                <a:latin typeface="Courier New" panose="02070309020205020404" pitchFamily="49" charset="0"/>
                <a:cs typeface="Courier New" panose="02070309020205020404" pitchFamily="49" charset="0"/>
              </a:rPr>
              <a:t>: normal;</a:t>
            </a:r>
            <a:br>
              <a:rPr lang="de-DE" sz="1200" dirty="0">
                <a:latin typeface="Courier New" panose="02070309020205020404" pitchFamily="49" charset="0"/>
                <a:cs typeface="Courier New" panose="02070309020205020404" pitchFamily="49" charset="0"/>
              </a:rPr>
            </a:br>
            <a:r>
              <a:rPr lang="de-DE" sz="1200" dirty="0">
                <a:latin typeface="Courier New" panose="02070309020205020404" pitchFamily="49" charset="0"/>
                <a:cs typeface="Courier New" panose="02070309020205020404" pitchFamily="49" charset="0"/>
              </a:rPr>
              <a:t>}</a:t>
            </a:r>
            <a:br>
              <a:rPr lang="de-DE" sz="1200" dirty="0">
                <a:latin typeface="Courier New" panose="02070309020205020404" pitchFamily="49" charset="0"/>
                <a:cs typeface="Courier New" panose="02070309020205020404" pitchFamily="49" charset="0"/>
              </a:rPr>
            </a:br>
            <a:r>
              <a:rPr lang="de-DE" sz="1200" dirty="0">
                <a:latin typeface="Courier New" panose="02070309020205020404" pitchFamily="49" charset="0"/>
                <a:cs typeface="Courier New" panose="02070309020205020404" pitchFamily="49" charset="0"/>
              </a:rPr>
              <a:t/>
            </a:r>
            <a:br>
              <a:rPr lang="de-DE" sz="1200" dirty="0">
                <a:latin typeface="Courier New" panose="02070309020205020404" pitchFamily="49" charset="0"/>
                <a:cs typeface="Courier New" panose="02070309020205020404" pitchFamily="49" charset="0"/>
              </a:rPr>
            </a:br>
            <a:r>
              <a:rPr lang="de-DE" sz="1200" dirty="0">
                <a:latin typeface="Courier New" panose="02070309020205020404" pitchFamily="49" charset="0"/>
                <a:cs typeface="Courier New" panose="02070309020205020404" pitchFamily="49" charset="0"/>
              </a:rPr>
              <a:t>p.thick {</a:t>
            </a:r>
            <a:br>
              <a:rPr lang="de-DE" sz="1200" dirty="0">
                <a:latin typeface="Courier New" panose="02070309020205020404" pitchFamily="49" charset="0"/>
                <a:cs typeface="Courier New" panose="02070309020205020404" pitchFamily="49" charset="0"/>
              </a:rPr>
            </a:br>
            <a:r>
              <a:rPr lang="de-DE" sz="1200" dirty="0">
                <a:latin typeface="Courier New" panose="02070309020205020404" pitchFamily="49" charset="0"/>
                <a:cs typeface="Courier New" panose="02070309020205020404" pitchFamily="49" charset="0"/>
              </a:rPr>
              <a:t>  </a:t>
            </a:r>
            <a:r>
              <a:rPr lang="de-DE" sz="1200" dirty="0">
                <a:solidFill>
                  <a:srgbClr val="FF0000"/>
                </a:solidFill>
                <a:latin typeface="Courier New" panose="02070309020205020404" pitchFamily="49" charset="0"/>
                <a:cs typeface="Courier New" panose="02070309020205020404" pitchFamily="49" charset="0"/>
              </a:rPr>
              <a:t>font-weight</a:t>
            </a:r>
            <a:r>
              <a:rPr lang="de-DE" sz="1200" dirty="0">
                <a:latin typeface="Courier New" panose="02070309020205020404" pitchFamily="49" charset="0"/>
                <a:cs typeface="Courier New" panose="02070309020205020404" pitchFamily="49" charset="0"/>
              </a:rPr>
              <a:t>: bold;</a:t>
            </a:r>
            <a:br>
              <a:rPr lang="de-DE" sz="1200" dirty="0">
                <a:latin typeface="Courier New" panose="02070309020205020404" pitchFamily="49" charset="0"/>
                <a:cs typeface="Courier New" panose="02070309020205020404" pitchFamily="49" charset="0"/>
              </a:rPr>
            </a:br>
            <a:r>
              <a:rPr lang="de-DE" sz="1200" dirty="0">
                <a:latin typeface="Courier New" panose="02070309020205020404" pitchFamily="49" charset="0"/>
                <a:cs typeface="Courier New" panose="02070309020205020404" pitchFamily="49" charset="0"/>
              </a:rPr>
              <a:t>}</a:t>
            </a:r>
            <a:endParaRPr lang="es-E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7544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8" grpId="0"/>
      <p:bldP spid="9" grpId="0" animBg="1"/>
      <p:bldP spid="10" grpId="0"/>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3. Colores y fuentes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32</a:t>
            </a:fld>
            <a:endParaRPr lang="en-US"/>
          </a:p>
        </p:txBody>
      </p:sp>
      <p:sp>
        <p:nvSpPr>
          <p:cNvPr id="4" name="3 Rectángulo"/>
          <p:cNvSpPr/>
          <p:nvPr/>
        </p:nvSpPr>
        <p:spPr>
          <a:xfrm>
            <a:off x="665018" y="1203189"/>
            <a:ext cx="6096000" cy="369332"/>
          </a:xfrm>
          <a:prstGeom prst="rect">
            <a:avLst/>
          </a:prstGeom>
        </p:spPr>
        <p:txBody>
          <a:bodyPr>
            <a:spAutoFit/>
          </a:bodyPr>
          <a:lstStyle/>
          <a:p>
            <a:r>
              <a:rPr lang="es-ES" b="1" dirty="0"/>
              <a:t>Font </a:t>
            </a:r>
            <a:r>
              <a:rPr lang="es-ES" b="1" dirty="0" err="1" smtClean="0"/>
              <a:t>Variant</a:t>
            </a:r>
            <a:endParaRPr lang="es-ES" b="1" dirty="0"/>
          </a:p>
        </p:txBody>
      </p:sp>
      <p:sp>
        <p:nvSpPr>
          <p:cNvPr id="7" name="6 Rectángulo"/>
          <p:cNvSpPr/>
          <p:nvPr/>
        </p:nvSpPr>
        <p:spPr>
          <a:xfrm>
            <a:off x="3260436" y="1224309"/>
            <a:ext cx="6096000" cy="1384995"/>
          </a:xfrm>
          <a:prstGeom prst="rect">
            <a:avLst/>
          </a:prstGeom>
          <a:solidFill>
            <a:schemeClr val="bg1">
              <a:lumMod val="95000"/>
            </a:schemeClr>
          </a:solidFill>
        </p:spPr>
        <p:txBody>
          <a:bodyPr>
            <a:spAutoFit/>
          </a:bodyPr>
          <a:lstStyle/>
          <a:p>
            <a:r>
              <a:rPr lang="es-ES" sz="1200" dirty="0" err="1">
                <a:latin typeface="Courier New" panose="02070309020205020404" pitchFamily="49" charset="0"/>
                <a:cs typeface="Courier New" panose="02070309020205020404" pitchFamily="49" charset="0"/>
              </a:rPr>
              <a:t>p.normal</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font-variant</a:t>
            </a:r>
            <a:r>
              <a:rPr lang="es-ES" sz="1200" dirty="0">
                <a:latin typeface="Courier New" panose="02070309020205020404" pitchFamily="49" charset="0"/>
                <a:cs typeface="Courier New" panose="02070309020205020404" pitchFamily="49" charset="0"/>
              </a:rPr>
              <a:t>: normal;</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err="1">
                <a:latin typeface="Courier New" panose="02070309020205020404" pitchFamily="49" charset="0"/>
                <a:cs typeface="Courier New" panose="02070309020205020404" pitchFamily="49" charset="0"/>
              </a:rPr>
              <a:t>p.small</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font-variant</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small-caps</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sp>
        <p:nvSpPr>
          <p:cNvPr id="12" name="11 Rectángulo"/>
          <p:cNvSpPr/>
          <p:nvPr/>
        </p:nvSpPr>
        <p:spPr>
          <a:xfrm>
            <a:off x="665018" y="2782669"/>
            <a:ext cx="6096000" cy="369332"/>
          </a:xfrm>
          <a:prstGeom prst="rect">
            <a:avLst/>
          </a:prstGeom>
        </p:spPr>
        <p:txBody>
          <a:bodyPr>
            <a:spAutoFit/>
          </a:bodyPr>
          <a:lstStyle/>
          <a:p>
            <a:r>
              <a:rPr lang="en-US" b="1" dirty="0"/>
              <a:t>Set Font Size With </a:t>
            </a:r>
            <a:r>
              <a:rPr lang="en-US" b="1" dirty="0" smtClean="0"/>
              <a:t>Pixels</a:t>
            </a:r>
            <a:endParaRPr lang="en-US" b="1" dirty="0"/>
          </a:p>
        </p:txBody>
      </p:sp>
      <p:sp>
        <p:nvSpPr>
          <p:cNvPr id="13" name="12 Rectángulo"/>
          <p:cNvSpPr/>
          <p:nvPr/>
        </p:nvSpPr>
        <p:spPr>
          <a:xfrm>
            <a:off x="803563" y="3374104"/>
            <a:ext cx="2050473" cy="2123658"/>
          </a:xfrm>
          <a:prstGeom prst="rect">
            <a:avLst/>
          </a:prstGeom>
          <a:solidFill>
            <a:schemeClr val="bg1">
              <a:lumMod val="95000"/>
            </a:schemeClr>
          </a:solidFill>
        </p:spPr>
        <p:txBody>
          <a:bodyPr wrap="square">
            <a:spAutoFit/>
          </a:bodyPr>
          <a:lstStyle/>
          <a:p>
            <a:r>
              <a:rPr lang="es-ES" sz="1200" dirty="0">
                <a:latin typeface="Courier New" panose="02070309020205020404" pitchFamily="49" charset="0"/>
                <a:cs typeface="Courier New" panose="02070309020205020404" pitchFamily="49" charset="0"/>
              </a:rPr>
              <a:t>h1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font-size</a:t>
            </a:r>
            <a:r>
              <a:rPr lang="es-ES" sz="1200" dirty="0">
                <a:latin typeface="Courier New" panose="02070309020205020404" pitchFamily="49" charset="0"/>
                <a:cs typeface="Courier New" panose="02070309020205020404" pitchFamily="49" charset="0"/>
              </a:rPr>
              <a:t>: 40px;</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h2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font-size</a:t>
            </a:r>
            <a:r>
              <a:rPr lang="es-ES" sz="1200" dirty="0">
                <a:latin typeface="Courier New" panose="02070309020205020404" pitchFamily="49" charset="0"/>
                <a:cs typeface="Courier New" panose="02070309020205020404" pitchFamily="49" charset="0"/>
              </a:rPr>
              <a:t>: 30px;</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p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font-size</a:t>
            </a:r>
            <a:r>
              <a:rPr lang="es-ES" sz="1200" dirty="0">
                <a:latin typeface="Courier New" panose="02070309020205020404" pitchFamily="49" charset="0"/>
                <a:cs typeface="Courier New" panose="02070309020205020404" pitchFamily="49" charset="0"/>
              </a:rPr>
              <a:t>: 14px;</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sp>
        <p:nvSpPr>
          <p:cNvPr id="14" name="13 Rectángulo"/>
          <p:cNvSpPr/>
          <p:nvPr/>
        </p:nvSpPr>
        <p:spPr>
          <a:xfrm>
            <a:off x="7130473" y="2887100"/>
            <a:ext cx="3048000" cy="369332"/>
          </a:xfrm>
          <a:prstGeom prst="rect">
            <a:avLst/>
          </a:prstGeom>
        </p:spPr>
        <p:txBody>
          <a:bodyPr wrap="square">
            <a:spAutoFit/>
          </a:bodyPr>
          <a:lstStyle/>
          <a:p>
            <a:r>
              <a:rPr lang="en-US" b="1" dirty="0"/>
              <a:t>Set Font Size With </a:t>
            </a:r>
            <a:r>
              <a:rPr lang="en-US" b="1" dirty="0" err="1" smtClean="0"/>
              <a:t>Em</a:t>
            </a:r>
            <a:endParaRPr lang="en-US" b="1" dirty="0"/>
          </a:p>
        </p:txBody>
      </p:sp>
      <p:sp>
        <p:nvSpPr>
          <p:cNvPr id="15" name="14 Rectángulo"/>
          <p:cNvSpPr/>
          <p:nvPr/>
        </p:nvSpPr>
        <p:spPr>
          <a:xfrm>
            <a:off x="7130473" y="3466468"/>
            <a:ext cx="4239491" cy="2123658"/>
          </a:xfrm>
          <a:prstGeom prst="rect">
            <a:avLst/>
          </a:prstGeom>
          <a:solidFill>
            <a:schemeClr val="bg1">
              <a:lumMod val="95000"/>
            </a:schemeClr>
          </a:solidFill>
        </p:spPr>
        <p:txBody>
          <a:bodyPr wrap="square">
            <a:spAutoFit/>
          </a:bodyPr>
          <a:lstStyle/>
          <a:p>
            <a:r>
              <a:rPr lang="pt-BR" sz="1200" dirty="0">
                <a:latin typeface="Courier New" panose="02070309020205020404" pitchFamily="49" charset="0"/>
                <a:cs typeface="Courier New" panose="02070309020205020404" pitchFamily="49" charset="0"/>
              </a:rPr>
              <a:t>h1 {</a:t>
            </a:r>
            <a:br>
              <a:rPr lang="pt-BR" sz="1200" dirty="0">
                <a:latin typeface="Courier New" panose="02070309020205020404" pitchFamily="49" charset="0"/>
                <a:cs typeface="Courier New" panose="02070309020205020404" pitchFamily="49" charset="0"/>
              </a:rPr>
            </a:br>
            <a:r>
              <a:rPr lang="pt-BR" sz="1200" dirty="0">
                <a:latin typeface="Courier New" panose="02070309020205020404" pitchFamily="49" charset="0"/>
                <a:cs typeface="Courier New" panose="02070309020205020404" pitchFamily="49" charset="0"/>
              </a:rPr>
              <a:t>  </a:t>
            </a:r>
            <a:r>
              <a:rPr lang="pt-BR" sz="1200" dirty="0" err="1">
                <a:solidFill>
                  <a:srgbClr val="FF0000"/>
                </a:solidFill>
                <a:latin typeface="Courier New" panose="02070309020205020404" pitchFamily="49" charset="0"/>
                <a:cs typeface="Courier New" panose="02070309020205020404" pitchFamily="49" charset="0"/>
              </a:rPr>
              <a:t>font-size</a:t>
            </a:r>
            <a:r>
              <a:rPr lang="pt-BR" sz="1200" dirty="0">
                <a:latin typeface="Courier New" panose="02070309020205020404" pitchFamily="49" charset="0"/>
                <a:cs typeface="Courier New" panose="02070309020205020404" pitchFamily="49" charset="0"/>
              </a:rPr>
              <a:t>: 2.5em; /* 40px/16=2.5em */</a:t>
            </a:r>
            <a:br>
              <a:rPr lang="pt-BR" sz="1200" dirty="0">
                <a:latin typeface="Courier New" panose="02070309020205020404" pitchFamily="49" charset="0"/>
                <a:cs typeface="Courier New" panose="02070309020205020404" pitchFamily="49" charset="0"/>
              </a:rPr>
            </a:br>
            <a:r>
              <a:rPr lang="pt-BR" sz="1200" dirty="0">
                <a:latin typeface="Courier New" panose="02070309020205020404" pitchFamily="49" charset="0"/>
                <a:cs typeface="Courier New" panose="02070309020205020404" pitchFamily="49" charset="0"/>
              </a:rPr>
              <a:t>}</a:t>
            </a:r>
            <a:br>
              <a:rPr lang="pt-BR" sz="1200" dirty="0">
                <a:latin typeface="Courier New" panose="02070309020205020404" pitchFamily="49" charset="0"/>
                <a:cs typeface="Courier New" panose="02070309020205020404" pitchFamily="49" charset="0"/>
              </a:rPr>
            </a:br>
            <a:r>
              <a:rPr lang="pt-BR" sz="1200" dirty="0">
                <a:latin typeface="Courier New" panose="02070309020205020404" pitchFamily="49" charset="0"/>
                <a:cs typeface="Courier New" panose="02070309020205020404" pitchFamily="49" charset="0"/>
              </a:rPr>
              <a:t/>
            </a:r>
            <a:br>
              <a:rPr lang="pt-BR" sz="1200" dirty="0">
                <a:latin typeface="Courier New" panose="02070309020205020404" pitchFamily="49" charset="0"/>
                <a:cs typeface="Courier New" panose="02070309020205020404" pitchFamily="49" charset="0"/>
              </a:rPr>
            </a:br>
            <a:r>
              <a:rPr lang="pt-BR" sz="1200" dirty="0">
                <a:latin typeface="Courier New" panose="02070309020205020404" pitchFamily="49" charset="0"/>
                <a:cs typeface="Courier New" panose="02070309020205020404" pitchFamily="49" charset="0"/>
              </a:rPr>
              <a:t>h2 {</a:t>
            </a:r>
            <a:br>
              <a:rPr lang="pt-BR" sz="1200" dirty="0">
                <a:latin typeface="Courier New" panose="02070309020205020404" pitchFamily="49" charset="0"/>
                <a:cs typeface="Courier New" panose="02070309020205020404" pitchFamily="49" charset="0"/>
              </a:rPr>
            </a:br>
            <a:r>
              <a:rPr lang="pt-BR" sz="1200" dirty="0">
                <a:latin typeface="Courier New" panose="02070309020205020404" pitchFamily="49" charset="0"/>
                <a:cs typeface="Courier New" panose="02070309020205020404" pitchFamily="49" charset="0"/>
              </a:rPr>
              <a:t>  </a:t>
            </a:r>
            <a:r>
              <a:rPr lang="pt-BR" sz="1200" dirty="0" err="1">
                <a:solidFill>
                  <a:srgbClr val="FF0000"/>
                </a:solidFill>
                <a:latin typeface="Courier New" panose="02070309020205020404" pitchFamily="49" charset="0"/>
                <a:cs typeface="Courier New" panose="02070309020205020404" pitchFamily="49" charset="0"/>
              </a:rPr>
              <a:t>font-size</a:t>
            </a:r>
            <a:r>
              <a:rPr lang="pt-BR" sz="1200" dirty="0">
                <a:latin typeface="Courier New" panose="02070309020205020404" pitchFamily="49" charset="0"/>
                <a:cs typeface="Courier New" panose="02070309020205020404" pitchFamily="49" charset="0"/>
              </a:rPr>
              <a:t>: 1.875em; /* 30px/16=1.875em */</a:t>
            </a:r>
            <a:br>
              <a:rPr lang="pt-BR" sz="1200" dirty="0">
                <a:latin typeface="Courier New" panose="02070309020205020404" pitchFamily="49" charset="0"/>
                <a:cs typeface="Courier New" panose="02070309020205020404" pitchFamily="49" charset="0"/>
              </a:rPr>
            </a:br>
            <a:r>
              <a:rPr lang="pt-BR" sz="1200" dirty="0">
                <a:latin typeface="Courier New" panose="02070309020205020404" pitchFamily="49" charset="0"/>
                <a:cs typeface="Courier New" panose="02070309020205020404" pitchFamily="49" charset="0"/>
              </a:rPr>
              <a:t>}</a:t>
            </a:r>
            <a:br>
              <a:rPr lang="pt-BR" sz="1200" dirty="0">
                <a:latin typeface="Courier New" panose="02070309020205020404" pitchFamily="49" charset="0"/>
                <a:cs typeface="Courier New" panose="02070309020205020404" pitchFamily="49" charset="0"/>
              </a:rPr>
            </a:br>
            <a:r>
              <a:rPr lang="pt-BR" sz="1200" dirty="0">
                <a:latin typeface="Courier New" panose="02070309020205020404" pitchFamily="49" charset="0"/>
                <a:cs typeface="Courier New" panose="02070309020205020404" pitchFamily="49" charset="0"/>
              </a:rPr>
              <a:t/>
            </a:r>
            <a:br>
              <a:rPr lang="pt-BR" sz="1200" dirty="0">
                <a:latin typeface="Courier New" panose="02070309020205020404" pitchFamily="49" charset="0"/>
                <a:cs typeface="Courier New" panose="02070309020205020404" pitchFamily="49" charset="0"/>
              </a:rPr>
            </a:br>
            <a:r>
              <a:rPr lang="pt-BR" sz="1200" dirty="0">
                <a:latin typeface="Courier New" panose="02070309020205020404" pitchFamily="49" charset="0"/>
                <a:cs typeface="Courier New" panose="02070309020205020404" pitchFamily="49" charset="0"/>
              </a:rPr>
              <a:t>p {</a:t>
            </a:r>
            <a:br>
              <a:rPr lang="pt-BR" sz="1200" dirty="0">
                <a:latin typeface="Courier New" panose="02070309020205020404" pitchFamily="49" charset="0"/>
                <a:cs typeface="Courier New" panose="02070309020205020404" pitchFamily="49" charset="0"/>
              </a:rPr>
            </a:br>
            <a:r>
              <a:rPr lang="pt-BR" sz="1200" dirty="0">
                <a:latin typeface="Courier New" panose="02070309020205020404" pitchFamily="49" charset="0"/>
                <a:cs typeface="Courier New" panose="02070309020205020404" pitchFamily="49" charset="0"/>
              </a:rPr>
              <a:t>  </a:t>
            </a:r>
            <a:r>
              <a:rPr lang="pt-BR" sz="1200" dirty="0" err="1">
                <a:solidFill>
                  <a:srgbClr val="FF0000"/>
                </a:solidFill>
                <a:latin typeface="Courier New" panose="02070309020205020404" pitchFamily="49" charset="0"/>
                <a:cs typeface="Courier New" panose="02070309020205020404" pitchFamily="49" charset="0"/>
              </a:rPr>
              <a:t>font-size</a:t>
            </a:r>
            <a:r>
              <a:rPr lang="pt-BR" sz="1200" dirty="0">
                <a:latin typeface="Courier New" panose="02070309020205020404" pitchFamily="49" charset="0"/>
                <a:cs typeface="Courier New" panose="02070309020205020404" pitchFamily="49" charset="0"/>
              </a:rPr>
              <a:t>: 0.875em; /* 14px/16=0.875em */</a:t>
            </a:r>
            <a:br>
              <a:rPr lang="pt-BR" sz="1200" dirty="0">
                <a:latin typeface="Courier New" panose="02070309020205020404" pitchFamily="49" charset="0"/>
                <a:cs typeface="Courier New" panose="02070309020205020404" pitchFamily="49" charset="0"/>
              </a:rPr>
            </a:br>
            <a:r>
              <a:rPr lang="pt-BR" sz="1200" dirty="0">
                <a:latin typeface="Courier New" panose="02070309020205020404" pitchFamily="49" charset="0"/>
                <a:cs typeface="Courier New" panose="02070309020205020404" pitchFamily="49" charset="0"/>
              </a:rPr>
              <a:t>}</a:t>
            </a:r>
            <a:endParaRPr lang="es-ES" sz="1200" dirty="0">
              <a:latin typeface="Courier New" panose="02070309020205020404" pitchFamily="49" charset="0"/>
              <a:cs typeface="Courier New" panose="02070309020205020404" pitchFamily="49" charset="0"/>
            </a:endParaRPr>
          </a:p>
        </p:txBody>
      </p:sp>
      <p:sp>
        <p:nvSpPr>
          <p:cNvPr id="16" name="15 Rectángulo"/>
          <p:cNvSpPr/>
          <p:nvPr/>
        </p:nvSpPr>
        <p:spPr>
          <a:xfrm>
            <a:off x="3048000" y="3374104"/>
            <a:ext cx="4082473" cy="1815882"/>
          </a:xfrm>
          <a:prstGeom prst="rect">
            <a:avLst/>
          </a:prstGeom>
        </p:spPr>
        <p:txBody>
          <a:bodyPr wrap="square">
            <a:spAutoFit/>
          </a:bodyPr>
          <a:lstStyle/>
          <a:p>
            <a:r>
              <a:rPr lang="es-ES" sz="1400" dirty="0" smtClean="0"/>
              <a:t>desarrolladores </a:t>
            </a:r>
            <a:r>
              <a:rPr lang="es-ES" sz="1400" dirty="0"/>
              <a:t>usan </a:t>
            </a:r>
            <a:r>
              <a:rPr lang="es-ES" sz="1400" dirty="0" err="1"/>
              <a:t>em</a:t>
            </a:r>
            <a:r>
              <a:rPr lang="es-ES" sz="1400" dirty="0"/>
              <a:t> en lugar de píxeles.</a:t>
            </a:r>
          </a:p>
          <a:p>
            <a:r>
              <a:rPr lang="es-ES" sz="1400" dirty="0"/>
              <a:t>1em es igual al tamaño de fuente actual. </a:t>
            </a:r>
            <a:endParaRPr lang="es-ES" sz="1400" dirty="0" smtClean="0"/>
          </a:p>
          <a:p>
            <a:endParaRPr lang="es-ES" sz="1400" dirty="0"/>
          </a:p>
          <a:p>
            <a:r>
              <a:rPr lang="es-ES" sz="1400" dirty="0" smtClean="0"/>
              <a:t>El </a:t>
            </a:r>
            <a:r>
              <a:rPr lang="es-ES" sz="1400" dirty="0"/>
              <a:t>tamaño de texto predeterminado en los navegadores es 16px</a:t>
            </a:r>
            <a:r>
              <a:rPr lang="es-ES" sz="1400" dirty="0" smtClean="0"/>
              <a:t>.     </a:t>
            </a:r>
            <a:r>
              <a:rPr lang="es-ES" sz="1400" dirty="0" smtClean="0">
                <a:solidFill>
                  <a:srgbClr val="FF0000"/>
                </a:solidFill>
              </a:rPr>
              <a:t>1em </a:t>
            </a:r>
            <a:r>
              <a:rPr lang="es-ES" sz="1400" dirty="0">
                <a:solidFill>
                  <a:srgbClr val="FF0000"/>
                </a:solidFill>
              </a:rPr>
              <a:t>es 16px</a:t>
            </a:r>
            <a:r>
              <a:rPr lang="es-ES" sz="1400" dirty="0" smtClean="0"/>
              <a:t>.</a:t>
            </a:r>
          </a:p>
          <a:p>
            <a:endParaRPr lang="es-ES" sz="1400" dirty="0"/>
          </a:p>
          <a:p>
            <a:r>
              <a:rPr lang="es-ES" sz="1400" dirty="0"/>
              <a:t>El tamaño se puede calcular de píxeles a </a:t>
            </a:r>
            <a:r>
              <a:rPr lang="es-ES" sz="1400" dirty="0" err="1"/>
              <a:t>em</a:t>
            </a:r>
            <a:r>
              <a:rPr lang="es-ES" sz="1400" dirty="0"/>
              <a:t> usando esta fórmula: </a:t>
            </a:r>
            <a:r>
              <a:rPr lang="es-ES" sz="1400" i="1" dirty="0"/>
              <a:t>píxeles</a:t>
            </a:r>
            <a:r>
              <a:rPr lang="es-ES" sz="1400" dirty="0"/>
              <a:t> / 16 = </a:t>
            </a:r>
            <a:r>
              <a:rPr lang="es-ES" sz="1400" i="1" dirty="0" err="1"/>
              <a:t>em</a:t>
            </a:r>
            <a:endParaRPr lang="es-ES" sz="1400" dirty="0"/>
          </a:p>
        </p:txBody>
      </p:sp>
    </p:spTree>
    <p:extLst>
      <p:ext uri="{BB962C8B-B14F-4D97-AF65-F5344CB8AC3E}">
        <p14:creationId xmlns:p14="http://schemas.microsoft.com/office/powerpoint/2010/main" val="88905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ppt_w</p:attrName>
                                        </p:attrNameLst>
                                      </p:cBhvr>
                                      <p:tavLst>
                                        <p:tav tm="0">
                                          <p:val>
                                            <p:fltVal val="0"/>
                                          </p:val>
                                        </p:tav>
                                        <p:tav tm="100000">
                                          <p:val>
                                            <p:strVal val="#ppt_w"/>
                                          </p:val>
                                        </p:tav>
                                      </p:tavLst>
                                    </p:anim>
                                    <p:anim calcmode="lin" valueType="num">
                                      <p:cBhvr>
                                        <p:cTn id="30" dur="500" fill="hold"/>
                                        <p:tgtEl>
                                          <p:spTgt spid="16"/>
                                        </p:tgtEl>
                                        <p:attrNameLst>
                                          <p:attrName>ppt_h</p:attrName>
                                        </p:attrNameLst>
                                      </p:cBhvr>
                                      <p:tavLst>
                                        <p:tav tm="0">
                                          <p:val>
                                            <p:fltVal val="0"/>
                                          </p:val>
                                        </p:tav>
                                        <p:tav tm="100000">
                                          <p:val>
                                            <p:strVal val="#ppt_h"/>
                                          </p:val>
                                        </p:tav>
                                      </p:tavLst>
                                    </p:anim>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500" fill="hold"/>
                                        <p:tgtEl>
                                          <p:spTgt spid="14"/>
                                        </p:tgtEl>
                                        <p:attrNameLst>
                                          <p:attrName>ppt_w</p:attrName>
                                        </p:attrNameLst>
                                      </p:cBhvr>
                                      <p:tavLst>
                                        <p:tav tm="0">
                                          <p:val>
                                            <p:fltVal val="0"/>
                                          </p:val>
                                        </p:tav>
                                        <p:tav tm="100000">
                                          <p:val>
                                            <p:strVal val="#ppt_w"/>
                                          </p:val>
                                        </p:tav>
                                      </p:tavLst>
                                    </p:anim>
                                    <p:anim calcmode="lin" valueType="num">
                                      <p:cBhvr>
                                        <p:cTn id="37" dur="500" fill="hold"/>
                                        <p:tgtEl>
                                          <p:spTgt spid="14"/>
                                        </p:tgtEl>
                                        <p:attrNameLst>
                                          <p:attrName>ppt_h</p:attrName>
                                        </p:attrNameLst>
                                      </p:cBhvr>
                                      <p:tavLst>
                                        <p:tav tm="0">
                                          <p:val>
                                            <p:fltVal val="0"/>
                                          </p:val>
                                        </p:tav>
                                        <p:tav tm="100000">
                                          <p:val>
                                            <p:strVal val="#ppt_h"/>
                                          </p:val>
                                        </p:tav>
                                      </p:tavLst>
                                    </p:anim>
                                    <p:animEffect transition="in" filter="fade">
                                      <p:cBhvr>
                                        <p:cTn id="38" dur="500"/>
                                        <p:tgtEl>
                                          <p:spTgt spid="14"/>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500" fill="hold"/>
                                        <p:tgtEl>
                                          <p:spTgt spid="15"/>
                                        </p:tgtEl>
                                        <p:attrNameLst>
                                          <p:attrName>ppt_w</p:attrName>
                                        </p:attrNameLst>
                                      </p:cBhvr>
                                      <p:tavLst>
                                        <p:tav tm="0">
                                          <p:val>
                                            <p:fltVal val="0"/>
                                          </p:val>
                                        </p:tav>
                                        <p:tav tm="100000">
                                          <p:val>
                                            <p:strVal val="#ppt_w"/>
                                          </p:val>
                                        </p:tav>
                                      </p:tavLst>
                                    </p:anim>
                                    <p:anim calcmode="lin" valueType="num">
                                      <p:cBhvr>
                                        <p:cTn id="42" dur="500" fill="hold"/>
                                        <p:tgtEl>
                                          <p:spTgt spid="15"/>
                                        </p:tgtEl>
                                        <p:attrNameLst>
                                          <p:attrName>ppt_h</p:attrName>
                                        </p:attrNameLst>
                                      </p:cBhvr>
                                      <p:tavLst>
                                        <p:tav tm="0">
                                          <p:val>
                                            <p:fltVal val="0"/>
                                          </p:val>
                                        </p:tav>
                                        <p:tav tm="100000">
                                          <p:val>
                                            <p:strVal val="#ppt_h"/>
                                          </p:val>
                                        </p:tav>
                                      </p:tavLst>
                                    </p:anim>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12" grpId="0"/>
      <p:bldP spid="13" grpId="0" animBg="1"/>
      <p:bldP spid="14" grpId="0"/>
      <p:bldP spid="15" grpId="0" animBg="1"/>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3. Colores y fuentes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33</a:t>
            </a:fld>
            <a:endParaRPr lang="en-US"/>
          </a:p>
        </p:txBody>
      </p:sp>
      <p:sp>
        <p:nvSpPr>
          <p:cNvPr id="3" name="2 Rectángulo"/>
          <p:cNvSpPr/>
          <p:nvPr/>
        </p:nvSpPr>
        <p:spPr>
          <a:xfrm>
            <a:off x="591128" y="1184717"/>
            <a:ext cx="6096000" cy="369332"/>
          </a:xfrm>
          <a:prstGeom prst="rect">
            <a:avLst/>
          </a:prstGeom>
        </p:spPr>
        <p:txBody>
          <a:bodyPr>
            <a:spAutoFit/>
          </a:bodyPr>
          <a:lstStyle/>
          <a:p>
            <a:r>
              <a:rPr lang="es-ES" b="1" dirty="0"/>
              <a:t>Fuentes de </a:t>
            </a:r>
            <a:r>
              <a:rPr lang="es-ES" b="1" dirty="0" smtClean="0"/>
              <a:t>Google</a:t>
            </a:r>
            <a:endParaRPr lang="es-ES" b="1" dirty="0"/>
          </a:p>
        </p:txBody>
      </p:sp>
      <p:sp>
        <p:nvSpPr>
          <p:cNvPr id="5" name="4 Rectángulo"/>
          <p:cNvSpPr/>
          <p:nvPr/>
        </p:nvSpPr>
        <p:spPr>
          <a:xfrm>
            <a:off x="3315854" y="1196462"/>
            <a:ext cx="7601527" cy="923330"/>
          </a:xfrm>
          <a:prstGeom prst="rect">
            <a:avLst/>
          </a:prstGeom>
        </p:spPr>
        <p:txBody>
          <a:bodyPr wrap="square">
            <a:spAutoFit/>
          </a:bodyPr>
          <a:lstStyle/>
          <a:p>
            <a:r>
              <a:rPr lang="es-ES" dirty="0"/>
              <a:t>Google </a:t>
            </a:r>
            <a:r>
              <a:rPr lang="es-ES" dirty="0" err="1"/>
              <a:t>Fonts</a:t>
            </a:r>
            <a:r>
              <a:rPr lang="es-ES" dirty="0"/>
              <a:t> es de uso gratuito y tiene más de 1000 fuentes para elegir.</a:t>
            </a:r>
          </a:p>
          <a:p>
            <a:r>
              <a:rPr lang="es-ES" dirty="0"/>
              <a:t/>
            </a:r>
            <a:br>
              <a:rPr lang="es-ES" dirty="0"/>
            </a:br>
            <a:endParaRPr lang="es-ES" dirty="0"/>
          </a:p>
        </p:txBody>
      </p:sp>
      <p:sp>
        <p:nvSpPr>
          <p:cNvPr id="8" name="7 Rectángulo"/>
          <p:cNvSpPr/>
          <p:nvPr/>
        </p:nvSpPr>
        <p:spPr>
          <a:xfrm>
            <a:off x="674254" y="1776121"/>
            <a:ext cx="6096000" cy="1754326"/>
          </a:xfrm>
          <a:prstGeom prst="rect">
            <a:avLst/>
          </a:prstGeom>
          <a:solidFill>
            <a:schemeClr val="bg1">
              <a:lumMod val="95000"/>
            </a:schemeClr>
          </a:solidFill>
        </p:spPr>
        <p:txBody>
          <a:bodyPr>
            <a:spAutoFit/>
          </a:bodyPr>
          <a:lstStyle/>
          <a:p>
            <a:r>
              <a:rPr lang="es-ES" sz="1200" dirty="0">
                <a:latin typeface="Courier New" panose="02070309020205020404" pitchFamily="49" charset="0"/>
                <a:cs typeface="Courier New" panose="02070309020205020404" pitchFamily="49" charset="0"/>
              </a:rPr>
              <a:t>&lt;head&gt;</a:t>
            </a:r>
            <a:br>
              <a:rPr lang="es-ES" sz="1200" dirty="0">
                <a:latin typeface="Courier New" panose="02070309020205020404" pitchFamily="49" charset="0"/>
                <a:cs typeface="Courier New" panose="02070309020205020404" pitchFamily="49" charset="0"/>
              </a:rPr>
            </a:br>
            <a:r>
              <a:rPr lang="es-ES" sz="1200" b="1" dirty="0">
                <a:solidFill>
                  <a:srgbClr val="FF0000"/>
                </a:solidFill>
                <a:latin typeface="Courier New" panose="02070309020205020404" pitchFamily="49" charset="0"/>
                <a:cs typeface="Courier New" panose="02070309020205020404" pitchFamily="49" charset="0"/>
              </a:rPr>
              <a:t>&lt;link </a:t>
            </a:r>
            <a:r>
              <a:rPr lang="es-ES" sz="1200" b="1" dirty="0" err="1">
                <a:solidFill>
                  <a:srgbClr val="FF0000"/>
                </a:solidFill>
                <a:latin typeface="Courier New" panose="02070309020205020404" pitchFamily="49" charset="0"/>
                <a:cs typeface="Courier New" panose="02070309020205020404" pitchFamily="49" charset="0"/>
              </a:rPr>
              <a:t>rel</a:t>
            </a:r>
            <a:r>
              <a:rPr lang="es-ES" sz="1200" b="1" dirty="0">
                <a:solidFill>
                  <a:srgbClr val="FF0000"/>
                </a:solidFill>
                <a:latin typeface="Courier New" panose="02070309020205020404" pitchFamily="49" charset="0"/>
                <a:cs typeface="Courier New" panose="02070309020205020404" pitchFamily="49" charset="0"/>
              </a:rPr>
              <a:t>="</a:t>
            </a:r>
            <a:r>
              <a:rPr lang="es-ES" sz="1200" b="1" dirty="0" err="1">
                <a:solidFill>
                  <a:srgbClr val="FF0000"/>
                </a:solidFill>
                <a:latin typeface="Courier New" panose="02070309020205020404" pitchFamily="49" charset="0"/>
                <a:cs typeface="Courier New" panose="02070309020205020404" pitchFamily="49" charset="0"/>
              </a:rPr>
              <a:t>stylesheet</a:t>
            </a:r>
            <a:r>
              <a:rPr lang="es-ES" sz="1200" b="1" dirty="0">
                <a:solidFill>
                  <a:srgbClr val="FF0000"/>
                </a:solidFill>
                <a:latin typeface="Courier New" panose="02070309020205020404" pitchFamily="49" charset="0"/>
                <a:cs typeface="Courier New" panose="02070309020205020404" pitchFamily="49" charset="0"/>
              </a:rPr>
              <a:t>" </a:t>
            </a:r>
            <a:r>
              <a:rPr lang="es-ES" sz="1200" b="1" dirty="0" err="1">
                <a:solidFill>
                  <a:srgbClr val="FF0000"/>
                </a:solidFill>
                <a:latin typeface="Courier New" panose="02070309020205020404" pitchFamily="49" charset="0"/>
                <a:cs typeface="Courier New" panose="02070309020205020404" pitchFamily="49" charset="0"/>
              </a:rPr>
              <a:t>href</a:t>
            </a:r>
            <a:r>
              <a:rPr lang="es-ES" sz="1200" b="1" dirty="0">
                <a:solidFill>
                  <a:srgbClr val="FF0000"/>
                </a:solidFill>
                <a:latin typeface="Courier New" panose="02070309020205020404" pitchFamily="49" charset="0"/>
                <a:cs typeface="Courier New" panose="02070309020205020404" pitchFamily="49" charset="0"/>
              </a:rPr>
              <a:t>="https://fonts.googleapis.com/</a:t>
            </a:r>
            <a:r>
              <a:rPr lang="es-ES" sz="1200" b="1" dirty="0" err="1">
                <a:solidFill>
                  <a:srgbClr val="FF0000"/>
                </a:solidFill>
                <a:latin typeface="Courier New" panose="02070309020205020404" pitchFamily="49" charset="0"/>
                <a:cs typeface="Courier New" panose="02070309020205020404" pitchFamily="49" charset="0"/>
              </a:rPr>
              <a:t>css?family</a:t>
            </a:r>
            <a:r>
              <a:rPr lang="es-ES" sz="1200" b="1" dirty="0">
                <a:solidFill>
                  <a:srgbClr val="FF0000"/>
                </a:solidFill>
                <a:latin typeface="Courier New" panose="02070309020205020404" pitchFamily="49" charset="0"/>
                <a:cs typeface="Courier New" panose="02070309020205020404" pitchFamily="49" charset="0"/>
              </a:rPr>
              <a:t>=</a:t>
            </a:r>
            <a:r>
              <a:rPr lang="es-ES" sz="1200" b="1" dirty="0" err="1">
                <a:solidFill>
                  <a:srgbClr val="FF0000"/>
                </a:solidFill>
                <a:latin typeface="Courier New" panose="02070309020205020404" pitchFamily="49" charset="0"/>
                <a:cs typeface="Courier New" panose="02070309020205020404" pitchFamily="49" charset="0"/>
              </a:rPr>
              <a:t>Sofia</a:t>
            </a:r>
            <a:r>
              <a:rPr lang="es-ES" sz="1200" b="1" dirty="0">
                <a:solidFill>
                  <a:srgbClr val="FF0000"/>
                </a:solidFill>
                <a:latin typeface="Courier New" panose="02070309020205020404" pitchFamily="49" charset="0"/>
                <a:cs typeface="Courier New" panose="02070309020205020404" pitchFamily="49" charset="0"/>
              </a:rPr>
              <a:t>"&gt;</a:t>
            </a:r>
            <a:r>
              <a:rPr lang="es-ES" sz="1200" dirty="0">
                <a:solidFill>
                  <a:srgbClr val="FF0000"/>
                </a:solidFill>
                <a:latin typeface="Courier New" panose="02070309020205020404" pitchFamily="49" charset="0"/>
                <a:cs typeface="Courier New" panose="02070309020205020404" pitchFamily="49" charset="0"/>
              </a:rPr>
              <a:t/>
            </a:r>
            <a:br>
              <a:rPr lang="es-ES" sz="1200" dirty="0">
                <a:solidFill>
                  <a:srgbClr val="FF0000"/>
                </a:solidFill>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a:t>
            </a:r>
            <a:r>
              <a:rPr lang="es-ES" sz="1200" dirty="0" err="1">
                <a:latin typeface="Courier New" panose="02070309020205020404" pitchFamily="49" charset="0"/>
                <a:cs typeface="Courier New" panose="02070309020205020404" pitchFamily="49" charset="0"/>
              </a:rPr>
              <a:t>style</a:t>
            </a:r>
            <a:r>
              <a:rPr lang="es-ES" sz="1200" dirty="0">
                <a:latin typeface="Courier New" panose="02070309020205020404" pitchFamily="49" charset="0"/>
                <a:cs typeface="Courier New" panose="02070309020205020404" pitchFamily="49" charset="0"/>
              </a:rPr>
              <a:t>&gt;</a:t>
            </a:r>
            <a:br>
              <a:rPr lang="es-ES" sz="1200" dirty="0">
                <a:latin typeface="Courier New" panose="02070309020205020404" pitchFamily="49" charset="0"/>
                <a:cs typeface="Courier New" panose="02070309020205020404" pitchFamily="49" charset="0"/>
              </a:rPr>
            </a:br>
            <a:r>
              <a:rPr lang="es-ES" sz="1200" dirty="0" err="1">
                <a:latin typeface="Courier New" panose="02070309020205020404" pitchFamily="49" charset="0"/>
                <a:cs typeface="Courier New" panose="02070309020205020404" pitchFamily="49" charset="0"/>
              </a:rPr>
              <a:t>body</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font-family</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Sofia</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sans-serif</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a:t>
            </a:r>
            <a:r>
              <a:rPr lang="es-ES" sz="1200" dirty="0" err="1">
                <a:latin typeface="Courier New" panose="02070309020205020404" pitchFamily="49" charset="0"/>
                <a:cs typeface="Courier New" panose="02070309020205020404" pitchFamily="49" charset="0"/>
              </a:rPr>
              <a:t>style</a:t>
            </a:r>
            <a:r>
              <a:rPr lang="es-ES" sz="1200" dirty="0">
                <a:latin typeface="Courier New" panose="02070309020205020404" pitchFamily="49" charset="0"/>
                <a:cs typeface="Courier New" panose="02070309020205020404" pitchFamily="49" charset="0"/>
              </a:rPr>
              <a:t>&gt;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&lt;/head&gt;</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4279" y="1658259"/>
            <a:ext cx="2649248" cy="1840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8 Rectángulo"/>
          <p:cNvSpPr/>
          <p:nvPr/>
        </p:nvSpPr>
        <p:spPr>
          <a:xfrm>
            <a:off x="674254" y="3706244"/>
            <a:ext cx="6096000" cy="369332"/>
          </a:xfrm>
          <a:prstGeom prst="rect">
            <a:avLst/>
          </a:prstGeom>
        </p:spPr>
        <p:txBody>
          <a:bodyPr>
            <a:spAutoFit/>
          </a:bodyPr>
          <a:lstStyle/>
          <a:p>
            <a:r>
              <a:rPr lang="es-ES" b="1" dirty="0"/>
              <a:t>Usar múltiples fuentes de </a:t>
            </a:r>
            <a:r>
              <a:rPr lang="es-ES" b="1" dirty="0" smtClean="0"/>
              <a:t>Google</a:t>
            </a:r>
            <a:endParaRPr lang="es-ES" b="1" dirty="0"/>
          </a:p>
        </p:txBody>
      </p:sp>
      <p:sp>
        <p:nvSpPr>
          <p:cNvPr id="10" name="9 Rectángulo"/>
          <p:cNvSpPr/>
          <p:nvPr/>
        </p:nvSpPr>
        <p:spPr>
          <a:xfrm>
            <a:off x="757380" y="4075576"/>
            <a:ext cx="6096000" cy="1754326"/>
          </a:xfrm>
          <a:prstGeom prst="rect">
            <a:avLst/>
          </a:prstGeom>
          <a:solidFill>
            <a:schemeClr val="bg1">
              <a:lumMod val="95000"/>
            </a:schemeClr>
          </a:solidFill>
        </p:spPr>
        <p:txBody>
          <a:bodyPr>
            <a:spAutoFit/>
          </a:bodyPr>
          <a:lstStyle/>
          <a:p>
            <a:r>
              <a:rPr lang="es-ES" sz="1200" dirty="0">
                <a:latin typeface="Courier New" panose="02070309020205020404" pitchFamily="49" charset="0"/>
                <a:cs typeface="Courier New" panose="02070309020205020404" pitchFamily="49" charset="0"/>
              </a:rPr>
              <a:t>&lt;head&gt;</a:t>
            </a:r>
            <a:br>
              <a:rPr lang="es-ES" sz="1200" dirty="0">
                <a:latin typeface="Courier New" panose="02070309020205020404" pitchFamily="49" charset="0"/>
                <a:cs typeface="Courier New" panose="02070309020205020404" pitchFamily="49" charset="0"/>
              </a:rPr>
            </a:br>
            <a:r>
              <a:rPr lang="es-ES" sz="1200" b="1" dirty="0">
                <a:latin typeface="Courier New" panose="02070309020205020404" pitchFamily="49" charset="0"/>
                <a:cs typeface="Courier New" panose="02070309020205020404" pitchFamily="49" charset="0"/>
              </a:rPr>
              <a:t>&lt;link </a:t>
            </a:r>
            <a:r>
              <a:rPr lang="es-ES" sz="1200" b="1" dirty="0" err="1">
                <a:latin typeface="Courier New" panose="02070309020205020404" pitchFamily="49" charset="0"/>
                <a:cs typeface="Courier New" panose="02070309020205020404" pitchFamily="49" charset="0"/>
              </a:rPr>
              <a:t>rel</a:t>
            </a:r>
            <a:r>
              <a:rPr lang="es-ES" sz="1200" b="1" dirty="0">
                <a:latin typeface="Courier New" panose="02070309020205020404" pitchFamily="49" charset="0"/>
                <a:cs typeface="Courier New" panose="02070309020205020404" pitchFamily="49" charset="0"/>
              </a:rPr>
              <a:t>="</a:t>
            </a:r>
            <a:r>
              <a:rPr lang="es-ES" sz="1200" b="1" dirty="0" err="1">
                <a:latin typeface="Courier New" panose="02070309020205020404" pitchFamily="49" charset="0"/>
                <a:cs typeface="Courier New" panose="02070309020205020404" pitchFamily="49" charset="0"/>
              </a:rPr>
              <a:t>stylesheet</a:t>
            </a:r>
            <a:r>
              <a:rPr lang="es-ES" sz="1200" b="1" dirty="0">
                <a:latin typeface="Courier New" panose="02070309020205020404" pitchFamily="49" charset="0"/>
                <a:cs typeface="Courier New" panose="02070309020205020404" pitchFamily="49" charset="0"/>
              </a:rPr>
              <a:t>" </a:t>
            </a:r>
            <a:r>
              <a:rPr lang="es-ES" sz="1200" b="1" dirty="0" err="1">
                <a:latin typeface="Courier New" panose="02070309020205020404" pitchFamily="49" charset="0"/>
                <a:cs typeface="Courier New" panose="02070309020205020404" pitchFamily="49" charset="0"/>
              </a:rPr>
              <a:t>href</a:t>
            </a:r>
            <a:r>
              <a:rPr lang="es-ES" sz="1200" b="1" dirty="0">
                <a:latin typeface="Courier New" panose="02070309020205020404" pitchFamily="49" charset="0"/>
                <a:cs typeface="Courier New" panose="02070309020205020404" pitchFamily="49" charset="0"/>
              </a:rPr>
              <a:t>="https://fonts.googleapis.com/</a:t>
            </a:r>
            <a:r>
              <a:rPr lang="es-ES" sz="1200" b="1" dirty="0" err="1">
                <a:latin typeface="Courier New" panose="02070309020205020404" pitchFamily="49" charset="0"/>
                <a:cs typeface="Courier New" panose="02070309020205020404" pitchFamily="49" charset="0"/>
              </a:rPr>
              <a:t>css?family</a:t>
            </a:r>
            <a:r>
              <a:rPr lang="es-ES" sz="1200" b="1" dirty="0">
                <a:latin typeface="Courier New" panose="02070309020205020404" pitchFamily="49" charset="0"/>
                <a:cs typeface="Courier New" panose="02070309020205020404" pitchFamily="49" charset="0"/>
              </a:rPr>
              <a:t>=</a:t>
            </a:r>
            <a:r>
              <a:rPr lang="es-ES" sz="1200" b="1" dirty="0" err="1">
                <a:latin typeface="Courier New" panose="02070309020205020404" pitchFamily="49" charset="0"/>
                <a:cs typeface="Courier New" panose="02070309020205020404" pitchFamily="49" charset="0"/>
              </a:rPr>
              <a:t>Audiowide|Sofia|Trirong</a:t>
            </a:r>
            <a:r>
              <a:rPr lang="es-ES" sz="1200" b="1" dirty="0">
                <a:latin typeface="Courier New" panose="02070309020205020404" pitchFamily="49" charset="0"/>
                <a:cs typeface="Courier New" panose="02070309020205020404" pitchFamily="49" charset="0"/>
              </a:rPr>
              <a:t>"&gt;</a:t>
            </a: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a:t>
            </a:r>
            <a:r>
              <a:rPr lang="es-ES" sz="1200" dirty="0" err="1">
                <a:latin typeface="Courier New" panose="02070309020205020404" pitchFamily="49" charset="0"/>
                <a:cs typeface="Courier New" panose="02070309020205020404" pitchFamily="49" charset="0"/>
              </a:rPr>
              <a:t>style</a:t>
            </a:r>
            <a:r>
              <a:rPr lang="es-ES" sz="1200" dirty="0">
                <a:latin typeface="Courier New" panose="02070309020205020404" pitchFamily="49" charset="0"/>
                <a:cs typeface="Courier New" panose="02070309020205020404" pitchFamily="49" charset="0"/>
              </a:rPr>
              <a:t>&gt;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h1.a {</a:t>
            </a:r>
            <a:r>
              <a:rPr lang="es-ES" sz="1200" dirty="0" err="1">
                <a:latin typeface="Courier New" panose="02070309020205020404" pitchFamily="49" charset="0"/>
                <a:cs typeface="Courier New" panose="02070309020205020404" pitchFamily="49" charset="0"/>
              </a:rPr>
              <a:t>font-family</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Audiowide</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sans-serif</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h1.b {</a:t>
            </a:r>
            <a:r>
              <a:rPr lang="es-ES" sz="1200" dirty="0" err="1">
                <a:latin typeface="Courier New" panose="02070309020205020404" pitchFamily="49" charset="0"/>
                <a:cs typeface="Courier New" panose="02070309020205020404" pitchFamily="49" charset="0"/>
              </a:rPr>
              <a:t>font-family</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Sofia</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sans-serif</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h1.c {</a:t>
            </a:r>
            <a:r>
              <a:rPr lang="es-ES" sz="1200" dirty="0" err="1">
                <a:latin typeface="Courier New" panose="02070309020205020404" pitchFamily="49" charset="0"/>
                <a:cs typeface="Courier New" panose="02070309020205020404" pitchFamily="49" charset="0"/>
              </a:rPr>
              <a:t>font-family</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Trirong</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serif</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a:t>
            </a:r>
            <a:r>
              <a:rPr lang="es-ES" sz="1200" dirty="0" err="1">
                <a:latin typeface="Courier New" panose="02070309020205020404" pitchFamily="49" charset="0"/>
                <a:cs typeface="Courier New" panose="02070309020205020404" pitchFamily="49" charset="0"/>
              </a:rPr>
              <a:t>style</a:t>
            </a:r>
            <a:r>
              <a:rPr lang="es-ES" sz="1200" dirty="0">
                <a:latin typeface="Courier New" panose="02070309020205020404" pitchFamily="49" charset="0"/>
                <a:cs typeface="Courier New" panose="02070309020205020404" pitchFamily="49" charset="0"/>
              </a:rPr>
              <a:t>&gt;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&lt;/head&gt;</a:t>
            </a:r>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327" y="3915376"/>
            <a:ext cx="37814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295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nodeType="withEffect">
                                  <p:stCondLst>
                                    <p:cond delay="0"/>
                                  </p:stCondLst>
                                  <p:childTnLst>
                                    <p:set>
                                      <p:cBhvr>
                                        <p:cTn id="21" dur="1" fill="hold">
                                          <p:stCondLst>
                                            <p:cond delay="0"/>
                                          </p:stCondLst>
                                        </p:cTn>
                                        <p:tgtEl>
                                          <p:spTgt spid="25602"/>
                                        </p:tgtEl>
                                        <p:attrNameLst>
                                          <p:attrName>style.visibility</p:attrName>
                                        </p:attrNameLst>
                                      </p:cBhvr>
                                      <p:to>
                                        <p:strVal val="visible"/>
                                      </p:to>
                                    </p:set>
                                    <p:anim calcmode="lin" valueType="num">
                                      <p:cBhvr>
                                        <p:cTn id="22" dur="500" fill="hold"/>
                                        <p:tgtEl>
                                          <p:spTgt spid="25602"/>
                                        </p:tgtEl>
                                        <p:attrNameLst>
                                          <p:attrName>ppt_w</p:attrName>
                                        </p:attrNameLst>
                                      </p:cBhvr>
                                      <p:tavLst>
                                        <p:tav tm="0">
                                          <p:val>
                                            <p:fltVal val="0"/>
                                          </p:val>
                                        </p:tav>
                                        <p:tav tm="100000">
                                          <p:val>
                                            <p:strVal val="#ppt_w"/>
                                          </p:val>
                                        </p:tav>
                                      </p:tavLst>
                                    </p:anim>
                                    <p:anim calcmode="lin" valueType="num">
                                      <p:cBhvr>
                                        <p:cTn id="23" dur="500" fill="hold"/>
                                        <p:tgtEl>
                                          <p:spTgt spid="25602"/>
                                        </p:tgtEl>
                                        <p:attrNameLst>
                                          <p:attrName>ppt_h</p:attrName>
                                        </p:attrNameLst>
                                      </p:cBhvr>
                                      <p:tavLst>
                                        <p:tav tm="0">
                                          <p:val>
                                            <p:fltVal val="0"/>
                                          </p:val>
                                        </p:tav>
                                        <p:tav tm="100000">
                                          <p:val>
                                            <p:strVal val="#ppt_h"/>
                                          </p:val>
                                        </p:tav>
                                      </p:tavLst>
                                    </p:anim>
                                    <p:animEffect transition="in" filter="fade">
                                      <p:cBhvr>
                                        <p:cTn id="24" dur="500"/>
                                        <p:tgtEl>
                                          <p:spTgt spid="2560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par>
                                <p:cTn id="37" presetID="53" presetClass="entr" presetSubtype="16" fill="hold" nodeType="withEffect">
                                  <p:stCondLst>
                                    <p:cond delay="0"/>
                                  </p:stCondLst>
                                  <p:childTnLst>
                                    <p:set>
                                      <p:cBhvr>
                                        <p:cTn id="38" dur="1" fill="hold">
                                          <p:stCondLst>
                                            <p:cond delay="0"/>
                                          </p:stCondLst>
                                        </p:cTn>
                                        <p:tgtEl>
                                          <p:spTgt spid="25603"/>
                                        </p:tgtEl>
                                        <p:attrNameLst>
                                          <p:attrName>style.visibility</p:attrName>
                                        </p:attrNameLst>
                                      </p:cBhvr>
                                      <p:to>
                                        <p:strVal val="visible"/>
                                      </p:to>
                                    </p:set>
                                    <p:anim calcmode="lin" valueType="num">
                                      <p:cBhvr>
                                        <p:cTn id="39" dur="500" fill="hold"/>
                                        <p:tgtEl>
                                          <p:spTgt spid="25603"/>
                                        </p:tgtEl>
                                        <p:attrNameLst>
                                          <p:attrName>ppt_w</p:attrName>
                                        </p:attrNameLst>
                                      </p:cBhvr>
                                      <p:tavLst>
                                        <p:tav tm="0">
                                          <p:val>
                                            <p:fltVal val="0"/>
                                          </p:val>
                                        </p:tav>
                                        <p:tav tm="100000">
                                          <p:val>
                                            <p:strVal val="#ppt_w"/>
                                          </p:val>
                                        </p:tav>
                                      </p:tavLst>
                                    </p:anim>
                                    <p:anim calcmode="lin" valueType="num">
                                      <p:cBhvr>
                                        <p:cTn id="40" dur="500" fill="hold"/>
                                        <p:tgtEl>
                                          <p:spTgt spid="25603"/>
                                        </p:tgtEl>
                                        <p:attrNameLst>
                                          <p:attrName>ppt_h</p:attrName>
                                        </p:attrNameLst>
                                      </p:cBhvr>
                                      <p:tavLst>
                                        <p:tav tm="0">
                                          <p:val>
                                            <p:fltVal val="0"/>
                                          </p:val>
                                        </p:tav>
                                        <p:tav tm="100000">
                                          <p:val>
                                            <p:strVal val="#ppt_h"/>
                                          </p:val>
                                        </p:tav>
                                      </p:tavLst>
                                    </p:anim>
                                    <p:animEffect transition="in" filter="fade">
                                      <p:cBhvr>
                                        <p:cTn id="41"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animBg="1"/>
      <p:bldP spid="9" grpId="0"/>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3. Colores y fuentes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34</a:t>
            </a:fld>
            <a:endParaRPr lang="en-US"/>
          </a:p>
        </p:txBody>
      </p:sp>
      <p:sp>
        <p:nvSpPr>
          <p:cNvPr id="4" name="3 Rectángulo"/>
          <p:cNvSpPr/>
          <p:nvPr/>
        </p:nvSpPr>
        <p:spPr>
          <a:xfrm>
            <a:off x="738909" y="1166244"/>
            <a:ext cx="6096000" cy="369332"/>
          </a:xfrm>
          <a:prstGeom prst="rect">
            <a:avLst/>
          </a:prstGeom>
        </p:spPr>
        <p:txBody>
          <a:bodyPr>
            <a:spAutoFit/>
          </a:bodyPr>
          <a:lstStyle/>
          <a:p>
            <a:r>
              <a:rPr lang="es-ES" b="1" dirty="0"/>
              <a:t>La propiedad de fuente </a:t>
            </a:r>
            <a:r>
              <a:rPr lang="es-ES" b="1" dirty="0" smtClean="0"/>
              <a:t>CSS</a:t>
            </a:r>
            <a:endParaRPr lang="es-ES" b="1" dirty="0"/>
          </a:p>
        </p:txBody>
      </p:sp>
      <p:sp>
        <p:nvSpPr>
          <p:cNvPr id="7" name="Rectangle 1"/>
          <p:cNvSpPr>
            <a:spLocks noChangeArrowheads="1"/>
          </p:cNvSpPr>
          <p:nvPr/>
        </p:nvSpPr>
        <p:spPr bwMode="auto">
          <a:xfrm>
            <a:off x="1339274" y="1545978"/>
            <a:ext cx="5181599" cy="18774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0" i="0" u="none" strike="noStrike" cap="none" normalizeH="0" baseline="0" dirty="0" smtClean="0">
                <a:ln>
                  <a:noFill/>
                </a:ln>
                <a:solidFill>
                  <a:srgbClr val="000000"/>
                </a:solidFill>
                <a:effectLst/>
                <a:latin typeface="+mn-lt"/>
              </a:rPr>
              <a:t>La </a:t>
            </a:r>
            <a:r>
              <a:rPr kumimoji="0" lang="es-ES" altLang="es-ES" sz="1400" b="0" i="0" u="none" strike="noStrike" cap="none" normalizeH="0" baseline="0" dirty="0" err="1" smtClean="0">
                <a:ln>
                  <a:noFill/>
                </a:ln>
                <a:solidFill>
                  <a:srgbClr val="DC143C"/>
                </a:solidFill>
                <a:effectLst/>
                <a:latin typeface="+mn-lt"/>
                <a:cs typeface="Consolas" pitchFamily="49" charset="0"/>
              </a:rPr>
              <a:t>font</a:t>
            </a:r>
            <a:r>
              <a:rPr kumimoji="0" lang="es-ES" altLang="es-ES" sz="1400" b="0" i="0" u="none" strike="noStrike" cap="none" normalizeH="0" baseline="0" dirty="0" smtClean="0">
                <a:ln>
                  <a:noFill/>
                </a:ln>
                <a:solidFill>
                  <a:srgbClr val="DC143C"/>
                </a:solidFill>
                <a:effectLst/>
                <a:latin typeface="+mn-lt"/>
                <a:cs typeface="Consolas" pitchFamily="49" charset="0"/>
              </a:rPr>
              <a:t> </a:t>
            </a:r>
            <a:r>
              <a:rPr kumimoji="0" lang="es-ES" altLang="es-ES" sz="1400" b="0" i="0" u="none" strike="noStrike" cap="none" normalizeH="0" baseline="0" dirty="0" smtClean="0">
                <a:ln>
                  <a:noFill/>
                </a:ln>
                <a:solidFill>
                  <a:srgbClr val="000000"/>
                </a:solidFill>
                <a:effectLst/>
                <a:latin typeface="+mn-lt"/>
              </a:rPr>
              <a:t>propiedad </a:t>
            </a:r>
            <a:r>
              <a:rPr kumimoji="0" lang="es-ES" altLang="es-ES" sz="1400" b="0" i="0" u="none" strike="noStrike" cap="none" normalizeH="0" baseline="0" dirty="0" smtClean="0">
                <a:ln>
                  <a:noFill/>
                </a:ln>
                <a:solidFill>
                  <a:srgbClr val="000000"/>
                </a:solidFill>
                <a:effectLst/>
                <a:latin typeface="+mn-lt"/>
              </a:rPr>
              <a:t>es una propiedad abreviada para: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altLang="es-ES" sz="1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400" b="0" i="0" u="none" strike="noStrike" cap="none" normalizeH="0" baseline="0" dirty="0" err="1" smtClean="0">
                <a:ln>
                  <a:noFill/>
                </a:ln>
                <a:solidFill>
                  <a:srgbClr val="DC143C"/>
                </a:solidFill>
                <a:effectLst/>
                <a:latin typeface="+mn-lt"/>
                <a:cs typeface="Consolas" pitchFamily="49" charset="0"/>
              </a:rPr>
              <a:t>font-style</a:t>
            </a:r>
            <a:endParaRPr kumimoji="0" lang="es-ES" altLang="es-ES" sz="1400" b="0" i="0" u="none" strike="noStrike" cap="none" normalizeH="0" baseline="0" dirty="0" smtClean="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400" b="0" i="0" u="none" strike="noStrike" cap="none" normalizeH="0" baseline="0" dirty="0" err="1" smtClean="0">
                <a:ln>
                  <a:noFill/>
                </a:ln>
                <a:solidFill>
                  <a:srgbClr val="DC143C"/>
                </a:solidFill>
                <a:effectLst/>
                <a:latin typeface="+mn-lt"/>
                <a:cs typeface="Consolas" pitchFamily="49" charset="0"/>
              </a:rPr>
              <a:t>font-variant</a:t>
            </a:r>
            <a:endParaRPr kumimoji="0" lang="es-ES" altLang="es-ES" sz="1400" b="0" i="0" u="none" strike="noStrike" cap="none" normalizeH="0" baseline="0" dirty="0" smtClean="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400" b="0" i="0" u="none" strike="noStrike" cap="none" normalizeH="0" baseline="0" dirty="0" err="1" smtClean="0">
                <a:ln>
                  <a:noFill/>
                </a:ln>
                <a:solidFill>
                  <a:srgbClr val="DC143C"/>
                </a:solidFill>
                <a:effectLst/>
                <a:latin typeface="+mn-lt"/>
                <a:cs typeface="Consolas" pitchFamily="49" charset="0"/>
              </a:rPr>
              <a:t>font-weight</a:t>
            </a:r>
            <a:endParaRPr kumimoji="0" lang="es-ES" altLang="es-ES" sz="1400" b="0" i="0" u="none" strike="noStrike" cap="none" normalizeH="0" baseline="0" dirty="0" smtClean="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400" b="0" i="0" u="none" strike="noStrike" cap="none" normalizeH="0" baseline="0" dirty="0" err="1" smtClean="0">
                <a:ln>
                  <a:noFill/>
                </a:ln>
                <a:solidFill>
                  <a:srgbClr val="DC143C"/>
                </a:solidFill>
                <a:effectLst/>
                <a:latin typeface="+mn-lt"/>
                <a:cs typeface="Consolas" pitchFamily="49" charset="0"/>
              </a:rPr>
              <a:t>font-size</a:t>
            </a:r>
            <a:r>
              <a:rPr kumimoji="0" lang="es-ES" altLang="es-ES" sz="1400" b="0" i="0" u="none" strike="noStrike" cap="none" normalizeH="0" baseline="0" dirty="0" smtClean="0">
                <a:ln>
                  <a:noFill/>
                </a:ln>
                <a:solidFill>
                  <a:srgbClr val="DC143C"/>
                </a:solidFill>
                <a:effectLst/>
                <a:latin typeface="+mn-lt"/>
                <a:cs typeface="Consolas" pitchFamily="49" charset="0"/>
              </a:rPr>
              <a:t>/line-</a:t>
            </a:r>
            <a:r>
              <a:rPr kumimoji="0" lang="es-ES" altLang="es-ES" sz="1400" b="0" i="0" u="none" strike="noStrike" cap="none" normalizeH="0" baseline="0" dirty="0" err="1" smtClean="0">
                <a:ln>
                  <a:noFill/>
                </a:ln>
                <a:solidFill>
                  <a:srgbClr val="DC143C"/>
                </a:solidFill>
                <a:effectLst/>
                <a:latin typeface="+mn-lt"/>
                <a:cs typeface="Consolas" pitchFamily="49" charset="0"/>
              </a:rPr>
              <a:t>height</a:t>
            </a:r>
            <a:endParaRPr kumimoji="0" lang="es-ES" altLang="es-ES" sz="1400" b="0" i="0" u="none" strike="noStrike" cap="none" normalizeH="0" baseline="0" dirty="0" smtClean="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400" b="0" i="0" u="none" strike="noStrike" cap="none" normalizeH="0" baseline="0" dirty="0" err="1" smtClean="0">
                <a:ln>
                  <a:noFill/>
                </a:ln>
                <a:solidFill>
                  <a:srgbClr val="DC143C"/>
                </a:solidFill>
                <a:effectLst/>
                <a:latin typeface="+mn-lt"/>
                <a:cs typeface="Consolas" pitchFamily="49" charset="0"/>
              </a:rPr>
              <a:t>font-family</a:t>
            </a:r>
            <a:endParaRPr kumimoji="0" lang="es-ES" altLang="es-ES" sz="1400" b="0" i="0" u="none" strike="noStrike" cap="none" normalizeH="0" baseline="0" dirty="0" smtClean="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2"/>
          <p:cNvSpPr>
            <a:spLocks noChangeArrowheads="1"/>
          </p:cNvSpPr>
          <p:nvPr/>
        </p:nvSpPr>
        <p:spPr bwMode="auto">
          <a:xfrm>
            <a:off x="738909" y="3141277"/>
            <a:ext cx="714631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0" i="0" u="none" strike="noStrike" cap="none" normalizeH="0" baseline="0" dirty="0" smtClean="0">
                <a:ln>
                  <a:noFill/>
                </a:ln>
                <a:solidFill>
                  <a:srgbClr val="000000"/>
                </a:solidFill>
                <a:effectLst/>
                <a:latin typeface="Verdana" pitchFamily="34" charset="0"/>
              </a:rPr>
              <a:t>Úselo </a:t>
            </a:r>
            <a:r>
              <a:rPr kumimoji="0" lang="es-ES" altLang="es-ES" sz="1400" b="0" i="0" u="none" strike="noStrike" cap="none" normalizeH="0" baseline="0" dirty="0" err="1" smtClean="0">
                <a:ln>
                  <a:noFill/>
                </a:ln>
                <a:solidFill>
                  <a:srgbClr val="DC143C"/>
                </a:solidFill>
                <a:effectLst/>
                <a:latin typeface="Consolas" pitchFamily="49" charset="0"/>
                <a:cs typeface="Consolas" pitchFamily="49" charset="0"/>
              </a:rPr>
              <a:t>font</a:t>
            </a:r>
            <a:r>
              <a:rPr kumimoji="0" lang="es-ES" altLang="es-ES" sz="1400" b="0" i="0" u="none" strike="noStrike" cap="none" normalizeH="0" baseline="0" dirty="0" smtClean="0">
                <a:ln>
                  <a:noFill/>
                </a:ln>
                <a:solidFill>
                  <a:srgbClr val="DC143C"/>
                </a:solidFill>
                <a:effectLst/>
                <a:latin typeface="Consolas" pitchFamily="49" charset="0"/>
                <a:cs typeface="Consolas" pitchFamily="49" charset="0"/>
              </a:rPr>
              <a:t> </a:t>
            </a:r>
            <a:r>
              <a:rPr kumimoji="0" lang="es-ES" altLang="es-ES" sz="1400" b="0" i="0" u="none" strike="noStrike" cap="none" normalizeH="0" baseline="0" dirty="0" smtClean="0">
                <a:ln>
                  <a:noFill/>
                </a:ln>
                <a:solidFill>
                  <a:srgbClr val="000000"/>
                </a:solidFill>
                <a:effectLst/>
                <a:latin typeface="Verdana" pitchFamily="34" charset="0"/>
              </a:rPr>
              <a:t>para </a:t>
            </a:r>
            <a:r>
              <a:rPr kumimoji="0" lang="es-ES" altLang="es-ES" sz="1400" b="0" i="0" u="none" strike="noStrike" cap="none" normalizeH="0" baseline="0" dirty="0" smtClean="0">
                <a:ln>
                  <a:noFill/>
                </a:ln>
                <a:solidFill>
                  <a:srgbClr val="000000"/>
                </a:solidFill>
                <a:effectLst/>
                <a:latin typeface="Verdana" pitchFamily="34" charset="0"/>
              </a:rPr>
              <a:t>establecer varias propiedades de fuente en una declaración:</a:t>
            </a:r>
            <a:endParaRPr kumimoji="0" lang="es-ES" altLang="es-E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800" b="0" i="0" u="none" strike="noStrike" cap="none" normalizeH="0" baseline="0" dirty="0" smtClean="0">
                <a:ln>
                  <a:noFill/>
                </a:ln>
                <a:solidFill>
                  <a:schemeClr val="tx1"/>
                </a:solidFill>
                <a:effectLst/>
                <a:latin typeface="Arial" pitchFamily="34" charset="0"/>
                <a:cs typeface="Arial" pitchFamily="34" charset="0"/>
              </a:rPr>
              <a:t/>
            </a:r>
            <a:br>
              <a:rPr kumimoji="0" lang="es-ES" altLang="es-ES" sz="1800" b="0" i="0" u="none" strike="noStrike" cap="none" normalizeH="0" baseline="0" dirty="0" smtClean="0">
                <a:ln>
                  <a:noFill/>
                </a:ln>
                <a:solidFill>
                  <a:schemeClr val="tx1"/>
                </a:solidFill>
                <a:effectLst/>
                <a:latin typeface="Arial" pitchFamily="34" charset="0"/>
                <a:cs typeface="Arial" pitchFamily="34" charset="0"/>
              </a:rPr>
            </a:br>
            <a:endParaRPr kumimoji="0" lang="es-ES" alt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11 Rectángulo"/>
          <p:cNvSpPr/>
          <p:nvPr/>
        </p:nvSpPr>
        <p:spPr>
          <a:xfrm>
            <a:off x="2595418" y="3706429"/>
            <a:ext cx="6096000" cy="1384995"/>
          </a:xfrm>
          <a:prstGeom prst="rect">
            <a:avLst/>
          </a:prstGeom>
          <a:solidFill>
            <a:schemeClr val="bg1">
              <a:lumMod val="95000"/>
            </a:schemeClr>
          </a:solidFill>
        </p:spPr>
        <p:txBody>
          <a:bodyPr>
            <a:spAutoFit/>
          </a:bodyPr>
          <a:lstStyle/>
          <a:p>
            <a:r>
              <a:rPr lang="es-ES" sz="1200" dirty="0" err="1">
                <a:latin typeface="Courier New" panose="02070309020205020404" pitchFamily="49" charset="0"/>
                <a:cs typeface="Courier New" panose="02070309020205020404" pitchFamily="49" charset="0"/>
              </a:rPr>
              <a:t>p.a</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font</a:t>
            </a:r>
            <a:r>
              <a:rPr lang="es-ES" sz="1200" dirty="0">
                <a:latin typeface="Courier New" panose="02070309020205020404" pitchFamily="49" charset="0"/>
                <a:cs typeface="Courier New" panose="02070309020205020404" pitchFamily="49" charset="0"/>
              </a:rPr>
              <a:t>: 20px Arial, </a:t>
            </a:r>
            <a:r>
              <a:rPr lang="es-ES" sz="1200" dirty="0" err="1">
                <a:latin typeface="Courier New" panose="02070309020205020404" pitchFamily="49" charset="0"/>
                <a:cs typeface="Courier New" panose="02070309020205020404" pitchFamily="49" charset="0"/>
              </a:rPr>
              <a:t>sans-serif</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err="1">
                <a:latin typeface="Courier New" panose="02070309020205020404" pitchFamily="49" charset="0"/>
                <a:cs typeface="Courier New" panose="02070309020205020404" pitchFamily="49" charset="0"/>
              </a:rPr>
              <a:t>p.b</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font</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italic</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small-caps</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bold</a:t>
            </a:r>
            <a:r>
              <a:rPr lang="es-ES" sz="1200" dirty="0">
                <a:latin typeface="Courier New" panose="02070309020205020404" pitchFamily="49" charset="0"/>
                <a:cs typeface="Courier New" panose="02070309020205020404" pitchFamily="49" charset="0"/>
              </a:rPr>
              <a:t> 12px/30px Georgia, </a:t>
            </a:r>
            <a:r>
              <a:rPr lang="es-ES" sz="1200" dirty="0" err="1">
                <a:latin typeface="Courier New" panose="02070309020205020404" pitchFamily="49" charset="0"/>
                <a:cs typeface="Courier New" panose="02070309020205020404" pitchFamily="49" charset="0"/>
              </a:rPr>
              <a:t>serif</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7030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11" grpId="0"/>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4. Fondos y textos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35</a:t>
            </a:fld>
            <a:endParaRPr lang="en-US"/>
          </a:p>
        </p:txBody>
      </p:sp>
      <p:sp>
        <p:nvSpPr>
          <p:cNvPr id="3" name="2 Rectángulo"/>
          <p:cNvSpPr/>
          <p:nvPr/>
        </p:nvSpPr>
        <p:spPr>
          <a:xfrm>
            <a:off x="794327" y="1212426"/>
            <a:ext cx="6096000" cy="369332"/>
          </a:xfrm>
          <a:prstGeom prst="rect">
            <a:avLst/>
          </a:prstGeom>
        </p:spPr>
        <p:txBody>
          <a:bodyPr>
            <a:spAutoFit/>
          </a:bodyPr>
          <a:lstStyle/>
          <a:p>
            <a:r>
              <a:rPr lang="es-ES" b="1" dirty="0"/>
              <a:t>color de fondo </a:t>
            </a:r>
            <a:r>
              <a:rPr lang="es-ES" b="1" dirty="0" smtClean="0"/>
              <a:t>CSS</a:t>
            </a:r>
            <a:endParaRPr lang="es-ES" b="1" dirty="0"/>
          </a:p>
        </p:txBody>
      </p:sp>
      <p:sp>
        <p:nvSpPr>
          <p:cNvPr id="4" name="3 Rectángulo"/>
          <p:cNvSpPr/>
          <p:nvPr/>
        </p:nvSpPr>
        <p:spPr>
          <a:xfrm>
            <a:off x="3731491" y="1258592"/>
            <a:ext cx="4230254" cy="646331"/>
          </a:xfrm>
          <a:prstGeom prst="rect">
            <a:avLst/>
          </a:prstGeom>
          <a:solidFill>
            <a:schemeClr val="bg1">
              <a:lumMod val="95000"/>
            </a:schemeClr>
          </a:solidFill>
        </p:spPr>
        <p:txBody>
          <a:bodyPr wrap="square">
            <a:spAutoFit/>
          </a:bodyPr>
          <a:lstStyle/>
          <a:p>
            <a:r>
              <a:rPr lang="es-ES" sz="1200" dirty="0" err="1">
                <a:latin typeface="Courier New" panose="02070309020205020404" pitchFamily="49" charset="0"/>
                <a:cs typeface="Courier New" panose="02070309020205020404" pitchFamily="49" charset="0"/>
              </a:rPr>
              <a:t>body</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background</a:t>
            </a:r>
            <a:r>
              <a:rPr lang="es-ES" sz="1200" dirty="0">
                <a:solidFill>
                  <a:srgbClr val="FF0000"/>
                </a:solidFill>
                <a:latin typeface="Courier New" panose="02070309020205020404" pitchFamily="49" charset="0"/>
                <a:cs typeface="Courier New" panose="02070309020205020404" pitchFamily="49" charset="0"/>
              </a:rPr>
              <a:t>-color</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lightblue</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sp>
        <p:nvSpPr>
          <p:cNvPr id="5" name="4 Rectángulo"/>
          <p:cNvSpPr/>
          <p:nvPr/>
        </p:nvSpPr>
        <p:spPr>
          <a:xfrm>
            <a:off x="3731491" y="1997563"/>
            <a:ext cx="6096000" cy="954107"/>
          </a:xfrm>
          <a:prstGeom prst="rect">
            <a:avLst/>
          </a:prstGeom>
        </p:spPr>
        <p:txBody>
          <a:bodyPr>
            <a:spAutoFit/>
          </a:bodyPr>
          <a:lstStyle/>
          <a:p>
            <a:r>
              <a:rPr lang="es-ES" sz="1400" dirty="0"/>
              <a:t>Con CSS, un color suele especificarse mediante:</a:t>
            </a:r>
          </a:p>
          <a:p>
            <a:pPr marL="285750" indent="-285750">
              <a:buFont typeface="Arial" panose="020B0604020202020204" pitchFamily="34" charset="0"/>
              <a:buChar char="•"/>
            </a:pPr>
            <a:r>
              <a:rPr lang="es-ES" sz="1400" dirty="0"/>
              <a:t>un nombre de color válido, como "rojo"</a:t>
            </a:r>
          </a:p>
          <a:p>
            <a:pPr marL="285750" indent="-285750">
              <a:buFont typeface="Arial" panose="020B0604020202020204" pitchFamily="34" charset="0"/>
              <a:buChar char="•"/>
            </a:pPr>
            <a:r>
              <a:rPr lang="es-ES" sz="1400" dirty="0"/>
              <a:t>un valor HEX - como "#ff0000"</a:t>
            </a:r>
          </a:p>
          <a:p>
            <a:pPr marL="285750" indent="-285750">
              <a:buFont typeface="Arial" panose="020B0604020202020204" pitchFamily="34" charset="0"/>
              <a:buChar char="•"/>
            </a:pPr>
            <a:r>
              <a:rPr lang="es-ES" sz="1400" dirty="0"/>
              <a:t>un valor RGB - como "</a:t>
            </a:r>
            <a:r>
              <a:rPr lang="es-ES" sz="1400" dirty="0" err="1"/>
              <a:t>rgb</a:t>
            </a:r>
            <a:r>
              <a:rPr lang="es-ES" sz="1400" dirty="0"/>
              <a:t>(255,0,0)"</a:t>
            </a:r>
          </a:p>
        </p:txBody>
      </p:sp>
      <p:sp>
        <p:nvSpPr>
          <p:cNvPr id="7" name="6 Rectángulo"/>
          <p:cNvSpPr/>
          <p:nvPr/>
        </p:nvSpPr>
        <p:spPr>
          <a:xfrm>
            <a:off x="8220363" y="1270659"/>
            <a:ext cx="3214255" cy="2123658"/>
          </a:xfrm>
          <a:prstGeom prst="rect">
            <a:avLst/>
          </a:prstGeom>
          <a:solidFill>
            <a:schemeClr val="bg1">
              <a:lumMod val="9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h1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background-color: green;</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div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background-color: </a:t>
            </a:r>
            <a:r>
              <a:rPr lang="en-US" sz="1200" dirty="0" err="1">
                <a:latin typeface="Courier New" panose="02070309020205020404" pitchFamily="49" charset="0"/>
                <a:cs typeface="Courier New" panose="02070309020205020404" pitchFamily="49" charset="0"/>
              </a:rPr>
              <a:t>lightblue</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p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background-color: yellow;</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endParaRPr lang="es-ES" sz="1200" dirty="0">
              <a:latin typeface="Courier New" panose="02070309020205020404" pitchFamily="49" charset="0"/>
              <a:cs typeface="Courier New" panose="02070309020205020404" pitchFamily="49" charset="0"/>
            </a:endParaRPr>
          </a:p>
        </p:txBody>
      </p:sp>
      <p:sp>
        <p:nvSpPr>
          <p:cNvPr id="8" name="7 Rectángulo"/>
          <p:cNvSpPr/>
          <p:nvPr/>
        </p:nvSpPr>
        <p:spPr>
          <a:xfrm>
            <a:off x="794327" y="3539989"/>
            <a:ext cx="6096000" cy="369332"/>
          </a:xfrm>
          <a:prstGeom prst="rect">
            <a:avLst/>
          </a:prstGeom>
        </p:spPr>
        <p:txBody>
          <a:bodyPr>
            <a:spAutoFit/>
          </a:bodyPr>
          <a:lstStyle/>
          <a:p>
            <a:r>
              <a:rPr lang="es-ES" b="1" dirty="0"/>
              <a:t>Imagen de fondo </a:t>
            </a:r>
            <a:r>
              <a:rPr lang="es-ES" b="1" dirty="0" smtClean="0"/>
              <a:t>CSS</a:t>
            </a:r>
            <a:endParaRPr lang="es-ES" b="1" dirty="0"/>
          </a:p>
        </p:txBody>
      </p:sp>
      <p:sp>
        <p:nvSpPr>
          <p:cNvPr id="9" name="8 Rectángulo"/>
          <p:cNvSpPr/>
          <p:nvPr/>
        </p:nvSpPr>
        <p:spPr>
          <a:xfrm>
            <a:off x="3731490" y="3586155"/>
            <a:ext cx="6096000" cy="646331"/>
          </a:xfrm>
          <a:prstGeom prst="rect">
            <a:avLst/>
          </a:prstGeom>
          <a:solidFill>
            <a:schemeClr val="bg1">
              <a:lumMod val="95000"/>
            </a:schemeClr>
          </a:solidFill>
        </p:spPr>
        <p:txBody>
          <a:bodyPr>
            <a:spAutoFit/>
          </a:bodyPr>
          <a:lstStyle/>
          <a:p>
            <a:r>
              <a:rPr lang="es-ES" sz="1200" dirty="0" err="1">
                <a:latin typeface="Courier New" panose="02070309020205020404" pitchFamily="49" charset="0"/>
                <a:cs typeface="Courier New" panose="02070309020205020404" pitchFamily="49" charset="0"/>
              </a:rPr>
              <a:t>body</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background-image</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url</a:t>
            </a:r>
            <a:r>
              <a:rPr lang="es-ES" sz="1200" dirty="0">
                <a:latin typeface="Courier New" panose="02070309020205020404" pitchFamily="49" charset="0"/>
                <a:cs typeface="Courier New" panose="02070309020205020404" pitchFamily="49" charset="0"/>
              </a:rPr>
              <a:t>("paper.gif");</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4289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7" grpId="0" animBg="1"/>
      <p:bldP spid="8" grpId="0"/>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4. Fondos y textos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36</a:t>
            </a:fld>
            <a:endParaRPr lang="en-US"/>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545" y="1514043"/>
            <a:ext cx="1051560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10 CuadroTexto"/>
          <p:cNvSpPr txBox="1"/>
          <p:nvPr/>
        </p:nvSpPr>
        <p:spPr>
          <a:xfrm>
            <a:off x="5006108" y="4822271"/>
            <a:ext cx="1219201" cy="276999"/>
          </a:xfrm>
          <a:prstGeom prst="rect">
            <a:avLst/>
          </a:prstGeom>
          <a:noFill/>
        </p:spPr>
        <p:txBody>
          <a:bodyPr wrap="square" rtlCol="0">
            <a:spAutoFit/>
          </a:bodyPr>
          <a:lstStyle/>
          <a:p>
            <a:pPr algn="r"/>
            <a:r>
              <a:rPr lang="es-ES" sz="1200" dirty="0" smtClean="0"/>
              <a:t>Index42.html</a:t>
            </a:r>
            <a:endParaRPr lang="es-ES" sz="1200" dirty="0"/>
          </a:p>
        </p:txBody>
      </p:sp>
      <p:pic>
        <p:nvPicPr>
          <p:cNvPr id="7" name="6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5708" y="4013637"/>
            <a:ext cx="720000" cy="720000"/>
          </a:xfrm>
          <a:prstGeom prst="rect">
            <a:avLst/>
          </a:prstGeom>
        </p:spPr>
      </p:pic>
    </p:spTree>
    <p:extLst>
      <p:ext uri="{BB962C8B-B14F-4D97-AF65-F5344CB8AC3E}">
        <p14:creationId xmlns:p14="http://schemas.microsoft.com/office/powerpoint/2010/main" val="236676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4. Fondos y textos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37</a:t>
            </a:fld>
            <a:endParaRPr lang="en-US"/>
          </a:p>
        </p:txBody>
      </p:sp>
      <p:sp>
        <p:nvSpPr>
          <p:cNvPr id="3" name="2 Rectángulo"/>
          <p:cNvSpPr/>
          <p:nvPr/>
        </p:nvSpPr>
        <p:spPr>
          <a:xfrm>
            <a:off x="738909" y="1258607"/>
            <a:ext cx="6096000" cy="369332"/>
          </a:xfrm>
          <a:prstGeom prst="rect">
            <a:avLst/>
          </a:prstGeom>
        </p:spPr>
        <p:txBody>
          <a:bodyPr>
            <a:spAutoFit/>
          </a:bodyPr>
          <a:lstStyle/>
          <a:p>
            <a:r>
              <a:rPr lang="es-ES" b="1" dirty="0" smtClean="0"/>
              <a:t>Color de texto</a:t>
            </a:r>
            <a:endParaRPr lang="es-ES" b="1" dirty="0"/>
          </a:p>
        </p:txBody>
      </p:sp>
      <p:sp>
        <p:nvSpPr>
          <p:cNvPr id="4" name="3 Rectángulo"/>
          <p:cNvSpPr/>
          <p:nvPr/>
        </p:nvSpPr>
        <p:spPr>
          <a:xfrm>
            <a:off x="2909455" y="1351156"/>
            <a:ext cx="3592945" cy="1384995"/>
          </a:xfrm>
          <a:prstGeom prst="rect">
            <a:avLst/>
          </a:prstGeom>
          <a:solidFill>
            <a:schemeClr val="bg1">
              <a:lumMod val="9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body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color</a:t>
            </a:r>
            <a:r>
              <a:rPr lang="en-US" sz="1200" dirty="0">
                <a:latin typeface="Courier New" panose="02070309020205020404" pitchFamily="49" charset="0"/>
                <a:cs typeface="Courier New" panose="02070309020205020404" pitchFamily="49" charset="0"/>
              </a:rPr>
              <a:t>: blue;</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h1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color</a:t>
            </a:r>
            <a:r>
              <a:rPr lang="en-US" sz="1200" dirty="0">
                <a:latin typeface="Courier New" panose="02070309020205020404" pitchFamily="49" charset="0"/>
                <a:cs typeface="Courier New" panose="02070309020205020404" pitchFamily="49" charset="0"/>
              </a:rPr>
              <a:t>: green;</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endParaRPr lang="es-ES" sz="1200" dirty="0">
              <a:latin typeface="Courier New" panose="02070309020205020404" pitchFamily="49" charset="0"/>
              <a:cs typeface="Courier New" panose="02070309020205020404" pitchFamily="49" charset="0"/>
            </a:endParaRP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6750" y="1351156"/>
            <a:ext cx="3848100"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Rectángulo"/>
          <p:cNvSpPr/>
          <p:nvPr/>
        </p:nvSpPr>
        <p:spPr>
          <a:xfrm>
            <a:off x="738909" y="2954107"/>
            <a:ext cx="6096000" cy="369332"/>
          </a:xfrm>
          <a:prstGeom prst="rect">
            <a:avLst/>
          </a:prstGeom>
        </p:spPr>
        <p:txBody>
          <a:bodyPr>
            <a:spAutoFit/>
          </a:bodyPr>
          <a:lstStyle/>
          <a:p>
            <a:r>
              <a:rPr lang="es-ES" b="1" dirty="0"/>
              <a:t>Color de texto y color de </a:t>
            </a:r>
            <a:r>
              <a:rPr lang="es-ES" b="1" dirty="0" smtClean="0"/>
              <a:t>fondo</a:t>
            </a:r>
            <a:endParaRPr lang="es-ES" b="1" dirty="0"/>
          </a:p>
        </p:txBody>
      </p:sp>
      <p:sp>
        <p:nvSpPr>
          <p:cNvPr id="7" name="6 Rectángulo"/>
          <p:cNvSpPr/>
          <p:nvPr/>
        </p:nvSpPr>
        <p:spPr>
          <a:xfrm>
            <a:off x="2909455" y="3317171"/>
            <a:ext cx="3592945" cy="2677656"/>
          </a:xfrm>
          <a:prstGeom prst="rect">
            <a:avLst/>
          </a:prstGeom>
          <a:solidFill>
            <a:schemeClr val="bg1">
              <a:lumMod val="9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body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background-color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lightgrey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color</a:t>
            </a:r>
            <a:r>
              <a:rPr lang="en-US" sz="1200" dirty="0">
                <a:latin typeface="Courier New" panose="02070309020205020404" pitchFamily="49" charset="0"/>
                <a:cs typeface="Courier New" panose="02070309020205020404" pitchFamily="49" charset="0"/>
              </a:rPr>
              <a:t>: blue;</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h1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background-color</a:t>
            </a:r>
            <a:r>
              <a:rPr lang="en-US" sz="1200" dirty="0">
                <a:latin typeface="Courier New" panose="02070309020205020404" pitchFamily="49" charset="0"/>
                <a:cs typeface="Courier New" panose="02070309020205020404" pitchFamily="49" charset="0"/>
              </a:rPr>
              <a:t>: black;</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color</a:t>
            </a:r>
            <a:r>
              <a:rPr lang="en-US" sz="1200" dirty="0">
                <a:latin typeface="Courier New" panose="02070309020205020404" pitchFamily="49" charset="0"/>
                <a:cs typeface="Courier New" panose="02070309020205020404" pitchFamily="49" charset="0"/>
              </a:rPr>
              <a:t>: white;</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div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background-color</a:t>
            </a:r>
            <a:r>
              <a:rPr lang="en-US" sz="1200" dirty="0">
                <a:latin typeface="Courier New" panose="02070309020205020404" pitchFamily="49" charset="0"/>
                <a:cs typeface="Courier New" panose="02070309020205020404" pitchFamily="49" charset="0"/>
              </a:rPr>
              <a:t>: blue;</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color</a:t>
            </a:r>
            <a:r>
              <a:rPr lang="en-US" sz="1200" dirty="0">
                <a:latin typeface="Courier New" panose="02070309020205020404" pitchFamily="49" charset="0"/>
                <a:cs typeface="Courier New" panose="02070309020205020404" pitchFamily="49" charset="0"/>
              </a:rPr>
              <a:t>: white;</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endParaRPr lang="es-ES" sz="1200" dirty="0">
              <a:latin typeface="Courier New" panose="02070309020205020404" pitchFamily="49" charset="0"/>
              <a:cs typeface="Courier New" panose="02070309020205020404" pitchFamily="49" charset="0"/>
            </a:endParaRPr>
          </a:p>
        </p:txBody>
      </p:sp>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750" y="3323439"/>
            <a:ext cx="4667023" cy="1590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945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0722"/>
                                        </p:tgtEl>
                                        <p:attrNameLst>
                                          <p:attrName>style.visibility</p:attrName>
                                        </p:attrNameLst>
                                      </p:cBhvr>
                                      <p:to>
                                        <p:strVal val="visible"/>
                                      </p:to>
                                    </p:set>
                                    <p:anim calcmode="lin" valueType="num">
                                      <p:cBhvr>
                                        <p:cTn id="19" dur="500" fill="hold"/>
                                        <p:tgtEl>
                                          <p:spTgt spid="30722"/>
                                        </p:tgtEl>
                                        <p:attrNameLst>
                                          <p:attrName>ppt_w</p:attrName>
                                        </p:attrNameLst>
                                      </p:cBhvr>
                                      <p:tavLst>
                                        <p:tav tm="0">
                                          <p:val>
                                            <p:fltVal val="0"/>
                                          </p:val>
                                        </p:tav>
                                        <p:tav tm="100000">
                                          <p:val>
                                            <p:strVal val="#ppt_w"/>
                                          </p:val>
                                        </p:tav>
                                      </p:tavLst>
                                    </p:anim>
                                    <p:anim calcmode="lin" valueType="num">
                                      <p:cBhvr>
                                        <p:cTn id="20" dur="500" fill="hold"/>
                                        <p:tgtEl>
                                          <p:spTgt spid="30722"/>
                                        </p:tgtEl>
                                        <p:attrNameLst>
                                          <p:attrName>ppt_h</p:attrName>
                                        </p:attrNameLst>
                                      </p:cBhvr>
                                      <p:tavLst>
                                        <p:tav tm="0">
                                          <p:val>
                                            <p:fltVal val="0"/>
                                          </p:val>
                                        </p:tav>
                                        <p:tav tm="100000">
                                          <p:val>
                                            <p:strVal val="#ppt_h"/>
                                          </p:val>
                                        </p:tav>
                                      </p:tavLst>
                                    </p:anim>
                                    <p:animEffect transition="in" filter="fade">
                                      <p:cBhvr>
                                        <p:cTn id="21" dur="500"/>
                                        <p:tgtEl>
                                          <p:spTgt spid="3072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30723"/>
                                        </p:tgtEl>
                                        <p:attrNameLst>
                                          <p:attrName>style.visibility</p:attrName>
                                        </p:attrNameLst>
                                      </p:cBhvr>
                                      <p:to>
                                        <p:strVal val="visible"/>
                                      </p:to>
                                    </p:set>
                                    <p:anim calcmode="lin" valueType="num">
                                      <p:cBhvr>
                                        <p:cTn id="38" dur="500" fill="hold"/>
                                        <p:tgtEl>
                                          <p:spTgt spid="30723"/>
                                        </p:tgtEl>
                                        <p:attrNameLst>
                                          <p:attrName>ppt_w</p:attrName>
                                        </p:attrNameLst>
                                      </p:cBhvr>
                                      <p:tavLst>
                                        <p:tav tm="0">
                                          <p:val>
                                            <p:fltVal val="0"/>
                                          </p:val>
                                        </p:tav>
                                        <p:tav tm="100000">
                                          <p:val>
                                            <p:strVal val="#ppt_w"/>
                                          </p:val>
                                        </p:tav>
                                      </p:tavLst>
                                    </p:anim>
                                    <p:anim calcmode="lin" valueType="num">
                                      <p:cBhvr>
                                        <p:cTn id="39" dur="500" fill="hold"/>
                                        <p:tgtEl>
                                          <p:spTgt spid="30723"/>
                                        </p:tgtEl>
                                        <p:attrNameLst>
                                          <p:attrName>ppt_h</p:attrName>
                                        </p:attrNameLst>
                                      </p:cBhvr>
                                      <p:tavLst>
                                        <p:tav tm="0">
                                          <p:val>
                                            <p:fltVal val="0"/>
                                          </p:val>
                                        </p:tav>
                                        <p:tav tm="100000">
                                          <p:val>
                                            <p:strVal val="#ppt_h"/>
                                          </p:val>
                                        </p:tav>
                                      </p:tavLst>
                                    </p:anim>
                                    <p:animEffect transition="in" filter="fade">
                                      <p:cBhvr>
                                        <p:cTn id="40" dur="500"/>
                                        <p:tgtEl>
                                          <p:spTgt spid="3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4. Fondos y textos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38</a:t>
            </a:fld>
            <a:endParaRPr lang="en-US"/>
          </a:p>
        </p:txBody>
      </p:sp>
      <p:sp>
        <p:nvSpPr>
          <p:cNvPr id="8" name="7 Rectángulo"/>
          <p:cNvSpPr/>
          <p:nvPr/>
        </p:nvSpPr>
        <p:spPr>
          <a:xfrm>
            <a:off x="646545" y="1184717"/>
            <a:ext cx="6096000" cy="369332"/>
          </a:xfrm>
          <a:prstGeom prst="rect">
            <a:avLst/>
          </a:prstGeom>
        </p:spPr>
        <p:txBody>
          <a:bodyPr>
            <a:spAutoFit/>
          </a:bodyPr>
          <a:lstStyle/>
          <a:p>
            <a:r>
              <a:rPr lang="es-ES" b="1" dirty="0"/>
              <a:t>Alineación </a:t>
            </a:r>
            <a:r>
              <a:rPr lang="es-ES" b="1" dirty="0" smtClean="0"/>
              <a:t>de </a:t>
            </a:r>
            <a:r>
              <a:rPr lang="es-ES" b="1" dirty="0"/>
              <a:t>texto </a:t>
            </a:r>
            <a:r>
              <a:rPr lang="es-ES" b="1" dirty="0" smtClean="0"/>
              <a:t>CSS</a:t>
            </a:r>
            <a:endParaRPr lang="es-ES" b="1" dirty="0"/>
          </a:p>
        </p:txBody>
      </p:sp>
      <p:sp>
        <p:nvSpPr>
          <p:cNvPr id="9" name="8 Rectángulo"/>
          <p:cNvSpPr/>
          <p:nvPr/>
        </p:nvSpPr>
        <p:spPr>
          <a:xfrm>
            <a:off x="3694545" y="1215257"/>
            <a:ext cx="2336800" cy="2123658"/>
          </a:xfrm>
          <a:prstGeom prst="rect">
            <a:avLst/>
          </a:prstGeom>
          <a:solidFill>
            <a:schemeClr val="bg1">
              <a:lumMod val="95000"/>
            </a:schemeClr>
          </a:solidFill>
        </p:spPr>
        <p:txBody>
          <a:bodyPr wrap="square">
            <a:spAutoFit/>
          </a:bodyPr>
          <a:lstStyle/>
          <a:p>
            <a:r>
              <a:rPr lang="es-ES" sz="1200" dirty="0">
                <a:latin typeface="Courier New" panose="02070309020205020404" pitchFamily="49" charset="0"/>
                <a:cs typeface="Courier New" panose="02070309020205020404" pitchFamily="49" charset="0"/>
              </a:rPr>
              <a:t>h1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text-align</a:t>
            </a:r>
            <a:r>
              <a:rPr lang="es-ES" sz="1200" dirty="0">
                <a:latin typeface="Courier New" panose="02070309020205020404" pitchFamily="49" charset="0"/>
                <a:cs typeface="Courier New" panose="02070309020205020404" pitchFamily="49" charset="0"/>
              </a:rPr>
              <a:t>: center;</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h2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text-align</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left</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h3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text-align</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right</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0762" y="1369383"/>
            <a:ext cx="4958991" cy="1352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9 Rectángulo"/>
          <p:cNvSpPr/>
          <p:nvPr/>
        </p:nvSpPr>
        <p:spPr>
          <a:xfrm>
            <a:off x="646545" y="3789740"/>
            <a:ext cx="2807855" cy="2123658"/>
          </a:xfrm>
          <a:prstGeom prst="rect">
            <a:avLst/>
          </a:prstGeom>
          <a:solidFill>
            <a:schemeClr val="bg1">
              <a:lumMod val="95000"/>
            </a:schemeClr>
          </a:solidFill>
        </p:spPr>
        <p:txBody>
          <a:bodyPr wrap="square">
            <a:spAutoFit/>
          </a:bodyPr>
          <a:lstStyle/>
          <a:p>
            <a:r>
              <a:rPr lang="es-ES" sz="1200" dirty="0" err="1">
                <a:latin typeface="Courier New" panose="02070309020205020404" pitchFamily="49" charset="0"/>
                <a:cs typeface="Courier New" panose="02070309020205020404" pitchFamily="49" charset="0"/>
              </a:rPr>
              <a:t>p.a</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text-align-last</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right</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err="1">
                <a:latin typeface="Courier New" panose="02070309020205020404" pitchFamily="49" charset="0"/>
                <a:cs typeface="Courier New" panose="02070309020205020404" pitchFamily="49" charset="0"/>
              </a:rPr>
              <a:t>p.b</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text-align-last</a:t>
            </a:r>
            <a:r>
              <a:rPr lang="es-ES" sz="1200" dirty="0">
                <a:latin typeface="Courier New" panose="02070309020205020404" pitchFamily="49" charset="0"/>
                <a:cs typeface="Courier New" panose="02070309020205020404" pitchFamily="49" charset="0"/>
              </a:rPr>
              <a:t>: center;</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err="1">
                <a:latin typeface="Courier New" panose="02070309020205020404" pitchFamily="49" charset="0"/>
                <a:cs typeface="Courier New" panose="02070309020205020404" pitchFamily="49" charset="0"/>
              </a:rPr>
              <a:t>p.c</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text-align-last</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justify</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sp>
        <p:nvSpPr>
          <p:cNvPr id="11" name="10 Rectángulo"/>
          <p:cNvSpPr/>
          <p:nvPr/>
        </p:nvSpPr>
        <p:spPr>
          <a:xfrm>
            <a:off x="637309" y="3420408"/>
            <a:ext cx="2410691" cy="369332"/>
          </a:xfrm>
          <a:prstGeom prst="rect">
            <a:avLst/>
          </a:prstGeom>
        </p:spPr>
        <p:txBody>
          <a:bodyPr wrap="square">
            <a:spAutoFit/>
          </a:bodyPr>
          <a:lstStyle/>
          <a:p>
            <a:r>
              <a:rPr lang="es-ES" b="1" dirty="0"/>
              <a:t>Alinear texto al </a:t>
            </a:r>
            <a:r>
              <a:rPr lang="es-ES" b="1" dirty="0" smtClean="0"/>
              <a:t>final</a:t>
            </a:r>
            <a:endParaRPr lang="es-ES" b="1" dirty="0"/>
          </a:p>
        </p:txBody>
      </p:sp>
      <p:sp>
        <p:nvSpPr>
          <p:cNvPr id="12" name="11 Rectángulo"/>
          <p:cNvSpPr/>
          <p:nvPr/>
        </p:nvSpPr>
        <p:spPr>
          <a:xfrm>
            <a:off x="6460762" y="2644169"/>
            <a:ext cx="3556000" cy="646331"/>
          </a:xfrm>
          <a:prstGeom prst="rect">
            <a:avLst/>
          </a:prstGeom>
          <a:solidFill>
            <a:schemeClr val="bg1">
              <a:lumMod val="95000"/>
            </a:schemeClr>
          </a:solidFill>
        </p:spPr>
        <p:txBody>
          <a:bodyPr wrap="square">
            <a:spAutoFit/>
          </a:bodyPr>
          <a:lstStyle/>
          <a:p>
            <a:r>
              <a:rPr lang="es-ES" sz="1200" dirty="0">
                <a:latin typeface="Courier New" panose="02070309020205020404" pitchFamily="49" charset="0"/>
                <a:cs typeface="Courier New" panose="02070309020205020404" pitchFamily="49" charset="0"/>
              </a:rPr>
              <a:t>div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text-align</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justify</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sp>
        <p:nvSpPr>
          <p:cNvPr id="13" name="12 Rectángulo"/>
          <p:cNvSpPr/>
          <p:nvPr/>
        </p:nvSpPr>
        <p:spPr>
          <a:xfrm>
            <a:off x="3694545" y="3422869"/>
            <a:ext cx="2336800" cy="369332"/>
          </a:xfrm>
          <a:prstGeom prst="rect">
            <a:avLst/>
          </a:prstGeom>
        </p:spPr>
        <p:txBody>
          <a:bodyPr wrap="square">
            <a:spAutoFit/>
          </a:bodyPr>
          <a:lstStyle/>
          <a:p>
            <a:r>
              <a:rPr lang="es-ES" b="1" dirty="0"/>
              <a:t>Dirección del </a:t>
            </a:r>
            <a:r>
              <a:rPr lang="es-ES" b="1" dirty="0" smtClean="0"/>
              <a:t>texto</a:t>
            </a:r>
            <a:endParaRPr lang="es-ES" b="1" dirty="0"/>
          </a:p>
        </p:txBody>
      </p:sp>
      <p:sp>
        <p:nvSpPr>
          <p:cNvPr id="14" name="13 Rectángulo"/>
          <p:cNvSpPr/>
          <p:nvPr/>
        </p:nvSpPr>
        <p:spPr>
          <a:xfrm>
            <a:off x="3694545" y="3789740"/>
            <a:ext cx="3158836" cy="830997"/>
          </a:xfrm>
          <a:prstGeom prst="rect">
            <a:avLst/>
          </a:prstGeom>
          <a:solidFill>
            <a:schemeClr val="bg1">
              <a:lumMod val="95000"/>
            </a:schemeClr>
          </a:solidFill>
        </p:spPr>
        <p:txBody>
          <a:bodyPr wrap="square">
            <a:spAutoFit/>
          </a:bodyPr>
          <a:lstStyle/>
          <a:p>
            <a:r>
              <a:rPr lang="es-ES" sz="1200" dirty="0">
                <a:latin typeface="Courier New" panose="02070309020205020404" pitchFamily="49" charset="0"/>
                <a:cs typeface="Courier New" panose="02070309020205020404" pitchFamily="49" charset="0"/>
              </a:rPr>
              <a:t>p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direction</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rtl</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unicode-bidi</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bidi-override</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1202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1746"/>
                                        </p:tgtEl>
                                        <p:attrNameLst>
                                          <p:attrName>style.visibility</p:attrName>
                                        </p:attrNameLst>
                                      </p:cBhvr>
                                      <p:to>
                                        <p:strVal val="visible"/>
                                      </p:to>
                                    </p:set>
                                    <p:anim calcmode="lin" valueType="num">
                                      <p:cBhvr>
                                        <p:cTn id="19" dur="500" fill="hold"/>
                                        <p:tgtEl>
                                          <p:spTgt spid="31746"/>
                                        </p:tgtEl>
                                        <p:attrNameLst>
                                          <p:attrName>ppt_w</p:attrName>
                                        </p:attrNameLst>
                                      </p:cBhvr>
                                      <p:tavLst>
                                        <p:tav tm="0">
                                          <p:val>
                                            <p:fltVal val="0"/>
                                          </p:val>
                                        </p:tav>
                                        <p:tav tm="100000">
                                          <p:val>
                                            <p:strVal val="#ppt_w"/>
                                          </p:val>
                                        </p:tav>
                                      </p:tavLst>
                                    </p:anim>
                                    <p:anim calcmode="lin" valueType="num">
                                      <p:cBhvr>
                                        <p:cTn id="20" dur="500" fill="hold"/>
                                        <p:tgtEl>
                                          <p:spTgt spid="31746"/>
                                        </p:tgtEl>
                                        <p:attrNameLst>
                                          <p:attrName>ppt_h</p:attrName>
                                        </p:attrNameLst>
                                      </p:cBhvr>
                                      <p:tavLst>
                                        <p:tav tm="0">
                                          <p:val>
                                            <p:fltVal val="0"/>
                                          </p:val>
                                        </p:tav>
                                        <p:tav tm="100000">
                                          <p:val>
                                            <p:strVal val="#ppt_h"/>
                                          </p:val>
                                        </p:tav>
                                      </p:tavLst>
                                    </p:anim>
                                    <p:animEffect transition="in" filter="fade">
                                      <p:cBhvr>
                                        <p:cTn id="21" dur="500"/>
                                        <p:tgtEl>
                                          <p:spTgt spid="31746"/>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1000" fill="hold"/>
                                        <p:tgtEl>
                                          <p:spTgt spid="11"/>
                                        </p:tgtEl>
                                        <p:attrNameLst>
                                          <p:attrName>ppt_w</p:attrName>
                                        </p:attrNameLst>
                                      </p:cBhvr>
                                      <p:tavLst>
                                        <p:tav tm="0">
                                          <p:val>
                                            <p:fltVal val="0"/>
                                          </p:val>
                                        </p:tav>
                                        <p:tav tm="100000">
                                          <p:val>
                                            <p:strVal val="#ppt_w"/>
                                          </p:val>
                                        </p:tav>
                                      </p:tavLst>
                                    </p:anim>
                                    <p:anim calcmode="lin" valueType="num">
                                      <p:cBhvr>
                                        <p:cTn id="34" dur="1000" fill="hold"/>
                                        <p:tgtEl>
                                          <p:spTgt spid="11"/>
                                        </p:tgtEl>
                                        <p:attrNameLst>
                                          <p:attrName>ppt_h</p:attrName>
                                        </p:attrNameLst>
                                      </p:cBhvr>
                                      <p:tavLst>
                                        <p:tav tm="0">
                                          <p:val>
                                            <p:fltVal val="0"/>
                                          </p:val>
                                        </p:tav>
                                        <p:tav tm="100000">
                                          <p:val>
                                            <p:strVal val="#ppt_h"/>
                                          </p:val>
                                        </p:tav>
                                      </p:tavLst>
                                    </p:anim>
                                    <p:anim calcmode="lin" valueType="num">
                                      <p:cBhvr>
                                        <p:cTn id="35" dur="1000" fill="hold"/>
                                        <p:tgtEl>
                                          <p:spTgt spid="11"/>
                                        </p:tgtEl>
                                        <p:attrNameLst>
                                          <p:attrName>style.rotation</p:attrName>
                                        </p:attrNameLst>
                                      </p:cBhvr>
                                      <p:tavLst>
                                        <p:tav tm="0">
                                          <p:val>
                                            <p:fltVal val="90"/>
                                          </p:val>
                                        </p:tav>
                                        <p:tav tm="100000">
                                          <p:val>
                                            <p:fltVal val="0"/>
                                          </p:val>
                                        </p:tav>
                                      </p:tavLst>
                                    </p:anim>
                                    <p:animEffect transition="in" filter="fade">
                                      <p:cBhvr>
                                        <p:cTn id="36" dur="1000"/>
                                        <p:tgtEl>
                                          <p:spTgt spid="11"/>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1000" fill="hold"/>
                                        <p:tgtEl>
                                          <p:spTgt spid="10"/>
                                        </p:tgtEl>
                                        <p:attrNameLst>
                                          <p:attrName>ppt_w</p:attrName>
                                        </p:attrNameLst>
                                      </p:cBhvr>
                                      <p:tavLst>
                                        <p:tav tm="0">
                                          <p:val>
                                            <p:fltVal val="0"/>
                                          </p:val>
                                        </p:tav>
                                        <p:tav tm="100000">
                                          <p:val>
                                            <p:strVal val="#ppt_w"/>
                                          </p:val>
                                        </p:tav>
                                      </p:tavLst>
                                    </p:anim>
                                    <p:anim calcmode="lin" valueType="num">
                                      <p:cBhvr>
                                        <p:cTn id="40" dur="1000" fill="hold"/>
                                        <p:tgtEl>
                                          <p:spTgt spid="10"/>
                                        </p:tgtEl>
                                        <p:attrNameLst>
                                          <p:attrName>ppt_h</p:attrName>
                                        </p:attrNameLst>
                                      </p:cBhvr>
                                      <p:tavLst>
                                        <p:tav tm="0">
                                          <p:val>
                                            <p:fltVal val="0"/>
                                          </p:val>
                                        </p:tav>
                                        <p:tav tm="100000">
                                          <p:val>
                                            <p:strVal val="#ppt_h"/>
                                          </p:val>
                                        </p:tav>
                                      </p:tavLst>
                                    </p:anim>
                                    <p:anim calcmode="lin" valueType="num">
                                      <p:cBhvr>
                                        <p:cTn id="41" dur="1000" fill="hold"/>
                                        <p:tgtEl>
                                          <p:spTgt spid="10"/>
                                        </p:tgtEl>
                                        <p:attrNameLst>
                                          <p:attrName>style.rotation</p:attrName>
                                        </p:attrNameLst>
                                      </p:cBhvr>
                                      <p:tavLst>
                                        <p:tav tm="0">
                                          <p:val>
                                            <p:fltVal val="90"/>
                                          </p:val>
                                        </p:tav>
                                        <p:tav tm="100000">
                                          <p:val>
                                            <p:fltVal val="0"/>
                                          </p:val>
                                        </p:tav>
                                      </p:tavLst>
                                    </p:anim>
                                    <p:animEffect transition="in" filter="fade">
                                      <p:cBhvr>
                                        <p:cTn id="42" dur="10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p:cTn id="52" dur="500" fill="hold"/>
                                        <p:tgtEl>
                                          <p:spTgt spid="14"/>
                                        </p:tgtEl>
                                        <p:attrNameLst>
                                          <p:attrName>ppt_w</p:attrName>
                                        </p:attrNameLst>
                                      </p:cBhvr>
                                      <p:tavLst>
                                        <p:tav tm="0">
                                          <p:val>
                                            <p:fltVal val="0"/>
                                          </p:val>
                                        </p:tav>
                                        <p:tav tm="100000">
                                          <p:val>
                                            <p:strVal val="#ppt_w"/>
                                          </p:val>
                                        </p:tav>
                                      </p:tavLst>
                                    </p:anim>
                                    <p:anim calcmode="lin" valueType="num">
                                      <p:cBhvr>
                                        <p:cTn id="53" dur="500" fill="hold"/>
                                        <p:tgtEl>
                                          <p:spTgt spid="14"/>
                                        </p:tgtEl>
                                        <p:attrNameLst>
                                          <p:attrName>ppt_h</p:attrName>
                                        </p:attrNameLst>
                                      </p:cBhvr>
                                      <p:tavLst>
                                        <p:tav tm="0">
                                          <p:val>
                                            <p:fltVal val="0"/>
                                          </p:val>
                                        </p:tav>
                                        <p:tav tm="100000">
                                          <p:val>
                                            <p:strVal val="#ppt_h"/>
                                          </p:val>
                                        </p:tav>
                                      </p:tavLst>
                                    </p:anim>
                                    <p:animEffect transition="in" filter="fade">
                                      <p:cBhvr>
                                        <p:cTn id="5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p:bldP spid="12" grpId="0" animBg="1"/>
      <p:bldP spid="13" grpId="0"/>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4. Fondos y textos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39</a:t>
            </a:fld>
            <a:endParaRPr lang="en-US"/>
          </a:p>
        </p:txBody>
      </p:sp>
      <p:sp>
        <p:nvSpPr>
          <p:cNvPr id="3" name="2 Rectángulo"/>
          <p:cNvSpPr/>
          <p:nvPr/>
        </p:nvSpPr>
        <p:spPr>
          <a:xfrm>
            <a:off x="471055" y="1055408"/>
            <a:ext cx="6096000" cy="923330"/>
          </a:xfrm>
          <a:prstGeom prst="rect">
            <a:avLst/>
          </a:prstGeom>
        </p:spPr>
        <p:txBody>
          <a:bodyPr>
            <a:spAutoFit/>
          </a:bodyPr>
          <a:lstStyle/>
          <a:p>
            <a:r>
              <a:rPr lang="es-ES" b="1" dirty="0"/>
              <a:t>Agregar una línea de decoración al texto</a:t>
            </a:r>
          </a:p>
          <a:p>
            <a:r>
              <a:rPr lang="es-ES" dirty="0"/>
              <a:t/>
            </a:r>
            <a:br>
              <a:rPr lang="es-ES" dirty="0"/>
            </a:br>
            <a:endParaRPr lang="es-ES" dirty="0"/>
          </a:p>
        </p:txBody>
      </p:sp>
      <p:sp>
        <p:nvSpPr>
          <p:cNvPr id="4" name="3 Rectángulo"/>
          <p:cNvSpPr/>
          <p:nvPr/>
        </p:nvSpPr>
        <p:spPr>
          <a:xfrm>
            <a:off x="471055" y="1517073"/>
            <a:ext cx="4257964" cy="3600986"/>
          </a:xfrm>
          <a:prstGeom prst="rect">
            <a:avLst/>
          </a:prstGeom>
          <a:solidFill>
            <a:schemeClr val="bg1">
              <a:lumMod val="95000"/>
            </a:schemeClr>
          </a:solidFill>
        </p:spPr>
        <p:txBody>
          <a:bodyPr wrap="square">
            <a:spAutoFit/>
          </a:bodyPr>
          <a:lstStyle/>
          <a:p>
            <a:r>
              <a:rPr lang="es-ES" sz="1200" dirty="0">
                <a:latin typeface="Courier New" panose="02070309020205020404" pitchFamily="49" charset="0"/>
                <a:cs typeface="Courier New" panose="02070309020205020404" pitchFamily="49" charset="0"/>
              </a:rPr>
              <a:t>h1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decoration</a:t>
            </a:r>
            <a:r>
              <a:rPr lang="es-ES" sz="1200" dirty="0">
                <a:latin typeface="Courier New" panose="02070309020205020404" pitchFamily="49" charset="0"/>
                <a:cs typeface="Courier New" panose="02070309020205020404" pitchFamily="49" charset="0"/>
              </a:rPr>
              <a:t>-line: </a:t>
            </a:r>
            <a:r>
              <a:rPr lang="es-ES" sz="1200" dirty="0" err="1">
                <a:solidFill>
                  <a:srgbClr val="FF0000"/>
                </a:solidFill>
                <a:latin typeface="Courier New" panose="02070309020205020404" pitchFamily="49" charset="0"/>
                <a:cs typeface="Courier New" panose="02070309020205020404" pitchFamily="49" charset="0"/>
              </a:rPr>
              <a:t>overline</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decoration</a:t>
            </a:r>
            <a:r>
              <a:rPr lang="es-ES" sz="1200" dirty="0">
                <a:latin typeface="Courier New" panose="02070309020205020404" pitchFamily="49" charset="0"/>
                <a:cs typeface="Courier New" panose="02070309020205020404" pitchFamily="49" charset="0"/>
              </a:rPr>
              <a:t>-color: red;</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h2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decoration</a:t>
            </a:r>
            <a:r>
              <a:rPr lang="es-ES" sz="1200" dirty="0">
                <a:latin typeface="Courier New" panose="02070309020205020404" pitchFamily="49" charset="0"/>
                <a:cs typeface="Courier New" panose="02070309020205020404" pitchFamily="49" charset="0"/>
              </a:rPr>
              <a:t>-line: </a:t>
            </a:r>
            <a:r>
              <a:rPr lang="es-ES" sz="1200" dirty="0">
                <a:solidFill>
                  <a:srgbClr val="FF0000"/>
                </a:solidFill>
                <a:latin typeface="Courier New" panose="02070309020205020404" pitchFamily="49" charset="0"/>
                <a:cs typeface="Courier New" panose="02070309020205020404" pitchFamily="49" charset="0"/>
              </a:rPr>
              <a:t>line-</a:t>
            </a:r>
            <a:r>
              <a:rPr lang="es-ES" sz="1200" dirty="0" err="1">
                <a:solidFill>
                  <a:srgbClr val="FF0000"/>
                </a:solidFill>
                <a:latin typeface="Courier New" panose="02070309020205020404" pitchFamily="49" charset="0"/>
                <a:cs typeface="Courier New" panose="02070309020205020404" pitchFamily="49" charset="0"/>
              </a:rPr>
              <a:t>through</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decoration</a:t>
            </a:r>
            <a:r>
              <a:rPr lang="es-ES" sz="1200" dirty="0">
                <a:latin typeface="Courier New" panose="02070309020205020404" pitchFamily="49" charset="0"/>
                <a:cs typeface="Courier New" panose="02070309020205020404" pitchFamily="49" charset="0"/>
              </a:rPr>
              <a:t>-color: blue;</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h3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decoration</a:t>
            </a:r>
            <a:r>
              <a:rPr lang="es-ES" sz="1200" dirty="0">
                <a:latin typeface="Courier New" panose="02070309020205020404" pitchFamily="49" charset="0"/>
                <a:cs typeface="Courier New" panose="02070309020205020404" pitchFamily="49" charset="0"/>
              </a:rPr>
              <a:t>-line: </a:t>
            </a:r>
            <a:r>
              <a:rPr lang="es-ES" sz="1200" dirty="0" err="1">
                <a:solidFill>
                  <a:srgbClr val="FF0000"/>
                </a:solidFill>
                <a:latin typeface="Courier New" panose="02070309020205020404" pitchFamily="49" charset="0"/>
                <a:cs typeface="Courier New" panose="02070309020205020404" pitchFamily="49" charset="0"/>
              </a:rPr>
              <a:t>underline</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decoration</a:t>
            </a:r>
            <a:r>
              <a:rPr lang="es-ES" sz="1200" dirty="0">
                <a:latin typeface="Courier New" panose="02070309020205020404" pitchFamily="49" charset="0"/>
                <a:cs typeface="Courier New" panose="02070309020205020404" pitchFamily="49" charset="0"/>
              </a:rPr>
              <a:t>-color: </a:t>
            </a:r>
            <a:r>
              <a:rPr lang="es-ES" sz="1200" dirty="0" err="1">
                <a:latin typeface="Courier New" panose="02070309020205020404" pitchFamily="49" charset="0"/>
                <a:cs typeface="Courier New" panose="02070309020205020404" pitchFamily="49" charset="0"/>
              </a:rPr>
              <a:t>green</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p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decoration</a:t>
            </a:r>
            <a:r>
              <a:rPr lang="es-ES" sz="1200" dirty="0">
                <a:latin typeface="Courier New" panose="02070309020205020404" pitchFamily="49" charset="0"/>
                <a:cs typeface="Courier New" panose="02070309020205020404" pitchFamily="49" charset="0"/>
              </a:rPr>
              <a:t>-line: </a:t>
            </a:r>
            <a:r>
              <a:rPr lang="es-ES" sz="1200" dirty="0" err="1">
                <a:solidFill>
                  <a:srgbClr val="FF0000"/>
                </a:solidFill>
                <a:latin typeface="Courier New" panose="02070309020205020404" pitchFamily="49" charset="0"/>
                <a:cs typeface="Courier New" panose="02070309020205020404" pitchFamily="49" charset="0"/>
              </a:rPr>
              <a:t>overline</a:t>
            </a:r>
            <a:r>
              <a:rPr lang="es-ES" sz="1200" dirty="0">
                <a:solidFill>
                  <a:srgbClr val="FF0000"/>
                </a:solidFill>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underline</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decoration</a:t>
            </a:r>
            <a:r>
              <a:rPr lang="es-ES" sz="1200" dirty="0">
                <a:latin typeface="Courier New" panose="02070309020205020404" pitchFamily="49" charset="0"/>
                <a:cs typeface="Courier New" panose="02070309020205020404" pitchFamily="49" charset="0"/>
              </a:rPr>
              <a:t>-color: </a:t>
            </a:r>
            <a:r>
              <a:rPr lang="es-ES" sz="1200" dirty="0" err="1">
                <a:latin typeface="Courier New" panose="02070309020205020404" pitchFamily="49" charset="0"/>
                <a:cs typeface="Courier New" panose="02070309020205020404" pitchFamily="49" charset="0"/>
              </a:rPr>
              <a:t>purple</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8890" y="1978738"/>
            <a:ext cx="349567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221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2770"/>
                                        </p:tgtEl>
                                        <p:attrNameLst>
                                          <p:attrName>style.visibility</p:attrName>
                                        </p:attrNameLst>
                                      </p:cBhvr>
                                      <p:to>
                                        <p:strVal val="visible"/>
                                      </p:to>
                                    </p:set>
                                    <p:anim calcmode="lin" valueType="num">
                                      <p:cBhvr>
                                        <p:cTn id="19" dur="500" fill="hold"/>
                                        <p:tgtEl>
                                          <p:spTgt spid="32770"/>
                                        </p:tgtEl>
                                        <p:attrNameLst>
                                          <p:attrName>ppt_w</p:attrName>
                                        </p:attrNameLst>
                                      </p:cBhvr>
                                      <p:tavLst>
                                        <p:tav tm="0">
                                          <p:val>
                                            <p:fltVal val="0"/>
                                          </p:val>
                                        </p:tav>
                                        <p:tav tm="100000">
                                          <p:val>
                                            <p:strVal val="#ppt_w"/>
                                          </p:val>
                                        </p:tav>
                                      </p:tavLst>
                                    </p:anim>
                                    <p:anim calcmode="lin" valueType="num">
                                      <p:cBhvr>
                                        <p:cTn id="20" dur="500" fill="hold"/>
                                        <p:tgtEl>
                                          <p:spTgt spid="32770"/>
                                        </p:tgtEl>
                                        <p:attrNameLst>
                                          <p:attrName>ppt_h</p:attrName>
                                        </p:attrNameLst>
                                      </p:cBhvr>
                                      <p:tavLst>
                                        <p:tav tm="0">
                                          <p:val>
                                            <p:fltVal val="0"/>
                                          </p:val>
                                        </p:tav>
                                        <p:tav tm="100000">
                                          <p:val>
                                            <p:strVal val="#ppt_h"/>
                                          </p:val>
                                        </p:tav>
                                      </p:tavLst>
                                    </p:anim>
                                    <p:animEffect transition="in" filter="fade">
                                      <p:cBhvr>
                                        <p:cTn id="21"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a:t>1. </a:t>
            </a:r>
            <a:r>
              <a:rPr lang="es-ES" sz="3000" dirty="0" err="1" smtClean="0"/>
              <a:t>Introducción</a:t>
            </a:r>
            <a:r>
              <a:rPr lang="es-ES" sz="3000" b="0" dirty="0" err="1" smtClean="0"/>
              <a:t>_Historia</a:t>
            </a:r>
            <a:endParaRPr lang="es-ES" sz="3000" b="0" dirty="0"/>
          </a:p>
        </p:txBody>
      </p:sp>
      <p:sp>
        <p:nvSpPr>
          <p:cNvPr id="15" name="Marcador de texto 14"/>
          <p:cNvSpPr>
            <a:spLocks noGrp="1"/>
          </p:cNvSpPr>
          <p:nvPr>
            <p:ph type="body" idx="18"/>
          </p:nvPr>
        </p:nvSpPr>
        <p:spPr>
          <a:xfrm>
            <a:off x="711168" y="1039682"/>
            <a:ext cx="10495179" cy="1780332"/>
          </a:xfrm>
        </p:spPr>
        <p:txBody>
          <a:bodyPr/>
          <a:lstStyle/>
          <a:p>
            <a:r>
              <a:rPr lang="es-ES" dirty="0">
                <a:hlinkClick r:id="rId2"/>
              </a:rPr>
              <a:t>https://www.w3.org/Style/CSS20/history.html</a:t>
            </a:r>
            <a:endParaRPr lang="es-ES" dirty="0"/>
          </a:p>
          <a:p>
            <a:endParaRPr lang="es-ES"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4</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7372" y="161345"/>
            <a:ext cx="720000" cy="720000"/>
          </a:xfrm>
          <a:prstGeom prst="rect">
            <a:avLst/>
          </a:prstGeom>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14" y="1386746"/>
            <a:ext cx="8406698" cy="4203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35848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4. Fondos y textos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40</a:t>
            </a:fld>
            <a:endParaRPr lang="en-US"/>
          </a:p>
        </p:txBody>
      </p:sp>
      <p:sp>
        <p:nvSpPr>
          <p:cNvPr id="3" name="2 Rectángulo"/>
          <p:cNvSpPr/>
          <p:nvPr/>
        </p:nvSpPr>
        <p:spPr>
          <a:xfrm>
            <a:off x="471055" y="1057870"/>
            <a:ext cx="6096000" cy="369332"/>
          </a:xfrm>
          <a:prstGeom prst="rect">
            <a:avLst/>
          </a:prstGeom>
        </p:spPr>
        <p:txBody>
          <a:bodyPr>
            <a:spAutoFit/>
          </a:bodyPr>
          <a:lstStyle/>
          <a:p>
            <a:r>
              <a:rPr lang="es-ES" b="1" dirty="0"/>
              <a:t>Especifique el grosor de la línea de </a:t>
            </a:r>
            <a:r>
              <a:rPr lang="es-ES" b="1" dirty="0" smtClean="0"/>
              <a:t>decoración</a:t>
            </a:r>
            <a:endParaRPr lang="es-ES" b="1" dirty="0"/>
          </a:p>
        </p:txBody>
      </p:sp>
      <p:sp>
        <p:nvSpPr>
          <p:cNvPr id="4" name="3 Rectángulo"/>
          <p:cNvSpPr/>
          <p:nvPr/>
        </p:nvSpPr>
        <p:spPr>
          <a:xfrm>
            <a:off x="471055" y="1519535"/>
            <a:ext cx="4257964" cy="3970318"/>
          </a:xfrm>
          <a:prstGeom prst="rect">
            <a:avLst/>
          </a:prstGeom>
          <a:solidFill>
            <a:schemeClr val="bg1">
              <a:lumMod val="95000"/>
            </a:schemeClr>
          </a:solidFill>
        </p:spPr>
        <p:txBody>
          <a:bodyPr wrap="square">
            <a:spAutoFit/>
          </a:bodyPr>
          <a:lstStyle/>
          <a:p>
            <a:r>
              <a:rPr lang="es-ES" sz="1200" dirty="0">
                <a:latin typeface="Courier New" panose="02070309020205020404" pitchFamily="49" charset="0"/>
                <a:cs typeface="Courier New" panose="02070309020205020404" pitchFamily="49" charset="0"/>
              </a:rPr>
              <a:t>h1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decoration</a:t>
            </a:r>
            <a:r>
              <a:rPr lang="es-ES" sz="1200" dirty="0">
                <a:latin typeface="Courier New" panose="02070309020205020404" pitchFamily="49" charset="0"/>
                <a:cs typeface="Courier New" panose="02070309020205020404" pitchFamily="49" charset="0"/>
              </a:rPr>
              <a:t>-line: </a:t>
            </a:r>
            <a:r>
              <a:rPr lang="es-ES" sz="1200" dirty="0" err="1">
                <a:latin typeface="Courier New" panose="02070309020205020404" pitchFamily="49" charset="0"/>
                <a:cs typeface="Courier New" panose="02070309020205020404" pitchFamily="49" charset="0"/>
              </a:rPr>
              <a:t>underline</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text-decoration-thickness</a:t>
            </a:r>
            <a:r>
              <a:rPr lang="es-ES" sz="1200" dirty="0">
                <a:latin typeface="Courier New" panose="02070309020205020404" pitchFamily="49" charset="0"/>
                <a:cs typeface="Courier New" panose="02070309020205020404" pitchFamily="49" charset="0"/>
              </a:rPr>
              <a:t>: auto;</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h2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decoration</a:t>
            </a:r>
            <a:r>
              <a:rPr lang="es-ES" sz="1200" dirty="0">
                <a:latin typeface="Courier New" panose="02070309020205020404" pitchFamily="49" charset="0"/>
                <a:cs typeface="Courier New" panose="02070309020205020404" pitchFamily="49" charset="0"/>
              </a:rPr>
              <a:t>-line: </a:t>
            </a:r>
            <a:r>
              <a:rPr lang="es-ES" sz="1200" dirty="0" err="1">
                <a:latin typeface="Courier New" panose="02070309020205020404" pitchFamily="49" charset="0"/>
                <a:cs typeface="Courier New" panose="02070309020205020404" pitchFamily="49" charset="0"/>
              </a:rPr>
              <a:t>underline</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text-decoration-thickness</a:t>
            </a:r>
            <a:r>
              <a:rPr lang="es-ES" sz="1200" dirty="0">
                <a:latin typeface="Courier New" panose="02070309020205020404" pitchFamily="49" charset="0"/>
                <a:cs typeface="Courier New" panose="02070309020205020404" pitchFamily="49" charset="0"/>
              </a:rPr>
              <a:t>: 5px;</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h3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decoration</a:t>
            </a:r>
            <a:r>
              <a:rPr lang="es-ES" sz="1200" dirty="0">
                <a:latin typeface="Courier New" panose="02070309020205020404" pitchFamily="49" charset="0"/>
                <a:cs typeface="Courier New" panose="02070309020205020404" pitchFamily="49" charset="0"/>
              </a:rPr>
              <a:t>-line: </a:t>
            </a:r>
            <a:r>
              <a:rPr lang="es-ES" sz="1200" dirty="0" err="1">
                <a:latin typeface="Courier New" panose="02070309020205020404" pitchFamily="49" charset="0"/>
                <a:cs typeface="Courier New" panose="02070309020205020404" pitchFamily="49" charset="0"/>
              </a:rPr>
              <a:t>underline</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text-decoration-thickness</a:t>
            </a:r>
            <a:r>
              <a:rPr lang="es-ES" sz="1200" dirty="0">
                <a:latin typeface="Courier New" panose="02070309020205020404" pitchFamily="49" charset="0"/>
                <a:cs typeface="Courier New" panose="02070309020205020404" pitchFamily="49" charset="0"/>
              </a:rPr>
              <a:t>: 25%;</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p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decoration</a:t>
            </a:r>
            <a:r>
              <a:rPr lang="es-ES" sz="1200" dirty="0">
                <a:latin typeface="Courier New" panose="02070309020205020404" pitchFamily="49" charset="0"/>
                <a:cs typeface="Courier New" panose="02070309020205020404" pitchFamily="49" charset="0"/>
              </a:rPr>
              <a:t>-line: </a:t>
            </a:r>
            <a:r>
              <a:rPr lang="es-ES" sz="1200" dirty="0" err="1">
                <a:latin typeface="Courier New" panose="02070309020205020404" pitchFamily="49" charset="0"/>
                <a:cs typeface="Courier New" panose="02070309020205020404" pitchFamily="49" charset="0"/>
              </a:rPr>
              <a:t>underline</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decoration</a:t>
            </a:r>
            <a:r>
              <a:rPr lang="es-ES" sz="1200" dirty="0">
                <a:latin typeface="Courier New" panose="02070309020205020404" pitchFamily="49" charset="0"/>
                <a:cs typeface="Courier New" panose="02070309020205020404" pitchFamily="49" charset="0"/>
              </a:rPr>
              <a:t>-color: red;</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text-decoration-style</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double</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text-decoration-thickness</a:t>
            </a:r>
            <a:r>
              <a:rPr lang="es-ES" sz="1200" dirty="0">
                <a:latin typeface="Courier New" panose="02070309020205020404" pitchFamily="49" charset="0"/>
                <a:cs typeface="Courier New" panose="02070309020205020404" pitchFamily="49" charset="0"/>
              </a:rPr>
              <a:t>: 5px;</a:t>
            </a:r>
            <a:br>
              <a:rPr lang="es-ES" sz="1200" dirty="0">
                <a:latin typeface="Courier New" panose="02070309020205020404" pitchFamily="49" charset="0"/>
                <a:cs typeface="Courier New" panose="02070309020205020404" pitchFamily="49" charset="0"/>
              </a:rPr>
            </a:br>
            <a:r>
              <a:rPr lang="es-ES" sz="1200" dirty="0" smtClean="0">
                <a:latin typeface="Courier New" panose="02070309020205020404" pitchFamily="49" charset="0"/>
                <a:cs typeface="Courier New" panose="02070309020205020404" pitchFamily="49" charset="0"/>
              </a:rPr>
              <a:t>}</a:t>
            </a:r>
            <a:endParaRPr lang="es-ES" sz="1200" dirty="0">
              <a:latin typeface="Courier New" panose="02070309020205020404" pitchFamily="49" charset="0"/>
              <a:cs typeface="Courier New" panose="02070309020205020404" pitchFamily="49" charset="0"/>
            </a:endParaRPr>
          </a:p>
        </p:txBody>
      </p:sp>
      <p:sp>
        <p:nvSpPr>
          <p:cNvPr id="5" name="4 Rectángulo"/>
          <p:cNvSpPr/>
          <p:nvPr/>
        </p:nvSpPr>
        <p:spPr>
          <a:xfrm>
            <a:off x="5754254" y="1057870"/>
            <a:ext cx="6096000" cy="369332"/>
          </a:xfrm>
          <a:prstGeom prst="rect">
            <a:avLst/>
          </a:prstGeom>
        </p:spPr>
        <p:txBody>
          <a:bodyPr>
            <a:spAutoFit/>
          </a:bodyPr>
          <a:lstStyle/>
          <a:p>
            <a:r>
              <a:rPr lang="es-ES" b="1" dirty="0"/>
              <a:t>La propiedad </a:t>
            </a:r>
            <a:r>
              <a:rPr lang="es-ES" b="1" dirty="0" smtClean="0"/>
              <a:t>abreviada</a:t>
            </a:r>
            <a:endParaRPr lang="es-ES" b="1" dirty="0"/>
          </a:p>
        </p:txBody>
      </p:sp>
      <p:sp>
        <p:nvSpPr>
          <p:cNvPr id="7" name="6 Rectángulo"/>
          <p:cNvSpPr/>
          <p:nvPr/>
        </p:nvSpPr>
        <p:spPr>
          <a:xfrm>
            <a:off x="5680363" y="1517073"/>
            <a:ext cx="6096000" cy="2862322"/>
          </a:xfrm>
          <a:prstGeom prst="rect">
            <a:avLst/>
          </a:prstGeom>
          <a:solidFill>
            <a:schemeClr val="bg1">
              <a:lumMod val="95000"/>
            </a:schemeClr>
          </a:solidFill>
        </p:spPr>
        <p:txBody>
          <a:bodyPr>
            <a:spAutoFit/>
          </a:bodyPr>
          <a:lstStyle/>
          <a:p>
            <a:r>
              <a:rPr lang="es-ES" sz="1200" dirty="0">
                <a:latin typeface="Courier New" panose="02070309020205020404" pitchFamily="49" charset="0"/>
                <a:cs typeface="Courier New" panose="02070309020205020404" pitchFamily="49" charset="0"/>
              </a:rPr>
              <a:t>h1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text-decoration</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underline</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h2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text-decoration</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underline</a:t>
            </a:r>
            <a:r>
              <a:rPr lang="es-ES" sz="1200" dirty="0">
                <a:latin typeface="Courier New" panose="02070309020205020404" pitchFamily="49" charset="0"/>
                <a:cs typeface="Courier New" panose="02070309020205020404" pitchFamily="49" charset="0"/>
              </a:rPr>
              <a:t> red;</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h3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text-decoration</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underline</a:t>
            </a:r>
            <a:r>
              <a:rPr lang="es-ES" sz="1200" dirty="0">
                <a:latin typeface="Courier New" panose="02070309020205020404" pitchFamily="49" charset="0"/>
                <a:cs typeface="Courier New" panose="02070309020205020404" pitchFamily="49" charset="0"/>
              </a:rPr>
              <a:t> red </a:t>
            </a:r>
            <a:r>
              <a:rPr lang="es-ES" sz="1200" dirty="0" err="1">
                <a:latin typeface="Courier New" panose="02070309020205020404" pitchFamily="49" charset="0"/>
                <a:cs typeface="Courier New" panose="02070309020205020404" pitchFamily="49" charset="0"/>
              </a:rPr>
              <a:t>double</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p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text-decoration</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underline</a:t>
            </a:r>
            <a:r>
              <a:rPr lang="es-ES" sz="1200" dirty="0">
                <a:latin typeface="Courier New" panose="02070309020205020404" pitchFamily="49" charset="0"/>
                <a:cs typeface="Courier New" panose="02070309020205020404" pitchFamily="49" charset="0"/>
              </a:rPr>
              <a:t> red </a:t>
            </a:r>
            <a:r>
              <a:rPr lang="es-ES" sz="1200" dirty="0" err="1">
                <a:latin typeface="Courier New" panose="02070309020205020404" pitchFamily="49" charset="0"/>
                <a:cs typeface="Courier New" panose="02070309020205020404" pitchFamily="49" charset="0"/>
              </a:rPr>
              <a:t>double</a:t>
            </a:r>
            <a:r>
              <a:rPr lang="es-ES" sz="1200" dirty="0">
                <a:latin typeface="Courier New" panose="02070309020205020404" pitchFamily="49" charset="0"/>
                <a:cs typeface="Courier New" panose="02070309020205020404" pitchFamily="49" charset="0"/>
              </a:rPr>
              <a:t> 5px;</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sp>
        <p:nvSpPr>
          <p:cNvPr id="8" name="7 Rectángulo"/>
          <p:cNvSpPr/>
          <p:nvPr/>
        </p:nvSpPr>
        <p:spPr>
          <a:xfrm>
            <a:off x="5680363" y="4685299"/>
            <a:ext cx="6096000" cy="646331"/>
          </a:xfrm>
          <a:prstGeom prst="rect">
            <a:avLst/>
          </a:prstGeom>
          <a:solidFill>
            <a:schemeClr val="bg1">
              <a:lumMod val="95000"/>
            </a:schemeClr>
          </a:solidFill>
        </p:spPr>
        <p:txBody>
          <a:bodyPr>
            <a:spAutoFit/>
          </a:bodyPr>
          <a:lstStyle/>
          <a:p>
            <a:r>
              <a:rPr lang="es-ES" sz="1200" dirty="0">
                <a:latin typeface="Courier New" panose="02070309020205020404" pitchFamily="49" charset="0"/>
                <a:cs typeface="Courier New" panose="02070309020205020404" pitchFamily="49" charset="0"/>
              </a:rPr>
              <a:t>a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text-decoration</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none</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0671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4. Fondos y textos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41</a:t>
            </a:fld>
            <a:endParaRPr lang="en-US"/>
          </a:p>
        </p:txBody>
      </p:sp>
      <p:sp>
        <p:nvSpPr>
          <p:cNvPr id="9" name="8 Rectángulo"/>
          <p:cNvSpPr/>
          <p:nvPr/>
        </p:nvSpPr>
        <p:spPr>
          <a:xfrm>
            <a:off x="526473" y="1046171"/>
            <a:ext cx="6096000" cy="923330"/>
          </a:xfrm>
          <a:prstGeom prst="rect">
            <a:avLst/>
          </a:prstGeom>
        </p:spPr>
        <p:txBody>
          <a:bodyPr>
            <a:spAutoFit/>
          </a:bodyPr>
          <a:lstStyle/>
          <a:p>
            <a:r>
              <a:rPr lang="es-ES" b="1" dirty="0"/>
              <a:t>Transformación de texto</a:t>
            </a:r>
          </a:p>
          <a:p>
            <a:r>
              <a:rPr lang="es-ES" dirty="0"/>
              <a:t/>
            </a:r>
            <a:br>
              <a:rPr lang="es-ES" dirty="0"/>
            </a:br>
            <a:endParaRPr lang="es-ES" dirty="0"/>
          </a:p>
        </p:txBody>
      </p:sp>
      <p:sp>
        <p:nvSpPr>
          <p:cNvPr id="10" name="9 Rectángulo"/>
          <p:cNvSpPr/>
          <p:nvPr/>
        </p:nvSpPr>
        <p:spPr>
          <a:xfrm>
            <a:off x="3398982" y="1111194"/>
            <a:ext cx="6096000" cy="2123658"/>
          </a:xfrm>
          <a:prstGeom prst="rect">
            <a:avLst/>
          </a:prstGeom>
          <a:solidFill>
            <a:schemeClr val="bg1">
              <a:lumMod val="95000"/>
            </a:schemeClr>
          </a:solidFill>
        </p:spPr>
        <p:txBody>
          <a:bodyPr>
            <a:spAutoFit/>
          </a:bodyPr>
          <a:lstStyle/>
          <a:p>
            <a:r>
              <a:rPr lang="es-ES" sz="1200" dirty="0" err="1">
                <a:latin typeface="Courier New" panose="02070309020205020404" pitchFamily="49" charset="0"/>
                <a:cs typeface="Courier New" panose="02070309020205020404" pitchFamily="49" charset="0"/>
              </a:rPr>
              <a:t>p.uppercase</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text-transform</a:t>
            </a: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uppercase</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err="1">
                <a:latin typeface="Courier New" panose="02070309020205020404" pitchFamily="49" charset="0"/>
                <a:cs typeface="Courier New" panose="02070309020205020404" pitchFamily="49" charset="0"/>
              </a:rPr>
              <a:t>p.lowercase</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text-transform</a:t>
            </a: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lowercase</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err="1">
                <a:latin typeface="Courier New" panose="02070309020205020404" pitchFamily="49" charset="0"/>
                <a:cs typeface="Courier New" panose="02070309020205020404" pitchFamily="49" charset="0"/>
              </a:rPr>
              <a:t>p.capitalize</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text-transform</a:t>
            </a: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capitalize</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sp>
        <p:nvSpPr>
          <p:cNvPr id="11" name="10 Rectángulo"/>
          <p:cNvSpPr/>
          <p:nvPr/>
        </p:nvSpPr>
        <p:spPr>
          <a:xfrm>
            <a:off x="609600" y="3218842"/>
            <a:ext cx="6096000" cy="923330"/>
          </a:xfrm>
          <a:prstGeom prst="rect">
            <a:avLst/>
          </a:prstGeom>
        </p:spPr>
        <p:txBody>
          <a:bodyPr>
            <a:spAutoFit/>
          </a:bodyPr>
          <a:lstStyle/>
          <a:p>
            <a:r>
              <a:rPr lang="es-ES" b="1" dirty="0"/>
              <a:t>sangría de texto</a:t>
            </a:r>
          </a:p>
          <a:p>
            <a:r>
              <a:rPr lang="es-ES" dirty="0"/>
              <a:t/>
            </a:r>
            <a:br>
              <a:rPr lang="es-ES" dirty="0"/>
            </a:br>
            <a:endParaRPr lang="es-ES" dirty="0"/>
          </a:p>
        </p:txBody>
      </p:sp>
      <p:sp>
        <p:nvSpPr>
          <p:cNvPr id="12" name="11 Rectángulo"/>
          <p:cNvSpPr/>
          <p:nvPr/>
        </p:nvSpPr>
        <p:spPr>
          <a:xfrm>
            <a:off x="3398982" y="3357341"/>
            <a:ext cx="6096000" cy="646331"/>
          </a:xfrm>
          <a:prstGeom prst="rect">
            <a:avLst/>
          </a:prstGeom>
          <a:solidFill>
            <a:schemeClr val="bg1">
              <a:lumMod val="95000"/>
            </a:schemeClr>
          </a:solidFill>
        </p:spPr>
        <p:txBody>
          <a:bodyPr>
            <a:spAutoFit/>
          </a:bodyPr>
          <a:lstStyle/>
          <a:p>
            <a:r>
              <a:rPr lang="es-ES" sz="1200" dirty="0">
                <a:latin typeface="Courier New" panose="02070309020205020404" pitchFamily="49" charset="0"/>
                <a:cs typeface="Courier New" panose="02070309020205020404" pitchFamily="49" charset="0"/>
              </a:rPr>
              <a:t>p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text-indent</a:t>
            </a:r>
            <a:r>
              <a:rPr lang="es-ES" sz="1200" dirty="0">
                <a:latin typeface="Courier New" panose="02070309020205020404" pitchFamily="49" charset="0"/>
                <a:cs typeface="Courier New" panose="02070309020205020404" pitchFamily="49" charset="0"/>
              </a:rPr>
              <a:t>: 50px;</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sp>
        <p:nvSpPr>
          <p:cNvPr id="13" name="12 Rectángulo"/>
          <p:cNvSpPr/>
          <p:nvPr/>
        </p:nvSpPr>
        <p:spPr>
          <a:xfrm>
            <a:off x="628073" y="4126162"/>
            <a:ext cx="6096000" cy="646331"/>
          </a:xfrm>
          <a:prstGeom prst="rect">
            <a:avLst/>
          </a:prstGeom>
        </p:spPr>
        <p:txBody>
          <a:bodyPr>
            <a:spAutoFit/>
          </a:bodyPr>
          <a:lstStyle/>
          <a:p>
            <a:r>
              <a:rPr lang="es-ES" b="1" dirty="0"/>
              <a:t>Espaciado de letras</a:t>
            </a:r>
          </a:p>
          <a:p>
            <a:endParaRPr lang="es-ES" dirty="0"/>
          </a:p>
        </p:txBody>
      </p:sp>
      <p:sp>
        <p:nvSpPr>
          <p:cNvPr id="14" name="13 Rectángulo"/>
          <p:cNvSpPr/>
          <p:nvPr/>
        </p:nvSpPr>
        <p:spPr>
          <a:xfrm>
            <a:off x="3398982" y="4101100"/>
            <a:ext cx="6096000" cy="1384995"/>
          </a:xfrm>
          <a:prstGeom prst="rect">
            <a:avLst/>
          </a:prstGeom>
          <a:solidFill>
            <a:schemeClr val="bg1">
              <a:lumMod val="95000"/>
            </a:schemeClr>
          </a:solidFill>
        </p:spPr>
        <p:txBody>
          <a:bodyPr>
            <a:spAutoFit/>
          </a:bodyPr>
          <a:lstStyle/>
          <a:p>
            <a:r>
              <a:rPr lang="es-ES" sz="1200" dirty="0">
                <a:latin typeface="Courier New" panose="02070309020205020404" pitchFamily="49" charset="0"/>
                <a:cs typeface="Courier New" panose="02070309020205020404" pitchFamily="49" charset="0"/>
              </a:rPr>
              <a:t>h1 {</a:t>
            </a:r>
            <a:r>
              <a:rPr lang="es-ES" sz="1200" dirty="0">
                <a:solidFill>
                  <a:srgbClr val="FF0000"/>
                </a:solidFill>
                <a:latin typeface="Courier New" panose="02070309020205020404" pitchFamily="49" charset="0"/>
                <a:cs typeface="Courier New" panose="02070309020205020404" pitchFamily="49" charset="0"/>
              </a:rPr>
              <a:t/>
            </a:r>
            <a:br>
              <a:rPr lang="es-ES" sz="1200" dirty="0">
                <a:solidFill>
                  <a:srgbClr val="FF0000"/>
                </a:solidFill>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letter-spacing</a:t>
            </a:r>
            <a:r>
              <a:rPr lang="es-ES" sz="1200" dirty="0">
                <a:latin typeface="Courier New" panose="02070309020205020404" pitchFamily="49" charset="0"/>
                <a:cs typeface="Courier New" panose="02070309020205020404" pitchFamily="49" charset="0"/>
              </a:rPr>
              <a:t>: 5px;</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h2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letter-spacing</a:t>
            </a:r>
            <a:r>
              <a:rPr lang="es-ES" sz="1200" dirty="0">
                <a:latin typeface="Courier New" panose="02070309020205020404" pitchFamily="49" charset="0"/>
                <a:cs typeface="Courier New" panose="02070309020205020404" pitchFamily="49" charset="0"/>
              </a:rPr>
              <a:t>: -2px;</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6239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500" fill="hold"/>
                                        <p:tgtEl>
                                          <p:spTgt spid="14"/>
                                        </p:tgtEl>
                                        <p:attrNameLst>
                                          <p:attrName>ppt_w</p:attrName>
                                        </p:attrNameLst>
                                      </p:cBhvr>
                                      <p:tavLst>
                                        <p:tav tm="0">
                                          <p:val>
                                            <p:fltVal val="0"/>
                                          </p:val>
                                        </p:tav>
                                        <p:tav tm="100000">
                                          <p:val>
                                            <p:strVal val="#ppt_w"/>
                                          </p:val>
                                        </p:tav>
                                      </p:tavLst>
                                    </p:anim>
                                    <p:anim calcmode="lin" valueType="num">
                                      <p:cBhvr>
                                        <p:cTn id="37" dur="500" fill="hold"/>
                                        <p:tgtEl>
                                          <p:spTgt spid="14"/>
                                        </p:tgtEl>
                                        <p:attrNameLst>
                                          <p:attrName>ppt_h</p:attrName>
                                        </p:attrNameLst>
                                      </p:cBhvr>
                                      <p:tavLst>
                                        <p:tav tm="0">
                                          <p:val>
                                            <p:fltVal val="0"/>
                                          </p:val>
                                        </p:tav>
                                        <p:tav tm="100000">
                                          <p:val>
                                            <p:strVal val="#ppt_h"/>
                                          </p:val>
                                        </p:tav>
                                      </p:tavLst>
                                    </p:anim>
                                    <p:animEffect transition="in" filter="fade">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P spid="12" grpId="0" animBg="1"/>
      <p:bldP spid="13" grpId="0"/>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4. Fondos y textos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42</a:t>
            </a:fld>
            <a:endParaRPr lang="en-US"/>
          </a:p>
        </p:txBody>
      </p:sp>
      <p:sp>
        <p:nvSpPr>
          <p:cNvPr id="3" name="2 Rectángulo"/>
          <p:cNvSpPr/>
          <p:nvPr/>
        </p:nvSpPr>
        <p:spPr>
          <a:xfrm>
            <a:off x="775854" y="1193953"/>
            <a:ext cx="6096000" cy="923330"/>
          </a:xfrm>
          <a:prstGeom prst="rect">
            <a:avLst/>
          </a:prstGeom>
        </p:spPr>
        <p:txBody>
          <a:bodyPr>
            <a:spAutoFit/>
          </a:bodyPr>
          <a:lstStyle/>
          <a:p>
            <a:r>
              <a:rPr lang="es-ES" b="1" dirty="0"/>
              <a:t>Altura de la línea</a:t>
            </a:r>
          </a:p>
          <a:p>
            <a:r>
              <a:rPr lang="es-ES" dirty="0"/>
              <a:t/>
            </a:r>
            <a:br>
              <a:rPr lang="es-ES" dirty="0"/>
            </a:br>
            <a:endParaRPr lang="es-ES" dirty="0"/>
          </a:p>
        </p:txBody>
      </p:sp>
      <p:sp>
        <p:nvSpPr>
          <p:cNvPr id="4" name="3 Rectángulo"/>
          <p:cNvSpPr/>
          <p:nvPr/>
        </p:nvSpPr>
        <p:spPr>
          <a:xfrm>
            <a:off x="3048000" y="1028342"/>
            <a:ext cx="6096000" cy="1384995"/>
          </a:xfrm>
          <a:prstGeom prst="rect">
            <a:avLst/>
          </a:prstGeom>
          <a:solidFill>
            <a:schemeClr val="bg1">
              <a:lumMod val="95000"/>
            </a:schemeClr>
          </a:solidFill>
        </p:spPr>
        <p:txBody>
          <a:bodyPr>
            <a:spAutoFit/>
          </a:bodyPr>
          <a:lstStyle/>
          <a:p>
            <a:r>
              <a:rPr lang="en-US" sz="1200" dirty="0" err="1">
                <a:latin typeface="Courier New" panose="02070309020205020404" pitchFamily="49" charset="0"/>
                <a:cs typeface="Courier New" panose="02070309020205020404" pitchFamily="49" charset="0"/>
              </a:rPr>
              <a:t>p.small</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line-height</a:t>
            </a:r>
            <a:r>
              <a:rPr lang="en-US" sz="1200" dirty="0">
                <a:latin typeface="Courier New" panose="02070309020205020404" pitchFamily="49" charset="0"/>
                <a:cs typeface="Courier New" panose="02070309020205020404" pitchFamily="49" charset="0"/>
              </a:rPr>
              <a:t>: 0.8;</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dirty="0" err="1">
                <a:latin typeface="Courier New" panose="02070309020205020404" pitchFamily="49" charset="0"/>
                <a:cs typeface="Courier New" panose="02070309020205020404" pitchFamily="49" charset="0"/>
              </a:rPr>
              <a:t>p.big</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line-height</a:t>
            </a:r>
            <a:r>
              <a:rPr lang="en-US" sz="1200" dirty="0">
                <a:latin typeface="Courier New" panose="02070309020205020404" pitchFamily="49" charset="0"/>
                <a:cs typeface="Courier New" panose="02070309020205020404" pitchFamily="49" charset="0"/>
              </a:rPr>
              <a:t>: 1.8;</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endParaRPr lang="es-ES" sz="1200" dirty="0">
              <a:latin typeface="Courier New" panose="02070309020205020404" pitchFamily="49" charset="0"/>
              <a:cs typeface="Courier New" panose="02070309020205020404" pitchFamily="49" charset="0"/>
            </a:endParaRPr>
          </a:p>
        </p:txBody>
      </p:sp>
      <p:sp>
        <p:nvSpPr>
          <p:cNvPr id="5" name="4 Rectángulo"/>
          <p:cNvSpPr/>
          <p:nvPr/>
        </p:nvSpPr>
        <p:spPr>
          <a:xfrm>
            <a:off x="701964" y="2450205"/>
            <a:ext cx="6096000" cy="646331"/>
          </a:xfrm>
          <a:prstGeom prst="rect">
            <a:avLst/>
          </a:prstGeom>
        </p:spPr>
        <p:txBody>
          <a:bodyPr>
            <a:spAutoFit/>
          </a:bodyPr>
          <a:lstStyle/>
          <a:p>
            <a:r>
              <a:rPr lang="es-ES" b="1" dirty="0"/>
              <a:t>Espaciado entre palabras</a:t>
            </a:r>
          </a:p>
          <a:p>
            <a:endParaRPr lang="es-ES" dirty="0"/>
          </a:p>
        </p:txBody>
      </p:sp>
      <p:sp>
        <p:nvSpPr>
          <p:cNvPr id="7" name="6 Rectángulo"/>
          <p:cNvSpPr/>
          <p:nvPr/>
        </p:nvSpPr>
        <p:spPr>
          <a:xfrm>
            <a:off x="3648363" y="2572633"/>
            <a:ext cx="6096000" cy="1384995"/>
          </a:xfrm>
          <a:prstGeom prst="rect">
            <a:avLst/>
          </a:prstGeom>
          <a:solidFill>
            <a:schemeClr val="bg1">
              <a:lumMod val="95000"/>
            </a:schemeClr>
          </a:solidFill>
        </p:spPr>
        <p:txBody>
          <a:bodyPr>
            <a:spAutoFit/>
          </a:bodyPr>
          <a:lstStyle/>
          <a:p>
            <a:r>
              <a:rPr lang="en-US" sz="1200" dirty="0">
                <a:latin typeface="Courier New" panose="02070309020205020404" pitchFamily="49" charset="0"/>
                <a:cs typeface="Courier New" panose="02070309020205020404" pitchFamily="49" charset="0"/>
              </a:rPr>
              <a:t>p.one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word-spacing</a:t>
            </a:r>
            <a:r>
              <a:rPr lang="en-US" sz="1200" dirty="0">
                <a:latin typeface="Courier New" panose="02070309020205020404" pitchFamily="49" charset="0"/>
                <a:cs typeface="Courier New" panose="02070309020205020404" pitchFamily="49" charset="0"/>
              </a:rPr>
              <a:t>: 10px;</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dirty="0" err="1">
                <a:latin typeface="Courier New" panose="02070309020205020404" pitchFamily="49" charset="0"/>
                <a:cs typeface="Courier New" panose="02070309020205020404" pitchFamily="49" charset="0"/>
              </a:rPr>
              <a:t>p.two</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word-spacing</a:t>
            </a:r>
            <a:r>
              <a:rPr lang="en-US" sz="1200" dirty="0">
                <a:latin typeface="Courier New" panose="02070309020205020404" pitchFamily="49" charset="0"/>
                <a:cs typeface="Courier New" panose="02070309020205020404" pitchFamily="49" charset="0"/>
              </a:rPr>
              <a:t>: -2px;</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endParaRPr lang="es-ES" sz="1200" dirty="0">
              <a:latin typeface="Courier New" panose="02070309020205020404" pitchFamily="49" charset="0"/>
              <a:cs typeface="Courier New" panose="02070309020205020404" pitchFamily="49" charset="0"/>
            </a:endParaRPr>
          </a:p>
        </p:txBody>
      </p:sp>
      <p:sp>
        <p:nvSpPr>
          <p:cNvPr id="8" name="7 Rectángulo"/>
          <p:cNvSpPr/>
          <p:nvPr/>
        </p:nvSpPr>
        <p:spPr>
          <a:xfrm>
            <a:off x="701964" y="3890665"/>
            <a:ext cx="6096000" cy="923330"/>
          </a:xfrm>
          <a:prstGeom prst="rect">
            <a:avLst/>
          </a:prstGeom>
        </p:spPr>
        <p:txBody>
          <a:bodyPr>
            <a:spAutoFit/>
          </a:bodyPr>
          <a:lstStyle/>
          <a:p>
            <a:r>
              <a:rPr lang="es-ES" b="1" dirty="0"/>
              <a:t>Sombra de texto</a:t>
            </a:r>
          </a:p>
          <a:p>
            <a:r>
              <a:rPr lang="es-ES" dirty="0"/>
              <a:t/>
            </a:r>
            <a:br>
              <a:rPr lang="es-ES" dirty="0"/>
            </a:br>
            <a:endParaRPr lang="es-ES" dirty="0"/>
          </a:p>
        </p:txBody>
      </p:sp>
      <p:sp>
        <p:nvSpPr>
          <p:cNvPr id="15" name="14 Rectángulo"/>
          <p:cNvSpPr/>
          <p:nvPr/>
        </p:nvSpPr>
        <p:spPr>
          <a:xfrm>
            <a:off x="775853" y="4232118"/>
            <a:ext cx="2272147" cy="954107"/>
          </a:xfrm>
          <a:prstGeom prst="rect">
            <a:avLst/>
          </a:prstGeom>
        </p:spPr>
        <p:txBody>
          <a:bodyPr wrap="square">
            <a:spAutoFit/>
          </a:bodyPr>
          <a:lstStyle/>
          <a:p>
            <a:r>
              <a:rPr lang="es-ES" sz="1400" dirty="0"/>
              <a:t>En su uso más simple, solo especificas la sombra horizontal (2px) y la sombra vertical (2px</a:t>
            </a:r>
            <a:r>
              <a:rPr lang="es-ES" sz="1400" dirty="0" smtClean="0"/>
              <a:t>)</a:t>
            </a:r>
            <a:endParaRPr lang="es-ES" sz="1400" dirty="0"/>
          </a:p>
        </p:txBody>
      </p:sp>
      <p:sp>
        <p:nvSpPr>
          <p:cNvPr id="16" name="15 Rectángulo"/>
          <p:cNvSpPr/>
          <p:nvPr/>
        </p:nvSpPr>
        <p:spPr>
          <a:xfrm>
            <a:off x="3112655" y="4179363"/>
            <a:ext cx="2983345" cy="830997"/>
          </a:xfrm>
          <a:prstGeom prst="rect">
            <a:avLst/>
          </a:prstGeom>
          <a:solidFill>
            <a:schemeClr val="bg1">
              <a:lumMod val="95000"/>
            </a:schemeClr>
          </a:solidFill>
        </p:spPr>
        <p:txBody>
          <a:bodyPr wrap="square">
            <a:spAutoFit/>
          </a:bodyPr>
          <a:lstStyle/>
          <a:p>
            <a:r>
              <a:rPr lang="es-ES" sz="1200" dirty="0">
                <a:latin typeface="Courier New" panose="02070309020205020404" pitchFamily="49" charset="0"/>
                <a:cs typeface="Courier New" panose="02070309020205020404" pitchFamily="49" charset="0"/>
              </a:rPr>
              <a:t>h1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text-shadow</a:t>
            </a:r>
            <a:r>
              <a:rPr lang="es-ES" sz="1200" dirty="0">
                <a:latin typeface="Courier New" panose="02070309020205020404" pitchFamily="49" charset="0"/>
                <a:cs typeface="Courier New" panose="02070309020205020404" pitchFamily="49" charset="0"/>
              </a:rPr>
              <a:t>: 2px </a:t>
            </a:r>
            <a:r>
              <a:rPr lang="es-ES" sz="1200" dirty="0" err="1">
                <a:latin typeface="Courier New" panose="02070309020205020404" pitchFamily="49" charset="0"/>
                <a:cs typeface="Courier New" panose="02070309020205020404" pitchFamily="49" charset="0"/>
              </a:rPr>
              <a:t>2px</a:t>
            </a:r>
            <a:r>
              <a:rPr lang="es-ES" sz="1200" dirty="0">
                <a:latin typeface="Courier New" panose="02070309020205020404" pitchFamily="49" charset="0"/>
                <a:cs typeface="Courier New" panose="02070309020205020404" pitchFamily="49" charset="0"/>
              </a:rPr>
              <a:t> 5px red;</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9285" y="4052750"/>
            <a:ext cx="467677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897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33794"/>
                                        </p:tgtEl>
                                        <p:attrNameLst>
                                          <p:attrName>style.visibility</p:attrName>
                                        </p:attrNameLst>
                                      </p:cBhvr>
                                      <p:to>
                                        <p:strVal val="visible"/>
                                      </p:to>
                                    </p:set>
                                    <p:anim calcmode="lin" valueType="num">
                                      <p:cBhvr>
                                        <p:cTn id="43" dur="500" fill="hold"/>
                                        <p:tgtEl>
                                          <p:spTgt spid="33794"/>
                                        </p:tgtEl>
                                        <p:attrNameLst>
                                          <p:attrName>ppt_w</p:attrName>
                                        </p:attrNameLst>
                                      </p:cBhvr>
                                      <p:tavLst>
                                        <p:tav tm="0">
                                          <p:val>
                                            <p:fltVal val="0"/>
                                          </p:val>
                                        </p:tav>
                                        <p:tav tm="100000">
                                          <p:val>
                                            <p:strVal val="#ppt_w"/>
                                          </p:val>
                                        </p:tav>
                                      </p:tavLst>
                                    </p:anim>
                                    <p:anim calcmode="lin" valueType="num">
                                      <p:cBhvr>
                                        <p:cTn id="44" dur="500" fill="hold"/>
                                        <p:tgtEl>
                                          <p:spTgt spid="33794"/>
                                        </p:tgtEl>
                                        <p:attrNameLst>
                                          <p:attrName>ppt_h</p:attrName>
                                        </p:attrNameLst>
                                      </p:cBhvr>
                                      <p:tavLst>
                                        <p:tav tm="0">
                                          <p:val>
                                            <p:fltVal val="0"/>
                                          </p:val>
                                        </p:tav>
                                        <p:tav tm="100000">
                                          <p:val>
                                            <p:strVal val="#ppt_h"/>
                                          </p:val>
                                        </p:tav>
                                      </p:tavLst>
                                    </p:anim>
                                    <p:animEffect transition="in" filter="fade">
                                      <p:cBhvr>
                                        <p:cTn id="45" dur="5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7" grpId="0" animBg="1"/>
      <p:bldP spid="8" grpId="0"/>
      <p:bldP spid="1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4. Fondos y textos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43</a:t>
            </a:fld>
            <a:endParaRPr lang="en-US"/>
          </a:p>
        </p:txBody>
      </p:sp>
      <p:sp>
        <p:nvSpPr>
          <p:cNvPr id="8" name="7 Rectángulo"/>
          <p:cNvSpPr/>
          <p:nvPr/>
        </p:nvSpPr>
        <p:spPr>
          <a:xfrm>
            <a:off x="701964" y="1110520"/>
            <a:ext cx="5588000" cy="3693319"/>
          </a:xfrm>
          <a:prstGeom prst="rect">
            <a:avLst/>
          </a:prstGeom>
          <a:solidFill>
            <a:schemeClr val="bg1">
              <a:lumMod val="9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h1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color: white;</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text-shadow: 2px </a:t>
            </a:r>
            <a:r>
              <a:rPr lang="en-US" sz="1200" dirty="0" err="1">
                <a:latin typeface="Courier New" panose="02070309020205020404" pitchFamily="49" charset="0"/>
                <a:cs typeface="Courier New" panose="02070309020205020404" pitchFamily="49" charset="0"/>
              </a:rPr>
              <a:t>2px</a:t>
            </a:r>
            <a:r>
              <a:rPr lang="en-US" sz="1200" dirty="0">
                <a:latin typeface="Courier New" panose="02070309020205020404" pitchFamily="49" charset="0"/>
                <a:cs typeface="Courier New" panose="02070309020205020404" pitchFamily="49" charset="0"/>
              </a:rPr>
              <a:t> 4px #000000;</a:t>
            </a:r>
            <a:br>
              <a:rPr lang="en-US" sz="1200" dirty="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h2</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text-shadow: 0 0 3px #ff0000;</a:t>
            </a:r>
            <a:br>
              <a:rPr lang="en-US" sz="1200" dirty="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s-ES" sz="1200" dirty="0" smtClean="0">
                <a:latin typeface="Courier New" panose="02070309020205020404" pitchFamily="49" charset="0"/>
                <a:cs typeface="Courier New" panose="02070309020205020404" pitchFamily="49" charset="0"/>
              </a:rPr>
              <a:t>h3</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text-shadow</a:t>
            </a:r>
            <a:r>
              <a:rPr lang="es-ES" sz="1200" dirty="0">
                <a:latin typeface="Courier New" panose="02070309020205020404" pitchFamily="49" charset="0"/>
                <a:cs typeface="Courier New" panose="02070309020205020404" pitchFamily="49" charset="0"/>
              </a:rPr>
              <a:t>: 0 0 3px #ff0000, 0 0 5px #0000ff;</a:t>
            </a:r>
            <a:br>
              <a:rPr lang="es-ES" sz="1200" dirty="0">
                <a:latin typeface="Courier New" panose="02070309020205020404" pitchFamily="49" charset="0"/>
                <a:cs typeface="Courier New" panose="02070309020205020404" pitchFamily="49" charset="0"/>
              </a:rPr>
            </a:br>
            <a:r>
              <a:rPr lang="es-ES" sz="1200" dirty="0" smtClean="0">
                <a:latin typeface="Courier New" panose="02070309020205020404" pitchFamily="49" charset="0"/>
                <a:cs typeface="Courier New" panose="02070309020205020404" pitchFamily="49" charset="0"/>
              </a:rPr>
              <a:t>}</a:t>
            </a:r>
          </a:p>
          <a:p>
            <a:endParaRPr lang="es-ES" sz="1200" dirty="0">
              <a:latin typeface="Courier New" panose="02070309020205020404" pitchFamily="49" charset="0"/>
              <a:cs typeface="Courier New" panose="02070309020205020404" pitchFamily="49" charset="0"/>
            </a:endParaRPr>
          </a:p>
          <a:p>
            <a:r>
              <a:rPr lang="es-ES" sz="1200" dirty="0" smtClean="0">
                <a:latin typeface="Courier New" panose="02070309020205020404" pitchFamily="49" charset="0"/>
                <a:cs typeface="Courier New" panose="02070309020205020404" pitchFamily="49" charset="0"/>
              </a:rPr>
              <a:t>h4</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color: </a:t>
            </a:r>
            <a:r>
              <a:rPr lang="es-ES" sz="1200" dirty="0" err="1">
                <a:latin typeface="Courier New" panose="02070309020205020404" pitchFamily="49" charset="0"/>
                <a:cs typeface="Courier New" panose="02070309020205020404" pitchFamily="49" charset="0"/>
              </a:rPr>
              <a:t>white</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text-shadow</a:t>
            </a:r>
            <a:r>
              <a:rPr lang="es-ES" sz="1200" dirty="0">
                <a:latin typeface="Courier New" panose="02070309020205020404" pitchFamily="49" charset="0"/>
                <a:cs typeface="Courier New" panose="02070309020205020404" pitchFamily="49" charset="0"/>
              </a:rPr>
              <a:t>: 1px </a:t>
            </a:r>
            <a:r>
              <a:rPr lang="es-ES" sz="1200" dirty="0" err="1">
                <a:latin typeface="Courier New" panose="02070309020205020404" pitchFamily="49" charset="0"/>
                <a:cs typeface="Courier New" panose="02070309020205020404" pitchFamily="49" charset="0"/>
              </a:rPr>
              <a:t>1px</a:t>
            </a:r>
            <a:r>
              <a:rPr lang="es-ES" sz="1200" dirty="0">
                <a:latin typeface="Courier New" panose="02070309020205020404" pitchFamily="49" charset="0"/>
                <a:cs typeface="Courier New" panose="02070309020205020404" pitchFamily="49" charset="0"/>
              </a:rPr>
              <a:t> 2px </a:t>
            </a:r>
            <a:r>
              <a:rPr lang="es-ES" sz="1200" dirty="0" err="1">
                <a:latin typeface="Courier New" panose="02070309020205020404" pitchFamily="49" charset="0"/>
                <a:cs typeface="Courier New" panose="02070309020205020404" pitchFamily="49" charset="0"/>
              </a:rPr>
              <a:t>black</a:t>
            </a:r>
            <a:r>
              <a:rPr lang="es-ES" sz="1200" dirty="0">
                <a:latin typeface="Courier New" panose="02070309020205020404" pitchFamily="49" charset="0"/>
                <a:cs typeface="Courier New" panose="02070309020205020404" pitchFamily="49" charset="0"/>
              </a:rPr>
              <a:t>, 0 0 25px blue, 0 0 5px </a:t>
            </a:r>
            <a:r>
              <a:rPr lang="es-ES" sz="1200" dirty="0" err="1">
                <a:latin typeface="Courier New" panose="02070309020205020404" pitchFamily="49" charset="0"/>
                <a:cs typeface="Courier New" panose="02070309020205020404" pitchFamily="49" charset="0"/>
              </a:rPr>
              <a:t>darkblue</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r>
              <a:rPr lang="es-ES" dirty="0"/>
              <a:t/>
            </a:r>
            <a:br>
              <a:rPr lang="es-ES" dirty="0"/>
            </a:br>
            <a:endParaRPr lang="es-ES"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7097" y="1149775"/>
            <a:ext cx="2790825"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3484" y="1899372"/>
            <a:ext cx="450532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7097" y="2633375"/>
            <a:ext cx="5246976" cy="649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7097" y="3839586"/>
            <a:ext cx="3038475"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025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4819"/>
                                        </p:tgtEl>
                                        <p:attrNameLst>
                                          <p:attrName>style.visibility</p:attrName>
                                        </p:attrNameLst>
                                      </p:cBhvr>
                                      <p:to>
                                        <p:strVal val="visible"/>
                                      </p:to>
                                    </p:set>
                                    <p:anim calcmode="lin" valueType="num">
                                      <p:cBhvr>
                                        <p:cTn id="14" dur="500" fill="hold"/>
                                        <p:tgtEl>
                                          <p:spTgt spid="34819"/>
                                        </p:tgtEl>
                                        <p:attrNameLst>
                                          <p:attrName>ppt_w</p:attrName>
                                        </p:attrNameLst>
                                      </p:cBhvr>
                                      <p:tavLst>
                                        <p:tav tm="0">
                                          <p:val>
                                            <p:fltVal val="0"/>
                                          </p:val>
                                        </p:tav>
                                        <p:tav tm="100000">
                                          <p:val>
                                            <p:strVal val="#ppt_w"/>
                                          </p:val>
                                        </p:tav>
                                      </p:tavLst>
                                    </p:anim>
                                    <p:anim calcmode="lin" valueType="num">
                                      <p:cBhvr>
                                        <p:cTn id="15" dur="500" fill="hold"/>
                                        <p:tgtEl>
                                          <p:spTgt spid="34819"/>
                                        </p:tgtEl>
                                        <p:attrNameLst>
                                          <p:attrName>ppt_h</p:attrName>
                                        </p:attrNameLst>
                                      </p:cBhvr>
                                      <p:tavLst>
                                        <p:tav tm="0">
                                          <p:val>
                                            <p:fltVal val="0"/>
                                          </p:val>
                                        </p:tav>
                                        <p:tav tm="100000">
                                          <p:val>
                                            <p:strVal val="#ppt_h"/>
                                          </p:val>
                                        </p:tav>
                                      </p:tavLst>
                                    </p:anim>
                                    <p:animEffect transition="in" filter="fade">
                                      <p:cBhvr>
                                        <p:cTn id="16" dur="500"/>
                                        <p:tgtEl>
                                          <p:spTgt spid="3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5. Modelo de cajas y posicionamiento de elementos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44</a:t>
            </a:fld>
            <a:endParaRPr lang="en-US"/>
          </a:p>
        </p:txBody>
      </p:sp>
      <p:sp>
        <p:nvSpPr>
          <p:cNvPr id="3" name="2 Rectángulo"/>
          <p:cNvSpPr/>
          <p:nvPr/>
        </p:nvSpPr>
        <p:spPr>
          <a:xfrm>
            <a:off x="600364" y="1073881"/>
            <a:ext cx="6096000" cy="923330"/>
          </a:xfrm>
          <a:prstGeom prst="rect">
            <a:avLst/>
          </a:prstGeom>
        </p:spPr>
        <p:txBody>
          <a:bodyPr>
            <a:spAutoFit/>
          </a:bodyPr>
          <a:lstStyle/>
          <a:p>
            <a:r>
              <a:rPr lang="es-ES" b="1" dirty="0"/>
              <a:t>El modelo de caja CSS</a:t>
            </a:r>
          </a:p>
          <a:p>
            <a:r>
              <a:rPr lang="es-ES" dirty="0"/>
              <a:t/>
            </a:r>
            <a:br>
              <a:rPr lang="es-ES" dirty="0"/>
            </a:br>
            <a:endParaRPr lang="es-ES" dirty="0"/>
          </a:p>
        </p:txBody>
      </p:sp>
      <p:sp>
        <p:nvSpPr>
          <p:cNvPr id="4" name="3 Rectángulo"/>
          <p:cNvSpPr/>
          <p:nvPr/>
        </p:nvSpPr>
        <p:spPr>
          <a:xfrm>
            <a:off x="1034471" y="1535546"/>
            <a:ext cx="10834255" cy="738664"/>
          </a:xfrm>
          <a:prstGeom prst="rect">
            <a:avLst/>
          </a:prstGeom>
        </p:spPr>
        <p:txBody>
          <a:bodyPr wrap="square">
            <a:spAutoFit/>
          </a:bodyPr>
          <a:lstStyle/>
          <a:p>
            <a:r>
              <a:rPr lang="es-ES" sz="1400" dirty="0"/>
              <a:t>En CSS, el término "modelo de caja" se usa cuando se habla de diseño y diseño.</a:t>
            </a:r>
          </a:p>
          <a:p>
            <a:r>
              <a:rPr lang="es-ES" sz="1400" dirty="0"/>
              <a:t>El modelo de caja CSS es esencialmente una caja que envuelve cada elemento HTML. Consiste en: márgenes, bordes, relleno y el contenido real. La siguiente imagen ilustra el modelo de caja:</a:t>
            </a: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365" y="2460345"/>
            <a:ext cx="6503614" cy="2407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Rectángulo"/>
          <p:cNvSpPr/>
          <p:nvPr/>
        </p:nvSpPr>
        <p:spPr>
          <a:xfrm>
            <a:off x="1283853" y="4867565"/>
            <a:ext cx="9762837" cy="1169551"/>
          </a:xfrm>
          <a:prstGeom prst="rect">
            <a:avLst/>
          </a:prstGeom>
        </p:spPr>
        <p:txBody>
          <a:bodyPr wrap="square">
            <a:spAutoFit/>
          </a:bodyPr>
          <a:lstStyle/>
          <a:p>
            <a:r>
              <a:rPr lang="es-ES" sz="1400" dirty="0"/>
              <a:t>Explicación de las diferentes partes:</a:t>
            </a:r>
          </a:p>
          <a:p>
            <a:r>
              <a:rPr lang="es-ES" sz="1400" b="1" dirty="0" smtClean="0"/>
              <a:t>Content</a:t>
            </a:r>
            <a:r>
              <a:rPr lang="es-ES" sz="1400" dirty="0"/>
              <a:t> : el contenido del cuadro, donde aparecen el texto y las imágenes.</a:t>
            </a:r>
          </a:p>
          <a:p>
            <a:r>
              <a:rPr lang="es-ES" sz="1400" b="1" dirty="0" err="1" smtClean="0"/>
              <a:t>Padding</a:t>
            </a:r>
            <a:r>
              <a:rPr lang="es-ES" sz="1400" b="1" dirty="0" smtClean="0"/>
              <a:t> (relleno)</a:t>
            </a:r>
            <a:r>
              <a:rPr lang="es-ES" sz="1400" dirty="0"/>
              <a:t> : borra un área alrededor del contenido. El relleno es transparente.</a:t>
            </a:r>
          </a:p>
          <a:p>
            <a:r>
              <a:rPr lang="es-ES" sz="1400" b="1" dirty="0" err="1" smtClean="0"/>
              <a:t>Border</a:t>
            </a:r>
            <a:r>
              <a:rPr lang="es-ES" sz="1400" dirty="0"/>
              <a:t> : un borde que rodea el relleno y el contenido.</a:t>
            </a:r>
          </a:p>
          <a:p>
            <a:r>
              <a:rPr lang="es-ES" sz="1400" b="1" dirty="0" err="1" smtClean="0"/>
              <a:t>Margin</a:t>
            </a:r>
            <a:r>
              <a:rPr lang="es-ES" sz="1400" dirty="0"/>
              <a:t> : borra un área fuera del borde. El margen es transparente.</a:t>
            </a:r>
          </a:p>
        </p:txBody>
      </p:sp>
      <p:sp>
        <p:nvSpPr>
          <p:cNvPr id="7" name="6 Rectángulo"/>
          <p:cNvSpPr/>
          <p:nvPr/>
        </p:nvSpPr>
        <p:spPr>
          <a:xfrm>
            <a:off x="7426036" y="2662673"/>
            <a:ext cx="2927929" cy="1200329"/>
          </a:xfrm>
          <a:prstGeom prst="rect">
            <a:avLst/>
          </a:prstGeom>
          <a:solidFill>
            <a:schemeClr val="bg1">
              <a:lumMod val="95000"/>
            </a:schemeClr>
          </a:solidFill>
        </p:spPr>
        <p:txBody>
          <a:bodyPr wrap="square">
            <a:spAutoFit/>
          </a:bodyPr>
          <a:lstStyle/>
          <a:p>
            <a:r>
              <a:rPr lang="es-ES" sz="1200" dirty="0">
                <a:latin typeface="Courier New" panose="02070309020205020404" pitchFamily="49" charset="0"/>
                <a:cs typeface="Courier New" panose="02070309020205020404" pitchFamily="49" charset="0"/>
              </a:rPr>
              <a:t>div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width</a:t>
            </a:r>
            <a:r>
              <a:rPr lang="es-ES" sz="1200" dirty="0">
                <a:latin typeface="Courier New" panose="02070309020205020404" pitchFamily="49" charset="0"/>
                <a:cs typeface="Courier New" panose="02070309020205020404" pitchFamily="49" charset="0"/>
              </a:rPr>
              <a:t>: 300px;</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border</a:t>
            </a:r>
            <a:r>
              <a:rPr lang="es-ES" sz="1200" dirty="0">
                <a:latin typeface="Courier New" panose="02070309020205020404" pitchFamily="49" charset="0"/>
                <a:cs typeface="Courier New" panose="02070309020205020404" pitchFamily="49" charset="0"/>
              </a:rPr>
              <a:t>: 15px </a:t>
            </a:r>
            <a:r>
              <a:rPr lang="es-ES" sz="1200" dirty="0" err="1">
                <a:latin typeface="Courier New" panose="02070309020205020404" pitchFamily="49" charset="0"/>
                <a:cs typeface="Courier New" panose="02070309020205020404" pitchFamily="49" charset="0"/>
              </a:rPr>
              <a:t>solid</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green</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padding</a:t>
            </a:r>
            <a:r>
              <a:rPr lang="es-ES" sz="1200" dirty="0">
                <a:latin typeface="Courier New" panose="02070309020205020404" pitchFamily="49" charset="0"/>
                <a:cs typeface="Courier New" panose="02070309020205020404" pitchFamily="49" charset="0"/>
              </a:rPr>
              <a:t>: 50px;</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solidFill>
                  <a:srgbClr val="FF0000"/>
                </a:solidFill>
                <a:latin typeface="Courier New" panose="02070309020205020404" pitchFamily="49" charset="0"/>
                <a:cs typeface="Courier New" panose="02070309020205020404" pitchFamily="49" charset="0"/>
              </a:rPr>
              <a:t>margin</a:t>
            </a:r>
            <a:r>
              <a:rPr lang="es-ES" sz="1200" dirty="0">
                <a:latin typeface="Courier New" panose="02070309020205020404" pitchFamily="49" charset="0"/>
                <a:cs typeface="Courier New" panose="02070309020205020404" pitchFamily="49" charset="0"/>
              </a:rPr>
              <a:t>: 20px;</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7651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5842"/>
                                        </p:tgtEl>
                                        <p:attrNameLst>
                                          <p:attrName>style.visibility</p:attrName>
                                        </p:attrNameLst>
                                      </p:cBhvr>
                                      <p:to>
                                        <p:strVal val="visible"/>
                                      </p:to>
                                    </p:set>
                                    <p:anim calcmode="lin" valueType="num">
                                      <p:cBhvr>
                                        <p:cTn id="19" dur="500" fill="hold"/>
                                        <p:tgtEl>
                                          <p:spTgt spid="35842"/>
                                        </p:tgtEl>
                                        <p:attrNameLst>
                                          <p:attrName>ppt_w</p:attrName>
                                        </p:attrNameLst>
                                      </p:cBhvr>
                                      <p:tavLst>
                                        <p:tav tm="0">
                                          <p:val>
                                            <p:fltVal val="0"/>
                                          </p:val>
                                        </p:tav>
                                        <p:tav tm="100000">
                                          <p:val>
                                            <p:strVal val="#ppt_w"/>
                                          </p:val>
                                        </p:tav>
                                      </p:tavLst>
                                    </p:anim>
                                    <p:anim calcmode="lin" valueType="num">
                                      <p:cBhvr>
                                        <p:cTn id="20" dur="500" fill="hold"/>
                                        <p:tgtEl>
                                          <p:spTgt spid="35842"/>
                                        </p:tgtEl>
                                        <p:attrNameLst>
                                          <p:attrName>ppt_h</p:attrName>
                                        </p:attrNameLst>
                                      </p:cBhvr>
                                      <p:tavLst>
                                        <p:tav tm="0">
                                          <p:val>
                                            <p:fltVal val="0"/>
                                          </p:val>
                                        </p:tav>
                                        <p:tav tm="100000">
                                          <p:val>
                                            <p:strVal val="#ppt_h"/>
                                          </p:val>
                                        </p:tav>
                                      </p:tavLst>
                                    </p:anim>
                                    <p:animEffect transition="in" filter="fade">
                                      <p:cBhvr>
                                        <p:cTn id="21" dur="500"/>
                                        <p:tgtEl>
                                          <p:spTgt spid="3584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5. Modelo de cajas y posicionamiento de elementos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45</a:t>
            </a:fld>
            <a:endParaRPr lang="en-US"/>
          </a:p>
        </p:txBody>
      </p:sp>
      <p:sp>
        <p:nvSpPr>
          <p:cNvPr id="3" name="2 Rectángulo"/>
          <p:cNvSpPr/>
          <p:nvPr/>
        </p:nvSpPr>
        <p:spPr>
          <a:xfrm>
            <a:off x="600364" y="1073881"/>
            <a:ext cx="6096000" cy="923330"/>
          </a:xfrm>
          <a:prstGeom prst="rect">
            <a:avLst/>
          </a:prstGeom>
        </p:spPr>
        <p:txBody>
          <a:bodyPr>
            <a:spAutoFit/>
          </a:bodyPr>
          <a:lstStyle/>
          <a:p>
            <a:r>
              <a:rPr lang="es-ES" b="1" dirty="0"/>
              <a:t>El modelo de caja CSS</a:t>
            </a:r>
          </a:p>
          <a:p>
            <a:r>
              <a:rPr lang="es-ES" dirty="0"/>
              <a:t/>
            </a:r>
            <a:br>
              <a:rPr lang="es-ES" dirty="0"/>
            </a:br>
            <a:endParaRPr lang="es-ES" dirty="0"/>
          </a:p>
        </p:txBody>
      </p:sp>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474" y="1276350"/>
            <a:ext cx="7629525" cy="430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10 Rectángulo"/>
          <p:cNvSpPr/>
          <p:nvPr/>
        </p:nvSpPr>
        <p:spPr>
          <a:xfrm>
            <a:off x="521710" y="3845291"/>
            <a:ext cx="2784764" cy="830997"/>
          </a:xfrm>
          <a:prstGeom prst="rect">
            <a:avLst/>
          </a:prstGeom>
        </p:spPr>
        <p:txBody>
          <a:bodyPr wrap="square">
            <a:spAutoFit/>
          </a:bodyPr>
          <a:lstStyle/>
          <a:p>
            <a:r>
              <a:rPr lang="es-ES" sz="1200" dirty="0" smtClean="0"/>
              <a:t>Index_43.html</a:t>
            </a:r>
            <a:endParaRPr lang="es-ES" sz="1200" dirty="0"/>
          </a:p>
          <a:p>
            <a:r>
              <a:rPr lang="es-ES" dirty="0"/>
              <a:t/>
            </a:r>
            <a:br>
              <a:rPr lang="es-ES" dirty="0"/>
            </a:br>
            <a:endParaRPr lang="es-ES" dirty="0"/>
          </a:p>
        </p:txBody>
      </p:sp>
      <p:pic>
        <p:nvPicPr>
          <p:cNvPr id="7" name="6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65" y="4260789"/>
            <a:ext cx="720000" cy="720000"/>
          </a:xfrm>
          <a:prstGeom prst="rect">
            <a:avLst/>
          </a:prstGeom>
        </p:spPr>
      </p:pic>
    </p:spTree>
    <p:extLst>
      <p:ext uri="{BB962C8B-B14F-4D97-AF65-F5344CB8AC3E}">
        <p14:creationId xmlns:p14="http://schemas.microsoft.com/office/powerpoint/2010/main" val="106012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6867"/>
                                        </p:tgtEl>
                                        <p:attrNameLst>
                                          <p:attrName>style.visibility</p:attrName>
                                        </p:attrNameLst>
                                      </p:cBhvr>
                                      <p:to>
                                        <p:strVal val="visible"/>
                                      </p:to>
                                    </p:set>
                                    <p:anim calcmode="lin" valueType="num">
                                      <p:cBhvr>
                                        <p:cTn id="14" dur="500" fill="hold"/>
                                        <p:tgtEl>
                                          <p:spTgt spid="36867"/>
                                        </p:tgtEl>
                                        <p:attrNameLst>
                                          <p:attrName>ppt_w</p:attrName>
                                        </p:attrNameLst>
                                      </p:cBhvr>
                                      <p:tavLst>
                                        <p:tav tm="0">
                                          <p:val>
                                            <p:fltVal val="0"/>
                                          </p:val>
                                        </p:tav>
                                        <p:tav tm="100000">
                                          <p:val>
                                            <p:strVal val="#ppt_w"/>
                                          </p:val>
                                        </p:tav>
                                      </p:tavLst>
                                    </p:anim>
                                    <p:anim calcmode="lin" valueType="num">
                                      <p:cBhvr>
                                        <p:cTn id="15" dur="500" fill="hold"/>
                                        <p:tgtEl>
                                          <p:spTgt spid="36867"/>
                                        </p:tgtEl>
                                        <p:attrNameLst>
                                          <p:attrName>ppt_h</p:attrName>
                                        </p:attrNameLst>
                                      </p:cBhvr>
                                      <p:tavLst>
                                        <p:tav tm="0">
                                          <p:val>
                                            <p:fltVal val="0"/>
                                          </p:val>
                                        </p:tav>
                                        <p:tav tm="100000">
                                          <p:val>
                                            <p:strVal val="#ppt_h"/>
                                          </p:val>
                                        </p:tav>
                                      </p:tavLst>
                                    </p:anim>
                                    <p:animEffect transition="in" filter="fade">
                                      <p:cBhvr>
                                        <p:cTn id="16" dur="500"/>
                                        <p:tgtEl>
                                          <p:spTgt spid="3686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5. Modelo de cajas y posicionamiento de elementos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46</a:t>
            </a:fld>
            <a:endParaRPr lang="en-US"/>
          </a:p>
        </p:txBody>
      </p:sp>
      <p:sp>
        <p:nvSpPr>
          <p:cNvPr id="3" name="2 Rectángulo"/>
          <p:cNvSpPr/>
          <p:nvPr/>
        </p:nvSpPr>
        <p:spPr>
          <a:xfrm>
            <a:off x="600364" y="1073881"/>
            <a:ext cx="6096000" cy="369332"/>
          </a:xfrm>
          <a:prstGeom prst="rect">
            <a:avLst/>
          </a:prstGeom>
        </p:spPr>
        <p:txBody>
          <a:bodyPr>
            <a:spAutoFit/>
          </a:bodyPr>
          <a:lstStyle/>
          <a:p>
            <a:r>
              <a:rPr lang="es-ES" b="1" dirty="0"/>
              <a:t>Ancho y alto de un </a:t>
            </a:r>
            <a:r>
              <a:rPr lang="es-ES" b="1" dirty="0" smtClean="0"/>
              <a:t>elemento</a:t>
            </a:r>
            <a:endParaRPr lang="es-ES" b="1" dirty="0"/>
          </a:p>
        </p:txBody>
      </p:sp>
      <p:sp>
        <p:nvSpPr>
          <p:cNvPr id="4" name="3 Rectángulo"/>
          <p:cNvSpPr/>
          <p:nvPr/>
        </p:nvSpPr>
        <p:spPr>
          <a:xfrm>
            <a:off x="600364" y="1646673"/>
            <a:ext cx="4165600" cy="1200329"/>
          </a:xfrm>
          <a:prstGeom prst="rect">
            <a:avLst/>
          </a:prstGeom>
          <a:solidFill>
            <a:schemeClr val="bg1">
              <a:lumMod val="95000"/>
            </a:schemeClr>
          </a:solidFill>
        </p:spPr>
        <p:txBody>
          <a:bodyPr wrap="square">
            <a:spAutoFit/>
          </a:bodyPr>
          <a:lstStyle/>
          <a:p>
            <a:r>
              <a:rPr lang="es-ES" sz="1200" dirty="0">
                <a:latin typeface="Courier New" panose="02070309020205020404" pitchFamily="49" charset="0"/>
                <a:cs typeface="Courier New" panose="02070309020205020404" pitchFamily="49" charset="0"/>
              </a:rPr>
              <a:t>div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width</a:t>
            </a:r>
            <a:r>
              <a:rPr lang="es-ES" sz="1200" dirty="0">
                <a:latin typeface="Courier New" panose="02070309020205020404" pitchFamily="49" charset="0"/>
                <a:cs typeface="Courier New" panose="02070309020205020404" pitchFamily="49" charset="0"/>
              </a:rPr>
              <a:t>: 320px;</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padding</a:t>
            </a:r>
            <a:r>
              <a:rPr lang="es-ES" sz="1200" dirty="0">
                <a:latin typeface="Courier New" panose="02070309020205020404" pitchFamily="49" charset="0"/>
                <a:cs typeface="Courier New" panose="02070309020205020404" pitchFamily="49" charset="0"/>
              </a:rPr>
              <a:t>: 10px;</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border</a:t>
            </a:r>
            <a:r>
              <a:rPr lang="es-ES" sz="1200" dirty="0">
                <a:latin typeface="Courier New" panose="02070309020205020404" pitchFamily="49" charset="0"/>
                <a:cs typeface="Courier New" panose="02070309020205020404" pitchFamily="49" charset="0"/>
              </a:rPr>
              <a:t>: 5px </a:t>
            </a:r>
            <a:r>
              <a:rPr lang="es-ES" sz="1200" dirty="0" err="1">
                <a:latin typeface="Courier New" panose="02070309020205020404" pitchFamily="49" charset="0"/>
                <a:cs typeface="Courier New" panose="02070309020205020404" pitchFamily="49" charset="0"/>
              </a:rPr>
              <a:t>solid</a:t>
            </a:r>
            <a:r>
              <a:rPr lang="es-ES" sz="1200" dirty="0">
                <a:latin typeface="Courier New" panose="02070309020205020404" pitchFamily="49" charset="0"/>
                <a:cs typeface="Courier New" panose="02070309020205020404" pitchFamily="49" charset="0"/>
              </a:rPr>
              <a:t> gray;</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margin</a:t>
            </a:r>
            <a:r>
              <a:rPr lang="es-ES" sz="1200" dirty="0">
                <a:latin typeface="Courier New" panose="02070309020205020404" pitchFamily="49" charset="0"/>
                <a:cs typeface="Courier New" panose="02070309020205020404" pitchFamily="49" charset="0"/>
              </a:rPr>
              <a:t>: 0;</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sp>
        <p:nvSpPr>
          <p:cNvPr id="5" name="4 Rectángulo"/>
          <p:cNvSpPr/>
          <p:nvPr/>
        </p:nvSpPr>
        <p:spPr>
          <a:xfrm>
            <a:off x="4941455" y="1677451"/>
            <a:ext cx="6096000" cy="1169551"/>
          </a:xfrm>
          <a:prstGeom prst="rect">
            <a:avLst/>
          </a:prstGeom>
        </p:spPr>
        <p:txBody>
          <a:bodyPr>
            <a:spAutoFit/>
          </a:bodyPr>
          <a:lstStyle/>
          <a:p>
            <a:r>
              <a:rPr lang="es-ES" sz="1400" dirty="0"/>
              <a:t>320 </a:t>
            </a:r>
            <a:r>
              <a:rPr lang="es-ES" sz="1400" dirty="0" err="1"/>
              <a:t>px</a:t>
            </a:r>
            <a:r>
              <a:rPr lang="es-ES" sz="1400" dirty="0"/>
              <a:t> (ancho ) + 20 </a:t>
            </a:r>
            <a:r>
              <a:rPr lang="es-ES" sz="1400" dirty="0" err="1"/>
              <a:t>px</a:t>
            </a:r>
            <a:r>
              <a:rPr lang="es-ES" sz="1400" dirty="0"/>
              <a:t> </a:t>
            </a:r>
            <a:r>
              <a:rPr lang="es-ES" sz="1400" dirty="0" smtClean="0"/>
              <a:t>(relleno </a:t>
            </a:r>
            <a:r>
              <a:rPr lang="es-ES" sz="1400" dirty="0"/>
              <a:t>izquierdo + derecho</a:t>
            </a:r>
            <a:r>
              <a:rPr lang="es-ES" sz="1400" dirty="0" smtClean="0"/>
              <a:t>)</a:t>
            </a:r>
          </a:p>
          <a:p>
            <a:r>
              <a:rPr lang="es-ES" sz="1400" dirty="0" smtClean="0"/>
              <a:t>+ </a:t>
            </a:r>
            <a:r>
              <a:rPr lang="es-ES" sz="1400" dirty="0"/>
              <a:t>10 </a:t>
            </a:r>
            <a:r>
              <a:rPr lang="es-ES" sz="1400" dirty="0" err="1"/>
              <a:t>px</a:t>
            </a:r>
            <a:r>
              <a:rPr lang="es-ES" sz="1400" dirty="0"/>
              <a:t> (borde izquierdo + derecho)</a:t>
            </a:r>
            <a:br>
              <a:rPr lang="es-ES" sz="1400" dirty="0"/>
            </a:br>
            <a:r>
              <a:rPr lang="es-ES" sz="1400" dirty="0"/>
              <a:t>+ 0 </a:t>
            </a:r>
            <a:r>
              <a:rPr lang="es-ES" sz="1400" dirty="0" err="1"/>
              <a:t>px</a:t>
            </a:r>
            <a:r>
              <a:rPr lang="es-ES" sz="1400" dirty="0"/>
              <a:t> (margen izquierdo + derecho)</a:t>
            </a:r>
            <a:br>
              <a:rPr lang="es-ES" sz="1400" dirty="0"/>
            </a:br>
            <a:endParaRPr lang="es-ES" sz="1400" dirty="0" smtClean="0"/>
          </a:p>
          <a:p>
            <a:r>
              <a:rPr lang="es-ES" sz="1400" b="1" dirty="0" smtClean="0"/>
              <a:t>= </a:t>
            </a:r>
            <a:r>
              <a:rPr lang="es-ES" sz="1400" b="1" dirty="0"/>
              <a:t>350 </a:t>
            </a:r>
            <a:r>
              <a:rPr lang="es-ES" sz="1400" b="1" dirty="0" err="1"/>
              <a:t>px</a:t>
            </a:r>
            <a:endParaRPr lang="es-ES" sz="1400" dirty="0"/>
          </a:p>
        </p:txBody>
      </p:sp>
    </p:spTree>
    <p:extLst>
      <p:ext uri="{BB962C8B-B14F-4D97-AF65-F5344CB8AC3E}">
        <p14:creationId xmlns:p14="http://schemas.microsoft.com/office/powerpoint/2010/main" val="62858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5. Modelo de cajas y posicionamiento de elementos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47</a:t>
            </a:fld>
            <a:endParaRPr lang="en-US"/>
          </a:p>
        </p:txBody>
      </p:sp>
      <p:sp>
        <p:nvSpPr>
          <p:cNvPr id="3" name="2 Rectángulo"/>
          <p:cNvSpPr/>
          <p:nvPr/>
        </p:nvSpPr>
        <p:spPr>
          <a:xfrm>
            <a:off x="600364" y="1073881"/>
            <a:ext cx="6096000" cy="369332"/>
          </a:xfrm>
          <a:prstGeom prst="rect">
            <a:avLst/>
          </a:prstGeom>
        </p:spPr>
        <p:txBody>
          <a:bodyPr>
            <a:spAutoFit/>
          </a:bodyPr>
          <a:lstStyle/>
          <a:p>
            <a:r>
              <a:rPr lang="es-ES" b="1" dirty="0"/>
              <a:t>posición: estática</a:t>
            </a:r>
            <a:r>
              <a:rPr lang="es-ES" b="1" dirty="0" smtClean="0"/>
              <a:t>;</a:t>
            </a:r>
            <a:endParaRPr lang="es-ES" b="1" dirty="0"/>
          </a:p>
        </p:txBody>
      </p:sp>
      <p:sp>
        <p:nvSpPr>
          <p:cNvPr id="9" name="8 Rectángulo"/>
          <p:cNvSpPr/>
          <p:nvPr/>
        </p:nvSpPr>
        <p:spPr>
          <a:xfrm>
            <a:off x="600364" y="1563347"/>
            <a:ext cx="10529454" cy="954107"/>
          </a:xfrm>
          <a:prstGeom prst="rect">
            <a:avLst/>
          </a:prstGeom>
        </p:spPr>
        <p:txBody>
          <a:bodyPr wrap="square">
            <a:spAutoFit/>
          </a:bodyPr>
          <a:lstStyle/>
          <a:p>
            <a:r>
              <a:rPr lang="es-ES" sz="1400" dirty="0"/>
              <a:t>Los elementos HTML se colocan estáticos de forma predeterminada.</a:t>
            </a:r>
          </a:p>
          <a:p>
            <a:r>
              <a:rPr lang="es-ES" sz="1400" dirty="0"/>
              <a:t>Los elementos posicionados estáticos no se ven afectados por las propiedades superior, inferior, izquierda y derecha.</a:t>
            </a:r>
          </a:p>
          <a:p>
            <a:r>
              <a:rPr lang="es-ES" sz="1400" dirty="0"/>
              <a:t>Un elemento con position: </a:t>
            </a:r>
            <a:r>
              <a:rPr lang="es-ES" sz="1400" dirty="0" err="1"/>
              <a:t>static;no</a:t>
            </a:r>
            <a:r>
              <a:rPr lang="es-ES" sz="1400" dirty="0"/>
              <a:t> está posicionado de ninguna manera especial; siempre se posiciona de acuerdo con el flujo normal de la </a:t>
            </a:r>
            <a:r>
              <a:rPr lang="es-ES" sz="1400" dirty="0" smtClean="0"/>
              <a:t>página</a:t>
            </a:r>
            <a:endParaRPr lang="es-ES" sz="1400" dirty="0"/>
          </a:p>
        </p:txBody>
      </p:sp>
      <p:sp>
        <p:nvSpPr>
          <p:cNvPr id="10" name="9 Rectángulo"/>
          <p:cNvSpPr/>
          <p:nvPr/>
        </p:nvSpPr>
        <p:spPr>
          <a:xfrm>
            <a:off x="683491" y="2671818"/>
            <a:ext cx="4036291" cy="830997"/>
          </a:xfrm>
          <a:prstGeom prst="rect">
            <a:avLst/>
          </a:prstGeom>
          <a:solidFill>
            <a:schemeClr val="bg1">
              <a:lumMod val="95000"/>
            </a:schemeClr>
          </a:solidFill>
        </p:spPr>
        <p:txBody>
          <a:bodyPr wrap="square">
            <a:spAutoFit/>
          </a:bodyPr>
          <a:lstStyle/>
          <a:p>
            <a:r>
              <a:rPr lang="es-ES" sz="1200" dirty="0" err="1">
                <a:latin typeface="Courier New" panose="02070309020205020404" pitchFamily="49" charset="0"/>
                <a:cs typeface="Courier New" panose="02070309020205020404" pitchFamily="49" charset="0"/>
              </a:rPr>
              <a:t>div.static</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position: </a:t>
            </a:r>
            <a:r>
              <a:rPr lang="es-ES" sz="1200" dirty="0" err="1">
                <a:solidFill>
                  <a:srgbClr val="FF0000"/>
                </a:solidFill>
                <a:latin typeface="Courier New" panose="02070309020205020404" pitchFamily="49" charset="0"/>
                <a:cs typeface="Courier New" panose="02070309020205020404" pitchFamily="49" charset="0"/>
              </a:rPr>
              <a:t>static</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border</a:t>
            </a:r>
            <a:r>
              <a:rPr lang="es-ES" sz="1200" dirty="0">
                <a:latin typeface="Courier New" panose="02070309020205020404" pitchFamily="49" charset="0"/>
                <a:cs typeface="Courier New" panose="02070309020205020404" pitchFamily="49" charset="0"/>
              </a:rPr>
              <a:t>: 3px </a:t>
            </a:r>
            <a:r>
              <a:rPr lang="es-ES" sz="1200" dirty="0" err="1">
                <a:latin typeface="Courier New" panose="02070309020205020404" pitchFamily="49" charset="0"/>
                <a:cs typeface="Courier New" panose="02070309020205020404" pitchFamily="49" charset="0"/>
              </a:rPr>
              <a:t>solid</a:t>
            </a:r>
            <a:r>
              <a:rPr lang="es-ES" sz="1200" dirty="0">
                <a:latin typeface="Courier New" panose="02070309020205020404" pitchFamily="49" charset="0"/>
                <a:cs typeface="Courier New" panose="02070309020205020404" pitchFamily="49" charset="0"/>
              </a:rPr>
              <a:t> #73AD21;</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6036" y="2517454"/>
            <a:ext cx="6935719" cy="1318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11 Rectángulo"/>
          <p:cNvSpPr/>
          <p:nvPr/>
        </p:nvSpPr>
        <p:spPr>
          <a:xfrm>
            <a:off x="4886036" y="3752272"/>
            <a:ext cx="2784764" cy="830997"/>
          </a:xfrm>
          <a:prstGeom prst="rect">
            <a:avLst/>
          </a:prstGeom>
        </p:spPr>
        <p:txBody>
          <a:bodyPr wrap="square">
            <a:spAutoFit/>
          </a:bodyPr>
          <a:lstStyle/>
          <a:p>
            <a:r>
              <a:rPr lang="es-ES" sz="1200" dirty="0" smtClean="0"/>
              <a:t>Index_45.html</a:t>
            </a:r>
            <a:endParaRPr lang="es-ES" sz="1200" dirty="0"/>
          </a:p>
          <a:p>
            <a:r>
              <a:rPr lang="es-ES" dirty="0"/>
              <a:t/>
            </a:r>
            <a:br>
              <a:rPr lang="es-ES" dirty="0"/>
            </a:br>
            <a:endParaRPr lang="es-ES" dirty="0"/>
          </a:p>
        </p:txBody>
      </p:sp>
      <p:pic>
        <p:nvPicPr>
          <p:cNvPr id="11" name="10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2555" y="4167770"/>
            <a:ext cx="720000" cy="720000"/>
          </a:xfrm>
          <a:prstGeom prst="rect">
            <a:avLst/>
          </a:prstGeom>
        </p:spPr>
      </p:pic>
    </p:spTree>
    <p:extLst>
      <p:ext uri="{BB962C8B-B14F-4D97-AF65-F5344CB8AC3E}">
        <p14:creationId xmlns:p14="http://schemas.microsoft.com/office/powerpoint/2010/main" val="142569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7890"/>
                                        </p:tgtEl>
                                        <p:attrNameLst>
                                          <p:attrName>style.visibility</p:attrName>
                                        </p:attrNameLst>
                                      </p:cBhvr>
                                      <p:to>
                                        <p:strVal val="visible"/>
                                      </p:to>
                                    </p:set>
                                    <p:anim calcmode="lin" valueType="num">
                                      <p:cBhvr>
                                        <p:cTn id="14" dur="500" fill="hold"/>
                                        <p:tgtEl>
                                          <p:spTgt spid="37890"/>
                                        </p:tgtEl>
                                        <p:attrNameLst>
                                          <p:attrName>ppt_w</p:attrName>
                                        </p:attrNameLst>
                                      </p:cBhvr>
                                      <p:tavLst>
                                        <p:tav tm="0">
                                          <p:val>
                                            <p:fltVal val="0"/>
                                          </p:val>
                                        </p:tav>
                                        <p:tav tm="100000">
                                          <p:val>
                                            <p:strVal val="#ppt_w"/>
                                          </p:val>
                                        </p:tav>
                                      </p:tavLst>
                                    </p:anim>
                                    <p:anim calcmode="lin" valueType="num">
                                      <p:cBhvr>
                                        <p:cTn id="15" dur="500" fill="hold"/>
                                        <p:tgtEl>
                                          <p:spTgt spid="37890"/>
                                        </p:tgtEl>
                                        <p:attrNameLst>
                                          <p:attrName>ppt_h</p:attrName>
                                        </p:attrNameLst>
                                      </p:cBhvr>
                                      <p:tavLst>
                                        <p:tav tm="0">
                                          <p:val>
                                            <p:fltVal val="0"/>
                                          </p:val>
                                        </p:tav>
                                        <p:tav tm="100000">
                                          <p:val>
                                            <p:strVal val="#ppt_h"/>
                                          </p:val>
                                        </p:tav>
                                      </p:tavLst>
                                    </p:anim>
                                    <p:animEffect transition="in" filter="fade">
                                      <p:cBhvr>
                                        <p:cTn id="16" dur="500"/>
                                        <p:tgtEl>
                                          <p:spTgt spid="3789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5. Modelo de cajas y posicionamiento de elementos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48</a:t>
            </a:fld>
            <a:endParaRPr lang="en-US"/>
          </a:p>
        </p:txBody>
      </p:sp>
      <p:sp>
        <p:nvSpPr>
          <p:cNvPr id="3" name="2 Rectángulo"/>
          <p:cNvSpPr/>
          <p:nvPr/>
        </p:nvSpPr>
        <p:spPr>
          <a:xfrm>
            <a:off x="600364" y="1073881"/>
            <a:ext cx="6096000" cy="369332"/>
          </a:xfrm>
          <a:prstGeom prst="rect">
            <a:avLst/>
          </a:prstGeom>
        </p:spPr>
        <p:txBody>
          <a:bodyPr>
            <a:spAutoFit/>
          </a:bodyPr>
          <a:lstStyle/>
          <a:p>
            <a:r>
              <a:rPr lang="es-ES" b="1" dirty="0"/>
              <a:t>posición: relativa</a:t>
            </a:r>
            <a:r>
              <a:rPr lang="es-ES" b="1" dirty="0" smtClean="0"/>
              <a:t>;</a:t>
            </a:r>
            <a:endParaRPr lang="es-ES" b="1" dirty="0"/>
          </a:p>
        </p:txBody>
      </p:sp>
      <p:sp>
        <p:nvSpPr>
          <p:cNvPr id="9" name="8 Rectángulo"/>
          <p:cNvSpPr/>
          <p:nvPr/>
        </p:nvSpPr>
        <p:spPr>
          <a:xfrm>
            <a:off x="600364" y="1563347"/>
            <a:ext cx="10529454" cy="738664"/>
          </a:xfrm>
          <a:prstGeom prst="rect">
            <a:avLst/>
          </a:prstGeom>
        </p:spPr>
        <p:txBody>
          <a:bodyPr wrap="square">
            <a:spAutoFit/>
          </a:bodyPr>
          <a:lstStyle/>
          <a:p>
            <a:r>
              <a:rPr lang="es-ES" sz="1400" dirty="0"/>
              <a:t>Un elemento con position: </a:t>
            </a:r>
            <a:r>
              <a:rPr lang="es-ES" sz="1400" dirty="0" err="1"/>
              <a:t>relative;se</a:t>
            </a:r>
            <a:r>
              <a:rPr lang="es-ES" sz="1400" dirty="0"/>
              <a:t> coloca en relación con su posición normal.</a:t>
            </a:r>
          </a:p>
          <a:p>
            <a:r>
              <a:rPr lang="es-ES" sz="1400" dirty="0"/>
              <a:t>Establecer las propiedades superior, derecha, inferior e izquierda de un elemento relativamente posicionado hará que se ajuste fuera de su posición normal. El resto del contenido no se ajustará para encajar en ningún espacio dejado por el elemento.</a:t>
            </a:r>
          </a:p>
        </p:txBody>
      </p:sp>
      <p:sp>
        <p:nvSpPr>
          <p:cNvPr id="10" name="9 Rectángulo"/>
          <p:cNvSpPr/>
          <p:nvPr/>
        </p:nvSpPr>
        <p:spPr>
          <a:xfrm>
            <a:off x="683491" y="2671818"/>
            <a:ext cx="4036291" cy="1015663"/>
          </a:xfrm>
          <a:prstGeom prst="rect">
            <a:avLst/>
          </a:prstGeom>
          <a:solidFill>
            <a:schemeClr val="bg1">
              <a:lumMod val="95000"/>
            </a:schemeClr>
          </a:solidFill>
        </p:spPr>
        <p:txBody>
          <a:bodyPr wrap="square">
            <a:spAutoFit/>
          </a:bodyPr>
          <a:lstStyle/>
          <a:p>
            <a:r>
              <a:rPr lang="es-ES" sz="1200" dirty="0" err="1">
                <a:latin typeface="Courier New" panose="02070309020205020404" pitchFamily="49" charset="0"/>
                <a:cs typeface="Courier New" panose="02070309020205020404" pitchFamily="49" charset="0"/>
              </a:rPr>
              <a:t>div.relative</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position: </a:t>
            </a:r>
            <a:r>
              <a:rPr lang="es-ES" sz="1200" dirty="0" err="1">
                <a:solidFill>
                  <a:srgbClr val="FF0000"/>
                </a:solidFill>
                <a:latin typeface="Courier New" panose="02070309020205020404" pitchFamily="49" charset="0"/>
                <a:cs typeface="Courier New" panose="02070309020205020404" pitchFamily="49" charset="0"/>
              </a:rPr>
              <a:t>relative</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left</a:t>
            </a:r>
            <a:r>
              <a:rPr lang="es-ES" sz="1200" dirty="0">
                <a:latin typeface="Courier New" panose="02070309020205020404" pitchFamily="49" charset="0"/>
                <a:cs typeface="Courier New" panose="02070309020205020404" pitchFamily="49" charset="0"/>
              </a:rPr>
              <a:t>: 30px;</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border</a:t>
            </a:r>
            <a:r>
              <a:rPr lang="es-ES" sz="1200" dirty="0">
                <a:latin typeface="Courier New" panose="02070309020205020404" pitchFamily="49" charset="0"/>
                <a:cs typeface="Courier New" panose="02070309020205020404" pitchFamily="49" charset="0"/>
              </a:rPr>
              <a:t>: 3px </a:t>
            </a:r>
            <a:r>
              <a:rPr lang="es-ES" sz="1200" dirty="0" err="1">
                <a:latin typeface="Courier New" panose="02070309020205020404" pitchFamily="49" charset="0"/>
                <a:cs typeface="Courier New" panose="02070309020205020404" pitchFamily="49" charset="0"/>
              </a:rPr>
              <a:t>solid</a:t>
            </a:r>
            <a:r>
              <a:rPr lang="es-ES" sz="1200" dirty="0">
                <a:latin typeface="Courier New" panose="02070309020205020404" pitchFamily="49" charset="0"/>
                <a:cs typeface="Courier New" panose="02070309020205020404" pitchFamily="49" charset="0"/>
              </a:rPr>
              <a:t> #73AD21;</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9952" y="2597120"/>
            <a:ext cx="6905918" cy="1165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10 Rectángulo"/>
          <p:cNvSpPr/>
          <p:nvPr/>
        </p:nvSpPr>
        <p:spPr>
          <a:xfrm>
            <a:off x="4849952" y="3782958"/>
            <a:ext cx="2784764" cy="830997"/>
          </a:xfrm>
          <a:prstGeom prst="rect">
            <a:avLst/>
          </a:prstGeom>
        </p:spPr>
        <p:txBody>
          <a:bodyPr wrap="square">
            <a:spAutoFit/>
          </a:bodyPr>
          <a:lstStyle/>
          <a:p>
            <a:r>
              <a:rPr lang="es-ES" sz="1200" dirty="0" smtClean="0"/>
              <a:t>Index_46.html</a:t>
            </a:r>
            <a:endParaRPr lang="es-ES" sz="1200" dirty="0"/>
          </a:p>
          <a:p>
            <a:r>
              <a:rPr lang="es-ES" dirty="0"/>
              <a:t/>
            </a:r>
            <a:br>
              <a:rPr lang="es-ES" dirty="0"/>
            </a:br>
            <a:endParaRPr lang="es-ES" dirty="0"/>
          </a:p>
        </p:txBody>
      </p:sp>
      <p:pic>
        <p:nvPicPr>
          <p:cNvPr id="12" name="1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2555" y="4198456"/>
            <a:ext cx="720000" cy="720000"/>
          </a:xfrm>
          <a:prstGeom prst="rect">
            <a:avLst/>
          </a:prstGeom>
        </p:spPr>
      </p:pic>
    </p:spTree>
    <p:extLst>
      <p:ext uri="{BB962C8B-B14F-4D97-AF65-F5344CB8AC3E}">
        <p14:creationId xmlns:p14="http://schemas.microsoft.com/office/powerpoint/2010/main" val="25661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3010"/>
                                        </p:tgtEl>
                                        <p:attrNameLst>
                                          <p:attrName>style.visibility</p:attrName>
                                        </p:attrNameLst>
                                      </p:cBhvr>
                                      <p:to>
                                        <p:strVal val="visible"/>
                                      </p:to>
                                    </p:set>
                                    <p:anim calcmode="lin" valueType="num">
                                      <p:cBhvr>
                                        <p:cTn id="19" dur="500" fill="hold"/>
                                        <p:tgtEl>
                                          <p:spTgt spid="43010"/>
                                        </p:tgtEl>
                                        <p:attrNameLst>
                                          <p:attrName>ppt_w</p:attrName>
                                        </p:attrNameLst>
                                      </p:cBhvr>
                                      <p:tavLst>
                                        <p:tav tm="0">
                                          <p:val>
                                            <p:fltVal val="0"/>
                                          </p:val>
                                        </p:tav>
                                        <p:tav tm="100000">
                                          <p:val>
                                            <p:strVal val="#ppt_w"/>
                                          </p:val>
                                        </p:tav>
                                      </p:tavLst>
                                    </p:anim>
                                    <p:anim calcmode="lin" valueType="num">
                                      <p:cBhvr>
                                        <p:cTn id="20" dur="500" fill="hold"/>
                                        <p:tgtEl>
                                          <p:spTgt spid="43010"/>
                                        </p:tgtEl>
                                        <p:attrNameLst>
                                          <p:attrName>ppt_h</p:attrName>
                                        </p:attrNameLst>
                                      </p:cBhvr>
                                      <p:tavLst>
                                        <p:tav tm="0">
                                          <p:val>
                                            <p:fltVal val="0"/>
                                          </p:val>
                                        </p:tav>
                                        <p:tav tm="100000">
                                          <p:val>
                                            <p:strVal val="#ppt_h"/>
                                          </p:val>
                                        </p:tav>
                                      </p:tavLst>
                                    </p:anim>
                                    <p:animEffect transition="in" filter="fade">
                                      <p:cBhvr>
                                        <p:cTn id="21" dur="500"/>
                                        <p:tgtEl>
                                          <p:spTgt spid="43010"/>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5. Modelo de cajas y posicionamiento de elementos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49</a:t>
            </a:fld>
            <a:endParaRPr lang="en-US"/>
          </a:p>
        </p:txBody>
      </p:sp>
      <p:sp>
        <p:nvSpPr>
          <p:cNvPr id="3" name="2 Rectángulo"/>
          <p:cNvSpPr/>
          <p:nvPr/>
        </p:nvSpPr>
        <p:spPr>
          <a:xfrm>
            <a:off x="600364" y="1073881"/>
            <a:ext cx="6096000" cy="369332"/>
          </a:xfrm>
          <a:prstGeom prst="rect">
            <a:avLst/>
          </a:prstGeom>
        </p:spPr>
        <p:txBody>
          <a:bodyPr>
            <a:spAutoFit/>
          </a:bodyPr>
          <a:lstStyle/>
          <a:p>
            <a:r>
              <a:rPr lang="es-ES" b="1" dirty="0"/>
              <a:t>posición: fija</a:t>
            </a:r>
            <a:r>
              <a:rPr lang="es-ES" b="1" dirty="0" smtClean="0"/>
              <a:t>;</a:t>
            </a:r>
            <a:endParaRPr lang="es-ES" b="1" dirty="0"/>
          </a:p>
        </p:txBody>
      </p:sp>
      <p:sp>
        <p:nvSpPr>
          <p:cNvPr id="9" name="8 Rectángulo"/>
          <p:cNvSpPr/>
          <p:nvPr/>
        </p:nvSpPr>
        <p:spPr>
          <a:xfrm>
            <a:off x="600364" y="1563347"/>
            <a:ext cx="10529454" cy="954107"/>
          </a:xfrm>
          <a:prstGeom prst="rect">
            <a:avLst/>
          </a:prstGeom>
        </p:spPr>
        <p:txBody>
          <a:bodyPr wrap="square">
            <a:spAutoFit/>
          </a:bodyPr>
          <a:lstStyle/>
          <a:p>
            <a:r>
              <a:rPr lang="es-ES" sz="1400" dirty="0"/>
              <a:t>Un elemento con position: </a:t>
            </a:r>
            <a:r>
              <a:rPr lang="es-ES" sz="1400" dirty="0" err="1"/>
              <a:t>fixed;se</a:t>
            </a:r>
            <a:r>
              <a:rPr lang="es-ES" sz="1400" dirty="0"/>
              <a:t> coloca en relación con la ventana gráfica, lo que significa que siempre permanece en el mismo lugar, incluso si se desplaza la página. Las propiedades superior, derecha, inferior e izquierda se utilizan para colocar el elemento.</a:t>
            </a:r>
          </a:p>
          <a:p>
            <a:r>
              <a:rPr lang="es-ES" sz="1400" dirty="0"/>
              <a:t>Un elemento fijo no deja un espacio en la página donde normalmente habría estado ubicado.</a:t>
            </a:r>
          </a:p>
          <a:p>
            <a:r>
              <a:rPr lang="es-ES" sz="1400" dirty="0"/>
              <a:t>Observe el elemento fijo en la esquina inferior derecha de la página. Aquí está el CSS que se utiliza</a:t>
            </a:r>
          </a:p>
        </p:txBody>
      </p:sp>
      <p:sp>
        <p:nvSpPr>
          <p:cNvPr id="10" name="9 Rectángulo"/>
          <p:cNvSpPr/>
          <p:nvPr/>
        </p:nvSpPr>
        <p:spPr>
          <a:xfrm>
            <a:off x="683492" y="2671818"/>
            <a:ext cx="3657600" cy="1384995"/>
          </a:xfrm>
          <a:prstGeom prst="rect">
            <a:avLst/>
          </a:prstGeom>
          <a:solidFill>
            <a:schemeClr val="bg1">
              <a:lumMod val="95000"/>
            </a:schemeClr>
          </a:solidFill>
        </p:spPr>
        <p:txBody>
          <a:bodyPr wrap="square">
            <a:spAutoFit/>
          </a:bodyPr>
          <a:lstStyle/>
          <a:p>
            <a:r>
              <a:rPr lang="en-US" sz="1200" dirty="0" err="1">
                <a:latin typeface="Courier New" panose="02070309020205020404" pitchFamily="49" charset="0"/>
                <a:cs typeface="Courier New" panose="02070309020205020404" pitchFamily="49" charset="0"/>
              </a:rPr>
              <a:t>div.fixed</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position: </a:t>
            </a:r>
            <a:r>
              <a:rPr lang="en-US" sz="1200" dirty="0">
                <a:solidFill>
                  <a:srgbClr val="FF0000"/>
                </a:solidFill>
                <a:latin typeface="Courier New" panose="02070309020205020404" pitchFamily="49" charset="0"/>
                <a:cs typeface="Courier New" panose="02070309020205020404" pitchFamily="49" charset="0"/>
              </a:rPr>
              <a:t>fixed</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bottom: 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right: 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width: 300px;</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border: 3px solid #73AD21;</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endParaRPr lang="es-ES" sz="1200" dirty="0">
              <a:latin typeface="Courier New" panose="02070309020205020404" pitchFamily="49" charset="0"/>
              <a:cs typeface="Courier New" panose="02070309020205020404" pitchFamily="49" charset="0"/>
            </a:endParaRPr>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482" y="2671818"/>
            <a:ext cx="6808907" cy="1078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10 Rectángulo"/>
          <p:cNvSpPr/>
          <p:nvPr/>
        </p:nvSpPr>
        <p:spPr>
          <a:xfrm>
            <a:off x="4659482" y="3749964"/>
            <a:ext cx="2784764" cy="830997"/>
          </a:xfrm>
          <a:prstGeom prst="rect">
            <a:avLst/>
          </a:prstGeom>
        </p:spPr>
        <p:txBody>
          <a:bodyPr wrap="square">
            <a:spAutoFit/>
          </a:bodyPr>
          <a:lstStyle/>
          <a:p>
            <a:r>
              <a:rPr lang="es-ES" sz="1200" dirty="0" smtClean="0"/>
              <a:t>Index_47.html</a:t>
            </a:r>
            <a:endParaRPr lang="es-ES" sz="1200" dirty="0"/>
          </a:p>
          <a:p>
            <a:r>
              <a:rPr lang="es-ES" dirty="0"/>
              <a:t/>
            </a:r>
            <a:br>
              <a:rPr lang="es-ES" dirty="0"/>
            </a:br>
            <a:endParaRPr lang="es-ES" dirty="0"/>
          </a:p>
        </p:txBody>
      </p:sp>
      <p:pic>
        <p:nvPicPr>
          <p:cNvPr id="12" name="1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3313" y="4165462"/>
            <a:ext cx="720000" cy="720000"/>
          </a:xfrm>
          <a:prstGeom prst="rect">
            <a:avLst/>
          </a:prstGeom>
        </p:spPr>
      </p:pic>
    </p:spTree>
    <p:extLst>
      <p:ext uri="{BB962C8B-B14F-4D97-AF65-F5344CB8AC3E}">
        <p14:creationId xmlns:p14="http://schemas.microsoft.com/office/powerpoint/2010/main" val="92483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4034"/>
                                        </p:tgtEl>
                                        <p:attrNameLst>
                                          <p:attrName>style.visibility</p:attrName>
                                        </p:attrNameLst>
                                      </p:cBhvr>
                                      <p:to>
                                        <p:strVal val="visible"/>
                                      </p:to>
                                    </p:set>
                                    <p:anim calcmode="lin" valueType="num">
                                      <p:cBhvr>
                                        <p:cTn id="19" dur="500" fill="hold"/>
                                        <p:tgtEl>
                                          <p:spTgt spid="44034"/>
                                        </p:tgtEl>
                                        <p:attrNameLst>
                                          <p:attrName>ppt_w</p:attrName>
                                        </p:attrNameLst>
                                      </p:cBhvr>
                                      <p:tavLst>
                                        <p:tav tm="0">
                                          <p:val>
                                            <p:fltVal val="0"/>
                                          </p:val>
                                        </p:tav>
                                        <p:tav tm="100000">
                                          <p:val>
                                            <p:strVal val="#ppt_w"/>
                                          </p:val>
                                        </p:tav>
                                      </p:tavLst>
                                    </p:anim>
                                    <p:anim calcmode="lin" valueType="num">
                                      <p:cBhvr>
                                        <p:cTn id="20" dur="500" fill="hold"/>
                                        <p:tgtEl>
                                          <p:spTgt spid="44034"/>
                                        </p:tgtEl>
                                        <p:attrNameLst>
                                          <p:attrName>ppt_h</p:attrName>
                                        </p:attrNameLst>
                                      </p:cBhvr>
                                      <p:tavLst>
                                        <p:tav tm="0">
                                          <p:val>
                                            <p:fltVal val="0"/>
                                          </p:val>
                                        </p:tav>
                                        <p:tav tm="100000">
                                          <p:val>
                                            <p:strVal val="#ppt_h"/>
                                          </p:val>
                                        </p:tav>
                                      </p:tavLst>
                                    </p:anim>
                                    <p:animEffect transition="in" filter="fade">
                                      <p:cBhvr>
                                        <p:cTn id="21" dur="500"/>
                                        <p:tgtEl>
                                          <p:spTgt spid="44034"/>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a:t>1. </a:t>
            </a:r>
            <a:r>
              <a:rPr lang="es-ES" sz="3000" dirty="0" smtClean="0"/>
              <a:t>Introducción</a:t>
            </a:r>
            <a:endParaRPr lang="es-ES" sz="3000" dirty="0"/>
          </a:p>
        </p:txBody>
      </p:sp>
      <p:sp>
        <p:nvSpPr>
          <p:cNvPr id="15" name="Marcador de texto 14"/>
          <p:cNvSpPr>
            <a:spLocks noGrp="1"/>
          </p:cNvSpPr>
          <p:nvPr>
            <p:ph type="body" idx="18"/>
          </p:nvPr>
        </p:nvSpPr>
        <p:spPr>
          <a:xfrm>
            <a:off x="711168" y="1039682"/>
            <a:ext cx="10495179" cy="3372062"/>
          </a:xfrm>
        </p:spPr>
        <p:txBody>
          <a:bodyPr>
            <a:normAutofit/>
          </a:bodyPr>
          <a:lstStyle/>
          <a:p>
            <a:pPr marL="0" indent="0" fontAlgn="base">
              <a:buNone/>
            </a:pPr>
            <a:r>
              <a:rPr lang="es-ES" dirty="0"/>
              <a:t>CSS vienen a ser el conjunto de reglas que indican a un navegador web como debe interpretar una página web a nivel de </a:t>
            </a:r>
            <a:r>
              <a:rPr lang="es-ES" dirty="0" smtClean="0"/>
              <a:t>visualización</a:t>
            </a:r>
            <a:r>
              <a:rPr lang="es-ES" dirty="0"/>
              <a:t>.</a:t>
            </a:r>
          </a:p>
          <a:p>
            <a:pPr fontAlgn="base"/>
            <a:r>
              <a:rPr lang="es-ES" dirty="0"/>
              <a:t>«</a:t>
            </a:r>
            <a:r>
              <a:rPr lang="es-ES" i="1" dirty="0"/>
              <a:t>Tu eres un párrafo en mayúsculas</a:t>
            </a:r>
            <a:r>
              <a:rPr lang="es-ES" dirty="0"/>
              <a:t>«.</a:t>
            </a:r>
          </a:p>
          <a:p>
            <a:pPr fontAlgn="base"/>
            <a:r>
              <a:rPr lang="es-ES" dirty="0"/>
              <a:t>«</a:t>
            </a:r>
            <a:r>
              <a:rPr lang="es-ES" i="1" dirty="0"/>
              <a:t>Este otro es un enlace de color rojo y en cursiva</a:t>
            </a:r>
            <a:r>
              <a:rPr lang="es-ES" dirty="0"/>
              <a:t>«</a:t>
            </a:r>
          </a:p>
          <a:p>
            <a:pPr fontAlgn="base"/>
            <a:r>
              <a:rPr lang="es-ES" dirty="0"/>
              <a:t>«</a:t>
            </a:r>
            <a:r>
              <a:rPr lang="es-ES" i="1" dirty="0"/>
              <a:t>Estos 2 contenedores tienen un ancho del 50% y deben estar uno al  lado del otro para dar 2 columnas</a:t>
            </a:r>
            <a:r>
              <a:rPr lang="es-ES" dirty="0" smtClean="0"/>
              <a:t>«.</a:t>
            </a:r>
          </a:p>
          <a:p>
            <a:pPr marL="0" indent="0" fontAlgn="base">
              <a:buNone/>
            </a:pPr>
            <a:r>
              <a:rPr lang="es-ES" dirty="0"/>
              <a:t>Se denomina en cascada porqué las reglas que indican como se debe visualizar un documento web se escriben y son leídas una tras otra.</a:t>
            </a:r>
          </a:p>
          <a:p>
            <a:pPr marL="0" indent="0" fontAlgn="base">
              <a:buNone/>
            </a:pPr>
            <a:r>
              <a:rPr lang="es-ES" dirty="0"/>
              <a:t>Una vez el ordenador ha leído todas las instrucciones entonces las procesa y decide cuales debe obviar y a cuales debe hacer caso.</a:t>
            </a:r>
          </a:p>
          <a:p>
            <a:pPr marL="0" indent="0" fontAlgn="base">
              <a:buNone/>
            </a:pPr>
            <a:r>
              <a:rPr lang="es-ES" dirty="0" smtClean="0"/>
              <a:t>La </a:t>
            </a:r>
            <a:r>
              <a:rPr lang="es-ES" dirty="0"/>
              <a:t>extensión de los documentos CSS es .</a:t>
            </a:r>
            <a:r>
              <a:rPr lang="es-ES" dirty="0" err="1"/>
              <a:t>css</a:t>
            </a:r>
            <a:r>
              <a:rPr lang="es-ES" dirty="0"/>
              <a:t> a pesar de que veremos que hay veces que se puede escribir directamente en el documento .</a:t>
            </a:r>
            <a:r>
              <a:rPr lang="es-ES" dirty="0" err="1"/>
              <a:t>html</a:t>
            </a:r>
            <a:endParaRPr lang="es-ES" dirty="0"/>
          </a:p>
          <a:p>
            <a:pPr fontAlgn="base"/>
            <a:endParaRPr lang="es-ES" dirty="0"/>
          </a:p>
          <a:p>
            <a:endParaRPr lang="es-ES" dirty="0" smtClean="0"/>
          </a:p>
          <a:p>
            <a:endParaRPr lang="es-ES"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5</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5" name="4 Rectángulo"/>
          <p:cNvSpPr/>
          <p:nvPr/>
        </p:nvSpPr>
        <p:spPr>
          <a:xfrm>
            <a:off x="3048000" y="3751225"/>
            <a:ext cx="6096000" cy="2369880"/>
          </a:xfrm>
          <a:prstGeom prst="rect">
            <a:avLst/>
          </a:prstGeom>
        </p:spPr>
        <p:txBody>
          <a:bodyPr>
            <a:spAutoFit/>
          </a:bodyPr>
          <a:lstStyle/>
          <a:p>
            <a:pPr fontAlgn="base"/>
            <a:r>
              <a:rPr lang="es-ES" sz="1400" b="1" cap="all" dirty="0"/>
              <a:t>QUE NO ES EL CSS</a:t>
            </a:r>
          </a:p>
          <a:p>
            <a:pPr marL="285750" indent="-285750" fontAlgn="base">
              <a:buFont typeface="Arial" panose="020B0604020202020204" pitchFamily="34" charset="0"/>
              <a:buChar char="•"/>
            </a:pPr>
            <a:r>
              <a:rPr lang="es-ES" sz="1400" dirty="0"/>
              <a:t>El CSS </a:t>
            </a:r>
            <a:r>
              <a:rPr lang="es-ES" sz="1400" b="1" dirty="0"/>
              <a:t>no es un lenguaje de etiquetas</a:t>
            </a:r>
            <a:r>
              <a:rPr lang="es-ES" sz="1400" dirty="0"/>
              <a:t>.</a:t>
            </a:r>
          </a:p>
          <a:p>
            <a:pPr marL="285750" indent="-285750" fontAlgn="base">
              <a:buFont typeface="Arial" panose="020B0604020202020204" pitchFamily="34" charset="0"/>
              <a:buChar char="•"/>
            </a:pPr>
            <a:r>
              <a:rPr lang="es-ES" sz="1400" dirty="0"/>
              <a:t>El CSS </a:t>
            </a:r>
            <a:r>
              <a:rPr lang="es-ES" sz="1400" b="1" dirty="0"/>
              <a:t>no es un lenguaje de programación</a:t>
            </a:r>
            <a:r>
              <a:rPr lang="es-ES" sz="1400" dirty="0"/>
              <a:t> del mismo modo que HTML tampoco lo es.</a:t>
            </a:r>
          </a:p>
          <a:p>
            <a:pPr marL="285750" indent="-285750" fontAlgn="base">
              <a:buFont typeface="Arial" panose="020B0604020202020204" pitchFamily="34" charset="0"/>
              <a:buChar char="•"/>
            </a:pPr>
            <a:r>
              <a:rPr lang="es-ES" sz="1400" dirty="0"/>
              <a:t>La gran ventaja del </a:t>
            </a:r>
            <a:r>
              <a:rPr lang="es-ES" sz="1400" dirty="0" err="1"/>
              <a:t>css</a:t>
            </a:r>
            <a:r>
              <a:rPr lang="es-ES" sz="1400" dirty="0"/>
              <a:t> es que no hay que pensar mucho.</a:t>
            </a:r>
          </a:p>
          <a:p>
            <a:pPr marL="285750" indent="-285750" fontAlgn="base">
              <a:buFont typeface="Arial" panose="020B0604020202020204" pitchFamily="34" charset="0"/>
              <a:buChar char="•"/>
            </a:pPr>
            <a:r>
              <a:rPr lang="es-ES" sz="1400" dirty="0"/>
              <a:t>Hay una serie de instrucciones que hay que aprender y en base a ellas podemos empezar a modificar el aspecto visual de nuestra página web.</a:t>
            </a:r>
          </a:p>
          <a:p>
            <a:r>
              <a:rPr lang="es-ES" dirty="0"/>
              <a:t/>
            </a:r>
            <a:br>
              <a:rPr lang="es-ES" dirty="0"/>
            </a:br>
            <a:endParaRPr lang="es-ES" dirty="0"/>
          </a:p>
        </p:txBody>
      </p:sp>
    </p:spTree>
    <p:extLst>
      <p:ext uri="{BB962C8B-B14F-4D97-AF65-F5344CB8AC3E}">
        <p14:creationId xmlns:p14="http://schemas.microsoft.com/office/powerpoint/2010/main" val="389794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p:cTn id="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xEl>
                                              <p:pRg st="1" end="1"/>
                                            </p:txEl>
                                          </p:spTgt>
                                        </p:tgtEl>
                                        <p:attrNameLst>
                                          <p:attrName>style.visibility</p:attrName>
                                        </p:attrNameLst>
                                      </p:cBhvr>
                                      <p:to>
                                        <p:strVal val="visible"/>
                                      </p:to>
                                    </p:set>
                                    <p:animEffect transition="in" filter="fade">
                                      <p:cBhvr>
                                        <p:cTn id="14" dur="1000"/>
                                        <p:tgtEl>
                                          <p:spTgt spid="15">
                                            <p:txEl>
                                              <p:pRg st="1" end="1"/>
                                            </p:txEl>
                                          </p:spTgt>
                                        </p:tgtEl>
                                      </p:cBhvr>
                                    </p:animEffect>
                                    <p:anim calcmode="lin" valueType="num">
                                      <p:cBhvr>
                                        <p:cTn id="15"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Effect transition="in" filter="fade">
                                      <p:cBhvr>
                                        <p:cTn id="19" dur="1000"/>
                                        <p:tgtEl>
                                          <p:spTgt spid="15">
                                            <p:txEl>
                                              <p:pRg st="2" end="2"/>
                                            </p:txEl>
                                          </p:spTgt>
                                        </p:tgtEl>
                                      </p:cBhvr>
                                    </p:animEffect>
                                    <p:anim calcmode="lin" valueType="num">
                                      <p:cBhvr>
                                        <p:cTn id="20"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5">
                                            <p:txEl>
                                              <p:pRg st="3" end="3"/>
                                            </p:txEl>
                                          </p:spTgt>
                                        </p:tgtEl>
                                        <p:attrNameLst>
                                          <p:attrName>style.visibility</p:attrName>
                                        </p:attrNameLst>
                                      </p:cBhvr>
                                      <p:to>
                                        <p:strVal val="visible"/>
                                      </p:to>
                                    </p:set>
                                    <p:animEffect transition="in" filter="fade">
                                      <p:cBhvr>
                                        <p:cTn id="24" dur="1000"/>
                                        <p:tgtEl>
                                          <p:spTgt spid="15">
                                            <p:txEl>
                                              <p:pRg st="3" end="3"/>
                                            </p:txEl>
                                          </p:spTgt>
                                        </p:tgtEl>
                                      </p:cBhvr>
                                    </p:animEffect>
                                    <p:anim calcmode="lin" valueType="num">
                                      <p:cBhvr>
                                        <p:cTn id="25"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5">
                                            <p:txEl>
                                              <p:pRg st="4" end="4"/>
                                            </p:txEl>
                                          </p:spTgt>
                                        </p:tgtEl>
                                        <p:attrNameLst>
                                          <p:attrName>style.visibility</p:attrName>
                                        </p:attrNameLst>
                                      </p:cBhvr>
                                      <p:to>
                                        <p:strVal val="visible"/>
                                      </p:to>
                                    </p:set>
                                    <p:anim calcmode="lin" valueType="num">
                                      <p:cBhvr>
                                        <p:cTn id="31" dur="500" fill="hold"/>
                                        <p:tgtEl>
                                          <p:spTgt spid="15">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15">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15">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15">
                                            <p:txEl>
                                              <p:pRg st="5" end="5"/>
                                            </p:txEl>
                                          </p:spTgt>
                                        </p:tgtEl>
                                        <p:attrNameLst>
                                          <p:attrName>style.visibility</p:attrName>
                                        </p:attrNameLst>
                                      </p:cBhvr>
                                      <p:to>
                                        <p:strVal val="visible"/>
                                      </p:to>
                                    </p:set>
                                    <p:anim calcmode="lin" valueType="num">
                                      <p:cBhvr>
                                        <p:cTn id="38" dur="500" fill="hold"/>
                                        <p:tgtEl>
                                          <p:spTgt spid="15">
                                            <p:txEl>
                                              <p:pRg st="5" end="5"/>
                                            </p:txEl>
                                          </p:spTgt>
                                        </p:tgtEl>
                                        <p:attrNameLst>
                                          <p:attrName>ppt_w</p:attrName>
                                        </p:attrNameLst>
                                      </p:cBhvr>
                                      <p:tavLst>
                                        <p:tav tm="0">
                                          <p:val>
                                            <p:fltVal val="0"/>
                                          </p:val>
                                        </p:tav>
                                        <p:tav tm="100000">
                                          <p:val>
                                            <p:strVal val="#ppt_w"/>
                                          </p:val>
                                        </p:tav>
                                      </p:tavLst>
                                    </p:anim>
                                    <p:anim calcmode="lin" valueType="num">
                                      <p:cBhvr>
                                        <p:cTn id="39" dur="500" fill="hold"/>
                                        <p:tgtEl>
                                          <p:spTgt spid="15">
                                            <p:txEl>
                                              <p:pRg st="5" end="5"/>
                                            </p:txEl>
                                          </p:spTgt>
                                        </p:tgtEl>
                                        <p:attrNameLst>
                                          <p:attrName>ppt_h</p:attrName>
                                        </p:attrNameLst>
                                      </p:cBhvr>
                                      <p:tavLst>
                                        <p:tav tm="0">
                                          <p:val>
                                            <p:fltVal val="0"/>
                                          </p:val>
                                        </p:tav>
                                        <p:tav tm="100000">
                                          <p:val>
                                            <p:strVal val="#ppt_h"/>
                                          </p:val>
                                        </p:tav>
                                      </p:tavLst>
                                    </p:anim>
                                    <p:animEffect transition="in" filter="fade">
                                      <p:cBhvr>
                                        <p:cTn id="40" dur="500"/>
                                        <p:tgtEl>
                                          <p:spTgt spid="15">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15">
                                            <p:txEl>
                                              <p:pRg st="6" end="6"/>
                                            </p:txEl>
                                          </p:spTgt>
                                        </p:tgtEl>
                                        <p:attrNameLst>
                                          <p:attrName>style.visibility</p:attrName>
                                        </p:attrNameLst>
                                      </p:cBhvr>
                                      <p:to>
                                        <p:strVal val="visible"/>
                                      </p:to>
                                    </p:set>
                                    <p:anim calcmode="lin" valueType="num">
                                      <p:cBhvr>
                                        <p:cTn id="45" dur="500" fill="hold"/>
                                        <p:tgtEl>
                                          <p:spTgt spid="15">
                                            <p:txEl>
                                              <p:pRg st="6" end="6"/>
                                            </p:txEl>
                                          </p:spTgt>
                                        </p:tgtEl>
                                        <p:attrNameLst>
                                          <p:attrName>ppt_w</p:attrName>
                                        </p:attrNameLst>
                                      </p:cBhvr>
                                      <p:tavLst>
                                        <p:tav tm="0">
                                          <p:val>
                                            <p:fltVal val="0"/>
                                          </p:val>
                                        </p:tav>
                                        <p:tav tm="100000">
                                          <p:val>
                                            <p:strVal val="#ppt_w"/>
                                          </p:val>
                                        </p:tav>
                                      </p:tavLst>
                                    </p:anim>
                                    <p:anim calcmode="lin" valueType="num">
                                      <p:cBhvr>
                                        <p:cTn id="46" dur="500" fill="hold"/>
                                        <p:tgtEl>
                                          <p:spTgt spid="15">
                                            <p:txEl>
                                              <p:pRg st="6" end="6"/>
                                            </p:txEl>
                                          </p:spTgt>
                                        </p:tgtEl>
                                        <p:attrNameLst>
                                          <p:attrName>ppt_h</p:attrName>
                                        </p:attrNameLst>
                                      </p:cBhvr>
                                      <p:tavLst>
                                        <p:tav tm="0">
                                          <p:val>
                                            <p:fltVal val="0"/>
                                          </p:val>
                                        </p:tav>
                                        <p:tav tm="100000">
                                          <p:val>
                                            <p:strVal val="#ppt_h"/>
                                          </p:val>
                                        </p:tav>
                                      </p:tavLst>
                                    </p:anim>
                                    <p:animEffect transition="in" filter="fade">
                                      <p:cBhvr>
                                        <p:cTn id="47" dur="500"/>
                                        <p:tgtEl>
                                          <p:spTgt spid="1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p:cTn id="52" dur="500" fill="hold"/>
                                        <p:tgtEl>
                                          <p:spTgt spid="5"/>
                                        </p:tgtEl>
                                        <p:attrNameLst>
                                          <p:attrName>ppt_w</p:attrName>
                                        </p:attrNameLst>
                                      </p:cBhvr>
                                      <p:tavLst>
                                        <p:tav tm="0">
                                          <p:val>
                                            <p:fltVal val="0"/>
                                          </p:val>
                                        </p:tav>
                                        <p:tav tm="100000">
                                          <p:val>
                                            <p:strVal val="#ppt_w"/>
                                          </p:val>
                                        </p:tav>
                                      </p:tavLst>
                                    </p:anim>
                                    <p:anim calcmode="lin" valueType="num">
                                      <p:cBhvr>
                                        <p:cTn id="53" dur="500" fill="hold"/>
                                        <p:tgtEl>
                                          <p:spTgt spid="5"/>
                                        </p:tgtEl>
                                        <p:attrNameLst>
                                          <p:attrName>ppt_h</p:attrName>
                                        </p:attrNameLst>
                                      </p:cBhvr>
                                      <p:tavLst>
                                        <p:tav tm="0">
                                          <p:val>
                                            <p:fltVal val="0"/>
                                          </p:val>
                                        </p:tav>
                                        <p:tav tm="100000">
                                          <p:val>
                                            <p:strVal val="#ppt_h"/>
                                          </p:val>
                                        </p:tav>
                                      </p:tavLst>
                                    </p:anim>
                                    <p:animEffect transition="in" filter="fade">
                                      <p:cBhvr>
                                        <p:cTn id="5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smtClean="0"/>
              <a:t>5. Modelo de cajas y posicionamiento de elementos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50</a:t>
            </a:fld>
            <a:endParaRPr lang="en-US"/>
          </a:p>
        </p:txBody>
      </p:sp>
      <p:sp>
        <p:nvSpPr>
          <p:cNvPr id="3" name="2 Rectángulo"/>
          <p:cNvSpPr/>
          <p:nvPr/>
        </p:nvSpPr>
        <p:spPr>
          <a:xfrm>
            <a:off x="600364" y="1073881"/>
            <a:ext cx="6096000" cy="369332"/>
          </a:xfrm>
          <a:prstGeom prst="rect">
            <a:avLst/>
          </a:prstGeom>
        </p:spPr>
        <p:txBody>
          <a:bodyPr>
            <a:spAutoFit/>
          </a:bodyPr>
          <a:lstStyle/>
          <a:p>
            <a:r>
              <a:rPr lang="es-ES" b="1" dirty="0"/>
              <a:t>posición: absoluta</a:t>
            </a:r>
            <a:r>
              <a:rPr lang="es-ES" b="1" dirty="0" smtClean="0"/>
              <a:t>;</a:t>
            </a:r>
            <a:endParaRPr lang="es-ES" b="1" dirty="0"/>
          </a:p>
        </p:txBody>
      </p:sp>
      <p:sp>
        <p:nvSpPr>
          <p:cNvPr id="9" name="8 Rectángulo"/>
          <p:cNvSpPr/>
          <p:nvPr/>
        </p:nvSpPr>
        <p:spPr>
          <a:xfrm>
            <a:off x="600364" y="1563347"/>
            <a:ext cx="10529454" cy="1169551"/>
          </a:xfrm>
          <a:prstGeom prst="rect">
            <a:avLst/>
          </a:prstGeom>
        </p:spPr>
        <p:txBody>
          <a:bodyPr wrap="square">
            <a:spAutoFit/>
          </a:bodyPr>
          <a:lstStyle/>
          <a:p>
            <a:r>
              <a:rPr lang="es-ES" sz="1400" dirty="0"/>
              <a:t>Un elemento con position: </a:t>
            </a:r>
            <a:r>
              <a:rPr lang="es-ES" sz="1400" dirty="0" err="1"/>
              <a:t>absolute;se</a:t>
            </a:r>
            <a:r>
              <a:rPr lang="es-ES" sz="1400" dirty="0"/>
              <a:t> coloca en relación con el ancestro posicionado más cercano (en lugar de posicionarse en relación con la ventana gráfica, como fijo).</a:t>
            </a:r>
          </a:p>
          <a:p>
            <a:r>
              <a:rPr lang="es-ES" sz="1400" dirty="0"/>
              <a:t>Sin embargo; si un elemento con posición absoluta no tiene ancestros con posición, utiliza el cuerpo del documento y se mueve junto con el desplazamiento de la página.</a:t>
            </a:r>
          </a:p>
          <a:p>
            <a:r>
              <a:rPr lang="es-ES" sz="1400" b="1" dirty="0"/>
              <a:t>Nota:</a:t>
            </a:r>
            <a:r>
              <a:rPr lang="es-ES" sz="1400" dirty="0"/>
              <a:t> Los elementos de posición absoluta se eliminan del flujo normal y pueden superponerse a los elementos.</a:t>
            </a:r>
          </a:p>
        </p:txBody>
      </p:sp>
      <p:sp>
        <p:nvSpPr>
          <p:cNvPr id="10" name="9 Rectángulo"/>
          <p:cNvSpPr/>
          <p:nvPr/>
        </p:nvSpPr>
        <p:spPr>
          <a:xfrm>
            <a:off x="683492" y="2976618"/>
            <a:ext cx="3657600" cy="2862322"/>
          </a:xfrm>
          <a:prstGeom prst="rect">
            <a:avLst/>
          </a:prstGeom>
          <a:solidFill>
            <a:schemeClr val="bg1">
              <a:lumMod val="95000"/>
            </a:schemeClr>
          </a:solidFill>
        </p:spPr>
        <p:txBody>
          <a:bodyPr wrap="square">
            <a:spAutoFit/>
          </a:bodyPr>
          <a:lstStyle/>
          <a:p>
            <a:r>
              <a:rPr lang="es-ES" sz="1200" dirty="0" err="1">
                <a:latin typeface="Courier New" panose="02070309020205020404" pitchFamily="49" charset="0"/>
                <a:cs typeface="Courier New" panose="02070309020205020404" pitchFamily="49" charset="0"/>
              </a:rPr>
              <a:t>div.relative</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position: </a:t>
            </a:r>
            <a:r>
              <a:rPr lang="es-ES" sz="1200" dirty="0" err="1">
                <a:solidFill>
                  <a:srgbClr val="FF0000"/>
                </a:solidFill>
                <a:latin typeface="Courier New" panose="02070309020205020404" pitchFamily="49" charset="0"/>
                <a:cs typeface="Courier New" panose="02070309020205020404" pitchFamily="49" charset="0"/>
              </a:rPr>
              <a:t>relative</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width</a:t>
            </a:r>
            <a:r>
              <a:rPr lang="es-ES" sz="1200" dirty="0">
                <a:latin typeface="Courier New" panose="02070309020205020404" pitchFamily="49" charset="0"/>
                <a:cs typeface="Courier New" panose="02070309020205020404" pitchFamily="49" charset="0"/>
              </a:rPr>
              <a:t>: 400px;</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height</a:t>
            </a:r>
            <a:r>
              <a:rPr lang="es-ES" sz="1200" dirty="0">
                <a:latin typeface="Courier New" panose="02070309020205020404" pitchFamily="49" charset="0"/>
                <a:cs typeface="Courier New" panose="02070309020205020404" pitchFamily="49" charset="0"/>
              </a:rPr>
              <a:t>: 200px;</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border</a:t>
            </a:r>
            <a:r>
              <a:rPr lang="es-ES" sz="1200" dirty="0">
                <a:latin typeface="Courier New" panose="02070309020205020404" pitchFamily="49" charset="0"/>
                <a:cs typeface="Courier New" panose="02070309020205020404" pitchFamily="49" charset="0"/>
              </a:rPr>
              <a:t>: 3px </a:t>
            </a:r>
            <a:r>
              <a:rPr lang="es-ES" sz="1200" dirty="0" err="1">
                <a:latin typeface="Courier New" panose="02070309020205020404" pitchFamily="49" charset="0"/>
                <a:cs typeface="Courier New" panose="02070309020205020404" pitchFamily="49" charset="0"/>
              </a:rPr>
              <a:t>solid</a:t>
            </a:r>
            <a:r>
              <a:rPr lang="es-ES" sz="1200" dirty="0">
                <a:latin typeface="Courier New" panose="02070309020205020404" pitchFamily="49" charset="0"/>
                <a:cs typeface="Courier New" panose="02070309020205020404" pitchFamily="49" charset="0"/>
              </a:rPr>
              <a:t> #73AD21;</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err="1">
                <a:latin typeface="Courier New" panose="02070309020205020404" pitchFamily="49" charset="0"/>
                <a:cs typeface="Courier New" panose="02070309020205020404" pitchFamily="49" charset="0"/>
              </a:rPr>
              <a:t>div.absolute</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position: </a:t>
            </a:r>
            <a:r>
              <a:rPr lang="es-ES" sz="1200" dirty="0" err="1">
                <a:solidFill>
                  <a:srgbClr val="FF0000"/>
                </a:solidFill>
                <a:latin typeface="Courier New" panose="02070309020205020404" pitchFamily="49" charset="0"/>
                <a:cs typeface="Courier New" panose="02070309020205020404" pitchFamily="49" charset="0"/>
              </a:rPr>
              <a:t>absolute</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top: 80px;</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right</a:t>
            </a:r>
            <a:r>
              <a:rPr lang="es-ES" sz="1200" dirty="0">
                <a:latin typeface="Courier New" panose="02070309020205020404" pitchFamily="49" charset="0"/>
                <a:cs typeface="Courier New" panose="02070309020205020404" pitchFamily="49" charset="0"/>
              </a:rPr>
              <a:t>: 0;</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width</a:t>
            </a:r>
            <a:r>
              <a:rPr lang="es-ES" sz="1200" dirty="0">
                <a:latin typeface="Courier New" panose="02070309020205020404" pitchFamily="49" charset="0"/>
                <a:cs typeface="Courier New" panose="02070309020205020404" pitchFamily="49" charset="0"/>
              </a:rPr>
              <a:t>: 200px;</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height</a:t>
            </a:r>
            <a:r>
              <a:rPr lang="es-ES" sz="1200" dirty="0">
                <a:latin typeface="Courier New" panose="02070309020205020404" pitchFamily="49" charset="0"/>
                <a:cs typeface="Courier New" panose="02070309020205020404" pitchFamily="49" charset="0"/>
              </a:rPr>
              <a:t>: 100px;</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border</a:t>
            </a:r>
            <a:r>
              <a:rPr lang="es-ES" sz="1200" dirty="0">
                <a:latin typeface="Courier New" panose="02070309020205020404" pitchFamily="49" charset="0"/>
                <a:cs typeface="Courier New" panose="02070309020205020404" pitchFamily="49" charset="0"/>
              </a:rPr>
              <a:t>: 3px </a:t>
            </a:r>
            <a:r>
              <a:rPr lang="es-ES" sz="1200" dirty="0" err="1">
                <a:latin typeface="Courier New" panose="02070309020205020404" pitchFamily="49" charset="0"/>
                <a:cs typeface="Courier New" panose="02070309020205020404" pitchFamily="49" charset="0"/>
              </a:rPr>
              <a:t>solid</a:t>
            </a:r>
            <a:r>
              <a:rPr lang="es-ES" sz="1200" dirty="0">
                <a:latin typeface="Courier New" panose="02070309020205020404" pitchFamily="49" charset="0"/>
                <a:cs typeface="Courier New" panose="02070309020205020404" pitchFamily="49" charset="0"/>
              </a:rPr>
              <a:t> #73AD21;</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8333" y="2976618"/>
            <a:ext cx="6234545" cy="2435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10 Rectángulo"/>
          <p:cNvSpPr/>
          <p:nvPr/>
        </p:nvSpPr>
        <p:spPr>
          <a:xfrm>
            <a:off x="8995932" y="3894071"/>
            <a:ext cx="2784764" cy="830997"/>
          </a:xfrm>
          <a:prstGeom prst="rect">
            <a:avLst/>
          </a:prstGeom>
        </p:spPr>
        <p:txBody>
          <a:bodyPr wrap="square">
            <a:spAutoFit/>
          </a:bodyPr>
          <a:lstStyle/>
          <a:p>
            <a:r>
              <a:rPr lang="es-ES" sz="1200" dirty="0" smtClean="0"/>
              <a:t>Index_48.html</a:t>
            </a:r>
            <a:endParaRPr lang="es-ES" sz="1200" dirty="0"/>
          </a:p>
          <a:p>
            <a:r>
              <a:rPr lang="es-ES" dirty="0"/>
              <a:t/>
            </a:r>
            <a:br>
              <a:rPr lang="es-ES" dirty="0"/>
            </a:br>
            <a:endParaRPr lang="es-ES" dirty="0"/>
          </a:p>
        </p:txBody>
      </p:sp>
      <p:pic>
        <p:nvPicPr>
          <p:cNvPr id="12" name="1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6778" y="4194242"/>
            <a:ext cx="720000" cy="720000"/>
          </a:xfrm>
          <a:prstGeom prst="rect">
            <a:avLst/>
          </a:prstGeom>
        </p:spPr>
      </p:pic>
    </p:spTree>
    <p:extLst>
      <p:ext uri="{BB962C8B-B14F-4D97-AF65-F5344CB8AC3E}">
        <p14:creationId xmlns:p14="http://schemas.microsoft.com/office/powerpoint/2010/main" val="369997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5058"/>
                                        </p:tgtEl>
                                        <p:attrNameLst>
                                          <p:attrName>style.visibility</p:attrName>
                                        </p:attrNameLst>
                                      </p:cBhvr>
                                      <p:to>
                                        <p:strVal val="visible"/>
                                      </p:to>
                                    </p:set>
                                    <p:anim calcmode="lin" valueType="num">
                                      <p:cBhvr>
                                        <p:cTn id="21" dur="500" fill="hold"/>
                                        <p:tgtEl>
                                          <p:spTgt spid="45058"/>
                                        </p:tgtEl>
                                        <p:attrNameLst>
                                          <p:attrName>ppt_w</p:attrName>
                                        </p:attrNameLst>
                                      </p:cBhvr>
                                      <p:tavLst>
                                        <p:tav tm="0">
                                          <p:val>
                                            <p:fltVal val="0"/>
                                          </p:val>
                                        </p:tav>
                                        <p:tav tm="100000">
                                          <p:val>
                                            <p:strVal val="#ppt_w"/>
                                          </p:val>
                                        </p:tav>
                                      </p:tavLst>
                                    </p:anim>
                                    <p:anim calcmode="lin" valueType="num">
                                      <p:cBhvr>
                                        <p:cTn id="22" dur="500" fill="hold"/>
                                        <p:tgtEl>
                                          <p:spTgt spid="45058"/>
                                        </p:tgtEl>
                                        <p:attrNameLst>
                                          <p:attrName>ppt_h</p:attrName>
                                        </p:attrNameLst>
                                      </p:cBhvr>
                                      <p:tavLst>
                                        <p:tav tm="0">
                                          <p:val>
                                            <p:fltVal val="0"/>
                                          </p:val>
                                        </p:tav>
                                        <p:tav tm="100000">
                                          <p:val>
                                            <p:strVal val="#ppt_h"/>
                                          </p:val>
                                        </p:tav>
                                      </p:tavLst>
                                    </p:anim>
                                    <p:animEffect transition="in" filter="fade">
                                      <p:cBhvr>
                                        <p:cTn id="23" dur="500"/>
                                        <p:tgtEl>
                                          <p:spTgt spid="4505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CE5352E-9B9F-4EDC-8769-7FA3D3F814C7}" type="slidenum">
              <a:rPr lang="en-US" smtClean="0"/>
              <a:pPr/>
              <a:t>51</a:t>
            </a:fld>
            <a:endParaRPr lang="en-US"/>
          </a:p>
        </p:txBody>
      </p:sp>
    </p:spTree>
    <p:extLst>
      <p:ext uri="{BB962C8B-B14F-4D97-AF65-F5344CB8AC3E}">
        <p14:creationId xmlns:p14="http://schemas.microsoft.com/office/powerpoint/2010/main" val="32434764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3369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a:t>1. </a:t>
            </a:r>
            <a:r>
              <a:rPr lang="es-ES" sz="3000" dirty="0" smtClean="0"/>
              <a:t>Introducción</a:t>
            </a:r>
            <a:endParaRPr lang="es-ES" sz="3000" dirty="0"/>
          </a:p>
        </p:txBody>
      </p:sp>
      <p:sp>
        <p:nvSpPr>
          <p:cNvPr id="15" name="Marcador de texto 14"/>
          <p:cNvSpPr>
            <a:spLocks noGrp="1"/>
          </p:cNvSpPr>
          <p:nvPr>
            <p:ph type="body" idx="18"/>
          </p:nvPr>
        </p:nvSpPr>
        <p:spPr>
          <a:xfrm>
            <a:off x="711168" y="1039682"/>
            <a:ext cx="10495179" cy="1780332"/>
          </a:xfrm>
        </p:spPr>
        <p:txBody>
          <a:bodyPr/>
          <a:lstStyle/>
          <a:p>
            <a:pPr>
              <a:buFont typeface="Arial" panose="020B0604020202020204" pitchFamily="34" charset="0"/>
              <a:buChar char="•"/>
            </a:pPr>
            <a:r>
              <a:rPr lang="es-ES" dirty="0" smtClean="0"/>
              <a:t>CSS  </a:t>
            </a:r>
            <a:r>
              <a:rPr lang="es-ES" dirty="0" err="1"/>
              <a:t>Cascading</a:t>
            </a:r>
            <a:r>
              <a:rPr lang="es-ES" dirty="0"/>
              <a:t> Style </a:t>
            </a:r>
            <a:r>
              <a:rPr lang="es-ES" dirty="0" err="1" smtClean="0"/>
              <a:t>Sheet</a:t>
            </a:r>
            <a:r>
              <a:rPr lang="es-ES" dirty="0" smtClean="0"/>
              <a:t> Hoja de estilo en cascada</a:t>
            </a:r>
          </a:p>
          <a:p>
            <a:pPr>
              <a:buFont typeface="Arial" panose="020B0604020202020204" pitchFamily="34" charset="0"/>
              <a:buChar char="•"/>
            </a:pPr>
            <a:r>
              <a:rPr lang="es-ES" dirty="0"/>
              <a:t>CSS es el lenguaje que usamos para diseñar un documento HTML.</a:t>
            </a:r>
          </a:p>
          <a:p>
            <a:pPr>
              <a:buFont typeface="Arial" panose="020B0604020202020204" pitchFamily="34" charset="0"/>
              <a:buChar char="•"/>
            </a:pPr>
            <a:r>
              <a:rPr lang="es-ES" dirty="0"/>
              <a:t>CSS describe cómo deben mostrarse los elementos HTML.</a:t>
            </a:r>
          </a:p>
          <a:p>
            <a:pPr>
              <a:buFont typeface="Arial" panose="020B0604020202020204" pitchFamily="34" charset="0"/>
              <a:buChar char="•"/>
            </a:pPr>
            <a:r>
              <a:rPr lang="es-ES" dirty="0" smtClean="0"/>
              <a:t>Style </a:t>
            </a:r>
            <a:r>
              <a:rPr lang="es-ES" dirty="0" err="1" smtClean="0"/>
              <a:t>Sheet</a:t>
            </a:r>
            <a:r>
              <a:rPr lang="es-ES" dirty="0" smtClean="0"/>
              <a:t> -&gt; reglas que dan estilo visual  a HTML.</a:t>
            </a:r>
          </a:p>
          <a:p>
            <a:pPr>
              <a:buFont typeface="Arial" panose="020B0604020202020204" pitchFamily="34" charset="0"/>
              <a:buChar char="•"/>
            </a:pPr>
            <a:r>
              <a:rPr lang="es-ES" dirty="0" smtClean="0"/>
              <a:t>HTML + CSS + JS</a:t>
            </a:r>
          </a:p>
          <a:p>
            <a:endParaRPr lang="es-ES" dirty="0" smtClean="0"/>
          </a:p>
          <a:p>
            <a:endParaRPr lang="es-ES"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6</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223" y="722940"/>
            <a:ext cx="4768236" cy="29069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3 Rectángulo"/>
          <p:cNvSpPr/>
          <p:nvPr/>
        </p:nvSpPr>
        <p:spPr>
          <a:xfrm>
            <a:off x="822036" y="2820014"/>
            <a:ext cx="3297382" cy="2492990"/>
          </a:xfrm>
          <a:prstGeom prst="rect">
            <a:avLst/>
          </a:prstGeom>
          <a:solidFill>
            <a:schemeClr val="bg1">
              <a:lumMod val="95000"/>
            </a:schemeClr>
          </a:solidFill>
        </p:spPr>
        <p:txBody>
          <a:bodyPr wrap="square">
            <a:spAutoFit/>
          </a:bodyPr>
          <a:lstStyle/>
          <a:p>
            <a:r>
              <a:rPr lang="es-ES" sz="1200" dirty="0" err="1">
                <a:latin typeface="Courier New" panose="02070309020205020404" pitchFamily="49" charset="0"/>
                <a:cs typeface="Courier New" panose="02070309020205020404" pitchFamily="49" charset="0"/>
              </a:rPr>
              <a:t>body</a:t>
            </a:r>
            <a:r>
              <a:rPr lang="es-ES" sz="1200" dirty="0">
                <a:latin typeface="Courier New" panose="02070309020205020404" pitchFamily="49" charset="0"/>
                <a:cs typeface="Courier New" panose="02070309020205020404" pitchFamily="49" charset="0"/>
              </a:rPr>
              <a:t>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background</a:t>
            </a:r>
            <a:r>
              <a:rPr lang="es-ES" sz="1200" dirty="0">
                <a:latin typeface="Courier New" panose="02070309020205020404" pitchFamily="49" charset="0"/>
                <a:cs typeface="Courier New" panose="02070309020205020404" pitchFamily="49" charset="0"/>
              </a:rPr>
              <a:t>-color: </a:t>
            </a:r>
            <a:r>
              <a:rPr lang="es-ES" sz="1200" dirty="0" err="1">
                <a:latin typeface="Courier New" panose="02070309020205020404" pitchFamily="49" charset="0"/>
                <a:cs typeface="Courier New" panose="02070309020205020404" pitchFamily="49" charset="0"/>
              </a:rPr>
              <a:t>lightblue</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h1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color: </a:t>
            </a:r>
            <a:r>
              <a:rPr lang="es-ES" sz="1200" dirty="0" err="1">
                <a:latin typeface="Courier New" panose="02070309020205020404" pitchFamily="49" charset="0"/>
                <a:cs typeface="Courier New" panose="02070309020205020404" pitchFamily="49" charset="0"/>
              </a:rPr>
              <a:t>white</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text-align</a:t>
            </a:r>
            <a:r>
              <a:rPr lang="es-ES" sz="1200" dirty="0">
                <a:latin typeface="Courier New" panose="02070309020205020404" pitchFamily="49" charset="0"/>
                <a:cs typeface="Courier New" panose="02070309020205020404" pitchFamily="49" charset="0"/>
              </a:rPr>
              <a:t>: center;</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p {</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font-family</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verdana</a:t>
            </a:r>
            <a:r>
              <a:rPr lang="es-ES" sz="1200" dirty="0">
                <a:latin typeface="Courier New" panose="02070309020205020404" pitchFamily="49" charset="0"/>
                <a:cs typeface="Courier New" panose="02070309020205020404" pitchFamily="49" charset="0"/>
              </a:rPr>
              <a:t>;</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font-size</a:t>
            </a:r>
            <a:r>
              <a:rPr lang="es-ES" sz="1200" dirty="0">
                <a:latin typeface="Courier New" panose="02070309020205020404" pitchFamily="49" charset="0"/>
                <a:cs typeface="Courier New" panose="02070309020205020404" pitchFamily="49" charset="0"/>
              </a:rPr>
              <a:t>: 20px;</a:t>
            </a:r>
            <a:br>
              <a:rPr lang="es-ES" sz="1200" dirty="0">
                <a:latin typeface="Courier New" panose="02070309020205020404" pitchFamily="49" charset="0"/>
                <a:cs typeface="Courier New" panose="02070309020205020404" pitchFamily="49" charset="0"/>
              </a:rPr>
            </a:br>
            <a:r>
              <a:rPr lang="es-ES" sz="1200" dirty="0">
                <a:latin typeface="Courier New" panose="02070309020205020404" pitchFamily="49" charset="0"/>
                <a:cs typeface="Courier New" panose="02070309020205020404" pitchFamily="49" charset="0"/>
              </a:rPr>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8035" y="3808235"/>
            <a:ext cx="4698423" cy="23127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404429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p:cTn id="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5">
                                            <p:txEl>
                                              <p:pRg st="1" end="1"/>
                                            </p:txEl>
                                          </p:spTgt>
                                        </p:tgtEl>
                                        <p:attrNameLst>
                                          <p:attrName>style.visibility</p:attrName>
                                        </p:attrNameLst>
                                      </p:cBhvr>
                                      <p:to>
                                        <p:strVal val="visible"/>
                                      </p:to>
                                    </p:set>
                                    <p:anim calcmode="lin" valueType="num">
                                      <p:cBhvr>
                                        <p:cTn id="14" dur="500" fill="hold"/>
                                        <p:tgtEl>
                                          <p:spTgt spid="1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5">
                                            <p:txEl>
                                              <p:pRg st="2" end="2"/>
                                            </p:txEl>
                                          </p:spTgt>
                                        </p:tgtEl>
                                        <p:attrNameLst>
                                          <p:attrName>style.visibility</p:attrName>
                                        </p:attrNameLst>
                                      </p:cBhvr>
                                      <p:to>
                                        <p:strVal val="visible"/>
                                      </p:to>
                                    </p:set>
                                    <p:anim calcmode="lin" valueType="num">
                                      <p:cBhvr>
                                        <p:cTn id="21" dur="500" fill="hold"/>
                                        <p:tgtEl>
                                          <p:spTgt spid="15">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5">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5">
                                            <p:txEl>
                                              <p:pRg st="3" end="3"/>
                                            </p:txEl>
                                          </p:spTgt>
                                        </p:tgtEl>
                                        <p:attrNameLst>
                                          <p:attrName>style.visibility</p:attrName>
                                        </p:attrNameLst>
                                      </p:cBhvr>
                                      <p:to>
                                        <p:strVal val="visible"/>
                                      </p:to>
                                    </p:set>
                                    <p:anim calcmode="lin" valueType="num">
                                      <p:cBhvr>
                                        <p:cTn id="28" dur="500" fill="hold"/>
                                        <p:tgtEl>
                                          <p:spTgt spid="15">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5">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5">
                                            <p:txEl>
                                              <p:pRg st="4" end="4"/>
                                            </p:txEl>
                                          </p:spTgt>
                                        </p:tgtEl>
                                        <p:attrNameLst>
                                          <p:attrName>style.visibility</p:attrName>
                                        </p:attrNameLst>
                                      </p:cBhvr>
                                      <p:to>
                                        <p:strVal val="visible"/>
                                      </p:to>
                                    </p:set>
                                    <p:anim calcmode="lin" valueType="num">
                                      <p:cBhvr>
                                        <p:cTn id="35" dur="500" fill="hold"/>
                                        <p:tgtEl>
                                          <p:spTgt spid="15">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15">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1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p:cTn id="49" dur="500" fill="hold"/>
                                        <p:tgtEl>
                                          <p:spTgt spid="3"/>
                                        </p:tgtEl>
                                        <p:attrNameLst>
                                          <p:attrName>ppt_w</p:attrName>
                                        </p:attrNameLst>
                                      </p:cBhvr>
                                      <p:tavLst>
                                        <p:tav tm="0">
                                          <p:val>
                                            <p:fltVal val="0"/>
                                          </p:val>
                                        </p:tav>
                                        <p:tav tm="100000">
                                          <p:val>
                                            <p:strVal val="#ppt_w"/>
                                          </p:val>
                                        </p:tav>
                                      </p:tavLst>
                                    </p:anim>
                                    <p:anim calcmode="lin" valueType="num">
                                      <p:cBhvr>
                                        <p:cTn id="50" dur="500" fill="hold"/>
                                        <p:tgtEl>
                                          <p:spTgt spid="3"/>
                                        </p:tgtEl>
                                        <p:attrNameLst>
                                          <p:attrName>ppt_h</p:attrName>
                                        </p:attrNameLst>
                                      </p:cBhvr>
                                      <p:tavLst>
                                        <p:tav tm="0">
                                          <p:val>
                                            <p:fltVal val="0"/>
                                          </p:val>
                                        </p:tav>
                                        <p:tav tm="100000">
                                          <p:val>
                                            <p:strVal val="#ppt_h"/>
                                          </p:val>
                                        </p:tav>
                                      </p:tavLst>
                                    </p:anim>
                                    <p:animEffect transition="in" filter="fade">
                                      <p:cBhvr>
                                        <p:cTn id="51" dur="500"/>
                                        <p:tgtEl>
                                          <p:spTgt spid="3"/>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3074"/>
                                        </p:tgtEl>
                                        <p:attrNameLst>
                                          <p:attrName>style.visibility</p:attrName>
                                        </p:attrNameLst>
                                      </p:cBhvr>
                                      <p:to>
                                        <p:strVal val="visible"/>
                                      </p:to>
                                    </p:set>
                                    <p:anim calcmode="lin" valueType="num">
                                      <p:cBhvr>
                                        <p:cTn id="56" dur="500" fill="hold"/>
                                        <p:tgtEl>
                                          <p:spTgt spid="3074"/>
                                        </p:tgtEl>
                                        <p:attrNameLst>
                                          <p:attrName>ppt_w</p:attrName>
                                        </p:attrNameLst>
                                      </p:cBhvr>
                                      <p:tavLst>
                                        <p:tav tm="0">
                                          <p:val>
                                            <p:fltVal val="0"/>
                                          </p:val>
                                        </p:tav>
                                        <p:tav tm="100000">
                                          <p:val>
                                            <p:strVal val="#ppt_w"/>
                                          </p:val>
                                        </p:tav>
                                      </p:tavLst>
                                    </p:anim>
                                    <p:anim calcmode="lin" valueType="num">
                                      <p:cBhvr>
                                        <p:cTn id="57" dur="500" fill="hold"/>
                                        <p:tgtEl>
                                          <p:spTgt spid="3074"/>
                                        </p:tgtEl>
                                        <p:attrNameLst>
                                          <p:attrName>ppt_h</p:attrName>
                                        </p:attrNameLst>
                                      </p:cBhvr>
                                      <p:tavLst>
                                        <p:tav tm="0">
                                          <p:val>
                                            <p:fltVal val="0"/>
                                          </p:val>
                                        </p:tav>
                                        <p:tav tm="100000">
                                          <p:val>
                                            <p:strVal val="#ppt_h"/>
                                          </p:val>
                                        </p:tav>
                                      </p:tavLst>
                                    </p:anim>
                                    <p:animEffect transition="in" filter="fade">
                                      <p:cBhvr>
                                        <p:cTn id="58"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a:t>1. </a:t>
            </a:r>
            <a:r>
              <a:rPr lang="es-ES" sz="3000" dirty="0" smtClean="0"/>
              <a:t>Introducción. </a:t>
            </a:r>
            <a:r>
              <a:rPr lang="es-ES" sz="3000" b="0" dirty="0"/>
              <a:t>CSS </a:t>
            </a:r>
            <a:r>
              <a:rPr lang="es-ES" sz="3000" b="0" dirty="0" err="1" smtClean="0"/>
              <a:t>Syntax</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7</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8" name="7 Rectángulo"/>
          <p:cNvSpPr/>
          <p:nvPr/>
        </p:nvSpPr>
        <p:spPr>
          <a:xfrm>
            <a:off x="723356" y="1313980"/>
            <a:ext cx="7450826" cy="369332"/>
          </a:xfrm>
          <a:prstGeom prst="rect">
            <a:avLst/>
          </a:prstGeom>
        </p:spPr>
        <p:txBody>
          <a:bodyPr wrap="square">
            <a:spAutoFit/>
          </a:bodyPr>
          <a:lstStyle/>
          <a:p>
            <a:r>
              <a:rPr lang="es-ES" dirty="0"/>
              <a:t>Una regla CSS consta de un selector y un bloque de </a:t>
            </a:r>
            <a:r>
              <a:rPr lang="es-ES" dirty="0" smtClean="0"/>
              <a:t>declaración.</a:t>
            </a:r>
            <a:endParaRPr lang="es-ES" dirty="0"/>
          </a:p>
        </p:txBody>
      </p:sp>
      <p:pic>
        <p:nvPicPr>
          <p:cNvPr id="2054" name="Picture 6" descr="Selector de CSS"/>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550266" y="2127971"/>
            <a:ext cx="5419725" cy="1133476"/>
          </a:xfrm>
          <a:prstGeom prst="rect">
            <a:avLst/>
          </a:prstGeom>
          <a:noFill/>
          <a:extLst>
            <a:ext uri="{909E8E84-426E-40DD-AFC4-6F175D3DCCD1}">
              <a14:hiddenFill xmlns:a14="http://schemas.microsoft.com/office/drawing/2010/main">
                <a:solidFill>
                  <a:srgbClr val="FFFFFF"/>
                </a:solidFill>
              </a14:hiddenFill>
            </a:ext>
          </a:extLst>
        </p:spPr>
      </p:pic>
      <p:sp>
        <p:nvSpPr>
          <p:cNvPr id="9" name="8 Rectángulo"/>
          <p:cNvSpPr/>
          <p:nvPr/>
        </p:nvSpPr>
        <p:spPr>
          <a:xfrm>
            <a:off x="723356" y="3534962"/>
            <a:ext cx="10741892" cy="1477328"/>
          </a:xfrm>
          <a:prstGeom prst="rect">
            <a:avLst/>
          </a:prstGeom>
        </p:spPr>
        <p:txBody>
          <a:bodyPr wrap="square">
            <a:spAutoFit/>
          </a:bodyPr>
          <a:lstStyle/>
          <a:p>
            <a:pPr marL="285750" indent="-285750">
              <a:buFont typeface="Arial" panose="020B0604020202020204" pitchFamily="34" charset="0"/>
              <a:buChar char="•"/>
            </a:pPr>
            <a:r>
              <a:rPr lang="es-ES" dirty="0"/>
              <a:t>El selector apunta al elemento HTML que desea diseñar.</a:t>
            </a:r>
          </a:p>
          <a:p>
            <a:pPr marL="285750" indent="-285750">
              <a:buFont typeface="Arial" panose="020B0604020202020204" pitchFamily="34" charset="0"/>
              <a:buChar char="•"/>
            </a:pPr>
            <a:r>
              <a:rPr lang="es-ES" dirty="0"/>
              <a:t>El bloque de declaración </a:t>
            </a:r>
            <a:r>
              <a:rPr lang="es-ES" b="1" dirty="0"/>
              <a:t>contiene una o más declaraciones separadas por punto y coma</a:t>
            </a:r>
            <a:r>
              <a:rPr lang="es-ES" dirty="0"/>
              <a:t>.</a:t>
            </a:r>
          </a:p>
          <a:p>
            <a:pPr marL="285750" indent="-285750">
              <a:buFont typeface="Arial" panose="020B0604020202020204" pitchFamily="34" charset="0"/>
              <a:buChar char="•"/>
            </a:pPr>
            <a:r>
              <a:rPr lang="es-ES" dirty="0"/>
              <a:t>Cada declaración incluye un </a:t>
            </a:r>
            <a:r>
              <a:rPr lang="es-ES" b="1" dirty="0"/>
              <a:t>nombre de propiedad CSS y un valor, separados por dos puntos</a:t>
            </a:r>
            <a:r>
              <a:rPr lang="es-ES" dirty="0"/>
              <a:t>.</a:t>
            </a:r>
          </a:p>
          <a:p>
            <a:pPr marL="285750" indent="-285750">
              <a:buFont typeface="Arial" panose="020B0604020202020204" pitchFamily="34" charset="0"/>
              <a:buChar char="•"/>
            </a:pPr>
            <a:r>
              <a:rPr lang="es-ES" dirty="0"/>
              <a:t>Varias declaraciones CSS se separan con punto y coma, y </a:t>
            </a:r>
            <a:r>
              <a:rPr lang="es-ES" b="1" dirty="0"/>
              <a:t>​​los bloques de declaración están rodeados por llaves.</a:t>
            </a: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6030" y="1498646"/>
            <a:ext cx="4358848" cy="2289774"/>
          </a:xfrm>
          <a:prstGeom prst="rect">
            <a:avLst/>
          </a:prstGeom>
        </p:spPr>
      </p:pic>
    </p:spTree>
    <p:extLst>
      <p:ext uri="{BB962C8B-B14F-4D97-AF65-F5344CB8AC3E}">
        <p14:creationId xmlns:p14="http://schemas.microsoft.com/office/powerpoint/2010/main" val="2264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054"/>
                                        </p:tgtEl>
                                        <p:attrNameLst>
                                          <p:attrName>style.visibility</p:attrName>
                                        </p:attrNameLst>
                                      </p:cBhvr>
                                      <p:to>
                                        <p:strVal val="visible"/>
                                      </p:to>
                                    </p:set>
                                    <p:anim calcmode="lin" valueType="num">
                                      <p:cBhvr>
                                        <p:cTn id="14" dur="500" fill="hold"/>
                                        <p:tgtEl>
                                          <p:spTgt spid="2054"/>
                                        </p:tgtEl>
                                        <p:attrNameLst>
                                          <p:attrName>ppt_w</p:attrName>
                                        </p:attrNameLst>
                                      </p:cBhvr>
                                      <p:tavLst>
                                        <p:tav tm="0">
                                          <p:val>
                                            <p:fltVal val="0"/>
                                          </p:val>
                                        </p:tav>
                                        <p:tav tm="100000">
                                          <p:val>
                                            <p:strVal val="#ppt_w"/>
                                          </p:val>
                                        </p:tav>
                                      </p:tavLst>
                                    </p:anim>
                                    <p:anim calcmode="lin" valueType="num">
                                      <p:cBhvr>
                                        <p:cTn id="15" dur="500" fill="hold"/>
                                        <p:tgtEl>
                                          <p:spTgt spid="2054"/>
                                        </p:tgtEl>
                                        <p:attrNameLst>
                                          <p:attrName>ppt_h</p:attrName>
                                        </p:attrNameLst>
                                      </p:cBhvr>
                                      <p:tavLst>
                                        <p:tav tm="0">
                                          <p:val>
                                            <p:fltVal val="0"/>
                                          </p:val>
                                        </p:tav>
                                        <p:tav tm="100000">
                                          <p:val>
                                            <p:strVal val="#ppt_h"/>
                                          </p:val>
                                        </p:tav>
                                      </p:tavLst>
                                    </p:anim>
                                    <p:animEffect transition="in" filter="fade">
                                      <p:cBhvr>
                                        <p:cTn id="16" dur="500"/>
                                        <p:tgtEl>
                                          <p:spTgt spid="205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a:t>1. </a:t>
            </a:r>
            <a:r>
              <a:rPr lang="es-ES" sz="3000" dirty="0" smtClean="0"/>
              <a:t>Introducción. </a:t>
            </a:r>
            <a:r>
              <a:rPr lang="es-ES" sz="3000" b="0" dirty="0" smtClean="0"/>
              <a:t>Comentarios en CSS</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8</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7" name="6 Rectángulo"/>
          <p:cNvSpPr/>
          <p:nvPr/>
        </p:nvSpPr>
        <p:spPr>
          <a:xfrm>
            <a:off x="591127" y="1246908"/>
            <a:ext cx="5504873" cy="830997"/>
          </a:xfrm>
          <a:prstGeom prst="rect">
            <a:avLst/>
          </a:prstGeom>
          <a:solidFill>
            <a:schemeClr val="bg1">
              <a:lumMod val="95000"/>
            </a:schemeClr>
          </a:solidFill>
        </p:spPr>
        <p:txBody>
          <a:bodyPr wrap="square">
            <a:spAutoFit/>
          </a:bodyPr>
          <a:lstStyle/>
          <a:p>
            <a:r>
              <a:rPr lang="en-US" sz="1200" dirty="0">
                <a:solidFill>
                  <a:srgbClr val="FF0000"/>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Esto</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es</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una</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linea</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comentada</a:t>
            </a:r>
            <a:r>
              <a:rPr lang="en-US" sz="1200" dirty="0" smtClean="0">
                <a:solidFill>
                  <a:srgbClr val="FF0000"/>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p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color: red;</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endParaRPr lang="es-ES" sz="1200" dirty="0">
              <a:latin typeface="Courier New" panose="02070309020205020404" pitchFamily="49" charset="0"/>
              <a:cs typeface="Courier New" panose="02070309020205020404" pitchFamily="49" charset="0"/>
            </a:endParaRPr>
          </a:p>
        </p:txBody>
      </p:sp>
      <p:sp>
        <p:nvSpPr>
          <p:cNvPr id="3" name="2 Rectángulo"/>
          <p:cNvSpPr/>
          <p:nvPr/>
        </p:nvSpPr>
        <p:spPr>
          <a:xfrm>
            <a:off x="591127" y="2163772"/>
            <a:ext cx="5504873" cy="646331"/>
          </a:xfrm>
          <a:prstGeom prst="rect">
            <a:avLst/>
          </a:prstGeom>
          <a:solidFill>
            <a:schemeClr val="bg1">
              <a:lumMod val="9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p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color: red;  </a:t>
            </a:r>
            <a:r>
              <a:rPr lang="en-US" sz="1200" dirty="0">
                <a:solidFill>
                  <a:srgbClr val="FF0000"/>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Set text color to red </a:t>
            </a:r>
            <a:r>
              <a:rPr lang="en-US" sz="1200" dirty="0">
                <a:solidFill>
                  <a:srgbClr val="FF0000"/>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endParaRPr lang="es-E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7819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4047" y="351874"/>
            <a:ext cx="10495178" cy="502201"/>
          </a:xfrm>
        </p:spPr>
        <p:txBody>
          <a:bodyPr>
            <a:normAutofit/>
          </a:bodyPr>
          <a:lstStyle/>
          <a:p>
            <a:r>
              <a:rPr lang="es-ES" sz="3000" dirty="0"/>
              <a:t>1. </a:t>
            </a:r>
            <a:r>
              <a:rPr lang="es-ES" sz="3000" dirty="0" smtClean="0"/>
              <a:t>Introducción. </a:t>
            </a:r>
            <a:r>
              <a:rPr lang="es-ES" sz="3000" b="0" dirty="0" smtClean="0"/>
              <a:t>mínimo</a:t>
            </a:r>
            <a:endParaRPr lang="es-ES" sz="3000"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pPr/>
              <a:t>9</a:t>
            </a:fld>
            <a:endParaRPr lang="en-US"/>
          </a:p>
        </p:txBody>
      </p:sp>
      <p:sp>
        <p:nvSpPr>
          <p:cNvPr id="12" name="Marcador de texto 14"/>
          <p:cNvSpPr txBox="1">
            <a:spLocks/>
          </p:cNvSpPr>
          <p:nvPr/>
        </p:nvSpPr>
        <p:spPr>
          <a:xfrm>
            <a:off x="240440" y="3847284"/>
            <a:ext cx="3530916" cy="219808"/>
          </a:xfrm>
          <a:prstGeom prst="rect">
            <a:avLst/>
          </a:prstGeom>
        </p:spPr>
        <p:txBody>
          <a:bodyPr lIns="36000" tIns="0" rIns="0" bIns="0">
            <a:normAutofit/>
          </a:bodyPr>
          <a:lstStyle>
            <a:lvl1pPr marL="285750" indent="-285750" algn="l" defTabSz="914400" rtl="0" eaLnBrk="1" latinLnBrk="0" hangingPunct="1">
              <a:lnSpc>
                <a:spcPct val="90000"/>
              </a:lnSpc>
              <a:spcBef>
                <a:spcPts val="1000"/>
              </a:spcBef>
              <a:buFont typeface="Wingdings" panose="05000000000000000000" pitchFamily="2" charset="2"/>
              <a:buChar char="ü"/>
              <a:defRPr sz="1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indent="0" algn="r">
              <a:spcBef>
                <a:spcPts val="300"/>
              </a:spcBef>
              <a:buNone/>
            </a:pPr>
            <a:endParaRPr lang="es-ES" sz="1200" i="1"/>
          </a:p>
        </p:txBody>
      </p:sp>
      <p:sp>
        <p:nvSpPr>
          <p:cNvPr id="7" name="6 Rectángulo"/>
          <p:cNvSpPr/>
          <p:nvPr/>
        </p:nvSpPr>
        <p:spPr>
          <a:xfrm>
            <a:off x="591127" y="1246908"/>
            <a:ext cx="9316444" cy="923330"/>
          </a:xfrm>
          <a:prstGeom prst="rect">
            <a:avLst/>
          </a:prstGeom>
          <a:solidFill>
            <a:schemeClr val="bg1">
              <a:lumMod val="95000"/>
            </a:schemeClr>
          </a:solidFill>
        </p:spPr>
        <p:txBody>
          <a:bodyPr wrap="square">
            <a:spAutoFit/>
          </a:bodyPr>
          <a:lstStyle/>
          <a:p>
            <a:pPr fontAlgn="base"/>
            <a:r>
              <a:rPr lang="es-ES" dirty="0" err="1"/>
              <a:t>background</a:t>
            </a:r>
            <a:r>
              <a:rPr lang="es-ES" dirty="0"/>
              <a:t>, </a:t>
            </a:r>
            <a:r>
              <a:rPr lang="es-ES" dirty="0" err="1"/>
              <a:t>border</a:t>
            </a:r>
            <a:r>
              <a:rPr lang="es-ES" dirty="0"/>
              <a:t>, </a:t>
            </a:r>
            <a:r>
              <a:rPr lang="es-ES" dirty="0" err="1"/>
              <a:t>padding</a:t>
            </a:r>
            <a:r>
              <a:rPr lang="es-ES" dirty="0"/>
              <a:t>, </a:t>
            </a:r>
            <a:r>
              <a:rPr lang="es-ES" dirty="0" err="1"/>
              <a:t>margin</a:t>
            </a:r>
            <a:r>
              <a:rPr lang="es-ES" dirty="0"/>
              <a:t>, </a:t>
            </a:r>
            <a:r>
              <a:rPr lang="es-ES" dirty="0" err="1"/>
              <a:t>width</a:t>
            </a:r>
            <a:r>
              <a:rPr lang="es-ES" dirty="0"/>
              <a:t>, </a:t>
            </a:r>
            <a:r>
              <a:rPr lang="es-ES" dirty="0" err="1"/>
              <a:t>height</a:t>
            </a:r>
            <a:r>
              <a:rPr lang="es-ES" dirty="0"/>
              <a:t>, box-</a:t>
            </a:r>
            <a:r>
              <a:rPr lang="es-ES" dirty="0" err="1"/>
              <a:t>sizing</a:t>
            </a:r>
            <a:r>
              <a:rPr lang="es-ES" dirty="0"/>
              <a:t> para modelo de cajas.</a:t>
            </a:r>
          </a:p>
          <a:p>
            <a:pPr fontAlgn="base"/>
            <a:r>
              <a:rPr lang="es-ES" dirty="0" err="1"/>
              <a:t>display</a:t>
            </a:r>
            <a:r>
              <a:rPr lang="es-ES" dirty="0"/>
              <a:t>, position, </a:t>
            </a:r>
            <a:r>
              <a:rPr lang="es-ES" dirty="0" err="1"/>
              <a:t>float</a:t>
            </a:r>
            <a:r>
              <a:rPr lang="es-ES" dirty="0"/>
              <a:t>, para posicionamiento en el espacio.</a:t>
            </a:r>
          </a:p>
          <a:p>
            <a:pPr fontAlgn="base"/>
            <a:r>
              <a:rPr lang="es-ES" dirty="0"/>
              <a:t>color, </a:t>
            </a:r>
            <a:r>
              <a:rPr lang="es-ES" dirty="0" err="1"/>
              <a:t>text-decoration</a:t>
            </a:r>
            <a:r>
              <a:rPr lang="es-ES" dirty="0"/>
              <a:t>, </a:t>
            </a:r>
            <a:r>
              <a:rPr lang="es-ES" dirty="0" err="1"/>
              <a:t>font-size</a:t>
            </a:r>
            <a:r>
              <a:rPr lang="es-ES" dirty="0"/>
              <a:t>, </a:t>
            </a:r>
            <a:r>
              <a:rPr lang="es-ES" dirty="0" err="1"/>
              <a:t>font-weight</a:t>
            </a:r>
            <a:r>
              <a:rPr lang="es-ES" dirty="0"/>
              <a:t>, … </a:t>
            </a:r>
            <a:r>
              <a:rPr lang="es-ES" dirty="0" err="1"/>
              <a:t>etc</a:t>
            </a:r>
            <a:endParaRPr lang="es-ES" dirty="0"/>
          </a:p>
        </p:txBody>
      </p:sp>
    </p:spTree>
    <p:extLst>
      <p:ext uri="{BB962C8B-B14F-4D97-AF65-F5344CB8AC3E}">
        <p14:creationId xmlns:p14="http://schemas.microsoft.com/office/powerpoint/2010/main" val="4005514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ema de Office">
  <a:themeElements>
    <a:clrScheme name="Grup CIEF">
      <a:dk1>
        <a:srgbClr val="434343"/>
      </a:dk1>
      <a:lt1>
        <a:sysClr val="window" lastClr="FFFFFF"/>
      </a:lt1>
      <a:dk2>
        <a:srgbClr val="0C752C"/>
      </a:dk2>
      <a:lt2>
        <a:srgbClr val="707173"/>
      </a:lt2>
      <a:accent1>
        <a:srgbClr val="005284"/>
      </a:accent1>
      <a:accent2>
        <a:srgbClr val="FFFFFF"/>
      </a:accent2>
      <a:accent3>
        <a:srgbClr val="855939"/>
      </a:accent3>
      <a:accent4>
        <a:srgbClr val="3D8C74"/>
      </a:accent4>
      <a:accent5>
        <a:srgbClr val="999999"/>
      </a:accent5>
      <a:accent6>
        <a:srgbClr val="3B99BB"/>
      </a:accent6>
      <a:hlink>
        <a:srgbClr val="005281"/>
      </a:hlink>
      <a:folHlink>
        <a:srgbClr val="005281"/>
      </a:folHlink>
    </a:clrScheme>
    <a:fontScheme name="Personalizado 3">
      <a:majorFont>
        <a:latin typeface="Helvetica LT Std Black"/>
        <a:ea typeface=""/>
        <a:cs typeface=""/>
      </a:majorFont>
      <a:minorFont>
        <a:latin typeface="Helvetica LT St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6D3B4F">
                <a:alpha val="20000"/>
              </a:srgbClr>
            </a:gs>
            <a:gs pos="100000">
              <a:schemeClr val="bg2">
                <a:alpha val="20000"/>
              </a:schemeClr>
            </a:gs>
          </a:gsLst>
          <a:lin ang="10800000" scaled="1"/>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TF33850888_Retail pitch deck_RVA_v4" id="{8F2882B0-1BFE-4293-BF1B-5E9F7535F411}" vid="{2736E5B9-BA7A-4750-88E9-E7AE6A3F07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2A47430-C725-4DCD-9053-3498D56D74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BED453-9FB1-4982-A2CE-02B1DAF46AE3}">
  <ds:schemaRefs>
    <ds:schemaRef ds:uri="http://schemas.microsoft.com/sharepoint/v3/contenttype/forms"/>
  </ds:schemaRefs>
</ds:datastoreItem>
</file>

<file path=customXml/itemProps3.xml><?xml version="1.0" encoding="utf-8"?>
<ds:datastoreItem xmlns:ds="http://schemas.openxmlformats.org/officeDocument/2006/customXml" ds:itemID="{2A17391F-2502-4070-B520-AB23643635E8}">
  <ds:schemaRefs>
    <ds:schemaRef ds:uri="71af3243-3dd4-4a8d-8c0d-dd76da1f02a5"/>
    <ds:schemaRef ds:uri="http://schemas.microsoft.com/office/infopath/2007/PartnerControls"/>
    <ds:schemaRef ds:uri="http://schemas.openxmlformats.org/package/2006/metadata/core-properties"/>
    <ds:schemaRef ds:uri="http://purl.org/dc/elements/1.1/"/>
    <ds:schemaRef ds:uri="http://www.w3.org/XML/1998/namespace"/>
    <ds:schemaRef ds:uri="http://purl.org/dc/terms/"/>
    <ds:schemaRef ds:uri="http://schemas.microsoft.com/office/2006/documentManagement/types"/>
    <ds:schemaRef ds:uri="16c05727-aa75-4e4a-9b5f-8a80a1165891"/>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1760</Words>
  <Application>Microsoft Office PowerPoint</Application>
  <PresentationFormat>Personalizado</PresentationFormat>
  <Paragraphs>565</Paragraphs>
  <Slides>52</Slides>
  <Notes>2</Notes>
  <HiddenSlides>0</HiddenSlides>
  <MMClips>0</MMClips>
  <ScaleCrop>false</ScaleCrop>
  <HeadingPairs>
    <vt:vector size="4" baseType="variant">
      <vt:variant>
        <vt:lpstr>Tema</vt:lpstr>
      </vt:variant>
      <vt:variant>
        <vt:i4>1</vt:i4>
      </vt:variant>
      <vt:variant>
        <vt:lpstr>Títulos de diapositiva</vt:lpstr>
      </vt:variant>
      <vt:variant>
        <vt:i4>52</vt:i4>
      </vt:variant>
    </vt:vector>
  </HeadingPairs>
  <TitlesOfParts>
    <vt:vector size="53" baseType="lpstr">
      <vt:lpstr>1_Tema de Office</vt:lpstr>
      <vt:lpstr>MÓDULO 1. MF0491_3 PROGRAMACIÓN WEB EN EL ENTORNO CLIENTE UNIDAD FORMATIVA 1. UF1841 ELABORACIÓN DE DOCUMENTOS WEB MEDIANTE LENGUAJES DE MARCAS UNIDAD DIDÁCTICA 4. HOJAS DE ESTILO WEB. </vt:lpstr>
      <vt:lpstr>ÍNDEX</vt:lpstr>
      <vt:lpstr>ÍNDEX</vt:lpstr>
      <vt:lpstr>1. Introducción_Historia</vt:lpstr>
      <vt:lpstr>1. Introducción</vt:lpstr>
      <vt:lpstr>1. Introducción</vt:lpstr>
      <vt:lpstr>1. Introducción. CSS Syntax</vt:lpstr>
      <vt:lpstr>1. Introducción. Comentarios en CSS</vt:lpstr>
      <vt:lpstr>1. Introducción. mínimo</vt:lpstr>
      <vt:lpstr>1. Introducción. Creando el proyecto</vt:lpstr>
      <vt:lpstr>1. Introducción. Cómo añadir estilos CSS a una web</vt:lpstr>
      <vt:lpstr>1. Introducción. Mi primer ejemplo  de CSS</vt:lpstr>
      <vt:lpstr>2. Selectores. </vt:lpstr>
      <vt:lpstr>2. Selectores. Simples </vt:lpstr>
      <vt:lpstr>2. Selectores. Simples </vt:lpstr>
      <vt:lpstr>2. Selectores. Simples </vt:lpstr>
      <vt:lpstr>2. Selectores. Simples </vt:lpstr>
      <vt:lpstr>2. Selectores. Simples </vt:lpstr>
      <vt:lpstr>2. Selectores. Combinadores</vt:lpstr>
      <vt:lpstr>2. Selectores. Combinadores</vt:lpstr>
      <vt:lpstr>2. Selectores. Combinadores</vt:lpstr>
      <vt:lpstr>2. Selectores. Combinadores</vt:lpstr>
      <vt:lpstr>2. Selectores. Combinadores</vt:lpstr>
      <vt:lpstr>2. Selectores. Diferencia entre selector hijo y descendiente </vt:lpstr>
      <vt:lpstr>2. Selectores. Prioridad</vt:lpstr>
      <vt:lpstr>3. Colores y fuentes</vt:lpstr>
      <vt:lpstr>3. Colores y fuentes</vt:lpstr>
      <vt:lpstr>3. Colores y fuentes</vt:lpstr>
      <vt:lpstr>3. Colores y fuentes</vt:lpstr>
      <vt:lpstr>3. Colores y fuentes</vt:lpstr>
      <vt:lpstr>3. Colores y fuentes</vt:lpstr>
      <vt:lpstr>3. Colores y fuentes</vt:lpstr>
      <vt:lpstr>3. Colores y fuentes</vt:lpstr>
      <vt:lpstr>3. Colores y fuentes</vt:lpstr>
      <vt:lpstr>4. Fondos y textos</vt:lpstr>
      <vt:lpstr>4. Fondos y textos</vt:lpstr>
      <vt:lpstr>4. Fondos y textos</vt:lpstr>
      <vt:lpstr>4. Fondos y textos</vt:lpstr>
      <vt:lpstr>4. Fondos y textos</vt:lpstr>
      <vt:lpstr>4. Fondos y textos</vt:lpstr>
      <vt:lpstr>4. Fondos y textos</vt:lpstr>
      <vt:lpstr>4. Fondos y textos</vt:lpstr>
      <vt:lpstr>4. Fondos y textos</vt:lpstr>
      <vt:lpstr>5. Modelo de cajas y posicionamiento de elementos</vt:lpstr>
      <vt:lpstr>5. Modelo de cajas y posicionamiento de elementos</vt:lpstr>
      <vt:lpstr>5. Modelo de cajas y posicionamiento de elementos</vt:lpstr>
      <vt:lpstr>5. Modelo de cajas y posicionamiento de elementos</vt:lpstr>
      <vt:lpstr>5. Modelo de cajas y posicionamiento de elementos</vt:lpstr>
      <vt:lpstr>5. Modelo de cajas y posicionamiento de elementos</vt:lpstr>
      <vt:lpstr>5. Modelo de cajas y posicionamiento de elementos</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2019-07-08T10:10:54Z</dcterms:created>
  <dcterms:modified xsi:type="dcterms:W3CDTF">2022-03-15T23:23:34Z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