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12" r:id="rId4"/>
  </p:sldMasterIdLst>
  <p:notesMasterIdLst>
    <p:notesMasterId r:id="rId94"/>
  </p:notesMasterIdLst>
  <p:handoutMasterIdLst>
    <p:handoutMasterId r:id="rId95"/>
  </p:handoutMasterIdLst>
  <p:sldIdLst>
    <p:sldId id="290" r:id="rId5"/>
    <p:sldId id="258" r:id="rId6"/>
    <p:sldId id="314" r:id="rId7"/>
    <p:sldId id="291" r:id="rId8"/>
    <p:sldId id="315" r:id="rId9"/>
    <p:sldId id="361" r:id="rId10"/>
    <p:sldId id="363" r:id="rId11"/>
    <p:sldId id="360" r:id="rId12"/>
    <p:sldId id="355" r:id="rId13"/>
    <p:sldId id="316" r:id="rId14"/>
    <p:sldId id="354" r:id="rId15"/>
    <p:sldId id="356" r:id="rId16"/>
    <p:sldId id="357" r:id="rId17"/>
    <p:sldId id="358"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67" r:id="rId34"/>
    <p:sldId id="332" r:id="rId35"/>
    <p:sldId id="333" r:id="rId36"/>
    <p:sldId id="334" r:id="rId37"/>
    <p:sldId id="335" r:id="rId38"/>
    <p:sldId id="364" r:id="rId39"/>
    <p:sldId id="365" r:id="rId40"/>
    <p:sldId id="366" r:id="rId41"/>
    <p:sldId id="336" r:id="rId42"/>
    <p:sldId id="337" r:id="rId43"/>
    <p:sldId id="338" r:id="rId44"/>
    <p:sldId id="387" r:id="rId45"/>
    <p:sldId id="388" r:id="rId46"/>
    <p:sldId id="389" r:id="rId47"/>
    <p:sldId id="390" r:id="rId48"/>
    <p:sldId id="391" r:id="rId49"/>
    <p:sldId id="392" r:id="rId50"/>
    <p:sldId id="393" r:id="rId51"/>
    <p:sldId id="394" r:id="rId52"/>
    <p:sldId id="339" r:id="rId53"/>
    <p:sldId id="340" r:id="rId54"/>
    <p:sldId id="341" r:id="rId55"/>
    <p:sldId id="395" r:id="rId56"/>
    <p:sldId id="342" r:id="rId57"/>
    <p:sldId id="396" r:id="rId58"/>
    <p:sldId id="397" r:id="rId59"/>
    <p:sldId id="343" r:id="rId60"/>
    <p:sldId id="398" r:id="rId61"/>
    <p:sldId id="399" r:id="rId62"/>
    <p:sldId id="344" r:id="rId63"/>
    <p:sldId id="345" r:id="rId64"/>
    <p:sldId id="372" r:id="rId65"/>
    <p:sldId id="373" r:id="rId66"/>
    <p:sldId id="374" r:id="rId67"/>
    <p:sldId id="371" r:id="rId68"/>
    <p:sldId id="346" r:id="rId69"/>
    <p:sldId id="375" r:id="rId70"/>
    <p:sldId id="347" r:id="rId71"/>
    <p:sldId id="376" r:id="rId72"/>
    <p:sldId id="377" r:id="rId73"/>
    <p:sldId id="348" r:id="rId74"/>
    <p:sldId id="378" r:id="rId75"/>
    <p:sldId id="349" r:id="rId76"/>
    <p:sldId id="379" r:id="rId77"/>
    <p:sldId id="380" r:id="rId78"/>
    <p:sldId id="350" r:id="rId79"/>
    <p:sldId id="351" r:id="rId80"/>
    <p:sldId id="352" r:id="rId81"/>
    <p:sldId id="381" r:id="rId82"/>
    <p:sldId id="382" r:id="rId83"/>
    <p:sldId id="383" r:id="rId84"/>
    <p:sldId id="384" r:id="rId85"/>
    <p:sldId id="385" r:id="rId86"/>
    <p:sldId id="386" r:id="rId87"/>
    <p:sldId id="353" r:id="rId88"/>
    <p:sldId id="368" r:id="rId89"/>
    <p:sldId id="369" r:id="rId90"/>
    <p:sldId id="370" r:id="rId91"/>
    <p:sldId id="305" r:id="rId92"/>
    <p:sldId id="298" r:id="rId93"/>
  </p:sldIdLst>
  <p:sldSz cx="12192000" cy="6858000"/>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833"/>
    <a:srgbClr val="E2E2E2"/>
    <a:srgbClr val="F5B51B"/>
    <a:srgbClr val="18792C"/>
    <a:srgbClr val="E14C34"/>
    <a:srgbClr val="0F5285"/>
    <a:srgbClr val="8C303F"/>
    <a:srgbClr val="A24572"/>
    <a:srgbClr val="CF9D3D"/>
    <a:srgbClr val="287F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9" autoAdjust="0"/>
    <p:restoredTop sz="94303" autoAdjust="0"/>
  </p:normalViewPr>
  <p:slideViewPr>
    <p:cSldViewPr snapToGrid="0" showGuides="1">
      <p:cViewPr varScale="1">
        <p:scale>
          <a:sx n="101" d="100"/>
          <a:sy n="101" d="100"/>
        </p:scale>
        <p:origin x="-102" y="-234"/>
      </p:cViewPr>
      <p:guideLst>
        <p:guide orient="horz" pos="2160"/>
        <p:guide pos="3840"/>
      </p:guideLst>
    </p:cSldViewPr>
  </p:slideViewPr>
  <p:notesTextViewPr>
    <p:cViewPr>
      <p:scale>
        <a:sx n="3" d="2"/>
        <a:sy n="3" d="2"/>
      </p:scale>
      <p:origin x="0" y="0"/>
    </p:cViewPr>
  </p:notesTextViewPr>
  <p:notesViewPr>
    <p:cSldViewPr snapToGrid="0" showGuides="1">
      <p:cViewPr varScale="1">
        <p:scale>
          <a:sx n="97" d="100"/>
          <a:sy n="97" d="100"/>
        </p:scale>
        <p:origin x="4008"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D1E0C90-1D4B-4894-A52F-6A61A87821C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6FC6E43D-3065-44B8-88CF-754AF46FCB4A}"/>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A9846A32-BF80-4EEB-9349-9686B10A492B}" type="datetimeFigureOut">
              <a:rPr lang="en-US" smtClean="0"/>
              <a:t>3/3/2022</a:t>
            </a:fld>
            <a:endParaRPr lang="en-US"/>
          </a:p>
        </p:txBody>
      </p:sp>
      <p:sp>
        <p:nvSpPr>
          <p:cNvPr id="4" name="Footer Placeholder 3">
            <a:extLst>
              <a:ext uri="{FF2B5EF4-FFF2-40B4-BE49-F238E27FC236}">
                <a16:creationId xmlns="" xmlns:a16="http://schemas.microsoft.com/office/drawing/2014/main" id="{F0CC3A23-7175-4E59-B38B-B4E81F52132F}"/>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7BF400A4-4A42-4A50-BC86-D7DA38EF2AEB}"/>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C642A9F-EB4A-4976-901B-F47991B5E154}" type="slidenum">
              <a:rPr lang="en-US" smtClean="0"/>
              <a:t>‹Nº›</a:t>
            </a:fld>
            <a:endParaRPr lang="en-US"/>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3/3/2022</a:t>
            </a:fld>
            <a:endParaRPr lang="en-US" noProof="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‹Nº›</a:t>
            </a:fld>
            <a:endParaRPr lang="en-US" noProof="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DAC6CC0-914F-4A6F-B8FE-1137B7ABBBE0}" type="slidenum">
              <a:rPr lang="en-US" noProof="0" smtClean="0"/>
              <a:t>2</a:t>
            </a:fld>
            <a:endParaRPr lang="en-US" noProof="0"/>
          </a:p>
        </p:txBody>
      </p:sp>
    </p:spTree>
    <p:extLst>
      <p:ext uri="{BB962C8B-B14F-4D97-AF65-F5344CB8AC3E}">
        <p14:creationId xmlns:p14="http://schemas.microsoft.com/office/powerpoint/2010/main" val="407618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DAC6CC0-914F-4A6F-B8FE-1137B7ABBBE0}" type="slidenum">
              <a:rPr lang="en-US" noProof="0" smtClean="0"/>
              <a:t>3</a:t>
            </a:fld>
            <a:endParaRPr lang="en-US" noProof="0"/>
          </a:p>
        </p:txBody>
      </p:sp>
    </p:spTree>
    <p:extLst>
      <p:ext uri="{BB962C8B-B14F-4D97-AF65-F5344CB8AC3E}">
        <p14:creationId xmlns:p14="http://schemas.microsoft.com/office/powerpoint/2010/main" val="40761850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CIEF">
    <p:bg>
      <p:bgPr>
        <a:solidFill>
          <a:schemeClr val="bg1"/>
        </a:solidFill>
        <a:effectLst/>
      </p:bgPr>
    </p:bg>
    <p:spTree>
      <p:nvGrpSpPr>
        <p:cNvPr id="1" name=""/>
        <p:cNvGrpSpPr/>
        <p:nvPr/>
      </p:nvGrpSpPr>
      <p:grpSpPr>
        <a:xfrm>
          <a:off x="0" y="0"/>
          <a:ext cx="0" cy="0"/>
          <a:chOff x="0" y="0"/>
          <a:chExt cx="0" cy="0"/>
        </a:xfrm>
      </p:grpSpPr>
      <p:pic>
        <p:nvPicPr>
          <p:cNvPr id="16" name="Imagen 15"/>
          <p:cNvPicPr>
            <a:picLocks noChangeAspect="1"/>
          </p:cNvPicPr>
          <p:nvPr userDrawn="1"/>
        </p:nvPicPr>
        <p:blipFill rotWithShape="1">
          <a:blip r:embed="rId2">
            <a:extLst>
              <a:ext uri="{28A0092B-C50C-407E-A947-70E740481C1C}">
                <a14:useLocalDpi xmlns:a14="http://schemas.microsoft.com/office/drawing/2010/main" val="0"/>
              </a:ext>
            </a:extLst>
          </a:blip>
          <a:srcRect l="36261" b="13647"/>
          <a:stretch/>
        </p:blipFill>
        <p:spPr>
          <a:xfrm>
            <a:off x="-7620" y="928309"/>
            <a:ext cx="2338561" cy="5922071"/>
          </a:xfrm>
          <a:prstGeom prst="rect">
            <a:avLst/>
          </a:prstGeom>
        </p:spPr>
      </p:pic>
      <p:sp>
        <p:nvSpPr>
          <p:cNvPr id="19" name="Rectángulo 18"/>
          <p:cNvSpPr/>
          <p:nvPr userDrawn="1"/>
        </p:nvSpPr>
        <p:spPr>
          <a:xfrm>
            <a:off x="0" y="0"/>
            <a:ext cx="12192000" cy="528452"/>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2223811" y="3930372"/>
            <a:ext cx="9777215" cy="502201"/>
          </a:xfrm>
          <a:prstGeom prst="rect">
            <a:avLst/>
          </a:prstGeom>
        </p:spPr>
        <p:txBody>
          <a:bodyPr lIns="36000" tIns="0" rIns="0" bIns="0" anchor="b">
            <a:normAutofit/>
          </a:bodyPr>
          <a:lstStyle>
            <a:lvl1pPr>
              <a:defRPr sz="2800">
                <a:solidFill>
                  <a:schemeClr val="tx1">
                    <a:lumMod val="90000"/>
                    <a:lumOff val="10000"/>
                  </a:schemeClr>
                </a:solidFill>
              </a:defRPr>
            </a:lvl1pPr>
          </a:lstStyle>
          <a:p>
            <a:r>
              <a:rPr lang="en-US" noProof="0" dirty="0"/>
              <a:t>Click to Edit Title</a:t>
            </a:r>
          </a:p>
        </p:txBody>
      </p:sp>
      <p:sp>
        <p:nvSpPr>
          <p:cNvPr id="4" name="Rectángulo 3"/>
          <p:cNvSpPr/>
          <p:nvPr userDrawn="1"/>
        </p:nvSpPr>
        <p:spPr>
          <a:xfrm>
            <a:off x="4985247" y="58785"/>
            <a:ext cx="2221506" cy="410882"/>
          </a:xfrm>
          <a:prstGeom prst="rect">
            <a:avLst/>
          </a:prstGeom>
        </p:spPr>
        <p:txBody>
          <a:bodyPr wrap="none">
            <a:spAutoFit/>
          </a:bodyPr>
          <a:lstStyle/>
          <a:p>
            <a:pPr algn="ctr">
              <a:lnSpc>
                <a:spcPct val="115000"/>
              </a:lnSpc>
              <a:spcBef>
                <a:spcPts val="500"/>
              </a:spcBef>
              <a:spcAft>
                <a:spcPts val="1000"/>
              </a:spcAft>
            </a:pPr>
            <a:r>
              <a:rPr lang="es-ES" sz="1800" b="1">
                <a:solidFill>
                  <a:srgbClr val="FFFFFF"/>
                </a:solidFill>
                <a:effectLst/>
                <a:latin typeface="Helvetica LT Std" panose="020B0504020202020204" pitchFamily="34" charset="0"/>
                <a:ea typeface="MS Mincho" panose="02020609040205080304" pitchFamily="49" charset="-128"/>
                <a:cs typeface="Times New Roman" panose="02020603050405020304" pitchFamily="18" charset="0"/>
              </a:rPr>
              <a:t>www.grupcief.com</a:t>
            </a:r>
            <a:endParaRPr lang="es-ES" sz="800">
              <a:effectLst/>
              <a:latin typeface="Helvetica LT Std" panose="020B0504020202020204" pitchFamily="34" charset="0"/>
              <a:ea typeface="MS Mincho" panose="02020609040205080304" pitchFamily="49" charset="-128"/>
              <a:cs typeface="Times New Roman" panose="02020603050405020304" pitchFamily="18" charset="0"/>
            </a:endParaRPr>
          </a:p>
        </p:txBody>
      </p:sp>
      <p:pic>
        <p:nvPicPr>
          <p:cNvPr id="13" name="Imagen 12" descr="\\BIGBOX\Informatica\Projectes\_DISSENY\Redisseny imatge Grup CIEF\versio 2019\Logo\CAT\UnitatsNegoci.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3821" y="6103779"/>
            <a:ext cx="10377728" cy="590465"/>
          </a:xfrm>
          <a:prstGeom prst="rect">
            <a:avLst/>
          </a:prstGeom>
          <a:noFill/>
          <a:ln>
            <a:noFill/>
          </a:ln>
        </p:spPr>
      </p:pic>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23811" y="2724261"/>
            <a:ext cx="1386000" cy="990528"/>
          </a:xfrm>
          <a:prstGeom prst="rect">
            <a:avLst/>
          </a:prstGeom>
        </p:spPr>
      </p:pic>
      <p:pic>
        <p:nvPicPr>
          <p:cNvPr id="17" name="Imagen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12419" y="688260"/>
            <a:ext cx="2458724" cy="432000"/>
          </a:xfrm>
          <a:prstGeom prst="rect">
            <a:avLst/>
          </a:prstGeom>
        </p:spPr>
      </p:pic>
      <p:pic>
        <p:nvPicPr>
          <p:cNvPr id="18" name="Imagen 17"/>
          <p:cNvPicPr>
            <a:picLocks noChangeAspect="1"/>
          </p:cNvPicPr>
          <p:nvPr userDrawn="1"/>
        </p:nvPicPr>
        <p:blipFill rotWithShape="1">
          <a:blip r:embed="rId6">
            <a:extLst>
              <a:ext uri="{28A0092B-C50C-407E-A947-70E740481C1C}">
                <a14:useLocalDpi xmlns:a14="http://schemas.microsoft.com/office/drawing/2010/main" val="0"/>
              </a:ext>
            </a:extLst>
          </a:blip>
          <a:srcRect l="10253" t="29867" r="9905" b="29782"/>
          <a:stretch/>
        </p:blipFill>
        <p:spPr>
          <a:xfrm>
            <a:off x="7112419" y="1281272"/>
            <a:ext cx="2026846" cy="576000"/>
          </a:xfrm>
          <a:prstGeom prst="rect">
            <a:avLst/>
          </a:prstGeom>
        </p:spPr>
      </p:pic>
      <p:pic>
        <p:nvPicPr>
          <p:cNvPr id="20" name="Imagen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53735" y="1335272"/>
            <a:ext cx="2609713" cy="468000"/>
          </a:xfrm>
          <a:prstGeom prst="rect">
            <a:avLst/>
          </a:prstGeom>
        </p:spPr>
      </p:pic>
      <p:pic>
        <p:nvPicPr>
          <p:cNvPr id="21" name="Imagen 2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33171" y="616862"/>
            <a:ext cx="1985057" cy="576000"/>
          </a:xfrm>
          <a:prstGeom prst="rect">
            <a:avLst/>
          </a:prstGeom>
        </p:spPr>
      </p:pic>
    </p:spTree>
    <p:extLst>
      <p:ext uri="{BB962C8B-B14F-4D97-AF65-F5344CB8AC3E}">
        <p14:creationId xmlns:p14="http://schemas.microsoft.com/office/powerpoint/2010/main" val="411885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 Imatge dreta">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3394" y="894799"/>
            <a:ext cx="2988707" cy="5592158"/>
          </a:xfrm>
          <a:prstGeom prst="rect">
            <a:avLst/>
          </a:prstGeom>
        </p:spPr>
      </p:pic>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7238010"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
        <p:nvSpPr>
          <p:cNvPr id="17" name="Text Placeholder 2">
            <a:extLst>
              <a:ext uri="{FF2B5EF4-FFF2-40B4-BE49-F238E27FC236}">
                <a16:creationId xmlns="" xmlns:a16="http://schemas.microsoft.com/office/drawing/2014/main" id="{13548F99-E128-4301-95D8-8FDACDA5912F}"/>
              </a:ext>
            </a:extLst>
          </p:cNvPr>
          <p:cNvSpPr>
            <a:spLocks noGrp="1"/>
          </p:cNvSpPr>
          <p:nvPr>
            <p:ph type="body" idx="18"/>
          </p:nvPr>
        </p:nvSpPr>
        <p:spPr>
          <a:xfrm>
            <a:off x="738878"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738878"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9"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spTree>
    <p:extLst>
      <p:ext uri="{BB962C8B-B14F-4D97-AF65-F5344CB8AC3E}">
        <p14:creationId xmlns:p14="http://schemas.microsoft.com/office/powerpoint/2010/main" val="765368420"/>
      </p:ext>
    </p:extLst>
  </p:cSld>
  <p:clrMapOvr>
    <a:masterClrMapping/>
  </p:clrMapOvr>
  <p:extLst mod="1">
    <p:ext uri="{DCECCB84-F9BA-43D5-87BE-67443E8EF086}">
      <p15:sldGuideLst xmlns=""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 Imatge esquerra">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894799"/>
            <a:ext cx="2988707" cy="5592158"/>
          </a:xfrm>
          <a:prstGeom prst="rect">
            <a:avLst/>
          </a:prstGeom>
        </p:spPr>
      </p:pic>
      <p:sp>
        <p:nvSpPr>
          <p:cNvPr id="17" name="Text Placeholder 2">
            <a:extLst>
              <a:ext uri="{FF2B5EF4-FFF2-40B4-BE49-F238E27FC236}">
                <a16:creationId xmlns="" xmlns:a16="http://schemas.microsoft.com/office/drawing/2014/main" id="{13548F99-E128-4301-95D8-8FDACDA5912F}"/>
              </a:ext>
            </a:extLst>
          </p:cNvPr>
          <p:cNvSpPr>
            <a:spLocks noGrp="1"/>
          </p:cNvSpPr>
          <p:nvPr>
            <p:ph type="body" idx="18"/>
          </p:nvPr>
        </p:nvSpPr>
        <p:spPr>
          <a:xfrm>
            <a:off x="5744327"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5744327"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2"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sp>
        <p:nvSpPr>
          <p:cNvPr id="6" name="Picture Placeholder 7">
            <a:extLst>
              <a:ext uri="{FF2B5EF4-FFF2-40B4-BE49-F238E27FC236}">
                <a16:creationId xmlns="" xmlns:a16="http://schemas.microsoft.com/office/drawing/2014/main" id="{BB0064D4-BDD6-4678-9FA4-3A77F1600A65}"/>
              </a:ext>
            </a:extLst>
          </p:cNvPr>
          <p:cNvSpPr>
            <a:spLocks noGrp="1"/>
          </p:cNvSpPr>
          <p:nvPr>
            <p:ph type="pic" sz="quarter" idx="19"/>
          </p:nvPr>
        </p:nvSpPr>
        <p:spPr>
          <a:xfrm>
            <a:off x="486888"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Tree>
    <p:extLst>
      <p:ext uri="{BB962C8B-B14F-4D97-AF65-F5344CB8AC3E}">
        <p14:creationId xmlns:p14="http://schemas.microsoft.com/office/powerpoint/2010/main" val="2543143361"/>
      </p:ext>
    </p:extLst>
  </p:cSld>
  <p:clrMapOvr>
    <a:masterClrMapping/>
  </p:clrMapOvr>
  <p:extLst mod="1">
    <p:ext uri="{DCECCB84-F9BA-43D5-87BE-67443E8EF086}">
      <p15:sldGuideLst xmlns=""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nversión">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738878" y="1275510"/>
            <a:ext cx="10495178"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7"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sp>
        <p:nvSpPr>
          <p:cNvPr id="16" name="Text Placeholder 2">
            <a:extLst>
              <a:ext uri="{FF2B5EF4-FFF2-40B4-BE49-F238E27FC236}">
                <a16:creationId xmlns="" xmlns:a16="http://schemas.microsoft.com/office/drawing/2014/main" id="{13548F99-E128-4301-95D8-8FDACDA5912F}"/>
              </a:ext>
            </a:extLst>
          </p:cNvPr>
          <p:cNvSpPr>
            <a:spLocks noGrp="1"/>
          </p:cNvSpPr>
          <p:nvPr>
            <p:ph type="body" idx="18"/>
          </p:nvPr>
        </p:nvSpPr>
        <p:spPr>
          <a:xfrm>
            <a:off x="876694" y="2310063"/>
            <a:ext cx="10212984" cy="3485719"/>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894799"/>
            <a:ext cx="2988707" cy="5592158"/>
          </a:xfrm>
          <a:prstGeom prst="rect">
            <a:avLst/>
          </a:prstGeom>
        </p:spPr>
      </p:pic>
    </p:spTree>
    <p:extLst>
      <p:ext uri="{BB962C8B-B14F-4D97-AF65-F5344CB8AC3E}">
        <p14:creationId xmlns:p14="http://schemas.microsoft.com/office/powerpoint/2010/main" val="1935530853"/>
      </p:ext>
    </p:extLst>
  </p:cSld>
  <p:clrMapOvr>
    <a:masterClrMapping/>
  </p:clrMapOvr>
  <p:extLst mod="1">
    <p:ext uri="{DCECCB84-F9BA-43D5-87BE-67443E8EF086}">
      <p15:sldGuideLst xmlns="" xmlns:p15="http://schemas.microsoft.com/office/powerpoint/2012/main">
        <p15:guide id="4" orient="horz" pos="55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980863"/>
            <a:ext cx="2988707" cy="5592158"/>
          </a:xfrm>
          <a:prstGeom prst="rect">
            <a:avLst/>
          </a:prstGeom>
        </p:spPr>
      </p:pic>
      <p:sp>
        <p:nvSpPr>
          <p:cNvPr id="13"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738878" y="1275510"/>
            <a:ext cx="10495178"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4" name="Text Placeholder 2">
            <a:extLst>
              <a:ext uri="{FF2B5EF4-FFF2-40B4-BE49-F238E27FC236}">
                <a16:creationId xmlns="" xmlns:a16="http://schemas.microsoft.com/office/drawing/2014/main" id="{13548F99-E128-4301-95D8-8FDACDA5912F}"/>
              </a:ext>
            </a:extLst>
          </p:cNvPr>
          <p:cNvSpPr>
            <a:spLocks noGrp="1"/>
          </p:cNvSpPr>
          <p:nvPr>
            <p:ph type="body" idx="18"/>
          </p:nvPr>
        </p:nvSpPr>
        <p:spPr>
          <a:xfrm>
            <a:off x="738877" y="2055682"/>
            <a:ext cx="10495179"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17" name="Marcador de número de diapositiva 5"/>
          <p:cNvSpPr>
            <a:spLocks noGrp="1"/>
          </p:cNvSpPr>
          <p:nvPr>
            <p:ph type="sldNum" sz="quarter" idx="12"/>
          </p:nvPr>
        </p:nvSpPr>
        <p:spPr>
          <a:xfrm>
            <a:off x="11696403" y="5987137"/>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Tree>
    <p:extLst>
      <p:ext uri="{BB962C8B-B14F-4D97-AF65-F5344CB8AC3E}">
        <p14:creationId xmlns:p14="http://schemas.microsoft.com/office/powerpoint/2010/main" val="2709606854"/>
      </p:ext>
    </p:extLst>
  </p:cSld>
  <p:clrMapOvr>
    <a:masterClrMapping/>
  </p:clrMapOvr>
  <p:extLst mod="1">
    <p:ext uri="{DCECCB84-F9BA-43D5-87BE-67443E8EF086}">
      <p15:sldGuideLst xmlns="" xmlns:p15="http://schemas.microsoft.com/office/powerpoint/2012/main">
        <p15:guide id="1" orient="horz" pos="5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Imatge dreta">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1820" y="627295"/>
            <a:ext cx="2988707" cy="5592158"/>
          </a:xfrm>
          <a:prstGeom prst="rect">
            <a:avLst/>
          </a:prstGeom>
        </p:spPr>
      </p:pic>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7238010"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
        <p:nvSpPr>
          <p:cNvPr id="17" name="Text Placeholder 2">
            <a:extLst>
              <a:ext uri="{FF2B5EF4-FFF2-40B4-BE49-F238E27FC236}">
                <a16:creationId xmlns="" xmlns:a16="http://schemas.microsoft.com/office/drawing/2014/main" id="{13548F99-E128-4301-95D8-8FDACDA5912F}"/>
              </a:ext>
            </a:extLst>
          </p:cNvPr>
          <p:cNvSpPr>
            <a:spLocks noGrp="1"/>
          </p:cNvSpPr>
          <p:nvPr>
            <p:ph type="body" idx="18"/>
          </p:nvPr>
        </p:nvSpPr>
        <p:spPr>
          <a:xfrm>
            <a:off x="738878"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738878"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9" name="Marcador de número de diapositiva 5"/>
          <p:cNvSpPr>
            <a:spLocks noGrp="1"/>
          </p:cNvSpPr>
          <p:nvPr>
            <p:ph type="sldNum" sz="quarter" idx="12"/>
          </p:nvPr>
        </p:nvSpPr>
        <p:spPr>
          <a:xfrm>
            <a:off x="11696403" y="5932834"/>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Tree>
    <p:extLst>
      <p:ext uri="{BB962C8B-B14F-4D97-AF65-F5344CB8AC3E}">
        <p14:creationId xmlns:p14="http://schemas.microsoft.com/office/powerpoint/2010/main" val="2215027094"/>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Imatge esquerra">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1013137"/>
            <a:ext cx="2988707" cy="5592158"/>
          </a:xfrm>
          <a:prstGeom prst="rect">
            <a:avLst/>
          </a:prstGeom>
        </p:spPr>
      </p:pic>
      <p:sp>
        <p:nvSpPr>
          <p:cNvPr id="17" name="Text Placeholder 2">
            <a:extLst>
              <a:ext uri="{FF2B5EF4-FFF2-40B4-BE49-F238E27FC236}">
                <a16:creationId xmlns="" xmlns:a16="http://schemas.microsoft.com/office/drawing/2014/main" id="{13548F99-E128-4301-95D8-8FDACDA5912F}"/>
              </a:ext>
            </a:extLst>
          </p:cNvPr>
          <p:cNvSpPr>
            <a:spLocks noGrp="1"/>
          </p:cNvSpPr>
          <p:nvPr>
            <p:ph type="body" idx="18"/>
          </p:nvPr>
        </p:nvSpPr>
        <p:spPr>
          <a:xfrm>
            <a:off x="5744327"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5744327"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2" name="Marcador de número de diapositiva 5"/>
          <p:cNvSpPr>
            <a:spLocks noGrp="1"/>
          </p:cNvSpPr>
          <p:nvPr>
            <p:ph type="sldNum" sz="quarter" idx="12"/>
          </p:nvPr>
        </p:nvSpPr>
        <p:spPr>
          <a:xfrm>
            <a:off x="11696403" y="5975562"/>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
        <p:nvSpPr>
          <p:cNvPr id="6" name="Picture Placeholder 7">
            <a:extLst>
              <a:ext uri="{FF2B5EF4-FFF2-40B4-BE49-F238E27FC236}">
                <a16:creationId xmlns="" xmlns:a16="http://schemas.microsoft.com/office/drawing/2014/main" id="{BB0064D4-BDD6-4678-9FA4-3A77F1600A65}"/>
              </a:ext>
            </a:extLst>
          </p:cNvPr>
          <p:cNvSpPr>
            <a:spLocks noGrp="1"/>
          </p:cNvSpPr>
          <p:nvPr>
            <p:ph type="pic" sz="quarter" idx="19"/>
          </p:nvPr>
        </p:nvSpPr>
        <p:spPr>
          <a:xfrm>
            <a:off x="486888"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Tree>
    <p:extLst>
      <p:ext uri="{BB962C8B-B14F-4D97-AF65-F5344CB8AC3E}">
        <p14:creationId xmlns:p14="http://schemas.microsoft.com/office/powerpoint/2010/main" val="3321111260"/>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versión">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738878" y="1275510"/>
            <a:ext cx="10495178"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7" name="Marcador de número de diapositiva 5"/>
          <p:cNvSpPr>
            <a:spLocks noGrp="1"/>
          </p:cNvSpPr>
          <p:nvPr>
            <p:ph type="sldNum" sz="quarter" idx="12"/>
          </p:nvPr>
        </p:nvSpPr>
        <p:spPr>
          <a:xfrm>
            <a:off x="11696403" y="6010286"/>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
        <p:nvSpPr>
          <p:cNvPr id="16" name="Text Placeholder 2">
            <a:extLst>
              <a:ext uri="{FF2B5EF4-FFF2-40B4-BE49-F238E27FC236}">
                <a16:creationId xmlns="" xmlns:a16="http://schemas.microsoft.com/office/drawing/2014/main" id="{13548F99-E128-4301-95D8-8FDACDA5912F}"/>
              </a:ext>
            </a:extLst>
          </p:cNvPr>
          <p:cNvSpPr>
            <a:spLocks noGrp="1"/>
          </p:cNvSpPr>
          <p:nvPr>
            <p:ph type="body" idx="18"/>
          </p:nvPr>
        </p:nvSpPr>
        <p:spPr>
          <a:xfrm>
            <a:off x="876694" y="2310063"/>
            <a:ext cx="10212984" cy="3485719"/>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980863"/>
            <a:ext cx="2988707" cy="5592158"/>
          </a:xfrm>
          <a:prstGeom prst="rect">
            <a:avLst/>
          </a:prstGeom>
        </p:spPr>
      </p:pic>
    </p:spTree>
    <p:extLst>
      <p:ext uri="{BB962C8B-B14F-4D97-AF65-F5344CB8AC3E}">
        <p14:creationId xmlns:p14="http://schemas.microsoft.com/office/powerpoint/2010/main" val="4011963956"/>
      </p:ext>
    </p:extLst>
  </p:cSld>
  <p:clrMapOvr>
    <a:masterClrMapping/>
  </p:clrMapOvr>
  <p:extLst mod="1">
    <p:ext uri="{DCECCB84-F9BA-43D5-87BE-67443E8EF086}">
      <p15:sldGuideLst xmlns="" xmlns:p15="http://schemas.microsoft.com/office/powerpoint/2012/main">
        <p15:guide id="4" orient="horz" pos="55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ontra Portada">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08480" y="456500"/>
            <a:ext cx="5171400" cy="5796155"/>
          </a:xfrm>
          <a:prstGeom prst="rect">
            <a:avLst/>
          </a:prstGeom>
        </p:spPr>
      </p:pic>
      <p:sp>
        <p:nvSpPr>
          <p:cNvPr id="3"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94EE6-57B8-4EC9-A226-3F691103BE8C}" type="datetimeFigureOut">
              <a:rPr lang="es-ES" smtClean="0"/>
              <a:t>03/03/2022</a:t>
            </a:fld>
            <a:endParaRPr lang="es-ES"/>
          </a:p>
        </p:txBody>
      </p:sp>
      <p:sp>
        <p:nvSpPr>
          <p:cNvPr id="4"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grpSp>
        <p:nvGrpSpPr>
          <p:cNvPr id="7" name="Grupo 6"/>
          <p:cNvGrpSpPr/>
          <p:nvPr userDrawn="1"/>
        </p:nvGrpSpPr>
        <p:grpSpPr>
          <a:xfrm>
            <a:off x="0" y="0"/>
            <a:ext cx="12192000" cy="479121"/>
            <a:chOff x="0" y="2029245"/>
            <a:chExt cx="12192000" cy="617220"/>
          </a:xfrm>
        </p:grpSpPr>
        <p:sp>
          <p:nvSpPr>
            <p:cNvPr id="8" name="Rectángulo 7"/>
            <p:cNvSpPr/>
            <p:nvPr userDrawn="1"/>
          </p:nvSpPr>
          <p:spPr>
            <a:xfrm>
              <a:off x="0" y="2029245"/>
              <a:ext cx="1524000" cy="617220"/>
            </a:xfrm>
            <a:prstGeom prst="rect">
              <a:avLst/>
            </a:prstGeom>
            <a:solidFill>
              <a:srgbClr val="34A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9" name="Rectángulo 8"/>
            <p:cNvSpPr/>
            <p:nvPr userDrawn="1"/>
          </p:nvSpPr>
          <p:spPr>
            <a:xfrm>
              <a:off x="1524000" y="2029245"/>
              <a:ext cx="1524000" cy="617220"/>
            </a:xfrm>
            <a:prstGeom prst="rect">
              <a:avLst/>
            </a:prstGeom>
            <a:solidFill>
              <a:srgbClr val="287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0" name="Rectángulo 9"/>
            <p:cNvSpPr/>
            <p:nvPr userDrawn="1"/>
          </p:nvSpPr>
          <p:spPr>
            <a:xfrm>
              <a:off x="3048000" y="2029245"/>
              <a:ext cx="1524000" cy="617220"/>
            </a:xfrm>
            <a:prstGeom prst="rect">
              <a:avLst/>
            </a:prstGeom>
            <a:solidFill>
              <a:srgbClr val="0F5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Rectángulo 10"/>
            <p:cNvSpPr/>
            <p:nvPr userDrawn="1"/>
          </p:nvSpPr>
          <p:spPr>
            <a:xfrm>
              <a:off x="4572000" y="2029245"/>
              <a:ext cx="1524000" cy="617220"/>
            </a:xfrm>
            <a:prstGeom prst="rect">
              <a:avLst/>
            </a:prstGeom>
            <a:solidFill>
              <a:srgbClr val="CF9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2" name="Rectángulo 11"/>
            <p:cNvSpPr/>
            <p:nvPr userDrawn="1"/>
          </p:nvSpPr>
          <p:spPr>
            <a:xfrm>
              <a:off x="6096000" y="2029245"/>
              <a:ext cx="1524000" cy="617220"/>
            </a:xfrm>
            <a:prstGeom prst="rect">
              <a:avLst/>
            </a:prstGeom>
            <a:solidFill>
              <a:srgbClr val="F5B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3" name="Rectángulo 12"/>
            <p:cNvSpPr/>
            <p:nvPr userDrawn="1"/>
          </p:nvSpPr>
          <p:spPr>
            <a:xfrm>
              <a:off x="7620000" y="2029245"/>
              <a:ext cx="1524000" cy="617220"/>
            </a:xfrm>
            <a:prstGeom prst="rect">
              <a:avLst/>
            </a:prstGeom>
            <a:solidFill>
              <a:srgbClr val="E14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4" name="Rectángulo 13"/>
            <p:cNvSpPr/>
            <p:nvPr userDrawn="1"/>
          </p:nvSpPr>
          <p:spPr>
            <a:xfrm>
              <a:off x="9144000" y="2029245"/>
              <a:ext cx="1524000" cy="617220"/>
            </a:xfrm>
            <a:prstGeom prst="rect">
              <a:avLst/>
            </a:prstGeom>
            <a:solidFill>
              <a:srgbClr val="A24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5" name="Rectángulo 14"/>
            <p:cNvSpPr/>
            <p:nvPr userDrawn="1"/>
          </p:nvSpPr>
          <p:spPr>
            <a:xfrm>
              <a:off x="10668000" y="2029245"/>
              <a:ext cx="1524000" cy="617220"/>
            </a:xfrm>
            <a:prstGeom prst="rect">
              <a:avLst/>
            </a:prstGeom>
            <a:solidFill>
              <a:srgbClr val="8C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grpSp>
      <p:sp>
        <p:nvSpPr>
          <p:cNvPr id="16" name="Rectángulo 15"/>
          <p:cNvSpPr/>
          <p:nvPr userDrawn="1"/>
        </p:nvSpPr>
        <p:spPr>
          <a:xfrm>
            <a:off x="0" y="6240780"/>
            <a:ext cx="12192000" cy="617220"/>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20" name="Cuadro de texto 2"/>
          <p:cNvSpPr txBox="1">
            <a:spLocks noChangeArrowheads="1"/>
          </p:cNvSpPr>
          <p:nvPr userDrawn="1"/>
        </p:nvSpPr>
        <p:spPr bwMode="auto">
          <a:xfrm>
            <a:off x="4812743" y="3056586"/>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Alcalde Joan Bertran 34-38</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43202 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977 31 24 36</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1" name="Cuadro de texto 2"/>
          <p:cNvSpPr txBox="1">
            <a:spLocks noChangeArrowheads="1"/>
          </p:cNvSpPr>
          <p:nvPr userDrawn="1"/>
        </p:nvSpPr>
        <p:spPr bwMode="auto">
          <a:xfrm>
            <a:off x="409335" y="3052293"/>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Francesc Tàrrega 14</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08027 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93 351 78 00</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1000"/>
              </a:spcAft>
            </a:pPr>
            <a:r>
              <a:rPr lang="es-ES" sz="1000">
                <a:effectLst/>
                <a:latin typeface="Helvetica LT Std" panose="020B0504020202020204" pitchFamily="34" charset="0"/>
                <a:ea typeface="Times New Roman" panose="02020603050405020304" pitchFamily="18" charset="0"/>
                <a:cs typeface="Times New Roman" panose="02020603050405020304" pitchFamily="18" charset="0"/>
              </a:rPr>
              <a:t> </a:t>
            </a:r>
          </a:p>
        </p:txBody>
      </p:sp>
      <p:sp>
        <p:nvSpPr>
          <p:cNvPr id="22" name="Cuadro de texto 2"/>
          <p:cNvSpPr txBox="1">
            <a:spLocks noChangeArrowheads="1"/>
          </p:cNvSpPr>
          <p:nvPr userDrawn="1"/>
        </p:nvSpPr>
        <p:spPr bwMode="auto">
          <a:xfrm>
            <a:off x="2597228" y="3052293"/>
            <a:ext cx="2057400" cy="136017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Campanar 12</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28028 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91 </a:t>
            </a:r>
            <a:r>
              <a:rPr lang="ca-ES" sz="1000" dirty="0" smtClean="0">
                <a:solidFill>
                  <a:schemeClr val="tx1">
                    <a:lumMod val="90000"/>
                    <a:lumOff val="10000"/>
                  </a:schemeClr>
                </a:solidFill>
                <a:effectLst/>
                <a:latin typeface="Univers"/>
                <a:ea typeface="MS Mincho" panose="02020609040205080304" pitchFamily="49" charset="-128"/>
                <a:cs typeface="Courier New" panose="02070309020205020404" pitchFamily="49" charset="0"/>
              </a:rPr>
              <a:t>502 </a:t>
            </a: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13 40</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3" name="Cuadro de texto 2"/>
          <p:cNvSpPr txBox="1">
            <a:spLocks noChangeArrowheads="1"/>
          </p:cNvSpPr>
          <p:nvPr userDrawn="1"/>
        </p:nvSpPr>
        <p:spPr bwMode="auto">
          <a:xfrm>
            <a:off x="1741882" y="4554467"/>
            <a:ext cx="3768090" cy="579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rPr>
              <a:t>info@grupcief.com</a:t>
            </a:r>
            <a:endParaRPr lang="es-ES" sz="1000">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4" name="Cuadro de texto 2"/>
          <p:cNvSpPr txBox="1">
            <a:spLocks noChangeArrowheads="1"/>
          </p:cNvSpPr>
          <p:nvPr userDrawn="1"/>
        </p:nvSpPr>
        <p:spPr bwMode="auto">
          <a:xfrm>
            <a:off x="4211955" y="6349137"/>
            <a:ext cx="3768090" cy="455523"/>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rPr>
              <a:t>www.grupcief.com</a:t>
            </a:r>
            <a:endParaRPr lang="es-ES" sz="1000">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pic>
        <p:nvPicPr>
          <p:cNvPr id="28" name="Imagen 2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73740" y="622999"/>
            <a:ext cx="1002490" cy="665833"/>
          </a:xfrm>
          <a:prstGeom prst="rect">
            <a:avLst/>
          </a:prstGeom>
        </p:spPr>
      </p:pic>
      <p:pic>
        <p:nvPicPr>
          <p:cNvPr id="27" name="Imagen 7" descr="\\BIGBOX\Informatica\Projectes\_DISSENY\Redisseny imatge Grup CIEF\versio 2019\Logo\CAT\GrupCief_PARTNER.png">
            <a:extLst>
              <a:ext uri="{FF2B5EF4-FFF2-40B4-BE49-F238E27FC236}">
                <a16:creationId xmlns="" xmlns:a16="http://schemas.microsoft.com/office/drawing/2014/main" id="{BA5E0068-9AF3-8A45-9832-8CFE4EBAFEA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88425" y="1406403"/>
            <a:ext cx="1783575" cy="1342800"/>
          </a:xfrm>
          <a:prstGeom prst="rect">
            <a:avLst/>
          </a:prstGeom>
          <a:noFill/>
          <a:ln>
            <a:noFill/>
          </a:ln>
        </p:spPr>
      </p:pic>
    </p:spTree>
    <p:extLst>
      <p:ext uri="{BB962C8B-B14F-4D97-AF65-F5344CB8AC3E}">
        <p14:creationId xmlns:p14="http://schemas.microsoft.com/office/powerpoint/2010/main" val="9642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ra Portada">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08480" y="456500"/>
            <a:ext cx="5171400" cy="5796155"/>
          </a:xfrm>
          <a:prstGeom prst="rect">
            <a:avLst/>
          </a:prstGeom>
        </p:spPr>
      </p:pic>
      <p:sp>
        <p:nvSpPr>
          <p:cNvPr id="3"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94EE6-57B8-4EC9-A226-3F691103BE8C}" type="datetimeFigureOut">
              <a:rPr lang="es-ES" smtClean="0"/>
              <a:t>03/03/2022</a:t>
            </a:fld>
            <a:endParaRPr lang="es-ES"/>
          </a:p>
        </p:txBody>
      </p:sp>
      <p:sp>
        <p:nvSpPr>
          <p:cNvPr id="4"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grpSp>
        <p:nvGrpSpPr>
          <p:cNvPr id="7" name="Grupo 6"/>
          <p:cNvGrpSpPr/>
          <p:nvPr userDrawn="1"/>
        </p:nvGrpSpPr>
        <p:grpSpPr>
          <a:xfrm>
            <a:off x="0" y="0"/>
            <a:ext cx="12192000" cy="479121"/>
            <a:chOff x="0" y="2029245"/>
            <a:chExt cx="12192000" cy="617220"/>
          </a:xfrm>
        </p:grpSpPr>
        <p:sp>
          <p:nvSpPr>
            <p:cNvPr id="8" name="Rectángulo 7"/>
            <p:cNvSpPr/>
            <p:nvPr userDrawn="1"/>
          </p:nvSpPr>
          <p:spPr>
            <a:xfrm>
              <a:off x="0" y="2029245"/>
              <a:ext cx="1524000" cy="617220"/>
            </a:xfrm>
            <a:prstGeom prst="rect">
              <a:avLst/>
            </a:prstGeom>
            <a:solidFill>
              <a:srgbClr val="34A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9" name="Rectángulo 8"/>
            <p:cNvSpPr/>
            <p:nvPr userDrawn="1"/>
          </p:nvSpPr>
          <p:spPr>
            <a:xfrm>
              <a:off x="1524000" y="2029245"/>
              <a:ext cx="1524000" cy="617220"/>
            </a:xfrm>
            <a:prstGeom prst="rect">
              <a:avLst/>
            </a:prstGeom>
            <a:solidFill>
              <a:srgbClr val="287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0" name="Rectángulo 9"/>
            <p:cNvSpPr/>
            <p:nvPr userDrawn="1"/>
          </p:nvSpPr>
          <p:spPr>
            <a:xfrm>
              <a:off x="3048000" y="2029245"/>
              <a:ext cx="1524000" cy="617220"/>
            </a:xfrm>
            <a:prstGeom prst="rect">
              <a:avLst/>
            </a:prstGeom>
            <a:solidFill>
              <a:srgbClr val="0F5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Rectángulo 10"/>
            <p:cNvSpPr/>
            <p:nvPr userDrawn="1"/>
          </p:nvSpPr>
          <p:spPr>
            <a:xfrm>
              <a:off x="4572000" y="2029245"/>
              <a:ext cx="1524000" cy="617220"/>
            </a:xfrm>
            <a:prstGeom prst="rect">
              <a:avLst/>
            </a:prstGeom>
            <a:solidFill>
              <a:srgbClr val="CF9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2" name="Rectángulo 11"/>
            <p:cNvSpPr/>
            <p:nvPr userDrawn="1"/>
          </p:nvSpPr>
          <p:spPr>
            <a:xfrm>
              <a:off x="6096000" y="2029245"/>
              <a:ext cx="1524000" cy="617220"/>
            </a:xfrm>
            <a:prstGeom prst="rect">
              <a:avLst/>
            </a:prstGeom>
            <a:solidFill>
              <a:srgbClr val="F5B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3" name="Rectángulo 12"/>
            <p:cNvSpPr/>
            <p:nvPr userDrawn="1"/>
          </p:nvSpPr>
          <p:spPr>
            <a:xfrm>
              <a:off x="7620000" y="2029245"/>
              <a:ext cx="1524000" cy="617220"/>
            </a:xfrm>
            <a:prstGeom prst="rect">
              <a:avLst/>
            </a:prstGeom>
            <a:solidFill>
              <a:srgbClr val="E14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4" name="Rectángulo 13"/>
            <p:cNvSpPr/>
            <p:nvPr userDrawn="1"/>
          </p:nvSpPr>
          <p:spPr>
            <a:xfrm>
              <a:off x="9144000" y="2029245"/>
              <a:ext cx="1524000" cy="617220"/>
            </a:xfrm>
            <a:prstGeom prst="rect">
              <a:avLst/>
            </a:prstGeom>
            <a:solidFill>
              <a:srgbClr val="A24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5" name="Rectángulo 14"/>
            <p:cNvSpPr/>
            <p:nvPr userDrawn="1"/>
          </p:nvSpPr>
          <p:spPr>
            <a:xfrm>
              <a:off x="10668000" y="2029245"/>
              <a:ext cx="1524000" cy="617220"/>
            </a:xfrm>
            <a:prstGeom prst="rect">
              <a:avLst/>
            </a:prstGeom>
            <a:solidFill>
              <a:srgbClr val="8C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grpSp>
      <p:sp>
        <p:nvSpPr>
          <p:cNvPr id="16" name="Rectángulo 15"/>
          <p:cNvSpPr/>
          <p:nvPr userDrawn="1"/>
        </p:nvSpPr>
        <p:spPr>
          <a:xfrm>
            <a:off x="0" y="6240780"/>
            <a:ext cx="12192000" cy="617220"/>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20" name="Cuadro de texto 2"/>
          <p:cNvSpPr txBox="1">
            <a:spLocks noChangeArrowheads="1"/>
          </p:cNvSpPr>
          <p:nvPr userDrawn="1"/>
        </p:nvSpPr>
        <p:spPr bwMode="auto">
          <a:xfrm>
            <a:off x="4812743" y="3056586"/>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Alcalde Joan Bertran 34-38</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43202 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977 31 24 36</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1" name="Cuadro de texto 2"/>
          <p:cNvSpPr txBox="1">
            <a:spLocks noChangeArrowheads="1"/>
          </p:cNvSpPr>
          <p:nvPr userDrawn="1"/>
        </p:nvSpPr>
        <p:spPr bwMode="auto">
          <a:xfrm>
            <a:off x="409335" y="3052293"/>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Francesc Tàrrega 14</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08027 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93 351 78 00</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1000"/>
              </a:spcAft>
            </a:pPr>
            <a:r>
              <a:rPr lang="es-ES" sz="1000">
                <a:effectLst/>
                <a:latin typeface="Helvetica LT Std" panose="020B0504020202020204" pitchFamily="34" charset="0"/>
                <a:ea typeface="Times New Roman" panose="02020603050405020304" pitchFamily="18" charset="0"/>
                <a:cs typeface="Times New Roman" panose="02020603050405020304" pitchFamily="18" charset="0"/>
              </a:rPr>
              <a:t> </a:t>
            </a:r>
          </a:p>
        </p:txBody>
      </p:sp>
      <p:sp>
        <p:nvSpPr>
          <p:cNvPr id="22" name="Cuadro de texto 2"/>
          <p:cNvSpPr txBox="1">
            <a:spLocks noChangeArrowheads="1"/>
          </p:cNvSpPr>
          <p:nvPr userDrawn="1"/>
        </p:nvSpPr>
        <p:spPr bwMode="auto">
          <a:xfrm>
            <a:off x="2597228" y="3052293"/>
            <a:ext cx="2057400" cy="136017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Campanar 12</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28028 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91 </a:t>
            </a:r>
            <a:r>
              <a:rPr lang="ca-ES" sz="1000" dirty="0" smtClean="0">
                <a:solidFill>
                  <a:schemeClr val="tx1">
                    <a:lumMod val="90000"/>
                    <a:lumOff val="10000"/>
                  </a:schemeClr>
                </a:solidFill>
                <a:effectLst/>
                <a:latin typeface="Univers"/>
                <a:ea typeface="MS Mincho" panose="02020609040205080304" pitchFamily="49" charset="-128"/>
                <a:cs typeface="Courier New" panose="02070309020205020404" pitchFamily="49" charset="0"/>
              </a:rPr>
              <a:t>502 </a:t>
            </a: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13 40</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3" name="Cuadro de texto 2"/>
          <p:cNvSpPr txBox="1">
            <a:spLocks noChangeArrowheads="1"/>
          </p:cNvSpPr>
          <p:nvPr userDrawn="1"/>
        </p:nvSpPr>
        <p:spPr bwMode="auto">
          <a:xfrm>
            <a:off x="1741882" y="4554467"/>
            <a:ext cx="3768090" cy="579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rPr>
              <a:t>info@grupcief.com</a:t>
            </a:r>
            <a:endParaRPr lang="es-ES" sz="1000">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4" name="Cuadro de texto 2"/>
          <p:cNvSpPr txBox="1">
            <a:spLocks noChangeArrowheads="1"/>
          </p:cNvSpPr>
          <p:nvPr userDrawn="1"/>
        </p:nvSpPr>
        <p:spPr bwMode="auto">
          <a:xfrm>
            <a:off x="4211955" y="6349137"/>
            <a:ext cx="3768090" cy="455523"/>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rPr>
              <a:t>www.grupcief.com</a:t>
            </a:r>
            <a:endParaRPr lang="es-ES" sz="1000">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pic>
        <p:nvPicPr>
          <p:cNvPr id="27" name="Imagen 7" descr="\\BIGBOX\Informatica\Projectes\_DISSENY\Redisseny imatge Grup CIEF\versio 2019\Logo\CAT\GrupCief_PARTNER.png">
            <a:extLst>
              <a:ext uri="{FF2B5EF4-FFF2-40B4-BE49-F238E27FC236}">
                <a16:creationId xmlns="" xmlns:a16="http://schemas.microsoft.com/office/drawing/2014/main" id="{BA5E0068-9AF3-8A45-9832-8CFE4EBAFEA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8425" y="1406403"/>
            <a:ext cx="1783575" cy="1342800"/>
          </a:xfrm>
          <a:prstGeom prst="rect">
            <a:avLst/>
          </a:prstGeom>
          <a:noFill/>
          <a:ln>
            <a:noFill/>
          </a:ln>
        </p:spPr>
      </p:pic>
    </p:spTree>
    <p:extLst>
      <p:ext uri="{BB962C8B-B14F-4D97-AF65-F5344CB8AC3E}">
        <p14:creationId xmlns:p14="http://schemas.microsoft.com/office/powerpoint/2010/main" val="1657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Portada CIEF">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821" y="6103780"/>
            <a:ext cx="10484360" cy="590465"/>
          </a:xfrm>
          <a:prstGeom prst="rect">
            <a:avLst/>
          </a:prstGeom>
        </p:spPr>
      </p:pic>
      <p:pic>
        <p:nvPicPr>
          <p:cNvPr id="5" name="Imagen 4"/>
          <p:cNvPicPr>
            <a:picLocks noChangeAspect="1"/>
          </p:cNvPicPr>
          <p:nvPr userDrawn="1"/>
        </p:nvPicPr>
        <p:blipFill rotWithShape="1">
          <a:blip r:embed="rId3">
            <a:extLst>
              <a:ext uri="{28A0092B-C50C-407E-A947-70E740481C1C}">
                <a14:useLocalDpi xmlns:a14="http://schemas.microsoft.com/office/drawing/2010/main" val="0"/>
              </a:ext>
            </a:extLst>
          </a:blip>
          <a:srcRect l="36261" b="13536"/>
          <a:stretch/>
        </p:blipFill>
        <p:spPr>
          <a:xfrm>
            <a:off x="-7620" y="928309"/>
            <a:ext cx="2338561" cy="5929691"/>
          </a:xfrm>
          <a:prstGeom prst="rect">
            <a:avLst/>
          </a:prstGeom>
        </p:spPr>
      </p:pic>
      <p:pic>
        <p:nvPicPr>
          <p:cNvPr id="18" name="Imagen 1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156868" y="622999"/>
            <a:ext cx="919362" cy="610621"/>
          </a:xfrm>
          <a:prstGeom prst="rect">
            <a:avLst/>
          </a:prstGeom>
        </p:spPr>
      </p:pic>
      <p:pic>
        <p:nvPicPr>
          <p:cNvPr id="24" name="Imagen 23"/>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558241" y="622999"/>
            <a:ext cx="1384167" cy="869551"/>
          </a:xfrm>
          <a:prstGeom prst="rect">
            <a:avLst/>
          </a:prstGeom>
        </p:spPr>
      </p:pic>
      <p:sp>
        <p:nvSpPr>
          <p:cNvPr id="19" name="Rectángulo 18"/>
          <p:cNvSpPr/>
          <p:nvPr userDrawn="1"/>
        </p:nvSpPr>
        <p:spPr>
          <a:xfrm>
            <a:off x="0" y="0"/>
            <a:ext cx="12192000" cy="528452"/>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2299015" y="3347577"/>
            <a:ext cx="9777215" cy="502201"/>
          </a:xfrm>
          <a:prstGeom prst="rect">
            <a:avLst/>
          </a:prstGeom>
        </p:spPr>
        <p:txBody>
          <a:bodyPr lIns="36000" tIns="0" rIns="0" bIns="0" anchor="b">
            <a:normAutofit/>
          </a:bodyPr>
          <a:lstStyle>
            <a:lvl1pPr>
              <a:defRPr sz="2800">
                <a:solidFill>
                  <a:schemeClr val="tx1">
                    <a:lumMod val="90000"/>
                    <a:lumOff val="10000"/>
                  </a:schemeClr>
                </a:solidFill>
              </a:defRPr>
            </a:lvl1pPr>
          </a:lstStyle>
          <a:p>
            <a:r>
              <a:rPr lang="en-US" noProof="0" dirty="0"/>
              <a:t>Click to Edit Title</a:t>
            </a:r>
          </a:p>
        </p:txBody>
      </p:sp>
      <p:sp>
        <p:nvSpPr>
          <p:cNvPr id="12" name="Text Placeholder 2">
            <a:extLst>
              <a:ext uri="{FF2B5EF4-FFF2-40B4-BE49-F238E27FC236}">
                <a16:creationId xmlns="" xmlns:a16="http://schemas.microsoft.com/office/drawing/2014/main" id="{13548F99-E128-4301-95D8-8FDACDA5912F}"/>
              </a:ext>
            </a:extLst>
          </p:cNvPr>
          <p:cNvSpPr>
            <a:spLocks noGrp="1"/>
          </p:cNvSpPr>
          <p:nvPr>
            <p:ph type="body" idx="17"/>
          </p:nvPr>
        </p:nvSpPr>
        <p:spPr>
          <a:xfrm>
            <a:off x="2299015" y="2978257"/>
            <a:ext cx="9777215" cy="266635"/>
          </a:xfrm>
          <a:prstGeom prst="rect">
            <a:avLst/>
          </a:prstGeom>
        </p:spPr>
        <p:txBody>
          <a:bodyPr lIns="36000" tIns="0" rIns="0" bIns="0">
            <a:normAutofit/>
          </a:bodyPr>
          <a:lstStyle>
            <a:lvl1pPr marL="0" indent="0">
              <a:buNone/>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14" name="Text Placeholder 2">
            <a:extLst>
              <a:ext uri="{FF2B5EF4-FFF2-40B4-BE49-F238E27FC236}">
                <a16:creationId xmlns="" xmlns:a16="http://schemas.microsoft.com/office/drawing/2014/main" id="{13548F99-E128-4301-95D8-8FDACDA5912F}"/>
              </a:ext>
            </a:extLst>
          </p:cNvPr>
          <p:cNvSpPr>
            <a:spLocks noGrp="1"/>
          </p:cNvSpPr>
          <p:nvPr>
            <p:ph type="body" idx="16" hasCustomPrompt="1"/>
          </p:nvPr>
        </p:nvSpPr>
        <p:spPr>
          <a:xfrm>
            <a:off x="2299014" y="1758955"/>
            <a:ext cx="2226541" cy="1069197"/>
          </a:xfrm>
          <a:prstGeom prst="rect">
            <a:avLst/>
          </a:prstGeom>
        </p:spPr>
        <p:txBody>
          <a:bodyPr lIns="36000" tIns="0" rIns="0" bIns="0" anchor="ctr">
            <a:normAutofit/>
          </a:bodyPr>
          <a:lstStyle>
            <a:lvl1pPr marL="0" indent="0" algn="ctr">
              <a:buNone/>
              <a:defRPr lang="es-ES" sz="1200">
                <a:effectLst/>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LOGO EMPRESA</a:t>
            </a:r>
          </a:p>
        </p:txBody>
      </p:sp>
      <p:sp>
        <p:nvSpPr>
          <p:cNvPr id="4" name="Rectángulo 3"/>
          <p:cNvSpPr/>
          <p:nvPr userDrawn="1"/>
        </p:nvSpPr>
        <p:spPr>
          <a:xfrm>
            <a:off x="4985247" y="58785"/>
            <a:ext cx="2221506" cy="410882"/>
          </a:xfrm>
          <a:prstGeom prst="rect">
            <a:avLst/>
          </a:prstGeom>
        </p:spPr>
        <p:txBody>
          <a:bodyPr wrap="none">
            <a:spAutoFit/>
          </a:bodyPr>
          <a:lstStyle/>
          <a:p>
            <a:pPr algn="ctr">
              <a:lnSpc>
                <a:spcPct val="115000"/>
              </a:lnSpc>
              <a:spcBef>
                <a:spcPts val="500"/>
              </a:spcBef>
              <a:spcAft>
                <a:spcPts val="1000"/>
              </a:spcAft>
            </a:pPr>
            <a:r>
              <a:rPr lang="es-ES" sz="1800" b="1" dirty="0" err="1">
                <a:solidFill>
                  <a:srgbClr val="FFFFFF"/>
                </a:solidFill>
                <a:effectLst/>
                <a:latin typeface="Helvetica LT Std" panose="020B0504020202020204" pitchFamily="34" charset="0"/>
                <a:ea typeface="MS Mincho" panose="02020609040205080304" pitchFamily="49" charset="-128"/>
                <a:cs typeface="Times New Roman" panose="02020603050405020304" pitchFamily="18" charset="0"/>
              </a:rPr>
              <a:t>www.grupcief.com</a:t>
            </a:r>
            <a:endParaRPr lang="es-ES" sz="800" dirty="0">
              <a:effectLst/>
              <a:latin typeface="Helvetica LT Std" panose="020B0504020202020204" pitchFamily="34" charset="0"/>
              <a:ea typeface="MS Mincho" panose="02020609040205080304" pitchFamily="49" charset="-128"/>
              <a:cs typeface="Times New Roman" panose="02020603050405020304" pitchFamily="18" charset="0"/>
            </a:endParaRPr>
          </a:p>
        </p:txBody>
      </p:sp>
      <p:sp>
        <p:nvSpPr>
          <p:cNvPr id="13" name="Rectángulo 3">
            <a:extLst>
              <a:ext uri="{FF2B5EF4-FFF2-40B4-BE49-F238E27FC236}">
                <a16:creationId xmlns="" xmlns:a16="http://schemas.microsoft.com/office/drawing/2014/main" id="{F40ACD51-5B41-464C-91F3-D6517FDB8967}"/>
              </a:ext>
            </a:extLst>
          </p:cNvPr>
          <p:cNvSpPr/>
          <p:nvPr userDrawn="1"/>
        </p:nvSpPr>
        <p:spPr>
          <a:xfrm>
            <a:off x="11038040" y="83097"/>
            <a:ext cx="926856" cy="361253"/>
          </a:xfrm>
          <a:prstGeom prst="rect">
            <a:avLst/>
          </a:prstGeom>
        </p:spPr>
        <p:txBody>
          <a:bodyPr wrap="none">
            <a:spAutoFit/>
          </a:bodyPr>
          <a:lstStyle/>
          <a:p>
            <a:pPr algn="ctr">
              <a:lnSpc>
                <a:spcPct val="115000"/>
              </a:lnSpc>
              <a:spcBef>
                <a:spcPts val="500"/>
              </a:spcBef>
              <a:spcAft>
                <a:spcPts val="1000"/>
              </a:spcAft>
            </a:pPr>
            <a:r>
              <a:rPr lang="es-ES" sz="1600" b="1" dirty="0">
                <a:solidFill>
                  <a:srgbClr val="FFFFFF"/>
                </a:solidFill>
                <a:effectLst/>
                <a:latin typeface="Helvetica LT Std" panose="020B0504020202020204" pitchFamily="34" charset="0"/>
                <a:ea typeface="MS Mincho" panose="02020609040205080304" pitchFamily="49" charset="-128"/>
                <a:cs typeface="Times New Roman" panose="02020603050405020304" pitchFamily="18" charset="0"/>
              </a:rPr>
              <a:t># oferta</a:t>
            </a:r>
            <a:endParaRPr lang="es-ES" sz="1600" dirty="0">
              <a:effectLst/>
              <a:latin typeface="Helvetica LT Std" panose="020B050402020202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3138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894799"/>
            <a:ext cx="2988707" cy="5592158"/>
          </a:xfrm>
          <a:prstGeom prst="rect">
            <a:avLst/>
          </a:prstGeom>
        </p:spPr>
      </p:pic>
      <p:sp>
        <p:nvSpPr>
          <p:cNvPr id="17"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grpSp>
        <p:nvGrpSpPr>
          <p:cNvPr id="7" name="Grupo 6"/>
          <p:cNvGrpSpPr/>
          <p:nvPr userDrawn="1"/>
        </p:nvGrpSpPr>
        <p:grpSpPr>
          <a:xfrm>
            <a:off x="5194143" y="2221908"/>
            <a:ext cx="1803714" cy="1693563"/>
            <a:chOff x="3669712" y="2170597"/>
            <a:chExt cx="1955104" cy="1835708"/>
          </a:xfrm>
        </p:grpSpPr>
        <p:sp>
          <p:nvSpPr>
            <p:cNvPr id="6" name="Rectángulo 5"/>
            <p:cNvSpPr/>
            <p:nvPr userDrawn="1"/>
          </p:nvSpPr>
          <p:spPr>
            <a:xfrm>
              <a:off x="3669712" y="2170597"/>
              <a:ext cx="1955104" cy="1835708"/>
            </a:xfrm>
            <a:prstGeom prst="rect">
              <a:avLst/>
            </a:prstGeom>
            <a:solidFill>
              <a:srgbClr val="1C7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33603" y="2274790"/>
              <a:ext cx="1627323" cy="1627323"/>
            </a:xfrm>
            <a:prstGeom prst="rect">
              <a:avLst/>
            </a:prstGeom>
          </p:spPr>
        </p:pic>
      </p:grpSp>
      <p:sp>
        <p:nvSpPr>
          <p:cNvPr id="8" name="Triángulo isósceles 7"/>
          <p:cNvSpPr/>
          <p:nvPr userDrawn="1"/>
        </p:nvSpPr>
        <p:spPr>
          <a:xfrm rot="10800000">
            <a:off x="5923415" y="3915471"/>
            <a:ext cx="345171" cy="286130"/>
          </a:xfrm>
          <a:prstGeom prst="triangle">
            <a:avLst/>
          </a:prstGeom>
          <a:solidFill>
            <a:srgbClr val="1C7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itle 1">
            <a:extLst>
              <a:ext uri="{FF2B5EF4-FFF2-40B4-BE49-F238E27FC236}">
                <a16:creationId xmlns="" xmlns:a16="http://schemas.microsoft.com/office/drawing/2014/main" id="{C6B931B8-6920-4B59-AD28-CB99D1D3F1A4}"/>
              </a:ext>
            </a:extLst>
          </p:cNvPr>
          <p:cNvSpPr txBox="1">
            <a:spLocks/>
          </p:cNvSpPr>
          <p:nvPr userDrawn="1"/>
        </p:nvSpPr>
        <p:spPr>
          <a:xfrm>
            <a:off x="1602769" y="1021587"/>
            <a:ext cx="8986462" cy="914191"/>
          </a:xfrm>
          <a:prstGeom prst="rect">
            <a:avLst/>
          </a:prstGeom>
        </p:spPr>
        <p:txBody>
          <a:bodyPr lIns="36000" tIns="0" rIns="0" bIns="0" anchor="b">
            <a:normAutofit/>
          </a:bodyPr>
          <a:lstStyle>
            <a:lvl1pPr algn="ctr" defTabSz="914400" rtl="0" eaLnBrk="1" latinLnBrk="0" hangingPunct="1">
              <a:lnSpc>
                <a:spcPct val="90000"/>
              </a:lnSpc>
              <a:spcBef>
                <a:spcPct val="0"/>
              </a:spcBef>
              <a:buNone/>
              <a:defRPr sz="2800" b="1" kern="1200">
                <a:solidFill>
                  <a:schemeClr val="tx1">
                    <a:lumMod val="90000"/>
                    <a:lumOff val="10000"/>
                  </a:schemeClr>
                </a:solidFill>
                <a:latin typeface="+mn-lt"/>
                <a:ea typeface="+mj-ea"/>
                <a:cs typeface="+mj-cs"/>
              </a:defRPr>
            </a:lvl1pPr>
          </a:lstStyle>
          <a:p>
            <a:r>
              <a:rPr lang="es-ES" sz="3200" dirty="0" err="1" smtClean="0"/>
              <a:t>Vols</a:t>
            </a:r>
            <a:r>
              <a:rPr lang="es-ES" sz="3200" dirty="0" smtClean="0"/>
              <a:t> ser el/la primer/a en </a:t>
            </a:r>
            <a:r>
              <a:rPr lang="es-ES" sz="3200" dirty="0" err="1" smtClean="0"/>
              <a:t>conèixer</a:t>
            </a:r>
            <a:r>
              <a:rPr lang="es-ES" sz="3200" dirty="0" smtClean="0"/>
              <a:t> les </a:t>
            </a:r>
            <a:r>
              <a:rPr lang="es-ES" sz="3200" dirty="0" err="1" smtClean="0"/>
              <a:t>nostres</a:t>
            </a:r>
            <a:r>
              <a:rPr lang="es-ES" sz="3200" dirty="0" smtClean="0"/>
              <a:t> </a:t>
            </a:r>
            <a:r>
              <a:rPr lang="es-ES" sz="3200" dirty="0" err="1" smtClean="0"/>
              <a:t>novetats</a:t>
            </a:r>
            <a:r>
              <a:rPr lang="es-ES" sz="3200" dirty="0" smtClean="0"/>
              <a:t> en </a:t>
            </a:r>
            <a:r>
              <a:rPr lang="es-ES" sz="3200" dirty="0" err="1" smtClean="0"/>
              <a:t>formació</a:t>
            </a:r>
            <a:r>
              <a:rPr lang="es-ES" sz="3200" dirty="0" smtClean="0"/>
              <a:t> i ofertes de </a:t>
            </a:r>
            <a:r>
              <a:rPr lang="es-ES" sz="3200" dirty="0" err="1" smtClean="0"/>
              <a:t>feina</a:t>
            </a:r>
            <a:r>
              <a:rPr lang="es-ES" sz="3200" dirty="0" smtClean="0"/>
              <a:t>?</a:t>
            </a:r>
            <a:endParaRPr lang="en-US" sz="3200" dirty="0"/>
          </a:p>
        </p:txBody>
      </p:sp>
      <p:sp>
        <p:nvSpPr>
          <p:cNvPr id="18" name="Title 1">
            <a:extLst>
              <a:ext uri="{FF2B5EF4-FFF2-40B4-BE49-F238E27FC236}">
                <a16:creationId xmlns="" xmlns:a16="http://schemas.microsoft.com/office/drawing/2014/main" id="{C6B931B8-6920-4B59-AD28-CB99D1D3F1A4}"/>
              </a:ext>
            </a:extLst>
          </p:cNvPr>
          <p:cNvSpPr txBox="1">
            <a:spLocks/>
          </p:cNvSpPr>
          <p:nvPr userDrawn="1"/>
        </p:nvSpPr>
        <p:spPr>
          <a:xfrm>
            <a:off x="4838975" y="4277385"/>
            <a:ext cx="2514050" cy="360971"/>
          </a:xfrm>
          <a:prstGeom prst="rect">
            <a:avLst/>
          </a:prstGeom>
        </p:spPr>
        <p:txBody>
          <a:bodyPr lIns="36000" tIns="0" rIns="0" bIns="0" anchor="b">
            <a:normAutofit lnSpcReduction="10000"/>
          </a:bodyPr>
          <a:lstStyle>
            <a:lvl1pPr algn="ctr" defTabSz="914400" rtl="0" eaLnBrk="1" latinLnBrk="0" hangingPunct="1">
              <a:lnSpc>
                <a:spcPct val="90000"/>
              </a:lnSpc>
              <a:spcBef>
                <a:spcPct val="0"/>
              </a:spcBef>
              <a:buNone/>
              <a:defRPr sz="2800" b="1" kern="1200">
                <a:solidFill>
                  <a:schemeClr val="tx1">
                    <a:lumMod val="90000"/>
                    <a:lumOff val="10000"/>
                  </a:schemeClr>
                </a:solidFill>
                <a:latin typeface="+mn-lt"/>
                <a:ea typeface="+mj-ea"/>
                <a:cs typeface="+mj-cs"/>
              </a:defRPr>
            </a:lvl1pPr>
          </a:lstStyle>
          <a:p>
            <a:r>
              <a:rPr lang="es-ES" dirty="0" smtClean="0">
                <a:solidFill>
                  <a:srgbClr val="1C7833"/>
                </a:solidFill>
              </a:rPr>
              <a:t>REGISTRA’T</a:t>
            </a:r>
            <a:endParaRPr lang="en-US" dirty="0">
              <a:solidFill>
                <a:srgbClr val="1C7833"/>
              </a:solidFill>
            </a:endParaRPr>
          </a:p>
        </p:txBody>
      </p:sp>
      <p:sp>
        <p:nvSpPr>
          <p:cNvPr id="9" name="Rectángulo 8"/>
          <p:cNvSpPr/>
          <p:nvPr userDrawn="1"/>
        </p:nvSpPr>
        <p:spPr>
          <a:xfrm>
            <a:off x="2378853" y="4695972"/>
            <a:ext cx="7434294" cy="830997"/>
          </a:xfrm>
          <a:prstGeom prst="rect">
            <a:avLst/>
          </a:prstGeom>
        </p:spPr>
        <p:txBody>
          <a:bodyPr wrap="square">
            <a:spAutoFit/>
          </a:bodyPr>
          <a:lstStyle/>
          <a:p>
            <a:pPr lvl="0" algn="ctr"/>
            <a:r>
              <a:rPr lang="en-US" sz="2400" kern="1200" noProof="0" dirty="0" smtClean="0">
                <a:solidFill>
                  <a:schemeClr val="tx1">
                    <a:lumMod val="90000"/>
                    <a:lumOff val="10000"/>
                  </a:schemeClr>
                </a:solidFill>
                <a:latin typeface="+mn-lt"/>
                <a:ea typeface="+mn-ea"/>
                <a:cs typeface="+mn-cs"/>
              </a:rPr>
              <a:t>No et </a:t>
            </a:r>
            <a:r>
              <a:rPr lang="en-US" sz="2400" kern="1200" noProof="0" dirty="0" err="1" smtClean="0">
                <a:solidFill>
                  <a:schemeClr val="tx1">
                    <a:lumMod val="90000"/>
                    <a:lumOff val="10000"/>
                  </a:schemeClr>
                </a:solidFill>
                <a:latin typeface="+mn-lt"/>
                <a:ea typeface="+mn-ea"/>
                <a:cs typeface="+mn-cs"/>
              </a:rPr>
              <a:t>perdis</a:t>
            </a:r>
            <a:r>
              <a:rPr lang="en-US" sz="2400" kern="1200" noProof="0" dirty="0" smtClean="0">
                <a:solidFill>
                  <a:schemeClr val="tx1">
                    <a:lumMod val="90000"/>
                    <a:lumOff val="10000"/>
                  </a:schemeClr>
                </a:solidFill>
                <a:latin typeface="+mn-lt"/>
                <a:ea typeface="+mn-ea"/>
                <a:cs typeface="+mn-cs"/>
              </a:rPr>
              <a:t> cap </a:t>
            </a:r>
            <a:r>
              <a:rPr lang="en-US" sz="2400" kern="1200" noProof="0" dirty="0" err="1" smtClean="0">
                <a:solidFill>
                  <a:schemeClr val="tx1">
                    <a:lumMod val="90000"/>
                    <a:lumOff val="10000"/>
                  </a:schemeClr>
                </a:solidFill>
                <a:latin typeface="+mn-lt"/>
                <a:ea typeface="+mn-ea"/>
                <a:cs typeface="+mn-cs"/>
              </a:rPr>
              <a:t>dels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nostres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cursos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subvencionats</a:t>
            </a:r>
            <a:r>
              <a:rPr lang="en-US" sz="2400" kern="1200" noProof="0" dirty="0" smtClean="0">
                <a:solidFill>
                  <a:schemeClr val="tx1">
                    <a:lumMod val="90000"/>
                    <a:lumOff val="10000"/>
                  </a:schemeClr>
                </a:solidFill>
                <a:latin typeface="+mn-lt"/>
                <a:ea typeface="+mn-ea"/>
                <a:cs typeface="+mn-cs"/>
              </a:rPr>
              <a:t> a cost 0€ per a </a:t>
            </a:r>
            <a:r>
              <a:rPr lang="en-US" sz="2400" kern="1200" noProof="0" dirty="0" err="1" smtClean="0">
                <a:solidFill>
                  <a:schemeClr val="tx1">
                    <a:lumMod val="90000"/>
                    <a:lumOff val="10000"/>
                  </a:schemeClr>
                </a:solidFill>
                <a:latin typeface="+mn-lt"/>
                <a:ea typeface="+mn-ea"/>
                <a:cs typeface="+mn-cs"/>
              </a:rPr>
              <a:t>tu</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ni</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els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nostres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cursos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bonificables</a:t>
            </a:r>
            <a:r>
              <a:rPr lang="en-US" sz="2400" kern="1200" noProof="0" dirty="0" smtClean="0">
                <a:solidFill>
                  <a:schemeClr val="tx1">
                    <a:lumMod val="90000"/>
                    <a:lumOff val="10000"/>
                  </a:schemeClr>
                </a:solidFill>
                <a:latin typeface="+mn-lt"/>
                <a:ea typeface="+mn-ea"/>
                <a:cs typeface="+mn-cs"/>
              </a:rPr>
              <a:t>!!</a:t>
            </a:r>
            <a:endParaRPr lang="en-US" sz="2400" kern="1200" noProof="0" dirty="0">
              <a:solidFill>
                <a:schemeClr val="tx1">
                  <a:lumMod val="90000"/>
                  <a:lumOff val="10000"/>
                </a:schemeClr>
              </a:solidFill>
              <a:latin typeface="+mn-lt"/>
              <a:ea typeface="+mn-ea"/>
              <a:cs typeface="+mn-cs"/>
            </a:endParaRPr>
          </a:p>
        </p:txBody>
      </p:sp>
    </p:spTree>
    <p:extLst>
      <p:ext uri="{BB962C8B-B14F-4D97-AF65-F5344CB8AC3E}">
        <p14:creationId xmlns:p14="http://schemas.microsoft.com/office/powerpoint/2010/main" val="4032023859"/>
      </p:ext>
    </p:extLst>
  </p:cSld>
  <p:clrMapOvr>
    <a:masterClrMapping/>
  </p:clrMapOvr>
  <p:extLst mod="1">
    <p:ext uri="{DCECCB84-F9BA-43D5-87BE-67443E8EF086}">
      <p15:sldGuideLst xmlns="" xmlns:p15="http://schemas.microsoft.com/office/powerpoint/2012/main">
        <p15:guide id="1" orient="horz" pos="5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9362" y="123578"/>
            <a:ext cx="1080000" cy="771840"/>
          </a:xfrm>
          <a:prstGeom prst="rect">
            <a:avLst/>
          </a:prstGeom>
        </p:spPr>
      </p:pic>
      <p:pic>
        <p:nvPicPr>
          <p:cNvPr id="8" name="Imagen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93034" y="6334070"/>
            <a:ext cx="2086010" cy="366514"/>
          </a:xfrm>
          <a:prstGeom prst="rect">
            <a:avLst/>
          </a:prstGeom>
        </p:spPr>
      </p:pic>
      <p:pic>
        <p:nvPicPr>
          <p:cNvPr id="9" name="Imagen 8"/>
          <p:cNvPicPr>
            <a:picLocks noChangeAspect="1"/>
          </p:cNvPicPr>
          <p:nvPr userDrawn="1"/>
        </p:nvPicPr>
        <p:blipFill rotWithShape="1">
          <a:blip r:embed="rId16">
            <a:extLst>
              <a:ext uri="{28A0092B-C50C-407E-A947-70E740481C1C}">
                <a14:useLocalDpi xmlns:a14="http://schemas.microsoft.com/office/drawing/2010/main" val="0"/>
              </a:ext>
            </a:extLst>
          </a:blip>
          <a:srcRect l="10253" t="29867" r="9905" b="29782"/>
          <a:stretch/>
        </p:blipFill>
        <p:spPr>
          <a:xfrm>
            <a:off x="6680292" y="6272984"/>
            <a:ext cx="1719599" cy="488685"/>
          </a:xfrm>
          <a:prstGeom prst="rect">
            <a:avLst/>
          </a:prstGeom>
        </p:spPr>
      </p:pic>
      <p:pic>
        <p:nvPicPr>
          <p:cNvPr id="10" name="Imagen 9"/>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192673" y="6303527"/>
            <a:ext cx="2214111" cy="397057"/>
          </a:xfrm>
          <a:prstGeom prst="rect">
            <a:avLst/>
          </a:prstGeom>
        </p:spPr>
      </p:pic>
      <p:pic>
        <p:nvPicPr>
          <p:cNvPr id="11" name="Imagen 10"/>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3902453" y="6185669"/>
            <a:ext cx="1985057" cy="576000"/>
          </a:xfrm>
          <a:prstGeom prst="rect">
            <a:avLst/>
          </a:prstGeom>
        </p:spPr>
      </p:pic>
    </p:spTree>
    <p:extLst>
      <p:ext uri="{BB962C8B-B14F-4D97-AF65-F5344CB8AC3E}">
        <p14:creationId xmlns:p14="http://schemas.microsoft.com/office/powerpoint/2010/main" val="33653287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9" r:id="rId6"/>
    <p:sldLayoutId id="2147483720" r:id="rId7"/>
    <p:sldLayoutId id="2147483709" r:id="rId8"/>
    <p:sldLayoutId id="2147483710" r:id="rId9"/>
    <p:sldLayoutId id="2147483699" r:id="rId10"/>
    <p:sldLayoutId id="2147483702" r:id="rId11"/>
    <p:sldLayoutId id="2147483650" r:id="rId12"/>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8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23811" y="3930372"/>
            <a:ext cx="9777215" cy="1408246"/>
          </a:xfrm>
        </p:spPr>
        <p:txBody>
          <a:bodyPr>
            <a:normAutofit/>
          </a:bodyPr>
          <a:lstStyle/>
          <a:p>
            <a:r>
              <a:rPr lang="es-ES" sz="2000" dirty="0"/>
              <a:t>MÓDULO 1. MF0491_3 </a:t>
            </a:r>
            <a:r>
              <a:rPr lang="es-ES" sz="2000" b="0" dirty="0"/>
              <a:t>PROGRAMACIÓN WEB EN EL ENTORNO </a:t>
            </a:r>
            <a:r>
              <a:rPr lang="es-ES" sz="2000" b="0" dirty="0" smtClean="0"/>
              <a:t>CLIENTE</a:t>
            </a:r>
            <a:r>
              <a:rPr lang="es-ES" sz="2000" dirty="0"/>
              <a:t/>
            </a:r>
            <a:br>
              <a:rPr lang="es-ES" sz="2000" dirty="0"/>
            </a:br>
            <a:r>
              <a:rPr lang="es-ES" sz="2000" dirty="0"/>
              <a:t>UNIDAD FORMATIVA 1. UF1841 </a:t>
            </a:r>
            <a:r>
              <a:rPr lang="es-ES" sz="2000" b="0" dirty="0"/>
              <a:t>ELABORACIÓN DE DOCUMENTOS WEB MEDIANTE LENGUAJES DE MARCAS</a:t>
            </a:r>
            <a:br>
              <a:rPr lang="es-ES" sz="2000" b="0" dirty="0"/>
            </a:br>
            <a:r>
              <a:rPr lang="es-ES" sz="2000" dirty="0"/>
              <a:t>UNIDAD DIDÁCTICA 4. </a:t>
            </a:r>
            <a:r>
              <a:rPr lang="es-ES" sz="2000" b="0" dirty="0"/>
              <a:t>HOJAS DE ESTILO WEB</a:t>
            </a:r>
            <a:r>
              <a:rPr lang="es-ES" sz="2000" b="0" dirty="0" smtClean="0"/>
              <a:t>.</a:t>
            </a:r>
            <a:br>
              <a:rPr lang="es-ES" sz="2000" b="0" dirty="0" smtClean="0"/>
            </a:br>
            <a:endParaRPr lang="es-ES" sz="2000" b="0" dirty="0"/>
          </a:p>
        </p:txBody>
      </p:sp>
    </p:spTree>
    <p:extLst>
      <p:ext uri="{BB962C8B-B14F-4D97-AF65-F5344CB8AC3E}">
        <p14:creationId xmlns:p14="http://schemas.microsoft.com/office/powerpoint/2010/main" val="2995113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r>
              <a:rPr lang="es-ES" sz="2800" b="0" dirty="0"/>
              <a:t>Clases de </a:t>
            </a:r>
            <a:r>
              <a:rPr lang="es-ES" sz="2800" b="0" dirty="0" smtClean="0"/>
              <a:t>cuadrícula</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5" name="4 Rectángulo"/>
          <p:cNvSpPr/>
          <p:nvPr/>
        </p:nvSpPr>
        <p:spPr>
          <a:xfrm>
            <a:off x="609600" y="1080655"/>
            <a:ext cx="9605818" cy="1661993"/>
          </a:xfrm>
          <a:prstGeom prst="rect">
            <a:avLst/>
          </a:prstGeom>
        </p:spPr>
        <p:txBody>
          <a:bodyPr wrap="square">
            <a:spAutoFit/>
          </a:bodyPr>
          <a:lstStyle/>
          <a:p>
            <a:r>
              <a:rPr lang="es-ES" sz="1400" dirty="0"/>
              <a:t>El sistema de cuadrícula </a:t>
            </a:r>
            <a:r>
              <a:rPr lang="es-ES" sz="1400" dirty="0" err="1"/>
              <a:t>Bootstrap</a:t>
            </a:r>
            <a:r>
              <a:rPr lang="es-ES" sz="1400" dirty="0"/>
              <a:t> 4 tiene cinco clases:</a:t>
            </a:r>
          </a:p>
          <a:p>
            <a:pPr marL="285750" indent="-285750">
              <a:buFont typeface="Arial" panose="020B0604020202020204" pitchFamily="34" charset="0"/>
              <a:buChar char="•"/>
            </a:pPr>
            <a:r>
              <a:rPr lang="es-ES" sz="1400" dirty="0" smtClean="0"/>
              <a:t>.</a:t>
            </a:r>
            <a:r>
              <a:rPr lang="es-ES" sz="1400" dirty="0"/>
              <a:t>col-(dispositivos </a:t>
            </a:r>
            <a:r>
              <a:rPr lang="es-ES" sz="1400" dirty="0" err="1"/>
              <a:t>extrapequeños</a:t>
            </a:r>
            <a:r>
              <a:rPr lang="es-ES" sz="1400" dirty="0"/>
              <a:t>: ancho de pantalla inferior a 576 </a:t>
            </a:r>
            <a:r>
              <a:rPr lang="es-ES" sz="1400" dirty="0" err="1"/>
              <a:t>px</a:t>
            </a:r>
            <a:r>
              <a:rPr lang="es-ES" sz="1400" dirty="0"/>
              <a:t>)</a:t>
            </a:r>
          </a:p>
          <a:p>
            <a:pPr marL="285750" indent="-285750">
              <a:buFont typeface="Arial" panose="020B0604020202020204" pitchFamily="34" charset="0"/>
              <a:buChar char="•"/>
            </a:pPr>
            <a:r>
              <a:rPr lang="es-ES" sz="1400" dirty="0"/>
              <a:t>.col-</a:t>
            </a:r>
            <a:r>
              <a:rPr lang="es-ES" sz="1400" dirty="0" err="1"/>
              <a:t>sm</a:t>
            </a:r>
            <a:r>
              <a:rPr lang="es-ES" sz="1400" dirty="0"/>
              <a:t>-(dispositivos pequeños - ancho de pantalla igual o mayor a 576px)</a:t>
            </a:r>
          </a:p>
          <a:p>
            <a:pPr marL="285750" indent="-285750">
              <a:buFont typeface="Arial" panose="020B0604020202020204" pitchFamily="34" charset="0"/>
              <a:buChar char="•"/>
            </a:pPr>
            <a:r>
              <a:rPr lang="es-ES" sz="1400" dirty="0"/>
              <a:t>.col-md-(dispositivos medianos - ancho de pantalla igual o mayor a 768px)</a:t>
            </a:r>
          </a:p>
          <a:p>
            <a:pPr marL="285750" indent="-285750">
              <a:buFont typeface="Arial" panose="020B0604020202020204" pitchFamily="34" charset="0"/>
              <a:buChar char="•"/>
            </a:pPr>
            <a:r>
              <a:rPr lang="es-ES" sz="1400" dirty="0"/>
              <a:t>.col-</a:t>
            </a:r>
            <a:r>
              <a:rPr lang="es-ES" sz="1400" dirty="0" err="1"/>
              <a:t>lg</a:t>
            </a:r>
            <a:r>
              <a:rPr lang="es-ES" sz="1400" dirty="0"/>
              <a:t>-(dispositivos grandes - ancho de pantalla igual o mayor a 992px)</a:t>
            </a:r>
          </a:p>
          <a:p>
            <a:pPr marL="285750" indent="-285750">
              <a:buFont typeface="Arial" panose="020B0604020202020204" pitchFamily="34" charset="0"/>
              <a:buChar char="•"/>
            </a:pPr>
            <a:r>
              <a:rPr lang="es-ES" sz="1400" dirty="0"/>
              <a:t>.col-xl-(dispositivos </a:t>
            </a:r>
            <a:r>
              <a:rPr lang="es-ES" sz="1400" dirty="0" err="1"/>
              <a:t>extragrandes</a:t>
            </a:r>
            <a:r>
              <a:rPr lang="es-ES" sz="1400" dirty="0"/>
              <a:t>: ancho de pantalla igual o superior a 1200 </a:t>
            </a:r>
            <a:r>
              <a:rPr lang="es-ES" sz="1400" dirty="0" err="1"/>
              <a:t>px</a:t>
            </a:r>
            <a:r>
              <a:rPr lang="es-ES" sz="1400" dirty="0"/>
              <a:t>)</a:t>
            </a:r>
          </a:p>
          <a:p>
            <a:endParaRPr lang="es-ES" dirty="0"/>
          </a:p>
        </p:txBody>
      </p:sp>
      <p:sp>
        <p:nvSpPr>
          <p:cNvPr id="7" name="6 Rectángulo"/>
          <p:cNvSpPr/>
          <p:nvPr/>
        </p:nvSpPr>
        <p:spPr>
          <a:xfrm>
            <a:off x="609600" y="2644753"/>
            <a:ext cx="5938982" cy="1015663"/>
          </a:xfrm>
          <a:prstGeom prst="rect">
            <a:avLst/>
          </a:prstGeom>
          <a:solidFill>
            <a:schemeClr val="bg1">
              <a:lumMod val="95000"/>
            </a:schemeClr>
          </a:solidFill>
        </p:spPr>
        <p:txBody>
          <a:bodyPr wrap="square">
            <a:spAutoFit/>
          </a:bodyPr>
          <a:lstStyle/>
          <a:p>
            <a:r>
              <a:rPr lang="es-ES" sz="1200" dirty="0"/>
              <a:t>&lt;div </a:t>
            </a:r>
            <a:r>
              <a:rPr lang="es-ES" sz="1200" dirty="0" err="1"/>
              <a:t>class</a:t>
            </a:r>
            <a:r>
              <a:rPr lang="es-ES" sz="1200" dirty="0"/>
              <a:t>="</a:t>
            </a:r>
            <a:r>
              <a:rPr lang="es-ES" sz="1200" dirty="0" err="1"/>
              <a:t>row</a:t>
            </a:r>
            <a:r>
              <a:rPr lang="es-ES" sz="1200" dirty="0"/>
              <a:t>"&gt;</a:t>
            </a:r>
            <a:br>
              <a:rPr lang="es-ES" sz="1200" dirty="0"/>
            </a:br>
            <a:r>
              <a:rPr lang="es-ES" sz="1200" dirty="0"/>
              <a:t>  &lt;div </a:t>
            </a:r>
            <a:r>
              <a:rPr lang="es-ES" sz="1200" dirty="0" err="1"/>
              <a:t>class</a:t>
            </a:r>
            <a:r>
              <a:rPr lang="es-ES" sz="1200" dirty="0"/>
              <a:t>="col"&gt;.col&lt;/div&gt;</a:t>
            </a:r>
            <a:br>
              <a:rPr lang="es-ES" sz="1200" dirty="0"/>
            </a:br>
            <a:r>
              <a:rPr lang="es-ES" sz="1200" dirty="0"/>
              <a:t>  &lt;div </a:t>
            </a:r>
            <a:r>
              <a:rPr lang="es-ES" sz="1200" dirty="0" err="1"/>
              <a:t>class</a:t>
            </a:r>
            <a:r>
              <a:rPr lang="es-ES" sz="1200" dirty="0"/>
              <a:t>="col"&gt;.col&lt;/div&gt;</a:t>
            </a:r>
            <a:br>
              <a:rPr lang="es-ES" sz="1200" dirty="0"/>
            </a:br>
            <a:r>
              <a:rPr lang="es-ES" sz="1200" dirty="0"/>
              <a:t>  &lt;div </a:t>
            </a:r>
            <a:r>
              <a:rPr lang="es-ES" sz="1200" dirty="0" err="1"/>
              <a:t>class</a:t>
            </a:r>
            <a:r>
              <a:rPr lang="es-ES" sz="1200" dirty="0"/>
              <a:t>="col"&gt;.col&lt;/div&gt;</a:t>
            </a:r>
            <a:br>
              <a:rPr lang="es-ES" sz="1200" dirty="0"/>
            </a:br>
            <a:r>
              <a:rPr lang="es-ES" sz="1200" dirty="0"/>
              <a:t>&lt;/div&gt;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65780"/>
            <a:ext cx="11259127" cy="11537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7 Rectángulo"/>
          <p:cNvSpPr/>
          <p:nvPr/>
        </p:nvSpPr>
        <p:spPr>
          <a:xfrm>
            <a:off x="609600" y="3772522"/>
            <a:ext cx="1550424" cy="369332"/>
          </a:xfrm>
          <a:prstGeom prst="rect">
            <a:avLst/>
          </a:prstGeom>
        </p:spPr>
        <p:txBody>
          <a:bodyPr wrap="none">
            <a:spAutoFit/>
          </a:bodyPr>
          <a:lstStyle/>
          <a:p>
            <a:pPr marL="285750" indent="-285750">
              <a:buFont typeface="Arial" panose="020B0604020202020204" pitchFamily="34" charset="0"/>
              <a:buChar char="•"/>
            </a:pPr>
            <a:r>
              <a:rPr lang="es-ES" dirty="0" smtClean="0"/>
              <a:t>Index_102</a:t>
            </a:r>
            <a:endParaRPr lang="es-ES" dirty="0"/>
          </a:p>
        </p:txBody>
      </p:sp>
      <p:sp>
        <p:nvSpPr>
          <p:cNvPr id="9" name="Rectangle 4"/>
          <p:cNvSpPr>
            <a:spLocks noChangeArrowheads="1"/>
          </p:cNvSpPr>
          <p:nvPr/>
        </p:nvSpPr>
        <p:spPr bwMode="auto">
          <a:xfrm>
            <a:off x="7139709" y="2700966"/>
            <a:ext cx="4110181" cy="12772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100" b="0" i="0" u="none" strike="noStrike" cap="none" normalizeH="0" baseline="0" dirty="0" smtClean="0">
                <a:ln>
                  <a:noFill/>
                </a:ln>
                <a:solidFill>
                  <a:srgbClr val="000000"/>
                </a:solidFill>
                <a:effectLst/>
                <a:latin typeface="Verdana" pitchFamily="34" charset="0"/>
                <a:cs typeface="Arial" pitchFamily="34" charset="0"/>
              </a:rPr>
              <a:t>Primer ejemplo: crear una fila ( </a:t>
            </a:r>
            <a:r>
              <a:rPr kumimoji="0" lang="es-ES" altLang="es-ES" sz="1100" b="0" i="0" u="none" strike="noStrike" cap="none" normalizeH="0" baseline="0" dirty="0" smtClean="0">
                <a:ln>
                  <a:noFill/>
                </a:ln>
                <a:solidFill>
                  <a:srgbClr val="DC143C"/>
                </a:solidFill>
                <a:effectLst/>
                <a:latin typeface="Consolas" pitchFamily="49" charset="0"/>
                <a:cs typeface="Consolas" pitchFamily="49" charset="0"/>
              </a:rPr>
              <a:t>&lt;div </a:t>
            </a:r>
            <a:r>
              <a:rPr kumimoji="0" lang="es-ES" altLang="es-ES" sz="1100" b="0" i="0" u="none" strike="noStrike" cap="none" normalizeH="0" baseline="0" dirty="0" err="1" smtClean="0">
                <a:ln>
                  <a:noFill/>
                </a:ln>
                <a:solidFill>
                  <a:srgbClr val="DC143C"/>
                </a:solidFill>
                <a:effectLst/>
                <a:latin typeface="Consolas" pitchFamily="49" charset="0"/>
                <a:cs typeface="Consolas" pitchFamily="49" charset="0"/>
              </a:rPr>
              <a:t>class</a:t>
            </a:r>
            <a:r>
              <a:rPr kumimoji="0" lang="es-ES" altLang="es-ES" sz="1100" b="0" i="0" u="none" strike="noStrike" cap="none" normalizeH="0" baseline="0" dirty="0" smtClean="0">
                <a:ln>
                  <a:noFill/>
                </a:ln>
                <a:solidFill>
                  <a:srgbClr val="DC143C"/>
                </a:solidFill>
                <a:effectLst/>
                <a:latin typeface="Consolas" pitchFamily="49" charset="0"/>
                <a:cs typeface="Consolas" pitchFamily="49" charset="0"/>
              </a:rPr>
              <a:t>="</a:t>
            </a:r>
            <a:r>
              <a:rPr kumimoji="0" lang="es-ES" altLang="es-ES" sz="1100" b="0" i="0" u="none" strike="noStrike" cap="none" normalizeH="0" baseline="0" dirty="0" err="1" smtClean="0">
                <a:ln>
                  <a:noFill/>
                </a:ln>
                <a:solidFill>
                  <a:srgbClr val="DC143C"/>
                </a:solidFill>
                <a:effectLst/>
                <a:latin typeface="Consolas" pitchFamily="49" charset="0"/>
                <a:cs typeface="Consolas" pitchFamily="49" charset="0"/>
              </a:rPr>
              <a:t>row</a:t>
            </a:r>
            <a:r>
              <a:rPr kumimoji="0" lang="es-ES" altLang="es-ES" sz="1100" b="0" i="0" u="none" strike="noStrike" cap="none" normalizeH="0" baseline="0" dirty="0" smtClean="0">
                <a:ln>
                  <a:noFill/>
                </a:ln>
                <a:solidFill>
                  <a:srgbClr val="DC143C"/>
                </a:solidFill>
                <a:effectLst/>
                <a:latin typeface="Consolas" pitchFamily="49" charset="0"/>
                <a:cs typeface="Consolas" pitchFamily="49" charset="0"/>
              </a:rPr>
              <a:t>"&gt;</a:t>
            </a:r>
            <a:r>
              <a:rPr kumimoji="0" lang="es-ES" altLang="es-ES" sz="1100" b="0" i="0" u="none" strike="noStrike" cap="none" normalizeH="0" baseline="0" dirty="0" smtClean="0">
                <a:ln>
                  <a:noFill/>
                </a:ln>
                <a:solidFill>
                  <a:srgbClr val="000000"/>
                </a:solidFill>
                <a:effectLst/>
                <a:latin typeface="Verdana" pitchFamily="34" charset="0"/>
                <a:cs typeface="Arial" pitchFamily="34" charset="0"/>
              </a:rPr>
              <a:t>). Luego, agregue el número deseado de columnas (etiquetas con las </a:t>
            </a:r>
            <a:r>
              <a:rPr kumimoji="0" lang="es-ES" altLang="es-ES" sz="1100" b="0" i="0" u="none" strike="noStrike" cap="none" normalizeH="0" baseline="0" dirty="0" smtClean="0">
                <a:ln>
                  <a:noFill/>
                </a:ln>
                <a:solidFill>
                  <a:srgbClr val="DC143C"/>
                </a:solidFill>
                <a:effectLst/>
                <a:latin typeface="Consolas" pitchFamily="49" charset="0"/>
                <a:cs typeface="Consolas" pitchFamily="49" charset="0"/>
              </a:rPr>
              <a:t>.col-*-*</a:t>
            </a:r>
            <a:r>
              <a:rPr kumimoji="0" lang="es-ES" altLang="es-ES" sz="1100" b="0" i="0" u="none" strike="noStrike" cap="none" normalizeH="0" baseline="0" dirty="0" smtClean="0">
                <a:ln>
                  <a:noFill/>
                </a:ln>
                <a:solidFill>
                  <a:srgbClr val="000000"/>
                </a:solidFill>
                <a:effectLst/>
                <a:latin typeface="Verdana" pitchFamily="34" charset="0"/>
                <a:cs typeface="Arial" pitchFamily="34" charset="0"/>
              </a:rPr>
              <a:t>clases apropiadas). La primera estrella (*) representa la capacidad de respuesta: </a:t>
            </a:r>
            <a:r>
              <a:rPr kumimoji="0" lang="es-ES" altLang="es-ES" sz="1100" b="0" i="0" u="none" strike="noStrike" cap="none" normalizeH="0" baseline="0" dirty="0" err="1" smtClean="0">
                <a:ln>
                  <a:noFill/>
                </a:ln>
                <a:solidFill>
                  <a:srgbClr val="000000"/>
                </a:solidFill>
                <a:effectLst/>
                <a:latin typeface="Verdana" pitchFamily="34" charset="0"/>
                <a:cs typeface="Arial" pitchFamily="34" charset="0"/>
              </a:rPr>
              <a:t>sm</a:t>
            </a:r>
            <a:r>
              <a:rPr kumimoji="0" lang="es-ES" altLang="es-ES" sz="1100" b="0" i="0" u="none" strike="noStrike" cap="none" normalizeH="0" baseline="0" dirty="0" smtClean="0">
                <a:ln>
                  <a:noFill/>
                </a:ln>
                <a:solidFill>
                  <a:srgbClr val="000000"/>
                </a:solidFill>
                <a:effectLst/>
                <a:latin typeface="Verdana" pitchFamily="34" charset="0"/>
                <a:cs typeface="Arial" pitchFamily="34" charset="0"/>
              </a:rPr>
              <a:t>, md, </a:t>
            </a:r>
            <a:r>
              <a:rPr kumimoji="0" lang="es-ES" altLang="es-ES" sz="1100" b="0" i="0" u="none" strike="noStrike" cap="none" normalizeH="0" baseline="0" dirty="0" err="1" smtClean="0">
                <a:ln>
                  <a:noFill/>
                </a:ln>
                <a:solidFill>
                  <a:srgbClr val="000000"/>
                </a:solidFill>
                <a:effectLst/>
                <a:latin typeface="Verdana" pitchFamily="34" charset="0"/>
                <a:cs typeface="Arial" pitchFamily="34" charset="0"/>
              </a:rPr>
              <a:t>lg</a:t>
            </a:r>
            <a:r>
              <a:rPr kumimoji="0" lang="es-ES" altLang="es-ES" sz="1100" b="0" i="0" u="none" strike="noStrike" cap="none" normalizeH="0" baseline="0" dirty="0" smtClean="0">
                <a:ln>
                  <a:noFill/>
                </a:ln>
                <a:solidFill>
                  <a:srgbClr val="000000"/>
                </a:solidFill>
                <a:effectLst/>
                <a:latin typeface="Verdana" pitchFamily="34" charset="0"/>
                <a:cs typeface="Arial" pitchFamily="34" charset="0"/>
              </a:rPr>
              <a:t> o xl, mientras que la segunda estrella representa un número, que debe sumar 12 para cada fila.</a:t>
            </a:r>
            <a:r>
              <a:rPr kumimoji="0" lang="es-ES" altLang="es-ES" sz="900" b="0" i="0" u="none" strike="noStrike" cap="none" normalizeH="0" baseline="0" dirty="0" smtClean="0">
                <a:ln>
                  <a:noFill/>
                </a:ln>
                <a:solidFill>
                  <a:schemeClr val="tx1"/>
                </a:solidFill>
                <a:effectLst/>
                <a:latin typeface="Arial" pitchFamily="34" charset="0"/>
                <a:cs typeface="Arial" pitchFamily="34" charset="0"/>
              </a:rPr>
              <a:t> </a:t>
            </a:r>
            <a:endParaRPr kumimoji="0" lang="es-ES" altLang="es-E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70427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r>
              <a:rPr lang="es-ES" sz="2800" b="0" dirty="0"/>
              <a:t>Clases de </a:t>
            </a:r>
            <a:r>
              <a:rPr lang="es-ES" sz="2800" b="0" dirty="0" smtClean="0"/>
              <a:t>cuadrícula</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5" name="4 Rectángulo"/>
          <p:cNvSpPr/>
          <p:nvPr/>
        </p:nvSpPr>
        <p:spPr>
          <a:xfrm>
            <a:off x="609600" y="1080655"/>
            <a:ext cx="9605818" cy="369332"/>
          </a:xfrm>
          <a:prstGeom prst="rect">
            <a:avLst/>
          </a:prstGeom>
        </p:spPr>
        <p:txBody>
          <a:bodyPr wrap="square">
            <a:spAutoFit/>
          </a:bodyPr>
          <a:lstStyle/>
          <a:p>
            <a:r>
              <a:rPr lang="es-ES" b="1" dirty="0"/>
              <a:t>Columnas </a:t>
            </a:r>
            <a:r>
              <a:rPr lang="es-ES" b="1" dirty="0" smtClean="0"/>
              <a:t>receptivas</a:t>
            </a:r>
            <a:endParaRPr lang="es-ES" b="1" dirty="0"/>
          </a:p>
        </p:txBody>
      </p:sp>
      <p:sp>
        <p:nvSpPr>
          <p:cNvPr id="7" name="6 Rectángulo"/>
          <p:cNvSpPr/>
          <p:nvPr/>
        </p:nvSpPr>
        <p:spPr>
          <a:xfrm>
            <a:off x="4830618" y="1080655"/>
            <a:ext cx="5938982" cy="1200329"/>
          </a:xfrm>
          <a:prstGeom prst="rect">
            <a:avLst/>
          </a:prstGeom>
          <a:solidFill>
            <a:schemeClr val="bg1">
              <a:lumMod val="95000"/>
            </a:schemeClr>
          </a:solidFill>
        </p:spPr>
        <p:txBody>
          <a:bodyPr wrap="square">
            <a:spAutoFit/>
          </a:bodyPr>
          <a:lstStyle/>
          <a:p>
            <a:r>
              <a:rPr lang="en-US" sz="1200" dirty="0"/>
              <a:t>&lt;div class="row"&gt;</a:t>
            </a:r>
            <a:br>
              <a:rPr lang="en-US" sz="1200" dirty="0"/>
            </a:br>
            <a:r>
              <a:rPr lang="en-US" sz="1200" dirty="0"/>
              <a:t>  &lt;div class="col-sm-3"&gt;.col-sm-3&lt;/div&gt;</a:t>
            </a:r>
            <a:br>
              <a:rPr lang="en-US" sz="1200" dirty="0"/>
            </a:br>
            <a:r>
              <a:rPr lang="en-US" sz="1200" dirty="0"/>
              <a:t>  &lt;div class="col-sm-3"&gt;.col-sm-3&lt;/div&gt;</a:t>
            </a:r>
            <a:br>
              <a:rPr lang="en-US" sz="1200" dirty="0"/>
            </a:br>
            <a:r>
              <a:rPr lang="en-US" sz="1200" dirty="0"/>
              <a:t>  &lt;div class="col-sm-3"&gt;.col-sm-3&lt;/div&gt;</a:t>
            </a:r>
            <a:br>
              <a:rPr lang="en-US" sz="1200" dirty="0"/>
            </a:br>
            <a:r>
              <a:rPr lang="en-US" sz="1200" dirty="0"/>
              <a:t>  &lt;div class="col-sm-3"&gt;.col-sm-3&lt;/div&gt;</a:t>
            </a:r>
            <a:br>
              <a:rPr lang="en-US" sz="1200" dirty="0"/>
            </a:br>
            <a:r>
              <a:rPr lang="en-US" sz="1200" dirty="0"/>
              <a:t>&lt;/div&gt;</a:t>
            </a:r>
            <a:endParaRPr lang="es-ES" sz="1200" dirty="0"/>
          </a:p>
        </p:txBody>
      </p:sp>
      <p:sp>
        <p:nvSpPr>
          <p:cNvPr id="8" name="7 Rectángulo"/>
          <p:cNvSpPr/>
          <p:nvPr/>
        </p:nvSpPr>
        <p:spPr>
          <a:xfrm>
            <a:off x="9621345" y="1080655"/>
            <a:ext cx="1188146"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Index_103</a:t>
            </a:r>
            <a:endParaRPr lang="es-ES"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18" y="2368189"/>
            <a:ext cx="9273019" cy="1109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2 Rectángulo"/>
          <p:cNvSpPr/>
          <p:nvPr/>
        </p:nvSpPr>
        <p:spPr>
          <a:xfrm>
            <a:off x="540327" y="3662618"/>
            <a:ext cx="6096000" cy="369332"/>
          </a:xfrm>
          <a:prstGeom prst="rect">
            <a:avLst/>
          </a:prstGeom>
        </p:spPr>
        <p:txBody>
          <a:bodyPr>
            <a:spAutoFit/>
          </a:bodyPr>
          <a:lstStyle/>
          <a:p>
            <a:r>
              <a:rPr lang="es-ES" b="1" dirty="0"/>
              <a:t>Dos columnas de respuesta </a:t>
            </a:r>
            <a:r>
              <a:rPr lang="es-ES" b="1" dirty="0" smtClean="0"/>
              <a:t>desiguales</a:t>
            </a:r>
            <a:endParaRPr lang="es-ES" b="1" dirty="0"/>
          </a:p>
        </p:txBody>
      </p:sp>
      <p:sp>
        <p:nvSpPr>
          <p:cNvPr id="4" name="3 Rectángulo"/>
          <p:cNvSpPr/>
          <p:nvPr/>
        </p:nvSpPr>
        <p:spPr>
          <a:xfrm>
            <a:off x="5153891" y="3759966"/>
            <a:ext cx="6096000" cy="954107"/>
          </a:xfrm>
          <a:prstGeom prst="rect">
            <a:avLst/>
          </a:prstGeom>
          <a:solidFill>
            <a:schemeClr val="bg1">
              <a:lumMod val="95000"/>
            </a:schemeClr>
          </a:solidFill>
        </p:spPr>
        <p:txBody>
          <a:bodyPr>
            <a:spAutoFit/>
          </a:bodyPr>
          <a:lstStyle/>
          <a:p>
            <a:r>
              <a:rPr lang="en-US" sz="1400" dirty="0"/>
              <a:t>&lt;div class="row"&gt;</a:t>
            </a:r>
            <a:br>
              <a:rPr lang="en-US" sz="1400" dirty="0"/>
            </a:br>
            <a:r>
              <a:rPr lang="en-US" sz="1400" dirty="0"/>
              <a:t>  &lt;div class="col-sm-4"&gt;.col-sm-4&lt;/div&gt;</a:t>
            </a:r>
            <a:br>
              <a:rPr lang="en-US" sz="1400" dirty="0"/>
            </a:br>
            <a:r>
              <a:rPr lang="en-US" sz="1400" dirty="0"/>
              <a:t>  &lt;div class="col-sm-8"&gt;.col-sm-8&lt;/div&gt;</a:t>
            </a:r>
            <a:br>
              <a:rPr lang="en-US" sz="1400" dirty="0"/>
            </a:br>
            <a:r>
              <a:rPr lang="en-US" sz="1400" dirty="0"/>
              <a:t>&lt;/div&gt;</a:t>
            </a:r>
            <a:endParaRPr lang="es-ES" sz="1400" dirty="0"/>
          </a:p>
        </p:txBody>
      </p:sp>
      <p:sp>
        <p:nvSpPr>
          <p:cNvPr id="13" name="12 Rectángulo"/>
          <p:cNvSpPr/>
          <p:nvPr/>
        </p:nvSpPr>
        <p:spPr>
          <a:xfrm>
            <a:off x="9976945" y="3754951"/>
            <a:ext cx="1188146"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Index_104</a:t>
            </a:r>
            <a:endParaRPr lang="es-ES" sz="1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58" y="4944982"/>
            <a:ext cx="9372187" cy="1017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426005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19" y="1156132"/>
            <a:ext cx="8687664" cy="1797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9829164" y="1017633"/>
            <a:ext cx="1188146"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Index_105</a:t>
            </a:r>
            <a:endParaRPr lang="es-ES" sz="12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26" y="3269405"/>
            <a:ext cx="8818851" cy="302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9981564" y="3275656"/>
            <a:ext cx="1188146"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Index_106</a:t>
            </a:r>
            <a:endParaRPr lang="es-ES" sz="1200" dirty="0"/>
          </a:p>
        </p:txBody>
      </p:sp>
    </p:spTree>
    <p:extLst>
      <p:ext uri="{BB962C8B-B14F-4D97-AF65-F5344CB8AC3E}">
        <p14:creationId xmlns:p14="http://schemas.microsoft.com/office/powerpoint/2010/main" val="1901252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9829164" y="1017633"/>
            <a:ext cx="1188146"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Index_107</a:t>
            </a:r>
            <a:endParaRPr lang="es-ES" sz="1200" dirty="0"/>
          </a:p>
        </p:txBody>
      </p:sp>
      <p:sp>
        <p:nvSpPr>
          <p:cNvPr id="9" name="8 Rectángulo"/>
          <p:cNvSpPr/>
          <p:nvPr/>
        </p:nvSpPr>
        <p:spPr>
          <a:xfrm>
            <a:off x="9981564" y="3275656"/>
            <a:ext cx="1188146"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Index_108</a:t>
            </a:r>
            <a:endParaRPr lang="es-ES" sz="1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701" y="1143643"/>
            <a:ext cx="7549107" cy="1665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701" y="3681744"/>
            <a:ext cx="6951952" cy="999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33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9829164" y="1017633"/>
            <a:ext cx="1188146"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Index_109</a:t>
            </a:r>
            <a:endParaRPr lang="es-ES" sz="1200" dirty="0"/>
          </a:p>
        </p:txBody>
      </p:sp>
      <p:sp>
        <p:nvSpPr>
          <p:cNvPr id="9" name="8 Rectángulo"/>
          <p:cNvSpPr/>
          <p:nvPr/>
        </p:nvSpPr>
        <p:spPr>
          <a:xfrm>
            <a:off x="9981564" y="3275656"/>
            <a:ext cx="1176732"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Index_110</a:t>
            </a:r>
            <a:endParaRPr lang="es-ES" sz="1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02" y="1371600"/>
            <a:ext cx="104584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23356" y="3044823"/>
            <a:ext cx="6096000" cy="369332"/>
          </a:xfrm>
          <a:prstGeom prst="rect">
            <a:avLst/>
          </a:prstGeom>
        </p:spPr>
        <p:txBody>
          <a:bodyPr>
            <a:spAutoFit/>
          </a:bodyPr>
          <a:lstStyle/>
          <a:p>
            <a:r>
              <a:rPr lang="es-ES" b="1" dirty="0"/>
              <a:t>Plantilla básica de </a:t>
            </a:r>
            <a:r>
              <a:rPr lang="es-ES" b="1" dirty="0" err="1"/>
              <a:t>Bootstrap</a:t>
            </a:r>
            <a:r>
              <a:rPr lang="es-ES" b="1" dirty="0"/>
              <a:t> </a:t>
            </a:r>
            <a:r>
              <a:rPr lang="es-ES" b="1" dirty="0" smtClean="0"/>
              <a:t>4</a:t>
            </a:r>
            <a:endParaRPr lang="es-ES" b="1" dirty="0"/>
          </a:p>
        </p:txBody>
      </p:sp>
    </p:spTree>
    <p:extLst>
      <p:ext uri="{BB962C8B-B14F-4D97-AF65-F5344CB8AC3E}">
        <p14:creationId xmlns:p14="http://schemas.microsoft.com/office/powerpoint/2010/main" val="1123342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696" y="1616364"/>
            <a:ext cx="7353028" cy="4274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10258655" y="1179001"/>
            <a:ext cx="1176732" cy="276999"/>
          </a:xfrm>
          <a:prstGeom prst="rect">
            <a:avLst/>
          </a:prstGeom>
        </p:spPr>
        <p:txBody>
          <a:bodyPr wrap="none">
            <a:spAutoFit/>
          </a:bodyPr>
          <a:lstStyle/>
          <a:p>
            <a:pPr marL="285750" indent="-285750">
              <a:buFont typeface="Arial" panose="020B0604020202020204" pitchFamily="34" charset="0"/>
              <a:buChar char="•"/>
            </a:pPr>
            <a:r>
              <a:rPr lang="es-ES" sz="1200" dirty="0" smtClean="0"/>
              <a:t>Index_110</a:t>
            </a:r>
            <a:endParaRPr lang="es-ES" sz="1200" dirty="0"/>
          </a:p>
        </p:txBody>
      </p:sp>
      <p:sp>
        <p:nvSpPr>
          <p:cNvPr id="8" name="7 Rectángulo"/>
          <p:cNvSpPr/>
          <p:nvPr/>
        </p:nvSpPr>
        <p:spPr>
          <a:xfrm>
            <a:off x="1000447" y="948168"/>
            <a:ext cx="6096000" cy="369332"/>
          </a:xfrm>
          <a:prstGeom prst="rect">
            <a:avLst/>
          </a:prstGeom>
        </p:spPr>
        <p:txBody>
          <a:bodyPr>
            <a:spAutoFit/>
          </a:bodyPr>
          <a:lstStyle/>
          <a:p>
            <a:r>
              <a:rPr lang="es-ES" b="1" dirty="0"/>
              <a:t>Plantilla básica de </a:t>
            </a:r>
            <a:r>
              <a:rPr lang="es-ES" b="1" dirty="0" err="1"/>
              <a:t>Bootstrap</a:t>
            </a:r>
            <a:r>
              <a:rPr lang="es-ES" b="1" dirty="0"/>
              <a:t> </a:t>
            </a:r>
            <a:r>
              <a:rPr lang="es-ES" b="1" dirty="0" smtClean="0"/>
              <a:t>4</a:t>
            </a:r>
            <a:endParaRPr lang="es-ES" b="1" dirty="0"/>
          </a:p>
        </p:txBody>
      </p:sp>
    </p:spTree>
    <p:extLst>
      <p:ext uri="{BB962C8B-B14F-4D97-AF65-F5344CB8AC3E}">
        <p14:creationId xmlns:p14="http://schemas.microsoft.com/office/powerpoint/2010/main" val="2959638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a:t>
            </a:r>
            <a:r>
              <a:rPr lang="es-ES" sz="3600" dirty="0" smtClean="0"/>
              <a:t>Filas y columnas. </a:t>
            </a:r>
            <a:r>
              <a:rPr lang="es-ES" sz="2800" b="0" dirty="0"/>
              <a:t>Ancho </a:t>
            </a:r>
            <a:r>
              <a:rPr lang="es-ES" sz="2800" b="0" dirty="0" err="1"/>
              <a:t>automatico</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355016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a:t>
            </a:r>
            <a:r>
              <a:rPr lang="es-ES" sz="3600" dirty="0" smtClean="0"/>
              <a:t>Filas y columnas. </a:t>
            </a:r>
            <a:r>
              <a:rPr lang="es-ES" sz="2800" b="0" dirty="0"/>
              <a:t>Alineación horizontal de elementos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79635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a:t>
            </a:r>
            <a:r>
              <a:rPr lang="es-ES" sz="3600" dirty="0" smtClean="0"/>
              <a:t>Filas y columnas. </a:t>
            </a:r>
            <a:r>
              <a:rPr lang="es-ES" sz="2800" b="0" dirty="0"/>
              <a:t>Alineación vertical de elementos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3537475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a:t>
            </a:r>
            <a:r>
              <a:rPr lang="es-ES" sz="3600" dirty="0" smtClean="0"/>
              <a:t>Filas y columnas. </a:t>
            </a:r>
            <a:r>
              <a:rPr lang="es-ES" sz="2800" b="0" dirty="0"/>
              <a:t>Función </a:t>
            </a:r>
            <a:r>
              <a:rPr lang="es-ES" sz="2800" b="0" dirty="0" err="1"/>
              <a:t>Calc</a:t>
            </a:r>
            <a:r>
              <a:rPr lang="es-ES" sz="2800" b="0" dirty="0"/>
              <a:t> de CSS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19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2917855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5114C9E-240D-455D-9C3D-87EAC24F2B62}"/>
              </a:ext>
            </a:extLst>
          </p:cNvPr>
          <p:cNvSpPr>
            <a:spLocks noGrp="1"/>
          </p:cNvSpPr>
          <p:nvPr>
            <p:ph type="body" idx="18"/>
          </p:nvPr>
        </p:nvSpPr>
        <p:spPr>
          <a:xfrm>
            <a:off x="5744327" y="1741646"/>
            <a:ext cx="5744426" cy="4437482"/>
          </a:xfrm>
        </p:spPr>
        <p:txBody>
          <a:bodyPr>
            <a:normAutofit/>
          </a:bodyPr>
          <a:lstStyle/>
          <a:p>
            <a:pPr marL="0" indent="0">
              <a:buNone/>
            </a:pPr>
            <a:r>
              <a:rPr lang="es-ES" dirty="0"/>
              <a:t>Primeros pasos</a:t>
            </a:r>
          </a:p>
          <a:p>
            <a:pPr marL="0" indent="0">
              <a:buNone/>
            </a:pPr>
            <a:r>
              <a:rPr lang="es-ES" dirty="0"/>
              <a:t>_ ¿Que es CSS y para que sirve?</a:t>
            </a:r>
          </a:p>
          <a:p>
            <a:pPr marL="0" indent="0">
              <a:buNone/>
            </a:pPr>
            <a:r>
              <a:rPr lang="es-ES" dirty="0"/>
              <a:t>_ Herramientas para trabajar con CSS 3</a:t>
            </a:r>
          </a:p>
          <a:p>
            <a:pPr marL="0" indent="0">
              <a:buNone/>
            </a:pPr>
            <a:r>
              <a:rPr lang="es-ES" dirty="0"/>
              <a:t>_ Creando el proyecto</a:t>
            </a:r>
          </a:p>
          <a:p>
            <a:pPr marL="0" indent="0">
              <a:buNone/>
            </a:pPr>
            <a:r>
              <a:rPr lang="es-ES" dirty="0"/>
              <a:t>_ Estructura HTML</a:t>
            </a:r>
          </a:p>
          <a:p>
            <a:pPr marL="0" indent="0">
              <a:buNone/>
            </a:pPr>
            <a:r>
              <a:rPr lang="es-ES" dirty="0"/>
              <a:t>_ Como añadir estilos CSS a una web</a:t>
            </a:r>
          </a:p>
          <a:p>
            <a:pPr marL="0" indent="0">
              <a:buNone/>
            </a:pPr>
            <a:r>
              <a:rPr lang="es-ES" dirty="0"/>
              <a:t>Selectores</a:t>
            </a:r>
          </a:p>
          <a:p>
            <a:pPr marL="0" indent="0">
              <a:buNone/>
            </a:pPr>
            <a:r>
              <a:rPr lang="es-ES" dirty="0"/>
              <a:t>_ ¿Que es un selector?</a:t>
            </a:r>
          </a:p>
          <a:p>
            <a:pPr marL="0" indent="0">
              <a:buNone/>
            </a:pPr>
            <a:r>
              <a:rPr lang="es-ES" dirty="0"/>
              <a:t>_ Selectores de etiquetas</a:t>
            </a:r>
          </a:p>
          <a:p>
            <a:pPr marL="0" indent="0">
              <a:buNone/>
            </a:pPr>
            <a:r>
              <a:rPr lang="es-ES" dirty="0"/>
              <a:t>_ Selector de ID</a:t>
            </a:r>
          </a:p>
          <a:p>
            <a:pPr marL="0" indent="0">
              <a:buNone/>
            </a:pPr>
            <a:r>
              <a:rPr lang="es-ES" dirty="0"/>
              <a:t>_ Selector de clase</a:t>
            </a:r>
          </a:p>
          <a:p>
            <a:pPr marL="0" indent="0">
              <a:buNone/>
            </a:pPr>
            <a:r>
              <a:rPr lang="es-ES" dirty="0"/>
              <a:t>_ Selector de atributo</a:t>
            </a:r>
          </a:p>
          <a:p>
            <a:pPr marL="0" indent="0">
              <a:buNone/>
            </a:pPr>
            <a:r>
              <a:rPr lang="es-ES" dirty="0"/>
              <a:t>_ Selectores hijo</a:t>
            </a:r>
          </a:p>
          <a:p>
            <a:pPr marL="0" indent="0">
              <a:buNone/>
            </a:pPr>
            <a:r>
              <a:rPr lang="es-ES" dirty="0"/>
              <a:t>_ Prioridad en CSS</a:t>
            </a:r>
          </a:p>
          <a:p>
            <a:pPr marL="0" indent="0">
              <a:buNone/>
            </a:pPr>
            <a:endParaRPr lang="es-ES" dirty="0"/>
          </a:p>
        </p:txBody>
      </p:sp>
      <p:sp>
        <p:nvSpPr>
          <p:cNvPr id="21" name="Título 20"/>
          <p:cNvSpPr>
            <a:spLocks noGrp="1"/>
          </p:cNvSpPr>
          <p:nvPr>
            <p:ph type="title"/>
          </p:nvPr>
        </p:nvSpPr>
        <p:spPr>
          <a:xfrm>
            <a:off x="5725854" y="1183146"/>
            <a:ext cx="5744426" cy="502201"/>
          </a:xfrm>
        </p:spPr>
        <p:txBody>
          <a:bodyPr>
            <a:normAutofit/>
          </a:bodyPr>
          <a:lstStyle/>
          <a:p>
            <a:r>
              <a:rPr lang="es-ES" sz="2400" dirty="0"/>
              <a:t>ÍNDEX</a:t>
            </a:r>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a:prstGeom prst="rect">
            <a:avLst/>
          </a:prstGeom>
        </p:spPr>
        <p:txBody>
          <a:bodyPr/>
          <a:lstStyle/>
          <a:p>
            <a:fld id="{3CE5352E-9B9F-4EDC-8769-7FA3D3F814C7}" type="slidenum">
              <a:rPr lang="en-US" smtClean="0"/>
              <a:pPr/>
              <a:t>2</a:t>
            </a:fld>
            <a:endParaRPr lang="en-US"/>
          </a:p>
        </p:txBody>
      </p:sp>
      <p:sp>
        <p:nvSpPr>
          <p:cNvPr id="10" name="9 Marcador de posición de imagen"/>
          <p:cNvSpPr>
            <a:spLocks noGrp="1"/>
          </p:cNvSpPr>
          <p:nvPr>
            <p:ph type="pic" sz="quarter" idx="19"/>
          </p:nvPr>
        </p:nvSpPr>
        <p:spPr/>
      </p:sp>
    </p:spTree>
    <p:extLst>
      <p:ext uri="{BB962C8B-B14F-4D97-AF65-F5344CB8AC3E}">
        <p14:creationId xmlns:p14="http://schemas.microsoft.com/office/powerpoint/2010/main" val="220101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a:t>
            </a:r>
            <a:r>
              <a:rPr lang="es-ES" sz="3600" dirty="0" smtClean="0"/>
              <a:t>Filas y columnas. </a:t>
            </a:r>
            <a:r>
              <a:rPr lang="es-ES" sz="2800" b="0" dirty="0"/>
              <a:t>Ordenar elementos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582228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a:t>
            </a:r>
            <a:r>
              <a:rPr lang="es-ES" sz="3600" dirty="0" smtClean="0"/>
              <a:t>Filas y columnas. </a:t>
            </a:r>
            <a:r>
              <a:rPr lang="es-ES" sz="2800" b="0" dirty="0"/>
              <a:t>Offset</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2659471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793435"/>
          </a:xfrm>
        </p:spPr>
        <p:txBody>
          <a:bodyPr>
            <a:normAutofit fontScale="90000"/>
          </a:bodyPr>
          <a:lstStyle/>
          <a:p>
            <a:r>
              <a:rPr lang="es-ES" sz="3600" dirty="0" smtClean="0"/>
              <a:t>4. </a:t>
            </a:r>
            <a:r>
              <a:rPr lang="es-ES" sz="3600" dirty="0" err="1" smtClean="0"/>
              <a:t>Responsive</a:t>
            </a:r>
            <a:r>
              <a:rPr lang="es-ES" sz="3600" dirty="0" smtClean="0"/>
              <a:t> web </a:t>
            </a:r>
            <a:r>
              <a:rPr lang="es-ES" sz="3600" dirty="0" err="1" smtClean="0"/>
              <a:t>design</a:t>
            </a:r>
            <a:r>
              <a:rPr lang="es-ES" sz="3600" dirty="0" smtClean="0"/>
              <a:t>. </a:t>
            </a:r>
            <a:r>
              <a:rPr lang="es-ES" sz="2800" b="0" dirty="0"/>
              <a:t>Columnas, tamaños y diseño adaptable</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1555380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fontScale="90000"/>
          </a:bodyPr>
          <a:lstStyle/>
          <a:p>
            <a:r>
              <a:rPr lang="es-ES" sz="3600" dirty="0" smtClean="0"/>
              <a:t>4. </a:t>
            </a:r>
            <a:r>
              <a:rPr lang="es-ES" sz="3600" dirty="0" err="1" smtClean="0"/>
              <a:t>Responsive</a:t>
            </a:r>
            <a:r>
              <a:rPr lang="es-ES" sz="3600" dirty="0" smtClean="0"/>
              <a:t> web </a:t>
            </a:r>
            <a:r>
              <a:rPr lang="es-ES" sz="3600" dirty="0" err="1" smtClean="0"/>
              <a:t>design</a:t>
            </a:r>
            <a:r>
              <a:rPr lang="es-ES" sz="3600" dirty="0" smtClean="0"/>
              <a:t>. </a:t>
            </a:r>
            <a:r>
              <a:rPr lang="es-ES" sz="2800" b="0" dirty="0"/>
              <a:t>Media </a:t>
            </a:r>
            <a:r>
              <a:rPr lang="es-ES" sz="2800" b="0" dirty="0" err="1"/>
              <a:t>queries</a:t>
            </a:r>
            <a:r>
              <a:rPr lang="es-ES" sz="2800" b="0" dirty="0"/>
              <a:t> para </a:t>
            </a:r>
            <a:r>
              <a:rPr lang="es-ES" sz="2800" b="0" dirty="0" err="1"/>
              <a:t>Bootstrap</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405843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821143"/>
          </a:xfrm>
        </p:spPr>
        <p:txBody>
          <a:bodyPr>
            <a:normAutofit fontScale="90000"/>
          </a:bodyPr>
          <a:lstStyle/>
          <a:p>
            <a:r>
              <a:rPr lang="es-ES" sz="3600" dirty="0" smtClean="0"/>
              <a:t>4. </a:t>
            </a:r>
            <a:r>
              <a:rPr lang="es-ES" sz="3600" dirty="0" err="1" smtClean="0"/>
              <a:t>Responsive</a:t>
            </a:r>
            <a:r>
              <a:rPr lang="es-ES" sz="3600" dirty="0" smtClean="0"/>
              <a:t> web </a:t>
            </a:r>
            <a:r>
              <a:rPr lang="es-ES" sz="3600" dirty="0" err="1" smtClean="0"/>
              <a:t>design</a:t>
            </a:r>
            <a:r>
              <a:rPr lang="es-ES" sz="3600" dirty="0" smtClean="0"/>
              <a:t>. </a:t>
            </a:r>
            <a:r>
              <a:rPr lang="es-ES" sz="2800" b="0" dirty="0" err="1"/>
              <a:t>Viewport</a:t>
            </a:r>
            <a:r>
              <a:rPr lang="es-ES" sz="2800" b="0" dirty="0"/>
              <a:t> para mejorar el diseño adaptable</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3296446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821143"/>
          </a:xfrm>
        </p:spPr>
        <p:txBody>
          <a:bodyPr>
            <a:normAutofit fontScale="90000"/>
          </a:bodyPr>
          <a:lstStyle/>
          <a:p>
            <a:r>
              <a:rPr lang="es-ES" sz="3600" dirty="0" smtClean="0"/>
              <a:t>4. </a:t>
            </a:r>
            <a:r>
              <a:rPr lang="es-ES" sz="3600" dirty="0" err="1" smtClean="0"/>
              <a:t>Responsive</a:t>
            </a:r>
            <a:r>
              <a:rPr lang="es-ES" sz="3600" dirty="0" smtClean="0"/>
              <a:t> web </a:t>
            </a:r>
            <a:r>
              <a:rPr lang="es-ES" sz="3600" dirty="0" err="1" smtClean="0"/>
              <a:t>design</a:t>
            </a:r>
            <a:r>
              <a:rPr lang="es-ES" sz="3600" dirty="0" smtClean="0"/>
              <a:t>. </a:t>
            </a:r>
            <a:r>
              <a:rPr lang="es-ES" sz="2800" b="0" dirty="0"/>
              <a:t>Ocultar y mostrar en vista </a:t>
            </a:r>
            <a:r>
              <a:rPr lang="es-ES" sz="2800" b="0" dirty="0" err="1"/>
              <a:t>responsive</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3338960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Altura y anchura</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323682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Bordes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868386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Flotados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40790061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Colores y fondos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29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674254" y="1246909"/>
            <a:ext cx="10344727" cy="523220"/>
          </a:xfrm>
          <a:prstGeom prst="rect">
            <a:avLst/>
          </a:prstGeom>
          <a:noFill/>
        </p:spPr>
        <p:txBody>
          <a:bodyPr wrap="square" rtlCol="0">
            <a:spAutoFit/>
          </a:bodyPr>
          <a:lstStyle/>
          <a:p>
            <a:r>
              <a:rPr lang="es-ES" sz="1400" dirty="0"/>
              <a:t>Las clases de colores de texto son: .</a:t>
            </a:r>
            <a:r>
              <a:rPr lang="es-ES" sz="1400" dirty="0" err="1"/>
              <a:t>text-muted</a:t>
            </a:r>
            <a:r>
              <a:rPr lang="es-ES" sz="1400" dirty="0"/>
              <a:t>, .</a:t>
            </a:r>
            <a:r>
              <a:rPr lang="es-ES" sz="1400" dirty="0" err="1"/>
              <a:t>text-primary</a:t>
            </a:r>
            <a:r>
              <a:rPr lang="es-ES" sz="1400" dirty="0"/>
              <a:t>, .</a:t>
            </a:r>
            <a:r>
              <a:rPr lang="es-ES" sz="1400" dirty="0" err="1"/>
              <a:t>text-success</a:t>
            </a:r>
            <a:r>
              <a:rPr lang="es-ES" sz="1400" dirty="0"/>
              <a:t>, .</a:t>
            </a:r>
            <a:r>
              <a:rPr lang="es-ES" sz="1400" dirty="0" err="1"/>
              <a:t>text-info</a:t>
            </a:r>
            <a:r>
              <a:rPr lang="es-ES" sz="1400" dirty="0"/>
              <a:t>, .</a:t>
            </a:r>
            <a:r>
              <a:rPr lang="es-ES" sz="1400" dirty="0" err="1"/>
              <a:t>text-warning</a:t>
            </a:r>
            <a:r>
              <a:rPr lang="es-ES" sz="1400" dirty="0"/>
              <a:t>, .</a:t>
            </a:r>
            <a:r>
              <a:rPr lang="es-ES" sz="1400" dirty="0" err="1"/>
              <a:t>text-danger</a:t>
            </a:r>
            <a:r>
              <a:rPr lang="es-ES" sz="1400" dirty="0"/>
              <a:t>, .</a:t>
            </a:r>
            <a:r>
              <a:rPr lang="es-ES" sz="1400" dirty="0" err="1"/>
              <a:t>text-secondary</a:t>
            </a:r>
            <a:r>
              <a:rPr lang="es-ES" sz="1400" dirty="0"/>
              <a:t>, .</a:t>
            </a:r>
            <a:r>
              <a:rPr lang="es-ES" sz="1400" dirty="0" err="1"/>
              <a:t>text-white</a:t>
            </a:r>
            <a:r>
              <a:rPr lang="es-ES" sz="1400" dirty="0"/>
              <a:t>, .</a:t>
            </a:r>
            <a:r>
              <a:rPr lang="es-ES" sz="1400" dirty="0" err="1"/>
              <a:t>text-dark</a:t>
            </a:r>
            <a:r>
              <a:rPr lang="es-ES" sz="1400" dirty="0"/>
              <a:t>, .</a:t>
            </a:r>
            <a:r>
              <a:rPr lang="es-ES" sz="1400" dirty="0" err="1"/>
              <a:t>text-body</a:t>
            </a:r>
            <a:r>
              <a:rPr lang="es-ES" sz="1400" dirty="0"/>
              <a:t>(color de cuerpo predeterminado/a menudo negro) y .</a:t>
            </a:r>
            <a:r>
              <a:rPr lang="es-ES" sz="1400" dirty="0" err="1"/>
              <a:t>text</a:t>
            </a:r>
            <a:r>
              <a:rPr lang="es-ES" sz="1400" dirty="0"/>
              <a:t>-light:</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64" y="1977881"/>
            <a:ext cx="28670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4996873" y="2508456"/>
            <a:ext cx="6096000" cy="2677656"/>
          </a:xfrm>
          <a:prstGeom prst="rect">
            <a:avLst/>
          </a:prstGeom>
          <a:solidFill>
            <a:schemeClr val="bg1">
              <a:lumMod val="95000"/>
            </a:schemeClr>
          </a:solidFill>
        </p:spPr>
        <p:txBody>
          <a:bodyPr>
            <a:spAutoFit/>
          </a:bodyPr>
          <a:lstStyle/>
          <a:p>
            <a:r>
              <a:rPr lang="en-US" sz="1200" dirty="0"/>
              <a:t>&lt;div class="container"&gt;</a:t>
            </a:r>
          </a:p>
          <a:p>
            <a:r>
              <a:rPr lang="en-US" sz="1200" dirty="0"/>
              <a:t>  &lt;h2&gt;Contextual Link Colors&lt;/h2&gt;</a:t>
            </a:r>
          </a:p>
          <a:p>
            <a:r>
              <a:rPr lang="en-US" sz="1200" dirty="0"/>
              <a:t>  &lt;p&gt;Hover over the links.&lt;/p&gt;</a:t>
            </a:r>
          </a:p>
          <a:p>
            <a:r>
              <a:rPr lang="en-US" sz="1200" dirty="0"/>
              <a:t>  &lt;a </a:t>
            </a:r>
            <a:r>
              <a:rPr lang="en-US" sz="1200" dirty="0" err="1"/>
              <a:t>href</a:t>
            </a:r>
            <a:r>
              <a:rPr lang="en-US" sz="1200" dirty="0"/>
              <a:t>="#" class="text-muted"&gt;Muted link.&lt;/a&gt;</a:t>
            </a:r>
          </a:p>
          <a:p>
            <a:r>
              <a:rPr lang="en-US" sz="1200" dirty="0"/>
              <a:t>  &lt;a </a:t>
            </a:r>
            <a:r>
              <a:rPr lang="en-US" sz="1200" dirty="0" err="1"/>
              <a:t>href</a:t>
            </a:r>
            <a:r>
              <a:rPr lang="en-US" sz="1200" dirty="0"/>
              <a:t>="#" class="text-primary"&gt;Primary link.&lt;/a&gt;</a:t>
            </a:r>
          </a:p>
          <a:p>
            <a:r>
              <a:rPr lang="en-US" sz="1200" dirty="0"/>
              <a:t>  &lt;a </a:t>
            </a:r>
            <a:r>
              <a:rPr lang="en-US" sz="1200" dirty="0" err="1"/>
              <a:t>href</a:t>
            </a:r>
            <a:r>
              <a:rPr lang="en-US" sz="1200" dirty="0"/>
              <a:t>="#" class="text-success"&gt;Success link.&lt;/a&gt;</a:t>
            </a:r>
          </a:p>
          <a:p>
            <a:r>
              <a:rPr lang="en-US" sz="1200" dirty="0"/>
              <a:t>  &lt;a </a:t>
            </a:r>
            <a:r>
              <a:rPr lang="en-US" sz="1200" dirty="0" err="1"/>
              <a:t>href</a:t>
            </a:r>
            <a:r>
              <a:rPr lang="en-US" sz="1200" dirty="0"/>
              <a:t>="#" class="text-info"&gt;Info link.&lt;/a&gt;</a:t>
            </a:r>
          </a:p>
          <a:p>
            <a:r>
              <a:rPr lang="en-US" sz="1200" dirty="0"/>
              <a:t>  &lt;a </a:t>
            </a:r>
            <a:r>
              <a:rPr lang="en-US" sz="1200" dirty="0" err="1"/>
              <a:t>href</a:t>
            </a:r>
            <a:r>
              <a:rPr lang="en-US" sz="1200" dirty="0"/>
              <a:t>="#" class="text-warning"&gt;Warning link.&lt;/a&gt;</a:t>
            </a:r>
          </a:p>
          <a:p>
            <a:r>
              <a:rPr lang="en-US" sz="1200" dirty="0"/>
              <a:t>  &lt;a </a:t>
            </a:r>
            <a:r>
              <a:rPr lang="en-US" sz="1200" dirty="0" err="1"/>
              <a:t>href</a:t>
            </a:r>
            <a:r>
              <a:rPr lang="en-US" sz="1200" dirty="0"/>
              <a:t>="#" class="text-danger"&gt;Danger link.&lt;/a&gt;</a:t>
            </a:r>
          </a:p>
          <a:p>
            <a:r>
              <a:rPr lang="en-US" sz="1200" dirty="0"/>
              <a:t>  &lt;a </a:t>
            </a:r>
            <a:r>
              <a:rPr lang="en-US" sz="1200" dirty="0" err="1"/>
              <a:t>href</a:t>
            </a:r>
            <a:r>
              <a:rPr lang="en-US" sz="1200" dirty="0"/>
              <a:t>="#" class="text-secondary"&gt;Secondary link.&lt;/a&gt;</a:t>
            </a:r>
          </a:p>
          <a:p>
            <a:r>
              <a:rPr lang="en-US" sz="1200" dirty="0"/>
              <a:t>  &lt;a </a:t>
            </a:r>
            <a:r>
              <a:rPr lang="en-US" sz="1200" dirty="0" err="1"/>
              <a:t>href</a:t>
            </a:r>
            <a:r>
              <a:rPr lang="en-US" sz="1200" dirty="0"/>
              <a:t>="#" class="text-dark"&gt;Dark grey link.&lt;/a&gt;</a:t>
            </a:r>
          </a:p>
          <a:p>
            <a:r>
              <a:rPr lang="en-US" sz="1200" dirty="0"/>
              <a:t>  &lt;a </a:t>
            </a:r>
            <a:r>
              <a:rPr lang="en-US" sz="1200" dirty="0" err="1"/>
              <a:t>href</a:t>
            </a:r>
            <a:r>
              <a:rPr lang="en-US" sz="1200" dirty="0"/>
              <a:t>="#" class="text-body"&gt;Body/black link.&lt;/a&gt;</a:t>
            </a:r>
          </a:p>
          <a:p>
            <a:r>
              <a:rPr lang="en-US" sz="1200" dirty="0"/>
              <a:t>  &lt;a </a:t>
            </a:r>
            <a:r>
              <a:rPr lang="en-US" sz="1200" dirty="0" err="1"/>
              <a:t>href</a:t>
            </a:r>
            <a:r>
              <a:rPr lang="en-US" sz="1200" dirty="0"/>
              <a:t>="#" class="text-light"&gt;Light grey link.&lt;/a&gt;</a:t>
            </a:r>
          </a:p>
          <a:p>
            <a:r>
              <a:rPr lang="en-US" sz="1200" dirty="0"/>
              <a:t>&lt;/div&gt;</a:t>
            </a:r>
            <a:endParaRPr lang="es-ES" sz="1200"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848" y="5396779"/>
            <a:ext cx="80105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708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5114C9E-240D-455D-9C3D-87EAC24F2B62}"/>
              </a:ext>
            </a:extLst>
          </p:cNvPr>
          <p:cNvSpPr>
            <a:spLocks noGrp="1"/>
          </p:cNvSpPr>
          <p:nvPr>
            <p:ph type="body" idx="18"/>
          </p:nvPr>
        </p:nvSpPr>
        <p:spPr>
          <a:xfrm>
            <a:off x="5744327" y="1741646"/>
            <a:ext cx="5744426" cy="4437482"/>
          </a:xfrm>
        </p:spPr>
        <p:txBody>
          <a:bodyPr>
            <a:normAutofit/>
          </a:bodyPr>
          <a:lstStyle/>
          <a:p>
            <a:pPr marL="0" indent="0">
              <a:buNone/>
            </a:pPr>
            <a:r>
              <a:rPr lang="es-ES" dirty="0"/>
              <a:t>Fuentes y colores</a:t>
            </a:r>
          </a:p>
          <a:p>
            <a:pPr marL="0" indent="0">
              <a:buNone/>
            </a:pPr>
            <a:r>
              <a:rPr lang="es-ES" dirty="0"/>
              <a:t>_Fuentes</a:t>
            </a:r>
          </a:p>
          <a:p>
            <a:pPr marL="0" indent="0">
              <a:buNone/>
            </a:pPr>
            <a:r>
              <a:rPr lang="es-ES" dirty="0"/>
              <a:t>_Fuentes personalizadas con CSS3</a:t>
            </a:r>
          </a:p>
          <a:p>
            <a:pPr marL="0" indent="0">
              <a:buNone/>
            </a:pPr>
            <a:r>
              <a:rPr lang="es-ES" dirty="0"/>
              <a:t>_Colores</a:t>
            </a:r>
          </a:p>
          <a:p>
            <a:pPr marL="0" indent="0">
              <a:buNone/>
            </a:pPr>
            <a:r>
              <a:rPr lang="es-ES" dirty="0"/>
              <a:t>Fondos y textos</a:t>
            </a:r>
          </a:p>
          <a:p>
            <a:pPr marL="0" indent="0">
              <a:buNone/>
            </a:pPr>
            <a:r>
              <a:rPr lang="es-ES" dirty="0"/>
              <a:t>_Fondos</a:t>
            </a:r>
          </a:p>
          <a:p>
            <a:pPr marL="0" indent="0">
              <a:buNone/>
            </a:pPr>
            <a:r>
              <a:rPr lang="es-ES" dirty="0"/>
              <a:t>_Propiedades CSS para textos</a:t>
            </a:r>
          </a:p>
          <a:p>
            <a:pPr marL="0" indent="0">
              <a:buNone/>
            </a:pPr>
            <a:r>
              <a:rPr lang="es-ES" dirty="0"/>
              <a:t>Modelo de cajas y posicionamiento de </a:t>
            </a:r>
            <a:r>
              <a:rPr lang="es-ES" dirty="0" err="1"/>
              <a:t>elmentos</a:t>
            </a:r>
            <a:endParaRPr lang="es-ES" dirty="0"/>
          </a:p>
          <a:p>
            <a:pPr marL="0" indent="0">
              <a:buNone/>
            </a:pPr>
            <a:r>
              <a:rPr lang="es-ES" dirty="0"/>
              <a:t>_Modelo de cajas - </a:t>
            </a:r>
            <a:r>
              <a:rPr lang="es-ES" dirty="0" err="1"/>
              <a:t>Margenes</a:t>
            </a:r>
            <a:r>
              <a:rPr lang="es-ES" dirty="0"/>
              <a:t>, </a:t>
            </a:r>
            <a:r>
              <a:rPr lang="es-ES" dirty="0" err="1"/>
              <a:t>paddings</a:t>
            </a:r>
            <a:r>
              <a:rPr lang="es-ES" dirty="0"/>
              <a:t>, alto, ancho y bordes en CSS</a:t>
            </a:r>
          </a:p>
          <a:p>
            <a:pPr marL="0" indent="0">
              <a:buNone/>
            </a:pPr>
            <a:r>
              <a:rPr lang="es-ES" dirty="0"/>
              <a:t>_Posicionamiento de cajas</a:t>
            </a:r>
          </a:p>
          <a:p>
            <a:pPr marL="0" indent="0">
              <a:buNone/>
            </a:pPr>
            <a:r>
              <a:rPr lang="es-ES" dirty="0"/>
              <a:t>_Practicando con los </a:t>
            </a:r>
            <a:r>
              <a:rPr lang="es-ES" dirty="0" err="1"/>
              <a:t>floats</a:t>
            </a:r>
            <a:endParaRPr lang="es-ES" dirty="0"/>
          </a:p>
        </p:txBody>
      </p:sp>
      <p:sp>
        <p:nvSpPr>
          <p:cNvPr id="21" name="Título 20"/>
          <p:cNvSpPr>
            <a:spLocks noGrp="1"/>
          </p:cNvSpPr>
          <p:nvPr>
            <p:ph type="title"/>
          </p:nvPr>
        </p:nvSpPr>
        <p:spPr>
          <a:xfrm>
            <a:off x="5725854" y="1183146"/>
            <a:ext cx="5744426" cy="502201"/>
          </a:xfrm>
        </p:spPr>
        <p:txBody>
          <a:bodyPr>
            <a:normAutofit/>
          </a:bodyPr>
          <a:lstStyle/>
          <a:p>
            <a:r>
              <a:rPr lang="es-ES" sz="2400" dirty="0"/>
              <a:t>ÍNDEX</a:t>
            </a:r>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a:prstGeom prst="rect">
            <a:avLst/>
          </a:prstGeom>
        </p:spPr>
        <p:txBody>
          <a:bodyPr/>
          <a:lstStyle/>
          <a:p>
            <a:fld id="{3CE5352E-9B9F-4EDC-8769-7FA3D3F814C7}" type="slidenum">
              <a:rPr lang="en-US" smtClean="0"/>
              <a:pPr/>
              <a:t>3</a:t>
            </a:fld>
            <a:endParaRPr lang="en-US"/>
          </a:p>
        </p:txBody>
      </p:sp>
      <p:sp>
        <p:nvSpPr>
          <p:cNvPr id="2" name="Marcador de posición de imagen 1"/>
          <p:cNvSpPr>
            <a:spLocks noGrp="1"/>
          </p:cNvSpPr>
          <p:nvPr>
            <p:ph type="pic" sz="quarter" idx="19"/>
          </p:nvPr>
        </p:nvSpPr>
        <p:spPr/>
      </p:sp>
    </p:spTree>
    <p:extLst>
      <p:ext uri="{BB962C8B-B14F-4D97-AF65-F5344CB8AC3E}">
        <p14:creationId xmlns:p14="http://schemas.microsoft.com/office/powerpoint/2010/main" val="3000932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Colores y fondos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CuadroTexto"/>
          <p:cNvSpPr txBox="1"/>
          <p:nvPr/>
        </p:nvSpPr>
        <p:spPr>
          <a:xfrm>
            <a:off x="748146" y="1431636"/>
            <a:ext cx="4147128" cy="2031325"/>
          </a:xfrm>
          <a:prstGeom prst="rect">
            <a:avLst/>
          </a:prstGeom>
          <a:noFill/>
        </p:spPr>
        <p:txBody>
          <a:bodyPr wrap="square" rtlCol="0">
            <a:spAutoFit/>
          </a:bodyPr>
          <a:lstStyle/>
          <a:p>
            <a:r>
              <a:rPr lang="es-ES" sz="1400" dirty="0"/>
              <a:t>Las clases para los colores de fondo son : .</a:t>
            </a:r>
            <a:r>
              <a:rPr lang="es-ES" sz="1400" dirty="0" err="1"/>
              <a:t>bg-primary</a:t>
            </a:r>
            <a:r>
              <a:rPr lang="es-ES" sz="1400" dirty="0"/>
              <a:t>, .</a:t>
            </a:r>
            <a:r>
              <a:rPr lang="es-ES" sz="1400" dirty="0" err="1"/>
              <a:t>bg-success</a:t>
            </a:r>
            <a:r>
              <a:rPr lang="es-ES" sz="1400" dirty="0"/>
              <a:t>, .</a:t>
            </a:r>
            <a:r>
              <a:rPr lang="es-ES" sz="1400" dirty="0" err="1"/>
              <a:t>bg-info</a:t>
            </a:r>
            <a:r>
              <a:rPr lang="es-ES" sz="1400" dirty="0"/>
              <a:t>, .</a:t>
            </a:r>
            <a:r>
              <a:rPr lang="es-ES" sz="1400" dirty="0" err="1"/>
              <a:t>bg-warning</a:t>
            </a:r>
            <a:r>
              <a:rPr lang="es-ES" sz="1400" dirty="0"/>
              <a:t>, .</a:t>
            </a:r>
            <a:r>
              <a:rPr lang="es-ES" sz="1400" dirty="0" err="1"/>
              <a:t>bg-danger</a:t>
            </a:r>
            <a:r>
              <a:rPr lang="es-ES" sz="1400" dirty="0"/>
              <a:t>, .</a:t>
            </a:r>
            <a:r>
              <a:rPr lang="es-ES" sz="1400" dirty="0" err="1"/>
              <a:t>bg-secondaryy</a:t>
            </a:r>
            <a:r>
              <a:rPr lang="es-ES" sz="1400" dirty="0"/>
              <a:t> ..</a:t>
            </a:r>
            <a:r>
              <a:rPr lang="es-ES" sz="1400" dirty="0" smtClean="0"/>
              <a:t>bg-dark.bg-light</a:t>
            </a:r>
          </a:p>
          <a:p>
            <a:endParaRPr lang="es-ES" sz="1400" dirty="0"/>
          </a:p>
          <a:p>
            <a:r>
              <a:rPr lang="es-ES" sz="1400" dirty="0"/>
              <a:t>Tenga en cuenta que los colores de fondo no establecen el color del texto, por lo que en algunos casos querrá usarlos junto con una .</a:t>
            </a:r>
            <a:r>
              <a:rPr lang="es-ES" sz="1400" dirty="0" err="1"/>
              <a:t>text</a:t>
            </a:r>
            <a:r>
              <a:rPr lang="es-ES" sz="1400" dirty="0"/>
              <a:t>-*clase.</a:t>
            </a:r>
          </a:p>
          <a:p>
            <a:endParaRPr lang="es-ES" sz="1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144" y="1358302"/>
            <a:ext cx="6543856" cy="2108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840508" y="3822957"/>
            <a:ext cx="7121236" cy="2492990"/>
          </a:xfrm>
          <a:prstGeom prst="rect">
            <a:avLst/>
          </a:prstGeom>
          <a:solidFill>
            <a:schemeClr val="bg1">
              <a:lumMod val="95000"/>
            </a:schemeClr>
          </a:solidFill>
        </p:spPr>
        <p:txBody>
          <a:bodyPr wrap="square">
            <a:spAutoFit/>
          </a:bodyPr>
          <a:lstStyle/>
          <a:p>
            <a:r>
              <a:rPr lang="en-US" sz="1200" dirty="0"/>
              <a:t>&lt;div class="container"&gt;</a:t>
            </a:r>
          </a:p>
          <a:p>
            <a:r>
              <a:rPr lang="en-US" sz="1200" dirty="0"/>
              <a:t>  &lt;h2&gt;Contextual Backgrounds&lt;/h2&gt;</a:t>
            </a:r>
          </a:p>
          <a:p>
            <a:r>
              <a:rPr lang="en-US" sz="1200" dirty="0"/>
              <a:t>  &lt;p&gt;Use the contextual background classes to provide "meaning through colors".&lt;/p&gt;</a:t>
            </a:r>
          </a:p>
          <a:p>
            <a:r>
              <a:rPr lang="en-US" sz="1200" dirty="0"/>
              <a:t>  &lt;p&gt;Note that you can also add a .text-* class if you want a different text color:&lt;/p&gt;</a:t>
            </a:r>
          </a:p>
          <a:p>
            <a:r>
              <a:rPr lang="en-US" sz="1200" dirty="0"/>
              <a:t>  &lt;p class="</a:t>
            </a:r>
            <a:r>
              <a:rPr lang="en-US" sz="1200" dirty="0" err="1"/>
              <a:t>bg</a:t>
            </a:r>
            <a:r>
              <a:rPr lang="en-US" sz="1200" dirty="0"/>
              <a:t>-primary text-white"&gt;This text is important.&lt;/p&gt;</a:t>
            </a:r>
          </a:p>
          <a:p>
            <a:r>
              <a:rPr lang="en-US" sz="1200" dirty="0"/>
              <a:t>  &lt;p class="</a:t>
            </a:r>
            <a:r>
              <a:rPr lang="en-US" sz="1200" dirty="0" err="1"/>
              <a:t>bg</a:t>
            </a:r>
            <a:r>
              <a:rPr lang="en-US" sz="1200" dirty="0"/>
              <a:t>-success text-white"&gt;This text indicates success.&lt;/p&gt;</a:t>
            </a:r>
          </a:p>
          <a:p>
            <a:r>
              <a:rPr lang="en-US" sz="1200" dirty="0"/>
              <a:t>  &lt;p class="</a:t>
            </a:r>
            <a:r>
              <a:rPr lang="en-US" sz="1200" dirty="0" err="1"/>
              <a:t>bg</a:t>
            </a:r>
            <a:r>
              <a:rPr lang="en-US" sz="1200" dirty="0"/>
              <a:t>-info text-white"&gt;This text represents some information.&lt;/p&gt;</a:t>
            </a:r>
          </a:p>
          <a:p>
            <a:r>
              <a:rPr lang="en-US" sz="1200" dirty="0"/>
              <a:t>  &lt;p class="</a:t>
            </a:r>
            <a:r>
              <a:rPr lang="en-US" sz="1200" dirty="0" err="1"/>
              <a:t>bg</a:t>
            </a:r>
            <a:r>
              <a:rPr lang="en-US" sz="1200" dirty="0"/>
              <a:t>-warning text-white"&gt;This text represents a warning.&lt;/p&gt;</a:t>
            </a:r>
          </a:p>
          <a:p>
            <a:r>
              <a:rPr lang="en-US" sz="1200" dirty="0"/>
              <a:t>  &lt;p class="</a:t>
            </a:r>
            <a:r>
              <a:rPr lang="en-US" sz="1200" dirty="0" err="1"/>
              <a:t>bg</a:t>
            </a:r>
            <a:r>
              <a:rPr lang="en-US" sz="1200" dirty="0"/>
              <a:t>-danger text-white"&gt;This text represents danger.&lt;/p&gt;</a:t>
            </a:r>
          </a:p>
          <a:p>
            <a:r>
              <a:rPr lang="en-US" sz="1200" dirty="0"/>
              <a:t>  &lt;p class="</a:t>
            </a:r>
            <a:r>
              <a:rPr lang="en-US" sz="1200" dirty="0" err="1"/>
              <a:t>bg</a:t>
            </a:r>
            <a:r>
              <a:rPr lang="en-US" sz="1200" dirty="0"/>
              <a:t>-secondary text-white"&gt;Secondary background color.&lt;/p&gt;</a:t>
            </a:r>
          </a:p>
          <a:p>
            <a:r>
              <a:rPr lang="en-US" sz="1200" dirty="0"/>
              <a:t>  &lt;p class="</a:t>
            </a:r>
            <a:r>
              <a:rPr lang="en-US" sz="1200" dirty="0" err="1"/>
              <a:t>bg</a:t>
            </a:r>
            <a:r>
              <a:rPr lang="en-US" sz="1200" dirty="0"/>
              <a:t>-dark text-white"&gt;Dark grey background color.&lt;/p&gt;</a:t>
            </a:r>
          </a:p>
          <a:p>
            <a:r>
              <a:rPr lang="en-US" sz="1200" dirty="0"/>
              <a:t>  &lt;p class="</a:t>
            </a:r>
            <a:r>
              <a:rPr lang="en-US" sz="1200" dirty="0" err="1"/>
              <a:t>bg</a:t>
            </a:r>
            <a:r>
              <a:rPr lang="en-US" sz="1200" dirty="0"/>
              <a:t>-light text-dark"&gt;Light grey background color.&lt;/p&gt;</a:t>
            </a:r>
          </a:p>
          <a:p>
            <a:r>
              <a:rPr lang="en-US" sz="1200" dirty="0"/>
              <a:t>&lt;/div&gt;</a:t>
            </a:r>
          </a:p>
        </p:txBody>
      </p:sp>
    </p:spTree>
    <p:extLst>
      <p:ext uri="{BB962C8B-B14F-4D97-AF65-F5344CB8AC3E}">
        <p14:creationId xmlns:p14="http://schemas.microsoft.com/office/powerpoint/2010/main" val="1471141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err="1"/>
              <a:t>Margenes</a:t>
            </a:r>
            <a:r>
              <a:rPr lang="es-ES" sz="2800" b="0" dirty="0"/>
              <a:t> y </a:t>
            </a:r>
            <a:r>
              <a:rPr lang="es-ES" sz="2800" b="0" dirty="0" err="1"/>
              <a:t>paddings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1931198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Sombras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3688374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Visibilidad</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431631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Textos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572654" y="1221662"/>
            <a:ext cx="9171710" cy="1569660"/>
          </a:xfrm>
          <a:prstGeom prst="rect">
            <a:avLst/>
          </a:prstGeom>
        </p:spPr>
        <p:txBody>
          <a:bodyPr wrap="square">
            <a:spAutoFit/>
          </a:bodyPr>
          <a:lstStyle/>
          <a:p>
            <a:r>
              <a:rPr lang="es-ES" b="1" dirty="0"/>
              <a:t>Configuración predeterminada de </a:t>
            </a:r>
            <a:r>
              <a:rPr lang="es-ES" b="1" dirty="0" err="1"/>
              <a:t>Bootstrap</a:t>
            </a:r>
            <a:r>
              <a:rPr lang="es-ES" b="1" dirty="0"/>
              <a:t> </a:t>
            </a:r>
            <a:r>
              <a:rPr lang="es-ES" b="1" dirty="0" smtClean="0"/>
              <a:t>4</a:t>
            </a:r>
          </a:p>
          <a:p>
            <a:endParaRPr lang="es-ES" b="1" dirty="0"/>
          </a:p>
          <a:p>
            <a:r>
              <a:rPr lang="es-ES" sz="1400" dirty="0" err="1"/>
              <a:t>Bootstrap</a:t>
            </a:r>
            <a:r>
              <a:rPr lang="es-ES" sz="1400" dirty="0"/>
              <a:t> 4 usa un valor predeterminado </a:t>
            </a:r>
            <a:r>
              <a:rPr lang="es-ES" sz="1400" dirty="0" err="1"/>
              <a:t>font-sizede</a:t>
            </a:r>
            <a:r>
              <a:rPr lang="es-ES" sz="1400" dirty="0"/>
              <a:t> 16px, y line-</a:t>
            </a:r>
            <a:r>
              <a:rPr lang="es-ES" sz="1400" dirty="0" err="1"/>
              <a:t>heightes</a:t>
            </a:r>
            <a:r>
              <a:rPr lang="es-ES" sz="1400" dirty="0"/>
              <a:t> 1.5.</a:t>
            </a:r>
          </a:p>
          <a:p>
            <a:r>
              <a:rPr lang="es-ES" sz="1400" dirty="0"/>
              <a:t>El valor predeterminado </a:t>
            </a:r>
            <a:r>
              <a:rPr lang="es-ES" sz="1400" dirty="0" err="1"/>
              <a:t>font-familyes</a:t>
            </a:r>
            <a:r>
              <a:rPr lang="es-ES" sz="1400" dirty="0"/>
              <a:t> "</a:t>
            </a:r>
            <a:r>
              <a:rPr lang="es-ES" sz="1400" dirty="0" err="1"/>
              <a:t>Helvetica</a:t>
            </a:r>
            <a:r>
              <a:rPr lang="es-ES" sz="1400" dirty="0"/>
              <a:t> </a:t>
            </a:r>
            <a:r>
              <a:rPr lang="es-ES" sz="1400" dirty="0" err="1"/>
              <a:t>Neue</a:t>
            </a:r>
            <a:r>
              <a:rPr lang="es-ES" sz="1400" dirty="0"/>
              <a:t>", </a:t>
            </a:r>
            <a:r>
              <a:rPr lang="es-ES" sz="1400" dirty="0" err="1"/>
              <a:t>Helvetica</a:t>
            </a:r>
            <a:r>
              <a:rPr lang="es-ES" sz="1400" dirty="0"/>
              <a:t>, Arial, </a:t>
            </a:r>
            <a:r>
              <a:rPr lang="es-ES" sz="1400" dirty="0" err="1"/>
              <a:t>sans-serif</a:t>
            </a:r>
            <a:r>
              <a:rPr lang="es-ES" sz="1400" dirty="0"/>
              <a:t>.</a:t>
            </a:r>
          </a:p>
          <a:p>
            <a:r>
              <a:rPr lang="es-ES" sz="1400" dirty="0"/>
              <a:t>Además, todos los &lt;p&gt;elementos tienen </a:t>
            </a:r>
            <a:r>
              <a:rPr lang="es-ES" sz="1400" dirty="0" err="1"/>
              <a:t>margin</a:t>
            </a:r>
            <a:r>
              <a:rPr lang="es-ES" sz="1400" dirty="0"/>
              <a:t>-top: 0y </a:t>
            </a:r>
            <a:r>
              <a:rPr lang="es-ES" sz="1400" dirty="0" err="1"/>
              <a:t>margin-bottom</a:t>
            </a:r>
            <a:r>
              <a:rPr lang="es-ES" sz="1400" dirty="0"/>
              <a:t>: 1rem(16px por defecto).</a:t>
            </a:r>
          </a:p>
          <a:p>
            <a:endParaRPr lang="es-ES" b="1" dirty="0"/>
          </a:p>
        </p:txBody>
      </p:sp>
      <p:sp>
        <p:nvSpPr>
          <p:cNvPr id="7" name="6 Rectángulo"/>
          <p:cNvSpPr/>
          <p:nvPr/>
        </p:nvSpPr>
        <p:spPr>
          <a:xfrm>
            <a:off x="720163" y="2791322"/>
            <a:ext cx="10070129" cy="861774"/>
          </a:xfrm>
          <a:prstGeom prst="rect">
            <a:avLst/>
          </a:prstGeom>
        </p:spPr>
        <p:txBody>
          <a:bodyPr wrap="none">
            <a:spAutoFit/>
          </a:bodyPr>
          <a:lstStyle/>
          <a:p>
            <a:r>
              <a:rPr lang="es-ES" sz="1400" dirty="0" err="1"/>
              <a:t>Bootstrap</a:t>
            </a:r>
            <a:r>
              <a:rPr lang="es-ES" sz="1400" dirty="0"/>
              <a:t> 4 diseña encabezados HTML ( &lt;h1&gt;a &lt;h6&gt;) con un peso de fuente más audaz y un tamaño de fuente aumentado:</a:t>
            </a:r>
          </a:p>
          <a:p>
            <a:r>
              <a:rPr lang="es-ES" dirty="0"/>
              <a:t/>
            </a:r>
            <a:br>
              <a:rPr lang="es-ES" dirty="0"/>
            </a:br>
            <a:r>
              <a:rPr lang="es-ES" b="1" dirty="0" smtClean="0"/>
              <a:t>&lt;</a:t>
            </a:r>
            <a:r>
              <a:rPr lang="es-ES" b="1" dirty="0"/>
              <a:t>h1&gt; - &lt;h6&gt;</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252" y="3290657"/>
            <a:ext cx="546735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0483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Textos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8" name="7 CuadroTexto"/>
          <p:cNvSpPr txBox="1"/>
          <p:nvPr/>
        </p:nvSpPr>
        <p:spPr>
          <a:xfrm>
            <a:off x="489526" y="1052946"/>
            <a:ext cx="10640291" cy="954107"/>
          </a:xfrm>
          <a:prstGeom prst="rect">
            <a:avLst/>
          </a:prstGeom>
          <a:noFill/>
        </p:spPr>
        <p:txBody>
          <a:bodyPr wrap="square" rtlCol="0">
            <a:spAutoFit/>
          </a:bodyPr>
          <a:lstStyle/>
          <a:p>
            <a:r>
              <a:rPr lang="es-ES" sz="1400" dirty="0"/>
              <a:t>Los encabezados de visualización se utilizan para resaltar más que los encabezados normales (tamaño de fuente más grande y peso de fuente más liviano), y hay cuatro clases para elegir: .display-1, .display-2, .display-3,.display-4</a:t>
            </a:r>
          </a:p>
          <a:p>
            <a:r>
              <a:rPr lang="es-ES" sz="1400" dirty="0"/>
              <a:t/>
            </a:r>
            <a:br>
              <a:rPr lang="es-ES" sz="1400" dirty="0"/>
            </a:br>
            <a:endParaRPr lang="es-ES" sz="1400"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02" y="1779588"/>
            <a:ext cx="360045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5033817" y="2312766"/>
            <a:ext cx="6096000" cy="1754326"/>
          </a:xfrm>
          <a:prstGeom prst="rect">
            <a:avLst/>
          </a:prstGeom>
          <a:solidFill>
            <a:schemeClr val="bg1">
              <a:lumMod val="95000"/>
            </a:schemeClr>
          </a:solidFill>
        </p:spPr>
        <p:txBody>
          <a:bodyPr>
            <a:spAutoFit/>
          </a:bodyPr>
          <a:lstStyle/>
          <a:p>
            <a:r>
              <a:rPr lang="en-US" sz="1200" dirty="0"/>
              <a:t>&lt;div class="container"&gt;</a:t>
            </a:r>
          </a:p>
          <a:p>
            <a:r>
              <a:rPr lang="en-US" sz="1200" dirty="0"/>
              <a:t>  &lt;h1&gt;Display Headings&lt;/h1&gt;</a:t>
            </a:r>
          </a:p>
          <a:p>
            <a:r>
              <a:rPr lang="en-US" sz="1200" dirty="0"/>
              <a:t>  &lt;p&gt;Display headings are used to stand out more than normal headings (larger font-size and lighter font-weight):&lt;/p&gt;</a:t>
            </a:r>
          </a:p>
          <a:p>
            <a:r>
              <a:rPr lang="en-US" sz="1200" dirty="0"/>
              <a:t>  &lt;h1 class="display-1"&gt;Display 1&lt;/h1&gt;</a:t>
            </a:r>
          </a:p>
          <a:p>
            <a:r>
              <a:rPr lang="en-US" sz="1200" dirty="0"/>
              <a:t>  &lt;h1 class="display-2"&gt;Display 2&lt;/h1&gt;</a:t>
            </a:r>
          </a:p>
          <a:p>
            <a:r>
              <a:rPr lang="en-US" sz="1200" dirty="0"/>
              <a:t>  &lt;h1 class="display-3"&gt;Display 3&lt;/h1&gt;</a:t>
            </a:r>
          </a:p>
          <a:p>
            <a:r>
              <a:rPr lang="en-US" sz="1200" dirty="0"/>
              <a:t>  &lt;h1 class="display-4"&gt;Display 4&lt;/h1&gt;</a:t>
            </a:r>
          </a:p>
          <a:p>
            <a:r>
              <a:rPr lang="en-US" sz="1200" dirty="0"/>
              <a:t>&lt;/div&gt;</a:t>
            </a:r>
          </a:p>
        </p:txBody>
      </p:sp>
    </p:spTree>
    <p:extLst>
      <p:ext uri="{BB962C8B-B14F-4D97-AF65-F5344CB8AC3E}">
        <p14:creationId xmlns:p14="http://schemas.microsoft.com/office/powerpoint/2010/main" val="3764297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Textos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8" name="7 CuadroTexto"/>
          <p:cNvSpPr txBox="1"/>
          <p:nvPr/>
        </p:nvSpPr>
        <p:spPr>
          <a:xfrm>
            <a:off x="489526" y="1052946"/>
            <a:ext cx="10640291" cy="800219"/>
          </a:xfrm>
          <a:prstGeom prst="rect">
            <a:avLst/>
          </a:prstGeom>
          <a:noFill/>
        </p:spPr>
        <p:txBody>
          <a:bodyPr wrap="square" rtlCol="0">
            <a:spAutoFit/>
          </a:bodyPr>
          <a:lstStyle/>
          <a:p>
            <a:r>
              <a:rPr lang="es-ES" b="1" dirty="0"/>
              <a:t>&lt;</a:t>
            </a:r>
            <a:r>
              <a:rPr lang="es-ES" b="1" dirty="0" err="1"/>
              <a:t>small</a:t>
            </a:r>
            <a:r>
              <a:rPr lang="es-ES" b="1" dirty="0"/>
              <a:t>&gt;</a:t>
            </a:r>
          </a:p>
          <a:p>
            <a:r>
              <a:rPr lang="es-ES" sz="1400" dirty="0"/>
              <a:t/>
            </a:r>
            <a:br>
              <a:rPr lang="es-ES" sz="1400" dirty="0"/>
            </a:br>
            <a:endParaRPr lang="es-ES" sz="1400" dirty="0"/>
          </a:p>
        </p:txBody>
      </p:sp>
      <p:sp>
        <p:nvSpPr>
          <p:cNvPr id="9" name="8 Rectángulo"/>
          <p:cNvSpPr/>
          <p:nvPr/>
        </p:nvSpPr>
        <p:spPr>
          <a:xfrm>
            <a:off x="5698835" y="1052946"/>
            <a:ext cx="6096000" cy="1938992"/>
          </a:xfrm>
          <a:prstGeom prst="rect">
            <a:avLst/>
          </a:prstGeom>
          <a:solidFill>
            <a:schemeClr val="bg1">
              <a:lumMod val="95000"/>
            </a:schemeClr>
          </a:solidFill>
        </p:spPr>
        <p:txBody>
          <a:bodyPr>
            <a:spAutoFit/>
          </a:bodyPr>
          <a:lstStyle/>
          <a:p>
            <a:r>
              <a:rPr lang="en-US" sz="1200" dirty="0"/>
              <a:t>&lt;div class="container"&gt;</a:t>
            </a:r>
          </a:p>
          <a:p>
            <a:r>
              <a:rPr lang="en-US" sz="1200" dirty="0"/>
              <a:t>  &lt;h1&gt;Lighter, Secondary Text&lt;/h1&gt;</a:t>
            </a:r>
          </a:p>
          <a:p>
            <a:r>
              <a:rPr lang="en-US" sz="1200" dirty="0"/>
              <a:t>  &lt;p&gt;The small element is used to create a lighter, secondary text in any heading:&lt;/p&gt;       </a:t>
            </a:r>
          </a:p>
          <a:p>
            <a:r>
              <a:rPr lang="en-US" sz="1200" dirty="0"/>
              <a:t>  &lt;h1&gt;h1 heading &lt;small&gt;secondary text&lt;/small&gt;&lt;/h1&gt;</a:t>
            </a:r>
          </a:p>
          <a:p>
            <a:r>
              <a:rPr lang="en-US" sz="1200" dirty="0"/>
              <a:t>  &lt;h2&gt;h2 heading &lt;small&gt;secondary text&lt;/small&gt;&lt;/h2&gt;</a:t>
            </a:r>
          </a:p>
          <a:p>
            <a:r>
              <a:rPr lang="en-US" sz="1200" dirty="0"/>
              <a:t>  &lt;h3&gt;h3 heading &lt;small&gt;secondary text&lt;/small&gt;&lt;/h3&gt;</a:t>
            </a:r>
          </a:p>
          <a:p>
            <a:r>
              <a:rPr lang="en-US" sz="1200" dirty="0"/>
              <a:t>  &lt;h4&gt;h4 heading &lt;small&gt;secondary text&lt;/small&gt;&lt;/h4&gt;</a:t>
            </a:r>
          </a:p>
          <a:p>
            <a:r>
              <a:rPr lang="en-US" sz="1200" dirty="0"/>
              <a:t>  &lt;h5&gt;h5 heading &lt;small&gt;secondary text&lt;/small&gt;&lt;/h5&gt;</a:t>
            </a:r>
          </a:p>
          <a:p>
            <a:r>
              <a:rPr lang="en-US" sz="1200" dirty="0"/>
              <a:t>  &lt;h6&gt;h6 heading &lt;small&gt;secondary text&lt;/small&gt;&lt;/h6&gt;</a:t>
            </a:r>
          </a:p>
          <a:p>
            <a:r>
              <a:rPr lang="en-US" sz="1200" dirty="0"/>
              <a:t>&lt;/div&gt;</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898" y="1052946"/>
            <a:ext cx="3429319" cy="1914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72557" y="3662618"/>
            <a:ext cx="6096000" cy="369332"/>
          </a:xfrm>
          <a:prstGeom prst="rect">
            <a:avLst/>
          </a:prstGeom>
        </p:spPr>
        <p:txBody>
          <a:bodyPr>
            <a:spAutoFit/>
          </a:bodyPr>
          <a:lstStyle/>
          <a:p>
            <a:r>
              <a:rPr lang="es-ES" b="1" dirty="0"/>
              <a:t>&lt;</a:t>
            </a:r>
            <a:r>
              <a:rPr lang="es-ES" b="1" dirty="0" err="1"/>
              <a:t>abbr</a:t>
            </a:r>
            <a:r>
              <a:rPr lang="es-ES" b="1" dirty="0" smtClean="0"/>
              <a:t>&gt;</a:t>
            </a:r>
            <a:endParaRPr lang="es-ES" b="1" dirty="0"/>
          </a:p>
        </p:txBody>
      </p:sp>
      <p:sp>
        <p:nvSpPr>
          <p:cNvPr id="4" name="3 Rectángulo"/>
          <p:cNvSpPr/>
          <p:nvPr/>
        </p:nvSpPr>
        <p:spPr>
          <a:xfrm>
            <a:off x="5698835" y="3062453"/>
            <a:ext cx="6096000" cy="1200329"/>
          </a:xfrm>
          <a:prstGeom prst="rect">
            <a:avLst/>
          </a:prstGeom>
          <a:solidFill>
            <a:schemeClr val="bg1">
              <a:lumMod val="95000"/>
            </a:schemeClr>
          </a:solidFill>
        </p:spPr>
        <p:txBody>
          <a:bodyPr>
            <a:spAutoFit/>
          </a:bodyPr>
          <a:lstStyle/>
          <a:p>
            <a:r>
              <a:rPr lang="en-US" sz="1200" dirty="0"/>
              <a:t>&lt;div class="container"&gt;</a:t>
            </a:r>
          </a:p>
          <a:p>
            <a:r>
              <a:rPr lang="en-US" sz="1200" dirty="0"/>
              <a:t>  &lt;h1&gt;Abbreviations&lt;/h1&gt;</a:t>
            </a:r>
          </a:p>
          <a:p>
            <a:r>
              <a:rPr lang="en-US" sz="1200" dirty="0"/>
              <a:t>  &lt;p&gt;The </a:t>
            </a:r>
            <a:r>
              <a:rPr lang="en-US" sz="1200" dirty="0" err="1"/>
              <a:t>abbr</a:t>
            </a:r>
            <a:r>
              <a:rPr lang="en-US" sz="1200" dirty="0"/>
              <a:t> element is used to mark up an abbreviation or acronym:&lt;/p&gt;</a:t>
            </a:r>
          </a:p>
          <a:p>
            <a:r>
              <a:rPr lang="en-US" sz="1200" dirty="0"/>
              <a:t>  &lt;p&gt;The &lt;</a:t>
            </a:r>
            <a:r>
              <a:rPr lang="en-US" sz="1200" dirty="0" err="1"/>
              <a:t>abbr</a:t>
            </a:r>
            <a:r>
              <a:rPr lang="en-US" sz="1200" dirty="0"/>
              <a:t> title="World Health Organization"&gt;WHO&lt;/</a:t>
            </a:r>
            <a:r>
              <a:rPr lang="en-US" sz="1200" dirty="0" err="1"/>
              <a:t>abbr</a:t>
            </a:r>
            <a:r>
              <a:rPr lang="en-US" sz="1200" dirty="0"/>
              <a:t>&gt; was founded in 1948.&lt;/p&gt;</a:t>
            </a:r>
          </a:p>
          <a:p>
            <a:r>
              <a:rPr lang="en-US" sz="1200" dirty="0"/>
              <a:t>&lt;/div&gt;</a:t>
            </a:r>
            <a:endParaRPr lang="es-ES" sz="1200"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319" y="3662619"/>
            <a:ext cx="3555729" cy="140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723356" y="5073227"/>
            <a:ext cx="6096000" cy="923330"/>
          </a:xfrm>
          <a:prstGeom prst="rect">
            <a:avLst/>
          </a:prstGeom>
        </p:spPr>
        <p:txBody>
          <a:bodyPr>
            <a:spAutoFit/>
          </a:bodyPr>
          <a:lstStyle/>
          <a:p>
            <a:r>
              <a:rPr lang="es-ES" b="1" dirty="0"/>
              <a:t>&lt;</a:t>
            </a:r>
            <a:r>
              <a:rPr lang="es-ES" b="1" dirty="0" err="1"/>
              <a:t>blockquote</a:t>
            </a:r>
            <a:r>
              <a:rPr lang="es-ES" b="1" dirty="0"/>
              <a:t>&gt;</a:t>
            </a:r>
          </a:p>
          <a:p>
            <a:r>
              <a:rPr lang="es-ES" dirty="0"/>
              <a:t/>
            </a:r>
            <a:br>
              <a:rPr lang="es-ES" dirty="0"/>
            </a:br>
            <a:endParaRPr lang="es-ES" dirty="0"/>
          </a:p>
        </p:txBody>
      </p:sp>
      <p:sp>
        <p:nvSpPr>
          <p:cNvPr id="7" name="6 Rectángulo"/>
          <p:cNvSpPr/>
          <p:nvPr/>
        </p:nvSpPr>
        <p:spPr>
          <a:xfrm>
            <a:off x="5698835" y="4459653"/>
            <a:ext cx="6096000" cy="1938992"/>
          </a:xfrm>
          <a:prstGeom prst="rect">
            <a:avLst/>
          </a:prstGeom>
          <a:solidFill>
            <a:schemeClr val="bg1">
              <a:lumMod val="95000"/>
            </a:schemeClr>
          </a:solidFill>
        </p:spPr>
        <p:txBody>
          <a:bodyPr>
            <a:spAutoFit/>
          </a:bodyPr>
          <a:lstStyle/>
          <a:p>
            <a:r>
              <a:rPr lang="en-US" sz="1200" dirty="0"/>
              <a:t>&lt;div class="container"&gt;</a:t>
            </a:r>
          </a:p>
          <a:p>
            <a:r>
              <a:rPr lang="en-US" sz="1200" dirty="0"/>
              <a:t>  &lt;h1&gt;</a:t>
            </a:r>
            <a:r>
              <a:rPr lang="en-US" sz="1200" dirty="0" err="1"/>
              <a:t>Blockquotes</a:t>
            </a:r>
            <a:r>
              <a:rPr lang="en-US" sz="1200" dirty="0"/>
              <a:t>&lt;/h1&gt;</a:t>
            </a:r>
          </a:p>
          <a:p>
            <a:r>
              <a:rPr lang="en-US" sz="1200" dirty="0"/>
              <a:t>  &lt;p&gt;The </a:t>
            </a:r>
            <a:r>
              <a:rPr lang="en-US" sz="1200" dirty="0" err="1"/>
              <a:t>blockquote</a:t>
            </a:r>
            <a:r>
              <a:rPr lang="en-US" sz="1200" dirty="0"/>
              <a:t> element is used to present content from another source:&lt;/p&gt;</a:t>
            </a:r>
          </a:p>
          <a:p>
            <a:r>
              <a:rPr lang="en-US" sz="1200" dirty="0"/>
              <a:t>  &lt;</a:t>
            </a:r>
            <a:r>
              <a:rPr lang="en-US" sz="1200" dirty="0" err="1"/>
              <a:t>blockquote</a:t>
            </a:r>
            <a:r>
              <a:rPr lang="en-US" sz="1200" dirty="0"/>
              <a:t> class="</a:t>
            </a:r>
            <a:r>
              <a:rPr lang="en-US" sz="1200" dirty="0" err="1"/>
              <a:t>blockquote</a:t>
            </a:r>
            <a:r>
              <a:rPr lang="en-US" sz="1200" dirty="0"/>
              <a:t>"&gt;</a:t>
            </a:r>
          </a:p>
          <a:p>
            <a:r>
              <a:rPr lang="en-US" sz="1200" dirty="0"/>
              <a:t>    &lt;p&gt;For 50 years, WWF has been protecting the future of nature. The world's leading conservation organization, WWF works in 100 countries and is supported by 1.2 million members in the United States and close to 5 million globally.&lt;/p&gt;</a:t>
            </a:r>
          </a:p>
          <a:p>
            <a:r>
              <a:rPr lang="en-US" sz="1200" dirty="0"/>
              <a:t>    &lt;footer class="</a:t>
            </a:r>
            <a:r>
              <a:rPr lang="en-US" sz="1200" dirty="0" err="1"/>
              <a:t>blockquote</a:t>
            </a:r>
            <a:r>
              <a:rPr lang="en-US" sz="1200" dirty="0"/>
              <a:t>-footer"&gt;From WWF's website&lt;/footer&gt;</a:t>
            </a:r>
          </a:p>
          <a:p>
            <a:r>
              <a:rPr lang="en-US" sz="1200" dirty="0"/>
              <a:t>  &lt;/</a:t>
            </a:r>
            <a:r>
              <a:rPr lang="en-US" sz="1200" dirty="0" err="1"/>
              <a:t>blockquote</a:t>
            </a:r>
            <a:r>
              <a:rPr lang="en-US" sz="1200" dirty="0"/>
              <a:t>&gt;</a:t>
            </a:r>
          </a:p>
          <a:p>
            <a:r>
              <a:rPr lang="en-US" sz="1200" dirty="0"/>
              <a:t>&lt;/div&gt;</a:t>
            </a:r>
            <a:endParaRPr lang="es-ES" sz="1200" dirty="0"/>
          </a:p>
        </p:txBody>
      </p:sp>
    </p:spTree>
    <p:extLst>
      <p:ext uri="{BB962C8B-B14F-4D97-AF65-F5344CB8AC3E}">
        <p14:creationId xmlns:p14="http://schemas.microsoft.com/office/powerpoint/2010/main" val="2290091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Textos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8" name="7 CuadroTexto"/>
          <p:cNvSpPr txBox="1"/>
          <p:nvPr/>
        </p:nvSpPr>
        <p:spPr>
          <a:xfrm>
            <a:off x="369454" y="1052945"/>
            <a:ext cx="10640291" cy="584775"/>
          </a:xfrm>
          <a:prstGeom prst="rect">
            <a:avLst/>
          </a:prstGeom>
          <a:noFill/>
        </p:spPr>
        <p:txBody>
          <a:bodyPr wrap="square" rtlCol="0">
            <a:spAutoFit/>
          </a:bodyPr>
          <a:lstStyle/>
          <a:p>
            <a:r>
              <a:rPr lang="es-ES" b="1" dirty="0"/>
              <a:t>&lt;dl</a:t>
            </a:r>
            <a:r>
              <a:rPr lang="es-ES" b="1" dirty="0" smtClean="0"/>
              <a:t>&gt;</a:t>
            </a:r>
            <a:r>
              <a:rPr lang="es-ES" sz="1400" b="1" dirty="0"/>
              <a:t/>
            </a:r>
            <a:br>
              <a:rPr lang="es-ES" sz="1400" b="1" dirty="0"/>
            </a:br>
            <a:endParaRPr lang="es-ES" sz="1400" b="1" dirty="0"/>
          </a:p>
        </p:txBody>
      </p:sp>
      <p:sp>
        <p:nvSpPr>
          <p:cNvPr id="10" name="9 Rectángulo"/>
          <p:cNvSpPr/>
          <p:nvPr/>
        </p:nvSpPr>
        <p:spPr>
          <a:xfrm>
            <a:off x="1440872" y="1120384"/>
            <a:ext cx="6096000" cy="1938992"/>
          </a:xfrm>
          <a:prstGeom prst="rect">
            <a:avLst/>
          </a:prstGeom>
          <a:solidFill>
            <a:schemeClr val="bg1">
              <a:lumMod val="95000"/>
            </a:schemeClr>
          </a:solidFill>
        </p:spPr>
        <p:txBody>
          <a:bodyPr>
            <a:spAutoFit/>
          </a:bodyPr>
          <a:lstStyle/>
          <a:p>
            <a:r>
              <a:rPr lang="es-ES" sz="1200" dirty="0"/>
              <a:t>&lt;div </a:t>
            </a:r>
            <a:r>
              <a:rPr lang="es-ES" sz="1200" dirty="0" err="1"/>
              <a:t>class</a:t>
            </a:r>
            <a:r>
              <a:rPr lang="es-ES" sz="1200" dirty="0"/>
              <a:t>="</a:t>
            </a:r>
            <a:r>
              <a:rPr lang="es-ES" sz="1200" dirty="0" err="1"/>
              <a:t>container</a:t>
            </a:r>
            <a:r>
              <a:rPr lang="es-ES" sz="1200" dirty="0"/>
              <a:t>"&gt;</a:t>
            </a:r>
          </a:p>
          <a:p>
            <a:r>
              <a:rPr lang="es-ES" sz="1200" dirty="0"/>
              <a:t>  &lt;h1&gt;</a:t>
            </a:r>
            <a:r>
              <a:rPr lang="es-ES" sz="1200" dirty="0" err="1"/>
              <a:t>Description</a:t>
            </a:r>
            <a:r>
              <a:rPr lang="es-ES" sz="1200" dirty="0"/>
              <a:t> </a:t>
            </a:r>
            <a:r>
              <a:rPr lang="es-ES" sz="1200" dirty="0" err="1"/>
              <a:t>Lists</a:t>
            </a:r>
            <a:r>
              <a:rPr lang="es-ES" sz="1200" dirty="0"/>
              <a:t>&lt;/h1&gt;    </a:t>
            </a:r>
          </a:p>
          <a:p>
            <a:r>
              <a:rPr lang="es-ES" sz="1200" dirty="0"/>
              <a:t>  &lt;p&gt;</a:t>
            </a:r>
            <a:r>
              <a:rPr lang="es-ES" sz="1200" dirty="0" err="1"/>
              <a:t>The</a:t>
            </a:r>
            <a:r>
              <a:rPr lang="es-ES" sz="1200" dirty="0"/>
              <a:t> dl </a:t>
            </a:r>
            <a:r>
              <a:rPr lang="es-ES" sz="1200" dirty="0" err="1"/>
              <a:t>element</a:t>
            </a:r>
            <a:r>
              <a:rPr lang="es-ES" sz="1200" dirty="0"/>
              <a:t> </a:t>
            </a:r>
            <a:r>
              <a:rPr lang="es-ES" sz="1200" dirty="0" err="1"/>
              <a:t>indicates</a:t>
            </a:r>
            <a:r>
              <a:rPr lang="es-ES" sz="1200" dirty="0"/>
              <a:t> a </a:t>
            </a:r>
            <a:r>
              <a:rPr lang="es-ES" sz="1200" dirty="0" err="1"/>
              <a:t>description</a:t>
            </a:r>
            <a:r>
              <a:rPr lang="es-ES" sz="1200" dirty="0"/>
              <a:t> </a:t>
            </a:r>
            <a:r>
              <a:rPr lang="es-ES" sz="1200" dirty="0" err="1"/>
              <a:t>list</a:t>
            </a:r>
            <a:r>
              <a:rPr lang="es-ES" sz="1200" dirty="0"/>
              <a:t>:&lt;/p&gt;</a:t>
            </a:r>
          </a:p>
          <a:p>
            <a:r>
              <a:rPr lang="es-ES" sz="1200" dirty="0"/>
              <a:t>  &lt;dl&gt;</a:t>
            </a:r>
          </a:p>
          <a:p>
            <a:r>
              <a:rPr lang="es-ES" sz="1200" dirty="0"/>
              <a:t>    &lt;</a:t>
            </a:r>
            <a:r>
              <a:rPr lang="es-ES" sz="1200" dirty="0" err="1"/>
              <a:t>dt</a:t>
            </a:r>
            <a:r>
              <a:rPr lang="es-ES" sz="1200" dirty="0"/>
              <a:t>&gt;</a:t>
            </a:r>
            <a:r>
              <a:rPr lang="es-ES" sz="1200" dirty="0" err="1"/>
              <a:t>Coffee</a:t>
            </a:r>
            <a:r>
              <a:rPr lang="es-ES" sz="1200" dirty="0"/>
              <a:t>&lt;/</a:t>
            </a:r>
            <a:r>
              <a:rPr lang="es-ES" sz="1200" dirty="0" err="1"/>
              <a:t>dt</a:t>
            </a:r>
            <a:r>
              <a:rPr lang="es-ES" sz="1200" dirty="0"/>
              <a:t>&gt;</a:t>
            </a:r>
          </a:p>
          <a:p>
            <a:r>
              <a:rPr lang="es-ES" sz="1200" dirty="0"/>
              <a:t>    &lt;</a:t>
            </a:r>
            <a:r>
              <a:rPr lang="es-ES" sz="1200" dirty="0" err="1"/>
              <a:t>dd</a:t>
            </a:r>
            <a:r>
              <a:rPr lang="es-ES" sz="1200" dirty="0"/>
              <a:t>&gt;- </a:t>
            </a:r>
            <a:r>
              <a:rPr lang="es-ES" sz="1200" dirty="0" err="1"/>
              <a:t>black</a:t>
            </a:r>
            <a:r>
              <a:rPr lang="es-ES" sz="1200" dirty="0"/>
              <a:t> </a:t>
            </a:r>
            <a:r>
              <a:rPr lang="es-ES" sz="1200" dirty="0" err="1"/>
              <a:t>hot</a:t>
            </a:r>
            <a:r>
              <a:rPr lang="es-ES" sz="1200" dirty="0"/>
              <a:t> </a:t>
            </a:r>
            <a:r>
              <a:rPr lang="es-ES" sz="1200" dirty="0" err="1"/>
              <a:t>drink</a:t>
            </a:r>
            <a:r>
              <a:rPr lang="es-ES" sz="1200" dirty="0"/>
              <a:t>&lt;/</a:t>
            </a:r>
            <a:r>
              <a:rPr lang="es-ES" sz="1200" dirty="0" err="1"/>
              <a:t>dd</a:t>
            </a:r>
            <a:r>
              <a:rPr lang="es-ES" sz="1200" dirty="0"/>
              <a:t>&gt;</a:t>
            </a:r>
          </a:p>
          <a:p>
            <a:r>
              <a:rPr lang="es-ES" sz="1200" dirty="0"/>
              <a:t>    &lt;</a:t>
            </a:r>
            <a:r>
              <a:rPr lang="es-ES" sz="1200" dirty="0" err="1"/>
              <a:t>dt</a:t>
            </a:r>
            <a:r>
              <a:rPr lang="es-ES" sz="1200" dirty="0"/>
              <a:t>&gt;</a:t>
            </a:r>
            <a:r>
              <a:rPr lang="es-ES" sz="1200" dirty="0" err="1"/>
              <a:t>Milk</a:t>
            </a:r>
            <a:r>
              <a:rPr lang="es-ES" sz="1200" dirty="0"/>
              <a:t>&lt;/</a:t>
            </a:r>
            <a:r>
              <a:rPr lang="es-ES" sz="1200" dirty="0" err="1"/>
              <a:t>dt</a:t>
            </a:r>
            <a:r>
              <a:rPr lang="es-ES" sz="1200" dirty="0"/>
              <a:t>&gt;</a:t>
            </a:r>
          </a:p>
          <a:p>
            <a:r>
              <a:rPr lang="es-ES" sz="1200" dirty="0"/>
              <a:t>    &lt;</a:t>
            </a:r>
            <a:r>
              <a:rPr lang="es-ES" sz="1200" dirty="0" err="1"/>
              <a:t>dd</a:t>
            </a:r>
            <a:r>
              <a:rPr lang="es-ES" sz="1200" dirty="0"/>
              <a:t>&gt;- </a:t>
            </a:r>
            <a:r>
              <a:rPr lang="es-ES" sz="1200" dirty="0" err="1"/>
              <a:t>white</a:t>
            </a:r>
            <a:r>
              <a:rPr lang="es-ES" sz="1200" dirty="0"/>
              <a:t> </a:t>
            </a:r>
            <a:r>
              <a:rPr lang="es-ES" sz="1200" dirty="0" err="1"/>
              <a:t>cold</a:t>
            </a:r>
            <a:r>
              <a:rPr lang="es-ES" sz="1200" dirty="0"/>
              <a:t> </a:t>
            </a:r>
            <a:r>
              <a:rPr lang="es-ES" sz="1200" dirty="0" err="1"/>
              <a:t>drink</a:t>
            </a:r>
            <a:r>
              <a:rPr lang="es-ES" sz="1200" dirty="0"/>
              <a:t>&lt;/</a:t>
            </a:r>
            <a:r>
              <a:rPr lang="es-ES" sz="1200" dirty="0" err="1"/>
              <a:t>dd</a:t>
            </a:r>
            <a:r>
              <a:rPr lang="es-ES" sz="1200" dirty="0"/>
              <a:t>&gt;</a:t>
            </a:r>
          </a:p>
          <a:p>
            <a:r>
              <a:rPr lang="es-ES" sz="1200" dirty="0"/>
              <a:t>  &lt;/dl&gt;     </a:t>
            </a:r>
          </a:p>
          <a:p>
            <a:r>
              <a:rPr lang="es-ES" sz="1200" dirty="0"/>
              <a:t>&lt;/div&gt;</a:t>
            </a:r>
          </a:p>
        </p:txBody>
      </p:sp>
    </p:spTree>
    <p:extLst>
      <p:ext uri="{BB962C8B-B14F-4D97-AF65-F5344CB8AC3E}">
        <p14:creationId xmlns:p14="http://schemas.microsoft.com/office/powerpoint/2010/main" val="238477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a:t>
            </a:r>
            <a:r>
              <a:rPr lang="es-ES" sz="3600" dirty="0" smtClean="0"/>
              <a:t>Utilidades. </a:t>
            </a:r>
            <a:r>
              <a:rPr lang="es-ES" sz="2800" b="0" dirty="0"/>
              <a:t>Mostrar código</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544945" y="1083117"/>
            <a:ext cx="6096000" cy="861774"/>
          </a:xfrm>
          <a:prstGeom prst="rect">
            <a:avLst/>
          </a:prstGeom>
        </p:spPr>
        <p:txBody>
          <a:bodyPr>
            <a:spAutoFit/>
          </a:bodyPr>
          <a:lstStyle/>
          <a:p>
            <a:r>
              <a:rPr lang="es-ES" b="1" dirty="0"/>
              <a:t>&lt;</a:t>
            </a:r>
            <a:r>
              <a:rPr lang="es-ES" b="1" dirty="0" err="1"/>
              <a:t>code</a:t>
            </a:r>
            <a:r>
              <a:rPr lang="es-ES" b="1" dirty="0"/>
              <a:t>&gt;</a:t>
            </a:r>
          </a:p>
          <a:p>
            <a:r>
              <a:rPr lang="es-ES" dirty="0"/>
              <a:t/>
            </a:r>
            <a:br>
              <a:rPr lang="es-ES" dirty="0"/>
            </a:br>
            <a:r>
              <a:rPr lang="es-ES" sz="1400" dirty="0" err="1"/>
              <a:t>Bootstrap</a:t>
            </a:r>
            <a:r>
              <a:rPr lang="es-ES" sz="1400" dirty="0"/>
              <a:t> 4 diseñará el &lt;</a:t>
            </a:r>
            <a:r>
              <a:rPr lang="es-ES" sz="1400" dirty="0" err="1"/>
              <a:t>code</a:t>
            </a:r>
            <a:r>
              <a:rPr lang="es-ES" sz="1400" dirty="0"/>
              <a:t>&gt;elemento HTML de la siguiente manera:</a:t>
            </a:r>
          </a:p>
        </p:txBody>
      </p:sp>
      <p:sp>
        <p:nvSpPr>
          <p:cNvPr id="4" name="3 Rectángulo"/>
          <p:cNvSpPr/>
          <p:nvPr/>
        </p:nvSpPr>
        <p:spPr>
          <a:xfrm>
            <a:off x="655781" y="2182475"/>
            <a:ext cx="7850909" cy="1200329"/>
          </a:xfrm>
          <a:prstGeom prst="rect">
            <a:avLst/>
          </a:prstGeom>
          <a:solidFill>
            <a:schemeClr val="bg1">
              <a:lumMod val="95000"/>
            </a:schemeClr>
          </a:solidFill>
        </p:spPr>
        <p:txBody>
          <a:bodyPr wrap="square">
            <a:spAutoFit/>
          </a:bodyPr>
          <a:lstStyle/>
          <a:p>
            <a:r>
              <a:rPr lang="en-US" sz="1200" dirty="0"/>
              <a:t>&lt;div class="container"&gt;</a:t>
            </a:r>
          </a:p>
          <a:p>
            <a:r>
              <a:rPr lang="en-US" sz="1200" dirty="0"/>
              <a:t>  &lt;h1&gt;Code Snippets&lt;/h1&gt;</a:t>
            </a:r>
          </a:p>
          <a:p>
            <a:r>
              <a:rPr lang="en-US" sz="1200" dirty="0"/>
              <a:t>  &lt;p&gt;Inline snippets of code should be embedded in the code element:&lt;/p&gt;</a:t>
            </a:r>
          </a:p>
          <a:p>
            <a:r>
              <a:rPr lang="en-US" sz="1200" dirty="0"/>
              <a:t>  &lt;p&gt;The following HTML elements: &lt;code&gt;span&lt;/code&gt;, &lt;code&gt;section&lt;/code&gt;, and &lt;code&gt;div&lt;/code&gt; defines a section in a document.&lt;/p&gt;</a:t>
            </a:r>
          </a:p>
          <a:p>
            <a:r>
              <a:rPr lang="en-US" sz="1200" dirty="0"/>
              <a:t>&lt;/div&gt;</a:t>
            </a:r>
            <a:endParaRPr lang="es-ES" sz="12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86" y="3666259"/>
            <a:ext cx="62007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219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Componentes. </a:t>
            </a:r>
            <a:r>
              <a:rPr lang="es-ES" sz="2800" b="0" dirty="0" smtClean="0"/>
              <a:t>Introducción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39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100405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Marcador de posición de imagen"/>
          <p:cNvSpPr>
            <a:spLocks noGrp="1"/>
          </p:cNvSpPr>
          <p:nvPr>
            <p:ph type="pic" sz="quarter" idx="14"/>
          </p:nvPr>
        </p:nvSpPr>
        <p:spPr/>
      </p:sp>
      <p:sp>
        <p:nvSpPr>
          <p:cNvPr id="2" name="Título 1"/>
          <p:cNvSpPr>
            <a:spLocks noGrp="1"/>
          </p:cNvSpPr>
          <p:nvPr>
            <p:ph type="title"/>
          </p:nvPr>
        </p:nvSpPr>
        <p:spPr>
          <a:xfrm>
            <a:off x="1293060" y="324165"/>
            <a:ext cx="8719158" cy="502201"/>
          </a:xfrm>
        </p:spPr>
        <p:txBody>
          <a:bodyPr>
            <a:normAutofit fontScale="90000"/>
          </a:bodyPr>
          <a:lstStyle/>
          <a:p>
            <a:r>
              <a:rPr lang="es-ES" sz="3600" dirty="0"/>
              <a:t>1. Introducción. </a:t>
            </a:r>
            <a:r>
              <a:rPr lang="es-ES" sz="2800" b="0" dirty="0"/>
              <a:t>¿Que es </a:t>
            </a:r>
            <a:r>
              <a:rPr lang="es-ES" sz="2800" b="0" dirty="0" err="1"/>
              <a:t>Bootstrap</a:t>
            </a:r>
            <a:r>
              <a:rPr lang="es-ES" sz="2800" b="0" dirty="0"/>
              <a:t> y para que sirve?</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1062182" y="1237673"/>
            <a:ext cx="5449454" cy="1815882"/>
          </a:xfrm>
          <a:prstGeom prst="rect">
            <a:avLst/>
          </a:prstGeom>
        </p:spPr>
        <p:txBody>
          <a:bodyPr wrap="square">
            <a:spAutoFit/>
          </a:bodyPr>
          <a:lstStyle/>
          <a:p>
            <a:pPr marL="285750" indent="-285750">
              <a:buFont typeface="Arial" panose="020B0604020202020204" pitchFamily="34" charset="0"/>
              <a:buChar char="•"/>
            </a:pPr>
            <a:r>
              <a:rPr lang="es-ES" sz="1400" dirty="0" err="1"/>
              <a:t>Bootstrap</a:t>
            </a:r>
            <a:r>
              <a:rPr lang="es-ES" sz="1400" dirty="0"/>
              <a:t> es un marco </a:t>
            </a:r>
            <a:r>
              <a:rPr lang="es-ES" sz="1400" dirty="0" err="1"/>
              <a:t>front-end</a:t>
            </a:r>
            <a:r>
              <a:rPr lang="es-ES" sz="1400" dirty="0"/>
              <a:t> gratuito para un desarrollo web más rápido y fácil</a:t>
            </a:r>
          </a:p>
          <a:p>
            <a:pPr marL="285750" indent="-285750">
              <a:buFont typeface="Arial" panose="020B0604020202020204" pitchFamily="34" charset="0"/>
              <a:buChar char="•"/>
            </a:pPr>
            <a:r>
              <a:rPr lang="es-ES" sz="1400" dirty="0" err="1"/>
              <a:t>Bootstrap</a:t>
            </a:r>
            <a:r>
              <a:rPr lang="es-ES" sz="1400" dirty="0"/>
              <a:t> incluye plantillas de diseño basadas en HTML y CSS para tipografía, formularios, botones, tablas, navegación, modales, carruseles de imágenes y muchos otros, así como complementos de JavaScript opcionales.</a:t>
            </a:r>
          </a:p>
          <a:p>
            <a:pPr marL="285750" indent="-285750">
              <a:buFont typeface="Arial" panose="020B0604020202020204" pitchFamily="34" charset="0"/>
              <a:buChar char="•"/>
            </a:pPr>
            <a:r>
              <a:rPr lang="es-ES" sz="1400" dirty="0" err="1"/>
              <a:t>Bootstrap</a:t>
            </a:r>
            <a:r>
              <a:rPr lang="es-ES" sz="1400" dirty="0"/>
              <a:t> también le brinda la capacidad de crear fácilmente diseños receptivos</a:t>
            </a:r>
          </a:p>
        </p:txBody>
      </p:sp>
      <p:sp>
        <p:nvSpPr>
          <p:cNvPr id="8" name="7 Rectángulo"/>
          <p:cNvSpPr/>
          <p:nvPr/>
        </p:nvSpPr>
        <p:spPr>
          <a:xfrm>
            <a:off x="6751782" y="1117599"/>
            <a:ext cx="4618182" cy="4616648"/>
          </a:xfrm>
          <a:prstGeom prst="rect">
            <a:avLst/>
          </a:prstGeom>
          <a:solidFill>
            <a:schemeClr val="bg1">
              <a:lumMod val="95000"/>
            </a:schemeClr>
          </a:solidFill>
        </p:spPr>
        <p:txBody>
          <a:bodyPr wrap="square">
            <a:spAutoFit/>
          </a:bodyPr>
          <a:lstStyle/>
          <a:p>
            <a:r>
              <a:rPr lang="es-ES" sz="1400" dirty="0"/>
              <a:t>&lt;div </a:t>
            </a:r>
            <a:r>
              <a:rPr lang="es-ES" sz="1400" dirty="0" err="1"/>
              <a:t>class</a:t>
            </a:r>
            <a:r>
              <a:rPr lang="es-ES" sz="1400" dirty="0"/>
              <a:t>="</a:t>
            </a:r>
            <a:r>
              <a:rPr lang="es-ES" sz="1400" dirty="0" err="1"/>
              <a:t>jumbotron</a:t>
            </a:r>
            <a:r>
              <a:rPr lang="es-ES" sz="1400" dirty="0"/>
              <a:t> </a:t>
            </a:r>
            <a:r>
              <a:rPr lang="es-ES" sz="1400" dirty="0" err="1"/>
              <a:t>text</a:t>
            </a:r>
            <a:r>
              <a:rPr lang="es-ES" sz="1400" dirty="0"/>
              <a:t>-center"&gt;</a:t>
            </a:r>
            <a:br>
              <a:rPr lang="es-ES" sz="1400" dirty="0"/>
            </a:br>
            <a:r>
              <a:rPr lang="es-ES" sz="1400" dirty="0"/>
              <a:t>  &lt;h1&gt;</a:t>
            </a:r>
            <a:r>
              <a:rPr lang="es-ES" sz="1400" dirty="0" err="1"/>
              <a:t>My</a:t>
            </a:r>
            <a:r>
              <a:rPr lang="es-ES" sz="1400" dirty="0"/>
              <a:t> </a:t>
            </a:r>
            <a:r>
              <a:rPr lang="es-ES" sz="1400" dirty="0" err="1"/>
              <a:t>First</a:t>
            </a:r>
            <a:r>
              <a:rPr lang="es-ES" sz="1400" dirty="0"/>
              <a:t> </a:t>
            </a:r>
            <a:r>
              <a:rPr lang="es-ES" sz="1400" dirty="0" err="1"/>
              <a:t>Bootstrap</a:t>
            </a:r>
            <a:r>
              <a:rPr lang="es-ES" sz="1400" dirty="0"/>
              <a:t> Page&lt;/h1&gt;</a:t>
            </a:r>
            <a:br>
              <a:rPr lang="es-ES" sz="1400" dirty="0"/>
            </a:br>
            <a:r>
              <a:rPr lang="es-ES" sz="1400" dirty="0"/>
              <a:t>  &lt;p&gt;</a:t>
            </a:r>
            <a:r>
              <a:rPr lang="es-ES" sz="1400" dirty="0" err="1"/>
              <a:t>Resize</a:t>
            </a:r>
            <a:r>
              <a:rPr lang="es-ES" sz="1400" dirty="0"/>
              <a:t> </a:t>
            </a:r>
            <a:r>
              <a:rPr lang="es-ES" sz="1400" dirty="0" err="1"/>
              <a:t>this</a:t>
            </a:r>
            <a:r>
              <a:rPr lang="es-ES" sz="1400" dirty="0"/>
              <a:t> </a:t>
            </a:r>
            <a:r>
              <a:rPr lang="es-ES" sz="1400" dirty="0" err="1"/>
              <a:t>responsive</a:t>
            </a:r>
            <a:r>
              <a:rPr lang="es-ES" sz="1400" dirty="0"/>
              <a:t> page to </a:t>
            </a:r>
            <a:r>
              <a:rPr lang="es-ES" sz="1400" dirty="0" err="1"/>
              <a:t>see</a:t>
            </a:r>
            <a:r>
              <a:rPr lang="es-ES" sz="1400" dirty="0"/>
              <a:t> </a:t>
            </a:r>
            <a:r>
              <a:rPr lang="es-ES" sz="1400" dirty="0" err="1"/>
              <a:t>the</a:t>
            </a:r>
            <a:r>
              <a:rPr lang="es-ES" sz="1400" dirty="0"/>
              <a:t> </a:t>
            </a:r>
            <a:r>
              <a:rPr lang="es-ES" sz="1400" dirty="0" err="1"/>
              <a:t>effect</a:t>
            </a:r>
            <a:r>
              <a:rPr lang="es-ES" sz="1400" dirty="0"/>
              <a:t>!&lt;/p&gt;</a:t>
            </a:r>
            <a:br>
              <a:rPr lang="es-ES" sz="1400" dirty="0"/>
            </a:br>
            <a:r>
              <a:rPr lang="es-ES" sz="1400" dirty="0"/>
              <a:t>&lt;/div&gt;</a:t>
            </a:r>
            <a:br>
              <a:rPr lang="es-ES" sz="1400" dirty="0"/>
            </a:br>
            <a:r>
              <a:rPr lang="es-ES" sz="1400" dirty="0"/>
              <a:t/>
            </a:r>
            <a:br>
              <a:rPr lang="es-ES" sz="1400" dirty="0"/>
            </a:br>
            <a:r>
              <a:rPr lang="es-ES" sz="1400" dirty="0"/>
              <a:t>&lt;div </a:t>
            </a:r>
            <a:r>
              <a:rPr lang="es-ES" sz="1400" dirty="0" err="1"/>
              <a:t>class</a:t>
            </a:r>
            <a:r>
              <a:rPr lang="es-ES" sz="1400" dirty="0"/>
              <a:t>="</a:t>
            </a:r>
            <a:r>
              <a:rPr lang="es-ES" sz="1400" dirty="0" err="1"/>
              <a:t>container</a:t>
            </a:r>
            <a:r>
              <a:rPr lang="es-ES" sz="1400" dirty="0"/>
              <a:t>"&gt;</a:t>
            </a:r>
            <a:br>
              <a:rPr lang="es-ES" sz="1400" dirty="0"/>
            </a:br>
            <a:r>
              <a:rPr lang="es-ES" sz="1400" dirty="0"/>
              <a:t>  &lt;div </a:t>
            </a:r>
            <a:r>
              <a:rPr lang="es-ES" sz="1400" dirty="0" err="1"/>
              <a:t>class</a:t>
            </a:r>
            <a:r>
              <a:rPr lang="es-ES" sz="1400" dirty="0"/>
              <a:t>="</a:t>
            </a:r>
            <a:r>
              <a:rPr lang="es-ES" sz="1400" dirty="0" err="1"/>
              <a:t>row</a:t>
            </a:r>
            <a:r>
              <a:rPr lang="es-ES" sz="1400" dirty="0"/>
              <a:t>"&gt;</a:t>
            </a:r>
            <a:br>
              <a:rPr lang="es-ES" sz="1400" dirty="0"/>
            </a:br>
            <a:r>
              <a:rPr lang="es-ES" sz="1400" dirty="0"/>
              <a:t>    &lt;div </a:t>
            </a:r>
            <a:r>
              <a:rPr lang="es-ES" sz="1400" dirty="0" err="1"/>
              <a:t>class</a:t>
            </a:r>
            <a:r>
              <a:rPr lang="es-ES" sz="1400" dirty="0"/>
              <a:t>="col-sm-4"&gt;</a:t>
            </a:r>
            <a:br>
              <a:rPr lang="es-ES" sz="1400" dirty="0"/>
            </a:br>
            <a:r>
              <a:rPr lang="es-ES" sz="1400" dirty="0"/>
              <a:t>      &lt;h3&gt;</a:t>
            </a:r>
            <a:r>
              <a:rPr lang="es-ES" sz="1400" dirty="0" err="1"/>
              <a:t>Column</a:t>
            </a:r>
            <a:r>
              <a:rPr lang="es-ES" sz="1400" dirty="0"/>
              <a:t> 1&lt;/h3&gt;</a:t>
            </a:r>
            <a:br>
              <a:rPr lang="es-ES" sz="1400" dirty="0"/>
            </a:br>
            <a:r>
              <a:rPr lang="es-ES" sz="1400" dirty="0"/>
              <a:t>      &lt;p&gt;</a:t>
            </a:r>
            <a:r>
              <a:rPr lang="es-ES" sz="1400" dirty="0" err="1"/>
              <a:t>Lorem</a:t>
            </a:r>
            <a:r>
              <a:rPr lang="es-ES" sz="1400" dirty="0"/>
              <a:t> </a:t>
            </a:r>
            <a:r>
              <a:rPr lang="es-ES" sz="1400" dirty="0" err="1"/>
              <a:t>ipsum</a:t>
            </a:r>
            <a:r>
              <a:rPr lang="es-ES" sz="1400" dirty="0"/>
              <a:t> dolor..&lt;/p&gt;</a:t>
            </a:r>
            <a:br>
              <a:rPr lang="es-ES" sz="1400" dirty="0"/>
            </a:br>
            <a:r>
              <a:rPr lang="es-ES" sz="1400" dirty="0"/>
              <a:t>    &lt;/div&gt;</a:t>
            </a:r>
            <a:br>
              <a:rPr lang="es-ES" sz="1400" dirty="0"/>
            </a:br>
            <a:r>
              <a:rPr lang="es-ES" sz="1400" dirty="0"/>
              <a:t>    &lt;div </a:t>
            </a:r>
            <a:r>
              <a:rPr lang="es-ES" sz="1400" dirty="0" err="1"/>
              <a:t>class</a:t>
            </a:r>
            <a:r>
              <a:rPr lang="es-ES" sz="1400" dirty="0"/>
              <a:t>="col-sm-4"&gt;</a:t>
            </a:r>
            <a:br>
              <a:rPr lang="es-ES" sz="1400" dirty="0"/>
            </a:br>
            <a:r>
              <a:rPr lang="es-ES" sz="1400" dirty="0"/>
              <a:t>      &lt;h3&gt;</a:t>
            </a:r>
            <a:r>
              <a:rPr lang="es-ES" sz="1400" dirty="0" err="1"/>
              <a:t>Column</a:t>
            </a:r>
            <a:r>
              <a:rPr lang="es-ES" sz="1400" dirty="0"/>
              <a:t> 2&lt;/h3&gt;</a:t>
            </a:r>
            <a:br>
              <a:rPr lang="es-ES" sz="1400" dirty="0"/>
            </a:br>
            <a:r>
              <a:rPr lang="es-ES" sz="1400" dirty="0"/>
              <a:t>      &lt;p&gt;</a:t>
            </a:r>
            <a:r>
              <a:rPr lang="es-ES" sz="1400" dirty="0" err="1"/>
              <a:t>Lorem</a:t>
            </a:r>
            <a:r>
              <a:rPr lang="es-ES" sz="1400" dirty="0"/>
              <a:t> </a:t>
            </a:r>
            <a:r>
              <a:rPr lang="es-ES" sz="1400" dirty="0" err="1"/>
              <a:t>ipsum</a:t>
            </a:r>
            <a:r>
              <a:rPr lang="es-ES" sz="1400" dirty="0"/>
              <a:t> dolor..&lt;/p&gt;</a:t>
            </a:r>
            <a:br>
              <a:rPr lang="es-ES" sz="1400" dirty="0"/>
            </a:br>
            <a:r>
              <a:rPr lang="es-ES" sz="1400" dirty="0"/>
              <a:t>    &lt;/div&gt;</a:t>
            </a:r>
            <a:br>
              <a:rPr lang="es-ES" sz="1400" dirty="0"/>
            </a:br>
            <a:r>
              <a:rPr lang="es-ES" sz="1400" dirty="0"/>
              <a:t>    &lt;div </a:t>
            </a:r>
            <a:r>
              <a:rPr lang="es-ES" sz="1400" dirty="0" err="1"/>
              <a:t>class</a:t>
            </a:r>
            <a:r>
              <a:rPr lang="es-ES" sz="1400" dirty="0"/>
              <a:t>="col-sm-4"&gt;</a:t>
            </a:r>
            <a:br>
              <a:rPr lang="es-ES" sz="1400" dirty="0"/>
            </a:br>
            <a:r>
              <a:rPr lang="es-ES" sz="1400" dirty="0"/>
              <a:t>      &lt;h3&gt;</a:t>
            </a:r>
            <a:r>
              <a:rPr lang="es-ES" sz="1400" dirty="0" err="1"/>
              <a:t>Column</a:t>
            </a:r>
            <a:r>
              <a:rPr lang="es-ES" sz="1400" dirty="0"/>
              <a:t> 3&lt;/h3&gt;</a:t>
            </a:r>
            <a:br>
              <a:rPr lang="es-ES" sz="1400" dirty="0"/>
            </a:br>
            <a:r>
              <a:rPr lang="es-ES" sz="1400" dirty="0"/>
              <a:t>      &lt;p&gt;</a:t>
            </a:r>
            <a:r>
              <a:rPr lang="es-ES" sz="1400" dirty="0" err="1"/>
              <a:t>Lorem</a:t>
            </a:r>
            <a:r>
              <a:rPr lang="es-ES" sz="1400" dirty="0"/>
              <a:t> </a:t>
            </a:r>
            <a:r>
              <a:rPr lang="es-ES" sz="1400" dirty="0" err="1"/>
              <a:t>ipsum</a:t>
            </a:r>
            <a:r>
              <a:rPr lang="es-ES" sz="1400" dirty="0"/>
              <a:t> dolor..&lt;/p&gt;</a:t>
            </a:r>
            <a:br>
              <a:rPr lang="es-ES" sz="1400" dirty="0"/>
            </a:br>
            <a:r>
              <a:rPr lang="es-ES" sz="1400" dirty="0"/>
              <a:t>    &lt;/div&gt;</a:t>
            </a:r>
            <a:br>
              <a:rPr lang="es-ES" sz="1400" dirty="0"/>
            </a:br>
            <a:r>
              <a:rPr lang="es-ES" sz="1400" dirty="0"/>
              <a:t>  &lt;/div&gt;</a:t>
            </a:r>
            <a:br>
              <a:rPr lang="es-ES" sz="1400" dirty="0"/>
            </a:br>
            <a:r>
              <a:rPr lang="es-ES" sz="1400" dirty="0"/>
              <a:t>&lt;/div&gt;</a:t>
            </a:r>
          </a:p>
        </p:txBody>
      </p:sp>
      <p:sp>
        <p:nvSpPr>
          <p:cNvPr id="14" name="13 Rectángulo"/>
          <p:cNvSpPr/>
          <p:nvPr/>
        </p:nvSpPr>
        <p:spPr>
          <a:xfrm>
            <a:off x="1154546" y="3159151"/>
            <a:ext cx="5449454" cy="307777"/>
          </a:xfrm>
          <a:prstGeom prst="rect">
            <a:avLst/>
          </a:prstGeom>
        </p:spPr>
        <p:txBody>
          <a:bodyPr wrap="square">
            <a:spAutoFit/>
          </a:bodyPr>
          <a:lstStyle/>
          <a:p>
            <a:pPr marL="285750" indent="-285750">
              <a:buFont typeface="Arial" panose="020B0604020202020204" pitchFamily="34" charset="0"/>
              <a:buChar char="•"/>
            </a:pPr>
            <a:r>
              <a:rPr lang="es-ES" sz="1400" dirty="0" smtClean="0"/>
              <a:t>Index_101</a:t>
            </a:r>
            <a:endParaRPr lang="es-E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11" y="3754818"/>
            <a:ext cx="5864225" cy="2383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84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CuadroTexto"/>
          <p:cNvSpPr txBox="1"/>
          <p:nvPr/>
        </p:nvSpPr>
        <p:spPr>
          <a:xfrm>
            <a:off x="527901" y="1121790"/>
            <a:ext cx="10237509" cy="861774"/>
          </a:xfrm>
          <a:prstGeom prst="rect">
            <a:avLst/>
          </a:prstGeom>
          <a:noFill/>
        </p:spPr>
        <p:txBody>
          <a:bodyPr wrap="square" rtlCol="0">
            <a:spAutoFit/>
          </a:bodyPr>
          <a:lstStyle/>
          <a:p>
            <a:r>
              <a:rPr lang="es-ES" sz="1400" dirty="0"/>
              <a:t>Una barra de navegación es un encabezado de navegación que se coloca en la parte superior de la página:</a:t>
            </a:r>
          </a:p>
          <a:p>
            <a:r>
              <a:rPr lang="es-ES" dirty="0"/>
              <a:t/>
            </a:r>
            <a:br>
              <a:rPr lang="es-ES" dirty="0"/>
            </a:br>
            <a:endParaRPr lang="es-E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468569"/>
            <a:ext cx="104013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615884" y="2316294"/>
            <a:ext cx="10611439" cy="1846659"/>
          </a:xfrm>
          <a:prstGeom prst="rect">
            <a:avLst/>
          </a:prstGeom>
        </p:spPr>
        <p:txBody>
          <a:bodyPr wrap="square">
            <a:spAutoFit/>
          </a:bodyPr>
          <a:lstStyle/>
          <a:p>
            <a:r>
              <a:rPr lang="es-ES" b="1" dirty="0"/>
              <a:t>Barra de navegación </a:t>
            </a:r>
            <a:r>
              <a:rPr lang="es-ES" b="1" dirty="0" smtClean="0"/>
              <a:t>básica </a:t>
            </a:r>
            <a:r>
              <a:rPr lang="es-ES" sz="1200" dirty="0" smtClean="0"/>
              <a:t>index_122</a:t>
            </a:r>
          </a:p>
          <a:p>
            <a:r>
              <a:rPr lang="es-ES" sz="1200" dirty="0"/>
              <a:t>Se crea una barra de navegación estándar con la .</a:t>
            </a:r>
            <a:r>
              <a:rPr lang="es-ES" sz="1200" dirty="0" err="1"/>
              <a:t>navbar</a:t>
            </a:r>
            <a:r>
              <a:rPr lang="es-ES" sz="1200" dirty="0"/>
              <a:t> clase, seguida de una clase colapsada receptiva: .</a:t>
            </a:r>
            <a:r>
              <a:rPr lang="es-ES" sz="1200" dirty="0" err="1"/>
              <a:t>navbar-expand-xl|lg|md|sm</a:t>
            </a:r>
            <a:r>
              <a:rPr lang="es-ES" sz="1200" dirty="0"/>
              <a:t> (apila la barra de navegación verticalmente en pantallas </a:t>
            </a:r>
            <a:r>
              <a:rPr lang="es-ES" sz="1200" dirty="0" err="1"/>
              <a:t>extragrandes</a:t>
            </a:r>
            <a:r>
              <a:rPr lang="es-ES" sz="1200" dirty="0"/>
              <a:t>, grandes, medianas o pequeñas).</a:t>
            </a:r>
          </a:p>
          <a:p>
            <a:r>
              <a:rPr lang="es-ES" sz="1200" dirty="0"/>
              <a:t>Para agregar enlaces dentro de la barra de navegación, use un &lt;</a:t>
            </a:r>
            <a:r>
              <a:rPr lang="es-ES" sz="1200" dirty="0" err="1"/>
              <a:t>ul</a:t>
            </a:r>
            <a:r>
              <a:rPr lang="es-ES" sz="1200" dirty="0"/>
              <a:t>&gt;elemento con </a:t>
            </a:r>
            <a:r>
              <a:rPr lang="es-ES" sz="1200" dirty="0" err="1"/>
              <a:t>class</a:t>
            </a:r>
            <a:r>
              <a:rPr lang="es-ES" sz="1200" dirty="0"/>
              <a:t>="</a:t>
            </a:r>
            <a:r>
              <a:rPr lang="es-ES" sz="1200" dirty="0" err="1"/>
              <a:t>navbar-nav</a:t>
            </a:r>
            <a:r>
              <a:rPr lang="es-ES" sz="1200" dirty="0"/>
              <a:t>". Luego agregue &lt;li&gt;elementos con una .</a:t>
            </a:r>
            <a:r>
              <a:rPr lang="es-ES" sz="1200" dirty="0" err="1"/>
              <a:t>nav-itemclase</a:t>
            </a:r>
            <a:r>
              <a:rPr lang="es-ES" sz="1200" dirty="0"/>
              <a:t> seguidos de un &lt;a&gt;elemento con una .</a:t>
            </a:r>
            <a:r>
              <a:rPr lang="es-ES" sz="1200" dirty="0" err="1"/>
              <a:t>nav-linkclase</a:t>
            </a:r>
            <a:r>
              <a:rPr lang="es-ES" sz="1200" dirty="0"/>
              <a:t>:</a:t>
            </a:r>
          </a:p>
          <a:p>
            <a:endParaRPr lang="es-ES" sz="1200" dirty="0"/>
          </a:p>
          <a:p>
            <a:r>
              <a:rPr lang="es-ES" dirty="0"/>
              <a:t/>
            </a:r>
            <a:br>
              <a:rPr lang="es-ES" dirty="0"/>
            </a:br>
            <a:endParaRPr lang="es-ES" dirty="0"/>
          </a:p>
        </p:txBody>
      </p:sp>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3673697"/>
            <a:ext cx="9563100" cy="196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67893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1107996"/>
          </a:xfrm>
          <a:prstGeom prst="rect">
            <a:avLst/>
          </a:prstGeom>
        </p:spPr>
        <p:txBody>
          <a:bodyPr wrap="square">
            <a:spAutoFit/>
          </a:bodyPr>
          <a:lstStyle/>
          <a:p>
            <a:r>
              <a:rPr lang="es-ES" b="1" dirty="0"/>
              <a:t>Barra de navegación </a:t>
            </a:r>
            <a:r>
              <a:rPr lang="es-ES" b="1" dirty="0" smtClean="0"/>
              <a:t>vertical </a:t>
            </a:r>
            <a:r>
              <a:rPr lang="es-ES" sz="1200" dirty="0" smtClean="0"/>
              <a:t>index_123</a:t>
            </a:r>
          </a:p>
          <a:p>
            <a:r>
              <a:rPr lang="es-ES" sz="1200" dirty="0"/>
              <a:t>Elimina la .</a:t>
            </a:r>
            <a:r>
              <a:rPr lang="es-ES" sz="1200" dirty="0" err="1"/>
              <a:t>navbar-expand-xl|lg|md|smclase</a:t>
            </a:r>
            <a:r>
              <a:rPr lang="es-ES" sz="1200" dirty="0"/>
              <a:t> para crear una barra de navegación vertical:</a:t>
            </a:r>
          </a:p>
          <a:p>
            <a:r>
              <a:rPr lang="es-ES" dirty="0"/>
              <a:t/>
            </a:r>
            <a:br>
              <a:rPr lang="es-ES" dirty="0"/>
            </a:br>
            <a:endParaRPr lang="es-ES"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668" y="2640242"/>
            <a:ext cx="5486400" cy="2143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89930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1354217"/>
          </a:xfrm>
          <a:prstGeom prst="rect">
            <a:avLst/>
          </a:prstGeom>
        </p:spPr>
        <p:txBody>
          <a:bodyPr wrap="square">
            <a:spAutoFit/>
          </a:bodyPr>
          <a:lstStyle/>
          <a:p>
            <a:r>
              <a:rPr lang="es-ES" b="1" dirty="0"/>
              <a:t>Barra de navegación centrada</a:t>
            </a:r>
          </a:p>
          <a:p>
            <a:r>
              <a:rPr lang="es-ES" sz="1400" dirty="0"/>
              <a:t>Agregue la .</a:t>
            </a:r>
            <a:r>
              <a:rPr lang="es-ES" sz="1400" dirty="0" err="1"/>
              <a:t>justify-content-centerclase</a:t>
            </a:r>
            <a:r>
              <a:rPr lang="es-ES" sz="1400" dirty="0"/>
              <a:t> para centrar la barra de navegación.</a:t>
            </a:r>
          </a:p>
          <a:p>
            <a:r>
              <a:rPr lang="es-ES" sz="1400" dirty="0"/>
              <a:t/>
            </a:r>
            <a:br>
              <a:rPr lang="es-ES" sz="1400" dirty="0"/>
            </a:br>
            <a:r>
              <a:rPr lang="es-ES" dirty="0"/>
              <a:t/>
            </a:r>
            <a:br>
              <a:rPr lang="es-ES" dirty="0"/>
            </a:br>
            <a:endParaRPr lang="es-ES" dirty="0"/>
          </a:p>
        </p:txBody>
      </p:sp>
      <p:sp>
        <p:nvSpPr>
          <p:cNvPr id="3" name="2 Rectángulo"/>
          <p:cNvSpPr/>
          <p:nvPr/>
        </p:nvSpPr>
        <p:spPr>
          <a:xfrm>
            <a:off x="465055" y="1957328"/>
            <a:ext cx="6096000" cy="646331"/>
          </a:xfrm>
          <a:prstGeom prst="rect">
            <a:avLst/>
          </a:prstGeom>
          <a:solidFill>
            <a:schemeClr val="bg1">
              <a:lumMod val="95000"/>
            </a:schemeClr>
          </a:solidFill>
        </p:spPr>
        <p:txBody>
          <a:bodyPr>
            <a:spAutoFit/>
          </a:bodyPr>
          <a:lstStyle/>
          <a:p>
            <a:r>
              <a:rPr lang="en-US" sz="1200" dirty="0"/>
              <a:t>&lt;</a:t>
            </a:r>
            <a:r>
              <a:rPr lang="en-US" sz="1200" dirty="0" err="1"/>
              <a:t>nav</a:t>
            </a:r>
            <a:r>
              <a:rPr lang="en-US" sz="1200" dirty="0"/>
              <a:t> class="</a:t>
            </a:r>
            <a:r>
              <a:rPr lang="en-US" sz="1200" dirty="0" err="1"/>
              <a:t>navbar</a:t>
            </a:r>
            <a:r>
              <a:rPr lang="en-US" sz="1200" dirty="0"/>
              <a:t> </a:t>
            </a:r>
            <a:r>
              <a:rPr lang="en-US" sz="1200" dirty="0" err="1"/>
              <a:t>navbar</a:t>
            </a:r>
            <a:r>
              <a:rPr lang="en-US" sz="1200" dirty="0"/>
              <a:t>-expand-</a:t>
            </a:r>
            <a:r>
              <a:rPr lang="en-US" sz="1200" dirty="0" err="1"/>
              <a:t>sm</a:t>
            </a:r>
            <a:r>
              <a:rPr lang="en-US" sz="1200" dirty="0"/>
              <a:t> </a:t>
            </a:r>
            <a:r>
              <a:rPr lang="en-US" sz="1200" dirty="0" err="1"/>
              <a:t>bg</a:t>
            </a:r>
            <a:r>
              <a:rPr lang="en-US" sz="1200" dirty="0"/>
              <a:t>-light justify-content-center"&gt;</a:t>
            </a:r>
            <a:br>
              <a:rPr lang="en-US" sz="1200" dirty="0"/>
            </a:br>
            <a:r>
              <a:rPr lang="en-US" sz="1200" dirty="0"/>
              <a:t>  ...</a:t>
            </a:r>
            <a:br>
              <a:rPr lang="en-US" sz="1200" dirty="0"/>
            </a:br>
            <a:r>
              <a:rPr lang="en-US" sz="1200" dirty="0"/>
              <a:t>&lt;/</a:t>
            </a:r>
            <a:r>
              <a:rPr lang="en-US" sz="1200" dirty="0" err="1"/>
              <a:t>nav</a:t>
            </a:r>
            <a:r>
              <a:rPr lang="en-US" sz="1200" dirty="0"/>
              <a:t>&gt;</a:t>
            </a:r>
            <a:endParaRPr lang="es-ES" sz="1200" dirty="0"/>
          </a:p>
        </p:txBody>
      </p:sp>
      <p:sp>
        <p:nvSpPr>
          <p:cNvPr id="5" name="4 Rectángulo"/>
          <p:cNvSpPr/>
          <p:nvPr/>
        </p:nvSpPr>
        <p:spPr>
          <a:xfrm>
            <a:off x="465055" y="2731664"/>
            <a:ext cx="6096000" cy="923330"/>
          </a:xfrm>
          <a:prstGeom prst="rect">
            <a:avLst/>
          </a:prstGeom>
        </p:spPr>
        <p:txBody>
          <a:bodyPr>
            <a:spAutoFit/>
          </a:bodyPr>
          <a:lstStyle/>
          <a:p>
            <a:r>
              <a:rPr lang="es-ES" b="1" dirty="0"/>
              <a:t>Barra de navegación </a:t>
            </a:r>
            <a:r>
              <a:rPr lang="es-ES" b="1" dirty="0" smtClean="0"/>
              <a:t>coloreada </a:t>
            </a:r>
            <a:r>
              <a:rPr lang="es-ES" sz="1200" dirty="0" smtClean="0"/>
              <a:t>index_124</a:t>
            </a:r>
            <a:endParaRPr lang="es-ES" sz="1200" dirty="0"/>
          </a:p>
          <a:p>
            <a:r>
              <a:rPr lang="es-ES" dirty="0"/>
              <a:t/>
            </a:r>
            <a:br>
              <a:rPr lang="es-ES" dirty="0"/>
            </a:br>
            <a:endParaRPr lang="es-ES"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577" y="3214959"/>
            <a:ext cx="8780136" cy="2868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356676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1569660"/>
          </a:xfrm>
          <a:prstGeom prst="rect">
            <a:avLst/>
          </a:prstGeom>
        </p:spPr>
        <p:txBody>
          <a:bodyPr wrap="square">
            <a:spAutoFit/>
          </a:bodyPr>
          <a:lstStyle/>
          <a:p>
            <a:r>
              <a:rPr lang="es-ES" b="1" dirty="0"/>
              <a:t>Logotipo</a:t>
            </a:r>
          </a:p>
          <a:p>
            <a:r>
              <a:rPr lang="es-ES" sz="1400" dirty="0"/>
              <a:t>La .</a:t>
            </a:r>
            <a:r>
              <a:rPr lang="es-ES" sz="1400" dirty="0" err="1"/>
              <a:t>navbar-brandclase</a:t>
            </a:r>
            <a:r>
              <a:rPr lang="es-ES" sz="1400" dirty="0"/>
              <a:t> se usa para resaltar la marca/logotipo/nombre del proyecto de su página:</a:t>
            </a:r>
          </a:p>
          <a:p>
            <a:r>
              <a:rPr lang="es-ES" sz="1400" dirty="0"/>
              <a:t/>
            </a:r>
            <a:br>
              <a:rPr lang="es-ES" sz="1400" dirty="0"/>
            </a:br>
            <a:r>
              <a:rPr lang="es-ES" sz="1400" dirty="0"/>
              <a:t/>
            </a:r>
            <a:br>
              <a:rPr lang="es-ES" sz="1400" dirty="0"/>
            </a:br>
            <a:r>
              <a:rPr lang="es-ES" dirty="0"/>
              <a:t/>
            </a:r>
            <a:br>
              <a:rPr lang="es-ES" dirty="0"/>
            </a:br>
            <a:endParaRPr lang="es-ES" dirty="0"/>
          </a:p>
        </p:txBody>
      </p:sp>
      <p:sp>
        <p:nvSpPr>
          <p:cNvPr id="3" name="2 Rectángulo"/>
          <p:cNvSpPr/>
          <p:nvPr/>
        </p:nvSpPr>
        <p:spPr>
          <a:xfrm>
            <a:off x="465055" y="1957328"/>
            <a:ext cx="6096000" cy="830997"/>
          </a:xfrm>
          <a:prstGeom prst="rect">
            <a:avLst/>
          </a:prstGeom>
          <a:solidFill>
            <a:schemeClr val="bg1">
              <a:lumMod val="95000"/>
            </a:schemeClr>
          </a:solidFill>
        </p:spPr>
        <p:txBody>
          <a:bodyPr>
            <a:spAutoFit/>
          </a:bodyPr>
          <a:lstStyle/>
          <a:p>
            <a:r>
              <a:rPr lang="es-ES" sz="1200" dirty="0"/>
              <a:t>&lt;</a:t>
            </a:r>
            <a:r>
              <a:rPr lang="es-ES" sz="1200" dirty="0" err="1"/>
              <a:t>nav</a:t>
            </a:r>
            <a:r>
              <a:rPr lang="es-ES" sz="1200" dirty="0"/>
              <a:t> </a:t>
            </a:r>
            <a:r>
              <a:rPr lang="es-ES" sz="1200" dirty="0" err="1"/>
              <a:t>class</a:t>
            </a:r>
            <a:r>
              <a:rPr lang="es-ES" sz="1200" dirty="0"/>
              <a:t>="</a:t>
            </a:r>
            <a:r>
              <a:rPr lang="es-ES" sz="1200" dirty="0" err="1"/>
              <a:t>navbar</a:t>
            </a:r>
            <a:r>
              <a:rPr lang="es-ES" sz="1200" dirty="0"/>
              <a:t> </a:t>
            </a:r>
            <a:r>
              <a:rPr lang="es-ES" sz="1200" dirty="0" err="1"/>
              <a:t>navbar-expand-sm</a:t>
            </a:r>
            <a:r>
              <a:rPr lang="es-ES" sz="1200" dirty="0"/>
              <a:t> </a:t>
            </a:r>
            <a:r>
              <a:rPr lang="es-ES" sz="1200" dirty="0" err="1"/>
              <a:t>bg-dark</a:t>
            </a:r>
            <a:r>
              <a:rPr lang="es-ES" sz="1200" dirty="0"/>
              <a:t> </a:t>
            </a:r>
            <a:r>
              <a:rPr lang="es-ES" sz="1200" dirty="0" err="1"/>
              <a:t>navbar-dark</a:t>
            </a:r>
            <a:r>
              <a:rPr lang="es-ES" sz="1200" dirty="0"/>
              <a:t>"&gt;</a:t>
            </a:r>
            <a:br>
              <a:rPr lang="es-ES" sz="1200" dirty="0"/>
            </a:br>
            <a:r>
              <a:rPr lang="es-ES" sz="1200" dirty="0"/>
              <a:t>  &lt;a </a:t>
            </a:r>
            <a:r>
              <a:rPr lang="es-ES" sz="1200" dirty="0" err="1"/>
              <a:t>class</a:t>
            </a:r>
            <a:r>
              <a:rPr lang="es-ES" sz="1200" dirty="0"/>
              <a:t>="</a:t>
            </a:r>
            <a:r>
              <a:rPr lang="es-ES" sz="1200" dirty="0" err="1"/>
              <a:t>navbar-brand</a:t>
            </a:r>
            <a:r>
              <a:rPr lang="es-ES" sz="1200" dirty="0"/>
              <a:t>" </a:t>
            </a:r>
            <a:r>
              <a:rPr lang="es-ES" sz="1200" dirty="0" err="1"/>
              <a:t>href</a:t>
            </a:r>
            <a:r>
              <a:rPr lang="es-ES" sz="1200" dirty="0"/>
              <a:t>="#"&gt;Logo&lt;/a&gt;</a:t>
            </a:r>
            <a:br>
              <a:rPr lang="es-ES" sz="1200" dirty="0"/>
            </a:br>
            <a:r>
              <a:rPr lang="es-ES" sz="1200" dirty="0"/>
              <a:t>  ...</a:t>
            </a:r>
            <a:br>
              <a:rPr lang="es-ES" sz="1200" dirty="0"/>
            </a:br>
            <a:r>
              <a:rPr lang="es-ES" sz="1200" dirty="0"/>
              <a:t>&lt;/</a:t>
            </a:r>
            <a:r>
              <a:rPr lang="es-ES" sz="1200" dirty="0" err="1"/>
              <a:t>nav</a:t>
            </a:r>
            <a:r>
              <a:rPr lang="es-ES" sz="1200" dirty="0"/>
              <a:t>&gt;</a:t>
            </a:r>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141" y="2000002"/>
            <a:ext cx="58959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465055" y="3013502"/>
            <a:ext cx="6096000" cy="1200329"/>
          </a:xfrm>
          <a:prstGeom prst="rect">
            <a:avLst/>
          </a:prstGeom>
          <a:solidFill>
            <a:schemeClr val="bg1">
              <a:lumMod val="95000"/>
            </a:schemeClr>
          </a:solidFill>
        </p:spPr>
        <p:txBody>
          <a:bodyPr>
            <a:spAutoFit/>
          </a:bodyPr>
          <a:lstStyle/>
          <a:p>
            <a:r>
              <a:rPr lang="es-ES" sz="1200" dirty="0"/>
              <a:t>&lt;</a:t>
            </a:r>
            <a:r>
              <a:rPr lang="es-ES" sz="1200" dirty="0" err="1"/>
              <a:t>nav</a:t>
            </a:r>
            <a:r>
              <a:rPr lang="es-ES" sz="1200" dirty="0"/>
              <a:t> </a:t>
            </a:r>
            <a:r>
              <a:rPr lang="es-ES" sz="1200" dirty="0" err="1"/>
              <a:t>class</a:t>
            </a:r>
            <a:r>
              <a:rPr lang="es-ES" sz="1200" dirty="0"/>
              <a:t>="</a:t>
            </a:r>
            <a:r>
              <a:rPr lang="es-ES" sz="1200" dirty="0" err="1"/>
              <a:t>navbar</a:t>
            </a:r>
            <a:r>
              <a:rPr lang="es-ES" sz="1200" dirty="0"/>
              <a:t> </a:t>
            </a:r>
            <a:r>
              <a:rPr lang="es-ES" sz="1200" dirty="0" err="1"/>
              <a:t>navbar-expand-sm</a:t>
            </a:r>
            <a:r>
              <a:rPr lang="es-ES" sz="1200" dirty="0"/>
              <a:t> </a:t>
            </a:r>
            <a:r>
              <a:rPr lang="es-ES" sz="1200" dirty="0" err="1"/>
              <a:t>bg-dark</a:t>
            </a:r>
            <a:r>
              <a:rPr lang="es-ES" sz="1200" dirty="0"/>
              <a:t> </a:t>
            </a:r>
            <a:r>
              <a:rPr lang="es-ES" sz="1200" dirty="0" err="1"/>
              <a:t>navbar-dark</a:t>
            </a:r>
            <a:r>
              <a:rPr lang="es-ES" sz="1200" dirty="0"/>
              <a:t>"&gt;</a:t>
            </a:r>
            <a:br>
              <a:rPr lang="es-ES" sz="1200" dirty="0"/>
            </a:br>
            <a:r>
              <a:rPr lang="es-ES" sz="1200" dirty="0"/>
              <a:t>   &lt;a </a:t>
            </a:r>
            <a:r>
              <a:rPr lang="es-ES" sz="1200" dirty="0" err="1"/>
              <a:t>class</a:t>
            </a:r>
            <a:r>
              <a:rPr lang="es-ES" sz="1200" dirty="0"/>
              <a:t>="</a:t>
            </a:r>
            <a:r>
              <a:rPr lang="es-ES" sz="1200" dirty="0" err="1"/>
              <a:t>navbar-brand</a:t>
            </a:r>
            <a:r>
              <a:rPr lang="es-ES" sz="1200" dirty="0"/>
              <a:t>" </a:t>
            </a:r>
            <a:r>
              <a:rPr lang="es-ES" sz="1200" dirty="0" err="1"/>
              <a:t>href</a:t>
            </a:r>
            <a:r>
              <a:rPr lang="es-ES" sz="1200" dirty="0"/>
              <a:t>="#"&gt;</a:t>
            </a:r>
            <a:br>
              <a:rPr lang="es-ES" sz="1200" dirty="0"/>
            </a:br>
            <a:r>
              <a:rPr lang="es-ES" sz="1200" dirty="0"/>
              <a:t>    &lt;</a:t>
            </a:r>
            <a:r>
              <a:rPr lang="es-ES" sz="1200" dirty="0" err="1"/>
              <a:t>img</a:t>
            </a:r>
            <a:r>
              <a:rPr lang="es-ES" sz="1200" dirty="0"/>
              <a:t> </a:t>
            </a:r>
            <a:r>
              <a:rPr lang="es-ES" sz="1200" dirty="0" err="1"/>
              <a:t>src</a:t>
            </a:r>
            <a:r>
              <a:rPr lang="es-ES" sz="1200" dirty="0"/>
              <a:t>="bird.jpg" </a:t>
            </a:r>
            <a:r>
              <a:rPr lang="es-ES" sz="1200" dirty="0" err="1"/>
              <a:t>alt</a:t>
            </a:r>
            <a:r>
              <a:rPr lang="es-ES" sz="1200" dirty="0"/>
              <a:t>="Logo" </a:t>
            </a:r>
            <a:r>
              <a:rPr lang="es-ES" sz="1200" dirty="0" err="1"/>
              <a:t>style</a:t>
            </a:r>
            <a:r>
              <a:rPr lang="es-ES" sz="1200" dirty="0"/>
              <a:t>="width:40px;"&gt;</a:t>
            </a:r>
            <a:br>
              <a:rPr lang="es-ES" sz="1200" dirty="0"/>
            </a:br>
            <a:r>
              <a:rPr lang="es-ES" sz="1200" dirty="0"/>
              <a:t>  &lt;/a&gt;</a:t>
            </a:r>
            <a:br>
              <a:rPr lang="es-ES" sz="1200" dirty="0"/>
            </a:br>
            <a:r>
              <a:rPr lang="es-ES" sz="1200" dirty="0"/>
              <a:t>  ...</a:t>
            </a:r>
            <a:br>
              <a:rPr lang="es-ES" sz="1200" dirty="0"/>
            </a:br>
            <a:r>
              <a:rPr lang="es-ES" sz="1200" dirty="0"/>
              <a:t>&lt;/</a:t>
            </a:r>
            <a:r>
              <a:rPr lang="es-ES" sz="1200" dirty="0" err="1"/>
              <a:t>nav</a:t>
            </a:r>
            <a:r>
              <a:rPr lang="es-ES" sz="1200" dirty="0"/>
              <a:t>&gt;</a:t>
            </a:r>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141" y="3183145"/>
            <a:ext cx="52006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248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1785104"/>
          </a:xfrm>
          <a:prstGeom prst="rect">
            <a:avLst/>
          </a:prstGeom>
        </p:spPr>
        <p:txBody>
          <a:bodyPr wrap="square">
            <a:spAutoFit/>
          </a:bodyPr>
          <a:lstStyle/>
          <a:p>
            <a:r>
              <a:rPr lang="es-ES" b="1" dirty="0"/>
              <a:t>Contraer la barra de </a:t>
            </a:r>
            <a:r>
              <a:rPr lang="es-ES" b="1" dirty="0" smtClean="0"/>
              <a:t>navegación </a:t>
            </a:r>
            <a:r>
              <a:rPr lang="es-ES" sz="1200" dirty="0" smtClean="0">
                <a:solidFill>
                  <a:srgbClr val="FF0000"/>
                </a:solidFill>
              </a:rPr>
              <a:t>index_125</a:t>
            </a:r>
          </a:p>
          <a:p>
            <a:r>
              <a:rPr lang="es-ES" sz="1400" dirty="0"/>
              <a:t>Para crear una barra de navegación plegable, use un botón con . Luego envuelva el contenido de la barra de navegación (enlaces, etc.) dentro de un elemento div con , seguido de una identificación que coincida con la del botón: " </a:t>
            </a:r>
            <a:r>
              <a:rPr lang="es-ES" sz="1400" i="1" dirty="0" err="1"/>
              <a:t>thetarget</a:t>
            </a:r>
            <a:r>
              <a:rPr lang="es-ES" sz="1400" dirty="0"/>
              <a:t> ".</a:t>
            </a:r>
            <a:r>
              <a:rPr lang="es-ES" sz="1400" dirty="0" err="1"/>
              <a:t>class</a:t>
            </a:r>
            <a:r>
              <a:rPr lang="es-ES" sz="1400" dirty="0"/>
              <a:t>="</a:t>
            </a:r>
            <a:r>
              <a:rPr lang="es-ES" sz="1400" dirty="0" err="1"/>
              <a:t>navbar-toggler</a:t>
            </a:r>
            <a:r>
              <a:rPr lang="es-ES" sz="1400" dirty="0"/>
              <a:t>", data-</a:t>
            </a:r>
            <a:r>
              <a:rPr lang="es-ES" sz="1400" dirty="0" err="1"/>
              <a:t>toggle</a:t>
            </a:r>
            <a:r>
              <a:rPr lang="es-ES" sz="1400" dirty="0"/>
              <a:t>="</a:t>
            </a:r>
            <a:r>
              <a:rPr lang="es-ES" sz="1400" dirty="0" err="1"/>
              <a:t>collapse</a:t>
            </a:r>
            <a:r>
              <a:rPr lang="es-ES" sz="1400" dirty="0"/>
              <a:t>" and data-target="#</a:t>
            </a:r>
            <a:r>
              <a:rPr lang="es-ES" sz="1400" i="1" dirty="0" err="1"/>
              <a:t>thetarget</a:t>
            </a:r>
            <a:r>
              <a:rPr lang="es-ES" sz="1400" dirty="0" err="1"/>
              <a:t>"class</a:t>
            </a:r>
            <a:r>
              <a:rPr lang="es-ES" sz="1400" dirty="0"/>
              <a:t>="</a:t>
            </a:r>
            <a:r>
              <a:rPr lang="es-ES" sz="1400" dirty="0" err="1"/>
              <a:t>collapse</a:t>
            </a:r>
            <a:r>
              <a:rPr lang="es-ES" sz="1400" dirty="0"/>
              <a:t> </a:t>
            </a:r>
            <a:r>
              <a:rPr lang="es-ES" sz="1400" dirty="0" err="1"/>
              <a:t>navbar</a:t>
            </a:r>
            <a:r>
              <a:rPr lang="es-ES" sz="1400" dirty="0"/>
              <a:t>-</a:t>
            </a:r>
            <a:r>
              <a:rPr lang="es-ES" sz="1400" dirty="0" err="1"/>
              <a:t>collapse"data</a:t>
            </a:r>
            <a:r>
              <a:rPr lang="es-ES" sz="1400" dirty="0"/>
              <a:t>-target</a:t>
            </a:r>
            <a:br>
              <a:rPr lang="es-ES" sz="1400" dirty="0"/>
            </a:br>
            <a:r>
              <a:rPr lang="es-ES" sz="1400" dirty="0"/>
              <a:t/>
            </a:r>
            <a:br>
              <a:rPr lang="es-ES" sz="1400" dirty="0"/>
            </a:br>
            <a:r>
              <a:rPr lang="es-ES" dirty="0"/>
              <a:t/>
            </a:r>
            <a:br>
              <a:rPr lang="es-ES" dirty="0"/>
            </a:br>
            <a:endParaRPr lang="es-ES" dirty="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743200"/>
            <a:ext cx="104013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00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1785104"/>
          </a:xfrm>
          <a:prstGeom prst="rect">
            <a:avLst/>
          </a:prstGeom>
        </p:spPr>
        <p:txBody>
          <a:bodyPr wrap="square">
            <a:spAutoFit/>
          </a:bodyPr>
          <a:lstStyle/>
          <a:p>
            <a:r>
              <a:rPr lang="es-ES" b="1" dirty="0"/>
              <a:t>Barra de navegación con menú </a:t>
            </a:r>
            <a:r>
              <a:rPr lang="es-ES" b="1" dirty="0" smtClean="0"/>
              <a:t>desplegable</a:t>
            </a:r>
            <a:r>
              <a:rPr lang="es-ES" dirty="0" smtClean="0"/>
              <a:t> </a:t>
            </a:r>
            <a:r>
              <a:rPr lang="es-ES" sz="1200" dirty="0" smtClean="0">
                <a:solidFill>
                  <a:srgbClr val="FF0000"/>
                </a:solidFill>
              </a:rPr>
              <a:t>index_126</a:t>
            </a:r>
          </a:p>
          <a:p>
            <a:r>
              <a:rPr lang="es-ES" sz="1400" dirty="0"/>
              <a:t>Para crear una barra de navegación plegable, use un botón con . Luego envuelva el contenido de la barra de navegación (enlaces, etc.) dentro de un elemento div con , seguido de una identificación que coincida con la del botón: " </a:t>
            </a:r>
            <a:r>
              <a:rPr lang="es-ES" sz="1400" i="1" dirty="0" err="1"/>
              <a:t>thetarget</a:t>
            </a:r>
            <a:r>
              <a:rPr lang="es-ES" sz="1400" dirty="0"/>
              <a:t> ".</a:t>
            </a:r>
            <a:r>
              <a:rPr lang="es-ES" sz="1400" dirty="0" err="1"/>
              <a:t>class</a:t>
            </a:r>
            <a:r>
              <a:rPr lang="es-ES" sz="1400" dirty="0"/>
              <a:t>="</a:t>
            </a:r>
            <a:r>
              <a:rPr lang="es-ES" sz="1400" dirty="0" err="1"/>
              <a:t>navbar-toggler</a:t>
            </a:r>
            <a:r>
              <a:rPr lang="es-ES" sz="1400" dirty="0"/>
              <a:t>", data-</a:t>
            </a:r>
            <a:r>
              <a:rPr lang="es-ES" sz="1400" dirty="0" err="1"/>
              <a:t>toggle</a:t>
            </a:r>
            <a:r>
              <a:rPr lang="es-ES" sz="1400" dirty="0"/>
              <a:t>="</a:t>
            </a:r>
            <a:r>
              <a:rPr lang="es-ES" sz="1400" dirty="0" err="1"/>
              <a:t>collapse</a:t>
            </a:r>
            <a:r>
              <a:rPr lang="es-ES" sz="1400" dirty="0"/>
              <a:t>" and data-target="#</a:t>
            </a:r>
            <a:r>
              <a:rPr lang="es-ES" sz="1400" i="1" dirty="0" err="1"/>
              <a:t>thetarget</a:t>
            </a:r>
            <a:r>
              <a:rPr lang="es-ES" sz="1400" dirty="0" err="1"/>
              <a:t>"class</a:t>
            </a:r>
            <a:r>
              <a:rPr lang="es-ES" sz="1400" dirty="0"/>
              <a:t>="</a:t>
            </a:r>
            <a:r>
              <a:rPr lang="es-ES" sz="1400" dirty="0" err="1"/>
              <a:t>collapse</a:t>
            </a:r>
            <a:r>
              <a:rPr lang="es-ES" sz="1400" dirty="0"/>
              <a:t> </a:t>
            </a:r>
            <a:r>
              <a:rPr lang="es-ES" sz="1400" dirty="0" err="1"/>
              <a:t>navbar</a:t>
            </a:r>
            <a:r>
              <a:rPr lang="es-ES" sz="1400" dirty="0"/>
              <a:t>-</a:t>
            </a:r>
            <a:r>
              <a:rPr lang="es-ES" sz="1400" dirty="0" err="1"/>
              <a:t>collapse"data</a:t>
            </a:r>
            <a:r>
              <a:rPr lang="es-ES" sz="1400" dirty="0"/>
              <a:t>-target</a:t>
            </a:r>
            <a:br>
              <a:rPr lang="es-ES" sz="1400" dirty="0"/>
            </a:br>
            <a:r>
              <a:rPr lang="es-ES" sz="1400" dirty="0"/>
              <a:t/>
            </a:r>
            <a:br>
              <a:rPr lang="es-ES" sz="1400" dirty="0"/>
            </a:br>
            <a:r>
              <a:rPr lang="es-ES" dirty="0"/>
              <a:t/>
            </a:r>
            <a:br>
              <a:rPr lang="es-ES" dirty="0"/>
            </a:br>
            <a:endParaRPr lang="es-ES"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2433638"/>
            <a:ext cx="57340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1438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584775"/>
          </a:xfrm>
          <a:prstGeom prst="rect">
            <a:avLst/>
          </a:prstGeom>
        </p:spPr>
        <p:txBody>
          <a:bodyPr wrap="square">
            <a:spAutoFit/>
          </a:bodyPr>
          <a:lstStyle/>
          <a:p>
            <a:r>
              <a:rPr lang="es-ES" b="1" dirty="0"/>
              <a:t>Formularios y botones de la barra de </a:t>
            </a:r>
            <a:r>
              <a:rPr lang="es-ES" b="1" dirty="0" smtClean="0"/>
              <a:t>navegación</a:t>
            </a:r>
            <a:r>
              <a:rPr lang="es-ES" dirty="0" smtClean="0"/>
              <a:t> </a:t>
            </a:r>
            <a:r>
              <a:rPr lang="es-ES" sz="1200" dirty="0" smtClean="0">
                <a:solidFill>
                  <a:srgbClr val="FF0000"/>
                </a:solidFill>
              </a:rPr>
              <a:t>index_127</a:t>
            </a:r>
          </a:p>
          <a:p>
            <a:r>
              <a:rPr lang="es-ES" sz="1400" dirty="0"/>
              <a:t>Agregue un &lt;</a:t>
            </a:r>
            <a:r>
              <a:rPr lang="es-ES" sz="1400" dirty="0" err="1"/>
              <a:t>form</a:t>
            </a:r>
            <a:r>
              <a:rPr lang="es-ES" sz="1400" dirty="0"/>
              <a:t>&gt;elemento con </a:t>
            </a:r>
            <a:r>
              <a:rPr lang="es-ES" sz="1400" dirty="0" err="1"/>
              <a:t>class</a:t>
            </a:r>
            <a:r>
              <a:rPr lang="es-ES" sz="1400" dirty="0"/>
              <a:t>="</a:t>
            </a:r>
            <a:r>
              <a:rPr lang="es-ES" sz="1400" dirty="0" err="1"/>
              <a:t>form-inline"para</a:t>
            </a:r>
            <a:r>
              <a:rPr lang="es-ES" sz="1400" dirty="0"/>
              <a:t> agrupar entradas y botones uno al lado del otro:</a:t>
            </a:r>
            <a:endParaRPr lang="es-ES"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2576513"/>
            <a:ext cx="79724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0593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1231106"/>
          </a:xfrm>
          <a:prstGeom prst="rect">
            <a:avLst/>
          </a:prstGeom>
        </p:spPr>
        <p:txBody>
          <a:bodyPr wrap="square">
            <a:spAutoFit/>
          </a:bodyPr>
          <a:lstStyle/>
          <a:p>
            <a:r>
              <a:rPr lang="es-ES" b="1" dirty="0"/>
              <a:t>Barra de navegación </a:t>
            </a:r>
            <a:r>
              <a:rPr lang="es-ES" b="1" dirty="0" smtClean="0"/>
              <a:t>fija</a:t>
            </a:r>
            <a:r>
              <a:rPr lang="es-ES" dirty="0" smtClean="0"/>
              <a:t> </a:t>
            </a:r>
            <a:r>
              <a:rPr lang="es-ES" sz="1200" dirty="0" smtClean="0">
                <a:solidFill>
                  <a:srgbClr val="FF0000"/>
                </a:solidFill>
              </a:rPr>
              <a:t>index_128</a:t>
            </a:r>
          </a:p>
          <a:p>
            <a:r>
              <a:rPr lang="es-ES" sz="1400" dirty="0"/>
              <a:t>La barra de navegación también se puede fijar en la parte superior o inferior de la página.</a:t>
            </a:r>
          </a:p>
          <a:p>
            <a:r>
              <a:rPr lang="es-ES" sz="1400" dirty="0"/>
              <a:t>Una barra de navegación fija permanece visible en una posición fija (arriba o abajo) independientemente del desplazamiento de la página.</a:t>
            </a:r>
          </a:p>
          <a:p>
            <a:r>
              <a:rPr lang="es-ES" sz="1400" dirty="0"/>
              <a:t>La .</a:t>
            </a:r>
            <a:r>
              <a:rPr lang="es-ES" sz="1400" dirty="0" err="1"/>
              <a:t>fixed-topclase</a:t>
            </a:r>
            <a:r>
              <a:rPr lang="es-ES" sz="1400" dirty="0"/>
              <a:t> hace que la barra de navegación esté fija en la </a:t>
            </a:r>
            <a:r>
              <a:rPr lang="es-ES" sz="1400" b="1" dirty="0"/>
              <a:t>parte superior</a:t>
            </a:r>
            <a:r>
              <a:rPr lang="es-ES" sz="1400" dirty="0"/>
              <a:t> :</a:t>
            </a: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238" y="2821167"/>
            <a:ext cx="895350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7036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Barra de navegación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65055" y="1249442"/>
            <a:ext cx="10611439" cy="369332"/>
          </a:xfrm>
          <a:prstGeom prst="rect">
            <a:avLst/>
          </a:prstGeom>
        </p:spPr>
        <p:txBody>
          <a:bodyPr wrap="square">
            <a:spAutoFit/>
          </a:bodyPr>
          <a:lstStyle/>
          <a:p>
            <a:r>
              <a:rPr lang="es-ES" b="1" dirty="0"/>
              <a:t>Barra de navegación </a:t>
            </a:r>
            <a:r>
              <a:rPr lang="es-ES" b="1" dirty="0" smtClean="0"/>
              <a:t>fija con head </a:t>
            </a:r>
            <a:r>
              <a:rPr lang="es-ES" dirty="0" smtClean="0"/>
              <a:t> </a:t>
            </a:r>
            <a:r>
              <a:rPr lang="es-ES" sz="1200" dirty="0" smtClean="0">
                <a:solidFill>
                  <a:srgbClr val="FF0000"/>
                </a:solidFill>
              </a:rPr>
              <a:t>index_129</a:t>
            </a: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2128838"/>
            <a:ext cx="105251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1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Alertas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49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1027522" y="1074656"/>
            <a:ext cx="9794449" cy="738664"/>
          </a:xfrm>
          <a:prstGeom prst="rect">
            <a:avLst/>
          </a:prstGeom>
          <a:noFill/>
        </p:spPr>
        <p:txBody>
          <a:bodyPr wrap="square" rtlCol="0">
            <a:spAutoFit/>
          </a:bodyPr>
          <a:lstStyle/>
          <a:p>
            <a:r>
              <a:rPr lang="es-ES" sz="1400" dirty="0" err="1"/>
              <a:t>Bootstrap</a:t>
            </a:r>
            <a:r>
              <a:rPr lang="es-ES" sz="1400" dirty="0"/>
              <a:t> 4 proporciona una manera fácil de crear mensajes de alerta predefinidos</a:t>
            </a:r>
            <a:r>
              <a:rPr lang="es-ES" sz="1400" dirty="0" smtClean="0"/>
              <a:t>:</a:t>
            </a:r>
          </a:p>
          <a:p>
            <a:r>
              <a:rPr lang="es-ES" sz="1400" dirty="0"/>
              <a:t>Las alertas se crean con la clase , .</a:t>
            </a:r>
            <a:r>
              <a:rPr lang="es-ES" sz="1400" dirty="0" err="1"/>
              <a:t>alertseguida</a:t>
            </a:r>
            <a:r>
              <a:rPr lang="es-ES" sz="1400" dirty="0"/>
              <a:t> de una de las clases contextuales .</a:t>
            </a:r>
            <a:r>
              <a:rPr lang="es-ES" sz="1400" dirty="0" err="1"/>
              <a:t>alert-success</a:t>
            </a:r>
            <a:r>
              <a:rPr lang="es-ES" sz="1400" dirty="0"/>
              <a:t>, .</a:t>
            </a:r>
            <a:r>
              <a:rPr lang="es-ES" sz="1400" dirty="0" err="1"/>
              <a:t>alert-info</a:t>
            </a:r>
            <a:r>
              <a:rPr lang="es-ES" sz="1400" dirty="0"/>
              <a:t>, .</a:t>
            </a:r>
            <a:r>
              <a:rPr lang="es-ES" sz="1400" dirty="0" err="1"/>
              <a:t>alert-warning</a:t>
            </a:r>
            <a:r>
              <a:rPr lang="es-ES" sz="1400" dirty="0"/>
              <a:t>, .</a:t>
            </a:r>
            <a:r>
              <a:rPr lang="es-ES" sz="1400" dirty="0" err="1"/>
              <a:t>alert-danger</a:t>
            </a:r>
            <a:r>
              <a:rPr lang="es-ES" sz="1400" dirty="0"/>
              <a:t>, .</a:t>
            </a:r>
            <a:r>
              <a:rPr lang="es-ES" sz="1400" dirty="0" err="1"/>
              <a:t>alert-primary</a:t>
            </a:r>
            <a:r>
              <a:rPr lang="es-ES" sz="1400" dirty="0"/>
              <a:t>, o .</a:t>
            </a:r>
            <a:r>
              <a:rPr lang="es-ES" sz="1400" dirty="0" err="1"/>
              <a:t>alert-secondary</a:t>
            </a:r>
            <a:r>
              <a:rPr lang="es-ES" sz="1400" dirty="0"/>
              <a:t>:.</a:t>
            </a:r>
            <a:r>
              <a:rPr lang="es-ES" sz="1400" dirty="0" err="1"/>
              <a:t>alert-light.alert-dark</a:t>
            </a:r>
            <a:endParaRPr lang="es-ES" sz="1400"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54" y="2960016"/>
            <a:ext cx="7079912" cy="315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644164" y="1994195"/>
            <a:ext cx="4964784" cy="646331"/>
          </a:xfrm>
          <a:prstGeom prst="rect">
            <a:avLst/>
          </a:prstGeom>
          <a:solidFill>
            <a:schemeClr val="bg1">
              <a:lumMod val="95000"/>
            </a:schemeClr>
          </a:solidFill>
        </p:spPr>
        <p:txBody>
          <a:bodyPr wrap="square">
            <a:spAutoFit/>
          </a:bodyPr>
          <a:lstStyle/>
          <a:p>
            <a:r>
              <a:rPr lang="en-US" sz="1200" dirty="0"/>
              <a:t>&lt;div class="alert alert-success"&gt;</a:t>
            </a:r>
            <a:br>
              <a:rPr lang="en-US" sz="1200" dirty="0"/>
            </a:br>
            <a:r>
              <a:rPr lang="en-US" sz="1200" dirty="0"/>
              <a:t>  &lt;strong&gt;Success!&lt;/strong&gt; Indicates a successful or positive action.</a:t>
            </a:r>
            <a:br>
              <a:rPr lang="en-US" sz="1200" dirty="0"/>
            </a:br>
            <a:r>
              <a:rPr lang="en-US" sz="1200" dirty="0"/>
              <a:t>&lt;/div&gt;</a:t>
            </a:r>
            <a:endParaRPr lang="es-ES" sz="1200" dirty="0"/>
          </a:p>
        </p:txBody>
      </p:sp>
      <p:sp>
        <p:nvSpPr>
          <p:cNvPr id="7" name="6 Rectángulo"/>
          <p:cNvSpPr/>
          <p:nvPr/>
        </p:nvSpPr>
        <p:spPr>
          <a:xfrm>
            <a:off x="5687504" y="2001589"/>
            <a:ext cx="6096000" cy="830997"/>
          </a:xfrm>
          <a:prstGeom prst="rect">
            <a:avLst/>
          </a:prstGeom>
          <a:solidFill>
            <a:schemeClr val="bg1">
              <a:lumMod val="95000"/>
            </a:schemeClr>
          </a:solidFill>
        </p:spPr>
        <p:txBody>
          <a:bodyPr>
            <a:spAutoFit/>
          </a:bodyPr>
          <a:lstStyle/>
          <a:p>
            <a:r>
              <a:rPr lang="en-US" sz="1200" dirty="0"/>
              <a:t>&lt;div class="alert alert-success"&gt;</a:t>
            </a:r>
            <a:br>
              <a:rPr lang="en-US" sz="1200" dirty="0"/>
            </a:br>
            <a:r>
              <a:rPr lang="en-US" sz="1200" dirty="0"/>
              <a:t>  &lt;strong&gt;Success!&lt;/strong&gt; You should &lt;a </a:t>
            </a:r>
            <a:r>
              <a:rPr lang="en-US" sz="1200" dirty="0" err="1"/>
              <a:t>href</a:t>
            </a:r>
            <a:r>
              <a:rPr lang="en-US" sz="1200" dirty="0"/>
              <a:t>="#" class="alert-link"&gt;read this message&lt;/a&gt;.</a:t>
            </a:r>
            <a:br>
              <a:rPr lang="en-US" sz="1200" dirty="0"/>
            </a:br>
            <a:r>
              <a:rPr lang="en-US" sz="1200" dirty="0"/>
              <a:t>&lt;/div&gt;</a:t>
            </a:r>
            <a:endParaRPr lang="es-ES" sz="1200" dirty="0"/>
          </a:p>
        </p:txBody>
      </p:sp>
    </p:spTree>
    <p:extLst>
      <p:ext uri="{BB962C8B-B14F-4D97-AF65-F5344CB8AC3E}">
        <p14:creationId xmlns:p14="http://schemas.microsoft.com/office/powerpoint/2010/main" val="84148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Introducción. </a:t>
            </a:r>
            <a:r>
              <a:rPr lang="es-ES" sz="3000" b="0" dirty="0"/>
              <a:t>¿Que es </a:t>
            </a:r>
            <a:r>
              <a:rPr lang="es-ES" sz="3000" b="0" dirty="0" err="1"/>
              <a:t>Bootstrap</a:t>
            </a:r>
            <a:r>
              <a:rPr lang="es-ES" sz="3000" b="0" dirty="0"/>
              <a:t> y para que sirve?</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a:t>
            </a:fld>
            <a:endParaRPr lang="en-US"/>
          </a:p>
        </p:txBody>
      </p:sp>
      <p:sp>
        <p:nvSpPr>
          <p:cNvPr id="5" name="4 Rectángulo"/>
          <p:cNvSpPr/>
          <p:nvPr/>
        </p:nvSpPr>
        <p:spPr>
          <a:xfrm>
            <a:off x="748144" y="1092814"/>
            <a:ext cx="10492511" cy="1661993"/>
          </a:xfrm>
          <a:prstGeom prst="rect">
            <a:avLst/>
          </a:prstGeom>
        </p:spPr>
        <p:txBody>
          <a:bodyPr wrap="square">
            <a:spAutoFit/>
          </a:bodyPr>
          <a:lstStyle/>
          <a:p>
            <a:r>
              <a:rPr lang="es-ES" b="1" dirty="0"/>
              <a:t>¿Por qué usar </a:t>
            </a:r>
            <a:r>
              <a:rPr lang="es-ES" b="1" dirty="0" err="1"/>
              <a:t>Bootstrap</a:t>
            </a:r>
            <a:r>
              <a:rPr lang="es-ES" b="1" dirty="0"/>
              <a:t>?</a:t>
            </a:r>
          </a:p>
          <a:p>
            <a:r>
              <a:rPr lang="es-ES" sz="1400" dirty="0"/>
              <a:t>Ventajas de </a:t>
            </a:r>
            <a:r>
              <a:rPr lang="es-ES" sz="1400" dirty="0" err="1"/>
              <a:t>Bootstrap</a:t>
            </a:r>
            <a:r>
              <a:rPr lang="es-ES" sz="1400" dirty="0"/>
              <a:t>:</a:t>
            </a:r>
          </a:p>
          <a:p>
            <a:r>
              <a:rPr lang="es-ES" sz="1400" b="1" dirty="0"/>
              <a:t>Fácil de usar:</a:t>
            </a:r>
            <a:r>
              <a:rPr lang="es-ES" sz="1400" dirty="0"/>
              <a:t> cualquier persona con conocimientos básicos de HTML y CSS puede comenzar a usar </a:t>
            </a:r>
            <a:r>
              <a:rPr lang="es-ES" sz="1400" dirty="0" err="1"/>
              <a:t>Bootstrap</a:t>
            </a:r>
            <a:endParaRPr lang="es-ES" sz="1400" dirty="0"/>
          </a:p>
          <a:p>
            <a:r>
              <a:rPr lang="es-ES" sz="1400" b="1" dirty="0"/>
              <a:t>Funciones receptivas:</a:t>
            </a:r>
            <a:r>
              <a:rPr lang="es-ES" sz="1400" dirty="0"/>
              <a:t> el CSS receptivo de </a:t>
            </a:r>
            <a:r>
              <a:rPr lang="es-ES" sz="1400" dirty="0" err="1"/>
              <a:t>Bootstrap</a:t>
            </a:r>
            <a:r>
              <a:rPr lang="es-ES" sz="1400" dirty="0"/>
              <a:t> se ajusta a teléfonos, tabletas y computadoras de escritorio</a:t>
            </a:r>
          </a:p>
          <a:p>
            <a:r>
              <a:rPr lang="es-ES" sz="1400" b="1" dirty="0"/>
              <a:t>Enfoque móvil primero:</a:t>
            </a:r>
            <a:r>
              <a:rPr lang="es-ES" sz="1400" dirty="0"/>
              <a:t> en </a:t>
            </a:r>
            <a:r>
              <a:rPr lang="es-ES" sz="1400" dirty="0" err="1"/>
              <a:t>Bootstrap</a:t>
            </a:r>
            <a:r>
              <a:rPr lang="es-ES" sz="1400" dirty="0"/>
              <a:t>, los estilos móviles primero son parte del marco central</a:t>
            </a:r>
          </a:p>
          <a:p>
            <a:r>
              <a:rPr lang="es-ES" sz="1400" b="1" dirty="0"/>
              <a:t>Compatibilidad del navegador:</a:t>
            </a:r>
            <a:r>
              <a:rPr lang="es-ES" sz="1400" dirty="0"/>
              <a:t> </a:t>
            </a:r>
            <a:r>
              <a:rPr lang="es-ES" sz="1400" dirty="0" err="1"/>
              <a:t>Bootstrap</a:t>
            </a:r>
            <a:r>
              <a:rPr lang="es-ES" sz="1400" dirty="0"/>
              <a:t> 4 es compatible con todos los navegadores modernos (Chrome, Firefox, Internet Explorer 10+, </a:t>
            </a:r>
            <a:r>
              <a:rPr lang="es-ES" sz="1400" dirty="0" err="1"/>
              <a:t>Edge</a:t>
            </a:r>
            <a:r>
              <a:rPr lang="es-ES" sz="1400" dirty="0"/>
              <a:t>, Safari y Opera</a:t>
            </a:r>
          </a:p>
        </p:txBody>
      </p:sp>
      <p:sp>
        <p:nvSpPr>
          <p:cNvPr id="7" name="6 Rectángulo"/>
          <p:cNvSpPr/>
          <p:nvPr/>
        </p:nvSpPr>
        <p:spPr>
          <a:xfrm>
            <a:off x="748144" y="2967335"/>
            <a:ext cx="6096000" cy="369332"/>
          </a:xfrm>
          <a:prstGeom prst="rect">
            <a:avLst/>
          </a:prstGeom>
        </p:spPr>
        <p:txBody>
          <a:bodyPr>
            <a:spAutoFit/>
          </a:bodyPr>
          <a:lstStyle/>
          <a:p>
            <a:r>
              <a:rPr lang="es-ES" b="1" dirty="0"/>
              <a:t>¿Dónde conseguir </a:t>
            </a:r>
            <a:r>
              <a:rPr lang="es-ES" b="1" dirty="0" err="1"/>
              <a:t>Bootstrap</a:t>
            </a:r>
            <a:r>
              <a:rPr lang="es-ES" b="1" dirty="0"/>
              <a:t> 4</a:t>
            </a:r>
            <a:r>
              <a:rPr lang="es-ES" b="1" dirty="0" smtClean="0"/>
              <a:t>?</a:t>
            </a:r>
            <a:endParaRPr lang="es-ES" b="1" dirty="0"/>
          </a:p>
        </p:txBody>
      </p:sp>
      <p:sp>
        <p:nvSpPr>
          <p:cNvPr id="8" name="7 Rectángulo"/>
          <p:cNvSpPr/>
          <p:nvPr/>
        </p:nvSpPr>
        <p:spPr>
          <a:xfrm>
            <a:off x="1376218" y="3521472"/>
            <a:ext cx="6096000" cy="523220"/>
          </a:xfrm>
          <a:prstGeom prst="rect">
            <a:avLst/>
          </a:prstGeom>
        </p:spPr>
        <p:txBody>
          <a:bodyPr>
            <a:spAutoFit/>
          </a:bodyPr>
          <a:lstStyle/>
          <a:p>
            <a:pPr marL="285750" indent="-285750">
              <a:buFont typeface="Arial" panose="020B0604020202020204" pitchFamily="34" charset="0"/>
              <a:buChar char="•"/>
            </a:pPr>
            <a:r>
              <a:rPr lang="es-ES" sz="1400" dirty="0"/>
              <a:t>Incluir </a:t>
            </a:r>
            <a:r>
              <a:rPr lang="es-ES" sz="1400" dirty="0" err="1"/>
              <a:t>Bootstrap</a:t>
            </a:r>
            <a:r>
              <a:rPr lang="es-ES" sz="1400" dirty="0"/>
              <a:t> 4 desde un CDN</a:t>
            </a:r>
          </a:p>
          <a:p>
            <a:pPr marL="285750" indent="-285750">
              <a:buFont typeface="Arial" panose="020B0604020202020204" pitchFamily="34" charset="0"/>
              <a:buChar char="•"/>
            </a:pPr>
            <a:r>
              <a:rPr lang="es-ES" sz="1400" dirty="0"/>
              <a:t>Descarga </a:t>
            </a:r>
            <a:r>
              <a:rPr lang="es-ES" sz="1400" dirty="0" err="1"/>
              <a:t>Bootstrap</a:t>
            </a:r>
            <a:r>
              <a:rPr lang="es-ES" sz="1400" dirty="0"/>
              <a:t> 4 desde getbootstrap.com</a:t>
            </a:r>
          </a:p>
        </p:txBody>
      </p:sp>
      <p:sp>
        <p:nvSpPr>
          <p:cNvPr id="9" name="8 Rectángulo"/>
          <p:cNvSpPr/>
          <p:nvPr/>
        </p:nvSpPr>
        <p:spPr>
          <a:xfrm>
            <a:off x="2761673" y="4044692"/>
            <a:ext cx="8478982" cy="2123658"/>
          </a:xfrm>
          <a:prstGeom prst="rect">
            <a:avLst/>
          </a:prstGeom>
          <a:solidFill>
            <a:schemeClr val="bg1">
              <a:lumMod val="95000"/>
            </a:schemeClr>
          </a:solidFill>
        </p:spPr>
        <p:txBody>
          <a:bodyPr wrap="square">
            <a:spAutoFit/>
          </a:bodyPr>
          <a:lstStyle/>
          <a:p>
            <a:r>
              <a:rPr lang="en-US" sz="1200" dirty="0"/>
              <a:t>&lt;!-- Latest compiled and minified CSS --&gt;</a:t>
            </a:r>
            <a:br>
              <a:rPr lang="en-US" sz="1200" dirty="0"/>
            </a:br>
            <a:r>
              <a:rPr lang="en-US" sz="1200" dirty="0"/>
              <a:t>&lt;link </a:t>
            </a:r>
            <a:r>
              <a:rPr lang="en-US" sz="1200" dirty="0" err="1"/>
              <a:t>rel</a:t>
            </a:r>
            <a:r>
              <a:rPr lang="en-US" sz="1200" dirty="0"/>
              <a:t>="stylesheet" </a:t>
            </a:r>
            <a:r>
              <a:rPr lang="en-US" sz="1200" dirty="0" err="1"/>
              <a:t>href</a:t>
            </a:r>
            <a:r>
              <a:rPr lang="en-US" sz="1200" dirty="0"/>
              <a:t>="https://cdn.jsdelivr.net/</a:t>
            </a:r>
            <a:r>
              <a:rPr lang="en-US" sz="1200" dirty="0" err="1"/>
              <a:t>npm</a:t>
            </a:r>
            <a:r>
              <a:rPr lang="en-US" sz="1200" dirty="0"/>
              <a:t>/bootstrap@4.6.1/</a:t>
            </a:r>
            <a:r>
              <a:rPr lang="en-US" sz="1200" dirty="0" err="1"/>
              <a:t>dist</a:t>
            </a:r>
            <a:r>
              <a:rPr lang="en-US" sz="1200" dirty="0"/>
              <a:t>/</a:t>
            </a:r>
            <a:r>
              <a:rPr lang="en-US" sz="1200" dirty="0" err="1"/>
              <a:t>css</a:t>
            </a:r>
            <a:r>
              <a:rPr lang="en-US" sz="1200" dirty="0"/>
              <a:t>/bootstrap.min.css"&gt;</a:t>
            </a:r>
            <a:br>
              <a:rPr lang="en-US" sz="1200" dirty="0"/>
            </a:br>
            <a:r>
              <a:rPr lang="en-US" sz="1200" dirty="0"/>
              <a:t/>
            </a:r>
            <a:br>
              <a:rPr lang="en-US" sz="1200" dirty="0"/>
            </a:br>
            <a:r>
              <a:rPr lang="en-US" sz="1200" dirty="0"/>
              <a:t>&lt;!-- jQuery library --&gt;</a:t>
            </a:r>
            <a:br>
              <a:rPr lang="en-US" sz="1200" dirty="0"/>
            </a:br>
            <a:r>
              <a:rPr lang="en-US" sz="1200" dirty="0"/>
              <a:t>&lt;script </a:t>
            </a:r>
            <a:r>
              <a:rPr lang="en-US" sz="1200" dirty="0" err="1"/>
              <a:t>src</a:t>
            </a:r>
            <a:r>
              <a:rPr lang="en-US" sz="1200" dirty="0"/>
              <a:t>="https://cdn.jsdelivr.net/</a:t>
            </a:r>
            <a:r>
              <a:rPr lang="en-US" sz="1200" dirty="0" err="1"/>
              <a:t>npm</a:t>
            </a:r>
            <a:r>
              <a:rPr lang="en-US" sz="1200" dirty="0"/>
              <a:t>/jquery@3.5.1/</a:t>
            </a:r>
            <a:r>
              <a:rPr lang="en-US" sz="1200" dirty="0" err="1"/>
              <a:t>dist</a:t>
            </a:r>
            <a:r>
              <a:rPr lang="en-US" sz="1200" dirty="0"/>
              <a:t>/jquery.slim.min.js"&gt;&lt;/script&gt;</a:t>
            </a:r>
            <a:br>
              <a:rPr lang="en-US" sz="1200" dirty="0"/>
            </a:br>
            <a:r>
              <a:rPr lang="en-US" sz="1200" dirty="0"/>
              <a:t/>
            </a:r>
            <a:br>
              <a:rPr lang="en-US" sz="1200" dirty="0"/>
            </a:br>
            <a:r>
              <a:rPr lang="en-US" sz="1200" dirty="0"/>
              <a:t>&lt;!-- Popper JS --&gt;</a:t>
            </a:r>
            <a:br>
              <a:rPr lang="en-US" sz="1200" dirty="0"/>
            </a:br>
            <a:r>
              <a:rPr lang="en-US" sz="1200" dirty="0"/>
              <a:t>&lt;script </a:t>
            </a:r>
            <a:r>
              <a:rPr lang="en-US" sz="1200" dirty="0" err="1"/>
              <a:t>src</a:t>
            </a:r>
            <a:r>
              <a:rPr lang="en-US" sz="1200" dirty="0"/>
              <a:t>="https://cdn.jsdelivr.net/</a:t>
            </a:r>
            <a:r>
              <a:rPr lang="en-US" sz="1200" dirty="0" err="1"/>
              <a:t>npm</a:t>
            </a:r>
            <a:r>
              <a:rPr lang="en-US" sz="1200" dirty="0"/>
              <a:t>/popper.js@1.16.1/</a:t>
            </a:r>
            <a:r>
              <a:rPr lang="en-US" sz="1200" dirty="0" err="1"/>
              <a:t>dist</a:t>
            </a:r>
            <a:r>
              <a:rPr lang="en-US" sz="1200" dirty="0"/>
              <a:t>/</a:t>
            </a:r>
            <a:r>
              <a:rPr lang="en-US" sz="1200" dirty="0" err="1"/>
              <a:t>umd</a:t>
            </a:r>
            <a:r>
              <a:rPr lang="en-US" sz="1200" dirty="0"/>
              <a:t>/popper.min.js"&gt;&lt;/script&gt;</a:t>
            </a:r>
            <a:br>
              <a:rPr lang="en-US" sz="1200" dirty="0"/>
            </a:br>
            <a:r>
              <a:rPr lang="en-US" sz="1200" dirty="0"/>
              <a:t/>
            </a:r>
            <a:br>
              <a:rPr lang="en-US" sz="1200" dirty="0"/>
            </a:br>
            <a:r>
              <a:rPr lang="en-US" sz="1200" dirty="0"/>
              <a:t>&lt;!-- Latest compiled JavaScript --&gt;</a:t>
            </a:r>
            <a:br>
              <a:rPr lang="en-US" sz="1200" dirty="0"/>
            </a:br>
            <a:r>
              <a:rPr lang="en-US" sz="1200" dirty="0"/>
              <a:t>&lt;script </a:t>
            </a:r>
            <a:r>
              <a:rPr lang="en-US" sz="1200" dirty="0" err="1"/>
              <a:t>src</a:t>
            </a:r>
            <a:r>
              <a:rPr lang="en-US" sz="1200" dirty="0"/>
              <a:t>="https://cdn.jsdelivr.net/</a:t>
            </a:r>
            <a:r>
              <a:rPr lang="en-US" sz="1200" dirty="0" err="1"/>
              <a:t>npm</a:t>
            </a:r>
            <a:r>
              <a:rPr lang="en-US" sz="1200" dirty="0"/>
              <a:t>/bootstrap@4.6.1/</a:t>
            </a:r>
            <a:r>
              <a:rPr lang="en-US" sz="1200" dirty="0" err="1"/>
              <a:t>dist</a:t>
            </a:r>
            <a:r>
              <a:rPr lang="en-US" sz="1200" dirty="0"/>
              <a:t>/</a:t>
            </a:r>
            <a:r>
              <a:rPr lang="en-US" sz="1200" dirty="0" err="1"/>
              <a:t>js</a:t>
            </a:r>
            <a:r>
              <a:rPr lang="en-US" sz="1200" dirty="0"/>
              <a:t>/bootstrap.bundle.min.js"&gt;&lt;/script&gt;</a:t>
            </a:r>
            <a:endParaRPr lang="es-ES" sz="1200" dirty="0"/>
          </a:p>
        </p:txBody>
      </p:sp>
    </p:spTree>
    <p:extLst>
      <p:ext uri="{BB962C8B-B14F-4D97-AF65-F5344CB8AC3E}">
        <p14:creationId xmlns:p14="http://schemas.microsoft.com/office/powerpoint/2010/main" val="1104785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Migas de pan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4128041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smtClean="0"/>
              <a:t>Badgets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5" name="4 CuadroTexto"/>
          <p:cNvSpPr txBox="1"/>
          <p:nvPr/>
        </p:nvSpPr>
        <p:spPr>
          <a:xfrm>
            <a:off x="659877" y="1046376"/>
            <a:ext cx="10727702" cy="646331"/>
          </a:xfrm>
          <a:prstGeom prst="rect">
            <a:avLst/>
          </a:prstGeom>
          <a:noFill/>
        </p:spPr>
        <p:txBody>
          <a:bodyPr wrap="square" rtlCol="0">
            <a:spAutoFit/>
          </a:bodyPr>
          <a:lstStyle/>
          <a:p>
            <a:r>
              <a:rPr lang="es-ES" sz="1200" dirty="0"/>
              <a:t>Las insignias se utilizan para agregar información adicional a cualquier contenido. Use la .</a:t>
            </a:r>
            <a:r>
              <a:rPr lang="es-ES" sz="1200" dirty="0" err="1"/>
              <a:t>badgeclase</a:t>
            </a:r>
            <a:r>
              <a:rPr lang="es-ES" sz="1200" dirty="0"/>
              <a:t> junto con una clase contextual (como .</a:t>
            </a:r>
            <a:r>
              <a:rPr lang="es-ES" sz="1200" dirty="0" err="1"/>
              <a:t>badge-secondary</a:t>
            </a:r>
            <a:r>
              <a:rPr lang="es-ES" sz="1200" dirty="0"/>
              <a:t>) dentro &lt;</a:t>
            </a:r>
            <a:r>
              <a:rPr lang="es-ES" sz="1200" dirty="0" err="1"/>
              <a:t>span</a:t>
            </a:r>
            <a:r>
              <a:rPr lang="es-ES" sz="1200" dirty="0"/>
              <a:t>&gt; de los elementos para crear insignias rectangulares. Tenga en cuenta que las insignias se escalan para coincidir con el tamaño del elemento principal (si corresponde):</a:t>
            </a:r>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743" y="1692707"/>
            <a:ext cx="59912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4980495" y="3466927"/>
            <a:ext cx="6096000" cy="1200329"/>
          </a:xfrm>
          <a:prstGeom prst="rect">
            <a:avLst/>
          </a:prstGeom>
          <a:solidFill>
            <a:schemeClr val="bg1">
              <a:lumMod val="95000"/>
            </a:schemeClr>
          </a:solidFill>
        </p:spPr>
        <p:txBody>
          <a:bodyPr>
            <a:spAutoFit/>
          </a:bodyPr>
          <a:lstStyle/>
          <a:p>
            <a:r>
              <a:rPr lang="en-US" sz="1200" dirty="0"/>
              <a:t>&lt;h1&gt;Example heading &lt;span class="badge badge-secondary"&gt;New&lt;/span&gt;&lt;/h1&gt;</a:t>
            </a:r>
            <a:br>
              <a:rPr lang="en-US" sz="1200" dirty="0"/>
            </a:br>
            <a:r>
              <a:rPr lang="en-US" sz="1200" dirty="0"/>
              <a:t>&lt;h2&gt;Example heading &lt;span class="badge badge-secondary"&gt;New&lt;/span&gt;&lt;/h2&gt;</a:t>
            </a:r>
            <a:br>
              <a:rPr lang="en-US" sz="1200" dirty="0"/>
            </a:br>
            <a:r>
              <a:rPr lang="en-US" sz="1200" dirty="0"/>
              <a:t>&lt;h3&gt;Example heading &lt;span class="badge badge-secondary"&gt;New&lt;/span&gt;&lt;/h3&gt;</a:t>
            </a:r>
            <a:br>
              <a:rPr lang="en-US" sz="1200" dirty="0"/>
            </a:br>
            <a:r>
              <a:rPr lang="en-US" sz="1200" dirty="0"/>
              <a:t>&lt;h4&gt;Example heading &lt;span class="badge badge-secondary"&gt;New&lt;/span&gt;&lt;/h4&gt;</a:t>
            </a:r>
            <a:br>
              <a:rPr lang="en-US" sz="1200" dirty="0"/>
            </a:br>
            <a:r>
              <a:rPr lang="en-US" sz="1200" dirty="0"/>
              <a:t>&lt;h5&gt;Example heading &lt;span class="badge badge-secondary"&gt;New&lt;/span&gt;&lt;/h5&gt;</a:t>
            </a:r>
            <a:br>
              <a:rPr lang="en-US" sz="1200" dirty="0"/>
            </a:br>
            <a:r>
              <a:rPr lang="en-US" sz="1200" dirty="0"/>
              <a:t>&lt;h6&gt;Example heading &lt;span class="badge badge-secondary"&gt;New&lt;/span&gt;&lt;/h6&gt;</a:t>
            </a:r>
            <a:endParaRPr lang="es-ES" sz="1200" dirty="0"/>
          </a:p>
        </p:txBody>
      </p:sp>
    </p:spTree>
    <p:extLst>
      <p:ext uri="{BB962C8B-B14F-4D97-AF65-F5344CB8AC3E}">
        <p14:creationId xmlns:p14="http://schemas.microsoft.com/office/powerpoint/2010/main" val="17034689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Componentes. </a:t>
            </a:r>
            <a:r>
              <a:rPr lang="es-ES" sz="2800" b="0" dirty="0" err="1" smtClean="0"/>
              <a:t>Badgets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5" name="4 CuadroTexto"/>
          <p:cNvSpPr txBox="1"/>
          <p:nvPr/>
        </p:nvSpPr>
        <p:spPr>
          <a:xfrm>
            <a:off x="659877" y="1046376"/>
            <a:ext cx="10727702" cy="738664"/>
          </a:xfrm>
          <a:prstGeom prst="rect">
            <a:avLst/>
          </a:prstGeom>
          <a:noFill/>
        </p:spPr>
        <p:txBody>
          <a:bodyPr wrap="square" rtlCol="0">
            <a:spAutoFit/>
          </a:bodyPr>
          <a:lstStyle/>
          <a:p>
            <a:r>
              <a:rPr lang="es-ES" b="1" dirty="0"/>
              <a:t>Insignias contextuales</a:t>
            </a:r>
          </a:p>
          <a:p>
            <a:r>
              <a:rPr lang="es-ES" sz="1200" dirty="0"/>
              <a:t/>
            </a:r>
            <a:br>
              <a:rPr lang="es-ES" sz="1200" dirty="0"/>
            </a:br>
            <a:endParaRPr lang="es-ES" sz="1200" dirty="0"/>
          </a:p>
        </p:txBody>
      </p:sp>
      <p:sp>
        <p:nvSpPr>
          <p:cNvPr id="7" name="6 Rectángulo"/>
          <p:cNvSpPr/>
          <p:nvPr/>
        </p:nvSpPr>
        <p:spPr>
          <a:xfrm>
            <a:off x="557752" y="1716117"/>
            <a:ext cx="5068479" cy="1569660"/>
          </a:xfrm>
          <a:prstGeom prst="rect">
            <a:avLst/>
          </a:prstGeom>
          <a:solidFill>
            <a:schemeClr val="bg1">
              <a:lumMod val="95000"/>
            </a:schemeClr>
          </a:solidFill>
        </p:spPr>
        <p:txBody>
          <a:bodyPr wrap="square">
            <a:spAutoFit/>
          </a:bodyPr>
          <a:lstStyle/>
          <a:p>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badge-primary</a:t>
            </a:r>
            <a:r>
              <a:rPr lang="es-ES" sz="1200" dirty="0" smtClean="0"/>
              <a:t>"&gt;</a:t>
            </a:r>
            <a:r>
              <a:rPr lang="es-ES" sz="1200" dirty="0" err="1" smtClean="0"/>
              <a:t>Primary</a:t>
            </a:r>
            <a:r>
              <a:rPr lang="es-ES" sz="1200" dirty="0" smtClean="0"/>
              <a:t>&lt;/</a:t>
            </a:r>
            <a:r>
              <a:rPr lang="es-ES" sz="1200" dirty="0" err="1" smtClean="0"/>
              <a:t>span</a:t>
            </a:r>
            <a:r>
              <a:rPr lang="es-ES" sz="1200" dirty="0" smtClean="0"/>
              <a:t>&gt;</a:t>
            </a:r>
            <a:br>
              <a:rPr lang="es-ES" sz="1200" dirty="0" smtClean="0"/>
            </a:br>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badge-secondary</a:t>
            </a:r>
            <a:r>
              <a:rPr lang="es-ES" sz="1200" dirty="0" smtClean="0"/>
              <a:t>"&gt;</a:t>
            </a:r>
            <a:r>
              <a:rPr lang="es-ES" sz="1200" dirty="0" err="1" smtClean="0"/>
              <a:t>Secondary</a:t>
            </a:r>
            <a:r>
              <a:rPr lang="es-ES" sz="1200" dirty="0" smtClean="0"/>
              <a:t>&lt;/</a:t>
            </a:r>
            <a:r>
              <a:rPr lang="es-ES" sz="1200" dirty="0" err="1" smtClean="0"/>
              <a:t>span</a:t>
            </a:r>
            <a:r>
              <a:rPr lang="es-ES" sz="1200" dirty="0" smtClean="0"/>
              <a:t>&gt;</a:t>
            </a:r>
            <a:br>
              <a:rPr lang="es-ES" sz="1200" dirty="0" smtClean="0"/>
            </a:br>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badge-success</a:t>
            </a:r>
            <a:r>
              <a:rPr lang="es-ES" sz="1200" dirty="0" smtClean="0"/>
              <a:t>"&gt;</a:t>
            </a:r>
            <a:r>
              <a:rPr lang="es-ES" sz="1200" dirty="0" err="1" smtClean="0"/>
              <a:t>Success</a:t>
            </a:r>
            <a:r>
              <a:rPr lang="es-ES" sz="1200" dirty="0" smtClean="0"/>
              <a:t>&lt;/</a:t>
            </a:r>
            <a:r>
              <a:rPr lang="es-ES" sz="1200" dirty="0" err="1" smtClean="0"/>
              <a:t>span</a:t>
            </a:r>
            <a:r>
              <a:rPr lang="es-ES" sz="1200" dirty="0" smtClean="0"/>
              <a:t>&gt;</a:t>
            </a:r>
            <a:br>
              <a:rPr lang="es-ES" sz="1200" dirty="0" smtClean="0"/>
            </a:br>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badge-danger</a:t>
            </a:r>
            <a:r>
              <a:rPr lang="es-ES" sz="1200" dirty="0" smtClean="0"/>
              <a:t>"&gt;</a:t>
            </a:r>
            <a:r>
              <a:rPr lang="es-ES" sz="1200" dirty="0" err="1" smtClean="0"/>
              <a:t>Danger</a:t>
            </a:r>
            <a:r>
              <a:rPr lang="es-ES" sz="1200" dirty="0" smtClean="0"/>
              <a:t>&lt;/</a:t>
            </a:r>
            <a:r>
              <a:rPr lang="es-ES" sz="1200" dirty="0" err="1" smtClean="0"/>
              <a:t>span</a:t>
            </a:r>
            <a:r>
              <a:rPr lang="es-ES" sz="1200" dirty="0" smtClean="0"/>
              <a:t>&gt;</a:t>
            </a:r>
            <a:br>
              <a:rPr lang="es-ES" sz="1200" dirty="0" smtClean="0"/>
            </a:br>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badge-warning</a:t>
            </a:r>
            <a:r>
              <a:rPr lang="es-ES" sz="1200" dirty="0" smtClean="0"/>
              <a:t>"&gt;</a:t>
            </a:r>
            <a:r>
              <a:rPr lang="es-ES" sz="1200" dirty="0" err="1" smtClean="0"/>
              <a:t>Warning</a:t>
            </a:r>
            <a:r>
              <a:rPr lang="es-ES" sz="1200" dirty="0" smtClean="0"/>
              <a:t>&lt;/</a:t>
            </a:r>
            <a:r>
              <a:rPr lang="es-ES" sz="1200" dirty="0" err="1" smtClean="0"/>
              <a:t>span</a:t>
            </a:r>
            <a:r>
              <a:rPr lang="es-ES" sz="1200" dirty="0" smtClean="0"/>
              <a:t>&gt;</a:t>
            </a:r>
            <a:br>
              <a:rPr lang="es-ES" sz="1200" dirty="0" smtClean="0"/>
            </a:br>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badge-info</a:t>
            </a:r>
            <a:r>
              <a:rPr lang="es-ES" sz="1200" dirty="0" smtClean="0"/>
              <a:t>"&gt;</a:t>
            </a:r>
            <a:r>
              <a:rPr lang="es-ES" sz="1200" dirty="0" err="1" smtClean="0"/>
              <a:t>Info</a:t>
            </a:r>
            <a:r>
              <a:rPr lang="es-ES" sz="1200" dirty="0" smtClean="0"/>
              <a:t>&lt;/</a:t>
            </a:r>
            <a:r>
              <a:rPr lang="es-ES" sz="1200" dirty="0" err="1" smtClean="0"/>
              <a:t>span</a:t>
            </a:r>
            <a:r>
              <a:rPr lang="es-ES" sz="1200" dirty="0" smtClean="0"/>
              <a:t>&gt;</a:t>
            </a:r>
            <a:br>
              <a:rPr lang="es-ES" sz="1200" dirty="0" smtClean="0"/>
            </a:br>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a:t>
            </a:r>
            <a:r>
              <a:rPr lang="es-ES" sz="1200" dirty="0" smtClean="0"/>
              <a:t>-light"&gt;Light&lt;/</a:t>
            </a:r>
            <a:r>
              <a:rPr lang="es-ES" sz="1200" dirty="0" err="1" smtClean="0"/>
              <a:t>span</a:t>
            </a:r>
            <a:r>
              <a:rPr lang="es-ES" sz="1200" dirty="0" smtClean="0"/>
              <a:t>&gt;</a:t>
            </a:r>
            <a:br>
              <a:rPr lang="es-ES" sz="1200" dirty="0" smtClean="0"/>
            </a:br>
            <a:r>
              <a:rPr lang="es-ES" sz="1200" dirty="0" smtClean="0"/>
              <a:t>&lt;</a:t>
            </a:r>
            <a:r>
              <a:rPr lang="es-ES" sz="1200" dirty="0" err="1" smtClean="0"/>
              <a:t>span</a:t>
            </a:r>
            <a:r>
              <a:rPr lang="es-ES" sz="1200" dirty="0" smtClean="0"/>
              <a:t> </a:t>
            </a:r>
            <a:r>
              <a:rPr lang="es-ES" sz="1200" dirty="0" err="1" smtClean="0"/>
              <a:t>class</a:t>
            </a:r>
            <a:r>
              <a:rPr lang="es-ES" sz="1200" dirty="0" smtClean="0"/>
              <a:t>="</a:t>
            </a:r>
            <a:r>
              <a:rPr lang="es-ES" sz="1200" dirty="0" err="1" smtClean="0"/>
              <a:t>badge</a:t>
            </a:r>
            <a:r>
              <a:rPr lang="es-ES" sz="1200" dirty="0" smtClean="0"/>
              <a:t> </a:t>
            </a:r>
            <a:r>
              <a:rPr lang="es-ES" sz="1200" dirty="0" err="1" smtClean="0"/>
              <a:t>badge-dark</a:t>
            </a:r>
            <a:r>
              <a:rPr lang="es-ES" sz="1200" dirty="0" smtClean="0"/>
              <a:t>"&gt;</a:t>
            </a:r>
            <a:r>
              <a:rPr lang="es-ES" sz="1200" dirty="0" err="1" smtClean="0"/>
              <a:t>Dark</a:t>
            </a:r>
            <a:r>
              <a:rPr lang="es-ES" sz="1200" dirty="0" smtClean="0"/>
              <a:t>&lt;/</a:t>
            </a:r>
            <a:r>
              <a:rPr lang="es-ES" sz="1200" dirty="0" err="1" smtClean="0"/>
              <a:t>span</a:t>
            </a:r>
            <a:r>
              <a:rPr lang="es-ES" sz="1200" dirty="0" smtClean="0"/>
              <a:t>&gt;</a:t>
            </a:r>
            <a:endParaRPr lang="es-ES" sz="1200" dirty="0"/>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022" y="2961927"/>
            <a:ext cx="51625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58306" y="3390084"/>
            <a:ext cx="6096000" cy="923330"/>
          </a:xfrm>
          <a:prstGeom prst="rect">
            <a:avLst/>
          </a:prstGeom>
        </p:spPr>
        <p:txBody>
          <a:bodyPr>
            <a:spAutoFit/>
          </a:bodyPr>
          <a:lstStyle/>
          <a:p>
            <a:r>
              <a:rPr lang="es-ES" b="1" dirty="0"/>
              <a:t>Insignias de píldora</a:t>
            </a:r>
          </a:p>
          <a:p>
            <a:r>
              <a:rPr lang="es-ES" dirty="0"/>
              <a:t/>
            </a:r>
            <a:br>
              <a:rPr lang="es-ES" dirty="0"/>
            </a:br>
            <a:endParaRPr lang="es-ES" dirty="0"/>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325" y="4964209"/>
            <a:ext cx="571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557752" y="3851749"/>
            <a:ext cx="5068479" cy="1569660"/>
          </a:xfrm>
          <a:prstGeom prst="rect">
            <a:avLst/>
          </a:prstGeom>
          <a:solidFill>
            <a:schemeClr val="bg1">
              <a:lumMod val="95000"/>
            </a:schemeClr>
          </a:solidFill>
        </p:spPr>
        <p:txBody>
          <a:bodyPr wrap="square">
            <a:spAutoFit/>
          </a:bodyPr>
          <a:lstStyle/>
          <a:p>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badge-primary</a:t>
            </a:r>
            <a:r>
              <a:rPr lang="es-ES" sz="1200" dirty="0"/>
              <a:t>"&gt;</a:t>
            </a:r>
            <a:r>
              <a:rPr lang="es-ES" sz="1200" dirty="0" err="1"/>
              <a:t>Primary</a:t>
            </a:r>
            <a:r>
              <a:rPr lang="es-ES" sz="1200" dirty="0"/>
              <a:t>&lt;/</a:t>
            </a:r>
            <a:r>
              <a:rPr lang="es-ES" sz="1200" dirty="0" err="1"/>
              <a:t>span</a:t>
            </a:r>
            <a:r>
              <a:rPr lang="es-ES" sz="1200" dirty="0"/>
              <a:t>&gt;</a:t>
            </a:r>
            <a:br>
              <a:rPr lang="es-ES" sz="1200" dirty="0"/>
            </a:br>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badge-secondary</a:t>
            </a:r>
            <a:r>
              <a:rPr lang="es-ES" sz="1200" dirty="0"/>
              <a:t>"&gt;</a:t>
            </a:r>
            <a:r>
              <a:rPr lang="es-ES" sz="1200" dirty="0" err="1"/>
              <a:t>Secondary</a:t>
            </a:r>
            <a:r>
              <a:rPr lang="es-ES" sz="1200" dirty="0"/>
              <a:t>&lt;/</a:t>
            </a:r>
            <a:r>
              <a:rPr lang="es-ES" sz="1200" dirty="0" err="1"/>
              <a:t>span</a:t>
            </a:r>
            <a:r>
              <a:rPr lang="es-ES" sz="1200" dirty="0"/>
              <a:t>&gt;</a:t>
            </a:r>
            <a:br>
              <a:rPr lang="es-ES" sz="1200" dirty="0"/>
            </a:br>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badge-success</a:t>
            </a:r>
            <a:r>
              <a:rPr lang="es-ES" sz="1200" dirty="0"/>
              <a:t>"&gt;</a:t>
            </a:r>
            <a:r>
              <a:rPr lang="es-ES" sz="1200" dirty="0" err="1"/>
              <a:t>Success</a:t>
            </a:r>
            <a:r>
              <a:rPr lang="es-ES" sz="1200" dirty="0"/>
              <a:t>&lt;/</a:t>
            </a:r>
            <a:r>
              <a:rPr lang="es-ES" sz="1200" dirty="0" err="1"/>
              <a:t>span</a:t>
            </a:r>
            <a:r>
              <a:rPr lang="es-ES" sz="1200" dirty="0"/>
              <a:t>&gt;</a:t>
            </a:r>
            <a:br>
              <a:rPr lang="es-ES" sz="1200" dirty="0"/>
            </a:br>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badge-danger</a:t>
            </a:r>
            <a:r>
              <a:rPr lang="es-ES" sz="1200" dirty="0"/>
              <a:t>"&gt;</a:t>
            </a:r>
            <a:r>
              <a:rPr lang="es-ES" sz="1200" dirty="0" err="1"/>
              <a:t>Danger</a:t>
            </a:r>
            <a:r>
              <a:rPr lang="es-ES" sz="1200" dirty="0"/>
              <a:t>&lt;/</a:t>
            </a:r>
            <a:r>
              <a:rPr lang="es-ES" sz="1200" dirty="0" err="1"/>
              <a:t>span</a:t>
            </a:r>
            <a:r>
              <a:rPr lang="es-ES" sz="1200" dirty="0"/>
              <a:t>&gt;</a:t>
            </a:r>
            <a:br>
              <a:rPr lang="es-ES" sz="1200" dirty="0"/>
            </a:br>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badge-warning</a:t>
            </a:r>
            <a:r>
              <a:rPr lang="es-ES" sz="1200" dirty="0"/>
              <a:t>"&gt;</a:t>
            </a:r>
            <a:r>
              <a:rPr lang="es-ES" sz="1200" dirty="0" err="1"/>
              <a:t>Warning</a:t>
            </a:r>
            <a:r>
              <a:rPr lang="es-ES" sz="1200" dirty="0"/>
              <a:t>&lt;/</a:t>
            </a:r>
            <a:r>
              <a:rPr lang="es-ES" sz="1200" dirty="0" err="1"/>
              <a:t>span</a:t>
            </a:r>
            <a:r>
              <a:rPr lang="es-ES" sz="1200" dirty="0"/>
              <a:t>&gt;</a:t>
            </a:r>
            <a:br>
              <a:rPr lang="es-ES" sz="1200" dirty="0"/>
            </a:br>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badge-info</a:t>
            </a:r>
            <a:r>
              <a:rPr lang="es-ES" sz="1200" dirty="0"/>
              <a:t>"&gt;</a:t>
            </a:r>
            <a:r>
              <a:rPr lang="es-ES" sz="1200" dirty="0" err="1"/>
              <a:t>Info</a:t>
            </a:r>
            <a:r>
              <a:rPr lang="es-ES" sz="1200" dirty="0"/>
              <a:t>&lt;/</a:t>
            </a:r>
            <a:r>
              <a:rPr lang="es-ES" sz="1200" dirty="0" err="1"/>
              <a:t>span</a:t>
            </a:r>
            <a:r>
              <a:rPr lang="es-ES" sz="1200" dirty="0"/>
              <a:t>&gt;</a:t>
            </a:r>
            <a:br>
              <a:rPr lang="es-ES" sz="1200" dirty="0"/>
            </a:br>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a:t>
            </a:r>
            <a:r>
              <a:rPr lang="es-ES" sz="1200" dirty="0"/>
              <a:t>-light"&gt;Light&lt;/</a:t>
            </a:r>
            <a:r>
              <a:rPr lang="es-ES" sz="1200" dirty="0" err="1"/>
              <a:t>span</a:t>
            </a:r>
            <a:r>
              <a:rPr lang="es-ES" sz="1200" dirty="0"/>
              <a:t>&gt;</a:t>
            </a:r>
            <a:br>
              <a:rPr lang="es-ES" sz="1200" dirty="0"/>
            </a:br>
            <a:r>
              <a:rPr lang="es-ES" sz="1200" dirty="0"/>
              <a:t>&lt;</a:t>
            </a:r>
            <a:r>
              <a:rPr lang="es-ES" sz="1200" dirty="0" err="1"/>
              <a:t>span</a:t>
            </a:r>
            <a:r>
              <a:rPr lang="es-ES" sz="1200" dirty="0"/>
              <a:t> </a:t>
            </a:r>
            <a:r>
              <a:rPr lang="es-ES" sz="1200" dirty="0" err="1"/>
              <a:t>class</a:t>
            </a:r>
            <a:r>
              <a:rPr lang="es-ES" sz="1200" dirty="0"/>
              <a:t>="</a:t>
            </a:r>
            <a:r>
              <a:rPr lang="es-ES" sz="1200" dirty="0" err="1"/>
              <a:t>badge</a:t>
            </a:r>
            <a:r>
              <a:rPr lang="es-ES" sz="1200" dirty="0"/>
              <a:t> </a:t>
            </a:r>
            <a:r>
              <a:rPr lang="es-ES" sz="1200" dirty="0" err="1"/>
              <a:t>badge-pill</a:t>
            </a:r>
            <a:r>
              <a:rPr lang="es-ES" sz="1200" dirty="0"/>
              <a:t> </a:t>
            </a:r>
            <a:r>
              <a:rPr lang="es-ES" sz="1200" dirty="0" err="1"/>
              <a:t>badge-dark</a:t>
            </a:r>
            <a:r>
              <a:rPr lang="es-ES" sz="1200" dirty="0"/>
              <a:t>"&gt;</a:t>
            </a:r>
            <a:r>
              <a:rPr lang="es-ES" sz="1200" dirty="0" err="1"/>
              <a:t>Dark</a:t>
            </a:r>
            <a:r>
              <a:rPr lang="es-ES" sz="1200" dirty="0"/>
              <a:t>&lt;/</a:t>
            </a:r>
            <a:r>
              <a:rPr lang="es-ES" sz="1200" dirty="0" err="1"/>
              <a:t>span</a:t>
            </a:r>
            <a:r>
              <a:rPr lang="es-ES" sz="1200" dirty="0"/>
              <a:t>&gt;</a:t>
            </a:r>
          </a:p>
        </p:txBody>
      </p:sp>
    </p:spTree>
    <p:extLst>
      <p:ext uri="{BB962C8B-B14F-4D97-AF65-F5344CB8AC3E}">
        <p14:creationId xmlns:p14="http://schemas.microsoft.com/office/powerpoint/2010/main" val="31555179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Tarjetas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3052271" y="1348827"/>
            <a:ext cx="8316455" cy="523220"/>
          </a:xfrm>
          <a:prstGeom prst="rect">
            <a:avLst/>
          </a:prstGeom>
        </p:spPr>
        <p:txBody>
          <a:bodyPr wrap="square">
            <a:spAutoFit/>
          </a:bodyPr>
          <a:lstStyle/>
          <a:p>
            <a:r>
              <a:rPr lang="es-ES" sz="1400" dirty="0"/>
              <a:t>Una tarjeta en </a:t>
            </a:r>
            <a:r>
              <a:rPr lang="es-ES" sz="1400" dirty="0" err="1"/>
              <a:t>Bootstrap</a:t>
            </a:r>
            <a:r>
              <a:rPr lang="es-ES" sz="1400" dirty="0"/>
              <a:t> 4 es un cuadro bordeado con algo de relleno alrededor de su contenido. Incluye opciones para encabezados, pies de página, contenido, colores, etc.</a:t>
            </a: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14" y="1238860"/>
            <a:ext cx="2448957" cy="417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048000" y="1879366"/>
            <a:ext cx="6096000" cy="923330"/>
          </a:xfrm>
          <a:prstGeom prst="rect">
            <a:avLst/>
          </a:prstGeom>
        </p:spPr>
        <p:txBody>
          <a:bodyPr>
            <a:spAutoFit/>
          </a:bodyPr>
          <a:lstStyle/>
          <a:p>
            <a:r>
              <a:rPr lang="es-ES" b="1" dirty="0"/>
              <a:t>Tarjeta Básica</a:t>
            </a:r>
          </a:p>
          <a:p>
            <a:r>
              <a:rPr lang="es-ES" dirty="0"/>
              <a:t/>
            </a:r>
            <a:br>
              <a:rPr lang="es-ES" dirty="0"/>
            </a:br>
            <a:endParaRPr lang="es-ES" dirty="0"/>
          </a:p>
        </p:txBody>
      </p:sp>
      <p:sp>
        <p:nvSpPr>
          <p:cNvPr id="5" name="4 Rectángulo"/>
          <p:cNvSpPr/>
          <p:nvPr/>
        </p:nvSpPr>
        <p:spPr>
          <a:xfrm>
            <a:off x="3179975" y="2320069"/>
            <a:ext cx="3645031" cy="738664"/>
          </a:xfrm>
          <a:prstGeom prst="rect">
            <a:avLst/>
          </a:prstGeom>
          <a:solidFill>
            <a:schemeClr val="bg1">
              <a:lumMod val="95000"/>
            </a:schemeClr>
          </a:solidFill>
        </p:spPr>
        <p:txBody>
          <a:bodyPr wrap="square">
            <a:spAutoFit/>
          </a:bodyPr>
          <a:lstStyle/>
          <a:p>
            <a:r>
              <a:rPr lang="en-US" sz="1400" dirty="0"/>
              <a:t>&lt;div class="card"&gt;</a:t>
            </a:r>
            <a:br>
              <a:rPr lang="en-US" sz="1400" dirty="0"/>
            </a:br>
            <a:r>
              <a:rPr lang="en-US" sz="1400" dirty="0"/>
              <a:t>  &lt;div class="card-body"&gt;Basic card&lt;/div&gt;</a:t>
            </a:r>
            <a:br>
              <a:rPr lang="en-US" sz="1400" dirty="0"/>
            </a:br>
            <a:r>
              <a:rPr lang="en-US" sz="1400" dirty="0"/>
              <a:t>&lt;/div&gt;</a:t>
            </a:r>
            <a:endParaRPr lang="es-ES" sz="1400" dirty="0"/>
          </a:p>
        </p:txBody>
      </p:sp>
      <p:sp>
        <p:nvSpPr>
          <p:cNvPr id="7" name="6 Rectángulo"/>
          <p:cNvSpPr/>
          <p:nvPr/>
        </p:nvSpPr>
        <p:spPr>
          <a:xfrm>
            <a:off x="3048000" y="3033858"/>
            <a:ext cx="6096000" cy="923330"/>
          </a:xfrm>
          <a:prstGeom prst="rect">
            <a:avLst/>
          </a:prstGeom>
        </p:spPr>
        <p:txBody>
          <a:bodyPr>
            <a:spAutoFit/>
          </a:bodyPr>
          <a:lstStyle/>
          <a:p>
            <a:r>
              <a:rPr lang="es-ES" b="1" dirty="0"/>
              <a:t>Encabezado y </a:t>
            </a:r>
            <a:r>
              <a:rPr lang="es-ES" b="1" dirty="0" err="1"/>
              <a:t>pié</a:t>
            </a:r>
            <a:r>
              <a:rPr lang="es-ES" b="1" dirty="0"/>
              <a:t> de página</a:t>
            </a:r>
          </a:p>
          <a:p>
            <a:r>
              <a:rPr lang="es-ES" dirty="0"/>
              <a:t/>
            </a:r>
            <a:br>
              <a:rPr lang="es-ES" dirty="0"/>
            </a:br>
            <a:endParaRPr lang="es-ES" dirty="0"/>
          </a:p>
        </p:txBody>
      </p:sp>
      <p:sp>
        <p:nvSpPr>
          <p:cNvPr id="8" name="7 Rectángulo"/>
          <p:cNvSpPr/>
          <p:nvPr/>
        </p:nvSpPr>
        <p:spPr>
          <a:xfrm>
            <a:off x="3179975" y="3449356"/>
            <a:ext cx="3645031" cy="1015663"/>
          </a:xfrm>
          <a:prstGeom prst="rect">
            <a:avLst/>
          </a:prstGeom>
          <a:solidFill>
            <a:schemeClr val="bg1">
              <a:lumMod val="95000"/>
            </a:schemeClr>
          </a:solidFill>
        </p:spPr>
        <p:txBody>
          <a:bodyPr wrap="square">
            <a:spAutoFit/>
          </a:bodyPr>
          <a:lstStyle/>
          <a:p>
            <a:r>
              <a:rPr lang="en-US" sz="1200" dirty="0" smtClean="0"/>
              <a:t>&lt;div class="card"&gt;</a:t>
            </a:r>
            <a:br>
              <a:rPr lang="en-US" sz="1200" dirty="0" smtClean="0"/>
            </a:br>
            <a:r>
              <a:rPr lang="en-US" sz="1200" dirty="0" smtClean="0"/>
              <a:t>  &lt;div class="card-header"&gt;Header&lt;/div&gt;</a:t>
            </a:r>
            <a:br>
              <a:rPr lang="en-US" sz="1200" dirty="0" smtClean="0"/>
            </a:br>
            <a:r>
              <a:rPr lang="en-US" sz="1200" dirty="0" smtClean="0"/>
              <a:t>  &lt;div class="card-body"&gt;Content&lt;/div&gt;</a:t>
            </a:r>
            <a:br>
              <a:rPr lang="en-US" sz="1200" dirty="0" smtClean="0"/>
            </a:br>
            <a:r>
              <a:rPr lang="en-US" sz="1200" dirty="0" smtClean="0"/>
              <a:t>  &lt;div class="card-footer"&gt;Footer&lt;/div&gt;</a:t>
            </a:r>
            <a:br>
              <a:rPr lang="en-US" sz="1200" dirty="0" smtClean="0"/>
            </a:br>
            <a:r>
              <a:rPr lang="en-US" sz="1200" dirty="0" smtClean="0"/>
              <a:t>&lt;/div&gt;</a:t>
            </a:r>
            <a:endParaRPr lang="es-ES" sz="1200" dirty="0"/>
          </a:p>
        </p:txBody>
      </p:sp>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6285" y="2152690"/>
            <a:ext cx="2458972" cy="1073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285" y="3277384"/>
            <a:ext cx="2337847" cy="1470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2425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5. Componentes. </a:t>
            </a:r>
            <a:r>
              <a:rPr lang="es-ES" sz="2800" b="0" dirty="0" smtClean="0"/>
              <a:t>Tarjetas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14" y="1238860"/>
            <a:ext cx="2448957" cy="417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076913" y="1045842"/>
            <a:ext cx="8527481" cy="1107996"/>
          </a:xfrm>
          <a:prstGeom prst="rect">
            <a:avLst/>
          </a:prstGeom>
        </p:spPr>
        <p:txBody>
          <a:bodyPr wrap="square">
            <a:spAutoFit/>
          </a:bodyPr>
          <a:lstStyle/>
          <a:p>
            <a:r>
              <a:rPr lang="es-ES" b="1" dirty="0"/>
              <a:t>Imágenes de tarjetas</a:t>
            </a:r>
          </a:p>
          <a:p>
            <a:r>
              <a:rPr lang="es-ES" sz="1200" dirty="0" smtClean="0"/>
              <a:t>Agregue</a:t>
            </a:r>
            <a:r>
              <a:rPr lang="es-ES" sz="1200" dirty="0"/>
              <a:t> .</a:t>
            </a:r>
            <a:r>
              <a:rPr lang="es-ES" sz="1200" dirty="0" err="1"/>
              <a:t>card</a:t>
            </a:r>
            <a:r>
              <a:rPr lang="es-ES" sz="1200" dirty="0"/>
              <a:t>-</a:t>
            </a:r>
            <a:r>
              <a:rPr lang="es-ES" sz="1200" dirty="0" err="1"/>
              <a:t>img</a:t>
            </a:r>
            <a:r>
              <a:rPr lang="es-ES" sz="1200" dirty="0"/>
              <a:t>-topo .</a:t>
            </a:r>
            <a:r>
              <a:rPr lang="es-ES" sz="1200" dirty="0" err="1"/>
              <a:t>card-img-bottoma</a:t>
            </a:r>
            <a:r>
              <a:rPr lang="es-ES" sz="1200" dirty="0"/>
              <a:t> un &lt;</a:t>
            </a:r>
            <a:r>
              <a:rPr lang="es-ES" sz="1200" dirty="0" err="1"/>
              <a:t>img</a:t>
            </a:r>
            <a:r>
              <a:rPr lang="es-ES" sz="1200" dirty="0"/>
              <a:t>&gt;para colocar la imagen en la parte superior o inferior dentro de la tarjeta. Tenga en cuenta que hemos agregado la imagen fuera de la .</a:t>
            </a:r>
            <a:r>
              <a:rPr lang="es-ES" sz="1200" dirty="0" err="1"/>
              <a:t>card-bodypara</a:t>
            </a:r>
            <a:r>
              <a:rPr lang="es-ES" sz="1200" dirty="0"/>
              <a:t> abarcar todo el ancho</a:t>
            </a:r>
            <a:r>
              <a:rPr lang="es-ES" dirty="0"/>
              <a:t>:</a:t>
            </a:r>
            <a:br>
              <a:rPr lang="es-ES" dirty="0"/>
            </a:br>
            <a:endParaRPr lang="es-ES" dirty="0"/>
          </a:p>
        </p:txBody>
      </p:sp>
      <p:sp>
        <p:nvSpPr>
          <p:cNvPr id="5" name="4 Rectángulo"/>
          <p:cNvSpPr/>
          <p:nvPr/>
        </p:nvSpPr>
        <p:spPr>
          <a:xfrm>
            <a:off x="3179974" y="1897267"/>
            <a:ext cx="7877667" cy="4339650"/>
          </a:xfrm>
          <a:prstGeom prst="rect">
            <a:avLst/>
          </a:prstGeom>
          <a:solidFill>
            <a:schemeClr val="bg1">
              <a:lumMod val="95000"/>
            </a:schemeClr>
          </a:solidFill>
        </p:spPr>
        <p:txBody>
          <a:bodyPr wrap="square">
            <a:spAutoFit/>
          </a:bodyPr>
          <a:lstStyle/>
          <a:p>
            <a:r>
              <a:rPr lang="en-US" sz="1200" dirty="0"/>
              <a:t>&lt;div class="container"&gt;</a:t>
            </a:r>
          </a:p>
          <a:p>
            <a:r>
              <a:rPr lang="en-US" sz="1200" dirty="0"/>
              <a:t>  &lt;h2&gt;Card Image&lt;/h2&gt;</a:t>
            </a:r>
          </a:p>
          <a:p>
            <a:r>
              <a:rPr lang="en-US" sz="1200" dirty="0"/>
              <a:t>  &lt;p&gt;Image at the top (card-</a:t>
            </a:r>
            <a:r>
              <a:rPr lang="en-US" sz="1200" dirty="0" err="1"/>
              <a:t>img</a:t>
            </a:r>
            <a:r>
              <a:rPr lang="en-US" sz="1200" dirty="0"/>
              <a:t>-top):&lt;/p&gt;</a:t>
            </a:r>
          </a:p>
          <a:p>
            <a:r>
              <a:rPr lang="en-US" sz="1200" dirty="0"/>
              <a:t>  &lt;div class="card" style="width:400px"&gt;</a:t>
            </a:r>
          </a:p>
          <a:p>
            <a:r>
              <a:rPr lang="en-US" sz="1200" dirty="0"/>
              <a:t>    &lt;</a:t>
            </a:r>
            <a:r>
              <a:rPr lang="en-US" sz="1200" dirty="0" err="1"/>
              <a:t>img</a:t>
            </a:r>
            <a:r>
              <a:rPr lang="en-US" sz="1200" dirty="0"/>
              <a:t> class="card-</a:t>
            </a:r>
            <a:r>
              <a:rPr lang="en-US" sz="1200" dirty="0" err="1"/>
              <a:t>img</a:t>
            </a:r>
            <a:r>
              <a:rPr lang="en-US" sz="1200" dirty="0"/>
              <a:t>-top" </a:t>
            </a:r>
            <a:r>
              <a:rPr lang="en-US" sz="1200" dirty="0" err="1"/>
              <a:t>src</a:t>
            </a:r>
            <a:r>
              <a:rPr lang="en-US" sz="1200" dirty="0"/>
              <a:t>="img_avatar1.png" alt="Card image" style="width:100%"&gt;</a:t>
            </a:r>
          </a:p>
          <a:p>
            <a:r>
              <a:rPr lang="en-US" sz="1200" dirty="0"/>
              <a:t>    &lt;div class="card-body"&gt;</a:t>
            </a:r>
          </a:p>
          <a:p>
            <a:r>
              <a:rPr lang="en-US" sz="1200" dirty="0"/>
              <a:t>      &lt;h4 class="card-title"&gt;John Doe&lt;/h4&gt;</a:t>
            </a:r>
          </a:p>
          <a:p>
            <a:r>
              <a:rPr lang="en-US" sz="1200" dirty="0"/>
              <a:t>      &lt;p class="card-text"&gt;Some example text some example text. John Doe is an architect and engineer&lt;/p&gt;</a:t>
            </a:r>
          </a:p>
          <a:p>
            <a:r>
              <a:rPr lang="en-US" sz="1200" dirty="0"/>
              <a:t>      &lt;a </a:t>
            </a:r>
            <a:r>
              <a:rPr lang="en-US" sz="1200" dirty="0" err="1"/>
              <a:t>href</a:t>
            </a:r>
            <a:r>
              <a:rPr lang="en-US" sz="1200" dirty="0"/>
              <a:t>="#" class="</a:t>
            </a:r>
            <a:r>
              <a:rPr lang="en-US" sz="1200" dirty="0" err="1"/>
              <a:t>btn</a:t>
            </a:r>
            <a:r>
              <a:rPr lang="en-US" sz="1200" dirty="0"/>
              <a:t> </a:t>
            </a:r>
            <a:r>
              <a:rPr lang="en-US" sz="1200" dirty="0" err="1"/>
              <a:t>btn</a:t>
            </a:r>
            <a:r>
              <a:rPr lang="en-US" sz="1200" dirty="0"/>
              <a:t>-primary"&gt;See Profile&lt;/a&gt;</a:t>
            </a:r>
          </a:p>
          <a:p>
            <a:r>
              <a:rPr lang="en-US" sz="1200" dirty="0"/>
              <a:t>    &lt;/div&gt;</a:t>
            </a:r>
          </a:p>
          <a:p>
            <a:r>
              <a:rPr lang="en-US" sz="1200" dirty="0"/>
              <a:t>  &lt;/div&gt;</a:t>
            </a:r>
          </a:p>
          <a:p>
            <a:r>
              <a:rPr lang="en-US" sz="1200" dirty="0"/>
              <a:t>  &lt;</a:t>
            </a:r>
            <a:r>
              <a:rPr lang="en-US" sz="1200" dirty="0" err="1"/>
              <a:t>br</a:t>
            </a:r>
            <a:r>
              <a:rPr lang="en-US" sz="1200" dirty="0"/>
              <a:t>&gt;</a:t>
            </a:r>
          </a:p>
          <a:p>
            <a:r>
              <a:rPr lang="en-US" sz="1200" dirty="0"/>
              <a:t>  </a:t>
            </a:r>
          </a:p>
          <a:p>
            <a:r>
              <a:rPr lang="en-US" sz="1200" dirty="0"/>
              <a:t>  &lt;p&gt;Image at the bottom (card-</a:t>
            </a:r>
            <a:r>
              <a:rPr lang="en-US" sz="1200" dirty="0" err="1"/>
              <a:t>img</a:t>
            </a:r>
            <a:r>
              <a:rPr lang="en-US" sz="1200" dirty="0"/>
              <a:t>-bottom):&lt;/p&gt;</a:t>
            </a:r>
          </a:p>
          <a:p>
            <a:r>
              <a:rPr lang="en-US" sz="1200" dirty="0"/>
              <a:t>  &lt;div class="card" style="width:400px"&gt;</a:t>
            </a:r>
          </a:p>
          <a:p>
            <a:r>
              <a:rPr lang="en-US" sz="1200" dirty="0"/>
              <a:t>    &lt;div class="card-body"&gt;</a:t>
            </a:r>
          </a:p>
          <a:p>
            <a:r>
              <a:rPr lang="en-US" sz="1200" dirty="0"/>
              <a:t>      &lt;h4 class="card-title"&gt;Jane Doe&lt;/h4&gt;</a:t>
            </a:r>
          </a:p>
          <a:p>
            <a:r>
              <a:rPr lang="en-US" sz="1200" dirty="0"/>
              <a:t>      &lt;p class="card-text"&gt;Some example text some example text. Jane Doe is an architect and engineer&lt;/p&gt;</a:t>
            </a:r>
          </a:p>
          <a:p>
            <a:r>
              <a:rPr lang="en-US" sz="1200" dirty="0"/>
              <a:t>      &lt;a </a:t>
            </a:r>
            <a:r>
              <a:rPr lang="en-US" sz="1200" dirty="0" err="1"/>
              <a:t>href</a:t>
            </a:r>
            <a:r>
              <a:rPr lang="en-US" sz="1200" dirty="0"/>
              <a:t>="#" class="</a:t>
            </a:r>
            <a:r>
              <a:rPr lang="en-US" sz="1200" dirty="0" err="1"/>
              <a:t>btn</a:t>
            </a:r>
            <a:r>
              <a:rPr lang="en-US" sz="1200" dirty="0"/>
              <a:t> </a:t>
            </a:r>
            <a:r>
              <a:rPr lang="en-US" sz="1200" dirty="0" err="1"/>
              <a:t>btn</a:t>
            </a:r>
            <a:r>
              <a:rPr lang="en-US" sz="1200" dirty="0"/>
              <a:t>-primary"&gt;See Profile&lt;/a&gt;</a:t>
            </a:r>
          </a:p>
          <a:p>
            <a:r>
              <a:rPr lang="en-US" sz="1200" dirty="0"/>
              <a:t>    &lt;/div&gt;</a:t>
            </a:r>
          </a:p>
          <a:p>
            <a:r>
              <a:rPr lang="en-US" sz="1200" dirty="0"/>
              <a:t>    &lt;</a:t>
            </a:r>
            <a:r>
              <a:rPr lang="en-US" sz="1200" dirty="0" err="1"/>
              <a:t>img</a:t>
            </a:r>
            <a:r>
              <a:rPr lang="en-US" sz="1200" dirty="0"/>
              <a:t> class="card-</a:t>
            </a:r>
            <a:r>
              <a:rPr lang="en-US" sz="1200" dirty="0" err="1"/>
              <a:t>img</a:t>
            </a:r>
            <a:r>
              <a:rPr lang="en-US" sz="1200" dirty="0"/>
              <a:t>-bottom" </a:t>
            </a:r>
            <a:r>
              <a:rPr lang="en-US" sz="1200" dirty="0" err="1"/>
              <a:t>src</a:t>
            </a:r>
            <a:r>
              <a:rPr lang="en-US" sz="1200" dirty="0"/>
              <a:t>="img_avatar6.png" alt="Card image" style="width:100%"&gt;</a:t>
            </a:r>
          </a:p>
          <a:p>
            <a:r>
              <a:rPr lang="en-US" sz="1200" dirty="0"/>
              <a:t>  &lt;/div&gt;</a:t>
            </a:r>
          </a:p>
          <a:p>
            <a:r>
              <a:rPr lang="en-US" sz="1200" dirty="0"/>
              <a:t>&lt;/div&gt;</a:t>
            </a:r>
            <a:endParaRPr lang="es-ES" sz="1200" dirty="0"/>
          </a:p>
        </p:txBody>
      </p:sp>
    </p:spTree>
    <p:extLst>
      <p:ext uri="{BB962C8B-B14F-4D97-AF65-F5344CB8AC3E}">
        <p14:creationId xmlns:p14="http://schemas.microsoft.com/office/powerpoint/2010/main" val="5784705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Tarjetas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446835" y="1083016"/>
            <a:ext cx="11148134" cy="1015663"/>
          </a:xfrm>
          <a:prstGeom prst="rect">
            <a:avLst/>
          </a:prstGeom>
        </p:spPr>
        <p:txBody>
          <a:bodyPr wrap="square">
            <a:spAutoFit/>
          </a:bodyPr>
          <a:lstStyle/>
          <a:p>
            <a:r>
              <a:rPr lang="es-ES" b="1" dirty="0"/>
              <a:t>Baraja de </a:t>
            </a:r>
            <a:r>
              <a:rPr lang="es-ES" b="1" dirty="0" smtClean="0"/>
              <a:t>carta </a:t>
            </a:r>
            <a:r>
              <a:rPr lang="es-ES" sz="1200" dirty="0" smtClean="0"/>
              <a:t>index_130</a:t>
            </a:r>
            <a:endParaRPr lang="es-ES" sz="1200" dirty="0"/>
          </a:p>
          <a:p>
            <a:r>
              <a:rPr lang="es-ES" sz="1400" dirty="0"/>
              <a:t>La .</a:t>
            </a:r>
            <a:r>
              <a:rPr lang="es-ES" sz="1400" dirty="0" err="1"/>
              <a:t>card-deckclase</a:t>
            </a:r>
            <a:r>
              <a:rPr lang="es-ES" sz="1400" dirty="0"/>
              <a:t> crea una cuadrícula de tarjetas que tienen la </a:t>
            </a:r>
            <a:r>
              <a:rPr lang="es-ES" sz="1400" b="1" dirty="0"/>
              <a:t>misma altura y anchura</a:t>
            </a:r>
            <a:r>
              <a:rPr lang="es-ES" sz="1400" dirty="0"/>
              <a:t> . El diseño se ajustará automáticamente a medida que inserte más tarjetas.</a:t>
            </a:r>
          </a:p>
          <a:p>
            <a:r>
              <a:rPr lang="es-ES" sz="1400" b="1" dirty="0"/>
              <a:t>Nota:</a:t>
            </a:r>
            <a:r>
              <a:rPr lang="es-ES" sz="1400" dirty="0"/>
              <a:t> Las tarjetas se muestran verticalmente en pantallas pequeñas (menos de 576 </a:t>
            </a:r>
            <a:r>
              <a:rPr lang="es-ES" sz="1400" dirty="0" err="1"/>
              <a:t>px</a:t>
            </a:r>
            <a:r>
              <a:rPr lang="es-ES" sz="1400" dirty="0"/>
              <a:t>):</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2275297"/>
            <a:ext cx="107918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7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Botones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633" y="1069672"/>
            <a:ext cx="78295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097633" y="2018196"/>
            <a:ext cx="6096000" cy="1938992"/>
          </a:xfrm>
          <a:prstGeom prst="rect">
            <a:avLst/>
          </a:prstGeom>
          <a:solidFill>
            <a:schemeClr val="bg1">
              <a:lumMod val="95000"/>
            </a:schemeClr>
          </a:solidFill>
        </p:spPr>
        <p:txBody>
          <a:bodyPr>
            <a:spAutoFit/>
          </a:bodyPr>
          <a:lstStyle/>
          <a:p>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"&gt;Basic&lt;/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btn-primary</a:t>
            </a:r>
            <a:r>
              <a:rPr lang="es-ES" sz="1200" dirty="0"/>
              <a:t>"&gt;</a:t>
            </a:r>
            <a:r>
              <a:rPr lang="es-ES" sz="1200" dirty="0" err="1"/>
              <a:t>Primary</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btn-secondary</a:t>
            </a:r>
            <a:r>
              <a:rPr lang="es-ES" sz="1200" dirty="0"/>
              <a:t>"&gt;</a:t>
            </a:r>
            <a:r>
              <a:rPr lang="es-ES" sz="1200" dirty="0" err="1"/>
              <a:t>Secondary</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btn-success</a:t>
            </a:r>
            <a:r>
              <a:rPr lang="es-ES" sz="1200" dirty="0"/>
              <a:t>"&gt;</a:t>
            </a:r>
            <a:r>
              <a:rPr lang="es-ES" sz="1200" dirty="0" err="1"/>
              <a:t>Success</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btn-info</a:t>
            </a:r>
            <a:r>
              <a:rPr lang="es-ES" sz="1200" dirty="0"/>
              <a:t>"&gt;</a:t>
            </a:r>
            <a:r>
              <a:rPr lang="es-ES" sz="1200" dirty="0" err="1"/>
              <a:t>Info</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btn-warning</a:t>
            </a:r>
            <a:r>
              <a:rPr lang="es-ES" sz="1200" dirty="0"/>
              <a:t>"&gt;</a:t>
            </a:r>
            <a:r>
              <a:rPr lang="es-ES" sz="1200" dirty="0" err="1"/>
              <a:t>Warning</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btn-danger</a:t>
            </a:r>
            <a:r>
              <a:rPr lang="es-ES" sz="1200" dirty="0"/>
              <a:t>"&gt;</a:t>
            </a:r>
            <a:r>
              <a:rPr lang="es-ES" sz="1200" dirty="0" err="1"/>
              <a:t>Danger</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btn-dark</a:t>
            </a:r>
            <a:r>
              <a:rPr lang="es-ES" sz="1200" dirty="0"/>
              <a:t>"&gt;</a:t>
            </a:r>
            <a:r>
              <a:rPr lang="es-ES" sz="1200" dirty="0" err="1"/>
              <a:t>Dark</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a:t>
            </a:r>
            <a:r>
              <a:rPr lang="es-ES" sz="1200" dirty="0"/>
              <a:t>-light"&gt;Light&lt;/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a:t>
            </a:r>
            <a:r>
              <a:rPr lang="es-ES" sz="1200" dirty="0"/>
              <a:t>-link"&gt;Link&lt;/</a:t>
            </a:r>
            <a:r>
              <a:rPr lang="es-ES" sz="1200" dirty="0" err="1"/>
              <a:t>button</a:t>
            </a:r>
            <a:r>
              <a:rPr lang="es-ES" sz="1200" dirty="0"/>
              <a:t>&gt;</a:t>
            </a:r>
          </a:p>
        </p:txBody>
      </p:sp>
      <p:sp>
        <p:nvSpPr>
          <p:cNvPr id="5" name="4 CuadroTexto"/>
          <p:cNvSpPr txBox="1"/>
          <p:nvPr/>
        </p:nvSpPr>
        <p:spPr>
          <a:xfrm>
            <a:off x="1097633" y="4114226"/>
            <a:ext cx="6711884" cy="307777"/>
          </a:xfrm>
          <a:prstGeom prst="rect">
            <a:avLst/>
          </a:prstGeom>
          <a:noFill/>
        </p:spPr>
        <p:txBody>
          <a:bodyPr wrap="square" rtlCol="0">
            <a:spAutoFit/>
          </a:bodyPr>
          <a:lstStyle/>
          <a:p>
            <a:r>
              <a:rPr lang="en-US" sz="1400" dirty="0"/>
              <a:t>The button classes can be used on &lt;a&gt;, &lt;button&gt;, or &lt;input&gt; elements:</a:t>
            </a:r>
            <a:endParaRPr lang="es-ES" sz="1400" dirty="0"/>
          </a:p>
        </p:txBody>
      </p:sp>
      <p:sp>
        <p:nvSpPr>
          <p:cNvPr id="7" name="6 Rectángulo"/>
          <p:cNvSpPr/>
          <p:nvPr/>
        </p:nvSpPr>
        <p:spPr>
          <a:xfrm>
            <a:off x="1097633" y="4622113"/>
            <a:ext cx="6096000" cy="830997"/>
          </a:xfrm>
          <a:prstGeom prst="rect">
            <a:avLst/>
          </a:prstGeom>
          <a:solidFill>
            <a:schemeClr val="bg1">
              <a:lumMod val="95000"/>
            </a:schemeClr>
          </a:solidFill>
        </p:spPr>
        <p:txBody>
          <a:bodyPr>
            <a:spAutoFit/>
          </a:bodyPr>
          <a:lstStyle/>
          <a:p>
            <a:r>
              <a:rPr lang="es-ES" sz="1200" dirty="0"/>
              <a:t>&lt;a </a:t>
            </a:r>
            <a:r>
              <a:rPr lang="es-ES" sz="1200" dirty="0" err="1"/>
              <a:t>href</a:t>
            </a:r>
            <a:r>
              <a:rPr lang="es-ES" sz="1200" dirty="0"/>
              <a:t>="#" </a:t>
            </a:r>
            <a:r>
              <a:rPr lang="es-ES" sz="1200" dirty="0" err="1"/>
              <a:t>class</a:t>
            </a:r>
            <a:r>
              <a:rPr lang="es-ES" sz="1200" dirty="0"/>
              <a:t>="</a:t>
            </a:r>
            <a:r>
              <a:rPr lang="es-ES" sz="1200" dirty="0" err="1"/>
              <a:t>btn</a:t>
            </a:r>
            <a:r>
              <a:rPr lang="es-ES" sz="1200" dirty="0"/>
              <a:t> </a:t>
            </a:r>
            <a:r>
              <a:rPr lang="es-ES" sz="1200" dirty="0" err="1"/>
              <a:t>btn-info</a:t>
            </a:r>
            <a:r>
              <a:rPr lang="es-ES" sz="1200" dirty="0"/>
              <a:t>" role="</a:t>
            </a:r>
            <a:r>
              <a:rPr lang="es-ES" sz="1200" dirty="0" err="1"/>
              <a:t>button</a:t>
            </a:r>
            <a:r>
              <a:rPr lang="es-ES" sz="1200" dirty="0"/>
              <a:t>"&gt;Link </a:t>
            </a:r>
            <a:r>
              <a:rPr lang="es-ES" sz="1200" dirty="0" err="1"/>
              <a:t>Button</a:t>
            </a:r>
            <a:r>
              <a:rPr lang="es-ES" sz="1200" dirty="0"/>
              <a:t>&lt;/a&gt;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btn-info</a:t>
            </a:r>
            <a:r>
              <a:rPr lang="es-ES" sz="1200" dirty="0"/>
              <a:t>"&gt;</a:t>
            </a:r>
            <a:r>
              <a:rPr lang="es-ES" sz="1200" dirty="0" err="1"/>
              <a:t>Button</a:t>
            </a:r>
            <a:r>
              <a:rPr lang="es-ES" sz="1200" dirty="0"/>
              <a:t>&lt;/</a:t>
            </a:r>
            <a:r>
              <a:rPr lang="es-ES" sz="1200" dirty="0" err="1"/>
              <a:t>button</a:t>
            </a:r>
            <a:r>
              <a:rPr lang="es-ES" sz="1200" dirty="0"/>
              <a:t>&gt;</a:t>
            </a:r>
            <a:br>
              <a:rPr lang="es-ES" sz="1200" dirty="0"/>
            </a:br>
            <a:r>
              <a:rPr lang="es-ES" sz="1200" dirty="0"/>
              <a:t>&lt;input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btn-info</a:t>
            </a:r>
            <a:r>
              <a:rPr lang="es-ES" sz="1200" dirty="0"/>
              <a:t>" </a:t>
            </a:r>
            <a:r>
              <a:rPr lang="es-ES" sz="1200" dirty="0" err="1"/>
              <a:t>value</a:t>
            </a:r>
            <a:r>
              <a:rPr lang="es-ES" sz="1200" dirty="0"/>
              <a:t>="Input </a:t>
            </a:r>
            <a:r>
              <a:rPr lang="es-ES" sz="1200" dirty="0" err="1"/>
              <a:t>Button</a:t>
            </a:r>
            <a:r>
              <a:rPr lang="es-ES" sz="1200" dirty="0"/>
              <a:t>"&gt;</a:t>
            </a:r>
            <a:br>
              <a:rPr lang="es-ES" sz="1200" dirty="0"/>
            </a:br>
            <a:r>
              <a:rPr lang="es-ES" sz="1200" dirty="0"/>
              <a:t>&lt;input </a:t>
            </a:r>
            <a:r>
              <a:rPr lang="es-ES" sz="1200" dirty="0" err="1"/>
              <a:t>type</a:t>
            </a:r>
            <a:r>
              <a:rPr lang="es-ES" sz="1200" dirty="0"/>
              <a:t>="</a:t>
            </a:r>
            <a:r>
              <a:rPr lang="es-ES" sz="1200" dirty="0" err="1"/>
              <a:t>submit</a:t>
            </a:r>
            <a:r>
              <a:rPr lang="es-ES" sz="1200" dirty="0"/>
              <a:t>" </a:t>
            </a:r>
            <a:r>
              <a:rPr lang="es-ES" sz="1200" dirty="0" err="1"/>
              <a:t>class</a:t>
            </a:r>
            <a:r>
              <a:rPr lang="es-ES" sz="1200" dirty="0"/>
              <a:t>="</a:t>
            </a:r>
            <a:r>
              <a:rPr lang="es-ES" sz="1200" dirty="0" err="1"/>
              <a:t>btn</a:t>
            </a:r>
            <a:r>
              <a:rPr lang="es-ES" sz="1200" dirty="0"/>
              <a:t> </a:t>
            </a:r>
            <a:r>
              <a:rPr lang="es-ES" sz="1200" dirty="0" err="1"/>
              <a:t>btn-info</a:t>
            </a:r>
            <a:r>
              <a:rPr lang="es-ES" sz="1200" dirty="0"/>
              <a:t>" </a:t>
            </a:r>
            <a:r>
              <a:rPr lang="es-ES" sz="1200" dirty="0" err="1"/>
              <a:t>value</a:t>
            </a:r>
            <a:r>
              <a:rPr lang="es-ES" sz="1200" dirty="0"/>
              <a:t>="</a:t>
            </a:r>
            <a:r>
              <a:rPr lang="es-ES" sz="1200" dirty="0" err="1"/>
              <a:t>Submit</a:t>
            </a:r>
            <a:r>
              <a:rPr lang="es-ES" sz="1200" dirty="0"/>
              <a:t> </a:t>
            </a:r>
            <a:r>
              <a:rPr lang="es-ES" sz="1200" dirty="0" err="1"/>
              <a:t>Button</a:t>
            </a:r>
            <a:r>
              <a:rPr lang="es-ES" sz="1200" dirty="0"/>
              <a:t>"&gt;</a:t>
            </a:r>
          </a:p>
        </p:txBody>
      </p:sp>
    </p:spTree>
    <p:extLst>
      <p:ext uri="{BB962C8B-B14F-4D97-AF65-F5344CB8AC3E}">
        <p14:creationId xmlns:p14="http://schemas.microsoft.com/office/powerpoint/2010/main" val="22366135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Botones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1165929" y="2856994"/>
            <a:ext cx="6096000" cy="276999"/>
          </a:xfrm>
          <a:prstGeom prst="rect">
            <a:avLst/>
          </a:prstGeom>
          <a:solidFill>
            <a:schemeClr val="bg1">
              <a:lumMod val="95000"/>
            </a:schemeClr>
          </a:solidFill>
        </p:spPr>
        <p:txBody>
          <a:bodyPr>
            <a:spAutoFit/>
          </a:bodyPr>
          <a:lstStyle/>
          <a:p>
            <a:r>
              <a:rPr lang="en-US" sz="1200" dirty="0"/>
              <a:t>&lt;button type="button" class="</a:t>
            </a:r>
            <a:r>
              <a:rPr lang="en-US" sz="1200" dirty="0" err="1"/>
              <a:t>btn</a:t>
            </a:r>
            <a:r>
              <a:rPr lang="en-US" sz="1200" dirty="0"/>
              <a:t> </a:t>
            </a:r>
            <a:r>
              <a:rPr lang="en-US" sz="1200" dirty="0" err="1"/>
              <a:t>btn</a:t>
            </a:r>
            <a:r>
              <a:rPr lang="en-US" sz="1200" dirty="0"/>
              <a:t>-primary </a:t>
            </a:r>
            <a:r>
              <a:rPr lang="en-US" sz="1200" dirty="0" err="1"/>
              <a:t>btn</a:t>
            </a:r>
            <a:r>
              <a:rPr lang="en-US" sz="1200" dirty="0"/>
              <a:t>-block"&gt;Full-Width Button&lt;/button</a:t>
            </a:r>
            <a:r>
              <a:rPr lang="en-US" sz="1200" dirty="0" smtClean="0"/>
              <a:t>&gt;</a:t>
            </a:r>
            <a:endParaRPr lang="en-US" sz="1200" dirty="0"/>
          </a:p>
        </p:txBody>
      </p:sp>
      <p:sp>
        <p:nvSpPr>
          <p:cNvPr id="4" name="3 Rectángulo"/>
          <p:cNvSpPr/>
          <p:nvPr/>
        </p:nvSpPr>
        <p:spPr>
          <a:xfrm>
            <a:off x="1097633" y="1094866"/>
            <a:ext cx="6096000" cy="1200329"/>
          </a:xfrm>
          <a:prstGeom prst="rect">
            <a:avLst/>
          </a:prstGeom>
        </p:spPr>
        <p:txBody>
          <a:bodyPr>
            <a:spAutoFit/>
          </a:bodyPr>
          <a:lstStyle/>
          <a:p>
            <a:r>
              <a:rPr lang="es-ES" b="1" dirty="0"/>
              <a:t>Block </a:t>
            </a:r>
            <a:r>
              <a:rPr lang="es-ES" b="1" dirty="0" err="1"/>
              <a:t>Level</a:t>
            </a:r>
            <a:r>
              <a:rPr lang="es-ES" b="1" dirty="0"/>
              <a:t> </a:t>
            </a:r>
            <a:r>
              <a:rPr lang="es-ES" b="1" dirty="0" err="1"/>
              <a:t>Buttons</a:t>
            </a:r>
            <a:endParaRPr lang="es-ES" b="1" dirty="0"/>
          </a:p>
          <a:p>
            <a:r>
              <a:rPr lang="es-ES" dirty="0"/>
              <a:t/>
            </a:r>
            <a:br>
              <a:rPr lang="es-ES" dirty="0"/>
            </a:br>
            <a:r>
              <a:rPr lang="es-ES" dirty="0"/>
              <a:t/>
            </a:r>
            <a:br>
              <a:rPr lang="es-ES" dirty="0"/>
            </a:br>
            <a:endParaRPr lang="es-ES" dirty="0"/>
          </a:p>
        </p:txBody>
      </p:sp>
      <p:sp>
        <p:nvSpPr>
          <p:cNvPr id="8" name="7 Rectángulo"/>
          <p:cNvSpPr/>
          <p:nvPr/>
        </p:nvSpPr>
        <p:spPr>
          <a:xfrm>
            <a:off x="955249" y="3726465"/>
            <a:ext cx="9367102" cy="1508105"/>
          </a:xfrm>
          <a:prstGeom prst="rect">
            <a:avLst/>
          </a:prstGeom>
        </p:spPr>
        <p:txBody>
          <a:bodyPr wrap="square">
            <a:spAutoFit/>
          </a:bodyPr>
          <a:lstStyle/>
          <a:p>
            <a:r>
              <a:rPr lang="es-ES" b="1" dirty="0"/>
              <a:t>Active/</a:t>
            </a:r>
            <a:r>
              <a:rPr lang="es-ES" b="1" dirty="0" err="1"/>
              <a:t>Disabled</a:t>
            </a:r>
            <a:r>
              <a:rPr lang="es-ES" b="1" dirty="0"/>
              <a:t> </a:t>
            </a:r>
            <a:r>
              <a:rPr lang="es-ES" b="1" dirty="0" err="1"/>
              <a:t>Buttons</a:t>
            </a:r>
            <a:endParaRPr lang="es-ES" b="1" dirty="0"/>
          </a:p>
          <a:p>
            <a:r>
              <a:rPr lang="en-US" sz="1400" dirty="0"/>
              <a:t>The class .active makes a button appear pressed, and the disabled attribute makes a button </a:t>
            </a:r>
            <a:r>
              <a:rPr lang="en-US" sz="1400" dirty="0" err="1"/>
              <a:t>unclickable</a:t>
            </a:r>
            <a:r>
              <a:rPr lang="en-US" sz="1400" dirty="0"/>
              <a:t>. Note that &lt;a&gt; elements do not support the disabled attribute and must therefore use the .disabled class to make it visually appear disabled.</a:t>
            </a:r>
          </a:p>
          <a:p>
            <a:r>
              <a:rPr lang="en-US" sz="1400" dirty="0"/>
              <a:t/>
            </a:r>
            <a:br>
              <a:rPr lang="en-US" sz="1400" dirty="0"/>
            </a:br>
            <a:endParaRPr lang="es-ES" dirty="0"/>
          </a:p>
        </p:txBody>
      </p:sp>
      <p:sp>
        <p:nvSpPr>
          <p:cNvPr id="9" name="8 Rectángulo"/>
          <p:cNvSpPr/>
          <p:nvPr/>
        </p:nvSpPr>
        <p:spPr>
          <a:xfrm>
            <a:off x="1082903" y="5104103"/>
            <a:ext cx="6096000" cy="646331"/>
          </a:xfrm>
          <a:prstGeom prst="rect">
            <a:avLst/>
          </a:prstGeom>
          <a:solidFill>
            <a:schemeClr val="bg1">
              <a:lumMod val="95000"/>
            </a:schemeClr>
          </a:solidFill>
        </p:spPr>
        <p:txBody>
          <a:bodyPr>
            <a:spAutoFit/>
          </a:bodyPr>
          <a:lstStyle/>
          <a:p>
            <a:r>
              <a:rPr lang="en-US" sz="1200" dirty="0"/>
              <a:t>&lt;button type="button" class="</a:t>
            </a:r>
            <a:r>
              <a:rPr lang="en-US" sz="1200" dirty="0" err="1"/>
              <a:t>btn</a:t>
            </a:r>
            <a:r>
              <a:rPr lang="en-US" sz="1200" dirty="0"/>
              <a:t> </a:t>
            </a:r>
            <a:r>
              <a:rPr lang="en-US" sz="1200" dirty="0" err="1"/>
              <a:t>btn</a:t>
            </a:r>
            <a:r>
              <a:rPr lang="en-US" sz="1200" dirty="0"/>
              <a:t>-primary active"&gt;Active Primary&lt;/button&gt;</a:t>
            </a:r>
            <a:br>
              <a:rPr lang="en-US" sz="1200" dirty="0"/>
            </a:br>
            <a:r>
              <a:rPr lang="en-US" sz="1200" dirty="0"/>
              <a:t>&lt;button type="button" class="</a:t>
            </a:r>
            <a:r>
              <a:rPr lang="en-US" sz="1200" dirty="0" err="1"/>
              <a:t>btn</a:t>
            </a:r>
            <a:r>
              <a:rPr lang="en-US" sz="1200" dirty="0"/>
              <a:t> </a:t>
            </a:r>
            <a:r>
              <a:rPr lang="en-US" sz="1200" dirty="0" err="1"/>
              <a:t>btn</a:t>
            </a:r>
            <a:r>
              <a:rPr lang="en-US" sz="1200" dirty="0"/>
              <a:t>-primary" disabled&gt;Disabled Primary&lt;/button&gt;</a:t>
            </a:r>
            <a:br>
              <a:rPr lang="en-US" sz="1200" dirty="0"/>
            </a:br>
            <a:r>
              <a:rPr lang="en-US" sz="1200" dirty="0"/>
              <a:t>&lt;a </a:t>
            </a:r>
            <a:r>
              <a:rPr lang="en-US" sz="1200" dirty="0" err="1"/>
              <a:t>href</a:t>
            </a:r>
            <a:r>
              <a:rPr lang="en-US" sz="1200" dirty="0"/>
              <a:t>="#" class="</a:t>
            </a:r>
            <a:r>
              <a:rPr lang="en-US" sz="1200" dirty="0" err="1"/>
              <a:t>btn</a:t>
            </a:r>
            <a:r>
              <a:rPr lang="en-US" sz="1200" dirty="0"/>
              <a:t> </a:t>
            </a:r>
            <a:r>
              <a:rPr lang="en-US" sz="1200" dirty="0" err="1"/>
              <a:t>btn</a:t>
            </a:r>
            <a:r>
              <a:rPr lang="en-US" sz="1200" dirty="0"/>
              <a:t>-primary disabled"&gt;Disabled Link&lt;/a&gt;</a:t>
            </a:r>
            <a:endParaRPr lang="es-ES" sz="1200" dirty="0"/>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30" y="1798703"/>
            <a:ext cx="104203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613" y="5064039"/>
            <a:ext cx="29432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666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Botones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3466069" y="2178264"/>
            <a:ext cx="6096000" cy="1569660"/>
          </a:xfrm>
          <a:prstGeom prst="rect">
            <a:avLst/>
          </a:prstGeom>
          <a:solidFill>
            <a:schemeClr val="bg1">
              <a:lumMod val="95000"/>
            </a:schemeClr>
          </a:solidFill>
        </p:spPr>
        <p:txBody>
          <a:bodyPr>
            <a:spAutoFit/>
          </a:bodyPr>
          <a:lstStyle/>
          <a:p>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btn-outline-primary</a:t>
            </a:r>
            <a:r>
              <a:rPr lang="es-ES" sz="1200" dirty="0"/>
              <a:t>"&gt;</a:t>
            </a:r>
            <a:r>
              <a:rPr lang="es-ES" sz="1200" dirty="0" err="1"/>
              <a:t>Primary</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btn-outline-secondary</a:t>
            </a:r>
            <a:r>
              <a:rPr lang="es-ES" sz="1200" dirty="0"/>
              <a:t>"&gt;</a:t>
            </a:r>
            <a:r>
              <a:rPr lang="es-ES" sz="1200" dirty="0" err="1"/>
              <a:t>Secondary</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btn-outline-success</a:t>
            </a:r>
            <a:r>
              <a:rPr lang="es-ES" sz="1200" dirty="0"/>
              <a:t>"&gt;</a:t>
            </a:r>
            <a:r>
              <a:rPr lang="es-ES" sz="1200" dirty="0" err="1"/>
              <a:t>Success</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btn-outline-info</a:t>
            </a:r>
            <a:r>
              <a:rPr lang="es-ES" sz="1200" dirty="0"/>
              <a:t>"&gt;</a:t>
            </a:r>
            <a:r>
              <a:rPr lang="es-ES" sz="1200" dirty="0" err="1"/>
              <a:t>Info</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btn-outline-warning</a:t>
            </a:r>
            <a:r>
              <a:rPr lang="es-ES" sz="1200" dirty="0"/>
              <a:t>"&gt;</a:t>
            </a:r>
            <a:r>
              <a:rPr lang="es-ES" sz="1200" dirty="0" err="1"/>
              <a:t>Warning</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btn-outline-danger</a:t>
            </a:r>
            <a:r>
              <a:rPr lang="es-ES" sz="1200" dirty="0"/>
              <a:t>"&gt;</a:t>
            </a:r>
            <a:r>
              <a:rPr lang="es-ES" sz="1200" dirty="0" err="1"/>
              <a:t>Danger</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btn-outline-dark</a:t>
            </a:r>
            <a:r>
              <a:rPr lang="es-ES" sz="1200" dirty="0"/>
              <a:t>"&gt;</a:t>
            </a:r>
            <a:r>
              <a:rPr lang="es-ES" sz="1200" dirty="0" err="1"/>
              <a:t>Dark</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a:t>
            </a:r>
            <a:r>
              <a:rPr lang="es-ES" sz="1200" dirty="0"/>
              <a:t>-</a:t>
            </a:r>
            <a:r>
              <a:rPr lang="es-ES" sz="1200" dirty="0" err="1"/>
              <a:t>outline</a:t>
            </a:r>
            <a:r>
              <a:rPr lang="es-ES" sz="1200" dirty="0"/>
              <a:t>-light </a:t>
            </a:r>
            <a:r>
              <a:rPr lang="es-ES" sz="1200" dirty="0" err="1"/>
              <a:t>text-dark</a:t>
            </a:r>
            <a:r>
              <a:rPr lang="es-ES" sz="1200" dirty="0"/>
              <a:t>"&gt;Light&lt;/</a:t>
            </a:r>
            <a:r>
              <a:rPr lang="es-ES" sz="1200" dirty="0" err="1"/>
              <a:t>button</a:t>
            </a:r>
            <a:r>
              <a:rPr lang="es-ES" sz="1200" dirty="0"/>
              <a:t>&gt;</a:t>
            </a:r>
          </a:p>
        </p:txBody>
      </p:sp>
      <p:sp>
        <p:nvSpPr>
          <p:cNvPr id="4" name="3 Rectángulo"/>
          <p:cNvSpPr/>
          <p:nvPr/>
        </p:nvSpPr>
        <p:spPr>
          <a:xfrm>
            <a:off x="1097633" y="1094866"/>
            <a:ext cx="6096000" cy="923330"/>
          </a:xfrm>
          <a:prstGeom prst="rect">
            <a:avLst/>
          </a:prstGeom>
        </p:spPr>
        <p:txBody>
          <a:bodyPr>
            <a:spAutoFit/>
          </a:bodyPr>
          <a:lstStyle/>
          <a:p>
            <a:r>
              <a:rPr lang="es-ES" b="1" dirty="0" err="1"/>
              <a:t>Button</a:t>
            </a:r>
            <a:r>
              <a:rPr lang="es-ES" b="1" dirty="0"/>
              <a:t> </a:t>
            </a:r>
            <a:r>
              <a:rPr lang="es-ES" b="1" dirty="0" err="1"/>
              <a:t>Outline</a:t>
            </a:r>
            <a:endParaRPr lang="es-ES" b="1" dirty="0"/>
          </a:p>
          <a:p>
            <a:r>
              <a:rPr lang="es-ES" dirty="0"/>
              <a:t/>
            </a:r>
            <a:br>
              <a:rPr lang="es-ES" dirty="0"/>
            </a:br>
            <a:endParaRPr lang="es-ES"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069" y="1251360"/>
            <a:ext cx="6372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955249" y="3726465"/>
            <a:ext cx="9367102" cy="861774"/>
          </a:xfrm>
          <a:prstGeom prst="rect">
            <a:avLst/>
          </a:prstGeom>
        </p:spPr>
        <p:txBody>
          <a:bodyPr wrap="square">
            <a:spAutoFit/>
          </a:bodyPr>
          <a:lstStyle/>
          <a:p>
            <a:r>
              <a:rPr lang="es-ES" b="1" dirty="0" err="1"/>
              <a:t>Button</a:t>
            </a:r>
            <a:r>
              <a:rPr lang="es-ES" b="1" dirty="0"/>
              <a:t> </a:t>
            </a:r>
            <a:r>
              <a:rPr lang="es-ES" b="1" dirty="0" err="1"/>
              <a:t>Sizes</a:t>
            </a:r>
            <a:endParaRPr lang="es-ES" b="1" dirty="0"/>
          </a:p>
          <a:p>
            <a:r>
              <a:rPr lang="en-US" sz="1400" dirty="0"/>
              <a:t>Use the .</a:t>
            </a:r>
            <a:r>
              <a:rPr lang="en-US" sz="1400" dirty="0" err="1"/>
              <a:t>btn-lg</a:t>
            </a:r>
            <a:r>
              <a:rPr lang="en-US" sz="1400" dirty="0"/>
              <a:t> class for large buttons or .</a:t>
            </a:r>
            <a:r>
              <a:rPr lang="en-US" sz="1400" dirty="0" err="1"/>
              <a:t>btn-sm</a:t>
            </a:r>
            <a:r>
              <a:rPr lang="en-US" sz="1400" dirty="0"/>
              <a:t> class for small buttons:</a:t>
            </a:r>
            <a:r>
              <a:rPr lang="es-ES" dirty="0"/>
              <a:t/>
            </a:r>
            <a:br>
              <a:rPr lang="es-ES" dirty="0"/>
            </a:br>
            <a:endParaRPr lang="es-ES" dirty="0"/>
          </a:p>
        </p:txBody>
      </p:sp>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994" y="3898552"/>
            <a:ext cx="27813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960994" y="4708177"/>
            <a:ext cx="6096000" cy="646331"/>
          </a:xfrm>
          <a:prstGeom prst="rect">
            <a:avLst/>
          </a:prstGeom>
          <a:solidFill>
            <a:schemeClr val="bg1">
              <a:lumMod val="95000"/>
            </a:schemeClr>
          </a:solidFill>
        </p:spPr>
        <p:txBody>
          <a:bodyPr>
            <a:spAutoFit/>
          </a:bodyPr>
          <a:lstStyle/>
          <a:p>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btn-primary</a:t>
            </a:r>
            <a:r>
              <a:rPr lang="es-ES" sz="1200" dirty="0"/>
              <a:t> </a:t>
            </a:r>
            <a:r>
              <a:rPr lang="es-ES" sz="1200" dirty="0" err="1"/>
              <a:t>btn-lg</a:t>
            </a:r>
            <a:r>
              <a:rPr lang="es-ES" sz="1200" dirty="0"/>
              <a:t>"&gt;</a:t>
            </a:r>
            <a:r>
              <a:rPr lang="es-ES" sz="1200" dirty="0" err="1"/>
              <a:t>Large</a:t>
            </a:r>
            <a:r>
              <a:rPr lang="es-ES" sz="1200" dirty="0"/>
              <a: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btn-primary</a:t>
            </a:r>
            <a:r>
              <a:rPr lang="es-ES" sz="1200" dirty="0"/>
              <a:t>"&gt;Default&lt;/</a:t>
            </a:r>
            <a:r>
              <a:rPr lang="es-ES" sz="1200" dirty="0" err="1"/>
              <a:t>button</a:t>
            </a:r>
            <a:r>
              <a:rPr lang="es-ES" sz="1200" dirty="0"/>
              <a:t>&gt;</a:t>
            </a:r>
            <a:br>
              <a:rPr lang="es-ES" sz="1200" dirty="0"/>
            </a:br>
            <a:r>
              <a:rPr lang="es-ES" sz="1200" dirty="0"/>
              <a:t>&lt;</a:t>
            </a:r>
            <a:r>
              <a:rPr lang="es-ES" sz="1200" dirty="0" err="1"/>
              <a:t>button</a:t>
            </a:r>
            <a:r>
              <a:rPr lang="es-ES" sz="1200" dirty="0"/>
              <a:t> </a:t>
            </a:r>
            <a:r>
              <a:rPr lang="es-ES" sz="1200" dirty="0" err="1"/>
              <a:t>type</a:t>
            </a:r>
            <a:r>
              <a:rPr lang="es-ES" sz="1200" dirty="0"/>
              <a:t>="</a:t>
            </a:r>
            <a:r>
              <a:rPr lang="es-ES" sz="1200" dirty="0" err="1"/>
              <a:t>button</a:t>
            </a:r>
            <a:r>
              <a:rPr lang="es-ES" sz="1200" dirty="0"/>
              <a:t>" </a:t>
            </a:r>
            <a:r>
              <a:rPr lang="es-ES" sz="1200" dirty="0" err="1"/>
              <a:t>class</a:t>
            </a:r>
            <a:r>
              <a:rPr lang="es-ES" sz="1200" dirty="0"/>
              <a:t>="</a:t>
            </a:r>
            <a:r>
              <a:rPr lang="es-ES" sz="1200" dirty="0" err="1"/>
              <a:t>btn</a:t>
            </a:r>
            <a:r>
              <a:rPr lang="es-ES" sz="1200" dirty="0"/>
              <a:t> </a:t>
            </a:r>
            <a:r>
              <a:rPr lang="es-ES" sz="1200" dirty="0" err="1"/>
              <a:t>btn-primary</a:t>
            </a:r>
            <a:r>
              <a:rPr lang="es-ES" sz="1200" dirty="0"/>
              <a:t> </a:t>
            </a:r>
            <a:r>
              <a:rPr lang="es-ES" sz="1200" dirty="0" err="1"/>
              <a:t>btn-sm</a:t>
            </a:r>
            <a:r>
              <a:rPr lang="es-ES" sz="1200" dirty="0"/>
              <a:t>"&gt;Small&lt;/</a:t>
            </a:r>
            <a:r>
              <a:rPr lang="es-ES" sz="1200" dirty="0" err="1"/>
              <a:t>button</a:t>
            </a:r>
            <a:r>
              <a:rPr lang="es-ES" sz="1200" dirty="0"/>
              <a:t>&gt;</a:t>
            </a:r>
          </a:p>
        </p:txBody>
      </p:sp>
    </p:spTree>
    <p:extLst>
      <p:ext uri="{BB962C8B-B14F-4D97-AF65-F5344CB8AC3E}">
        <p14:creationId xmlns:p14="http://schemas.microsoft.com/office/powerpoint/2010/main" val="3412458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Sliders/Galería</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59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2418548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060" y="324165"/>
            <a:ext cx="8719158" cy="502201"/>
          </a:xfrm>
        </p:spPr>
        <p:txBody>
          <a:bodyPr>
            <a:normAutofit/>
          </a:bodyPr>
          <a:lstStyle/>
          <a:p>
            <a:r>
              <a:rPr lang="es-ES" sz="3000" dirty="0" smtClean="0"/>
              <a:t>2. Contenedores.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923635" y="1237673"/>
            <a:ext cx="10086109" cy="1231106"/>
          </a:xfrm>
          <a:prstGeom prst="rect">
            <a:avLst/>
          </a:prstGeom>
        </p:spPr>
        <p:txBody>
          <a:bodyPr wrap="square">
            <a:spAutoFit/>
          </a:bodyPr>
          <a:lstStyle/>
          <a:p>
            <a:r>
              <a:rPr lang="es-ES" sz="1400" dirty="0"/>
              <a:t>Los contenedores se utilizan para rellenar el contenido dentro de ellos y hay dos clases de contenedores disponibles:</a:t>
            </a:r>
          </a:p>
          <a:p>
            <a:r>
              <a:rPr lang="es-ES" sz="1400" dirty="0"/>
              <a:t/>
            </a:r>
            <a:br>
              <a:rPr lang="es-ES" sz="1400" dirty="0"/>
            </a:br>
            <a:r>
              <a:rPr lang="es-ES" sz="1400" dirty="0"/>
              <a:t>La .</a:t>
            </a:r>
            <a:r>
              <a:rPr lang="es-ES" sz="1400" dirty="0" err="1" smtClean="0"/>
              <a:t>container</a:t>
            </a:r>
            <a:r>
              <a:rPr lang="es-ES" sz="1400" dirty="0" smtClean="0"/>
              <a:t> clase </a:t>
            </a:r>
            <a:r>
              <a:rPr lang="es-ES" sz="1400" dirty="0"/>
              <a:t>proporciona un </a:t>
            </a:r>
            <a:r>
              <a:rPr lang="es-ES" sz="1400" b="1" dirty="0"/>
              <a:t>contenedor de ancho fijo receptivo</a:t>
            </a:r>
            <a:endParaRPr lang="es-ES" sz="1400" dirty="0"/>
          </a:p>
          <a:p>
            <a:r>
              <a:rPr lang="es-ES" sz="1400" dirty="0"/>
              <a:t>La .</a:t>
            </a:r>
            <a:r>
              <a:rPr lang="es-ES" sz="1400" dirty="0" err="1" smtClean="0"/>
              <a:t>container</a:t>
            </a:r>
            <a:r>
              <a:rPr lang="es-ES" sz="1400" dirty="0" smtClean="0"/>
              <a:t>-fluid clase </a:t>
            </a:r>
            <a:r>
              <a:rPr lang="es-ES" sz="1400" dirty="0"/>
              <a:t>proporciona un </a:t>
            </a:r>
            <a:r>
              <a:rPr lang="es-ES" sz="1400" b="1" dirty="0"/>
              <a:t>contenedor de ancho completo</a:t>
            </a:r>
            <a:r>
              <a:rPr lang="es-ES" sz="1400" dirty="0"/>
              <a:t> , que abarca todo el ancho de la ventana gráfica.</a:t>
            </a:r>
          </a:p>
          <a:p>
            <a:endParaRPr lang="es-E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361384"/>
            <a:ext cx="104775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923635" y="3871403"/>
            <a:ext cx="9809020" cy="1569660"/>
          </a:xfrm>
          <a:prstGeom prst="rect">
            <a:avLst/>
          </a:prstGeom>
        </p:spPr>
        <p:txBody>
          <a:bodyPr wrap="square">
            <a:spAutoFit/>
          </a:bodyPr>
          <a:lstStyle/>
          <a:p>
            <a:r>
              <a:rPr lang="es-ES" sz="1200" dirty="0" smtClean="0"/>
              <a:t>&lt;</a:t>
            </a:r>
            <a:r>
              <a:rPr lang="es-ES" sz="1200" dirty="0" err="1"/>
              <a:t>body</a:t>
            </a:r>
            <a:r>
              <a:rPr lang="es-ES" sz="1200" dirty="0"/>
              <a:t>&gt;</a:t>
            </a:r>
          </a:p>
          <a:p>
            <a:r>
              <a:rPr lang="es-ES" sz="1200" dirty="0"/>
              <a:t>  </a:t>
            </a:r>
          </a:p>
          <a:p>
            <a:r>
              <a:rPr lang="es-ES" sz="1200" dirty="0"/>
              <a:t>&lt;div </a:t>
            </a:r>
            <a:r>
              <a:rPr lang="es-ES" sz="1200" dirty="0" err="1"/>
              <a:t>class</a:t>
            </a:r>
            <a:r>
              <a:rPr lang="es-ES" sz="1200" dirty="0"/>
              <a:t>="</a:t>
            </a:r>
            <a:r>
              <a:rPr lang="es-ES" sz="1200" dirty="0" err="1"/>
              <a:t>container</a:t>
            </a:r>
            <a:r>
              <a:rPr lang="es-ES" sz="1200" dirty="0"/>
              <a:t>"&gt;</a:t>
            </a:r>
          </a:p>
          <a:p>
            <a:r>
              <a:rPr lang="es-ES" sz="1200" dirty="0"/>
              <a:t>  &lt;h1&gt;</a:t>
            </a:r>
            <a:r>
              <a:rPr lang="es-ES" sz="1200" dirty="0" err="1"/>
              <a:t>My</a:t>
            </a:r>
            <a:r>
              <a:rPr lang="es-ES" sz="1200" dirty="0"/>
              <a:t> </a:t>
            </a:r>
            <a:r>
              <a:rPr lang="es-ES" sz="1200" dirty="0" err="1"/>
              <a:t>First</a:t>
            </a:r>
            <a:r>
              <a:rPr lang="es-ES" sz="1200" dirty="0"/>
              <a:t> </a:t>
            </a:r>
            <a:r>
              <a:rPr lang="es-ES" sz="1200" dirty="0" err="1"/>
              <a:t>Bootstrap</a:t>
            </a:r>
            <a:r>
              <a:rPr lang="es-ES" sz="1200" dirty="0"/>
              <a:t> Page&lt;/h1&gt;</a:t>
            </a:r>
          </a:p>
          <a:p>
            <a:r>
              <a:rPr lang="es-ES" sz="1200" dirty="0"/>
              <a:t>  &lt;p&gt;</a:t>
            </a:r>
            <a:r>
              <a:rPr lang="es-ES" sz="1200" dirty="0" err="1"/>
              <a:t>This</a:t>
            </a:r>
            <a:r>
              <a:rPr lang="es-ES" sz="1200" dirty="0"/>
              <a:t> </a:t>
            </a:r>
            <a:r>
              <a:rPr lang="es-ES" sz="1200" dirty="0" err="1"/>
              <a:t>part</a:t>
            </a:r>
            <a:r>
              <a:rPr lang="es-ES" sz="1200" dirty="0"/>
              <a:t> </a:t>
            </a:r>
            <a:r>
              <a:rPr lang="es-ES" sz="1200" dirty="0" err="1"/>
              <a:t>is</a:t>
            </a:r>
            <a:r>
              <a:rPr lang="es-ES" sz="1200" dirty="0"/>
              <a:t> </a:t>
            </a:r>
            <a:r>
              <a:rPr lang="es-ES" sz="1200" dirty="0" err="1"/>
              <a:t>inside</a:t>
            </a:r>
            <a:r>
              <a:rPr lang="es-ES" sz="1200" dirty="0"/>
              <a:t> a .</a:t>
            </a:r>
            <a:r>
              <a:rPr lang="es-ES" sz="1200" dirty="0" err="1"/>
              <a:t>container</a:t>
            </a:r>
            <a:r>
              <a:rPr lang="es-ES" sz="1200" dirty="0"/>
              <a:t> </a:t>
            </a:r>
            <a:r>
              <a:rPr lang="es-ES" sz="1200" dirty="0" err="1"/>
              <a:t>class</a:t>
            </a:r>
            <a:r>
              <a:rPr lang="es-ES" sz="1200" dirty="0"/>
              <a:t>.&lt;/p&gt; </a:t>
            </a:r>
          </a:p>
          <a:p>
            <a:r>
              <a:rPr lang="es-ES" sz="1200" dirty="0"/>
              <a:t>  &lt;p&gt;</a:t>
            </a:r>
            <a:r>
              <a:rPr lang="es-ES" sz="1200" dirty="0" err="1"/>
              <a:t>The</a:t>
            </a:r>
            <a:r>
              <a:rPr lang="es-ES" sz="1200" dirty="0"/>
              <a:t> .</a:t>
            </a:r>
            <a:r>
              <a:rPr lang="es-ES" sz="1200" dirty="0" err="1"/>
              <a:t>container</a:t>
            </a:r>
            <a:r>
              <a:rPr lang="es-ES" sz="1200" dirty="0"/>
              <a:t> </a:t>
            </a:r>
            <a:r>
              <a:rPr lang="es-ES" sz="1200" dirty="0" err="1"/>
              <a:t>class</a:t>
            </a:r>
            <a:r>
              <a:rPr lang="es-ES" sz="1200" dirty="0"/>
              <a:t> </a:t>
            </a:r>
            <a:r>
              <a:rPr lang="es-ES" sz="1200" dirty="0" err="1"/>
              <a:t>provides</a:t>
            </a:r>
            <a:r>
              <a:rPr lang="es-ES" sz="1200" dirty="0"/>
              <a:t> a </a:t>
            </a:r>
            <a:r>
              <a:rPr lang="es-ES" sz="1200" dirty="0" err="1"/>
              <a:t>responsive</a:t>
            </a:r>
            <a:r>
              <a:rPr lang="es-ES" sz="1200" dirty="0"/>
              <a:t> </a:t>
            </a:r>
            <a:r>
              <a:rPr lang="es-ES" sz="1200" dirty="0" err="1"/>
              <a:t>fixed</a:t>
            </a:r>
            <a:r>
              <a:rPr lang="es-ES" sz="1200" dirty="0"/>
              <a:t> </a:t>
            </a:r>
            <a:r>
              <a:rPr lang="es-ES" sz="1200" dirty="0" err="1"/>
              <a:t>width</a:t>
            </a:r>
            <a:r>
              <a:rPr lang="es-ES" sz="1200" dirty="0"/>
              <a:t> </a:t>
            </a:r>
            <a:r>
              <a:rPr lang="es-ES" sz="1200" dirty="0" err="1"/>
              <a:t>container</a:t>
            </a:r>
            <a:r>
              <a:rPr lang="es-ES" sz="1200" dirty="0"/>
              <a:t>.&lt;/p&gt;</a:t>
            </a:r>
          </a:p>
          <a:p>
            <a:r>
              <a:rPr lang="es-ES" sz="1200" dirty="0"/>
              <a:t>  &lt;p&gt;</a:t>
            </a:r>
            <a:r>
              <a:rPr lang="es-ES" sz="1200" dirty="0" err="1"/>
              <a:t>Resize</a:t>
            </a:r>
            <a:r>
              <a:rPr lang="es-ES" sz="1200" dirty="0"/>
              <a:t> </a:t>
            </a:r>
            <a:r>
              <a:rPr lang="es-ES" sz="1200" dirty="0" err="1"/>
              <a:t>the</a:t>
            </a:r>
            <a:r>
              <a:rPr lang="es-ES" sz="1200" dirty="0"/>
              <a:t> browser </a:t>
            </a:r>
            <a:r>
              <a:rPr lang="es-ES" sz="1200" dirty="0" err="1"/>
              <a:t>window</a:t>
            </a:r>
            <a:r>
              <a:rPr lang="es-ES" sz="1200" dirty="0"/>
              <a:t> to </a:t>
            </a:r>
            <a:r>
              <a:rPr lang="es-ES" sz="1200" dirty="0" err="1"/>
              <a:t>see</a:t>
            </a:r>
            <a:r>
              <a:rPr lang="es-ES" sz="1200" dirty="0"/>
              <a:t> </a:t>
            </a:r>
            <a:r>
              <a:rPr lang="es-ES" sz="1200" dirty="0" err="1"/>
              <a:t>that</a:t>
            </a:r>
            <a:r>
              <a:rPr lang="es-ES" sz="1200" dirty="0"/>
              <a:t> </a:t>
            </a:r>
            <a:r>
              <a:rPr lang="es-ES" sz="1200" dirty="0" err="1"/>
              <a:t>its</a:t>
            </a:r>
            <a:r>
              <a:rPr lang="es-ES" sz="1200" dirty="0"/>
              <a:t> </a:t>
            </a:r>
            <a:r>
              <a:rPr lang="es-ES" sz="1200" dirty="0" err="1"/>
              <a:t>width</a:t>
            </a:r>
            <a:r>
              <a:rPr lang="es-ES" sz="1200" dirty="0"/>
              <a:t> (</a:t>
            </a:r>
            <a:r>
              <a:rPr lang="es-ES" sz="1200" dirty="0" err="1"/>
              <a:t>max-width</a:t>
            </a:r>
            <a:r>
              <a:rPr lang="es-ES" sz="1200" dirty="0"/>
              <a:t>) </a:t>
            </a:r>
            <a:r>
              <a:rPr lang="es-ES" sz="1200" dirty="0" err="1"/>
              <a:t>will</a:t>
            </a:r>
            <a:r>
              <a:rPr lang="es-ES" sz="1200" dirty="0"/>
              <a:t> </a:t>
            </a:r>
            <a:r>
              <a:rPr lang="es-ES" sz="1200" dirty="0" err="1"/>
              <a:t>change</a:t>
            </a:r>
            <a:r>
              <a:rPr lang="es-ES" sz="1200" dirty="0"/>
              <a:t> at </a:t>
            </a:r>
            <a:r>
              <a:rPr lang="es-ES" sz="1200" dirty="0" err="1"/>
              <a:t>different</a:t>
            </a:r>
            <a:r>
              <a:rPr lang="es-ES" sz="1200" dirty="0"/>
              <a:t> </a:t>
            </a:r>
            <a:r>
              <a:rPr lang="es-ES" sz="1200" dirty="0" err="1"/>
              <a:t>breakpoints</a:t>
            </a:r>
            <a:r>
              <a:rPr lang="es-ES" sz="1200" dirty="0"/>
              <a:t>.&lt;/p&gt;</a:t>
            </a:r>
          </a:p>
          <a:p>
            <a:r>
              <a:rPr lang="es-ES" sz="1200" dirty="0"/>
              <a:t>&lt;/div</a:t>
            </a:r>
            <a:r>
              <a:rPr lang="es-ES" sz="1200" dirty="0" smtClean="0"/>
              <a:t>&gt;</a:t>
            </a:r>
            <a:endParaRPr lang="es-ES" sz="1200" dirty="0"/>
          </a:p>
        </p:txBody>
      </p:sp>
    </p:spTree>
    <p:extLst>
      <p:ext uri="{BB962C8B-B14F-4D97-AF65-F5344CB8AC3E}">
        <p14:creationId xmlns:p14="http://schemas.microsoft.com/office/powerpoint/2010/main" val="2262294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Imágenes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55782" y="1138535"/>
            <a:ext cx="6096000" cy="923330"/>
          </a:xfrm>
          <a:prstGeom prst="rect">
            <a:avLst/>
          </a:prstGeom>
        </p:spPr>
        <p:txBody>
          <a:bodyPr>
            <a:spAutoFit/>
          </a:bodyPr>
          <a:lstStyle/>
          <a:p>
            <a:r>
              <a:rPr lang="es-ES" b="1" dirty="0" err="1"/>
              <a:t>Bootstrap</a:t>
            </a:r>
            <a:r>
              <a:rPr lang="es-ES" b="1" dirty="0"/>
              <a:t> 4 </a:t>
            </a:r>
            <a:r>
              <a:rPr lang="es-ES" b="1" dirty="0" err="1"/>
              <a:t>Image</a:t>
            </a:r>
            <a:r>
              <a:rPr lang="es-ES" b="1" dirty="0"/>
              <a:t> </a:t>
            </a:r>
            <a:r>
              <a:rPr lang="es-ES" b="1" dirty="0" err="1"/>
              <a:t>Shapes</a:t>
            </a:r>
            <a:endParaRPr lang="es-ES" b="1" dirty="0"/>
          </a:p>
          <a:p>
            <a:r>
              <a:rPr lang="es-ES" dirty="0"/>
              <a:t/>
            </a:r>
            <a:br>
              <a:rPr lang="es-ES" dirty="0"/>
            </a:br>
            <a:endParaRPr lang="es-E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061" y="1737863"/>
            <a:ext cx="93440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1182254" y="3850376"/>
            <a:ext cx="1865745" cy="1292662"/>
          </a:xfrm>
          <a:prstGeom prst="rect">
            <a:avLst/>
          </a:prstGeom>
          <a:noFill/>
        </p:spPr>
        <p:txBody>
          <a:bodyPr wrap="square" rtlCol="0">
            <a:spAutoFit/>
          </a:bodyPr>
          <a:lstStyle/>
          <a:p>
            <a:r>
              <a:rPr lang="en-US" sz="1400" dirty="0"/>
              <a:t>The .rounded class adds rounded corners to an image:</a:t>
            </a:r>
          </a:p>
          <a:p>
            <a:r>
              <a:rPr lang="en-US" dirty="0"/>
              <a:t/>
            </a:r>
            <a:br>
              <a:rPr lang="en-US" dirty="0"/>
            </a:br>
            <a:endParaRPr lang="es-ES" dirty="0"/>
          </a:p>
        </p:txBody>
      </p:sp>
      <p:sp>
        <p:nvSpPr>
          <p:cNvPr id="9" name="8 CuadroTexto"/>
          <p:cNvSpPr txBox="1"/>
          <p:nvPr/>
        </p:nvSpPr>
        <p:spPr>
          <a:xfrm>
            <a:off x="4659745" y="3853807"/>
            <a:ext cx="1865745" cy="1015663"/>
          </a:xfrm>
          <a:prstGeom prst="rect">
            <a:avLst/>
          </a:prstGeom>
          <a:noFill/>
        </p:spPr>
        <p:txBody>
          <a:bodyPr wrap="square" rtlCol="0">
            <a:spAutoFit/>
          </a:bodyPr>
          <a:lstStyle/>
          <a:p>
            <a:r>
              <a:rPr lang="en-US" sz="1400" dirty="0"/>
              <a:t>The .rounded-circle class shapes the image to a circle</a:t>
            </a:r>
            <a:r>
              <a:rPr lang="en-US" sz="1400" dirty="0" smtClean="0"/>
              <a:t>:</a:t>
            </a:r>
            <a:r>
              <a:rPr lang="en-US" dirty="0"/>
              <a:t/>
            </a:r>
            <a:br>
              <a:rPr lang="en-US" dirty="0"/>
            </a:br>
            <a:endParaRPr lang="es-ES" dirty="0"/>
          </a:p>
        </p:txBody>
      </p:sp>
      <p:sp>
        <p:nvSpPr>
          <p:cNvPr id="10" name="9 CuadroTexto"/>
          <p:cNvSpPr txBox="1"/>
          <p:nvPr/>
        </p:nvSpPr>
        <p:spPr>
          <a:xfrm>
            <a:off x="7901709" y="3842072"/>
            <a:ext cx="1865745" cy="2000548"/>
          </a:xfrm>
          <a:prstGeom prst="rect">
            <a:avLst/>
          </a:prstGeom>
          <a:noFill/>
        </p:spPr>
        <p:txBody>
          <a:bodyPr wrap="square" rtlCol="0">
            <a:spAutoFit/>
          </a:bodyPr>
          <a:lstStyle/>
          <a:p>
            <a:r>
              <a:rPr lang="en-US" sz="1400" dirty="0"/>
              <a:t>The .</a:t>
            </a:r>
            <a:r>
              <a:rPr lang="en-US" sz="1400" dirty="0" err="1"/>
              <a:t>img</a:t>
            </a:r>
            <a:r>
              <a:rPr lang="en-US" sz="1400" dirty="0"/>
              <a:t>-thumbnail class shapes the image to a thumbnail (bordered):</a:t>
            </a:r>
          </a:p>
          <a:p>
            <a:r>
              <a:rPr lang="en-US" sz="1400" dirty="0"/>
              <a:t/>
            </a:r>
            <a:br>
              <a:rPr lang="en-US" sz="1400" dirty="0"/>
            </a:br>
            <a:r>
              <a:rPr lang="en-US" dirty="0"/>
              <a:t/>
            </a:r>
            <a:br>
              <a:rPr lang="en-US" dirty="0"/>
            </a:br>
            <a:endParaRPr lang="es-ES" dirty="0"/>
          </a:p>
        </p:txBody>
      </p:sp>
      <p:sp>
        <p:nvSpPr>
          <p:cNvPr id="7" name="6 Rectángulo"/>
          <p:cNvSpPr/>
          <p:nvPr/>
        </p:nvSpPr>
        <p:spPr>
          <a:xfrm>
            <a:off x="1036061" y="4730970"/>
            <a:ext cx="7185891" cy="646331"/>
          </a:xfrm>
          <a:prstGeom prst="rect">
            <a:avLst/>
          </a:prstGeom>
          <a:solidFill>
            <a:schemeClr val="bg1">
              <a:lumMod val="95000"/>
            </a:schemeClr>
          </a:solidFill>
        </p:spPr>
        <p:txBody>
          <a:bodyPr wrap="square">
            <a:spAutoFit/>
          </a:bodyPr>
          <a:lstStyle/>
          <a:p>
            <a:r>
              <a:rPr lang="en-US" sz="1200" dirty="0"/>
              <a:t>&lt;</a:t>
            </a:r>
            <a:r>
              <a:rPr lang="en-US" sz="1200" dirty="0" err="1"/>
              <a:t>img</a:t>
            </a:r>
            <a:r>
              <a:rPr lang="en-US" sz="1200" dirty="0"/>
              <a:t> </a:t>
            </a:r>
            <a:r>
              <a:rPr lang="en-US" sz="1200" dirty="0" err="1"/>
              <a:t>src</a:t>
            </a:r>
            <a:r>
              <a:rPr lang="en-US" sz="1200" dirty="0"/>
              <a:t>="cinqueterre.jpg" class="rounded" alt="Cinque Terre</a:t>
            </a:r>
            <a:r>
              <a:rPr lang="en-US" sz="1200" dirty="0" smtClean="0"/>
              <a:t>"&gt;</a:t>
            </a:r>
          </a:p>
          <a:p>
            <a:r>
              <a:rPr lang="en-US" sz="1200" dirty="0"/>
              <a:t>&lt;</a:t>
            </a:r>
            <a:r>
              <a:rPr lang="en-US" sz="1200" dirty="0" err="1"/>
              <a:t>img</a:t>
            </a:r>
            <a:r>
              <a:rPr lang="en-US" sz="1200" dirty="0"/>
              <a:t> </a:t>
            </a:r>
            <a:r>
              <a:rPr lang="en-US" sz="1200" dirty="0" err="1"/>
              <a:t>src</a:t>
            </a:r>
            <a:r>
              <a:rPr lang="en-US" sz="1200" dirty="0"/>
              <a:t>="cinqueterre.jpg" class="rounded-circle" alt="Cinque Terre</a:t>
            </a:r>
            <a:r>
              <a:rPr lang="en-US" sz="1200" dirty="0" smtClean="0"/>
              <a:t>"&gt;</a:t>
            </a:r>
            <a:endParaRPr lang="en-US" sz="1200" dirty="0"/>
          </a:p>
          <a:p>
            <a:r>
              <a:rPr lang="en-US" sz="1200" dirty="0"/>
              <a:t>&lt;</a:t>
            </a:r>
            <a:r>
              <a:rPr lang="en-US" sz="1200" dirty="0" err="1"/>
              <a:t>img</a:t>
            </a:r>
            <a:r>
              <a:rPr lang="en-US" sz="1200" dirty="0"/>
              <a:t> </a:t>
            </a:r>
            <a:r>
              <a:rPr lang="en-US" sz="1200" dirty="0" err="1"/>
              <a:t>src</a:t>
            </a:r>
            <a:r>
              <a:rPr lang="en-US" sz="1200" dirty="0"/>
              <a:t>="cinqueterre.jpg" class="</a:t>
            </a:r>
            <a:r>
              <a:rPr lang="en-US" sz="1200" dirty="0" err="1"/>
              <a:t>img</a:t>
            </a:r>
            <a:r>
              <a:rPr lang="en-US" sz="1200" dirty="0"/>
              <a:t>-thumbnail" alt="Cinque Terre</a:t>
            </a:r>
            <a:r>
              <a:rPr lang="en-US" sz="1200" dirty="0" smtClean="0"/>
              <a:t>"&gt;</a:t>
            </a:r>
            <a:endParaRPr lang="en-US" sz="1200" dirty="0"/>
          </a:p>
        </p:txBody>
      </p:sp>
    </p:spTree>
    <p:extLst>
      <p:ext uri="{BB962C8B-B14F-4D97-AF65-F5344CB8AC3E}">
        <p14:creationId xmlns:p14="http://schemas.microsoft.com/office/powerpoint/2010/main" val="1944346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Imágenes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55782" y="1138535"/>
            <a:ext cx="6096000" cy="646331"/>
          </a:xfrm>
          <a:prstGeom prst="rect">
            <a:avLst/>
          </a:prstGeom>
        </p:spPr>
        <p:txBody>
          <a:bodyPr>
            <a:spAutoFit/>
          </a:bodyPr>
          <a:lstStyle/>
          <a:p>
            <a:r>
              <a:rPr lang="es-ES" b="1" dirty="0" err="1"/>
              <a:t>Aligning</a:t>
            </a:r>
            <a:r>
              <a:rPr lang="es-ES" b="1" dirty="0"/>
              <a:t> </a:t>
            </a:r>
            <a:r>
              <a:rPr lang="es-ES" b="1" dirty="0" err="1" smtClean="0"/>
              <a:t>Images</a:t>
            </a:r>
            <a:r>
              <a:rPr lang="es-ES" b="1" dirty="0"/>
              <a:t/>
            </a:r>
            <a:br>
              <a:rPr lang="es-ES" b="1" dirty="0"/>
            </a:br>
            <a:endParaRPr lang="es-ES" b="1" dirty="0"/>
          </a:p>
        </p:txBody>
      </p:sp>
      <p:sp>
        <p:nvSpPr>
          <p:cNvPr id="7" name="6 Rectángulo"/>
          <p:cNvSpPr/>
          <p:nvPr/>
        </p:nvSpPr>
        <p:spPr>
          <a:xfrm>
            <a:off x="1036061" y="4730970"/>
            <a:ext cx="7185891" cy="461665"/>
          </a:xfrm>
          <a:prstGeom prst="rect">
            <a:avLst/>
          </a:prstGeom>
          <a:solidFill>
            <a:schemeClr val="bg1">
              <a:lumMod val="95000"/>
            </a:schemeClr>
          </a:solidFill>
        </p:spPr>
        <p:txBody>
          <a:bodyPr wrap="square">
            <a:spAutoFit/>
          </a:bodyPr>
          <a:lstStyle/>
          <a:p>
            <a:r>
              <a:rPr lang="es-ES" sz="1200" dirty="0"/>
              <a:t>&lt;</a:t>
            </a:r>
            <a:r>
              <a:rPr lang="es-ES" sz="1200" dirty="0" err="1"/>
              <a:t>img</a:t>
            </a:r>
            <a:r>
              <a:rPr lang="es-ES" sz="1200" dirty="0"/>
              <a:t> </a:t>
            </a:r>
            <a:r>
              <a:rPr lang="es-ES" sz="1200" dirty="0" err="1"/>
              <a:t>src</a:t>
            </a:r>
            <a:r>
              <a:rPr lang="es-ES" sz="1200" dirty="0"/>
              <a:t>="paris.jpg" </a:t>
            </a:r>
            <a:r>
              <a:rPr lang="es-ES" sz="1200" dirty="0" err="1"/>
              <a:t>class</a:t>
            </a:r>
            <a:r>
              <a:rPr lang="es-ES" sz="1200" dirty="0"/>
              <a:t>="</a:t>
            </a:r>
            <a:r>
              <a:rPr lang="es-ES" sz="1200" dirty="0" err="1"/>
              <a:t>float-left</a:t>
            </a:r>
            <a:r>
              <a:rPr lang="es-ES" sz="1200" dirty="0"/>
              <a:t>"&gt;</a:t>
            </a:r>
            <a:br>
              <a:rPr lang="es-ES" sz="1200" dirty="0"/>
            </a:br>
            <a:r>
              <a:rPr lang="es-ES" sz="1200" dirty="0"/>
              <a:t>&lt;</a:t>
            </a:r>
            <a:r>
              <a:rPr lang="es-ES" sz="1200" dirty="0" err="1"/>
              <a:t>img</a:t>
            </a:r>
            <a:r>
              <a:rPr lang="es-ES" sz="1200" dirty="0"/>
              <a:t> </a:t>
            </a:r>
            <a:r>
              <a:rPr lang="es-ES" sz="1200" dirty="0" err="1"/>
              <a:t>src</a:t>
            </a:r>
            <a:r>
              <a:rPr lang="es-ES" sz="1200" dirty="0"/>
              <a:t>="paris.jpg" </a:t>
            </a:r>
            <a:r>
              <a:rPr lang="es-ES" sz="1200" dirty="0" err="1"/>
              <a:t>class</a:t>
            </a:r>
            <a:r>
              <a:rPr lang="es-ES" sz="1200" dirty="0"/>
              <a:t>="</a:t>
            </a:r>
            <a:r>
              <a:rPr lang="es-ES" sz="1200" dirty="0" err="1"/>
              <a:t>float-right</a:t>
            </a:r>
            <a:r>
              <a:rPr lang="es-ES" sz="1200" dirty="0"/>
              <a:t>"&gt;</a:t>
            </a:r>
            <a:endParaRPr lang="en-US" sz="12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83" y="1461700"/>
            <a:ext cx="9042400" cy="2592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158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Imágenes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55782" y="1138535"/>
            <a:ext cx="6096000" cy="369332"/>
          </a:xfrm>
          <a:prstGeom prst="rect">
            <a:avLst/>
          </a:prstGeom>
        </p:spPr>
        <p:txBody>
          <a:bodyPr>
            <a:spAutoFit/>
          </a:bodyPr>
          <a:lstStyle/>
          <a:p>
            <a:r>
              <a:rPr lang="es-ES" b="1" dirty="0" err="1"/>
              <a:t>Centered</a:t>
            </a:r>
            <a:r>
              <a:rPr lang="es-ES" b="1" dirty="0"/>
              <a:t> </a:t>
            </a:r>
            <a:r>
              <a:rPr lang="es-ES" b="1" dirty="0" err="1" smtClean="0"/>
              <a:t>Image</a:t>
            </a:r>
            <a:endParaRPr lang="es-ES" b="1" dirty="0"/>
          </a:p>
        </p:txBody>
      </p:sp>
      <p:sp>
        <p:nvSpPr>
          <p:cNvPr id="7" name="6 Rectángulo"/>
          <p:cNvSpPr/>
          <p:nvPr/>
        </p:nvSpPr>
        <p:spPr>
          <a:xfrm>
            <a:off x="1036061" y="4730970"/>
            <a:ext cx="7185891" cy="276999"/>
          </a:xfrm>
          <a:prstGeom prst="rect">
            <a:avLst/>
          </a:prstGeom>
          <a:solidFill>
            <a:schemeClr val="bg1">
              <a:lumMod val="95000"/>
            </a:schemeClr>
          </a:solidFill>
        </p:spPr>
        <p:txBody>
          <a:bodyPr wrap="square">
            <a:spAutoFit/>
          </a:bodyPr>
          <a:lstStyle/>
          <a:p>
            <a:r>
              <a:rPr lang="en-US" sz="1200" dirty="0"/>
              <a:t>&lt;</a:t>
            </a:r>
            <a:r>
              <a:rPr lang="en-US" sz="1200" dirty="0" err="1"/>
              <a:t>img</a:t>
            </a:r>
            <a:r>
              <a:rPr lang="en-US" sz="1200" dirty="0"/>
              <a:t> </a:t>
            </a:r>
            <a:r>
              <a:rPr lang="en-US" sz="1200" dirty="0" err="1"/>
              <a:t>src</a:t>
            </a:r>
            <a:r>
              <a:rPr lang="en-US" sz="1200" dirty="0"/>
              <a:t>="paris.jpg" class="mx-auto d-block</a:t>
            </a:r>
            <a:r>
              <a:rPr lang="en-US" sz="1200" dirty="0" smtClean="0"/>
              <a:t>"&gt;</a:t>
            </a:r>
            <a:endParaRPr lang="en-US" sz="12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0" y="1607684"/>
            <a:ext cx="8611033" cy="2579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6687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Imágenes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55781" y="1138535"/>
            <a:ext cx="10150763" cy="1292662"/>
          </a:xfrm>
          <a:prstGeom prst="rect">
            <a:avLst/>
          </a:prstGeom>
        </p:spPr>
        <p:txBody>
          <a:bodyPr wrap="square">
            <a:spAutoFit/>
          </a:bodyPr>
          <a:lstStyle/>
          <a:p>
            <a:r>
              <a:rPr lang="es-ES" b="1" dirty="0" err="1"/>
              <a:t>Responsive</a:t>
            </a:r>
            <a:r>
              <a:rPr lang="es-ES" b="1" dirty="0"/>
              <a:t> </a:t>
            </a:r>
            <a:r>
              <a:rPr lang="es-ES" b="1" dirty="0" err="1" smtClean="0"/>
              <a:t>Images</a:t>
            </a:r>
            <a:endParaRPr lang="es-ES" b="1" dirty="0" smtClean="0"/>
          </a:p>
          <a:p>
            <a:r>
              <a:rPr lang="en-US" sz="1400" dirty="0"/>
              <a:t>Images come in all sizes. So do screens. Responsive images automatically adjust to fit the size of the screen.</a:t>
            </a:r>
          </a:p>
          <a:p>
            <a:r>
              <a:rPr lang="en-US" sz="1400" dirty="0"/>
              <a:t>Create responsive images by adding an .</a:t>
            </a:r>
            <a:r>
              <a:rPr lang="en-US" sz="1400" dirty="0" err="1"/>
              <a:t>img</a:t>
            </a:r>
            <a:r>
              <a:rPr lang="en-US" sz="1400" dirty="0"/>
              <a:t>-fluid class to the &lt;</a:t>
            </a:r>
            <a:r>
              <a:rPr lang="en-US" sz="1400" dirty="0" err="1"/>
              <a:t>img</a:t>
            </a:r>
            <a:r>
              <a:rPr lang="en-US" sz="1400" dirty="0"/>
              <a:t>&gt; tag. The image will then scale nicely to the parent </a:t>
            </a:r>
            <a:r>
              <a:rPr lang="en-US" sz="1400" dirty="0" smtClean="0"/>
              <a:t>element.      The</a:t>
            </a:r>
            <a:r>
              <a:rPr lang="en-US" sz="1400" dirty="0"/>
              <a:t> .</a:t>
            </a:r>
            <a:r>
              <a:rPr lang="en-US" sz="1400" dirty="0" err="1"/>
              <a:t>img</a:t>
            </a:r>
            <a:r>
              <a:rPr lang="en-US" sz="1400" dirty="0"/>
              <a:t>-fluid class applies max-width: 100%; and height: auto; to the image:</a:t>
            </a:r>
          </a:p>
          <a:p>
            <a:endParaRPr lang="es-ES" b="1" dirty="0"/>
          </a:p>
        </p:txBody>
      </p:sp>
      <p:sp>
        <p:nvSpPr>
          <p:cNvPr id="7" name="6 Rectángulo"/>
          <p:cNvSpPr/>
          <p:nvPr/>
        </p:nvSpPr>
        <p:spPr>
          <a:xfrm>
            <a:off x="4795261" y="2154198"/>
            <a:ext cx="7185891" cy="276999"/>
          </a:xfrm>
          <a:prstGeom prst="rect">
            <a:avLst/>
          </a:prstGeom>
          <a:solidFill>
            <a:schemeClr val="bg1">
              <a:lumMod val="95000"/>
            </a:schemeClr>
          </a:solidFill>
        </p:spPr>
        <p:txBody>
          <a:bodyPr wrap="square">
            <a:spAutoFit/>
          </a:bodyPr>
          <a:lstStyle/>
          <a:p>
            <a:r>
              <a:rPr lang="en-US" sz="1200" dirty="0"/>
              <a:t>&lt;</a:t>
            </a:r>
            <a:r>
              <a:rPr lang="en-US" sz="1200" dirty="0" err="1"/>
              <a:t>img</a:t>
            </a:r>
            <a:r>
              <a:rPr lang="en-US" sz="1200" dirty="0"/>
              <a:t> class="</a:t>
            </a:r>
            <a:r>
              <a:rPr lang="en-US" sz="1200" dirty="0" err="1"/>
              <a:t>img</a:t>
            </a:r>
            <a:r>
              <a:rPr lang="en-US" sz="1200" dirty="0"/>
              <a:t>-fluid" </a:t>
            </a:r>
            <a:r>
              <a:rPr lang="en-US" sz="1200" dirty="0" err="1"/>
              <a:t>src</a:t>
            </a:r>
            <a:r>
              <a:rPr lang="en-US" sz="1200" dirty="0"/>
              <a:t>="img_chania.jpg" alt="</a:t>
            </a:r>
            <a:r>
              <a:rPr lang="en-US" sz="1200" dirty="0" smtClean="0"/>
              <a:t>Chania“&gt;</a:t>
            </a:r>
            <a:endParaRPr lang="en-US" sz="1200" dirty="0"/>
          </a:p>
        </p:txBody>
      </p:sp>
      <p:sp>
        <p:nvSpPr>
          <p:cNvPr id="5" name="4 Rectángulo"/>
          <p:cNvSpPr/>
          <p:nvPr/>
        </p:nvSpPr>
        <p:spPr>
          <a:xfrm>
            <a:off x="389516" y="2518228"/>
            <a:ext cx="7350558" cy="3323987"/>
          </a:xfrm>
          <a:prstGeom prst="rect">
            <a:avLst/>
          </a:prstGeom>
          <a:solidFill>
            <a:schemeClr val="bg1">
              <a:lumMod val="95000"/>
            </a:schemeClr>
          </a:solidFill>
        </p:spPr>
        <p:txBody>
          <a:bodyPr wrap="square">
            <a:spAutoFit/>
          </a:bodyPr>
          <a:lstStyle/>
          <a:p>
            <a:r>
              <a:rPr lang="es-ES" sz="1000" dirty="0"/>
              <a:t>&lt;!DOCTYPE </a:t>
            </a:r>
            <a:r>
              <a:rPr lang="es-ES" sz="1000" dirty="0" err="1"/>
              <a:t>html</a:t>
            </a:r>
            <a:r>
              <a:rPr lang="es-ES" sz="1000" dirty="0"/>
              <a:t>&gt;</a:t>
            </a:r>
          </a:p>
          <a:p>
            <a:r>
              <a:rPr lang="es-ES" sz="1000" dirty="0"/>
              <a:t>&lt;</a:t>
            </a:r>
            <a:r>
              <a:rPr lang="es-ES" sz="1000" dirty="0" err="1"/>
              <a:t>html</a:t>
            </a:r>
            <a:r>
              <a:rPr lang="es-ES" sz="1000" dirty="0"/>
              <a:t> </a:t>
            </a:r>
            <a:r>
              <a:rPr lang="es-ES" sz="1000" dirty="0" err="1"/>
              <a:t>lang</a:t>
            </a:r>
            <a:r>
              <a:rPr lang="es-ES" sz="1000" dirty="0"/>
              <a:t>="en"&gt;</a:t>
            </a:r>
          </a:p>
          <a:p>
            <a:r>
              <a:rPr lang="es-ES" sz="1000" dirty="0"/>
              <a:t>&lt;head&gt;</a:t>
            </a:r>
          </a:p>
          <a:p>
            <a:r>
              <a:rPr lang="es-ES" sz="1000" dirty="0"/>
              <a:t>  &lt;</a:t>
            </a:r>
            <a:r>
              <a:rPr lang="es-ES" sz="1000" dirty="0" err="1"/>
              <a:t>title</a:t>
            </a:r>
            <a:r>
              <a:rPr lang="es-ES" sz="1000" dirty="0"/>
              <a:t>&gt;</a:t>
            </a:r>
            <a:r>
              <a:rPr lang="es-ES" sz="1000" dirty="0" err="1"/>
              <a:t>Bootstrap</a:t>
            </a:r>
            <a:r>
              <a:rPr lang="es-ES" sz="1000" dirty="0"/>
              <a:t> </a:t>
            </a:r>
            <a:r>
              <a:rPr lang="es-ES" sz="1000" dirty="0" err="1"/>
              <a:t>Example</a:t>
            </a:r>
            <a:r>
              <a:rPr lang="es-ES" sz="1000" dirty="0"/>
              <a:t>&lt;/</a:t>
            </a:r>
            <a:r>
              <a:rPr lang="es-ES" sz="1000" dirty="0" err="1"/>
              <a:t>title</a:t>
            </a:r>
            <a:r>
              <a:rPr lang="es-ES" sz="1000" dirty="0"/>
              <a:t>&gt;</a:t>
            </a:r>
          </a:p>
          <a:p>
            <a:r>
              <a:rPr lang="es-ES" sz="1000" dirty="0"/>
              <a:t>  &lt;meta </a:t>
            </a:r>
            <a:r>
              <a:rPr lang="es-ES" sz="1000" dirty="0" err="1"/>
              <a:t>charset</a:t>
            </a:r>
            <a:r>
              <a:rPr lang="es-ES" sz="1000" dirty="0"/>
              <a:t>="utf-8"&gt;</a:t>
            </a:r>
          </a:p>
          <a:p>
            <a:r>
              <a:rPr lang="es-ES" sz="1000" dirty="0"/>
              <a:t>  &lt;meta </a:t>
            </a:r>
            <a:r>
              <a:rPr lang="es-ES" sz="1000" dirty="0" err="1"/>
              <a:t>name</a:t>
            </a:r>
            <a:r>
              <a:rPr lang="es-ES" sz="1000" dirty="0"/>
              <a:t>="</a:t>
            </a:r>
            <a:r>
              <a:rPr lang="es-ES" sz="1000" dirty="0" err="1"/>
              <a:t>viewport</a:t>
            </a:r>
            <a:r>
              <a:rPr lang="es-ES" sz="1000" dirty="0"/>
              <a:t>" </a:t>
            </a:r>
            <a:r>
              <a:rPr lang="es-ES" sz="1000" dirty="0" err="1"/>
              <a:t>content</a:t>
            </a:r>
            <a:r>
              <a:rPr lang="es-ES" sz="1000" dirty="0"/>
              <a:t>="</a:t>
            </a:r>
            <a:r>
              <a:rPr lang="es-ES" sz="1000" dirty="0" err="1"/>
              <a:t>width</a:t>
            </a:r>
            <a:r>
              <a:rPr lang="es-ES" sz="1000" dirty="0"/>
              <a:t>=</a:t>
            </a:r>
            <a:r>
              <a:rPr lang="es-ES" sz="1000" dirty="0" err="1"/>
              <a:t>device-width</a:t>
            </a:r>
            <a:r>
              <a:rPr lang="es-ES" sz="1000" dirty="0"/>
              <a:t>, </a:t>
            </a:r>
            <a:r>
              <a:rPr lang="es-ES" sz="1000" dirty="0" err="1"/>
              <a:t>initial-scale</a:t>
            </a:r>
            <a:r>
              <a:rPr lang="es-ES" sz="1000" dirty="0"/>
              <a:t>=1"&gt;</a:t>
            </a:r>
          </a:p>
          <a:p>
            <a:r>
              <a:rPr lang="es-ES" sz="1000" dirty="0"/>
              <a:t>  &lt;link </a:t>
            </a:r>
            <a:r>
              <a:rPr lang="es-ES" sz="1000" dirty="0" err="1"/>
              <a:t>rel</a:t>
            </a:r>
            <a:r>
              <a:rPr lang="es-ES" sz="1000" dirty="0"/>
              <a:t>="</a:t>
            </a:r>
            <a:r>
              <a:rPr lang="es-ES" sz="1000" dirty="0" err="1"/>
              <a:t>stylesheet</a:t>
            </a:r>
            <a:r>
              <a:rPr lang="es-ES" sz="1000" dirty="0"/>
              <a:t>" </a:t>
            </a:r>
            <a:r>
              <a:rPr lang="es-ES" sz="1000" dirty="0" err="1"/>
              <a:t>href</a:t>
            </a:r>
            <a:r>
              <a:rPr lang="es-ES" sz="1000" dirty="0"/>
              <a:t>="https://cdn.jsdelivr.net/</a:t>
            </a:r>
            <a:r>
              <a:rPr lang="es-ES" sz="1000" dirty="0" err="1"/>
              <a:t>npm</a:t>
            </a:r>
            <a:r>
              <a:rPr lang="es-ES" sz="1000" dirty="0"/>
              <a:t>/bootstrap@4.6.1/</a:t>
            </a:r>
            <a:r>
              <a:rPr lang="es-ES" sz="1000" dirty="0" err="1"/>
              <a:t>dist</a:t>
            </a:r>
            <a:r>
              <a:rPr lang="es-ES" sz="1000" dirty="0"/>
              <a:t>/</a:t>
            </a:r>
            <a:r>
              <a:rPr lang="es-ES" sz="1000" dirty="0" err="1"/>
              <a:t>css</a:t>
            </a:r>
            <a:r>
              <a:rPr lang="es-ES" sz="1000" dirty="0"/>
              <a:t>/bootstrap.min.css"&gt;</a:t>
            </a:r>
          </a:p>
          <a:p>
            <a:r>
              <a:rPr lang="es-ES" sz="1000" dirty="0"/>
              <a:t>  &lt;script </a:t>
            </a:r>
            <a:r>
              <a:rPr lang="es-ES" sz="1000" dirty="0" err="1"/>
              <a:t>src</a:t>
            </a:r>
            <a:r>
              <a:rPr lang="es-ES" sz="1000" dirty="0"/>
              <a:t>="https://cdn.jsdelivr.net/</a:t>
            </a:r>
            <a:r>
              <a:rPr lang="es-ES" sz="1000" dirty="0" err="1"/>
              <a:t>npm</a:t>
            </a:r>
            <a:r>
              <a:rPr lang="es-ES" sz="1000" dirty="0"/>
              <a:t>/jquery@3.5.1/</a:t>
            </a:r>
            <a:r>
              <a:rPr lang="es-ES" sz="1000" dirty="0" err="1"/>
              <a:t>dist</a:t>
            </a:r>
            <a:r>
              <a:rPr lang="es-ES" sz="1000" dirty="0"/>
              <a:t>/jquery.slim.min.js"&gt;&lt;/script&gt;</a:t>
            </a:r>
          </a:p>
          <a:p>
            <a:r>
              <a:rPr lang="es-ES" sz="1000" dirty="0"/>
              <a:t>  &lt;script </a:t>
            </a:r>
            <a:r>
              <a:rPr lang="es-ES" sz="1000" dirty="0" err="1"/>
              <a:t>src</a:t>
            </a:r>
            <a:r>
              <a:rPr lang="es-ES" sz="1000" dirty="0"/>
              <a:t>="https://cdn.jsdelivr.net/</a:t>
            </a:r>
            <a:r>
              <a:rPr lang="es-ES" sz="1000" dirty="0" err="1"/>
              <a:t>npm</a:t>
            </a:r>
            <a:r>
              <a:rPr lang="es-ES" sz="1000" dirty="0"/>
              <a:t>/popper.js@1.16.1/</a:t>
            </a:r>
            <a:r>
              <a:rPr lang="es-ES" sz="1000" dirty="0" err="1"/>
              <a:t>dist</a:t>
            </a:r>
            <a:r>
              <a:rPr lang="es-ES" sz="1000" dirty="0"/>
              <a:t>/</a:t>
            </a:r>
            <a:r>
              <a:rPr lang="es-ES" sz="1000" dirty="0" err="1"/>
              <a:t>umd</a:t>
            </a:r>
            <a:r>
              <a:rPr lang="es-ES" sz="1000" dirty="0"/>
              <a:t>/popper.min.js"&gt;&lt;/script&gt;</a:t>
            </a:r>
          </a:p>
          <a:p>
            <a:r>
              <a:rPr lang="es-ES" sz="1000" dirty="0"/>
              <a:t>  &lt;script </a:t>
            </a:r>
            <a:r>
              <a:rPr lang="es-ES" sz="1000" dirty="0" err="1"/>
              <a:t>src</a:t>
            </a:r>
            <a:r>
              <a:rPr lang="es-ES" sz="1000" dirty="0"/>
              <a:t>="https://cdn.jsdelivr.net/</a:t>
            </a:r>
            <a:r>
              <a:rPr lang="es-ES" sz="1000" dirty="0" err="1"/>
              <a:t>npm</a:t>
            </a:r>
            <a:r>
              <a:rPr lang="es-ES" sz="1000" dirty="0"/>
              <a:t>/bootstrap@4.6.1/</a:t>
            </a:r>
            <a:r>
              <a:rPr lang="es-ES" sz="1000" dirty="0" err="1"/>
              <a:t>dist</a:t>
            </a:r>
            <a:r>
              <a:rPr lang="es-ES" sz="1000" dirty="0"/>
              <a:t>/</a:t>
            </a:r>
            <a:r>
              <a:rPr lang="es-ES" sz="1000" dirty="0" err="1"/>
              <a:t>js</a:t>
            </a:r>
            <a:r>
              <a:rPr lang="es-ES" sz="1000" dirty="0"/>
              <a:t>/bootstrap.bundle.min.js"&gt;&lt;/script&gt;</a:t>
            </a:r>
          </a:p>
          <a:p>
            <a:r>
              <a:rPr lang="es-ES" sz="1000" dirty="0"/>
              <a:t>&lt;/head&gt;</a:t>
            </a:r>
          </a:p>
          <a:p>
            <a:r>
              <a:rPr lang="es-ES" sz="1000" dirty="0"/>
              <a:t>&lt;</a:t>
            </a:r>
            <a:r>
              <a:rPr lang="es-ES" sz="1000" dirty="0" err="1"/>
              <a:t>body</a:t>
            </a:r>
            <a:r>
              <a:rPr lang="es-ES" sz="1000" dirty="0"/>
              <a:t>&gt;</a:t>
            </a:r>
          </a:p>
          <a:p>
            <a:endParaRPr lang="es-ES" sz="1000" dirty="0"/>
          </a:p>
          <a:p>
            <a:r>
              <a:rPr lang="es-ES" sz="1000" dirty="0"/>
              <a:t>&lt;div </a:t>
            </a:r>
            <a:r>
              <a:rPr lang="es-ES" sz="1000" dirty="0" err="1"/>
              <a:t>class</a:t>
            </a:r>
            <a:r>
              <a:rPr lang="es-ES" sz="1000" dirty="0"/>
              <a:t>="</a:t>
            </a:r>
            <a:r>
              <a:rPr lang="es-ES" sz="1000" dirty="0" err="1"/>
              <a:t>container</a:t>
            </a:r>
            <a:r>
              <a:rPr lang="es-ES" sz="1000" dirty="0"/>
              <a:t>"&gt;</a:t>
            </a:r>
          </a:p>
          <a:p>
            <a:r>
              <a:rPr lang="es-ES" sz="1000" dirty="0"/>
              <a:t>  &lt;h2&gt;</a:t>
            </a:r>
            <a:r>
              <a:rPr lang="es-ES" sz="1000" dirty="0" err="1"/>
              <a:t>Image</a:t>
            </a:r>
            <a:r>
              <a:rPr lang="es-ES" sz="1000" dirty="0"/>
              <a:t>&lt;/h2&gt;</a:t>
            </a:r>
          </a:p>
          <a:p>
            <a:r>
              <a:rPr lang="es-ES" sz="1000" dirty="0"/>
              <a:t>  &lt;p&gt;</a:t>
            </a:r>
            <a:r>
              <a:rPr lang="es-ES" sz="1000" dirty="0" err="1"/>
              <a:t>The</a:t>
            </a:r>
            <a:r>
              <a:rPr lang="es-ES" sz="1000" dirty="0"/>
              <a:t> .</a:t>
            </a:r>
            <a:r>
              <a:rPr lang="es-ES" sz="1000" dirty="0" err="1"/>
              <a:t>img</a:t>
            </a:r>
            <a:r>
              <a:rPr lang="es-ES" sz="1000" dirty="0"/>
              <a:t>-fluid </a:t>
            </a:r>
            <a:r>
              <a:rPr lang="es-ES" sz="1000" dirty="0" err="1"/>
              <a:t>class</a:t>
            </a:r>
            <a:r>
              <a:rPr lang="es-ES" sz="1000" dirty="0"/>
              <a:t> </a:t>
            </a:r>
            <a:r>
              <a:rPr lang="es-ES" sz="1000" dirty="0" err="1"/>
              <a:t>makes</a:t>
            </a:r>
            <a:r>
              <a:rPr lang="es-ES" sz="1000" dirty="0"/>
              <a:t> </a:t>
            </a:r>
            <a:r>
              <a:rPr lang="es-ES" sz="1000" dirty="0" err="1"/>
              <a:t>the</a:t>
            </a:r>
            <a:r>
              <a:rPr lang="es-ES" sz="1000" dirty="0"/>
              <a:t> </a:t>
            </a:r>
            <a:r>
              <a:rPr lang="es-ES" sz="1000" dirty="0" err="1"/>
              <a:t>image</a:t>
            </a:r>
            <a:r>
              <a:rPr lang="es-ES" sz="1000" dirty="0"/>
              <a:t> </a:t>
            </a:r>
            <a:r>
              <a:rPr lang="es-ES" sz="1000" dirty="0" err="1"/>
              <a:t>scale</a:t>
            </a:r>
            <a:r>
              <a:rPr lang="es-ES" sz="1000" dirty="0"/>
              <a:t> </a:t>
            </a:r>
            <a:r>
              <a:rPr lang="es-ES" sz="1000" dirty="0" err="1"/>
              <a:t>nicely</a:t>
            </a:r>
            <a:r>
              <a:rPr lang="es-ES" sz="1000" dirty="0"/>
              <a:t> to </a:t>
            </a:r>
            <a:r>
              <a:rPr lang="es-ES" sz="1000" dirty="0" err="1"/>
              <a:t>the</a:t>
            </a:r>
            <a:r>
              <a:rPr lang="es-ES" sz="1000" dirty="0"/>
              <a:t> </a:t>
            </a:r>
            <a:r>
              <a:rPr lang="es-ES" sz="1000" dirty="0" err="1"/>
              <a:t>parent</a:t>
            </a:r>
            <a:r>
              <a:rPr lang="es-ES" sz="1000" dirty="0"/>
              <a:t> </a:t>
            </a:r>
            <a:r>
              <a:rPr lang="es-ES" sz="1000" dirty="0" err="1"/>
              <a:t>element</a:t>
            </a:r>
            <a:r>
              <a:rPr lang="es-ES" sz="1000" dirty="0"/>
              <a:t> (</a:t>
            </a:r>
            <a:r>
              <a:rPr lang="es-ES" sz="1000" dirty="0" err="1"/>
              <a:t>resize</a:t>
            </a:r>
            <a:r>
              <a:rPr lang="es-ES" sz="1000" dirty="0"/>
              <a:t> </a:t>
            </a:r>
            <a:r>
              <a:rPr lang="es-ES" sz="1000" dirty="0" err="1"/>
              <a:t>the</a:t>
            </a:r>
            <a:r>
              <a:rPr lang="es-ES" sz="1000" dirty="0"/>
              <a:t> browser </a:t>
            </a:r>
            <a:r>
              <a:rPr lang="es-ES" sz="1000" dirty="0" err="1"/>
              <a:t>window</a:t>
            </a:r>
            <a:r>
              <a:rPr lang="es-ES" sz="1000" dirty="0"/>
              <a:t> to </a:t>
            </a:r>
            <a:r>
              <a:rPr lang="es-ES" sz="1000" dirty="0" err="1"/>
              <a:t>see</a:t>
            </a:r>
            <a:r>
              <a:rPr lang="es-ES" sz="1000" dirty="0"/>
              <a:t> </a:t>
            </a:r>
            <a:r>
              <a:rPr lang="es-ES" sz="1000" dirty="0" err="1"/>
              <a:t>the</a:t>
            </a:r>
            <a:r>
              <a:rPr lang="es-ES" sz="1000" dirty="0"/>
              <a:t> </a:t>
            </a:r>
            <a:r>
              <a:rPr lang="es-ES" sz="1000" dirty="0" err="1"/>
              <a:t>effect</a:t>
            </a:r>
            <a:r>
              <a:rPr lang="es-ES" sz="1000" dirty="0"/>
              <a:t>):&lt;/p&gt;</a:t>
            </a:r>
          </a:p>
          <a:p>
            <a:r>
              <a:rPr lang="es-ES" sz="1000" dirty="0"/>
              <a:t>  &lt;</a:t>
            </a:r>
            <a:r>
              <a:rPr lang="es-ES" sz="1000" dirty="0" err="1"/>
              <a:t>img</a:t>
            </a:r>
            <a:r>
              <a:rPr lang="es-ES" sz="1000" dirty="0"/>
              <a:t> </a:t>
            </a:r>
            <a:r>
              <a:rPr lang="es-ES" sz="1000" dirty="0" err="1"/>
              <a:t>class</a:t>
            </a:r>
            <a:r>
              <a:rPr lang="es-ES" sz="1000" dirty="0"/>
              <a:t>="</a:t>
            </a:r>
            <a:r>
              <a:rPr lang="es-ES" sz="1000" dirty="0" err="1"/>
              <a:t>img</a:t>
            </a:r>
            <a:r>
              <a:rPr lang="es-ES" sz="1000" dirty="0"/>
              <a:t>-fluid" </a:t>
            </a:r>
            <a:r>
              <a:rPr lang="es-ES" sz="1000" dirty="0" err="1"/>
              <a:t>src</a:t>
            </a:r>
            <a:r>
              <a:rPr lang="es-ES" sz="1000" dirty="0"/>
              <a:t>="img_chania.jpg" </a:t>
            </a:r>
            <a:r>
              <a:rPr lang="es-ES" sz="1000" dirty="0" err="1"/>
              <a:t>alt</a:t>
            </a:r>
            <a:r>
              <a:rPr lang="es-ES" sz="1000" dirty="0"/>
              <a:t>="</a:t>
            </a:r>
            <a:r>
              <a:rPr lang="es-ES" sz="1000" dirty="0" err="1"/>
              <a:t>Chania</a:t>
            </a:r>
            <a:r>
              <a:rPr lang="es-ES" sz="1000" dirty="0"/>
              <a:t>" </a:t>
            </a:r>
            <a:r>
              <a:rPr lang="es-ES" sz="1000" dirty="0" err="1"/>
              <a:t>width</a:t>
            </a:r>
            <a:r>
              <a:rPr lang="es-ES" sz="1000" dirty="0"/>
              <a:t>="460" </a:t>
            </a:r>
            <a:r>
              <a:rPr lang="es-ES" sz="1000" dirty="0" err="1"/>
              <a:t>height</a:t>
            </a:r>
            <a:r>
              <a:rPr lang="es-ES" sz="1000" dirty="0"/>
              <a:t>="345"&gt; </a:t>
            </a:r>
          </a:p>
          <a:p>
            <a:r>
              <a:rPr lang="es-ES" sz="1000" dirty="0"/>
              <a:t>&lt;/div&gt;</a:t>
            </a:r>
          </a:p>
          <a:p>
            <a:endParaRPr lang="es-ES" sz="1000" dirty="0"/>
          </a:p>
          <a:p>
            <a:r>
              <a:rPr lang="es-ES" sz="1000" dirty="0"/>
              <a:t>&lt;/</a:t>
            </a:r>
            <a:r>
              <a:rPr lang="es-ES" sz="1000" dirty="0" err="1"/>
              <a:t>body</a:t>
            </a:r>
            <a:r>
              <a:rPr lang="es-ES" sz="1000" dirty="0"/>
              <a:t>&gt;</a:t>
            </a:r>
          </a:p>
          <a:p>
            <a:r>
              <a:rPr lang="es-ES" sz="1000" dirty="0"/>
              <a:t>&lt;/</a:t>
            </a:r>
            <a:r>
              <a:rPr lang="es-ES" sz="1000" dirty="0" err="1"/>
              <a:t>html</a:t>
            </a:r>
            <a:r>
              <a:rPr lang="es-ES" sz="1000" dirty="0"/>
              <a:t>&gt;</a:t>
            </a:r>
          </a:p>
        </p:txBody>
      </p:sp>
    </p:spTree>
    <p:extLst>
      <p:ext uri="{BB962C8B-B14F-4D97-AF65-F5344CB8AC3E}">
        <p14:creationId xmlns:p14="http://schemas.microsoft.com/office/powerpoint/2010/main" val="14975825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smtClean="0"/>
              <a:t>Jumbotron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92727" y="1025236"/>
            <a:ext cx="10298546" cy="830997"/>
          </a:xfrm>
          <a:prstGeom prst="rect">
            <a:avLst/>
          </a:prstGeom>
        </p:spPr>
        <p:txBody>
          <a:bodyPr wrap="square">
            <a:spAutoFit/>
          </a:bodyPr>
          <a:lstStyle/>
          <a:p>
            <a:r>
              <a:rPr lang="es-ES" sz="1200" dirty="0"/>
              <a:t>Un </a:t>
            </a:r>
            <a:r>
              <a:rPr lang="es-ES" sz="1200" dirty="0" err="1"/>
              <a:t>jumbotron</a:t>
            </a:r>
            <a:r>
              <a:rPr lang="es-ES" sz="1200" dirty="0"/>
              <a:t> indica un cuadro gris grande para llamar la atención sobre algún contenido o información especial.</a:t>
            </a:r>
          </a:p>
          <a:p>
            <a:r>
              <a:rPr lang="es-ES" dirty="0"/>
              <a:t/>
            </a:r>
            <a:br>
              <a:rPr lang="es-ES" dirty="0"/>
            </a:br>
            <a:endParaRPr lang="es-ES" dirty="0"/>
          </a:p>
        </p:txBody>
      </p:sp>
      <p:sp>
        <p:nvSpPr>
          <p:cNvPr id="4" name="3 Rectángulo"/>
          <p:cNvSpPr/>
          <p:nvPr/>
        </p:nvSpPr>
        <p:spPr>
          <a:xfrm>
            <a:off x="723356" y="1452571"/>
            <a:ext cx="6096000" cy="1200329"/>
          </a:xfrm>
          <a:prstGeom prst="rect">
            <a:avLst/>
          </a:prstGeom>
          <a:solidFill>
            <a:schemeClr val="bg1">
              <a:lumMod val="95000"/>
            </a:schemeClr>
          </a:solidFill>
        </p:spPr>
        <p:txBody>
          <a:bodyPr>
            <a:spAutoFit/>
          </a:bodyPr>
          <a:lstStyle/>
          <a:p>
            <a:r>
              <a:rPr lang="es-ES" sz="1200" dirty="0"/>
              <a:t>&lt;div </a:t>
            </a:r>
            <a:r>
              <a:rPr lang="es-ES" sz="1200" dirty="0" err="1"/>
              <a:t>class</a:t>
            </a:r>
            <a:r>
              <a:rPr lang="es-ES" sz="1200" dirty="0"/>
              <a:t>="</a:t>
            </a:r>
            <a:r>
              <a:rPr lang="es-ES" sz="1200" dirty="0" err="1"/>
              <a:t>jumbotron</a:t>
            </a:r>
            <a:r>
              <a:rPr lang="es-ES" sz="1200" dirty="0"/>
              <a:t> </a:t>
            </a:r>
            <a:r>
              <a:rPr lang="es-ES" sz="1200" dirty="0" err="1"/>
              <a:t>jumbotron</a:t>
            </a:r>
            <a:r>
              <a:rPr lang="es-ES" sz="1200" dirty="0"/>
              <a:t>-fluid"&gt;</a:t>
            </a:r>
            <a:br>
              <a:rPr lang="es-ES" sz="1200" dirty="0"/>
            </a:br>
            <a:r>
              <a:rPr lang="es-ES" sz="1200" dirty="0"/>
              <a:t>  &lt;div </a:t>
            </a:r>
            <a:r>
              <a:rPr lang="es-ES" sz="1200" dirty="0" err="1"/>
              <a:t>class</a:t>
            </a:r>
            <a:r>
              <a:rPr lang="es-ES" sz="1200" dirty="0"/>
              <a:t>="</a:t>
            </a:r>
            <a:r>
              <a:rPr lang="es-ES" sz="1200" dirty="0" err="1"/>
              <a:t>container</a:t>
            </a:r>
            <a:r>
              <a:rPr lang="es-ES" sz="1200" dirty="0"/>
              <a:t>"&gt;</a:t>
            </a:r>
            <a:br>
              <a:rPr lang="es-ES" sz="1200" dirty="0"/>
            </a:br>
            <a:r>
              <a:rPr lang="es-ES" sz="1200" dirty="0"/>
              <a:t>    &lt;h1&gt;</a:t>
            </a:r>
            <a:r>
              <a:rPr lang="es-ES" sz="1200" dirty="0" err="1"/>
              <a:t>Bootstrap</a:t>
            </a:r>
            <a:r>
              <a:rPr lang="es-ES" sz="1200" dirty="0"/>
              <a:t> Tutorial&lt;/h1&gt;</a:t>
            </a:r>
            <a:br>
              <a:rPr lang="es-ES" sz="1200" dirty="0"/>
            </a:br>
            <a:r>
              <a:rPr lang="es-ES" sz="1200" dirty="0"/>
              <a:t>    &lt;p&gt;</a:t>
            </a:r>
            <a:r>
              <a:rPr lang="es-ES" sz="1200" dirty="0" err="1"/>
              <a:t>Bootstrap</a:t>
            </a:r>
            <a:r>
              <a:rPr lang="es-ES" sz="1200" dirty="0"/>
              <a:t> </a:t>
            </a:r>
            <a:r>
              <a:rPr lang="es-ES" sz="1200" dirty="0" err="1"/>
              <a:t>is</a:t>
            </a:r>
            <a:r>
              <a:rPr lang="es-ES" sz="1200" dirty="0"/>
              <a:t> </a:t>
            </a:r>
            <a:r>
              <a:rPr lang="es-ES" sz="1200" dirty="0" err="1"/>
              <a:t>the</a:t>
            </a:r>
            <a:r>
              <a:rPr lang="es-ES" sz="1200" dirty="0"/>
              <a:t> </a:t>
            </a:r>
            <a:r>
              <a:rPr lang="es-ES" sz="1200" dirty="0" err="1"/>
              <a:t>most</a:t>
            </a:r>
            <a:r>
              <a:rPr lang="es-ES" sz="1200" dirty="0"/>
              <a:t> popular HTML, CSS...&lt;/p&gt;</a:t>
            </a:r>
            <a:br>
              <a:rPr lang="es-ES" sz="1200" dirty="0"/>
            </a:br>
            <a:r>
              <a:rPr lang="es-ES" sz="1200" dirty="0"/>
              <a:t>  &lt;/div&gt;</a:t>
            </a:r>
            <a:br>
              <a:rPr lang="es-ES" sz="1200" dirty="0"/>
            </a:br>
            <a:r>
              <a:rPr lang="es-ES" sz="1200" dirty="0"/>
              <a:t>&lt;/div&gt;</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2694802"/>
            <a:ext cx="97726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0432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smtClean="0"/>
              <a:t>Modals</a:t>
            </a:r>
            <a:r>
              <a:rPr lang="es-ES" sz="2800" b="0" dirty="0" smtClean="0"/>
              <a:t>, </a:t>
            </a:r>
            <a:r>
              <a:rPr lang="es-ES" sz="2800" b="0" dirty="0" err="1" smtClean="0"/>
              <a:t>popups</a:t>
            </a:r>
            <a:r>
              <a:rPr lang="es-ES" sz="2800" b="0" dirty="0" smtClean="0"/>
              <a:t>, emergentes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665018" y="1173018"/>
            <a:ext cx="10104582" cy="954107"/>
          </a:xfrm>
          <a:prstGeom prst="rect">
            <a:avLst/>
          </a:prstGeom>
          <a:noFill/>
        </p:spPr>
        <p:txBody>
          <a:bodyPr wrap="square" rtlCol="0">
            <a:spAutoFit/>
          </a:bodyPr>
          <a:lstStyle/>
          <a:p>
            <a:r>
              <a:rPr lang="es-ES" sz="1400" dirty="0"/>
              <a:t>El componente Modal es un cuadro de diálogo/ventana emergente que se muestra en la parte superior de la página actual</a:t>
            </a:r>
            <a:r>
              <a:rPr lang="es-ES" sz="1400" dirty="0" smtClean="0"/>
              <a:t>: index_116</a:t>
            </a:r>
            <a:endParaRPr lang="es-ES" sz="1400" dirty="0"/>
          </a:p>
          <a:p>
            <a:r>
              <a:rPr lang="es-ES" sz="1400" dirty="0"/>
              <a:t/>
            </a:r>
            <a:br>
              <a:rPr lang="es-ES" sz="1400" dirty="0"/>
            </a:br>
            <a:endParaRPr lang="es-ES" sz="14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998" y="1911682"/>
            <a:ext cx="14478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0" y="1708018"/>
            <a:ext cx="4470400" cy="22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5823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smtClean="0"/>
              <a:t>Modals</a:t>
            </a:r>
            <a:r>
              <a:rPr lang="es-ES" sz="2800" b="0" dirty="0" smtClean="0"/>
              <a:t>, </a:t>
            </a:r>
            <a:r>
              <a:rPr lang="es-ES" sz="2800" b="0" dirty="0" err="1" smtClean="0"/>
              <a:t>popups</a:t>
            </a:r>
            <a:r>
              <a:rPr lang="es-ES" sz="2800" b="0" dirty="0" smtClean="0"/>
              <a:t>, emergentes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665018" y="1173018"/>
            <a:ext cx="10104582" cy="1446550"/>
          </a:xfrm>
          <a:prstGeom prst="rect">
            <a:avLst/>
          </a:prstGeom>
          <a:noFill/>
        </p:spPr>
        <p:txBody>
          <a:bodyPr wrap="square" rtlCol="0">
            <a:spAutoFit/>
          </a:bodyPr>
          <a:lstStyle/>
          <a:p>
            <a:r>
              <a:rPr lang="es-ES" b="1" dirty="0"/>
              <a:t>Añadir animación</a:t>
            </a:r>
          </a:p>
          <a:p>
            <a:r>
              <a:rPr lang="es-ES" sz="1400" dirty="0"/>
              <a:t/>
            </a:r>
            <a:br>
              <a:rPr lang="es-ES" sz="1400" dirty="0"/>
            </a:br>
            <a:r>
              <a:rPr lang="es-ES" sz="1400" dirty="0"/>
              <a:t>Use la .</a:t>
            </a:r>
            <a:r>
              <a:rPr lang="es-ES" sz="1400" dirty="0" err="1"/>
              <a:t>fadeclase</a:t>
            </a:r>
            <a:r>
              <a:rPr lang="es-ES" sz="1400" dirty="0"/>
              <a:t> para agregar un efecto de desvanecimiento al abrir y cerrar el modal:</a:t>
            </a:r>
          </a:p>
          <a:p>
            <a:r>
              <a:rPr lang="es-ES" sz="1400" dirty="0"/>
              <a:t/>
            </a:r>
            <a:br>
              <a:rPr lang="es-ES" sz="1400" dirty="0"/>
            </a:br>
            <a:r>
              <a:rPr lang="es-ES" sz="1400" dirty="0"/>
              <a:t/>
            </a:r>
            <a:br>
              <a:rPr lang="es-ES" sz="1400" dirty="0"/>
            </a:br>
            <a:endParaRPr lang="es-ES" sz="1400" dirty="0"/>
          </a:p>
        </p:txBody>
      </p:sp>
      <p:sp>
        <p:nvSpPr>
          <p:cNvPr id="3" name="2 Rectángulo"/>
          <p:cNvSpPr/>
          <p:nvPr/>
        </p:nvSpPr>
        <p:spPr>
          <a:xfrm>
            <a:off x="8386618" y="1388461"/>
            <a:ext cx="2586182" cy="1015663"/>
          </a:xfrm>
          <a:prstGeom prst="rect">
            <a:avLst/>
          </a:prstGeom>
          <a:solidFill>
            <a:schemeClr val="bg1">
              <a:lumMod val="95000"/>
            </a:schemeClr>
          </a:solidFill>
        </p:spPr>
        <p:txBody>
          <a:bodyPr wrap="square">
            <a:spAutoFit/>
          </a:bodyPr>
          <a:lstStyle/>
          <a:p>
            <a:r>
              <a:rPr lang="en-US" sz="1200" dirty="0"/>
              <a:t>&lt;!-- Fading modal --&gt;</a:t>
            </a:r>
            <a:br>
              <a:rPr lang="en-US" sz="1200" dirty="0"/>
            </a:br>
            <a:r>
              <a:rPr lang="en-US" sz="1200" dirty="0"/>
              <a:t>&lt;div class="modal fade"&gt;&lt;/div&gt;</a:t>
            </a:r>
            <a:br>
              <a:rPr lang="en-US" sz="1200" dirty="0"/>
            </a:br>
            <a:r>
              <a:rPr lang="en-US" sz="1200" dirty="0"/>
              <a:t/>
            </a:r>
            <a:br>
              <a:rPr lang="en-US" sz="1200" dirty="0"/>
            </a:br>
            <a:r>
              <a:rPr lang="en-US" sz="1200" dirty="0"/>
              <a:t>&lt;!-- Modal without animation --&gt;</a:t>
            </a:r>
            <a:br>
              <a:rPr lang="en-US" sz="1200" dirty="0"/>
            </a:br>
            <a:r>
              <a:rPr lang="en-US" sz="1200" dirty="0"/>
              <a:t>&lt;div class="modal"&gt;&lt;/div&gt;</a:t>
            </a:r>
            <a:endParaRPr lang="es-ES" sz="1200" dirty="0"/>
          </a:p>
        </p:txBody>
      </p:sp>
      <p:sp>
        <p:nvSpPr>
          <p:cNvPr id="5" name="4 Rectángulo"/>
          <p:cNvSpPr/>
          <p:nvPr/>
        </p:nvSpPr>
        <p:spPr>
          <a:xfrm>
            <a:off x="665017" y="2505670"/>
            <a:ext cx="7241309" cy="1477328"/>
          </a:xfrm>
          <a:prstGeom prst="rect">
            <a:avLst/>
          </a:prstGeom>
        </p:spPr>
        <p:txBody>
          <a:bodyPr wrap="square">
            <a:spAutoFit/>
          </a:bodyPr>
          <a:lstStyle/>
          <a:p>
            <a:r>
              <a:rPr lang="es-ES" b="1" dirty="0" smtClean="0"/>
              <a:t>Tamaño modal</a:t>
            </a:r>
          </a:p>
          <a:p>
            <a:r>
              <a:rPr lang="es-ES" dirty="0" smtClean="0"/>
              <a:t/>
            </a:r>
            <a:br>
              <a:rPr lang="es-ES" dirty="0" smtClean="0"/>
            </a:br>
            <a:r>
              <a:rPr lang="es-ES" sz="1200" dirty="0" smtClean="0"/>
              <a:t>Cambie el tamaño del modal agregando la .modal-</a:t>
            </a:r>
            <a:r>
              <a:rPr lang="es-ES" sz="1200" dirty="0" err="1" smtClean="0"/>
              <a:t>sm</a:t>
            </a:r>
            <a:r>
              <a:rPr lang="es-ES" sz="1200" dirty="0" smtClean="0"/>
              <a:t> clase para los modales pequeños, la .modal-</a:t>
            </a:r>
            <a:r>
              <a:rPr lang="es-ES" sz="1200" dirty="0" err="1" smtClean="0"/>
              <a:t>lgclase</a:t>
            </a:r>
            <a:r>
              <a:rPr lang="es-ES" sz="1200" dirty="0" smtClean="0"/>
              <a:t> para los modales grandes o .modal-</a:t>
            </a:r>
            <a:r>
              <a:rPr lang="es-ES" sz="1200" dirty="0" err="1" smtClean="0"/>
              <a:t>xlpara</a:t>
            </a:r>
            <a:r>
              <a:rPr lang="es-ES" sz="1200" dirty="0" smtClean="0"/>
              <a:t> los modales </a:t>
            </a:r>
            <a:r>
              <a:rPr lang="es-ES" sz="1200" dirty="0" err="1" smtClean="0"/>
              <a:t>extragrandes</a:t>
            </a:r>
            <a:r>
              <a:rPr lang="es-ES" sz="1200" dirty="0" smtClean="0"/>
              <a:t>.</a:t>
            </a:r>
          </a:p>
          <a:p>
            <a:r>
              <a:rPr lang="es-ES" sz="1200" dirty="0" smtClean="0"/>
              <a:t>Agregue la clase de tamaño al &lt;div&gt;elemento con clase .modal-</a:t>
            </a:r>
            <a:r>
              <a:rPr lang="es-ES" sz="1200" dirty="0" err="1" smtClean="0"/>
              <a:t>dialog</a:t>
            </a:r>
            <a:r>
              <a:rPr lang="es-ES" sz="1200" dirty="0" smtClean="0"/>
              <a:t>:</a:t>
            </a:r>
          </a:p>
          <a:p>
            <a:endParaRPr lang="es-ES" dirty="0"/>
          </a:p>
        </p:txBody>
      </p:sp>
      <p:sp>
        <p:nvSpPr>
          <p:cNvPr id="7" name="6 Rectángulo"/>
          <p:cNvSpPr/>
          <p:nvPr/>
        </p:nvSpPr>
        <p:spPr>
          <a:xfrm>
            <a:off x="8386618" y="3105834"/>
            <a:ext cx="2743059" cy="646331"/>
          </a:xfrm>
          <a:prstGeom prst="rect">
            <a:avLst/>
          </a:prstGeom>
          <a:solidFill>
            <a:schemeClr val="bg1">
              <a:lumMod val="95000"/>
            </a:schemeClr>
          </a:solidFill>
        </p:spPr>
        <p:txBody>
          <a:bodyPr wrap="none">
            <a:spAutoFit/>
          </a:bodyPr>
          <a:lstStyle/>
          <a:p>
            <a:r>
              <a:rPr lang="es-ES" sz="1200" dirty="0"/>
              <a:t>&lt;div </a:t>
            </a:r>
            <a:r>
              <a:rPr lang="es-ES" sz="1200" dirty="0" err="1"/>
              <a:t>class</a:t>
            </a:r>
            <a:r>
              <a:rPr lang="es-ES" sz="1200" dirty="0"/>
              <a:t>="modal-</a:t>
            </a:r>
            <a:r>
              <a:rPr lang="es-ES" sz="1200" dirty="0" err="1"/>
              <a:t>dialog</a:t>
            </a:r>
            <a:r>
              <a:rPr lang="es-ES" sz="1200" dirty="0"/>
              <a:t> modal-</a:t>
            </a:r>
            <a:r>
              <a:rPr lang="es-ES" sz="1200" dirty="0" err="1"/>
              <a:t>sm</a:t>
            </a:r>
            <a:r>
              <a:rPr lang="es-ES" sz="1200" dirty="0" smtClean="0"/>
              <a:t>"&gt;</a:t>
            </a:r>
          </a:p>
          <a:p>
            <a:r>
              <a:rPr lang="es-ES" sz="1200" dirty="0" smtClean="0"/>
              <a:t>&lt;div </a:t>
            </a:r>
            <a:r>
              <a:rPr lang="es-ES" sz="1200" dirty="0" err="1" smtClean="0"/>
              <a:t>class</a:t>
            </a:r>
            <a:r>
              <a:rPr lang="es-ES" sz="1200" dirty="0" smtClean="0"/>
              <a:t>="modal-</a:t>
            </a:r>
            <a:r>
              <a:rPr lang="es-ES" sz="1200" dirty="0" err="1" smtClean="0"/>
              <a:t>dialog</a:t>
            </a:r>
            <a:r>
              <a:rPr lang="es-ES" sz="1200" dirty="0" smtClean="0"/>
              <a:t> modal-</a:t>
            </a:r>
            <a:r>
              <a:rPr lang="es-ES" sz="1200" dirty="0" err="1" smtClean="0"/>
              <a:t>lg</a:t>
            </a:r>
            <a:r>
              <a:rPr lang="es-ES" sz="1200" dirty="0" smtClean="0"/>
              <a:t>"&gt;</a:t>
            </a:r>
            <a:br>
              <a:rPr lang="es-ES" sz="1200" dirty="0" smtClean="0"/>
            </a:br>
            <a:r>
              <a:rPr lang="es-ES" sz="1200" dirty="0" smtClean="0"/>
              <a:t>&lt;div </a:t>
            </a:r>
            <a:r>
              <a:rPr lang="es-ES" sz="1200" dirty="0" err="1" smtClean="0"/>
              <a:t>class</a:t>
            </a:r>
            <a:r>
              <a:rPr lang="es-ES" sz="1200" dirty="0" smtClean="0"/>
              <a:t>="modal-</a:t>
            </a:r>
            <a:r>
              <a:rPr lang="es-ES" sz="1200" dirty="0" err="1" smtClean="0"/>
              <a:t>dialog</a:t>
            </a:r>
            <a:r>
              <a:rPr lang="es-ES" sz="1200" dirty="0" smtClean="0"/>
              <a:t> modal-xl"&gt;</a:t>
            </a:r>
            <a:endParaRPr lang="es-ES" sz="1200" dirty="0"/>
          </a:p>
        </p:txBody>
      </p:sp>
      <p:sp>
        <p:nvSpPr>
          <p:cNvPr id="8" name="7 Rectángulo"/>
          <p:cNvSpPr/>
          <p:nvPr/>
        </p:nvSpPr>
        <p:spPr>
          <a:xfrm>
            <a:off x="723356" y="3957188"/>
            <a:ext cx="6096000" cy="923330"/>
          </a:xfrm>
          <a:prstGeom prst="rect">
            <a:avLst/>
          </a:prstGeom>
        </p:spPr>
        <p:txBody>
          <a:bodyPr>
            <a:spAutoFit/>
          </a:bodyPr>
          <a:lstStyle/>
          <a:p>
            <a:r>
              <a:rPr lang="es-ES" b="1" dirty="0"/>
              <a:t>Modal centrado</a:t>
            </a:r>
          </a:p>
          <a:p>
            <a:r>
              <a:rPr lang="es-ES" dirty="0"/>
              <a:t/>
            </a:r>
            <a:br>
              <a:rPr lang="es-ES" dirty="0"/>
            </a:br>
            <a:endParaRPr lang="es-ES" dirty="0"/>
          </a:p>
        </p:txBody>
      </p:sp>
      <p:sp>
        <p:nvSpPr>
          <p:cNvPr id="9" name="8 Rectángulo"/>
          <p:cNvSpPr/>
          <p:nvPr/>
        </p:nvSpPr>
        <p:spPr>
          <a:xfrm>
            <a:off x="2872509" y="4035824"/>
            <a:ext cx="6096000" cy="276999"/>
          </a:xfrm>
          <a:prstGeom prst="rect">
            <a:avLst/>
          </a:prstGeom>
          <a:solidFill>
            <a:schemeClr val="bg1">
              <a:lumMod val="95000"/>
            </a:schemeClr>
          </a:solidFill>
        </p:spPr>
        <p:txBody>
          <a:bodyPr>
            <a:spAutoFit/>
          </a:bodyPr>
          <a:lstStyle/>
          <a:p>
            <a:r>
              <a:rPr lang="es-ES" sz="1200" dirty="0"/>
              <a:t>&lt;div </a:t>
            </a:r>
            <a:r>
              <a:rPr lang="es-ES" sz="1200" dirty="0" err="1"/>
              <a:t>class</a:t>
            </a:r>
            <a:r>
              <a:rPr lang="es-ES" sz="1200" dirty="0"/>
              <a:t>="modal-</a:t>
            </a:r>
            <a:r>
              <a:rPr lang="es-ES" sz="1200" dirty="0" err="1"/>
              <a:t>dialog</a:t>
            </a:r>
            <a:r>
              <a:rPr lang="es-ES" sz="1200" dirty="0"/>
              <a:t> modal-</a:t>
            </a:r>
            <a:r>
              <a:rPr lang="es-ES" sz="1200" dirty="0" err="1"/>
              <a:t>dialog</a:t>
            </a:r>
            <a:r>
              <a:rPr lang="es-ES" sz="1200" dirty="0"/>
              <a:t>-</a:t>
            </a:r>
            <a:r>
              <a:rPr lang="es-ES" sz="1200" dirty="0" err="1"/>
              <a:t>centered</a:t>
            </a:r>
            <a:r>
              <a:rPr lang="es-ES" sz="1200" dirty="0" smtClean="0"/>
              <a:t>"&gt;</a:t>
            </a:r>
            <a:endParaRPr lang="es-ES" sz="1200" dirty="0"/>
          </a:p>
        </p:txBody>
      </p:sp>
      <p:sp>
        <p:nvSpPr>
          <p:cNvPr id="10" name="9 Rectángulo"/>
          <p:cNvSpPr/>
          <p:nvPr/>
        </p:nvSpPr>
        <p:spPr>
          <a:xfrm>
            <a:off x="794327" y="4777663"/>
            <a:ext cx="6096000" cy="923330"/>
          </a:xfrm>
          <a:prstGeom prst="rect">
            <a:avLst/>
          </a:prstGeom>
        </p:spPr>
        <p:txBody>
          <a:bodyPr>
            <a:spAutoFit/>
          </a:bodyPr>
          <a:lstStyle/>
          <a:p>
            <a:r>
              <a:rPr lang="es-ES" b="1" dirty="0"/>
              <a:t>Desplazamiento modal</a:t>
            </a:r>
          </a:p>
          <a:p>
            <a:r>
              <a:rPr lang="es-ES" dirty="0"/>
              <a:t/>
            </a:r>
            <a:br>
              <a:rPr lang="es-ES" dirty="0"/>
            </a:br>
            <a:endParaRPr lang="es-ES" dirty="0"/>
          </a:p>
        </p:txBody>
      </p:sp>
      <p:sp>
        <p:nvSpPr>
          <p:cNvPr id="11" name="10 Rectángulo"/>
          <p:cNvSpPr/>
          <p:nvPr/>
        </p:nvSpPr>
        <p:spPr>
          <a:xfrm>
            <a:off x="3583709" y="4777663"/>
            <a:ext cx="6096000" cy="646331"/>
          </a:xfrm>
          <a:prstGeom prst="rect">
            <a:avLst/>
          </a:prstGeom>
          <a:solidFill>
            <a:schemeClr val="bg1">
              <a:lumMod val="95000"/>
            </a:schemeClr>
          </a:solidFill>
        </p:spPr>
        <p:txBody>
          <a:bodyPr>
            <a:spAutoFit/>
          </a:bodyPr>
          <a:lstStyle/>
          <a:p>
            <a:r>
              <a:rPr lang="es-ES" sz="1200" dirty="0"/>
              <a:t>&lt;div </a:t>
            </a:r>
            <a:r>
              <a:rPr lang="es-ES" sz="1200" dirty="0" err="1"/>
              <a:t>class</a:t>
            </a:r>
            <a:r>
              <a:rPr lang="es-ES" sz="1200" dirty="0"/>
              <a:t>="modal-</a:t>
            </a:r>
            <a:r>
              <a:rPr lang="es-ES" sz="1200" dirty="0" err="1"/>
              <a:t>dialog</a:t>
            </a:r>
            <a:r>
              <a:rPr lang="es-ES" sz="1200" dirty="0"/>
              <a:t>"&gt;</a:t>
            </a:r>
            <a:br>
              <a:rPr lang="es-ES" sz="1200" dirty="0"/>
            </a:br>
            <a:r>
              <a:rPr lang="es-ES" sz="1200" dirty="0"/>
              <a:t>&lt;div </a:t>
            </a:r>
            <a:r>
              <a:rPr lang="es-ES" sz="1200" dirty="0" err="1"/>
              <a:t>class</a:t>
            </a:r>
            <a:r>
              <a:rPr lang="es-ES" sz="1200" dirty="0"/>
              <a:t>="modal-</a:t>
            </a:r>
            <a:r>
              <a:rPr lang="es-ES" sz="1200" dirty="0" err="1"/>
              <a:t>dialog</a:t>
            </a:r>
            <a:r>
              <a:rPr lang="es-ES" sz="1200" dirty="0"/>
              <a:t> modal-</a:t>
            </a:r>
            <a:r>
              <a:rPr lang="es-ES" sz="1200" dirty="0" err="1"/>
              <a:t>dialog</a:t>
            </a:r>
            <a:r>
              <a:rPr lang="es-ES" sz="1200" dirty="0"/>
              <a:t>-</a:t>
            </a:r>
            <a:r>
              <a:rPr lang="es-ES" sz="1200" dirty="0" err="1"/>
              <a:t>scrollable</a:t>
            </a:r>
            <a:r>
              <a:rPr lang="es-ES" sz="1200" dirty="0" smtClean="0"/>
              <a:t>"&gt;</a:t>
            </a:r>
            <a:r>
              <a:rPr lang="es-ES" sz="1200" dirty="0"/>
              <a:t/>
            </a:r>
            <a:br>
              <a:rPr lang="es-ES" sz="1200" dirty="0"/>
            </a:br>
            <a:endParaRPr lang="es-ES" sz="1200" dirty="0"/>
          </a:p>
        </p:txBody>
      </p:sp>
    </p:spTree>
    <p:extLst>
      <p:ext uri="{BB962C8B-B14F-4D97-AF65-F5344CB8AC3E}">
        <p14:creationId xmlns:p14="http://schemas.microsoft.com/office/powerpoint/2010/main" val="30122854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Paginación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723356" y="1009462"/>
            <a:ext cx="10136322" cy="1508105"/>
          </a:xfrm>
          <a:prstGeom prst="rect">
            <a:avLst/>
          </a:prstGeom>
        </p:spPr>
        <p:txBody>
          <a:bodyPr wrap="square">
            <a:spAutoFit/>
          </a:bodyPr>
          <a:lstStyle/>
          <a:p>
            <a:r>
              <a:rPr lang="es-ES" sz="1400" dirty="0"/>
              <a:t>Si tiene un sitio web con muchas páginas, es posible que desee agregar algún tipo de paginación a cada página</a:t>
            </a:r>
            <a:r>
              <a:rPr lang="es-ES" sz="1400" dirty="0" smtClean="0"/>
              <a:t>.</a:t>
            </a:r>
          </a:p>
          <a:p>
            <a:endParaRPr lang="es-ES" sz="1400" dirty="0"/>
          </a:p>
          <a:p>
            <a:r>
              <a:rPr lang="es-ES" sz="1400" dirty="0"/>
              <a:t>Para crear una paginación básica, agregue la .</a:t>
            </a:r>
            <a:r>
              <a:rPr lang="es-ES" sz="1400" dirty="0" err="1"/>
              <a:t>paginationclase</a:t>
            </a:r>
            <a:r>
              <a:rPr lang="es-ES" sz="1400" dirty="0"/>
              <a:t> a un &lt;</a:t>
            </a:r>
            <a:r>
              <a:rPr lang="es-ES" sz="1400" dirty="0" err="1"/>
              <a:t>ul</a:t>
            </a:r>
            <a:r>
              <a:rPr lang="es-ES" sz="1400" dirty="0"/>
              <a:t>&gt;elemento. Luego agregue el .page-</a:t>
            </a:r>
            <a:r>
              <a:rPr lang="es-ES" sz="1400" dirty="0" err="1"/>
              <a:t>itema</a:t>
            </a:r>
            <a:r>
              <a:rPr lang="es-ES" sz="1400" dirty="0"/>
              <a:t> cada &lt;li&gt;elemento y una .page-</a:t>
            </a:r>
            <a:r>
              <a:rPr lang="es-ES" sz="1400" dirty="0" err="1"/>
              <a:t>linkclase</a:t>
            </a:r>
            <a:r>
              <a:rPr lang="es-ES" sz="1400" dirty="0"/>
              <a:t> a cada enlace dentro &lt;li&gt;:</a:t>
            </a:r>
          </a:p>
          <a:p>
            <a:r>
              <a:rPr lang="es-ES" dirty="0"/>
              <a:t/>
            </a:r>
            <a:br>
              <a:rPr lang="es-ES" dirty="0"/>
            </a:br>
            <a:endParaRPr lang="es-E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276" y="1763514"/>
            <a:ext cx="28765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827050" y="2039739"/>
            <a:ext cx="6096000" cy="1384995"/>
          </a:xfrm>
          <a:prstGeom prst="rect">
            <a:avLst/>
          </a:prstGeom>
          <a:solidFill>
            <a:schemeClr val="bg1">
              <a:lumMod val="95000"/>
            </a:schemeClr>
          </a:solidFill>
        </p:spPr>
        <p:txBody>
          <a:bodyPr>
            <a:spAutoFit/>
          </a:bodyPr>
          <a:lstStyle/>
          <a:p>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Previous</a:t>
            </a:r>
            <a:r>
              <a:rPr lang="es-ES" sz="1200" dirty="0"/>
              <a:t>&lt;/a&gt;&lt;/li&gt;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="#"&gt;1&lt;/a&gt;&lt;/li&gt;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="#"&gt;2&lt;/a&gt;&lt;/li&gt;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="#"&gt;3&lt;/a&gt;&lt;/li&gt;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Next</a:t>
            </a:r>
            <a:r>
              <a:rPr lang="es-ES" sz="1200" dirty="0"/>
              <a:t>&lt;/a&gt;&lt;/li&gt;</a:t>
            </a:r>
            <a:br>
              <a:rPr lang="es-ES" sz="1200" dirty="0"/>
            </a:br>
            <a:r>
              <a:rPr lang="es-ES" sz="1200" dirty="0"/>
              <a:t>&lt;/</a:t>
            </a:r>
            <a:r>
              <a:rPr lang="es-ES" sz="1200" dirty="0" err="1"/>
              <a:t>ul</a:t>
            </a:r>
            <a:r>
              <a:rPr lang="es-ES" sz="1200" dirty="0"/>
              <a:t>&gt;</a:t>
            </a:r>
          </a:p>
        </p:txBody>
      </p:sp>
      <p:sp>
        <p:nvSpPr>
          <p:cNvPr id="7" name="6 Rectángulo"/>
          <p:cNvSpPr/>
          <p:nvPr/>
        </p:nvSpPr>
        <p:spPr>
          <a:xfrm>
            <a:off x="827050" y="3495523"/>
            <a:ext cx="6096000" cy="1015663"/>
          </a:xfrm>
          <a:prstGeom prst="rect">
            <a:avLst/>
          </a:prstGeom>
        </p:spPr>
        <p:txBody>
          <a:bodyPr>
            <a:spAutoFit/>
          </a:bodyPr>
          <a:lstStyle/>
          <a:p>
            <a:r>
              <a:rPr lang="es-ES" b="1" dirty="0"/>
              <a:t>Estado </a:t>
            </a:r>
            <a:r>
              <a:rPr lang="es-ES" b="1" dirty="0" smtClean="0"/>
              <a:t>activo</a:t>
            </a:r>
            <a:r>
              <a:rPr lang="es-ES" dirty="0"/>
              <a:t/>
            </a:r>
            <a:br>
              <a:rPr lang="es-ES" dirty="0"/>
            </a:br>
            <a:r>
              <a:rPr lang="es-ES" sz="1400" dirty="0"/>
              <a:t>La .</a:t>
            </a:r>
            <a:r>
              <a:rPr lang="es-ES" sz="1400" dirty="0" smtClean="0"/>
              <a:t>active clase </a:t>
            </a:r>
            <a:r>
              <a:rPr lang="es-ES" sz="1400" dirty="0"/>
              <a:t>se utiliza para "resaltar" la página actual:</a:t>
            </a:r>
          </a:p>
          <a:p>
            <a:r>
              <a:rPr lang="es-ES" sz="1400" dirty="0"/>
              <a:t/>
            </a:r>
            <a:br>
              <a:rPr lang="es-ES" sz="1400" dirty="0"/>
            </a:br>
            <a:endParaRPr lang="es-ES" sz="1400" dirty="0"/>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517" y="3580584"/>
            <a:ext cx="27908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723356" y="4416906"/>
            <a:ext cx="6096000" cy="1384995"/>
          </a:xfrm>
          <a:prstGeom prst="rect">
            <a:avLst/>
          </a:prstGeom>
          <a:solidFill>
            <a:schemeClr val="bg1">
              <a:lumMod val="95000"/>
            </a:schemeClr>
          </a:solidFill>
        </p:spPr>
        <p:txBody>
          <a:bodyPr>
            <a:spAutoFit/>
          </a:bodyPr>
          <a:lstStyle/>
          <a:p>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Previous</a:t>
            </a:r>
            <a:r>
              <a:rPr lang="es-ES" sz="1200" dirty="0"/>
              <a:t>&lt;/a&gt;&lt;/li&gt;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="#"&gt;1&lt;/a&gt;&lt;/li&gt;</a:t>
            </a:r>
            <a:br>
              <a:rPr lang="es-ES" sz="1200" dirty="0"/>
            </a:br>
            <a:r>
              <a:rPr lang="es-ES" sz="1200" dirty="0"/>
              <a:t>  &lt;li </a:t>
            </a:r>
            <a:r>
              <a:rPr lang="es-ES" sz="1200" dirty="0" err="1"/>
              <a:t>class</a:t>
            </a:r>
            <a:r>
              <a:rPr lang="es-ES" sz="1200" dirty="0"/>
              <a:t>="page-</a:t>
            </a:r>
            <a:r>
              <a:rPr lang="es-ES" sz="1200" dirty="0" err="1"/>
              <a:t>item</a:t>
            </a:r>
            <a:r>
              <a:rPr lang="es-ES" sz="1200" dirty="0"/>
              <a:t> active"&gt;&lt;a </a:t>
            </a:r>
            <a:r>
              <a:rPr lang="es-ES" sz="1200" dirty="0" err="1"/>
              <a:t>class</a:t>
            </a:r>
            <a:r>
              <a:rPr lang="es-ES" sz="1200" dirty="0"/>
              <a:t>="page-link" </a:t>
            </a:r>
            <a:r>
              <a:rPr lang="es-ES" sz="1200" dirty="0" err="1"/>
              <a:t>href</a:t>
            </a:r>
            <a:r>
              <a:rPr lang="es-ES" sz="1200" dirty="0"/>
              <a:t>="#"&gt;2&lt;/a&gt;&lt;/li&gt;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="#"&gt;3&lt;/a&gt;&lt;/li&gt;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Next</a:t>
            </a:r>
            <a:r>
              <a:rPr lang="es-ES" sz="1200" dirty="0"/>
              <a:t>&lt;/a&gt;&lt;/li&gt;</a:t>
            </a:r>
            <a:br>
              <a:rPr lang="es-ES" sz="1200" dirty="0"/>
            </a:br>
            <a:r>
              <a:rPr lang="es-ES" sz="1200" dirty="0"/>
              <a:t>&lt;/</a:t>
            </a:r>
            <a:r>
              <a:rPr lang="es-ES" sz="1200" dirty="0" err="1"/>
              <a:t>ul</a:t>
            </a:r>
            <a:r>
              <a:rPr lang="es-ES" sz="1200" dirty="0"/>
              <a:t>&gt;</a:t>
            </a:r>
          </a:p>
        </p:txBody>
      </p:sp>
    </p:spTree>
    <p:extLst>
      <p:ext uri="{BB962C8B-B14F-4D97-AF65-F5344CB8AC3E}">
        <p14:creationId xmlns:p14="http://schemas.microsoft.com/office/powerpoint/2010/main" val="31851486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Paginación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723356" y="1009462"/>
            <a:ext cx="10136322" cy="861774"/>
          </a:xfrm>
          <a:prstGeom prst="rect">
            <a:avLst/>
          </a:prstGeom>
        </p:spPr>
        <p:txBody>
          <a:bodyPr wrap="square">
            <a:spAutoFit/>
          </a:bodyPr>
          <a:lstStyle/>
          <a:p>
            <a:r>
              <a:rPr lang="es-ES" b="1" dirty="0"/>
              <a:t>Estado deshabilitado</a:t>
            </a:r>
          </a:p>
          <a:p>
            <a:r>
              <a:rPr lang="es-ES" sz="1400" dirty="0"/>
              <a:t>La .</a:t>
            </a:r>
            <a:r>
              <a:rPr lang="es-ES" sz="1400" dirty="0" err="1" smtClean="0"/>
              <a:t>disabled</a:t>
            </a:r>
            <a:r>
              <a:rPr lang="es-ES" sz="1400" dirty="0" smtClean="0"/>
              <a:t> clase </a:t>
            </a:r>
            <a:r>
              <a:rPr lang="es-ES" sz="1400" dirty="0"/>
              <a:t>se utiliza para enlaces en los que no se puede hacer clic:</a:t>
            </a:r>
            <a:r>
              <a:rPr lang="es-ES" dirty="0"/>
              <a:t/>
            </a:r>
            <a:br>
              <a:rPr lang="es-ES" dirty="0"/>
            </a:br>
            <a:endParaRPr lang="es-ES" dirty="0"/>
          </a:p>
        </p:txBody>
      </p:sp>
      <p:sp>
        <p:nvSpPr>
          <p:cNvPr id="5" name="4 Rectángulo"/>
          <p:cNvSpPr/>
          <p:nvPr/>
        </p:nvSpPr>
        <p:spPr>
          <a:xfrm>
            <a:off x="827050" y="2039739"/>
            <a:ext cx="6096000" cy="1384995"/>
          </a:xfrm>
          <a:prstGeom prst="rect">
            <a:avLst/>
          </a:prstGeom>
          <a:solidFill>
            <a:schemeClr val="bg1">
              <a:lumMod val="95000"/>
            </a:schemeClr>
          </a:solidFill>
        </p:spPr>
        <p:txBody>
          <a:bodyPr>
            <a:spAutoFit/>
          </a:bodyPr>
          <a:lstStyle/>
          <a:p>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"&gt;</a:t>
            </a:r>
            <a:br>
              <a:rPr lang="es-ES" sz="1200" dirty="0"/>
            </a:br>
            <a:r>
              <a:rPr lang="es-ES" sz="1200" dirty="0"/>
              <a:t>  &lt;li </a:t>
            </a:r>
            <a:r>
              <a:rPr lang="es-ES" sz="1200" dirty="0" err="1"/>
              <a:t>class</a:t>
            </a:r>
            <a:r>
              <a:rPr lang="es-ES" sz="1200" dirty="0"/>
              <a:t>="page-</a:t>
            </a:r>
            <a:r>
              <a:rPr lang="es-ES" sz="1200" dirty="0" err="1"/>
              <a:t>item</a:t>
            </a:r>
            <a:r>
              <a:rPr lang="es-ES" sz="1200" dirty="0"/>
              <a:t> </a:t>
            </a:r>
            <a:r>
              <a:rPr lang="es-ES" sz="1200" dirty="0" err="1"/>
              <a:t>disabled</a:t>
            </a:r>
            <a:r>
              <a:rPr lang="es-ES" sz="1200" dirty="0"/>
              <a:t>"&gt;&lt;a </a:t>
            </a:r>
            <a:r>
              <a:rPr lang="es-ES" sz="1200" dirty="0" err="1"/>
              <a:t>class</a:t>
            </a:r>
            <a:r>
              <a:rPr lang="es-ES" sz="1200" dirty="0"/>
              <a:t>="page-link" </a:t>
            </a:r>
            <a:r>
              <a:rPr lang="es-ES" sz="1200" dirty="0" err="1"/>
              <a:t>href</a:t>
            </a:r>
            <a:r>
              <a:rPr lang="es-ES" sz="1200" dirty="0"/>
              <a:t>="#"&gt;</a:t>
            </a:r>
            <a:r>
              <a:rPr lang="es-ES" sz="1200" dirty="0" err="1"/>
              <a:t>Previous</a:t>
            </a:r>
            <a:r>
              <a:rPr lang="es-ES" sz="1200" dirty="0"/>
              <a:t>&lt;/a&gt;&lt;/li&gt;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="#"&gt;1&lt;/a&gt;&lt;/li&gt;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="#"&gt;2&lt;/a&gt;&lt;/li&gt;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="#"&gt;3&lt;/a&gt;&lt;/li&gt;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Next</a:t>
            </a:r>
            <a:r>
              <a:rPr lang="es-ES" sz="1200" dirty="0"/>
              <a:t>&lt;/a&gt;&lt;/li&gt;</a:t>
            </a:r>
            <a:br>
              <a:rPr lang="es-ES" sz="1200" dirty="0"/>
            </a:br>
            <a:r>
              <a:rPr lang="es-ES" sz="1200" dirty="0"/>
              <a:t>&lt;/</a:t>
            </a:r>
            <a:r>
              <a:rPr lang="es-ES" sz="1200" dirty="0" err="1"/>
              <a:t>ul</a:t>
            </a:r>
            <a:r>
              <a:rPr lang="es-ES" sz="1200" dirty="0"/>
              <a:t>&gt;</a:t>
            </a:r>
          </a:p>
        </p:txBody>
      </p:sp>
      <p:sp>
        <p:nvSpPr>
          <p:cNvPr id="7" name="6 Rectángulo"/>
          <p:cNvSpPr/>
          <p:nvPr/>
        </p:nvSpPr>
        <p:spPr>
          <a:xfrm>
            <a:off x="827050" y="3495523"/>
            <a:ext cx="6096000" cy="1015663"/>
          </a:xfrm>
          <a:prstGeom prst="rect">
            <a:avLst/>
          </a:prstGeom>
        </p:spPr>
        <p:txBody>
          <a:bodyPr>
            <a:spAutoFit/>
          </a:bodyPr>
          <a:lstStyle/>
          <a:p>
            <a:r>
              <a:rPr lang="es-ES" b="1" dirty="0"/>
              <a:t>Tamaño de </a:t>
            </a:r>
            <a:r>
              <a:rPr lang="es-ES" b="1" dirty="0" smtClean="0"/>
              <a:t>paginación</a:t>
            </a:r>
          </a:p>
          <a:p>
            <a:r>
              <a:rPr lang="es-ES" sz="1400" dirty="0"/>
              <a:t>Agregue clase .</a:t>
            </a:r>
            <a:r>
              <a:rPr lang="es-ES" sz="1400" dirty="0" err="1"/>
              <a:t>pagination-lgpara</a:t>
            </a:r>
            <a:r>
              <a:rPr lang="es-ES" sz="1400" dirty="0"/>
              <a:t> bloques más grandes o .</a:t>
            </a:r>
            <a:r>
              <a:rPr lang="es-ES" sz="1400" dirty="0" err="1"/>
              <a:t>pagination-smpara</a:t>
            </a:r>
            <a:r>
              <a:rPr lang="es-ES" sz="1400" dirty="0"/>
              <a:t> bloques más pequeños:</a:t>
            </a:r>
            <a:br>
              <a:rPr lang="es-ES" sz="1400" dirty="0"/>
            </a:br>
            <a:endParaRPr lang="es-ES" sz="1400" dirty="0"/>
          </a:p>
        </p:txBody>
      </p:sp>
      <p:sp>
        <p:nvSpPr>
          <p:cNvPr id="8" name="7 Rectángulo"/>
          <p:cNvSpPr/>
          <p:nvPr/>
        </p:nvSpPr>
        <p:spPr>
          <a:xfrm>
            <a:off x="610234" y="4614869"/>
            <a:ext cx="5102409" cy="1384995"/>
          </a:xfrm>
          <a:prstGeom prst="rect">
            <a:avLst/>
          </a:prstGeom>
          <a:solidFill>
            <a:schemeClr val="bg1">
              <a:lumMod val="95000"/>
            </a:schemeClr>
          </a:solidFill>
        </p:spPr>
        <p:txBody>
          <a:bodyPr wrap="square">
            <a:spAutoFit/>
          </a:bodyPr>
          <a:lstStyle/>
          <a:p>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 </a:t>
            </a:r>
            <a:r>
              <a:rPr lang="es-ES" sz="1200" dirty="0" err="1"/>
              <a:t>pagination-lg</a:t>
            </a:r>
            <a:r>
              <a:rPr lang="es-ES" sz="1200" dirty="0"/>
              <a:t>"&gt;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Previous</a:t>
            </a:r>
            <a:r>
              <a:rPr lang="es-ES" sz="1200" dirty="0"/>
              <a:t>&lt;/a&gt;&lt;/li&gt;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="#"&gt;1&lt;/a&gt;&lt;/li&gt;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="#"&gt;2&lt;/a&gt;&lt;/li&gt;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="#"&gt;3&lt;/a&gt;&lt;/li&gt;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Next</a:t>
            </a:r>
            <a:r>
              <a:rPr lang="es-ES" sz="1200" dirty="0"/>
              <a:t>&lt;/a&gt;&lt;/li&gt;</a:t>
            </a:r>
            <a:br>
              <a:rPr lang="es-ES" sz="1200" dirty="0"/>
            </a:br>
            <a:r>
              <a:rPr lang="es-ES" sz="1200" dirty="0"/>
              <a:t>&lt;/</a:t>
            </a:r>
            <a:r>
              <a:rPr lang="es-ES" sz="1200" dirty="0" err="1"/>
              <a:t>ul</a:t>
            </a:r>
            <a:r>
              <a:rPr lang="es-ES" sz="1200" dirty="0"/>
              <a:t>&gt;</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799" y="1333319"/>
            <a:ext cx="28098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050" y="3369156"/>
            <a:ext cx="42672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5937949" y="4614869"/>
            <a:ext cx="5102409" cy="1384995"/>
          </a:xfrm>
          <a:prstGeom prst="rect">
            <a:avLst/>
          </a:prstGeom>
          <a:solidFill>
            <a:schemeClr val="bg1">
              <a:lumMod val="95000"/>
            </a:schemeClr>
          </a:solidFill>
        </p:spPr>
        <p:txBody>
          <a:bodyPr wrap="square">
            <a:spAutoFit/>
          </a:bodyPr>
          <a:lstStyle/>
          <a:p>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 </a:t>
            </a:r>
            <a:r>
              <a:rPr lang="es-ES" sz="1200" dirty="0" err="1"/>
              <a:t>pagination-sm</a:t>
            </a:r>
            <a:r>
              <a:rPr lang="es-ES" sz="1200" dirty="0"/>
              <a:t>"&gt;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Previous</a:t>
            </a:r>
            <a:r>
              <a:rPr lang="es-ES" sz="1200" dirty="0"/>
              <a:t>&lt;/a&gt;&lt;/li&gt;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="#"&gt;1&lt;/a&gt;&lt;/li&gt;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="#"&gt;2&lt;/a&gt;&lt;/li&gt;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="#"&gt;3&lt;/a&gt;&lt;/li&gt;</a:t>
            </a:r>
            <a:br>
              <a:rPr lang="es-ES" sz="1200" dirty="0"/>
            </a:br>
            <a:r>
              <a:rPr lang="es-ES" sz="1200" dirty="0"/>
              <a:t>  &lt;li </a:t>
            </a:r>
            <a:r>
              <a:rPr lang="es-ES" sz="1200" dirty="0" err="1"/>
              <a:t>class</a:t>
            </a:r>
            <a:r>
              <a:rPr lang="es-ES" sz="1200" dirty="0"/>
              <a:t>="page-</a:t>
            </a:r>
            <a:r>
              <a:rPr lang="es-ES" sz="1200" dirty="0" err="1"/>
              <a:t>item</a:t>
            </a:r>
            <a:r>
              <a:rPr lang="es-ES" sz="1200" dirty="0"/>
              <a:t>"&gt;&lt;a </a:t>
            </a:r>
            <a:r>
              <a:rPr lang="es-ES" sz="1200" dirty="0" err="1"/>
              <a:t>class</a:t>
            </a:r>
            <a:r>
              <a:rPr lang="es-ES" sz="1200" dirty="0"/>
              <a:t>="page-link" </a:t>
            </a:r>
            <a:r>
              <a:rPr lang="es-ES" sz="1200" dirty="0" err="1"/>
              <a:t>href</a:t>
            </a:r>
            <a:r>
              <a:rPr lang="es-ES" sz="1200" dirty="0"/>
              <a:t>="#"&gt;</a:t>
            </a:r>
            <a:r>
              <a:rPr lang="es-ES" sz="1200" dirty="0" err="1"/>
              <a:t>Next</a:t>
            </a:r>
            <a:r>
              <a:rPr lang="es-ES" sz="1200" dirty="0"/>
              <a:t>&lt;/a&gt;&lt;/li&gt;</a:t>
            </a:r>
            <a:br>
              <a:rPr lang="es-ES" sz="1200" dirty="0"/>
            </a:br>
            <a:r>
              <a:rPr lang="es-ES" sz="1200" dirty="0"/>
              <a:t>&lt;/</a:t>
            </a:r>
            <a:r>
              <a:rPr lang="es-ES" sz="1200" dirty="0" err="1"/>
              <a:t>ul</a:t>
            </a:r>
            <a:r>
              <a:rPr lang="es-ES" sz="1200" dirty="0"/>
              <a:t>&gt;</a:t>
            </a:r>
          </a:p>
        </p:txBody>
      </p:sp>
    </p:spTree>
    <p:extLst>
      <p:ext uri="{BB962C8B-B14F-4D97-AF65-F5344CB8AC3E}">
        <p14:creationId xmlns:p14="http://schemas.microsoft.com/office/powerpoint/2010/main" val="20385894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smtClean="0"/>
              <a:t>Paginación</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69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723356" y="1009462"/>
            <a:ext cx="10136322" cy="1138773"/>
          </a:xfrm>
          <a:prstGeom prst="rect">
            <a:avLst/>
          </a:prstGeom>
        </p:spPr>
        <p:txBody>
          <a:bodyPr wrap="square">
            <a:spAutoFit/>
          </a:bodyPr>
          <a:lstStyle/>
          <a:p>
            <a:r>
              <a:rPr lang="es-ES" dirty="0"/>
              <a:t>Alineación de paginación</a:t>
            </a:r>
          </a:p>
          <a:p>
            <a:r>
              <a:rPr lang="es-ES" sz="1400" dirty="0"/>
              <a:t>Use clases de utilidad para cambiar la alineación de la paginación:</a:t>
            </a:r>
          </a:p>
          <a:p>
            <a:r>
              <a:rPr lang="es-ES" dirty="0"/>
              <a:t/>
            </a:r>
            <a:br>
              <a:rPr lang="es-ES" dirty="0"/>
            </a:br>
            <a:endParaRPr lang="es-ES" dirty="0"/>
          </a:p>
        </p:txBody>
      </p:sp>
      <p:sp>
        <p:nvSpPr>
          <p:cNvPr id="5" name="4 Rectángulo"/>
          <p:cNvSpPr/>
          <p:nvPr/>
        </p:nvSpPr>
        <p:spPr>
          <a:xfrm>
            <a:off x="619660" y="3208662"/>
            <a:ext cx="6096000" cy="2677656"/>
          </a:xfrm>
          <a:prstGeom prst="rect">
            <a:avLst/>
          </a:prstGeom>
          <a:solidFill>
            <a:schemeClr val="bg1">
              <a:lumMod val="95000"/>
            </a:schemeClr>
          </a:solidFill>
        </p:spPr>
        <p:txBody>
          <a:bodyPr>
            <a:spAutoFit/>
          </a:bodyPr>
          <a:lstStyle/>
          <a:p>
            <a:r>
              <a:rPr lang="es-ES" sz="1200" dirty="0"/>
              <a:t>&lt;!-- Default (</a:t>
            </a:r>
            <a:r>
              <a:rPr lang="es-ES" sz="1200" dirty="0" err="1"/>
              <a:t>left-aligned</a:t>
            </a:r>
            <a:r>
              <a:rPr lang="es-ES" sz="1200" dirty="0"/>
              <a:t>) --&gt;</a:t>
            </a:r>
            <a:br>
              <a:rPr lang="es-ES" sz="1200" dirty="0"/>
            </a:br>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 </a:t>
            </a:r>
            <a:r>
              <a:rPr lang="es-ES" sz="1200" dirty="0" err="1"/>
              <a:t>style</a:t>
            </a:r>
            <a:r>
              <a:rPr lang="es-ES" sz="1200" dirty="0"/>
              <a:t>="margin:20px 0"&gt;</a:t>
            </a:r>
            <a:br>
              <a:rPr lang="es-ES" sz="1200" dirty="0"/>
            </a:br>
            <a:r>
              <a:rPr lang="es-ES" sz="1200" dirty="0"/>
              <a:t>  &lt;li </a:t>
            </a:r>
            <a:r>
              <a:rPr lang="es-ES" sz="1200" dirty="0" err="1"/>
              <a:t>class</a:t>
            </a:r>
            <a:r>
              <a:rPr lang="es-ES" sz="1200" dirty="0"/>
              <a:t>="page-</a:t>
            </a:r>
            <a:r>
              <a:rPr lang="es-ES" sz="1200" dirty="0" err="1"/>
              <a:t>item</a:t>
            </a:r>
            <a:r>
              <a:rPr lang="es-ES" sz="1200" dirty="0"/>
              <a:t>"&gt;...&lt;/li&gt;</a:t>
            </a:r>
            <a:br>
              <a:rPr lang="es-ES" sz="1200" dirty="0"/>
            </a:br>
            <a:r>
              <a:rPr lang="es-ES" sz="1200" dirty="0"/>
              <a:t>&lt;/</a:t>
            </a:r>
            <a:r>
              <a:rPr lang="es-ES" sz="1200" dirty="0" err="1"/>
              <a:t>ul</a:t>
            </a:r>
            <a:r>
              <a:rPr lang="es-ES" sz="1200" dirty="0"/>
              <a:t>&gt;</a:t>
            </a:r>
            <a:br>
              <a:rPr lang="es-ES" sz="1200" dirty="0"/>
            </a:br>
            <a:r>
              <a:rPr lang="es-ES" sz="1200" dirty="0"/>
              <a:t/>
            </a:r>
            <a:br>
              <a:rPr lang="es-ES" sz="1200" dirty="0"/>
            </a:br>
            <a:r>
              <a:rPr lang="es-ES" sz="1200" dirty="0"/>
              <a:t>&lt;!-- Center-</a:t>
            </a:r>
            <a:r>
              <a:rPr lang="es-ES" sz="1200" dirty="0" err="1"/>
              <a:t>aligned</a:t>
            </a:r>
            <a:r>
              <a:rPr lang="es-ES" sz="1200" dirty="0"/>
              <a:t> --&gt;</a:t>
            </a:r>
            <a:br>
              <a:rPr lang="es-ES" sz="1200" dirty="0"/>
            </a:br>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 </a:t>
            </a:r>
            <a:r>
              <a:rPr lang="es-ES" sz="1200" dirty="0" err="1"/>
              <a:t>justify</a:t>
            </a:r>
            <a:r>
              <a:rPr lang="es-ES" sz="1200" dirty="0"/>
              <a:t>-</a:t>
            </a:r>
            <a:r>
              <a:rPr lang="es-ES" sz="1200" dirty="0" err="1"/>
              <a:t>content</a:t>
            </a:r>
            <a:r>
              <a:rPr lang="es-ES" sz="1200" dirty="0"/>
              <a:t>-center" </a:t>
            </a:r>
            <a:r>
              <a:rPr lang="es-ES" sz="1200" dirty="0" err="1"/>
              <a:t>style</a:t>
            </a:r>
            <a:r>
              <a:rPr lang="es-ES" sz="1200" dirty="0"/>
              <a:t>="margin:20px 0"&gt;</a:t>
            </a:r>
            <a:br>
              <a:rPr lang="es-ES" sz="1200" dirty="0"/>
            </a:br>
            <a:r>
              <a:rPr lang="es-ES" sz="1200" dirty="0"/>
              <a:t>  &lt;li </a:t>
            </a:r>
            <a:r>
              <a:rPr lang="es-ES" sz="1200" dirty="0" err="1"/>
              <a:t>class</a:t>
            </a:r>
            <a:r>
              <a:rPr lang="es-ES" sz="1200" dirty="0"/>
              <a:t>="page-</a:t>
            </a:r>
            <a:r>
              <a:rPr lang="es-ES" sz="1200" dirty="0" err="1"/>
              <a:t>item</a:t>
            </a:r>
            <a:r>
              <a:rPr lang="es-ES" sz="1200" dirty="0"/>
              <a:t>"&gt;...&lt;/li&gt;</a:t>
            </a:r>
            <a:br>
              <a:rPr lang="es-ES" sz="1200" dirty="0"/>
            </a:br>
            <a:r>
              <a:rPr lang="es-ES" sz="1200" dirty="0"/>
              <a:t>&lt;/</a:t>
            </a:r>
            <a:r>
              <a:rPr lang="es-ES" sz="1200" dirty="0" err="1"/>
              <a:t>ul</a:t>
            </a:r>
            <a:r>
              <a:rPr lang="es-ES" sz="1200" dirty="0"/>
              <a:t>&gt;</a:t>
            </a:r>
            <a:br>
              <a:rPr lang="es-ES" sz="1200" dirty="0"/>
            </a:br>
            <a:r>
              <a:rPr lang="es-ES" sz="1200" dirty="0"/>
              <a:t/>
            </a:r>
            <a:br>
              <a:rPr lang="es-ES" sz="1200" dirty="0"/>
            </a:br>
            <a:r>
              <a:rPr lang="es-ES" sz="1200" dirty="0"/>
              <a:t>&lt;!-- </a:t>
            </a:r>
            <a:r>
              <a:rPr lang="es-ES" sz="1200" dirty="0" err="1"/>
              <a:t>Right-aligned</a:t>
            </a:r>
            <a:r>
              <a:rPr lang="es-ES" sz="1200" dirty="0"/>
              <a:t> --&gt;</a:t>
            </a:r>
            <a:br>
              <a:rPr lang="es-ES" sz="1200" dirty="0"/>
            </a:br>
            <a:r>
              <a:rPr lang="es-ES" sz="1200" dirty="0"/>
              <a:t>&lt;</a:t>
            </a:r>
            <a:r>
              <a:rPr lang="es-ES" sz="1200" dirty="0" err="1"/>
              <a:t>ul</a:t>
            </a:r>
            <a:r>
              <a:rPr lang="es-ES" sz="1200" dirty="0"/>
              <a:t> </a:t>
            </a:r>
            <a:r>
              <a:rPr lang="es-ES" sz="1200" dirty="0" err="1"/>
              <a:t>class</a:t>
            </a:r>
            <a:r>
              <a:rPr lang="es-ES" sz="1200" dirty="0"/>
              <a:t>="</a:t>
            </a:r>
            <a:r>
              <a:rPr lang="es-ES" sz="1200" dirty="0" err="1"/>
              <a:t>pagination</a:t>
            </a:r>
            <a:r>
              <a:rPr lang="es-ES" sz="1200" dirty="0"/>
              <a:t> </a:t>
            </a:r>
            <a:r>
              <a:rPr lang="es-ES" sz="1200" dirty="0" err="1"/>
              <a:t>justify-content-end</a:t>
            </a:r>
            <a:r>
              <a:rPr lang="es-ES" sz="1200" dirty="0"/>
              <a:t>" </a:t>
            </a:r>
            <a:r>
              <a:rPr lang="es-ES" sz="1200" dirty="0" err="1"/>
              <a:t>style</a:t>
            </a:r>
            <a:r>
              <a:rPr lang="es-ES" sz="1200" dirty="0"/>
              <a:t>="margin:20px 0"&gt;</a:t>
            </a:r>
            <a:br>
              <a:rPr lang="es-ES" sz="1200" dirty="0"/>
            </a:br>
            <a:r>
              <a:rPr lang="es-ES" sz="1200" dirty="0"/>
              <a:t>  &lt;li </a:t>
            </a:r>
            <a:r>
              <a:rPr lang="es-ES" sz="1200" dirty="0" err="1"/>
              <a:t>class</a:t>
            </a:r>
            <a:r>
              <a:rPr lang="es-ES" sz="1200" dirty="0"/>
              <a:t>="page-</a:t>
            </a:r>
            <a:r>
              <a:rPr lang="es-ES" sz="1200" dirty="0" err="1"/>
              <a:t>item</a:t>
            </a:r>
            <a:r>
              <a:rPr lang="es-ES" sz="1200" dirty="0"/>
              <a:t>"&gt;...&lt;/li&gt;</a:t>
            </a:r>
            <a:br>
              <a:rPr lang="es-ES" sz="1200" dirty="0"/>
            </a:br>
            <a:r>
              <a:rPr lang="es-ES" sz="1200" dirty="0"/>
              <a:t>&lt;/</a:t>
            </a:r>
            <a:r>
              <a:rPr lang="es-ES" sz="1200" dirty="0" err="1"/>
              <a:t>ul</a:t>
            </a:r>
            <a:r>
              <a:rPr lang="es-ES" sz="1200" dirty="0"/>
              <a:t>&gt;</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849" y="1578848"/>
            <a:ext cx="9061070" cy="144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161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060" y="324165"/>
            <a:ext cx="8719158" cy="502201"/>
          </a:xfrm>
        </p:spPr>
        <p:txBody>
          <a:bodyPr>
            <a:normAutofit/>
          </a:bodyPr>
          <a:lstStyle/>
          <a:p>
            <a:r>
              <a:rPr lang="es-ES" sz="3000" dirty="0" smtClean="0"/>
              <a:t>2. Contenedores.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1320799" y="1296934"/>
            <a:ext cx="8368145" cy="4154984"/>
          </a:xfrm>
          <a:prstGeom prst="rect">
            <a:avLst/>
          </a:prstGeom>
          <a:solidFill>
            <a:schemeClr val="bg1">
              <a:lumMod val="95000"/>
            </a:schemeClr>
          </a:solidFill>
        </p:spPr>
        <p:txBody>
          <a:bodyPr wrap="square">
            <a:spAutoFit/>
          </a:bodyPr>
          <a:lstStyle/>
          <a:p>
            <a:r>
              <a:rPr lang="es-ES" sz="1200" dirty="0"/>
              <a:t>&lt;!DOCTYPE </a:t>
            </a:r>
            <a:r>
              <a:rPr lang="es-ES" sz="1200" dirty="0" err="1"/>
              <a:t>html</a:t>
            </a:r>
            <a:r>
              <a:rPr lang="es-ES" sz="1200" dirty="0"/>
              <a:t>&gt;</a:t>
            </a:r>
          </a:p>
          <a:p>
            <a:r>
              <a:rPr lang="es-ES" sz="1200" dirty="0"/>
              <a:t>&lt;</a:t>
            </a:r>
            <a:r>
              <a:rPr lang="es-ES" sz="1200" dirty="0" err="1"/>
              <a:t>html</a:t>
            </a:r>
            <a:r>
              <a:rPr lang="es-ES" sz="1200" dirty="0"/>
              <a:t> </a:t>
            </a:r>
            <a:r>
              <a:rPr lang="es-ES" sz="1200" dirty="0" err="1"/>
              <a:t>lang</a:t>
            </a:r>
            <a:r>
              <a:rPr lang="es-ES" sz="1200" dirty="0"/>
              <a:t>="en"&gt;</a:t>
            </a:r>
          </a:p>
          <a:p>
            <a:r>
              <a:rPr lang="es-ES" sz="1200" dirty="0"/>
              <a:t>&lt;head&gt;</a:t>
            </a:r>
          </a:p>
          <a:p>
            <a:r>
              <a:rPr lang="es-ES" sz="1200" dirty="0"/>
              <a:t>  &lt;</a:t>
            </a:r>
            <a:r>
              <a:rPr lang="es-ES" sz="1200" dirty="0" err="1"/>
              <a:t>title</a:t>
            </a:r>
            <a:r>
              <a:rPr lang="es-ES" sz="1200" dirty="0"/>
              <a:t>&gt;</a:t>
            </a:r>
            <a:r>
              <a:rPr lang="es-ES" sz="1200" dirty="0" err="1"/>
              <a:t>Bootstrap</a:t>
            </a:r>
            <a:r>
              <a:rPr lang="es-ES" sz="1200" dirty="0"/>
              <a:t> </a:t>
            </a:r>
            <a:r>
              <a:rPr lang="es-ES" sz="1200" dirty="0" err="1"/>
              <a:t>Example</a:t>
            </a:r>
            <a:r>
              <a:rPr lang="es-ES" sz="1200" dirty="0"/>
              <a:t>&lt;/</a:t>
            </a:r>
            <a:r>
              <a:rPr lang="es-ES" sz="1200" dirty="0" err="1"/>
              <a:t>title</a:t>
            </a:r>
            <a:r>
              <a:rPr lang="es-ES" sz="1200" dirty="0"/>
              <a:t>&gt;</a:t>
            </a:r>
          </a:p>
          <a:p>
            <a:r>
              <a:rPr lang="es-ES" sz="1200" dirty="0"/>
              <a:t>  &lt;meta </a:t>
            </a:r>
            <a:r>
              <a:rPr lang="es-ES" sz="1200" dirty="0" err="1"/>
              <a:t>charset</a:t>
            </a:r>
            <a:r>
              <a:rPr lang="es-ES" sz="1200" dirty="0"/>
              <a:t>="utf-8"&gt;</a:t>
            </a:r>
          </a:p>
          <a:p>
            <a:r>
              <a:rPr lang="es-ES" sz="1200" dirty="0"/>
              <a:t>  &lt;meta </a:t>
            </a:r>
            <a:r>
              <a:rPr lang="es-ES" sz="1200" dirty="0" err="1"/>
              <a:t>name</a:t>
            </a:r>
            <a:r>
              <a:rPr lang="es-ES" sz="1200" dirty="0"/>
              <a:t>="</a:t>
            </a:r>
            <a:r>
              <a:rPr lang="es-ES" sz="1200" dirty="0" err="1"/>
              <a:t>viewport</a:t>
            </a:r>
            <a:r>
              <a:rPr lang="es-ES" sz="1200" dirty="0"/>
              <a:t>" </a:t>
            </a:r>
            <a:r>
              <a:rPr lang="es-ES" sz="1200" dirty="0" err="1"/>
              <a:t>content</a:t>
            </a:r>
            <a:r>
              <a:rPr lang="es-ES" sz="1200" dirty="0"/>
              <a:t>="</a:t>
            </a:r>
            <a:r>
              <a:rPr lang="es-ES" sz="1200" dirty="0" err="1"/>
              <a:t>width</a:t>
            </a:r>
            <a:r>
              <a:rPr lang="es-ES" sz="1200" dirty="0"/>
              <a:t>=</a:t>
            </a:r>
            <a:r>
              <a:rPr lang="es-ES" sz="1200" dirty="0" err="1"/>
              <a:t>device-width</a:t>
            </a:r>
            <a:r>
              <a:rPr lang="es-ES" sz="1200" dirty="0"/>
              <a:t>, </a:t>
            </a:r>
            <a:r>
              <a:rPr lang="es-ES" sz="1200" dirty="0" err="1"/>
              <a:t>initial-scale</a:t>
            </a:r>
            <a:r>
              <a:rPr lang="es-ES" sz="1200" dirty="0"/>
              <a:t>=1"&gt;</a:t>
            </a:r>
          </a:p>
          <a:p>
            <a:r>
              <a:rPr lang="es-ES" sz="1200" dirty="0"/>
              <a:t>  &lt;link </a:t>
            </a:r>
            <a:r>
              <a:rPr lang="es-ES" sz="1200" dirty="0" err="1"/>
              <a:t>rel</a:t>
            </a:r>
            <a:r>
              <a:rPr lang="es-ES" sz="1200" dirty="0"/>
              <a:t>="</a:t>
            </a:r>
            <a:r>
              <a:rPr lang="es-ES" sz="1200" dirty="0" err="1"/>
              <a:t>stylesheet</a:t>
            </a:r>
            <a:r>
              <a:rPr lang="es-ES" sz="1200" dirty="0"/>
              <a:t>" </a:t>
            </a:r>
            <a:r>
              <a:rPr lang="es-ES" sz="1200" dirty="0" err="1"/>
              <a:t>href</a:t>
            </a:r>
            <a:r>
              <a:rPr lang="es-ES" sz="1200" dirty="0"/>
              <a:t>="https://cdn.jsdelivr.net/</a:t>
            </a:r>
            <a:r>
              <a:rPr lang="es-ES" sz="1200" dirty="0" err="1"/>
              <a:t>npm</a:t>
            </a:r>
            <a:r>
              <a:rPr lang="es-ES" sz="1200" dirty="0"/>
              <a:t>/bootstrap@4.6.1/</a:t>
            </a:r>
            <a:r>
              <a:rPr lang="es-ES" sz="1200" dirty="0" err="1"/>
              <a:t>dist</a:t>
            </a:r>
            <a:r>
              <a:rPr lang="es-ES" sz="1200" dirty="0"/>
              <a:t>/</a:t>
            </a:r>
            <a:r>
              <a:rPr lang="es-ES" sz="1200" dirty="0" err="1"/>
              <a:t>css</a:t>
            </a:r>
            <a:r>
              <a:rPr lang="es-ES" sz="1200" dirty="0"/>
              <a:t>/bootstrap.min.css"&gt;</a:t>
            </a:r>
          </a:p>
          <a:p>
            <a:r>
              <a:rPr lang="es-ES" sz="1200" dirty="0"/>
              <a:t>  &lt;script </a:t>
            </a:r>
            <a:r>
              <a:rPr lang="es-ES" sz="1200" dirty="0" err="1"/>
              <a:t>src</a:t>
            </a:r>
            <a:r>
              <a:rPr lang="es-ES" sz="1200" dirty="0"/>
              <a:t>="https://cdn.jsdelivr.net/</a:t>
            </a:r>
            <a:r>
              <a:rPr lang="es-ES" sz="1200" dirty="0" err="1"/>
              <a:t>npm</a:t>
            </a:r>
            <a:r>
              <a:rPr lang="es-ES" sz="1200" dirty="0"/>
              <a:t>/jquery@3.5.1/</a:t>
            </a:r>
            <a:r>
              <a:rPr lang="es-ES" sz="1200" dirty="0" err="1"/>
              <a:t>dist</a:t>
            </a:r>
            <a:r>
              <a:rPr lang="es-ES" sz="1200" dirty="0"/>
              <a:t>/jquery.slim.min.js"&gt;&lt;/script&gt;</a:t>
            </a:r>
          </a:p>
          <a:p>
            <a:r>
              <a:rPr lang="es-ES" sz="1200" dirty="0"/>
              <a:t>  &lt;script </a:t>
            </a:r>
            <a:r>
              <a:rPr lang="es-ES" sz="1200" dirty="0" err="1"/>
              <a:t>src</a:t>
            </a:r>
            <a:r>
              <a:rPr lang="es-ES" sz="1200" dirty="0"/>
              <a:t>="https://cdn.jsdelivr.net/</a:t>
            </a:r>
            <a:r>
              <a:rPr lang="es-ES" sz="1200" dirty="0" err="1"/>
              <a:t>npm</a:t>
            </a:r>
            <a:r>
              <a:rPr lang="es-ES" sz="1200" dirty="0"/>
              <a:t>/popper.js@1.16.1/</a:t>
            </a:r>
            <a:r>
              <a:rPr lang="es-ES" sz="1200" dirty="0" err="1"/>
              <a:t>dist</a:t>
            </a:r>
            <a:r>
              <a:rPr lang="es-ES" sz="1200" dirty="0"/>
              <a:t>/</a:t>
            </a:r>
            <a:r>
              <a:rPr lang="es-ES" sz="1200" dirty="0" err="1"/>
              <a:t>umd</a:t>
            </a:r>
            <a:r>
              <a:rPr lang="es-ES" sz="1200" dirty="0"/>
              <a:t>/popper.min.js"&gt;&lt;/script&gt;</a:t>
            </a:r>
          </a:p>
          <a:p>
            <a:r>
              <a:rPr lang="es-ES" sz="1200" dirty="0"/>
              <a:t>  &lt;script </a:t>
            </a:r>
            <a:r>
              <a:rPr lang="es-ES" sz="1200" dirty="0" err="1"/>
              <a:t>src</a:t>
            </a:r>
            <a:r>
              <a:rPr lang="es-ES" sz="1200" dirty="0"/>
              <a:t>="https://cdn.jsdelivr.net/</a:t>
            </a:r>
            <a:r>
              <a:rPr lang="es-ES" sz="1200" dirty="0" err="1"/>
              <a:t>npm</a:t>
            </a:r>
            <a:r>
              <a:rPr lang="es-ES" sz="1200" dirty="0"/>
              <a:t>/bootstrap@4.6.1/</a:t>
            </a:r>
            <a:r>
              <a:rPr lang="es-ES" sz="1200" dirty="0" err="1"/>
              <a:t>dist</a:t>
            </a:r>
            <a:r>
              <a:rPr lang="es-ES" sz="1200" dirty="0"/>
              <a:t>/</a:t>
            </a:r>
            <a:r>
              <a:rPr lang="es-ES" sz="1200" dirty="0" err="1"/>
              <a:t>js</a:t>
            </a:r>
            <a:r>
              <a:rPr lang="es-ES" sz="1200" dirty="0"/>
              <a:t>/bootstrap.bundle.min.js"&gt;&lt;/script&gt;</a:t>
            </a:r>
          </a:p>
          <a:p>
            <a:r>
              <a:rPr lang="es-ES" sz="1200" dirty="0"/>
              <a:t>&lt;/head&gt;</a:t>
            </a:r>
          </a:p>
          <a:p>
            <a:r>
              <a:rPr lang="es-ES" sz="1200" dirty="0"/>
              <a:t>&lt;</a:t>
            </a:r>
            <a:r>
              <a:rPr lang="es-ES" sz="1200" dirty="0" err="1"/>
              <a:t>body</a:t>
            </a:r>
            <a:r>
              <a:rPr lang="es-ES" sz="1200" dirty="0"/>
              <a:t>&gt;</a:t>
            </a:r>
          </a:p>
          <a:p>
            <a:r>
              <a:rPr lang="es-ES" sz="1200" dirty="0"/>
              <a:t>  </a:t>
            </a:r>
          </a:p>
          <a:p>
            <a:r>
              <a:rPr lang="es-ES" sz="1200" dirty="0"/>
              <a:t>&lt;div </a:t>
            </a:r>
            <a:r>
              <a:rPr lang="es-ES" sz="1200" dirty="0" err="1"/>
              <a:t>class</a:t>
            </a:r>
            <a:r>
              <a:rPr lang="es-ES" sz="1200" dirty="0"/>
              <a:t>="</a:t>
            </a:r>
            <a:r>
              <a:rPr lang="es-ES" sz="1200" dirty="0" err="1"/>
              <a:t>container</a:t>
            </a:r>
            <a:r>
              <a:rPr lang="es-ES" sz="1200" dirty="0"/>
              <a:t>"&gt;</a:t>
            </a:r>
          </a:p>
          <a:p>
            <a:r>
              <a:rPr lang="es-ES" sz="1200" dirty="0"/>
              <a:t>  &lt;h1&gt;</a:t>
            </a:r>
            <a:r>
              <a:rPr lang="es-ES" sz="1200" dirty="0" err="1"/>
              <a:t>My</a:t>
            </a:r>
            <a:r>
              <a:rPr lang="es-ES" sz="1200" dirty="0"/>
              <a:t> </a:t>
            </a:r>
            <a:r>
              <a:rPr lang="es-ES" sz="1200" dirty="0" err="1"/>
              <a:t>First</a:t>
            </a:r>
            <a:r>
              <a:rPr lang="es-ES" sz="1200" dirty="0"/>
              <a:t> </a:t>
            </a:r>
            <a:r>
              <a:rPr lang="es-ES" sz="1200" dirty="0" err="1"/>
              <a:t>Bootstrap</a:t>
            </a:r>
            <a:r>
              <a:rPr lang="es-ES" sz="1200" dirty="0"/>
              <a:t> Page&lt;/h1&gt;</a:t>
            </a:r>
          </a:p>
          <a:p>
            <a:r>
              <a:rPr lang="es-ES" sz="1200" dirty="0"/>
              <a:t>  &lt;p&gt;</a:t>
            </a:r>
            <a:r>
              <a:rPr lang="es-ES" sz="1200" dirty="0" err="1"/>
              <a:t>This</a:t>
            </a:r>
            <a:r>
              <a:rPr lang="es-ES" sz="1200" dirty="0"/>
              <a:t> </a:t>
            </a:r>
            <a:r>
              <a:rPr lang="es-ES" sz="1200" dirty="0" err="1"/>
              <a:t>part</a:t>
            </a:r>
            <a:r>
              <a:rPr lang="es-ES" sz="1200" dirty="0"/>
              <a:t> </a:t>
            </a:r>
            <a:r>
              <a:rPr lang="es-ES" sz="1200" dirty="0" err="1"/>
              <a:t>is</a:t>
            </a:r>
            <a:r>
              <a:rPr lang="es-ES" sz="1200" dirty="0"/>
              <a:t> </a:t>
            </a:r>
            <a:r>
              <a:rPr lang="es-ES" sz="1200" dirty="0" err="1"/>
              <a:t>inside</a:t>
            </a:r>
            <a:r>
              <a:rPr lang="es-ES" sz="1200" dirty="0"/>
              <a:t> a .</a:t>
            </a:r>
            <a:r>
              <a:rPr lang="es-ES" sz="1200" dirty="0" err="1"/>
              <a:t>container</a:t>
            </a:r>
            <a:r>
              <a:rPr lang="es-ES" sz="1200" dirty="0"/>
              <a:t> </a:t>
            </a:r>
            <a:r>
              <a:rPr lang="es-ES" sz="1200" dirty="0" err="1"/>
              <a:t>class</a:t>
            </a:r>
            <a:r>
              <a:rPr lang="es-ES" sz="1200" dirty="0"/>
              <a:t>.&lt;/p&gt; </a:t>
            </a:r>
          </a:p>
          <a:p>
            <a:r>
              <a:rPr lang="es-ES" sz="1200" dirty="0"/>
              <a:t>  &lt;p&gt;</a:t>
            </a:r>
            <a:r>
              <a:rPr lang="es-ES" sz="1200" dirty="0" err="1"/>
              <a:t>The</a:t>
            </a:r>
            <a:r>
              <a:rPr lang="es-ES" sz="1200" dirty="0"/>
              <a:t> .</a:t>
            </a:r>
            <a:r>
              <a:rPr lang="es-ES" sz="1200" dirty="0" err="1"/>
              <a:t>container</a:t>
            </a:r>
            <a:r>
              <a:rPr lang="es-ES" sz="1200" dirty="0"/>
              <a:t> </a:t>
            </a:r>
            <a:r>
              <a:rPr lang="es-ES" sz="1200" dirty="0" err="1"/>
              <a:t>class</a:t>
            </a:r>
            <a:r>
              <a:rPr lang="es-ES" sz="1200" dirty="0"/>
              <a:t> </a:t>
            </a:r>
            <a:r>
              <a:rPr lang="es-ES" sz="1200" dirty="0" err="1"/>
              <a:t>provides</a:t>
            </a:r>
            <a:r>
              <a:rPr lang="es-ES" sz="1200" dirty="0"/>
              <a:t> a </a:t>
            </a:r>
            <a:r>
              <a:rPr lang="es-ES" sz="1200" dirty="0" err="1"/>
              <a:t>responsive</a:t>
            </a:r>
            <a:r>
              <a:rPr lang="es-ES" sz="1200" dirty="0"/>
              <a:t> </a:t>
            </a:r>
            <a:r>
              <a:rPr lang="es-ES" sz="1200" dirty="0" err="1"/>
              <a:t>fixed</a:t>
            </a:r>
            <a:r>
              <a:rPr lang="es-ES" sz="1200" dirty="0"/>
              <a:t> </a:t>
            </a:r>
            <a:r>
              <a:rPr lang="es-ES" sz="1200" dirty="0" err="1"/>
              <a:t>width</a:t>
            </a:r>
            <a:r>
              <a:rPr lang="es-ES" sz="1200" dirty="0"/>
              <a:t> </a:t>
            </a:r>
            <a:r>
              <a:rPr lang="es-ES" sz="1200" dirty="0" err="1"/>
              <a:t>container</a:t>
            </a:r>
            <a:r>
              <a:rPr lang="es-ES" sz="1200" dirty="0"/>
              <a:t>.&lt;/p&gt;</a:t>
            </a:r>
          </a:p>
          <a:p>
            <a:r>
              <a:rPr lang="es-ES" sz="1200" dirty="0"/>
              <a:t>  &lt;p&gt;</a:t>
            </a:r>
            <a:r>
              <a:rPr lang="es-ES" sz="1200" dirty="0" err="1"/>
              <a:t>Resize</a:t>
            </a:r>
            <a:r>
              <a:rPr lang="es-ES" sz="1200" dirty="0"/>
              <a:t> </a:t>
            </a:r>
            <a:r>
              <a:rPr lang="es-ES" sz="1200" dirty="0" err="1"/>
              <a:t>the</a:t>
            </a:r>
            <a:r>
              <a:rPr lang="es-ES" sz="1200" dirty="0"/>
              <a:t> browser </a:t>
            </a:r>
            <a:r>
              <a:rPr lang="es-ES" sz="1200" dirty="0" err="1"/>
              <a:t>window</a:t>
            </a:r>
            <a:r>
              <a:rPr lang="es-ES" sz="1200" dirty="0"/>
              <a:t> to </a:t>
            </a:r>
            <a:r>
              <a:rPr lang="es-ES" sz="1200" dirty="0" err="1"/>
              <a:t>see</a:t>
            </a:r>
            <a:r>
              <a:rPr lang="es-ES" sz="1200" dirty="0"/>
              <a:t> </a:t>
            </a:r>
            <a:r>
              <a:rPr lang="es-ES" sz="1200" dirty="0" err="1"/>
              <a:t>that</a:t>
            </a:r>
            <a:r>
              <a:rPr lang="es-ES" sz="1200" dirty="0"/>
              <a:t> </a:t>
            </a:r>
            <a:r>
              <a:rPr lang="es-ES" sz="1200" dirty="0" err="1"/>
              <a:t>its</a:t>
            </a:r>
            <a:r>
              <a:rPr lang="es-ES" sz="1200" dirty="0"/>
              <a:t> </a:t>
            </a:r>
            <a:r>
              <a:rPr lang="es-ES" sz="1200" dirty="0" err="1"/>
              <a:t>width</a:t>
            </a:r>
            <a:r>
              <a:rPr lang="es-ES" sz="1200" dirty="0"/>
              <a:t> (</a:t>
            </a:r>
            <a:r>
              <a:rPr lang="es-ES" sz="1200" dirty="0" err="1"/>
              <a:t>max-width</a:t>
            </a:r>
            <a:r>
              <a:rPr lang="es-ES" sz="1200" dirty="0"/>
              <a:t>) </a:t>
            </a:r>
            <a:r>
              <a:rPr lang="es-ES" sz="1200" dirty="0" err="1"/>
              <a:t>will</a:t>
            </a:r>
            <a:r>
              <a:rPr lang="es-ES" sz="1200" dirty="0"/>
              <a:t> </a:t>
            </a:r>
            <a:r>
              <a:rPr lang="es-ES" sz="1200" dirty="0" err="1"/>
              <a:t>change</a:t>
            </a:r>
            <a:r>
              <a:rPr lang="es-ES" sz="1200" dirty="0"/>
              <a:t> at </a:t>
            </a:r>
            <a:r>
              <a:rPr lang="es-ES" sz="1200" dirty="0" err="1"/>
              <a:t>different</a:t>
            </a:r>
            <a:r>
              <a:rPr lang="es-ES" sz="1200" dirty="0"/>
              <a:t> </a:t>
            </a:r>
            <a:r>
              <a:rPr lang="es-ES" sz="1200" dirty="0" err="1"/>
              <a:t>breakpoints</a:t>
            </a:r>
            <a:r>
              <a:rPr lang="es-ES" sz="1200" dirty="0"/>
              <a:t>.&lt;/p&gt;</a:t>
            </a:r>
          </a:p>
          <a:p>
            <a:r>
              <a:rPr lang="es-ES" sz="1200" dirty="0"/>
              <a:t>&lt;/div&gt;</a:t>
            </a:r>
          </a:p>
          <a:p>
            <a:endParaRPr lang="es-ES" sz="1200" dirty="0"/>
          </a:p>
          <a:p>
            <a:r>
              <a:rPr lang="es-ES" sz="1200" dirty="0"/>
              <a:t>&lt;/</a:t>
            </a:r>
            <a:r>
              <a:rPr lang="es-ES" sz="1200" dirty="0" err="1"/>
              <a:t>body</a:t>
            </a:r>
            <a:r>
              <a:rPr lang="es-ES" sz="1200" dirty="0"/>
              <a:t>&gt;</a:t>
            </a:r>
          </a:p>
          <a:p>
            <a:r>
              <a:rPr lang="es-ES" sz="1200" dirty="0"/>
              <a:t>&lt;/</a:t>
            </a:r>
            <a:r>
              <a:rPr lang="es-ES" sz="1200" dirty="0" err="1"/>
              <a:t>html</a:t>
            </a:r>
            <a:r>
              <a:rPr lang="es-ES" sz="1200" dirty="0"/>
              <a:t>&gt;</a:t>
            </a:r>
          </a:p>
        </p:txBody>
      </p:sp>
    </p:spTree>
    <p:extLst>
      <p:ext uri="{BB962C8B-B14F-4D97-AF65-F5344CB8AC3E}">
        <p14:creationId xmlns:p14="http://schemas.microsoft.com/office/powerpoint/2010/main" val="17489597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smtClean="0"/>
              <a:t>Collapse</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CuadroTexto"/>
          <p:cNvSpPr txBox="1"/>
          <p:nvPr/>
        </p:nvSpPr>
        <p:spPr>
          <a:xfrm>
            <a:off x="735292" y="1282045"/>
            <a:ext cx="9511644" cy="861774"/>
          </a:xfrm>
          <a:prstGeom prst="rect">
            <a:avLst/>
          </a:prstGeom>
          <a:noFill/>
        </p:spPr>
        <p:txBody>
          <a:bodyPr wrap="square" rtlCol="0">
            <a:spAutoFit/>
          </a:bodyPr>
          <a:lstStyle/>
          <a:p>
            <a:r>
              <a:rPr lang="es-ES" sz="1400" dirty="0"/>
              <a:t>Los plegables son útiles cuando desea ocultar y mostrar una gran cantidad de contenido:</a:t>
            </a:r>
          </a:p>
          <a:p>
            <a:r>
              <a:rPr lang="es-ES" dirty="0"/>
              <a:t/>
            </a:r>
            <a:br>
              <a:rPr lang="es-ES" dirty="0"/>
            </a:br>
            <a:endParaRPr lang="es-ES" dirty="0"/>
          </a:p>
        </p:txBody>
      </p:sp>
      <p:sp>
        <p:nvSpPr>
          <p:cNvPr id="4" name="3 Rectángulo"/>
          <p:cNvSpPr/>
          <p:nvPr/>
        </p:nvSpPr>
        <p:spPr>
          <a:xfrm>
            <a:off x="851555" y="1939095"/>
            <a:ext cx="6096000" cy="2308324"/>
          </a:xfrm>
          <a:prstGeom prst="rect">
            <a:avLst/>
          </a:prstGeom>
          <a:solidFill>
            <a:schemeClr val="bg1">
              <a:lumMod val="95000"/>
            </a:schemeClr>
          </a:solidFill>
        </p:spPr>
        <p:txBody>
          <a:bodyPr>
            <a:spAutoFit/>
          </a:bodyPr>
          <a:lstStyle/>
          <a:p>
            <a:r>
              <a:rPr lang="en-US" sz="1200" dirty="0"/>
              <a:t>&lt;div class="container"&gt;</a:t>
            </a:r>
          </a:p>
          <a:p>
            <a:r>
              <a:rPr lang="en-US" sz="1200" dirty="0"/>
              <a:t>  &lt;h2&gt;Simple Collapsible&lt;/h2&gt;</a:t>
            </a:r>
          </a:p>
          <a:p>
            <a:r>
              <a:rPr lang="en-US" sz="1200" dirty="0"/>
              <a:t>  &lt;p&gt;Click on the button to toggle between showing and hiding content.&lt;/p&gt;</a:t>
            </a:r>
          </a:p>
          <a:p>
            <a:r>
              <a:rPr lang="en-US" sz="1200" dirty="0"/>
              <a:t>  &lt;button type="button" class="</a:t>
            </a:r>
            <a:r>
              <a:rPr lang="en-US" sz="1200" dirty="0" err="1"/>
              <a:t>btn</a:t>
            </a:r>
            <a:r>
              <a:rPr lang="en-US" sz="1200" dirty="0"/>
              <a:t> </a:t>
            </a:r>
            <a:r>
              <a:rPr lang="en-US" sz="1200" dirty="0" err="1"/>
              <a:t>btn</a:t>
            </a:r>
            <a:r>
              <a:rPr lang="en-US" sz="1200" dirty="0"/>
              <a:t>-primary" data-toggle="collapse" data-target="#demo"&gt;Simple collapsible&lt;/button&gt;</a:t>
            </a:r>
          </a:p>
          <a:p>
            <a:r>
              <a:rPr lang="en-US" sz="1200" dirty="0"/>
              <a:t>  &lt;div id="demo" class="collapse"&gt;</a:t>
            </a:r>
          </a:p>
          <a:p>
            <a:r>
              <a:rPr lang="en-US" sz="1200" dirty="0"/>
              <a:t>    Lorem ipsum dolor sit </a:t>
            </a:r>
            <a:r>
              <a:rPr lang="en-US" sz="1200" dirty="0" err="1"/>
              <a:t>amet</a:t>
            </a:r>
            <a:r>
              <a:rPr lang="en-US" sz="1200" dirty="0"/>
              <a:t>, </a:t>
            </a:r>
            <a:r>
              <a:rPr lang="en-US" sz="1200" dirty="0" err="1"/>
              <a:t>consectetur</a:t>
            </a:r>
            <a:r>
              <a:rPr lang="en-US" sz="1200" dirty="0"/>
              <a:t> </a:t>
            </a:r>
            <a:r>
              <a:rPr lang="en-US" sz="1200" dirty="0" err="1"/>
              <a:t>adipisicing</a:t>
            </a:r>
            <a:r>
              <a:rPr lang="en-US" sz="1200" dirty="0"/>
              <a:t> </a:t>
            </a:r>
            <a:r>
              <a:rPr lang="en-US" sz="1200" dirty="0" err="1"/>
              <a:t>elit</a:t>
            </a:r>
            <a:r>
              <a:rPr lang="en-US" sz="1200" dirty="0"/>
              <a:t>,</a:t>
            </a:r>
          </a:p>
          <a:p>
            <a:r>
              <a:rPr lang="en-US" sz="1200" dirty="0"/>
              <a:t>    </a:t>
            </a:r>
            <a:r>
              <a:rPr lang="en-US" sz="1200" dirty="0" err="1"/>
              <a:t>sed</a:t>
            </a:r>
            <a:r>
              <a:rPr lang="en-US" sz="1200" dirty="0"/>
              <a:t>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a:t>
            </a:r>
            <a:r>
              <a:rPr lang="en-US" sz="1200" dirty="0" err="1"/>
              <a:t>dolore</a:t>
            </a:r>
            <a:r>
              <a:rPr lang="en-US" sz="1200" dirty="0"/>
              <a:t> magna </a:t>
            </a:r>
            <a:r>
              <a:rPr lang="en-US" sz="1200" dirty="0" err="1"/>
              <a:t>aliqua</a:t>
            </a:r>
            <a:r>
              <a:rPr lang="en-US" sz="1200" dirty="0"/>
              <a:t>. </a:t>
            </a:r>
            <a:r>
              <a:rPr lang="en-US" sz="1200" dirty="0" err="1"/>
              <a:t>Ut</a:t>
            </a:r>
            <a:r>
              <a:rPr lang="en-US" sz="1200" dirty="0"/>
              <a:t> </a:t>
            </a:r>
            <a:r>
              <a:rPr lang="en-US" sz="1200" dirty="0" err="1"/>
              <a:t>enim</a:t>
            </a:r>
            <a:r>
              <a:rPr lang="en-US" sz="1200" dirty="0"/>
              <a:t> ad minim </a:t>
            </a:r>
            <a:r>
              <a:rPr lang="en-US" sz="1200" dirty="0" err="1"/>
              <a:t>veniam</a:t>
            </a:r>
            <a:r>
              <a:rPr lang="en-US" sz="1200" dirty="0"/>
              <a:t>,</a:t>
            </a:r>
          </a:p>
          <a:p>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r>
              <a:rPr lang="en-US" sz="1200" dirty="0"/>
              <a:t>  &lt;/div&gt;</a:t>
            </a:r>
          </a:p>
          <a:p>
            <a:r>
              <a:rPr lang="en-US" sz="1200" dirty="0"/>
              <a:t>&lt;/div&gt;</a:t>
            </a:r>
            <a:endParaRPr lang="es-ES" sz="12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188" y="2199323"/>
            <a:ext cx="4666808" cy="1656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83560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smtClean="0"/>
              <a:t>Collapse</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CuadroTexto"/>
          <p:cNvSpPr txBox="1"/>
          <p:nvPr/>
        </p:nvSpPr>
        <p:spPr>
          <a:xfrm>
            <a:off x="735292" y="1282045"/>
            <a:ext cx="9511644" cy="923330"/>
          </a:xfrm>
          <a:prstGeom prst="rect">
            <a:avLst/>
          </a:prstGeom>
          <a:noFill/>
        </p:spPr>
        <p:txBody>
          <a:bodyPr wrap="square" rtlCol="0">
            <a:spAutoFit/>
          </a:bodyPr>
          <a:lstStyle/>
          <a:p>
            <a:r>
              <a:rPr lang="es-ES" b="1" dirty="0" smtClean="0"/>
              <a:t>Acordeón</a:t>
            </a:r>
            <a:r>
              <a:rPr lang="es-ES" sz="1200" b="1" dirty="0" smtClean="0"/>
              <a:t> index_117</a:t>
            </a:r>
            <a:endParaRPr lang="es-ES" sz="1200" b="1" dirty="0"/>
          </a:p>
          <a:p>
            <a:r>
              <a:rPr lang="es-ES" dirty="0"/>
              <a:t/>
            </a:r>
            <a:br>
              <a:rPr lang="es-ES" dirty="0"/>
            </a:br>
            <a:endParaRPr lang="es-E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804988"/>
            <a:ext cx="111061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5233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fontScale="90000"/>
          </a:bodyPr>
          <a:lstStyle/>
          <a:p>
            <a:r>
              <a:rPr lang="es-ES" sz="3600" dirty="0" smtClean="0"/>
              <a:t>6. </a:t>
            </a:r>
            <a:r>
              <a:rPr lang="es-ES" sz="3600" dirty="0" smtClean="0"/>
              <a:t>Componentes. </a:t>
            </a:r>
            <a:r>
              <a:rPr lang="es-ES" sz="2800" b="0" dirty="0"/>
              <a:t>Barra de progreso con </a:t>
            </a:r>
            <a:r>
              <a:rPr lang="es-ES" sz="2800" b="0" dirty="0" err="1"/>
              <a:t>Bootstrap</a:t>
            </a:r>
            <a:r>
              <a:rPr lang="es-ES" sz="2800" b="0" dirty="0"/>
              <a:t> y JavaScript</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796316" y="1340120"/>
            <a:ext cx="2967479" cy="369332"/>
          </a:xfrm>
          <a:prstGeom prst="rect">
            <a:avLst/>
          </a:prstGeom>
        </p:spPr>
        <p:txBody>
          <a:bodyPr wrap="none">
            <a:spAutoFit/>
          </a:bodyPr>
          <a:lstStyle/>
          <a:p>
            <a:r>
              <a:rPr lang="es-ES" b="1" dirty="0"/>
              <a:t>Barra de progreso básica</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064" y="1370757"/>
            <a:ext cx="70485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948064" y="2347176"/>
            <a:ext cx="6096000" cy="646331"/>
          </a:xfrm>
          <a:prstGeom prst="rect">
            <a:avLst/>
          </a:prstGeom>
          <a:solidFill>
            <a:schemeClr val="bg1">
              <a:lumMod val="95000"/>
            </a:schemeClr>
          </a:solidFill>
        </p:spPr>
        <p:txBody>
          <a:bodyPr>
            <a:spAutoFit/>
          </a:bodyPr>
          <a:lstStyle/>
          <a:p>
            <a:r>
              <a:rPr lang="en-US" sz="1200" dirty="0"/>
              <a:t>&lt;div class="progress"&gt;</a:t>
            </a:r>
            <a:br>
              <a:rPr lang="en-US" sz="1200" dirty="0"/>
            </a:br>
            <a:r>
              <a:rPr lang="en-US" sz="1200" dirty="0"/>
              <a:t>  &lt;div class="progress-bar" style="width:70%"&gt;&lt;/div&gt;</a:t>
            </a:r>
            <a:br>
              <a:rPr lang="en-US" sz="1200" dirty="0"/>
            </a:br>
            <a:r>
              <a:rPr lang="en-US" sz="1200" dirty="0"/>
              <a:t>&lt;/div&gt;</a:t>
            </a:r>
            <a:endParaRPr lang="es-ES" sz="1200" dirty="0"/>
          </a:p>
        </p:txBody>
      </p:sp>
      <p:sp>
        <p:nvSpPr>
          <p:cNvPr id="5" name="4 Rectángulo"/>
          <p:cNvSpPr/>
          <p:nvPr/>
        </p:nvSpPr>
        <p:spPr>
          <a:xfrm>
            <a:off x="900064" y="3336667"/>
            <a:ext cx="6096000" cy="369332"/>
          </a:xfrm>
          <a:prstGeom prst="rect">
            <a:avLst/>
          </a:prstGeom>
        </p:spPr>
        <p:txBody>
          <a:bodyPr>
            <a:spAutoFit/>
          </a:bodyPr>
          <a:lstStyle/>
          <a:p>
            <a:r>
              <a:rPr lang="es-ES" b="1" dirty="0"/>
              <a:t>Altura de la barra de </a:t>
            </a:r>
            <a:r>
              <a:rPr lang="es-ES" b="1" dirty="0" smtClean="0"/>
              <a:t>progreso</a:t>
            </a:r>
            <a:endParaRPr lang="es-ES" b="1" dirty="0"/>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636" y="3336667"/>
            <a:ext cx="49911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3948064" y="4604483"/>
            <a:ext cx="6096000" cy="646331"/>
          </a:xfrm>
          <a:prstGeom prst="rect">
            <a:avLst/>
          </a:prstGeom>
          <a:solidFill>
            <a:schemeClr val="bg1">
              <a:lumMod val="95000"/>
            </a:schemeClr>
          </a:solidFill>
        </p:spPr>
        <p:txBody>
          <a:bodyPr>
            <a:spAutoFit/>
          </a:bodyPr>
          <a:lstStyle/>
          <a:p>
            <a:r>
              <a:rPr lang="en-US" sz="1200" dirty="0"/>
              <a:t>&lt;div class="progress" style="height:20px"&gt;</a:t>
            </a:r>
            <a:br>
              <a:rPr lang="en-US" sz="1200" dirty="0"/>
            </a:br>
            <a:r>
              <a:rPr lang="en-US" sz="1200" dirty="0"/>
              <a:t>  &lt;div class="progress-bar" style="width:40%;height:20px"&gt;&lt;/div&gt;</a:t>
            </a:r>
            <a:br>
              <a:rPr lang="en-US" sz="1200" dirty="0"/>
            </a:br>
            <a:r>
              <a:rPr lang="en-US" sz="1200" dirty="0"/>
              <a:t>&lt;/div&gt;</a:t>
            </a:r>
            <a:endParaRPr lang="es-ES" sz="1200" dirty="0"/>
          </a:p>
        </p:txBody>
      </p:sp>
      <p:sp>
        <p:nvSpPr>
          <p:cNvPr id="8" name="7 Rectángulo"/>
          <p:cNvSpPr/>
          <p:nvPr/>
        </p:nvSpPr>
        <p:spPr>
          <a:xfrm>
            <a:off x="3948064" y="5361743"/>
            <a:ext cx="6096000" cy="646331"/>
          </a:xfrm>
          <a:prstGeom prst="rect">
            <a:avLst/>
          </a:prstGeom>
          <a:solidFill>
            <a:schemeClr val="bg1">
              <a:lumMod val="95000"/>
            </a:schemeClr>
          </a:solidFill>
        </p:spPr>
        <p:txBody>
          <a:bodyPr>
            <a:spAutoFit/>
          </a:bodyPr>
          <a:lstStyle/>
          <a:p>
            <a:r>
              <a:rPr lang="en-US" sz="1200" dirty="0"/>
              <a:t>&lt;div class="progress"&gt;</a:t>
            </a:r>
            <a:br>
              <a:rPr lang="en-US" sz="1200" dirty="0"/>
            </a:br>
            <a:r>
              <a:rPr lang="en-US" sz="1200" dirty="0"/>
              <a:t>  &lt;div class="progress-bar" style="width:70%"&gt;</a:t>
            </a:r>
            <a:r>
              <a:rPr lang="en-US" sz="1200" dirty="0">
                <a:solidFill>
                  <a:srgbClr val="FF0000"/>
                </a:solidFill>
              </a:rPr>
              <a:t>70%</a:t>
            </a:r>
            <a:r>
              <a:rPr lang="en-US" sz="1200" dirty="0"/>
              <a:t>&lt;/div&gt;</a:t>
            </a:r>
            <a:br>
              <a:rPr lang="en-US" sz="1200" dirty="0"/>
            </a:br>
            <a:r>
              <a:rPr lang="en-US" sz="1200" dirty="0"/>
              <a:t>&lt;/div&gt;</a:t>
            </a:r>
            <a:endParaRPr lang="es-ES" sz="1200" dirty="0"/>
          </a:p>
        </p:txBody>
      </p:sp>
    </p:spTree>
    <p:extLst>
      <p:ext uri="{BB962C8B-B14F-4D97-AF65-F5344CB8AC3E}">
        <p14:creationId xmlns:p14="http://schemas.microsoft.com/office/powerpoint/2010/main" val="42122299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fontScale="90000"/>
          </a:bodyPr>
          <a:lstStyle/>
          <a:p>
            <a:r>
              <a:rPr lang="es-ES" sz="3600" dirty="0" smtClean="0"/>
              <a:t>6. </a:t>
            </a:r>
            <a:r>
              <a:rPr lang="es-ES" sz="3600" dirty="0" smtClean="0"/>
              <a:t>Componentes. </a:t>
            </a:r>
            <a:r>
              <a:rPr lang="es-ES" sz="2800" b="0" dirty="0"/>
              <a:t>Barra de progreso con </a:t>
            </a:r>
            <a:r>
              <a:rPr lang="es-ES" sz="2800" b="0" dirty="0" err="1"/>
              <a:t>Bootstrap</a:t>
            </a:r>
            <a:r>
              <a:rPr lang="es-ES" sz="2800" b="0" dirty="0"/>
              <a:t> y JavaScript</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796316" y="1340120"/>
            <a:ext cx="2967479" cy="369332"/>
          </a:xfrm>
          <a:prstGeom prst="rect">
            <a:avLst/>
          </a:prstGeom>
        </p:spPr>
        <p:txBody>
          <a:bodyPr wrap="none">
            <a:spAutoFit/>
          </a:bodyPr>
          <a:lstStyle/>
          <a:p>
            <a:r>
              <a:rPr lang="es-ES" b="1" dirty="0"/>
              <a:t>Barra de progreso básica</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064" y="1370757"/>
            <a:ext cx="70485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948064" y="2347176"/>
            <a:ext cx="6096000" cy="646331"/>
          </a:xfrm>
          <a:prstGeom prst="rect">
            <a:avLst/>
          </a:prstGeom>
          <a:solidFill>
            <a:schemeClr val="bg1">
              <a:lumMod val="95000"/>
            </a:schemeClr>
          </a:solidFill>
        </p:spPr>
        <p:txBody>
          <a:bodyPr>
            <a:spAutoFit/>
          </a:bodyPr>
          <a:lstStyle/>
          <a:p>
            <a:r>
              <a:rPr lang="en-US" sz="1200" dirty="0"/>
              <a:t>&lt;div class="progress"&gt;</a:t>
            </a:r>
            <a:br>
              <a:rPr lang="en-US" sz="1200" dirty="0"/>
            </a:br>
            <a:r>
              <a:rPr lang="en-US" sz="1200" dirty="0"/>
              <a:t>  &lt;div class="progress-bar" style="width:70%"&gt;&lt;/div&gt;</a:t>
            </a:r>
            <a:br>
              <a:rPr lang="en-US" sz="1200" dirty="0"/>
            </a:br>
            <a:r>
              <a:rPr lang="en-US" sz="1200" dirty="0"/>
              <a:t>&lt;/div&gt;</a:t>
            </a:r>
            <a:endParaRPr lang="es-ES" sz="1200" dirty="0"/>
          </a:p>
        </p:txBody>
      </p:sp>
      <p:sp>
        <p:nvSpPr>
          <p:cNvPr id="5" name="4 Rectángulo"/>
          <p:cNvSpPr/>
          <p:nvPr/>
        </p:nvSpPr>
        <p:spPr>
          <a:xfrm>
            <a:off x="900064" y="3336667"/>
            <a:ext cx="6096000" cy="369332"/>
          </a:xfrm>
          <a:prstGeom prst="rect">
            <a:avLst/>
          </a:prstGeom>
        </p:spPr>
        <p:txBody>
          <a:bodyPr>
            <a:spAutoFit/>
          </a:bodyPr>
          <a:lstStyle/>
          <a:p>
            <a:r>
              <a:rPr lang="es-ES" b="1" dirty="0"/>
              <a:t>Altura de la barra de </a:t>
            </a:r>
            <a:r>
              <a:rPr lang="es-ES" b="1" dirty="0" smtClean="0"/>
              <a:t>progreso</a:t>
            </a:r>
            <a:endParaRPr lang="es-ES" b="1" dirty="0"/>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636" y="3336667"/>
            <a:ext cx="49911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3948064" y="4604483"/>
            <a:ext cx="6096000" cy="646331"/>
          </a:xfrm>
          <a:prstGeom prst="rect">
            <a:avLst/>
          </a:prstGeom>
          <a:solidFill>
            <a:schemeClr val="bg1">
              <a:lumMod val="95000"/>
            </a:schemeClr>
          </a:solidFill>
        </p:spPr>
        <p:txBody>
          <a:bodyPr>
            <a:spAutoFit/>
          </a:bodyPr>
          <a:lstStyle/>
          <a:p>
            <a:r>
              <a:rPr lang="en-US" sz="1200" dirty="0"/>
              <a:t>&lt;div class="progress" style="height:20px"&gt;</a:t>
            </a:r>
            <a:br>
              <a:rPr lang="en-US" sz="1200" dirty="0"/>
            </a:br>
            <a:r>
              <a:rPr lang="en-US" sz="1200" dirty="0"/>
              <a:t>  &lt;div class="progress-bar" style="width:40%;height:20px"&gt;&lt;/div&gt;</a:t>
            </a:r>
            <a:br>
              <a:rPr lang="en-US" sz="1200" dirty="0"/>
            </a:br>
            <a:r>
              <a:rPr lang="en-US" sz="1200" dirty="0"/>
              <a:t>&lt;/div&gt;</a:t>
            </a:r>
            <a:endParaRPr lang="es-ES" sz="1200" dirty="0"/>
          </a:p>
        </p:txBody>
      </p:sp>
      <p:sp>
        <p:nvSpPr>
          <p:cNvPr id="8" name="7 Rectángulo"/>
          <p:cNvSpPr/>
          <p:nvPr/>
        </p:nvSpPr>
        <p:spPr>
          <a:xfrm>
            <a:off x="3948064" y="5361743"/>
            <a:ext cx="6096000" cy="646331"/>
          </a:xfrm>
          <a:prstGeom prst="rect">
            <a:avLst/>
          </a:prstGeom>
          <a:solidFill>
            <a:schemeClr val="bg1">
              <a:lumMod val="95000"/>
            </a:schemeClr>
          </a:solidFill>
        </p:spPr>
        <p:txBody>
          <a:bodyPr>
            <a:spAutoFit/>
          </a:bodyPr>
          <a:lstStyle/>
          <a:p>
            <a:r>
              <a:rPr lang="en-US" sz="1200" dirty="0"/>
              <a:t>&lt;div class="progress"&gt;</a:t>
            </a:r>
            <a:br>
              <a:rPr lang="en-US" sz="1200" dirty="0"/>
            </a:br>
            <a:r>
              <a:rPr lang="en-US" sz="1200" dirty="0"/>
              <a:t>  &lt;div class="progress-bar" style="width:70%"&gt;</a:t>
            </a:r>
            <a:r>
              <a:rPr lang="en-US" sz="1200" dirty="0">
                <a:solidFill>
                  <a:srgbClr val="FF0000"/>
                </a:solidFill>
              </a:rPr>
              <a:t>70%</a:t>
            </a:r>
            <a:r>
              <a:rPr lang="en-US" sz="1200" dirty="0"/>
              <a:t>&lt;/div&gt;</a:t>
            </a:r>
            <a:br>
              <a:rPr lang="en-US" sz="1200" dirty="0"/>
            </a:br>
            <a:r>
              <a:rPr lang="en-US" sz="1200" dirty="0"/>
              <a:t>&lt;/div&gt;</a:t>
            </a:r>
            <a:endParaRPr lang="es-ES" sz="1200" dirty="0"/>
          </a:p>
        </p:txBody>
      </p:sp>
    </p:spTree>
    <p:extLst>
      <p:ext uri="{BB962C8B-B14F-4D97-AF65-F5344CB8AC3E}">
        <p14:creationId xmlns:p14="http://schemas.microsoft.com/office/powerpoint/2010/main" val="25081612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fontScale="90000"/>
          </a:bodyPr>
          <a:lstStyle/>
          <a:p>
            <a:r>
              <a:rPr lang="es-ES" sz="3600" dirty="0" smtClean="0"/>
              <a:t>6. </a:t>
            </a:r>
            <a:r>
              <a:rPr lang="es-ES" sz="3600" dirty="0" smtClean="0"/>
              <a:t>Componentes. </a:t>
            </a:r>
            <a:r>
              <a:rPr lang="es-ES" sz="2800" b="0" dirty="0"/>
              <a:t>Barra de progreso con </a:t>
            </a:r>
            <a:r>
              <a:rPr lang="es-ES" sz="2800" b="0" dirty="0" err="1"/>
              <a:t>Bootstrap</a:t>
            </a:r>
            <a:r>
              <a:rPr lang="es-ES" sz="2800" b="0" dirty="0"/>
              <a:t> y JavaScript</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796316" y="1340120"/>
            <a:ext cx="3031664" cy="369332"/>
          </a:xfrm>
          <a:prstGeom prst="rect">
            <a:avLst/>
          </a:prstGeom>
        </p:spPr>
        <p:txBody>
          <a:bodyPr wrap="none">
            <a:spAutoFit/>
          </a:bodyPr>
          <a:lstStyle/>
          <a:p>
            <a:r>
              <a:rPr lang="es-ES" b="1" dirty="0"/>
              <a:t>Varias barras de </a:t>
            </a:r>
            <a:r>
              <a:rPr lang="es-ES" b="1" dirty="0" smtClean="0"/>
              <a:t>progreso</a:t>
            </a:r>
            <a:endParaRPr lang="es-ES" b="1" dirty="0"/>
          </a:p>
        </p:txBody>
      </p:sp>
      <p:sp>
        <p:nvSpPr>
          <p:cNvPr id="4" name="3 Rectángulo"/>
          <p:cNvSpPr/>
          <p:nvPr/>
        </p:nvSpPr>
        <p:spPr>
          <a:xfrm>
            <a:off x="3948064" y="1386286"/>
            <a:ext cx="6096000" cy="2123658"/>
          </a:xfrm>
          <a:prstGeom prst="rect">
            <a:avLst/>
          </a:prstGeom>
          <a:solidFill>
            <a:schemeClr val="bg1">
              <a:lumMod val="95000"/>
            </a:schemeClr>
          </a:solidFill>
        </p:spPr>
        <p:txBody>
          <a:bodyPr>
            <a:spAutoFit/>
          </a:bodyPr>
          <a:lstStyle/>
          <a:p>
            <a:r>
              <a:rPr lang="en-US" sz="1200" dirty="0"/>
              <a:t>&lt;div class="progress"&gt;</a:t>
            </a:r>
            <a:br>
              <a:rPr lang="en-US" sz="1200" dirty="0"/>
            </a:br>
            <a:r>
              <a:rPr lang="en-US" sz="1200" dirty="0"/>
              <a:t>  &lt;div class="progress-bar </a:t>
            </a:r>
            <a:r>
              <a:rPr lang="en-US" sz="1200" dirty="0" err="1"/>
              <a:t>bg</a:t>
            </a:r>
            <a:r>
              <a:rPr lang="en-US" sz="1200" dirty="0"/>
              <a:t>-success" style="width:40%"&gt;</a:t>
            </a:r>
            <a:br>
              <a:rPr lang="en-US" sz="1200" dirty="0"/>
            </a:br>
            <a:r>
              <a:rPr lang="en-US" sz="1200" dirty="0"/>
              <a:t>    Free Space</a:t>
            </a:r>
            <a:br>
              <a:rPr lang="en-US" sz="1200" dirty="0"/>
            </a:br>
            <a:r>
              <a:rPr lang="en-US" sz="1200" dirty="0"/>
              <a:t>  &lt;/div&gt;</a:t>
            </a:r>
            <a:br>
              <a:rPr lang="en-US" sz="1200" dirty="0"/>
            </a:br>
            <a:r>
              <a:rPr lang="en-US" sz="1200" dirty="0"/>
              <a:t>  &lt;div class="progress-bar </a:t>
            </a:r>
            <a:r>
              <a:rPr lang="en-US" sz="1200" dirty="0" err="1"/>
              <a:t>bg</a:t>
            </a:r>
            <a:r>
              <a:rPr lang="en-US" sz="1200" dirty="0"/>
              <a:t>-warning" style="width:10%"&gt;</a:t>
            </a:r>
            <a:br>
              <a:rPr lang="en-US" sz="1200" dirty="0"/>
            </a:br>
            <a:r>
              <a:rPr lang="en-US" sz="1200" dirty="0"/>
              <a:t>    Warning</a:t>
            </a:r>
            <a:br>
              <a:rPr lang="en-US" sz="1200" dirty="0"/>
            </a:br>
            <a:r>
              <a:rPr lang="en-US" sz="1200" dirty="0"/>
              <a:t>  &lt;/div&gt;</a:t>
            </a:r>
            <a:br>
              <a:rPr lang="en-US" sz="1200" dirty="0"/>
            </a:br>
            <a:r>
              <a:rPr lang="en-US" sz="1200" dirty="0"/>
              <a:t>  &lt;div class="progress-bar </a:t>
            </a:r>
            <a:r>
              <a:rPr lang="en-US" sz="1200" dirty="0" err="1"/>
              <a:t>bg</a:t>
            </a:r>
            <a:r>
              <a:rPr lang="en-US" sz="1200" dirty="0"/>
              <a:t>-danger" style="width:20%"&gt;</a:t>
            </a:r>
            <a:br>
              <a:rPr lang="en-US" sz="1200" dirty="0"/>
            </a:br>
            <a:r>
              <a:rPr lang="en-US" sz="1200" dirty="0"/>
              <a:t>    Danger</a:t>
            </a:r>
            <a:br>
              <a:rPr lang="en-US" sz="1200" dirty="0"/>
            </a:br>
            <a:r>
              <a:rPr lang="en-US" sz="1200" dirty="0"/>
              <a:t>  &lt;/div&gt;</a:t>
            </a:r>
            <a:br>
              <a:rPr lang="en-US" sz="1200" dirty="0"/>
            </a:br>
            <a:r>
              <a:rPr lang="en-US" sz="1200" dirty="0"/>
              <a:t>&lt;/div&gt;</a:t>
            </a:r>
            <a:endParaRPr lang="es-ES" sz="12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16" y="3585713"/>
            <a:ext cx="103727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796316" y="4027276"/>
            <a:ext cx="6096000" cy="923330"/>
          </a:xfrm>
          <a:prstGeom prst="rect">
            <a:avLst/>
          </a:prstGeom>
        </p:spPr>
        <p:txBody>
          <a:bodyPr>
            <a:spAutoFit/>
          </a:bodyPr>
          <a:lstStyle/>
          <a:p>
            <a:r>
              <a:rPr lang="es-ES" b="1" dirty="0"/>
              <a:t>Barra de progreso animada</a:t>
            </a:r>
          </a:p>
          <a:p>
            <a:r>
              <a:rPr lang="es-ES" dirty="0"/>
              <a:t/>
            </a:r>
            <a:br>
              <a:rPr lang="es-ES" dirty="0"/>
            </a:br>
            <a:endParaRPr lang="es-ES" dirty="0"/>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878" y="4120933"/>
            <a:ext cx="7023558" cy="29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900063" y="4627440"/>
            <a:ext cx="10412102" cy="276999"/>
          </a:xfrm>
          <a:prstGeom prst="rect">
            <a:avLst/>
          </a:prstGeom>
          <a:solidFill>
            <a:schemeClr val="bg1">
              <a:lumMod val="95000"/>
            </a:schemeClr>
          </a:solidFill>
        </p:spPr>
        <p:txBody>
          <a:bodyPr wrap="square">
            <a:spAutoFit/>
          </a:bodyPr>
          <a:lstStyle/>
          <a:p>
            <a:r>
              <a:rPr lang="en-US" sz="1200" dirty="0"/>
              <a:t>&lt;div class="progress-bar progress-bar-striped progress-bar-animated" style="width:40%"&gt;&lt;/div</a:t>
            </a:r>
            <a:r>
              <a:rPr lang="en-US" sz="1200" dirty="0" smtClean="0"/>
              <a:t>&gt;</a:t>
            </a:r>
            <a:endParaRPr lang="es-ES" sz="1200" dirty="0"/>
          </a:p>
        </p:txBody>
      </p:sp>
    </p:spTree>
    <p:extLst>
      <p:ext uri="{BB962C8B-B14F-4D97-AF65-F5344CB8AC3E}">
        <p14:creationId xmlns:p14="http://schemas.microsoft.com/office/powerpoint/2010/main" val="12615836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a:t>Tooltips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17617352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err="1"/>
              <a:t>Popovers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Tree>
    <p:extLst>
      <p:ext uri="{BB962C8B-B14F-4D97-AF65-F5344CB8AC3E}">
        <p14:creationId xmlns:p14="http://schemas.microsoft.com/office/powerpoint/2010/main" val="21437924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Formularios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716437" y="1118167"/>
            <a:ext cx="10199802" cy="276999"/>
          </a:xfrm>
          <a:prstGeom prst="rect">
            <a:avLst/>
          </a:prstGeom>
          <a:noFill/>
        </p:spPr>
        <p:txBody>
          <a:bodyPr wrap="square" rtlCol="0">
            <a:spAutoFit/>
          </a:bodyPr>
          <a:lstStyle/>
          <a:p>
            <a:r>
              <a:rPr lang="es-ES" sz="1200" dirty="0"/>
              <a:t>Agregue un elemento contenedor con .</a:t>
            </a:r>
            <a:r>
              <a:rPr lang="es-ES" sz="1200" dirty="0" err="1"/>
              <a:t>form-group</a:t>
            </a:r>
            <a:r>
              <a:rPr lang="es-ES" sz="1200" dirty="0"/>
              <a:t>, alrededor de cada control de formulario, para garantizar márgenes adecuados</a:t>
            </a:r>
            <a:r>
              <a:rPr lang="es-ES" sz="1200" dirty="0" smtClean="0"/>
              <a:t>:</a:t>
            </a:r>
            <a:endParaRPr lang="es-ES" sz="1200"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933575"/>
            <a:ext cx="794385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8297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Formularios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716437" y="1118167"/>
            <a:ext cx="10199802" cy="1477328"/>
          </a:xfrm>
          <a:prstGeom prst="rect">
            <a:avLst/>
          </a:prstGeom>
          <a:noFill/>
        </p:spPr>
        <p:txBody>
          <a:bodyPr wrap="square" rtlCol="0">
            <a:spAutoFit/>
          </a:bodyPr>
          <a:lstStyle/>
          <a:p>
            <a:r>
              <a:rPr lang="es-ES" b="1" dirty="0"/>
              <a:t>Formulario en línea con </a:t>
            </a:r>
            <a:r>
              <a:rPr lang="es-ES" b="1" dirty="0" smtClean="0"/>
              <a:t>utilidades </a:t>
            </a:r>
            <a:r>
              <a:rPr lang="es-ES" sz="1200" dirty="0" smtClean="0"/>
              <a:t>index-119</a:t>
            </a:r>
            <a:endParaRPr lang="es-ES" sz="1200" dirty="0"/>
          </a:p>
          <a:p>
            <a:r>
              <a:rPr lang="es-ES" sz="1200" dirty="0"/>
              <a:t/>
            </a:r>
            <a:br>
              <a:rPr lang="es-ES" sz="1200" dirty="0"/>
            </a:br>
            <a:r>
              <a:rPr lang="es-ES" sz="1200" dirty="0"/>
              <a:t>El formulario en línea anterior se siente "comprimido" y se verá mucho mejor con las utilidades de espaciado de </a:t>
            </a:r>
            <a:r>
              <a:rPr lang="es-ES" sz="1200" dirty="0" err="1"/>
              <a:t>Bootstrap</a:t>
            </a:r>
            <a:r>
              <a:rPr lang="es-ES" sz="1200" dirty="0"/>
              <a:t>. El siguiente ejemplo agrega un margen derecho ( .mr-sm-2) a cada entrada en todos los dispositivos (pequeños y mayores). Y se usa una clase inferior de margen ( .mb-2) para diseñar el campo de entrada cuando se rompe (va de horizontal a vertical debido a que no hay suficiente espacio/ancho):</a:t>
            </a:r>
          </a:p>
          <a:p>
            <a:r>
              <a:rPr lang="es-ES" sz="1200" dirty="0"/>
              <a:t/>
            </a:r>
            <a:br>
              <a:rPr lang="es-ES" sz="1200" dirty="0"/>
            </a:br>
            <a:endParaRPr lang="es-ES" sz="12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050" y="2386013"/>
            <a:ext cx="84105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2495550"/>
            <a:ext cx="1034415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9835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Formularios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79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716437" y="1118167"/>
            <a:ext cx="10199802" cy="923330"/>
          </a:xfrm>
          <a:prstGeom prst="rect">
            <a:avLst/>
          </a:prstGeom>
          <a:noFill/>
        </p:spPr>
        <p:txBody>
          <a:bodyPr wrap="square" rtlCol="0">
            <a:spAutoFit/>
          </a:bodyPr>
          <a:lstStyle/>
          <a:p>
            <a:r>
              <a:rPr lang="es-ES" b="1" dirty="0"/>
              <a:t>Forma </a:t>
            </a:r>
            <a:r>
              <a:rPr lang="es-ES" b="1" dirty="0" smtClean="0"/>
              <a:t>Fila/Cuadrícula  </a:t>
            </a:r>
            <a:r>
              <a:rPr lang="es-ES" sz="1200" dirty="0" smtClean="0"/>
              <a:t>index-120</a:t>
            </a:r>
            <a:endParaRPr lang="es-ES" sz="1200" dirty="0"/>
          </a:p>
          <a:p>
            <a:r>
              <a:rPr lang="es-ES" sz="1200" dirty="0"/>
              <a:t>También puede usar columnas ( .col) para controlar el ancho y la alineación de las entradas de formulario sin usar las utilidades de espaciado. Solo recuerda ponerlos dentro de un .</a:t>
            </a:r>
            <a:r>
              <a:rPr lang="es-ES" sz="1200" dirty="0" err="1"/>
              <a:t>rowrecipiente</a:t>
            </a:r>
            <a:r>
              <a:rPr lang="es-ES" sz="1200" dirty="0"/>
              <a:t>.</a:t>
            </a:r>
            <a:br>
              <a:rPr lang="es-ES" sz="1200" dirty="0"/>
            </a:br>
            <a:endParaRPr lang="es-ES" sz="12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050" y="2386013"/>
            <a:ext cx="84105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2495550"/>
            <a:ext cx="1034415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7" y="2599634"/>
            <a:ext cx="112014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5408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00364" y="1302329"/>
            <a:ext cx="10834254" cy="861774"/>
          </a:xfrm>
          <a:prstGeom prst="rect">
            <a:avLst/>
          </a:prstGeom>
        </p:spPr>
        <p:txBody>
          <a:bodyPr wrap="square">
            <a:spAutoFit/>
          </a:bodyPr>
          <a:lstStyle/>
          <a:p>
            <a:r>
              <a:rPr lang="es-ES" sz="1400" dirty="0"/>
              <a:t>El sistema de cuadrícula de </a:t>
            </a:r>
            <a:r>
              <a:rPr lang="es-ES" sz="1400" dirty="0" err="1"/>
              <a:t>Bootstrap</a:t>
            </a:r>
            <a:r>
              <a:rPr lang="es-ES" sz="1400" dirty="0"/>
              <a:t> está construido con </a:t>
            </a:r>
            <a:r>
              <a:rPr lang="es-ES" sz="1400" dirty="0" err="1"/>
              <a:t>flexbox</a:t>
            </a:r>
            <a:r>
              <a:rPr lang="es-ES" sz="1400" dirty="0"/>
              <a:t> y permite hasta 12 columnas en la página.</a:t>
            </a:r>
          </a:p>
          <a:p>
            <a:r>
              <a:rPr lang="es-ES" dirty="0"/>
              <a:t/>
            </a:r>
            <a:br>
              <a:rPr lang="es-ES" dirty="0"/>
            </a:b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64" y="1733216"/>
            <a:ext cx="104584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757381" y="4067092"/>
            <a:ext cx="10301433" cy="523220"/>
          </a:xfrm>
          <a:prstGeom prst="rect">
            <a:avLst/>
          </a:prstGeom>
        </p:spPr>
        <p:txBody>
          <a:bodyPr wrap="square">
            <a:spAutoFit/>
          </a:bodyPr>
          <a:lstStyle/>
          <a:p>
            <a:r>
              <a:rPr lang="es-ES" sz="1400" dirty="0"/>
              <a:t>El sistema de cuadrícula responde y las columnas se reorganizarán automáticamente según el tamaño de la pantalla.</a:t>
            </a:r>
          </a:p>
          <a:p>
            <a:r>
              <a:rPr lang="es-ES" sz="1400" dirty="0"/>
              <a:t>Asegúrese de que la suma sume 12 o menos (no es necesario que use las 12 columnas disponibles).</a:t>
            </a:r>
          </a:p>
        </p:txBody>
      </p:sp>
    </p:spTree>
    <p:extLst>
      <p:ext uri="{BB962C8B-B14F-4D97-AF65-F5344CB8AC3E}">
        <p14:creationId xmlns:p14="http://schemas.microsoft.com/office/powerpoint/2010/main" val="9267040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Formularios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716437" y="1118167"/>
            <a:ext cx="10199802" cy="369332"/>
          </a:xfrm>
          <a:prstGeom prst="rect">
            <a:avLst/>
          </a:prstGeom>
          <a:noFill/>
        </p:spPr>
        <p:txBody>
          <a:bodyPr wrap="square" rtlCol="0">
            <a:spAutoFit/>
          </a:bodyPr>
          <a:lstStyle/>
          <a:p>
            <a:r>
              <a:rPr lang="es-ES" b="1" dirty="0"/>
              <a:t>Validación de </a:t>
            </a:r>
            <a:r>
              <a:rPr lang="es-ES" b="1" dirty="0" smtClean="0"/>
              <a:t>formulario </a:t>
            </a:r>
            <a:r>
              <a:rPr lang="es-ES" sz="1200" dirty="0" smtClean="0"/>
              <a:t>index-121</a:t>
            </a:r>
            <a:endParaRPr lang="es-ES" sz="1200"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522" y="1917601"/>
            <a:ext cx="10458205" cy="361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954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Formularios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716437" y="1118167"/>
            <a:ext cx="10199802" cy="369332"/>
          </a:xfrm>
          <a:prstGeom prst="rect">
            <a:avLst/>
          </a:prstGeom>
          <a:noFill/>
        </p:spPr>
        <p:txBody>
          <a:bodyPr wrap="square" rtlCol="0">
            <a:spAutoFit/>
          </a:bodyPr>
          <a:lstStyle/>
          <a:p>
            <a:r>
              <a:rPr lang="es-ES" b="1" dirty="0" err="1"/>
              <a:t>Bootstrap</a:t>
            </a:r>
            <a:r>
              <a:rPr lang="es-ES" b="1" dirty="0"/>
              <a:t> 4 formularios </a:t>
            </a:r>
            <a:r>
              <a:rPr lang="es-ES" b="1" dirty="0" smtClean="0"/>
              <a:t>personalizados </a:t>
            </a:r>
            <a:r>
              <a:rPr lang="es-ES" dirty="0" smtClean="0"/>
              <a:t> </a:t>
            </a:r>
            <a:endParaRPr lang="es-ES" sz="1200"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52613"/>
            <a:ext cx="1051560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0172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Formularios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716437" y="1118167"/>
            <a:ext cx="10199802" cy="369332"/>
          </a:xfrm>
          <a:prstGeom prst="rect">
            <a:avLst/>
          </a:prstGeom>
          <a:noFill/>
        </p:spPr>
        <p:txBody>
          <a:bodyPr wrap="square" rtlCol="0">
            <a:spAutoFit/>
          </a:bodyPr>
          <a:lstStyle/>
          <a:p>
            <a:r>
              <a:rPr lang="es-ES" b="1" dirty="0" err="1"/>
              <a:t>Bootstrap</a:t>
            </a:r>
            <a:r>
              <a:rPr lang="es-ES" b="1" dirty="0"/>
              <a:t> 4 formularios </a:t>
            </a:r>
            <a:r>
              <a:rPr lang="es-ES" b="1" dirty="0" smtClean="0"/>
              <a:t>personalizados</a:t>
            </a:r>
            <a:endParaRPr lang="es-ES" sz="1200" dirty="0"/>
          </a:p>
        </p:txBody>
      </p:sp>
      <p:sp>
        <p:nvSpPr>
          <p:cNvPr id="3" name="2 Rectángulo"/>
          <p:cNvSpPr/>
          <p:nvPr/>
        </p:nvSpPr>
        <p:spPr>
          <a:xfrm>
            <a:off x="4881363" y="1524973"/>
            <a:ext cx="6638488" cy="1200329"/>
          </a:xfrm>
          <a:prstGeom prst="rect">
            <a:avLst/>
          </a:prstGeom>
          <a:solidFill>
            <a:schemeClr val="bg1">
              <a:lumMod val="95000"/>
            </a:schemeClr>
          </a:solidFill>
        </p:spPr>
        <p:txBody>
          <a:bodyPr wrap="square">
            <a:spAutoFit/>
          </a:bodyPr>
          <a:lstStyle/>
          <a:p>
            <a:r>
              <a:rPr lang="es-ES" sz="1200" dirty="0"/>
              <a:t>&lt;</a:t>
            </a:r>
            <a:r>
              <a:rPr lang="es-ES" sz="1200" dirty="0" err="1"/>
              <a:t>form</a:t>
            </a:r>
            <a:r>
              <a:rPr lang="es-ES" sz="1200" dirty="0"/>
              <a:t>&gt;</a:t>
            </a:r>
            <a:br>
              <a:rPr lang="es-ES" sz="1200" dirty="0"/>
            </a:br>
            <a:r>
              <a:rPr lang="es-ES" sz="1200" dirty="0"/>
              <a:t>  &lt;div </a:t>
            </a:r>
            <a:r>
              <a:rPr lang="es-ES" sz="1200" dirty="0" err="1"/>
              <a:t>class</a:t>
            </a:r>
            <a:r>
              <a:rPr lang="es-ES" sz="1200" dirty="0"/>
              <a:t>="</a:t>
            </a:r>
            <a:r>
              <a:rPr lang="es-ES" sz="1200" dirty="0" err="1"/>
              <a:t>custom</a:t>
            </a:r>
            <a:r>
              <a:rPr lang="es-ES" sz="1200" dirty="0"/>
              <a:t>-control </a:t>
            </a:r>
            <a:r>
              <a:rPr lang="es-ES" sz="1200" dirty="0" err="1"/>
              <a:t>custom-checkbox</a:t>
            </a:r>
            <a:r>
              <a:rPr lang="es-ES" sz="1200" dirty="0"/>
              <a:t>"&gt;</a:t>
            </a:r>
            <a:br>
              <a:rPr lang="es-ES" sz="1200" dirty="0"/>
            </a:br>
            <a:r>
              <a:rPr lang="es-ES" sz="1200" dirty="0"/>
              <a:t>    &lt;input </a:t>
            </a:r>
            <a:r>
              <a:rPr lang="es-ES" sz="1200" dirty="0" err="1"/>
              <a:t>type</a:t>
            </a:r>
            <a:r>
              <a:rPr lang="es-ES" sz="1200" dirty="0"/>
              <a:t>="</a:t>
            </a:r>
            <a:r>
              <a:rPr lang="es-ES" sz="1200" dirty="0" err="1"/>
              <a:t>checkbox</a:t>
            </a:r>
            <a:r>
              <a:rPr lang="es-ES" sz="1200" dirty="0"/>
              <a:t>" </a:t>
            </a:r>
            <a:r>
              <a:rPr lang="es-ES" sz="1200" dirty="0" err="1"/>
              <a:t>class</a:t>
            </a:r>
            <a:r>
              <a:rPr lang="es-ES" sz="1200" dirty="0"/>
              <a:t>="</a:t>
            </a:r>
            <a:r>
              <a:rPr lang="es-ES" sz="1200" dirty="0" err="1"/>
              <a:t>custom</a:t>
            </a:r>
            <a:r>
              <a:rPr lang="es-ES" sz="1200" dirty="0"/>
              <a:t>-control-input" id="</a:t>
            </a:r>
            <a:r>
              <a:rPr lang="es-ES" sz="1200" dirty="0" err="1"/>
              <a:t>customCheck</a:t>
            </a:r>
            <a:r>
              <a:rPr lang="es-ES" sz="1200" dirty="0"/>
              <a:t>" </a:t>
            </a:r>
            <a:r>
              <a:rPr lang="es-ES" sz="1200" dirty="0" err="1"/>
              <a:t>name</a:t>
            </a:r>
            <a:r>
              <a:rPr lang="es-ES" sz="1200" dirty="0"/>
              <a:t>="example1"&gt;</a:t>
            </a:r>
            <a:br>
              <a:rPr lang="es-ES" sz="1200" dirty="0"/>
            </a:br>
            <a:r>
              <a:rPr lang="es-ES" sz="1200" dirty="0"/>
              <a:t>    &lt;</a:t>
            </a:r>
            <a:r>
              <a:rPr lang="es-ES" sz="1200" dirty="0" err="1"/>
              <a:t>label</a:t>
            </a:r>
            <a:r>
              <a:rPr lang="es-ES" sz="1200" dirty="0"/>
              <a:t> </a:t>
            </a:r>
            <a:r>
              <a:rPr lang="es-ES" sz="1200" dirty="0" err="1"/>
              <a:t>class</a:t>
            </a:r>
            <a:r>
              <a:rPr lang="es-ES" sz="1200" dirty="0"/>
              <a:t>="</a:t>
            </a:r>
            <a:r>
              <a:rPr lang="es-ES" sz="1200" dirty="0" err="1"/>
              <a:t>custom</a:t>
            </a:r>
            <a:r>
              <a:rPr lang="es-ES" sz="1200" dirty="0"/>
              <a:t>-control-</a:t>
            </a:r>
            <a:r>
              <a:rPr lang="es-ES" sz="1200" dirty="0" err="1"/>
              <a:t>label</a:t>
            </a:r>
            <a:r>
              <a:rPr lang="es-ES" sz="1200" dirty="0"/>
              <a:t>" </a:t>
            </a:r>
            <a:r>
              <a:rPr lang="es-ES" sz="1200" dirty="0" err="1"/>
              <a:t>for</a:t>
            </a:r>
            <a:r>
              <a:rPr lang="es-ES" sz="1200" dirty="0"/>
              <a:t>="</a:t>
            </a:r>
            <a:r>
              <a:rPr lang="es-ES" sz="1200" dirty="0" err="1"/>
              <a:t>customCheck</a:t>
            </a:r>
            <a:r>
              <a:rPr lang="es-ES" sz="1200" dirty="0"/>
              <a:t>"&gt;</a:t>
            </a:r>
            <a:r>
              <a:rPr lang="es-ES" sz="1200" dirty="0" err="1"/>
              <a:t>Check</a:t>
            </a:r>
            <a:r>
              <a:rPr lang="es-ES" sz="1200" dirty="0"/>
              <a:t> </a:t>
            </a:r>
            <a:r>
              <a:rPr lang="es-ES" sz="1200" dirty="0" err="1"/>
              <a:t>this</a:t>
            </a:r>
            <a:r>
              <a:rPr lang="es-ES" sz="1200" dirty="0"/>
              <a:t> </a:t>
            </a:r>
            <a:r>
              <a:rPr lang="es-ES" sz="1200" dirty="0" err="1"/>
              <a:t>custom</a:t>
            </a:r>
            <a:r>
              <a:rPr lang="es-ES" sz="1200" dirty="0"/>
              <a:t> </a:t>
            </a:r>
            <a:r>
              <a:rPr lang="es-ES" sz="1200" dirty="0" err="1"/>
              <a:t>checkbox</a:t>
            </a:r>
            <a:r>
              <a:rPr lang="es-ES" sz="1200" dirty="0"/>
              <a:t>&lt;/</a:t>
            </a:r>
            <a:r>
              <a:rPr lang="es-ES" sz="1200" dirty="0" err="1"/>
              <a:t>label</a:t>
            </a:r>
            <a:r>
              <a:rPr lang="es-ES" sz="1200" dirty="0"/>
              <a:t>&gt;</a:t>
            </a:r>
            <a:br>
              <a:rPr lang="es-ES" sz="1200" dirty="0"/>
            </a:br>
            <a:r>
              <a:rPr lang="es-ES" sz="1200" dirty="0"/>
              <a:t>  &lt;/div&gt;</a:t>
            </a:r>
            <a:br>
              <a:rPr lang="es-ES" sz="1200" dirty="0"/>
            </a:br>
            <a:r>
              <a:rPr lang="es-ES" sz="1200" dirty="0"/>
              <a:t>&lt;/</a:t>
            </a:r>
            <a:r>
              <a:rPr lang="es-ES" sz="1200" dirty="0" err="1"/>
              <a:t>form</a:t>
            </a:r>
            <a:r>
              <a:rPr lang="es-ES" sz="1200" dirty="0"/>
              <a:t>&gt;</a:t>
            </a:r>
          </a:p>
        </p:txBody>
      </p:sp>
      <p:sp>
        <p:nvSpPr>
          <p:cNvPr id="5" name="4 Rectángulo"/>
          <p:cNvSpPr/>
          <p:nvPr/>
        </p:nvSpPr>
        <p:spPr>
          <a:xfrm>
            <a:off x="716437" y="1499588"/>
            <a:ext cx="6096000" cy="923330"/>
          </a:xfrm>
          <a:prstGeom prst="rect">
            <a:avLst/>
          </a:prstGeom>
        </p:spPr>
        <p:txBody>
          <a:bodyPr>
            <a:spAutoFit/>
          </a:bodyPr>
          <a:lstStyle/>
          <a:p>
            <a:r>
              <a:rPr lang="es-ES" dirty="0"/>
              <a:t>Casilla de verificación personalizada</a:t>
            </a:r>
          </a:p>
          <a:p>
            <a:r>
              <a:rPr lang="es-ES" dirty="0"/>
              <a:t/>
            </a:r>
            <a:br>
              <a:rPr lang="es-ES" dirty="0"/>
            </a:br>
            <a:endParaRPr lang="es-ES" dirty="0"/>
          </a:p>
        </p:txBody>
      </p:sp>
      <p:sp>
        <p:nvSpPr>
          <p:cNvPr id="7" name="6 Rectángulo"/>
          <p:cNvSpPr/>
          <p:nvPr/>
        </p:nvSpPr>
        <p:spPr>
          <a:xfrm>
            <a:off x="723356" y="2816506"/>
            <a:ext cx="6096000" cy="923330"/>
          </a:xfrm>
          <a:prstGeom prst="rect">
            <a:avLst/>
          </a:prstGeom>
        </p:spPr>
        <p:txBody>
          <a:bodyPr>
            <a:spAutoFit/>
          </a:bodyPr>
          <a:lstStyle/>
          <a:p>
            <a:r>
              <a:rPr lang="es-ES" dirty="0"/>
              <a:t>Interruptor personalizado</a:t>
            </a:r>
          </a:p>
          <a:p>
            <a:r>
              <a:rPr lang="es-ES" dirty="0"/>
              <a:t/>
            </a:r>
            <a:br>
              <a:rPr lang="es-ES" dirty="0"/>
            </a:br>
            <a:endParaRPr lang="es-ES" dirty="0"/>
          </a:p>
        </p:txBody>
      </p:sp>
      <p:sp>
        <p:nvSpPr>
          <p:cNvPr id="8" name="7 Rectángulo"/>
          <p:cNvSpPr/>
          <p:nvPr/>
        </p:nvSpPr>
        <p:spPr>
          <a:xfrm>
            <a:off x="4881363" y="2845801"/>
            <a:ext cx="6096000" cy="1200329"/>
          </a:xfrm>
          <a:prstGeom prst="rect">
            <a:avLst/>
          </a:prstGeom>
          <a:solidFill>
            <a:schemeClr val="bg1">
              <a:lumMod val="95000"/>
            </a:schemeClr>
          </a:solidFill>
        </p:spPr>
        <p:txBody>
          <a:bodyPr>
            <a:spAutoFit/>
          </a:bodyPr>
          <a:lstStyle/>
          <a:p>
            <a:r>
              <a:rPr lang="en-US" sz="1200" dirty="0"/>
              <a:t>&lt;form&gt;</a:t>
            </a:r>
            <a:br>
              <a:rPr lang="en-US" sz="1200" dirty="0"/>
            </a:br>
            <a:r>
              <a:rPr lang="en-US" sz="1200" dirty="0"/>
              <a:t>  &lt;div class="custom-control custom-switch"&gt;</a:t>
            </a:r>
            <a:br>
              <a:rPr lang="en-US" sz="1200" dirty="0"/>
            </a:br>
            <a:r>
              <a:rPr lang="en-US" sz="1200" dirty="0"/>
              <a:t>    &lt;input type="checkbox" class="custom-control-input" id="switch1"&gt;</a:t>
            </a:r>
            <a:br>
              <a:rPr lang="en-US" sz="1200" dirty="0"/>
            </a:br>
            <a:r>
              <a:rPr lang="en-US" sz="1200" dirty="0"/>
              <a:t>    &lt;label class="custom-control-label" for="switch1"&gt;Toggle me&lt;/label&gt;</a:t>
            </a:r>
            <a:br>
              <a:rPr lang="en-US" sz="1200" dirty="0"/>
            </a:br>
            <a:r>
              <a:rPr lang="en-US" sz="1200" dirty="0"/>
              <a:t>  &lt;/div&gt;</a:t>
            </a:r>
            <a:br>
              <a:rPr lang="en-US" sz="1200" dirty="0"/>
            </a:br>
            <a:r>
              <a:rPr lang="en-US" sz="1200" dirty="0"/>
              <a:t>&lt;/form&gt;</a:t>
            </a:r>
            <a:endParaRPr lang="es-ES" sz="1200" dirty="0"/>
          </a:p>
        </p:txBody>
      </p:sp>
      <p:sp>
        <p:nvSpPr>
          <p:cNvPr id="9" name="8 Rectángulo"/>
          <p:cNvSpPr/>
          <p:nvPr/>
        </p:nvSpPr>
        <p:spPr>
          <a:xfrm>
            <a:off x="723356" y="4303832"/>
            <a:ext cx="6096000" cy="923330"/>
          </a:xfrm>
          <a:prstGeom prst="rect">
            <a:avLst/>
          </a:prstGeom>
        </p:spPr>
        <p:txBody>
          <a:bodyPr>
            <a:spAutoFit/>
          </a:bodyPr>
          <a:lstStyle/>
          <a:p>
            <a:r>
              <a:rPr lang="es-ES" dirty="0"/>
              <a:t>Botones de opción personalizados</a:t>
            </a:r>
          </a:p>
          <a:p>
            <a:r>
              <a:rPr lang="es-ES" dirty="0"/>
              <a:t/>
            </a:r>
            <a:br>
              <a:rPr lang="es-ES" dirty="0"/>
            </a:br>
            <a:endParaRPr lang="es-ES" dirty="0"/>
          </a:p>
        </p:txBody>
      </p:sp>
      <p:sp>
        <p:nvSpPr>
          <p:cNvPr id="10" name="9 Rectángulo"/>
          <p:cNvSpPr/>
          <p:nvPr/>
        </p:nvSpPr>
        <p:spPr>
          <a:xfrm>
            <a:off x="4744824" y="4303832"/>
            <a:ext cx="6096000" cy="1384995"/>
          </a:xfrm>
          <a:prstGeom prst="rect">
            <a:avLst/>
          </a:prstGeom>
          <a:solidFill>
            <a:schemeClr val="bg1">
              <a:lumMod val="95000"/>
            </a:schemeClr>
          </a:solidFill>
        </p:spPr>
        <p:txBody>
          <a:bodyPr>
            <a:spAutoFit/>
          </a:bodyPr>
          <a:lstStyle/>
          <a:p>
            <a:r>
              <a:rPr lang="es-ES" sz="1200" dirty="0"/>
              <a:t>&lt;</a:t>
            </a:r>
            <a:r>
              <a:rPr lang="es-ES" sz="1200" dirty="0" err="1"/>
              <a:t>form</a:t>
            </a:r>
            <a:r>
              <a:rPr lang="es-ES" sz="1200" dirty="0"/>
              <a:t>&gt;</a:t>
            </a:r>
            <a:br>
              <a:rPr lang="es-ES" sz="1200" dirty="0"/>
            </a:br>
            <a:r>
              <a:rPr lang="es-ES" sz="1200" dirty="0"/>
              <a:t>  &lt;div </a:t>
            </a:r>
            <a:r>
              <a:rPr lang="es-ES" sz="1200" dirty="0" err="1"/>
              <a:t>class</a:t>
            </a:r>
            <a:r>
              <a:rPr lang="es-ES" sz="1200" dirty="0"/>
              <a:t>="</a:t>
            </a:r>
            <a:r>
              <a:rPr lang="es-ES" sz="1200" dirty="0" err="1"/>
              <a:t>custom</a:t>
            </a:r>
            <a:r>
              <a:rPr lang="es-ES" sz="1200" dirty="0"/>
              <a:t>-control </a:t>
            </a:r>
            <a:r>
              <a:rPr lang="es-ES" sz="1200" dirty="0" err="1"/>
              <a:t>custom</a:t>
            </a:r>
            <a:r>
              <a:rPr lang="es-ES" sz="1200" dirty="0"/>
              <a:t>-radio"&gt;</a:t>
            </a:r>
            <a:br>
              <a:rPr lang="es-ES" sz="1200" dirty="0"/>
            </a:br>
            <a:r>
              <a:rPr lang="es-ES" sz="1200" dirty="0"/>
              <a:t>    &lt;input </a:t>
            </a:r>
            <a:r>
              <a:rPr lang="es-ES" sz="1200" dirty="0" err="1"/>
              <a:t>type</a:t>
            </a:r>
            <a:r>
              <a:rPr lang="es-ES" sz="1200" dirty="0"/>
              <a:t>="radio" </a:t>
            </a:r>
            <a:r>
              <a:rPr lang="es-ES" sz="1200" dirty="0" err="1"/>
              <a:t>class</a:t>
            </a:r>
            <a:r>
              <a:rPr lang="es-ES" sz="1200" dirty="0"/>
              <a:t>="</a:t>
            </a:r>
            <a:r>
              <a:rPr lang="es-ES" sz="1200" dirty="0" err="1" smtClean="0"/>
              <a:t>custom</a:t>
            </a:r>
            <a:r>
              <a:rPr lang="es-ES" sz="1200" dirty="0" smtClean="0"/>
              <a:t>-control-input</a:t>
            </a:r>
            <a:r>
              <a:rPr lang="es-ES" sz="1200" dirty="0"/>
              <a:t>" id="</a:t>
            </a:r>
            <a:r>
              <a:rPr lang="es-ES" sz="1200" dirty="0" err="1"/>
              <a:t>customRadio</a:t>
            </a:r>
            <a:r>
              <a:rPr lang="es-ES" sz="1200" dirty="0"/>
              <a:t>" </a:t>
            </a:r>
            <a:r>
              <a:rPr lang="es-ES" sz="1200" dirty="0" err="1"/>
              <a:t>name</a:t>
            </a:r>
            <a:r>
              <a:rPr lang="es-ES" sz="1200" dirty="0"/>
              <a:t>="example1" </a:t>
            </a:r>
            <a:r>
              <a:rPr lang="es-ES" sz="1200" dirty="0" err="1"/>
              <a:t>value</a:t>
            </a:r>
            <a:r>
              <a:rPr lang="es-ES" sz="1200" dirty="0"/>
              <a:t>="</a:t>
            </a:r>
            <a:r>
              <a:rPr lang="es-ES" sz="1200" dirty="0" err="1"/>
              <a:t>customEx</a:t>
            </a:r>
            <a:r>
              <a:rPr lang="es-ES" sz="1200" dirty="0"/>
              <a:t>"&gt;</a:t>
            </a:r>
            <a:br>
              <a:rPr lang="es-ES" sz="1200" dirty="0"/>
            </a:br>
            <a:r>
              <a:rPr lang="es-ES" sz="1200" dirty="0"/>
              <a:t>    &lt;</a:t>
            </a:r>
            <a:r>
              <a:rPr lang="es-ES" sz="1200" dirty="0" err="1"/>
              <a:t>label</a:t>
            </a:r>
            <a:r>
              <a:rPr lang="es-ES" sz="1200" dirty="0"/>
              <a:t> </a:t>
            </a:r>
            <a:r>
              <a:rPr lang="es-ES" sz="1200" dirty="0" err="1"/>
              <a:t>class</a:t>
            </a:r>
            <a:r>
              <a:rPr lang="es-ES" sz="1200" dirty="0"/>
              <a:t>="</a:t>
            </a:r>
            <a:r>
              <a:rPr lang="es-ES" sz="1200" dirty="0" err="1"/>
              <a:t>custom</a:t>
            </a:r>
            <a:r>
              <a:rPr lang="es-ES" sz="1200" dirty="0"/>
              <a:t>-control-</a:t>
            </a:r>
            <a:r>
              <a:rPr lang="es-ES" sz="1200" dirty="0" err="1"/>
              <a:t>label</a:t>
            </a:r>
            <a:r>
              <a:rPr lang="es-ES" sz="1200" dirty="0"/>
              <a:t>" </a:t>
            </a:r>
            <a:r>
              <a:rPr lang="es-ES" sz="1200" dirty="0" err="1"/>
              <a:t>for</a:t>
            </a:r>
            <a:r>
              <a:rPr lang="es-ES" sz="1200" dirty="0"/>
              <a:t>="</a:t>
            </a:r>
            <a:r>
              <a:rPr lang="es-ES" sz="1200" dirty="0" err="1"/>
              <a:t>customRadio</a:t>
            </a:r>
            <a:r>
              <a:rPr lang="es-ES" sz="1200" dirty="0"/>
              <a:t>"&gt;</a:t>
            </a:r>
            <a:r>
              <a:rPr lang="es-ES" sz="1200" dirty="0" err="1"/>
              <a:t>Custom</a:t>
            </a:r>
            <a:r>
              <a:rPr lang="es-ES" sz="1200" dirty="0"/>
              <a:t> radio&lt;/</a:t>
            </a:r>
            <a:r>
              <a:rPr lang="es-ES" sz="1200" dirty="0" err="1"/>
              <a:t>label</a:t>
            </a:r>
            <a:r>
              <a:rPr lang="es-ES" sz="1200" dirty="0"/>
              <a:t>&gt;</a:t>
            </a:r>
            <a:br>
              <a:rPr lang="es-ES" sz="1200" dirty="0"/>
            </a:br>
            <a:r>
              <a:rPr lang="es-ES" sz="1200" dirty="0"/>
              <a:t>  &lt;/div&gt;</a:t>
            </a:r>
            <a:br>
              <a:rPr lang="es-ES" sz="1200" dirty="0"/>
            </a:br>
            <a:r>
              <a:rPr lang="es-ES" sz="1200" dirty="0"/>
              <a:t>&lt;/</a:t>
            </a:r>
            <a:r>
              <a:rPr lang="es-ES" sz="1200" dirty="0" err="1"/>
              <a:t>form</a:t>
            </a:r>
            <a:r>
              <a:rPr lang="es-ES" sz="1200" dirty="0"/>
              <a:t>&gt;</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56" y="1961253"/>
            <a:ext cx="17145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586" y="3428184"/>
            <a:ext cx="13239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756" y="4908074"/>
            <a:ext cx="14097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22270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Formularios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CuadroTexto"/>
          <p:cNvSpPr txBox="1"/>
          <p:nvPr/>
        </p:nvSpPr>
        <p:spPr>
          <a:xfrm>
            <a:off x="716437" y="1118167"/>
            <a:ext cx="10199802" cy="369332"/>
          </a:xfrm>
          <a:prstGeom prst="rect">
            <a:avLst/>
          </a:prstGeom>
          <a:noFill/>
        </p:spPr>
        <p:txBody>
          <a:bodyPr wrap="square" rtlCol="0">
            <a:spAutoFit/>
          </a:bodyPr>
          <a:lstStyle/>
          <a:p>
            <a:r>
              <a:rPr lang="es-ES" b="1" dirty="0" err="1"/>
              <a:t>Bootstrap</a:t>
            </a:r>
            <a:r>
              <a:rPr lang="es-ES" b="1" dirty="0"/>
              <a:t> 4 formularios </a:t>
            </a:r>
            <a:r>
              <a:rPr lang="es-ES" b="1" dirty="0" smtClean="0"/>
              <a:t>personalizados</a:t>
            </a:r>
            <a:endParaRPr lang="es-ES" sz="1200" dirty="0"/>
          </a:p>
        </p:txBody>
      </p:sp>
      <p:sp>
        <p:nvSpPr>
          <p:cNvPr id="3" name="2 Rectángulo"/>
          <p:cNvSpPr/>
          <p:nvPr/>
        </p:nvSpPr>
        <p:spPr>
          <a:xfrm>
            <a:off x="4881363" y="1524973"/>
            <a:ext cx="6638488" cy="1569660"/>
          </a:xfrm>
          <a:prstGeom prst="rect">
            <a:avLst/>
          </a:prstGeom>
          <a:solidFill>
            <a:schemeClr val="bg1">
              <a:lumMod val="95000"/>
            </a:schemeClr>
          </a:solidFill>
        </p:spPr>
        <p:txBody>
          <a:bodyPr wrap="square">
            <a:spAutoFit/>
          </a:bodyPr>
          <a:lstStyle/>
          <a:p>
            <a:r>
              <a:rPr lang="en-US" sz="1200" dirty="0"/>
              <a:t>&lt;form&gt;</a:t>
            </a:r>
            <a:br>
              <a:rPr lang="en-US" sz="1200" dirty="0"/>
            </a:br>
            <a:r>
              <a:rPr lang="en-US" sz="1200" dirty="0"/>
              <a:t>  &lt;select name="cars" class="custom-select"&gt;</a:t>
            </a:r>
            <a:br>
              <a:rPr lang="en-US" sz="1200" dirty="0"/>
            </a:br>
            <a:r>
              <a:rPr lang="en-US" sz="1200" dirty="0"/>
              <a:t>    &lt;option selected&gt;Custom Select Menu&lt;/option&gt;</a:t>
            </a:r>
            <a:br>
              <a:rPr lang="en-US" sz="1200" dirty="0"/>
            </a:br>
            <a:r>
              <a:rPr lang="en-US" sz="1200" dirty="0"/>
              <a:t>    &lt;option value="</a:t>
            </a:r>
            <a:r>
              <a:rPr lang="en-US" sz="1200" dirty="0" err="1"/>
              <a:t>volvo</a:t>
            </a:r>
            <a:r>
              <a:rPr lang="en-US" sz="1200" dirty="0"/>
              <a:t>"&gt;Volvo&lt;/option&gt;</a:t>
            </a:r>
            <a:br>
              <a:rPr lang="en-US" sz="1200" dirty="0"/>
            </a:br>
            <a:r>
              <a:rPr lang="en-US" sz="1200" dirty="0"/>
              <a:t>    &lt;option value="fiat"&gt;Fiat&lt;/option&gt;</a:t>
            </a:r>
            <a:br>
              <a:rPr lang="en-US" sz="1200" dirty="0"/>
            </a:br>
            <a:r>
              <a:rPr lang="en-US" sz="1200" dirty="0"/>
              <a:t>    &lt;option value="</a:t>
            </a:r>
            <a:r>
              <a:rPr lang="en-US" sz="1200" dirty="0" err="1"/>
              <a:t>audi</a:t>
            </a:r>
            <a:r>
              <a:rPr lang="en-US" sz="1200" dirty="0"/>
              <a:t>"&gt;Audi&lt;/option&gt;</a:t>
            </a:r>
            <a:br>
              <a:rPr lang="en-US" sz="1200" dirty="0"/>
            </a:br>
            <a:r>
              <a:rPr lang="en-US" sz="1200" dirty="0"/>
              <a:t>  &lt;/select&gt;</a:t>
            </a:r>
            <a:br>
              <a:rPr lang="en-US" sz="1200" dirty="0"/>
            </a:br>
            <a:r>
              <a:rPr lang="en-US" sz="1200" dirty="0"/>
              <a:t>&lt;/form&gt;</a:t>
            </a:r>
            <a:endParaRPr lang="es-ES" sz="1200" dirty="0"/>
          </a:p>
        </p:txBody>
      </p:sp>
      <p:sp>
        <p:nvSpPr>
          <p:cNvPr id="5" name="4 Rectángulo"/>
          <p:cNvSpPr/>
          <p:nvPr/>
        </p:nvSpPr>
        <p:spPr>
          <a:xfrm>
            <a:off x="716437" y="1499588"/>
            <a:ext cx="6096000" cy="1200329"/>
          </a:xfrm>
          <a:prstGeom prst="rect">
            <a:avLst/>
          </a:prstGeom>
        </p:spPr>
        <p:txBody>
          <a:bodyPr>
            <a:spAutoFit/>
          </a:bodyPr>
          <a:lstStyle/>
          <a:p>
            <a:r>
              <a:rPr lang="es-ES" dirty="0"/>
              <a:t>Menú de selección personalizado</a:t>
            </a:r>
          </a:p>
          <a:p>
            <a:r>
              <a:rPr lang="es-ES" dirty="0"/>
              <a:t/>
            </a:r>
            <a:br>
              <a:rPr lang="es-ES" dirty="0"/>
            </a:br>
            <a:r>
              <a:rPr lang="es-ES" dirty="0"/>
              <a:t/>
            </a:r>
            <a:br>
              <a:rPr lang="es-ES" dirty="0"/>
            </a:br>
            <a:endParaRPr lang="es-ES"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347" y="2290342"/>
            <a:ext cx="29622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723356" y="3143762"/>
            <a:ext cx="6096000" cy="923330"/>
          </a:xfrm>
          <a:prstGeom prst="rect">
            <a:avLst/>
          </a:prstGeom>
        </p:spPr>
        <p:txBody>
          <a:bodyPr>
            <a:spAutoFit/>
          </a:bodyPr>
          <a:lstStyle/>
          <a:p>
            <a:r>
              <a:rPr lang="es-ES" dirty="0"/>
              <a:t>Rango personalizado</a:t>
            </a:r>
          </a:p>
          <a:p>
            <a:r>
              <a:rPr lang="es-ES" dirty="0"/>
              <a:t/>
            </a:r>
            <a:br>
              <a:rPr lang="es-ES" dirty="0"/>
            </a:br>
            <a:endParaRPr lang="es-ES" dirty="0"/>
          </a:p>
        </p:txBody>
      </p:sp>
      <p:sp>
        <p:nvSpPr>
          <p:cNvPr id="13" name="12 Rectángulo"/>
          <p:cNvSpPr/>
          <p:nvPr/>
        </p:nvSpPr>
        <p:spPr>
          <a:xfrm>
            <a:off x="4881363" y="3218869"/>
            <a:ext cx="6096000" cy="830997"/>
          </a:xfrm>
          <a:prstGeom prst="rect">
            <a:avLst/>
          </a:prstGeom>
          <a:solidFill>
            <a:schemeClr val="bg1">
              <a:lumMod val="95000"/>
            </a:schemeClr>
          </a:solidFill>
        </p:spPr>
        <p:txBody>
          <a:bodyPr>
            <a:spAutoFit/>
          </a:bodyPr>
          <a:lstStyle/>
          <a:p>
            <a:r>
              <a:rPr lang="en-US" sz="1200" dirty="0"/>
              <a:t>&lt;form&gt;</a:t>
            </a:r>
            <a:br>
              <a:rPr lang="en-US" sz="1200" dirty="0"/>
            </a:br>
            <a:r>
              <a:rPr lang="en-US" sz="1200" dirty="0"/>
              <a:t>  &lt;label for="</a:t>
            </a:r>
            <a:r>
              <a:rPr lang="en-US" sz="1200" dirty="0" err="1"/>
              <a:t>customRange</a:t>
            </a:r>
            <a:r>
              <a:rPr lang="en-US" sz="1200" dirty="0"/>
              <a:t>"&gt;Custom range&lt;/label&gt;</a:t>
            </a:r>
            <a:br>
              <a:rPr lang="en-US" sz="1200" dirty="0"/>
            </a:br>
            <a:r>
              <a:rPr lang="en-US" sz="1200" dirty="0"/>
              <a:t>  &lt;input type="range" class="custom-range" id="</a:t>
            </a:r>
            <a:r>
              <a:rPr lang="en-US" sz="1200" dirty="0" err="1"/>
              <a:t>customRange</a:t>
            </a:r>
            <a:r>
              <a:rPr lang="en-US" sz="1200" dirty="0"/>
              <a:t>" name="points1"&gt;</a:t>
            </a:r>
            <a:br>
              <a:rPr lang="en-US" sz="1200" dirty="0"/>
            </a:br>
            <a:r>
              <a:rPr lang="en-US" sz="1200" dirty="0"/>
              <a:t>&lt;/form&gt;</a:t>
            </a:r>
            <a:endParaRPr lang="es-ES" sz="1200" dirty="0"/>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3667125"/>
            <a:ext cx="30956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2376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Tablas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5" y="1311109"/>
            <a:ext cx="8426883" cy="253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1208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Tablas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00362" y="1221663"/>
            <a:ext cx="9615055" cy="1477328"/>
          </a:xfrm>
          <a:prstGeom prst="rect">
            <a:avLst/>
          </a:prstGeom>
        </p:spPr>
        <p:txBody>
          <a:bodyPr wrap="square">
            <a:spAutoFit/>
          </a:bodyPr>
          <a:lstStyle/>
          <a:p>
            <a:r>
              <a:rPr lang="es-ES" b="1" dirty="0"/>
              <a:t>filas de </a:t>
            </a:r>
            <a:r>
              <a:rPr lang="es-ES" b="1" dirty="0" smtClean="0"/>
              <a:t>rayas  </a:t>
            </a:r>
            <a:r>
              <a:rPr lang="es-ES" sz="1400" dirty="0" smtClean="0"/>
              <a:t>La</a:t>
            </a:r>
            <a:r>
              <a:rPr lang="es-ES" sz="1400" dirty="0"/>
              <a:t> .</a:t>
            </a:r>
            <a:r>
              <a:rPr lang="es-ES" sz="1400" dirty="0" err="1" smtClean="0"/>
              <a:t>table-striped</a:t>
            </a:r>
            <a:r>
              <a:rPr lang="es-ES" sz="1400" dirty="0" smtClean="0"/>
              <a:t> clase </a:t>
            </a:r>
            <a:r>
              <a:rPr lang="es-ES" sz="1400" dirty="0"/>
              <a:t>agrega rayas de cebra a una tabla</a:t>
            </a:r>
            <a:r>
              <a:rPr lang="es-ES" sz="1400" dirty="0" smtClean="0"/>
              <a:t>: (index_112)</a:t>
            </a:r>
            <a:endParaRPr lang="es-ES" sz="1400" dirty="0"/>
          </a:p>
          <a:p>
            <a:r>
              <a:rPr lang="es-ES" dirty="0"/>
              <a:t/>
            </a:r>
            <a:br>
              <a:rPr lang="es-ES" dirty="0"/>
            </a:br>
            <a:r>
              <a:rPr lang="es-ES" dirty="0" smtClean="0"/>
              <a:t> </a:t>
            </a:r>
            <a:endParaRPr lang="es-ES" b="1" dirty="0"/>
          </a:p>
          <a:p>
            <a:endParaRPr lang="es-ES" dirty="0" smtClean="0"/>
          </a:p>
          <a:p>
            <a:endParaRPr lang="es-E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053" y="1840954"/>
            <a:ext cx="9301020" cy="1868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723356" y="3662618"/>
            <a:ext cx="10443408" cy="369332"/>
          </a:xfrm>
          <a:prstGeom prst="rect">
            <a:avLst/>
          </a:prstGeom>
        </p:spPr>
        <p:txBody>
          <a:bodyPr wrap="square">
            <a:spAutoFit/>
          </a:bodyPr>
          <a:lstStyle/>
          <a:p>
            <a:r>
              <a:rPr lang="es-ES" b="1" dirty="0"/>
              <a:t>Tabla </a:t>
            </a:r>
            <a:r>
              <a:rPr lang="es-ES" b="1" dirty="0" smtClean="0"/>
              <a:t>Bordeada </a:t>
            </a:r>
            <a:r>
              <a:rPr lang="es-ES" sz="1200" dirty="0"/>
              <a:t>La .</a:t>
            </a:r>
            <a:r>
              <a:rPr lang="es-ES" sz="1200" dirty="0" err="1" smtClean="0"/>
              <a:t>table-bordered</a:t>
            </a:r>
            <a:r>
              <a:rPr lang="es-ES" sz="1200" dirty="0" smtClean="0"/>
              <a:t> clase </a:t>
            </a:r>
            <a:r>
              <a:rPr lang="es-ES" sz="1200" dirty="0"/>
              <a:t>agrega bordes en todos los lados de la tabla y las celdas</a:t>
            </a:r>
            <a:r>
              <a:rPr lang="es-ES" dirty="0" smtClean="0"/>
              <a:t>: (index_113)</a:t>
            </a:r>
            <a:endParaRPr lang="es-ES" b="1" dirty="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639" y="4025176"/>
            <a:ext cx="101441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81101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Tablas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600362" y="1221663"/>
            <a:ext cx="11240656" cy="1477328"/>
          </a:xfrm>
          <a:prstGeom prst="rect">
            <a:avLst/>
          </a:prstGeom>
        </p:spPr>
        <p:txBody>
          <a:bodyPr wrap="square">
            <a:spAutoFit/>
          </a:bodyPr>
          <a:lstStyle/>
          <a:p>
            <a:r>
              <a:rPr lang="es-ES" b="1" dirty="0"/>
              <a:t>Filas </a:t>
            </a:r>
            <a:r>
              <a:rPr lang="es-ES" b="1" dirty="0" smtClean="0"/>
              <a:t>flotantes</a:t>
            </a:r>
            <a:r>
              <a:rPr lang="es-ES" dirty="0" smtClean="0"/>
              <a:t> </a:t>
            </a:r>
            <a:r>
              <a:rPr lang="es-ES" sz="1400" dirty="0"/>
              <a:t>La .</a:t>
            </a:r>
            <a:r>
              <a:rPr lang="es-ES" sz="1400" dirty="0" err="1"/>
              <a:t>table-hoverclase</a:t>
            </a:r>
            <a:r>
              <a:rPr lang="es-ES" sz="1400" dirty="0"/>
              <a:t> agrega un efecto de desplazamiento (color de fondo gris) en las filas de la tabla</a:t>
            </a:r>
            <a:r>
              <a:rPr lang="es-ES" sz="1400" dirty="0" smtClean="0"/>
              <a:t>: (index_114)</a:t>
            </a:r>
            <a:endParaRPr lang="es-ES" sz="1400" dirty="0"/>
          </a:p>
          <a:p>
            <a:r>
              <a:rPr lang="es-ES" dirty="0"/>
              <a:t/>
            </a:r>
            <a:br>
              <a:rPr lang="es-ES" dirty="0"/>
            </a:br>
            <a:r>
              <a:rPr lang="es-ES" dirty="0" smtClean="0"/>
              <a:t> </a:t>
            </a:r>
            <a:endParaRPr lang="es-ES" b="1" dirty="0"/>
          </a:p>
          <a:p>
            <a:endParaRPr lang="es-ES" dirty="0" smtClean="0"/>
          </a:p>
          <a:p>
            <a:endParaRPr lang="es-ES" dirty="0"/>
          </a:p>
        </p:txBody>
      </p:sp>
      <p:sp>
        <p:nvSpPr>
          <p:cNvPr id="4" name="3 Rectángulo"/>
          <p:cNvSpPr/>
          <p:nvPr/>
        </p:nvSpPr>
        <p:spPr>
          <a:xfrm>
            <a:off x="723356" y="3662618"/>
            <a:ext cx="10443408" cy="369332"/>
          </a:xfrm>
          <a:prstGeom prst="rect">
            <a:avLst/>
          </a:prstGeom>
        </p:spPr>
        <p:txBody>
          <a:bodyPr wrap="square">
            <a:spAutoFit/>
          </a:bodyPr>
          <a:lstStyle/>
          <a:p>
            <a:r>
              <a:rPr lang="es-ES" b="1" dirty="0"/>
              <a:t>Tabla </a:t>
            </a:r>
            <a:r>
              <a:rPr lang="es-ES" b="1" dirty="0" smtClean="0"/>
              <a:t>Bordeada </a:t>
            </a:r>
            <a:r>
              <a:rPr lang="es-ES" sz="1200" dirty="0"/>
              <a:t>La .</a:t>
            </a:r>
            <a:r>
              <a:rPr lang="es-ES" sz="1200" dirty="0" err="1" smtClean="0"/>
              <a:t>table-bordered</a:t>
            </a:r>
            <a:r>
              <a:rPr lang="es-ES" sz="1200" dirty="0" smtClean="0"/>
              <a:t> clase </a:t>
            </a:r>
            <a:r>
              <a:rPr lang="es-ES" sz="1200" dirty="0"/>
              <a:t>agrega bordes en todos los lados de la tabla y las celdas</a:t>
            </a:r>
            <a:r>
              <a:rPr lang="es-ES" dirty="0" smtClean="0"/>
              <a:t>: (index_113)</a:t>
            </a:r>
            <a:endParaRPr lang="es-ES" b="1"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639" y="4025176"/>
            <a:ext cx="101441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339" y="1718814"/>
            <a:ext cx="8752898" cy="1888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3498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5"/>
            <a:ext cx="10495178" cy="553290"/>
          </a:xfrm>
        </p:spPr>
        <p:txBody>
          <a:bodyPr>
            <a:normAutofit/>
          </a:bodyPr>
          <a:lstStyle/>
          <a:p>
            <a:r>
              <a:rPr lang="es-ES" sz="3600" dirty="0" smtClean="0"/>
              <a:t>6. </a:t>
            </a:r>
            <a:r>
              <a:rPr lang="es-ES" sz="3600" dirty="0" smtClean="0"/>
              <a:t>Componentes. </a:t>
            </a:r>
            <a:r>
              <a:rPr lang="es-ES" sz="2800" b="0" dirty="0"/>
              <a:t>Tablas</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87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5" name="Rectangle 1"/>
          <p:cNvSpPr>
            <a:spLocks noChangeArrowheads="1"/>
          </p:cNvSpPr>
          <p:nvPr/>
        </p:nvSpPr>
        <p:spPr bwMode="auto">
          <a:xfrm>
            <a:off x="452875" y="1311737"/>
            <a:ext cx="5245961" cy="2839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5067" rIns="0" bIns="65067"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sz="1400" b="1" dirty="0"/>
              <a:t>Black/Dark Table</a:t>
            </a:r>
          </a:p>
          <a:p>
            <a:r>
              <a:rPr lang="en-US" sz="1400" dirty="0"/>
              <a:t>The .table-dark class adds a black background to the table:</a:t>
            </a:r>
          </a:p>
          <a:p>
            <a:r>
              <a:rPr lang="en-US" sz="1400" b="1" dirty="0"/>
              <a:t>Dark Striped Table</a:t>
            </a:r>
          </a:p>
          <a:p>
            <a:r>
              <a:rPr lang="en-US" sz="1400" dirty="0"/>
              <a:t>Combine .table-dark and .table-striped to create a dark, striped </a:t>
            </a:r>
            <a:r>
              <a:rPr lang="en-US" sz="1400" dirty="0" smtClean="0"/>
              <a:t>table</a:t>
            </a:r>
          </a:p>
          <a:p>
            <a:r>
              <a:rPr lang="en-US" sz="1400" b="1" dirty="0" err="1"/>
              <a:t>Hoverable</a:t>
            </a:r>
            <a:r>
              <a:rPr lang="en-US" sz="1400" b="1" dirty="0"/>
              <a:t> Dark Table</a:t>
            </a:r>
          </a:p>
          <a:p>
            <a:r>
              <a:rPr lang="en-US" sz="1400" dirty="0"/>
              <a:t>The .table-hover class adds a hover effect (grey background color) on table rows:</a:t>
            </a:r>
          </a:p>
          <a:p>
            <a:r>
              <a:rPr lang="en-US" sz="1400" b="1" dirty="0"/>
              <a:t>Borderless Table</a:t>
            </a:r>
          </a:p>
          <a:p>
            <a:r>
              <a:rPr lang="en-US" sz="1400" dirty="0"/>
              <a:t>The .table-borderless class removes borders from the table:</a:t>
            </a:r>
          </a:p>
          <a:p>
            <a:endParaRPr lang="en-US"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964" y="2913023"/>
            <a:ext cx="6042602" cy="340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7121236" y="1939636"/>
            <a:ext cx="1682029" cy="369332"/>
          </a:xfrm>
          <a:prstGeom prst="rect">
            <a:avLst/>
          </a:prstGeom>
          <a:noFill/>
        </p:spPr>
        <p:txBody>
          <a:bodyPr wrap="square" rtlCol="0">
            <a:spAutoFit/>
          </a:bodyPr>
          <a:lstStyle/>
          <a:p>
            <a:r>
              <a:rPr lang="es-ES" dirty="0" smtClean="0"/>
              <a:t>Index_115</a:t>
            </a:r>
            <a:endParaRPr lang="es-ES" dirty="0"/>
          </a:p>
        </p:txBody>
      </p:sp>
    </p:spTree>
    <p:extLst>
      <p:ext uri="{BB962C8B-B14F-4D97-AF65-F5344CB8AC3E}">
        <p14:creationId xmlns:p14="http://schemas.microsoft.com/office/powerpoint/2010/main" val="35154272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CE5352E-9B9F-4EDC-8769-7FA3D3F814C7}" type="slidenum">
              <a:rPr lang="en-US" smtClean="0"/>
              <a:pPr/>
              <a:t>88</a:t>
            </a:fld>
            <a:endParaRPr lang="en-US"/>
          </a:p>
        </p:txBody>
      </p:sp>
    </p:spTree>
    <p:extLst>
      <p:ext uri="{BB962C8B-B14F-4D97-AF65-F5344CB8AC3E}">
        <p14:creationId xmlns:p14="http://schemas.microsoft.com/office/powerpoint/2010/main" val="3243476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36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600" dirty="0" smtClean="0"/>
              <a:t>3. Filas y columnas. </a:t>
            </a:r>
            <a:endParaRPr lang="es-ES" sz="3000" dirty="0"/>
          </a:p>
        </p:txBody>
      </p:sp>
      <p:sp>
        <p:nvSpPr>
          <p:cNvPr id="6" name="Slide Number Placeholder 5">
            <a:extLst>
              <a:ext uri="{FF2B5EF4-FFF2-40B4-BE49-F238E27FC236}">
                <a16:creationId xmlns=""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pPr/>
              <a:t>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850179"/>
            <a:ext cx="1052512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266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Grup CIEF">
      <a:dk1>
        <a:srgbClr val="434343"/>
      </a:dk1>
      <a:lt1>
        <a:sysClr val="window" lastClr="FFFFFF"/>
      </a:lt1>
      <a:dk2>
        <a:srgbClr val="0C752C"/>
      </a:dk2>
      <a:lt2>
        <a:srgbClr val="707173"/>
      </a:lt2>
      <a:accent1>
        <a:srgbClr val="005284"/>
      </a:accent1>
      <a:accent2>
        <a:srgbClr val="FFFFFF"/>
      </a:accent2>
      <a:accent3>
        <a:srgbClr val="855939"/>
      </a:accent3>
      <a:accent4>
        <a:srgbClr val="3D8C74"/>
      </a:accent4>
      <a:accent5>
        <a:srgbClr val="999999"/>
      </a:accent5>
      <a:accent6>
        <a:srgbClr val="3B99BB"/>
      </a:accent6>
      <a:hlink>
        <a:srgbClr val="005281"/>
      </a:hlink>
      <a:folHlink>
        <a:srgbClr val="005281"/>
      </a:folHlink>
    </a:clrScheme>
    <a:fontScheme name="Personalizado 3">
      <a:majorFont>
        <a:latin typeface="Helvetica LT Std Black"/>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BED453-9FB1-4982-A2CE-02B1DAF46AE3}">
  <ds:schemaRefs>
    <ds:schemaRef ds:uri="http://schemas.microsoft.com/sharepoint/v3/contenttype/forms"/>
  </ds:schemaRefs>
</ds:datastoreItem>
</file>

<file path=customXml/itemProps2.xml><?xml version="1.0" encoding="utf-8"?>
<ds:datastoreItem xmlns:ds="http://schemas.openxmlformats.org/officeDocument/2006/customXml" ds:itemID="{2A17391F-2502-4070-B520-AB23643635E8}">
  <ds:schemaRefs>
    <ds:schemaRef ds:uri="71af3243-3dd4-4a8d-8c0d-dd76da1f02a5"/>
    <ds:schemaRef ds:uri="http://purl.org/dc/elements/1.1/"/>
    <ds:schemaRef ds:uri="http://schemas.microsoft.com/office/2006/metadata/properties"/>
    <ds:schemaRef ds:uri="http://schemas.microsoft.com/office/2006/documentManagement/types"/>
    <ds:schemaRef ds:uri="16c05727-aa75-4e4a-9b5f-8a80a1165891"/>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3343</Words>
  <Application>Microsoft Office PowerPoint</Application>
  <PresentationFormat>Personalizado</PresentationFormat>
  <Paragraphs>613</Paragraphs>
  <Slides>89</Slides>
  <Notes>2</Notes>
  <HiddenSlides>0</HiddenSlides>
  <MMClips>0</MMClips>
  <ScaleCrop>false</ScaleCrop>
  <HeadingPairs>
    <vt:vector size="4" baseType="variant">
      <vt:variant>
        <vt:lpstr>Tema</vt:lpstr>
      </vt:variant>
      <vt:variant>
        <vt:i4>1</vt:i4>
      </vt:variant>
      <vt:variant>
        <vt:lpstr>Títulos de diapositiva</vt:lpstr>
      </vt:variant>
      <vt:variant>
        <vt:i4>89</vt:i4>
      </vt:variant>
    </vt:vector>
  </HeadingPairs>
  <TitlesOfParts>
    <vt:vector size="90" baseType="lpstr">
      <vt:lpstr>1_Tema de Office</vt:lpstr>
      <vt:lpstr>MÓDULO 1. MF0491_3 PROGRAMACIÓN WEB EN EL ENTORNO CLIENTE UNIDAD FORMATIVA 1. UF1841 ELABORACIÓN DE DOCUMENTOS WEB MEDIANTE LENGUAJES DE MARCAS UNIDAD DIDÁCTICA 4. HOJAS DE ESTILO WEB. </vt:lpstr>
      <vt:lpstr>ÍNDEX</vt:lpstr>
      <vt:lpstr>ÍNDEX</vt:lpstr>
      <vt:lpstr>1. Introducción. ¿Que es Bootstrap y para que sirve?</vt:lpstr>
      <vt:lpstr>1. Introducción. ¿Que es Bootstrap y para que sirve?</vt:lpstr>
      <vt:lpstr>2. Contenedores.</vt:lpstr>
      <vt:lpstr>2. Contenedores.</vt:lpstr>
      <vt:lpstr>3. Filas y columnas. </vt:lpstr>
      <vt:lpstr>3. Filas y columnas. </vt:lpstr>
      <vt:lpstr>3. Filas y columnas. Clases de cuadrícula</vt:lpstr>
      <vt:lpstr>3. Filas y columnas. Clases de cuadrícula</vt:lpstr>
      <vt:lpstr>3. Filas y columnas. </vt:lpstr>
      <vt:lpstr>3. Filas y columnas. </vt:lpstr>
      <vt:lpstr>3. Filas y columnas. </vt:lpstr>
      <vt:lpstr>3. Filas y columnas. </vt:lpstr>
      <vt:lpstr>3. Filas y columnas. Ancho automatico</vt:lpstr>
      <vt:lpstr>3. Filas y columnas. Alineación horizontal de elementos</vt:lpstr>
      <vt:lpstr>3. Filas y columnas. Alineación vertical de elementos</vt:lpstr>
      <vt:lpstr>3. Filas y columnas. Función Calc de CSS</vt:lpstr>
      <vt:lpstr>3. Filas y columnas. Ordenar elementos</vt:lpstr>
      <vt:lpstr>3. Filas y columnas. Offset</vt:lpstr>
      <vt:lpstr>4. Responsive web design. Columnas, tamaños y diseño adaptable</vt:lpstr>
      <vt:lpstr>4. Responsive web design. Media queries para Bootstrap</vt:lpstr>
      <vt:lpstr>4. Responsive web design. Viewport para mejorar el diseño adaptable</vt:lpstr>
      <vt:lpstr>4. Responsive web design. Ocultar y mostrar en vista responsive</vt:lpstr>
      <vt:lpstr>5. Utilidades. Altura y anchura</vt:lpstr>
      <vt:lpstr>5. Utilidades. Bordes</vt:lpstr>
      <vt:lpstr>5. Utilidades. Flotados</vt:lpstr>
      <vt:lpstr>5. Utilidades. Colores y fondos</vt:lpstr>
      <vt:lpstr>5. Utilidades. Colores y fondos</vt:lpstr>
      <vt:lpstr>5. Utilidades. Margenes y paddings</vt:lpstr>
      <vt:lpstr>5. Utilidades. Sombras</vt:lpstr>
      <vt:lpstr>5. Utilidades. Visibilidad</vt:lpstr>
      <vt:lpstr>5. Utilidades. Textos</vt:lpstr>
      <vt:lpstr>5. Utilidades. Textos</vt:lpstr>
      <vt:lpstr>5. Utilidades. Textos</vt:lpstr>
      <vt:lpstr>5. Utilidades. Textos</vt:lpstr>
      <vt:lpstr>5. Utilidades. Mostrar código</vt:lpstr>
      <vt:lpstr>6. Componentes. Introducción</vt:lpstr>
      <vt:lpstr>6. Componentes. Barra de navegación</vt:lpstr>
      <vt:lpstr>6. Componentes. Barra de navegación</vt:lpstr>
      <vt:lpstr>6. Componentes. Barra de navegación</vt:lpstr>
      <vt:lpstr>6. Componentes. Barra de navegación</vt:lpstr>
      <vt:lpstr>5. Componentes. Barra de navegación</vt:lpstr>
      <vt:lpstr>6. Componentes. Barra de navegación</vt:lpstr>
      <vt:lpstr>6. Componentes. Barra de navegación</vt:lpstr>
      <vt:lpstr>6. Componentes. Barra de navegación</vt:lpstr>
      <vt:lpstr>6. Componentes. Barra de navegación</vt:lpstr>
      <vt:lpstr>6. Componentes. Alertas</vt:lpstr>
      <vt:lpstr>6. Componentes. Migas de pan</vt:lpstr>
      <vt:lpstr>6. Componentes. Badgets</vt:lpstr>
      <vt:lpstr>5. Componentes. Badgets</vt:lpstr>
      <vt:lpstr>6. Componentes. Tarjetas</vt:lpstr>
      <vt:lpstr>5. Componentes. Tarjetas</vt:lpstr>
      <vt:lpstr>6. Componentes. Tarjetas</vt:lpstr>
      <vt:lpstr>6. Componentes. Botones</vt:lpstr>
      <vt:lpstr>6. Componentes. Botones</vt:lpstr>
      <vt:lpstr>6. Componentes. Botones</vt:lpstr>
      <vt:lpstr>6. Componentes. Sliders/Galería</vt:lpstr>
      <vt:lpstr>6. Componentes. Imágenes</vt:lpstr>
      <vt:lpstr>6. Componentes. Imágenes</vt:lpstr>
      <vt:lpstr>6. Componentes. Imágenes</vt:lpstr>
      <vt:lpstr>6. Componentes. Imágenes</vt:lpstr>
      <vt:lpstr>6. Componentes. Jumbotron</vt:lpstr>
      <vt:lpstr>6. Componentes. Modals, popups, emergentes</vt:lpstr>
      <vt:lpstr>6. Componentes. Modals, popups, emergentes</vt:lpstr>
      <vt:lpstr>6. Componentes. Paginación</vt:lpstr>
      <vt:lpstr>6. Componentes. Paginación</vt:lpstr>
      <vt:lpstr>6. Componentes. Paginación</vt:lpstr>
      <vt:lpstr>6. Componentes. Collapse</vt:lpstr>
      <vt:lpstr>6. Componentes. Collapse</vt:lpstr>
      <vt:lpstr>6. Componentes. Barra de progreso con Bootstrap y JavaScript</vt:lpstr>
      <vt:lpstr>6. Componentes. Barra de progreso con Bootstrap y JavaScript</vt:lpstr>
      <vt:lpstr>6. Componentes. Barra de progreso con Bootstrap y JavaScript</vt:lpstr>
      <vt:lpstr>6. Componentes. Tooltips</vt:lpstr>
      <vt:lpstr>6. Componentes. Popovers</vt:lpstr>
      <vt:lpstr>6. Componentes. Formularios</vt:lpstr>
      <vt:lpstr>6. Componentes. Formularios</vt:lpstr>
      <vt:lpstr>6. Componentes. Formularios</vt:lpstr>
      <vt:lpstr>6. Componentes. Formularios</vt:lpstr>
      <vt:lpstr>6. Componentes. Formularios</vt:lpstr>
      <vt:lpstr>6. Componentes. Formularios</vt:lpstr>
      <vt:lpstr>6. Componentes. Formularios</vt:lpstr>
      <vt:lpstr>6. Componentes. Tablas</vt:lpstr>
      <vt:lpstr>6. Componentes. Tablas</vt:lpstr>
      <vt:lpstr>6. Componentes. Tablas</vt:lpstr>
      <vt:lpstr>6. Componentes. Tablas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2019-07-08T10:10:54Z</dcterms:created>
  <dcterms:modified xsi:type="dcterms:W3CDTF">2022-03-03T23:04:00Z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