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80" r:id="rId4"/>
    <p:sldId id="281" r:id="rId5"/>
    <p:sldId id="28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E08"/>
    <a:srgbClr val="B92D14"/>
    <a:srgbClr val="35759D"/>
    <a:srgbClr val="35B19D"/>
    <a:srgbClr val="000000"/>
    <a:srgbClr val="FFFF00"/>
    <a:srgbClr val="491403"/>
    <a:srgbClr val="3A1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6" autoAdjust="0"/>
    <p:restoredTop sz="95596" autoAdjust="0"/>
  </p:normalViewPr>
  <p:slideViewPr>
    <p:cSldViewPr>
      <p:cViewPr varScale="1">
        <p:scale>
          <a:sx n="70" d="100"/>
          <a:sy n="70" d="100"/>
        </p:scale>
        <p:origin x="7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06DE10-F278-4B99-8B3A-FB8A6C9CC3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7492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8D3C82-4975-4F6D-A868-6B9AC7EF6FE7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57017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B3A85-A092-485A-AF56-8479308A68E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95978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B3A85-A092-485A-AF56-8479308A68E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20425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B3A85-A092-485A-AF56-8479308A68E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264349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B3A85-A092-485A-AF56-8479308A68E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13003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8956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05200"/>
            <a:ext cx="77724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6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152400"/>
            <a:ext cx="196215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52400"/>
            <a:ext cx="573405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8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978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143000"/>
            <a:ext cx="38481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143000"/>
            <a:ext cx="38481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9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8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61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56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639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8486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1430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0" y="914400"/>
            <a:ext cx="4114800" cy="1371600"/>
          </a:xfrm>
          <a:ln>
            <a:noFill/>
          </a:ln>
        </p:spPr>
        <p:txBody>
          <a:bodyPr/>
          <a:lstStyle/>
          <a:p>
            <a:pPr algn="ctr"/>
            <a:r>
              <a:rPr lang="en-US" altLang="en-US" sz="5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Southwest Conquistador Case</a:t>
            </a:r>
            <a:endParaRPr lang="ru-RU" altLang="en-US" sz="5000" b="1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7772400" cy="685800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3200" b="1" dirty="0">
                <a:solidFill>
                  <a:srgbClr val="040E08"/>
                </a:solidFill>
                <a:latin typeface="Cambria" panose="02040503050406030204" pitchFamily="18" charset="0"/>
              </a:rPr>
              <a:t>Hoya Team 1</a:t>
            </a:r>
          </a:p>
          <a:p>
            <a:pPr marL="457200" lvl="1" indent="0">
              <a:buNone/>
            </a:pPr>
            <a:r>
              <a:rPr lang="en-US" altLang="en-US" sz="1800" b="1" dirty="0" smtClean="0">
                <a:solidFill>
                  <a:srgbClr val="040E08"/>
                </a:solidFill>
                <a:latin typeface="Cambria" panose="02040503050406030204" pitchFamily="18" charset="0"/>
              </a:rPr>
              <a:t>Christian </a:t>
            </a:r>
            <a:r>
              <a:rPr lang="en-US" altLang="en-US" sz="1800" b="1" dirty="0" err="1" smtClean="0">
                <a:solidFill>
                  <a:srgbClr val="040E08"/>
                </a:solidFill>
                <a:latin typeface="Cambria" panose="02040503050406030204" pitchFamily="18" charset="0"/>
              </a:rPr>
              <a:t>L’Heureux</a:t>
            </a:r>
            <a:endParaRPr lang="en-US" altLang="en-US" sz="1800" b="1" dirty="0">
              <a:solidFill>
                <a:srgbClr val="040E08"/>
              </a:solidFill>
              <a:latin typeface="Cambria" panose="02040503050406030204" pitchFamily="18" charset="0"/>
            </a:endParaRPr>
          </a:p>
          <a:p>
            <a:pPr marL="457200" lvl="1" indent="0">
              <a:buNone/>
            </a:pPr>
            <a:r>
              <a:rPr lang="en-US" altLang="en-US" sz="1800" b="1" dirty="0" smtClean="0">
                <a:solidFill>
                  <a:srgbClr val="040E08"/>
                </a:solidFill>
                <a:latin typeface="Cambria" panose="02040503050406030204" pitchFamily="18" charset="0"/>
              </a:rPr>
              <a:t>Alina Degtyareva</a:t>
            </a:r>
          </a:p>
          <a:p>
            <a:pPr marL="457200" lvl="1" indent="0">
              <a:buNone/>
            </a:pPr>
            <a:r>
              <a:rPr lang="en-US" altLang="en-US" sz="1800" b="1" dirty="0" smtClean="0">
                <a:solidFill>
                  <a:srgbClr val="040E08"/>
                </a:solidFill>
                <a:latin typeface="Cambria" panose="02040503050406030204" pitchFamily="18" charset="0"/>
              </a:rPr>
              <a:t>Aaron Packard-Winkler</a:t>
            </a:r>
          </a:p>
          <a:p>
            <a:pPr marL="457200" lvl="1" indent="0">
              <a:buNone/>
            </a:pPr>
            <a:r>
              <a:rPr lang="en-US" altLang="en-US" sz="1800" b="1" dirty="0" smtClean="0">
                <a:solidFill>
                  <a:srgbClr val="040E08"/>
                </a:solidFill>
                <a:latin typeface="Cambria" panose="02040503050406030204" pitchFamily="18" charset="0"/>
              </a:rPr>
              <a:t>Vicente </a:t>
            </a:r>
            <a:r>
              <a:rPr lang="en-US" altLang="en-US" sz="1800" b="1" dirty="0" err="1" smtClean="0">
                <a:solidFill>
                  <a:srgbClr val="040E08"/>
                </a:solidFill>
                <a:latin typeface="Cambria" panose="02040503050406030204" pitchFamily="18" charset="0"/>
              </a:rPr>
              <a:t>Amengual</a:t>
            </a:r>
            <a:endParaRPr lang="en-US" altLang="en-US" sz="1800" b="1" dirty="0" smtClean="0">
              <a:solidFill>
                <a:srgbClr val="040E08"/>
              </a:solidFill>
              <a:latin typeface="Cambria" panose="02040503050406030204" pitchFamily="18" charset="0"/>
            </a:endParaRPr>
          </a:p>
          <a:p>
            <a:pPr marL="457200" lvl="1" indent="0">
              <a:buNone/>
            </a:pPr>
            <a:r>
              <a:rPr lang="en-US" altLang="en-US" sz="1800" b="1" dirty="0" smtClean="0">
                <a:solidFill>
                  <a:srgbClr val="040E08"/>
                </a:solidFill>
                <a:latin typeface="Cambria" panose="02040503050406030204" pitchFamily="18" charset="0"/>
              </a:rPr>
              <a:t>Connor Ginsberg</a:t>
            </a:r>
          </a:p>
          <a:p>
            <a:pPr marL="457200" lvl="1" indent="0">
              <a:buNone/>
            </a:pPr>
            <a:r>
              <a:rPr lang="en-US" altLang="en-US" sz="1800" b="1" dirty="0" err="1" smtClean="0">
                <a:solidFill>
                  <a:srgbClr val="040E08"/>
                </a:solidFill>
                <a:latin typeface="Cambria" panose="02040503050406030204" pitchFamily="18" charset="0"/>
              </a:rPr>
              <a:t>Sneha</a:t>
            </a:r>
            <a:r>
              <a:rPr lang="en-US" altLang="en-US" sz="1800" b="1" dirty="0" smtClean="0">
                <a:solidFill>
                  <a:srgbClr val="040E08"/>
                </a:solidFill>
                <a:latin typeface="Cambria" panose="02040503050406030204" pitchFamily="18" charset="0"/>
              </a:rPr>
              <a:t> Paul</a:t>
            </a:r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ru-RU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15963"/>
          </a:xfrm>
        </p:spPr>
        <p:txBody>
          <a:bodyPr/>
          <a:lstStyle/>
          <a:p>
            <a:r>
              <a:rPr lang="en-US" altLang="en-US" sz="4000" b="1" dirty="0" smtClean="0">
                <a:latin typeface="Cambria" panose="02040503050406030204" pitchFamily="18" charset="0"/>
              </a:rPr>
              <a:t>Market </a:t>
            </a:r>
            <a:r>
              <a:rPr lang="en-US" altLang="en-US" sz="4000" b="1" dirty="0">
                <a:latin typeface="Cambria" panose="02040503050406030204" pitchFamily="18" charset="0"/>
              </a:rPr>
              <a:t>R</a:t>
            </a:r>
            <a:r>
              <a:rPr lang="en-US" altLang="en-US" sz="4000" b="1" dirty="0" smtClean="0">
                <a:latin typeface="Cambria" panose="02040503050406030204" pitchFamily="18" charset="0"/>
              </a:rPr>
              <a:t>esearch </a:t>
            </a:r>
            <a:r>
              <a:rPr lang="en-US" altLang="en-US" sz="4000" b="1" dirty="0" smtClean="0">
                <a:latin typeface="Cambria" panose="02040503050406030204" pitchFamily="18" charset="0"/>
              </a:rPr>
              <a:t>Reports</a:t>
            </a:r>
            <a:endParaRPr lang="ru-RU" altLang="en-US" sz="4000" b="1" dirty="0">
              <a:latin typeface="Cambria" panose="020405030504060302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768593"/>
              </p:ext>
            </p:extLst>
          </p:nvPr>
        </p:nvGraphicFramePr>
        <p:xfrm>
          <a:off x="152399" y="1371600"/>
          <a:ext cx="8534402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33"/>
                <a:gridCol w="2212623"/>
                <a:gridCol w="4346223"/>
                <a:gridCol w="1501423"/>
              </a:tblGrid>
              <a:tr h="31371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Report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Selection</a:t>
                      </a:r>
                      <a:r>
                        <a:rPr lang="en-US" sz="1600" baseline="0" dirty="0" smtClean="0"/>
                        <a:t> rationale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Cost</a:t>
                      </a:r>
                      <a:endParaRPr lang="en-US" sz="1600" dirty="0"/>
                    </a:p>
                  </a:txBody>
                  <a:tcPr/>
                </a:tc>
              </a:tr>
              <a:tr h="77002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A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National/Oregon per capita beer consumption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Provides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data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for estimation of average annual per capita beer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consumption in Oregon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state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- for </a:t>
                      </a:r>
                      <a:r>
                        <a:rPr lang="en-US" sz="1600" i="1" kern="1200" baseline="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revenue projection</a:t>
                      </a:r>
                      <a:endParaRPr lang="en-US" sz="1600" i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$600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</a:tr>
              <a:tr h="54186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B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Population</a:t>
                      </a:r>
                      <a:r>
                        <a:rPr lang="en-US" sz="1600" baseline="0" dirty="0" smtClean="0">
                          <a:latin typeface="Cambria" panose="02040503050406030204" pitchFamily="18" charset="0"/>
                        </a:rPr>
                        <a:t> Estimates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Provides data</a:t>
                      </a:r>
                      <a:r>
                        <a:rPr lang="en-US" sz="1600" baseline="0" dirty="0" smtClean="0">
                          <a:latin typeface="Cambria" panose="02040503050406030204" pitchFamily="18" charset="0"/>
                        </a:rPr>
                        <a:t> for population estimates and its growth rate  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$900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</a:tr>
              <a:tr h="54186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C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Market</a:t>
                      </a:r>
                      <a:r>
                        <a:rPr lang="en-US" sz="1600" baseline="0" dirty="0" smtClean="0">
                          <a:latin typeface="Cambria" panose="02040503050406030204" pitchFamily="18" charset="0"/>
                        </a:rPr>
                        <a:t> Share Estimates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Provides</a:t>
                      </a:r>
                      <a:r>
                        <a:rPr lang="en-US" sz="1600" baseline="0" dirty="0" smtClean="0">
                          <a:latin typeface="Cambria" panose="02040503050406030204" pitchFamily="18" charset="0"/>
                        </a:rPr>
                        <a:t> data for estimation of the market share that could be covered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$1,200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</a:tr>
              <a:tr h="77002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D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Estimated</a:t>
                      </a:r>
                      <a:r>
                        <a:rPr lang="en-US" sz="1600" baseline="0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Liquor</a:t>
                      </a:r>
                      <a:r>
                        <a:rPr lang="en-US" sz="1600" baseline="0" dirty="0" smtClean="0">
                          <a:latin typeface="Cambria" panose="02040503050406030204" pitchFamily="18" charset="0"/>
                        </a:rPr>
                        <a:t> and Beer Licenses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Not useful</a:t>
                      </a:r>
                      <a:r>
                        <a:rPr lang="en-US" sz="1600" baseline="0" dirty="0" smtClean="0">
                          <a:latin typeface="Cambria" panose="02040503050406030204" pitchFamily="18" charset="0"/>
                        </a:rPr>
                        <a:t> – We initially wanted it for market sizing and segmentation. It might have provided details on keg vs can/bottle consumption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$600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</a:tr>
              <a:tr h="54186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Beer Taxes</a:t>
                      </a:r>
                      <a:r>
                        <a:rPr lang="en-US" sz="1600" baseline="0" dirty="0" smtClean="0">
                          <a:latin typeface="Cambria" panose="02040503050406030204" pitchFamily="18" charset="0"/>
                        </a:rPr>
                        <a:t> Paid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Data</a:t>
                      </a:r>
                      <a:r>
                        <a:rPr lang="en-US" sz="1600" baseline="0" dirty="0" smtClean="0">
                          <a:latin typeface="Cambria" panose="02040503050406030204" pitchFamily="18" charset="0"/>
                        </a:rPr>
                        <a:t> for gallons sold and market share could be derived from this report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$2,400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</a:tr>
              <a:tr h="54186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F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Financial Statement Summary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ambria" panose="02040503050406030204" pitchFamily="18" charset="0"/>
                        </a:rPr>
                        <a:t>Data required for cost of sales projections; operating expenses benchmark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$100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</a:tr>
              <a:tr h="54186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Retail</a:t>
                      </a:r>
                      <a:r>
                        <a:rPr lang="en-US" sz="1600" baseline="0" dirty="0" smtClean="0">
                          <a:latin typeface="Cambria" panose="02040503050406030204" pitchFamily="18" charset="0"/>
                        </a:rPr>
                        <a:t> &amp; Wholesale Prices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Data</a:t>
                      </a:r>
                      <a:r>
                        <a:rPr lang="en-US" sz="1600" baseline="0" dirty="0" smtClean="0">
                          <a:latin typeface="Cambria" panose="02040503050406030204" pitchFamily="18" charset="0"/>
                        </a:rPr>
                        <a:t> for six pack pricing decision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$3,600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</a:tr>
              <a:tr h="313712">
                <a:tc>
                  <a:txBody>
                    <a:bodyPr/>
                    <a:lstStyle/>
                    <a:p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Total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$9,400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273888"/>
            <a:ext cx="7620000" cy="461587"/>
          </a:xfrm>
        </p:spPr>
        <p:txBody>
          <a:bodyPr/>
          <a:lstStyle/>
          <a:p>
            <a:r>
              <a:rPr lang="en-US" altLang="en-US" sz="4000" b="1" dirty="0" smtClean="0">
                <a:latin typeface="Cambria" panose="02040503050406030204" pitchFamily="18" charset="0"/>
              </a:rPr>
              <a:t>Recommendation</a:t>
            </a:r>
            <a:endParaRPr lang="ru-RU" altLang="en-US" sz="4000" b="1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5468" y="1215249"/>
            <a:ext cx="8915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6635" y="4693250"/>
            <a:ext cx="4638932" cy="20374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600" b="1" dirty="0">
                <a:solidFill>
                  <a:srgbClr val="040E08"/>
                </a:solidFill>
                <a:latin typeface="Cambria" panose="02040503050406030204" pitchFamily="18" charset="0"/>
              </a:rPr>
              <a:t>Model assumptions</a:t>
            </a:r>
            <a:r>
              <a:rPr lang="en-US" altLang="en-US" sz="1600" b="1" dirty="0" smtClean="0">
                <a:solidFill>
                  <a:srgbClr val="040E08"/>
                </a:solidFill>
                <a:latin typeface="Cambria" panose="02040503050406030204" pitchFamily="18" charset="0"/>
              </a:rPr>
              <a:t>:</a:t>
            </a:r>
          </a:p>
          <a:p>
            <a:pPr>
              <a:lnSpc>
                <a:spcPct val="80000"/>
              </a:lnSpc>
            </a:pPr>
            <a:endParaRPr lang="en-US" altLang="en-US" sz="500" dirty="0">
              <a:solidFill>
                <a:srgbClr val="040E08"/>
              </a:solidFill>
              <a:latin typeface="Cambria" panose="02040503050406030204" pitchFamily="18" charset="0"/>
            </a:endParaRP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40E08"/>
                </a:solidFill>
                <a:latin typeface="Cambria" panose="02040503050406030204" pitchFamily="18" charset="0"/>
              </a:rPr>
              <a:t>Discount </a:t>
            </a:r>
            <a:r>
              <a:rPr lang="en-US" altLang="en-US" sz="1600" dirty="0">
                <a:solidFill>
                  <a:srgbClr val="040E08"/>
                </a:solidFill>
                <a:latin typeface="Cambria" panose="02040503050406030204" pitchFamily="18" charset="0"/>
              </a:rPr>
              <a:t>rate is </a:t>
            </a:r>
            <a:r>
              <a:rPr lang="en-US" altLang="en-US" sz="1600" dirty="0" smtClean="0">
                <a:solidFill>
                  <a:srgbClr val="040E08"/>
                </a:solidFill>
                <a:latin typeface="Cambria" panose="02040503050406030204" pitchFamily="18" charset="0"/>
              </a:rPr>
              <a:t>8%</a:t>
            </a:r>
          </a:p>
          <a:p>
            <a:pPr>
              <a:lnSpc>
                <a:spcPct val="80000"/>
              </a:lnSpc>
            </a:pPr>
            <a:endParaRPr lang="en-US" altLang="en-US" sz="500" dirty="0">
              <a:solidFill>
                <a:srgbClr val="040E08"/>
              </a:solidFill>
              <a:latin typeface="Cambria" panose="02040503050406030204" pitchFamily="18" charset="0"/>
            </a:endParaRP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40E08"/>
                </a:solidFill>
                <a:latin typeface="Cambria" panose="02040503050406030204" pitchFamily="18" charset="0"/>
              </a:rPr>
              <a:t>COGS is </a:t>
            </a:r>
            <a:r>
              <a:rPr lang="en-US" altLang="en-US" sz="1600" dirty="0">
                <a:solidFill>
                  <a:srgbClr val="040E08"/>
                </a:solidFill>
                <a:latin typeface="Cambria" panose="02040503050406030204" pitchFamily="18" charset="0"/>
              </a:rPr>
              <a:t>70</a:t>
            </a:r>
            <a:r>
              <a:rPr lang="en-US" altLang="en-US" sz="1600" dirty="0" smtClean="0">
                <a:solidFill>
                  <a:srgbClr val="040E08"/>
                </a:solidFill>
                <a:latin typeface="Cambria" panose="02040503050406030204" pitchFamily="18" charset="0"/>
              </a:rPr>
              <a:t>%</a:t>
            </a:r>
          </a:p>
          <a:p>
            <a:pPr>
              <a:lnSpc>
                <a:spcPct val="80000"/>
              </a:lnSpc>
            </a:pPr>
            <a:endParaRPr lang="en-US" altLang="en-US" sz="500" b="1" dirty="0">
              <a:solidFill>
                <a:srgbClr val="040E08"/>
              </a:solidFill>
              <a:latin typeface="Cambria" panose="02040503050406030204" pitchFamily="18" charset="0"/>
            </a:endParaRP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40E08"/>
                </a:solidFill>
                <a:latin typeface="Cambria" panose="02040503050406030204" pitchFamily="18" charset="0"/>
              </a:rPr>
              <a:t>Price/Six </a:t>
            </a:r>
            <a:r>
              <a:rPr lang="en-US" altLang="en-US" sz="1600" dirty="0">
                <a:solidFill>
                  <a:srgbClr val="040E08"/>
                </a:solidFill>
                <a:latin typeface="Cambria" panose="02040503050406030204" pitchFamily="18" charset="0"/>
              </a:rPr>
              <a:t>pack $ </a:t>
            </a:r>
            <a:r>
              <a:rPr lang="en-US" altLang="en-US" sz="1600" dirty="0" smtClean="0">
                <a:solidFill>
                  <a:srgbClr val="040E08"/>
                </a:solidFill>
                <a:latin typeface="Cambria" panose="02040503050406030204" pitchFamily="18" charset="0"/>
              </a:rPr>
              <a:t>3.18</a:t>
            </a:r>
          </a:p>
          <a:p>
            <a:pPr>
              <a:lnSpc>
                <a:spcPct val="80000"/>
              </a:lnSpc>
            </a:pPr>
            <a:endParaRPr lang="en-US" altLang="en-US" sz="500" dirty="0" smtClean="0">
              <a:solidFill>
                <a:srgbClr val="040E08"/>
              </a:solidFill>
              <a:latin typeface="Cambria" panose="02040503050406030204" pitchFamily="18" charset="0"/>
            </a:endParaRP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40E08"/>
                </a:solidFill>
                <a:latin typeface="Cambria" panose="02040503050406030204" pitchFamily="18" charset="0"/>
              </a:rPr>
              <a:t>No additional </a:t>
            </a:r>
            <a:r>
              <a:rPr lang="en-US" altLang="en-US" sz="1600" dirty="0" err="1" smtClean="0">
                <a:solidFill>
                  <a:srgbClr val="040E08"/>
                </a:solidFill>
                <a:latin typeface="Cambria" panose="02040503050406030204" pitchFamily="18" charset="0"/>
              </a:rPr>
              <a:t>CapEx</a:t>
            </a:r>
            <a:r>
              <a:rPr lang="en-US" altLang="en-US" sz="1600" dirty="0">
                <a:solidFill>
                  <a:srgbClr val="040E08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1600" dirty="0" smtClean="0">
                <a:solidFill>
                  <a:srgbClr val="040E08"/>
                </a:solidFill>
                <a:latin typeface="Cambria" panose="02040503050406030204" pitchFamily="18" charset="0"/>
              </a:rPr>
              <a:t>or changes to working capital (besides initial investment) required</a:t>
            </a:r>
          </a:p>
          <a:p>
            <a:pPr>
              <a:lnSpc>
                <a:spcPct val="80000"/>
              </a:lnSpc>
            </a:pPr>
            <a:endParaRPr lang="en-US" altLang="en-US" sz="500" dirty="0" smtClean="0">
              <a:solidFill>
                <a:srgbClr val="040E08"/>
              </a:solidFill>
              <a:latin typeface="Cambria" panose="02040503050406030204" pitchFamily="18" charset="0"/>
            </a:endParaRP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40E08"/>
                </a:solidFill>
                <a:latin typeface="Cambria" panose="02040503050406030204" pitchFamily="18" charset="0"/>
              </a:rPr>
              <a:t>Market share starts at 5% and grows 2% annually (Disregards the reports estimates)</a:t>
            </a:r>
          </a:p>
          <a:p>
            <a:pPr>
              <a:lnSpc>
                <a:spcPct val="80000"/>
              </a:lnSpc>
            </a:pPr>
            <a:endParaRPr lang="en-US" altLang="en-US" sz="500" dirty="0" smtClean="0">
              <a:solidFill>
                <a:srgbClr val="040E0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95567" y="4693250"/>
            <a:ext cx="4354729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dirty="0">
                <a:solidFill>
                  <a:srgbClr val="040E08"/>
                </a:solidFill>
                <a:latin typeface="Cambria" panose="02040503050406030204" pitchFamily="18" charset="0"/>
              </a:rPr>
              <a:t>We </a:t>
            </a:r>
            <a:r>
              <a:rPr lang="en-US" sz="1600" b="1" dirty="0" smtClean="0">
                <a:solidFill>
                  <a:srgbClr val="040E08"/>
                </a:solidFill>
                <a:latin typeface="Cambria" panose="02040503050406030204" pitchFamily="18" charset="0"/>
              </a:rPr>
              <a:t>DO NOT </a:t>
            </a:r>
            <a:r>
              <a:rPr lang="en-US" sz="1600" b="1" dirty="0" smtClean="0">
                <a:solidFill>
                  <a:srgbClr val="040E08"/>
                </a:solidFill>
                <a:latin typeface="Cambria" panose="02040503050406030204" pitchFamily="18" charset="0"/>
              </a:rPr>
              <a:t>recommend the </a:t>
            </a:r>
            <a:r>
              <a:rPr lang="en-US" sz="1600" b="1" dirty="0">
                <a:solidFill>
                  <a:srgbClr val="040E08"/>
                </a:solidFill>
                <a:latin typeface="Cambria" panose="02040503050406030204" pitchFamily="18" charset="0"/>
              </a:rPr>
              <a:t>project because</a:t>
            </a:r>
            <a:r>
              <a:rPr lang="en-US" sz="1600" b="1" dirty="0" smtClean="0">
                <a:solidFill>
                  <a:srgbClr val="040E08"/>
                </a:solidFill>
                <a:latin typeface="Cambria" panose="02040503050406030204" pitchFamily="18" charset="0"/>
              </a:rPr>
              <a:t>:</a:t>
            </a:r>
          </a:p>
          <a:p>
            <a:pPr>
              <a:lnSpc>
                <a:spcPct val="80000"/>
              </a:lnSpc>
            </a:pPr>
            <a:endParaRPr lang="en-US" sz="500" b="1" dirty="0" smtClean="0">
              <a:solidFill>
                <a:srgbClr val="040E08"/>
              </a:solidFill>
              <a:latin typeface="Cambria" panose="02040503050406030204" pitchFamily="18" charset="0"/>
            </a:endParaRPr>
          </a:p>
          <a:p>
            <a:pPr>
              <a:lnSpc>
                <a:spcPct val="80000"/>
              </a:lnSpc>
            </a:pPr>
            <a:endParaRPr lang="en-US" sz="500" b="1" dirty="0">
              <a:solidFill>
                <a:srgbClr val="040E08"/>
              </a:solidFill>
              <a:latin typeface="Cambria" panose="02040503050406030204" pitchFamily="18" charset="0"/>
            </a:endParaRP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40E08"/>
                </a:solidFill>
                <a:latin typeface="Cambria" panose="02040503050406030204" pitchFamily="18" charset="0"/>
              </a:rPr>
              <a:t>Project NPV is </a:t>
            </a:r>
            <a:r>
              <a:rPr lang="en-US" sz="1600" dirty="0" smtClean="0">
                <a:solidFill>
                  <a:srgbClr val="040E08"/>
                </a:solidFill>
                <a:latin typeface="Cambria" panose="02040503050406030204" pitchFamily="18" charset="0"/>
              </a:rPr>
              <a:t>nega</a:t>
            </a:r>
            <a:r>
              <a:rPr lang="en-US" sz="1600" dirty="0" smtClean="0">
                <a:solidFill>
                  <a:srgbClr val="040E08"/>
                </a:solidFill>
                <a:latin typeface="Cambria" panose="02040503050406030204" pitchFamily="18" charset="0"/>
              </a:rPr>
              <a:t>tive</a:t>
            </a:r>
            <a:r>
              <a:rPr lang="en-US" sz="1600" dirty="0">
                <a:solidFill>
                  <a:srgbClr val="040E08"/>
                </a:solidFill>
                <a:latin typeface="Cambria" panose="02040503050406030204" pitchFamily="18" charset="0"/>
              </a:rPr>
              <a:t>: </a:t>
            </a:r>
            <a:r>
              <a:rPr lang="en-US" sz="1600" dirty="0" smtClean="0">
                <a:solidFill>
                  <a:srgbClr val="040E08"/>
                </a:solidFill>
                <a:latin typeface="Cambria" panose="02040503050406030204" pitchFamily="18" charset="0"/>
              </a:rPr>
              <a:t>$</a:t>
            </a:r>
            <a:r>
              <a:rPr lang="en-US" sz="1600" dirty="0" smtClean="0">
                <a:solidFill>
                  <a:srgbClr val="040E08"/>
                </a:solidFill>
                <a:latin typeface="Cambria" panose="02040503050406030204" pitchFamily="18" charset="0"/>
              </a:rPr>
              <a:t>1,341</a:t>
            </a:r>
            <a:r>
              <a:rPr lang="en-US" sz="1600" dirty="0" smtClean="0">
                <a:solidFill>
                  <a:srgbClr val="040E08"/>
                </a:solidFill>
                <a:latin typeface="Cambria" panose="02040503050406030204" pitchFamily="18" charset="0"/>
              </a:rPr>
              <a:t>,003</a:t>
            </a:r>
          </a:p>
          <a:p>
            <a:pPr>
              <a:lnSpc>
                <a:spcPct val="80000"/>
              </a:lnSpc>
            </a:pPr>
            <a:endParaRPr lang="en-US" sz="300" dirty="0" smtClean="0">
              <a:solidFill>
                <a:srgbClr val="040E08"/>
              </a:solidFill>
              <a:latin typeface="Cambria" panose="02040503050406030204" pitchFamily="18" charset="0"/>
            </a:endParaRP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40E08"/>
                </a:solidFill>
                <a:latin typeface="Cambria" panose="02040503050406030204" pitchFamily="18" charset="0"/>
              </a:rPr>
              <a:t>The sensitivity analysis reveals that a positive NPV would happen at:</a:t>
            </a:r>
          </a:p>
          <a:p>
            <a:pPr marL="742950" lvl="1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40E08"/>
                </a:solidFill>
                <a:latin typeface="Cambria" panose="02040503050406030204" pitchFamily="18" charset="0"/>
              </a:rPr>
              <a:t>$7.01 </a:t>
            </a:r>
            <a:r>
              <a:rPr lang="en-US" sz="1600" dirty="0">
                <a:solidFill>
                  <a:srgbClr val="040E08"/>
                </a:solidFill>
                <a:latin typeface="Cambria" panose="02040503050406030204" pitchFamily="18" charset="0"/>
              </a:rPr>
              <a:t>at a 5% </a:t>
            </a:r>
            <a:r>
              <a:rPr lang="en-US" sz="1600" dirty="0" err="1">
                <a:solidFill>
                  <a:srgbClr val="040E08"/>
                </a:solidFill>
                <a:latin typeface="Cambria" panose="02040503050406030204" pitchFamily="18" charset="0"/>
              </a:rPr>
              <a:t>yr</a:t>
            </a:r>
            <a:r>
              <a:rPr lang="en-US" sz="1600" dirty="0">
                <a:solidFill>
                  <a:srgbClr val="040E08"/>
                </a:solidFill>
                <a:latin typeface="Cambria" panose="02040503050406030204" pitchFamily="18" charset="0"/>
              </a:rPr>
              <a:t> 1 market share</a:t>
            </a:r>
          </a:p>
          <a:p>
            <a:pPr marL="742950" lvl="1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40E08"/>
                </a:solidFill>
                <a:latin typeface="Cambria" panose="02040503050406030204" pitchFamily="18" charset="0"/>
              </a:rPr>
              <a:t>$3.18 at a </a:t>
            </a:r>
            <a:r>
              <a:rPr lang="en-US" sz="1600" dirty="0" smtClean="0">
                <a:solidFill>
                  <a:srgbClr val="040E08"/>
                </a:solidFill>
                <a:latin typeface="Cambria" panose="02040503050406030204" pitchFamily="18" charset="0"/>
              </a:rPr>
              <a:t>17.85% </a:t>
            </a:r>
            <a:r>
              <a:rPr lang="en-US" sz="1600" dirty="0" err="1">
                <a:solidFill>
                  <a:srgbClr val="040E08"/>
                </a:solidFill>
                <a:latin typeface="Cambria" panose="02040503050406030204" pitchFamily="18" charset="0"/>
              </a:rPr>
              <a:t>yr</a:t>
            </a:r>
            <a:r>
              <a:rPr lang="en-US" sz="1600" dirty="0">
                <a:solidFill>
                  <a:srgbClr val="040E08"/>
                </a:solidFill>
                <a:latin typeface="Cambria" panose="02040503050406030204" pitchFamily="18" charset="0"/>
              </a:rPr>
              <a:t> 1 market </a:t>
            </a:r>
            <a:r>
              <a:rPr lang="en-US" sz="1600" dirty="0" smtClean="0">
                <a:solidFill>
                  <a:srgbClr val="040E08"/>
                </a:solidFill>
                <a:latin typeface="Cambria" panose="02040503050406030204" pitchFamily="18" charset="0"/>
              </a:rPr>
              <a:t>share</a:t>
            </a:r>
          </a:p>
          <a:p>
            <a:pPr lvl="1">
              <a:lnSpc>
                <a:spcPct val="80000"/>
              </a:lnSpc>
            </a:pPr>
            <a:endParaRPr lang="en-US" sz="300" dirty="0" smtClean="0">
              <a:solidFill>
                <a:srgbClr val="040E08"/>
              </a:solidFill>
              <a:latin typeface="Cambria" panose="02040503050406030204" pitchFamily="18" charset="0"/>
            </a:endParaRP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40E08"/>
                </a:solidFill>
                <a:latin typeface="Cambria" panose="02040503050406030204" pitchFamily="18" charset="0"/>
              </a:rPr>
              <a:t>The model is highly sensitive to COGS as well. (Even with COGS at 50%, NPV is negative)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63" y="997345"/>
            <a:ext cx="8944233" cy="36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620000" cy="461587"/>
          </a:xfrm>
        </p:spPr>
        <p:txBody>
          <a:bodyPr/>
          <a:lstStyle/>
          <a:p>
            <a:r>
              <a:rPr lang="en-US" altLang="en-US" sz="4000" b="1" dirty="0" smtClean="0">
                <a:latin typeface="Cambria" panose="02040503050406030204" pitchFamily="18" charset="0"/>
              </a:rPr>
              <a:t>Improving the model</a:t>
            </a:r>
            <a:endParaRPr lang="ru-RU" altLang="en-US" sz="4000" b="1" dirty="0"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295400"/>
            <a:ext cx="8534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mbria" panose="02040503050406030204" pitchFamily="18" charset="0"/>
              </a:rPr>
              <a:t>Our model would benefit from primary reports addressing the following information:</a:t>
            </a:r>
          </a:p>
          <a:p>
            <a:endParaRPr lang="en-US" sz="800" dirty="0" smtClean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Market share of existing beer products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mbria" panose="02040503050406030204" pitchFamily="18" charset="0"/>
              </a:rPr>
              <a:t>The initial 22% market share we received seems very optimistic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COGS specific to Beer (excluding Wine &amp; Liquor)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mbria" panose="02040503050406030204" pitchFamily="18" charset="0"/>
              </a:rPr>
              <a:t>The report we bought does not separate the COGS between those three product categories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Elasticity of demand of our products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</a:rPr>
              <a:t>Model is highly sensitive to price but does not account for inverse relationship to market share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Demographics in Oregon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</a:rPr>
              <a:t>Our products are particularly famous with Hispanics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Market segmentation of kegs and six-packs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</a:rPr>
              <a:t>Case states that kegs are sold in significant discount to six-pack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Actual population of all counties in Oregon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</a:rPr>
              <a:t>There are 36 counties in Oregon and we received data for only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Cost of transportation and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Customer Lifetime Value</a:t>
            </a:r>
          </a:p>
        </p:txBody>
      </p:sp>
    </p:spTree>
    <p:extLst>
      <p:ext uri="{BB962C8B-B14F-4D97-AF65-F5344CB8AC3E}">
        <p14:creationId xmlns:p14="http://schemas.microsoft.com/office/powerpoint/2010/main" val="132325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339867"/>
            <a:ext cx="7620000" cy="461587"/>
          </a:xfrm>
        </p:spPr>
        <p:txBody>
          <a:bodyPr/>
          <a:lstStyle/>
          <a:p>
            <a:r>
              <a:rPr lang="en-US" altLang="en-US" sz="4000" dirty="0" smtClean="0">
                <a:latin typeface="Cambria" panose="02040503050406030204" pitchFamily="18" charset="0"/>
              </a:rPr>
              <a:t>Modified model</a:t>
            </a:r>
            <a:endParaRPr lang="ru-RU" altLang="en-US" sz="4000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67" y="1143000"/>
            <a:ext cx="8382000" cy="41980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6367" y="5562600"/>
            <a:ext cx="841043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Our decision would be different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</a:rPr>
              <a:t>Target one third of the total population of Oregon vs. only 5 counties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</a:rPr>
              <a:t> Assume initial 5% market share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</a:rPr>
              <a:t>8% discount rate</a:t>
            </a:r>
            <a:endParaRPr 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0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24">
  <a:themeElements>
    <a:clrScheme name="powerpoint-template-24 12">
      <a:dk1>
        <a:srgbClr val="4D4D4D"/>
      </a:dk1>
      <a:lt1>
        <a:srgbClr val="FFFFFF"/>
      </a:lt1>
      <a:dk2>
        <a:srgbClr val="4D4D4D"/>
      </a:dk2>
      <a:lt2>
        <a:srgbClr val="916100"/>
      </a:lt2>
      <a:accent1>
        <a:srgbClr val="BE9C03"/>
      </a:accent1>
      <a:accent2>
        <a:srgbClr val="A8A6A8"/>
      </a:accent2>
      <a:accent3>
        <a:srgbClr val="FFFFFF"/>
      </a:accent3>
      <a:accent4>
        <a:srgbClr val="404040"/>
      </a:accent4>
      <a:accent5>
        <a:srgbClr val="DBCBAA"/>
      </a:accent5>
      <a:accent6>
        <a:srgbClr val="989698"/>
      </a:accent6>
      <a:hlink>
        <a:srgbClr val="E8CE0E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C75F06"/>
        </a:lt2>
        <a:accent1>
          <a:srgbClr val="E07D06"/>
        </a:accent1>
        <a:accent2>
          <a:srgbClr val="F2A016"/>
        </a:accent2>
        <a:accent3>
          <a:srgbClr val="FFFFFF"/>
        </a:accent3>
        <a:accent4>
          <a:srgbClr val="404040"/>
        </a:accent4>
        <a:accent5>
          <a:srgbClr val="EDBFAA"/>
        </a:accent5>
        <a:accent6>
          <a:srgbClr val="DB9113"/>
        </a:accent6>
        <a:hlink>
          <a:srgbClr val="F7C91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CE5C16"/>
        </a:lt2>
        <a:accent1>
          <a:srgbClr val="E3852B"/>
        </a:accent1>
        <a:accent2>
          <a:srgbClr val="E79235"/>
        </a:accent2>
        <a:accent3>
          <a:srgbClr val="FFFFFF"/>
        </a:accent3>
        <a:accent4>
          <a:srgbClr val="404040"/>
        </a:accent4>
        <a:accent5>
          <a:srgbClr val="EFC2AC"/>
        </a:accent5>
        <a:accent6>
          <a:srgbClr val="D1842F"/>
        </a:accent6>
        <a:hlink>
          <a:srgbClr val="F09E3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BD5D16"/>
        </a:lt2>
        <a:accent1>
          <a:srgbClr val="ED5B10"/>
        </a:accent1>
        <a:accent2>
          <a:srgbClr val="F5A526"/>
        </a:accent2>
        <a:accent3>
          <a:srgbClr val="FFFFFF"/>
        </a:accent3>
        <a:accent4>
          <a:srgbClr val="404040"/>
        </a:accent4>
        <a:accent5>
          <a:srgbClr val="F4B5AA"/>
        </a:accent5>
        <a:accent6>
          <a:srgbClr val="DE9521"/>
        </a:accent6>
        <a:hlink>
          <a:srgbClr val="FABD4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B33617"/>
        </a:lt2>
        <a:accent1>
          <a:srgbClr val="DC6900"/>
        </a:accent1>
        <a:accent2>
          <a:srgbClr val="ED9500"/>
        </a:accent2>
        <a:accent3>
          <a:srgbClr val="FFFFFF"/>
        </a:accent3>
        <a:accent4>
          <a:srgbClr val="404040"/>
        </a:accent4>
        <a:accent5>
          <a:srgbClr val="EBB9AA"/>
        </a:accent5>
        <a:accent6>
          <a:srgbClr val="D78700"/>
        </a:accent6>
        <a:hlink>
          <a:srgbClr val="F8BE1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916100"/>
        </a:lt2>
        <a:accent1>
          <a:srgbClr val="BE9C03"/>
        </a:accent1>
        <a:accent2>
          <a:srgbClr val="A8A6A8"/>
        </a:accent2>
        <a:accent3>
          <a:srgbClr val="FFFFFF"/>
        </a:accent3>
        <a:accent4>
          <a:srgbClr val="404040"/>
        </a:accent4>
        <a:accent5>
          <a:srgbClr val="DBCBAA"/>
        </a:accent5>
        <a:accent6>
          <a:srgbClr val="989698"/>
        </a:accent6>
        <a:hlink>
          <a:srgbClr val="E8CE0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413</TotalTime>
  <Words>455</Words>
  <Application>Microsoft Office PowerPoint</Application>
  <PresentationFormat>On-screen Show (4:3)</PresentationFormat>
  <Paragraphs>92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Cambria</vt:lpstr>
      <vt:lpstr>Microsoft Sans Serif</vt:lpstr>
      <vt:lpstr>powerpoint-template-24</vt:lpstr>
      <vt:lpstr>Southwest Conquistador Case</vt:lpstr>
      <vt:lpstr>Market Research Reports</vt:lpstr>
      <vt:lpstr>Recommendation</vt:lpstr>
      <vt:lpstr>Improving the model</vt:lpstr>
      <vt:lpstr>Modified model</vt:lpstr>
    </vt:vector>
  </TitlesOfParts>
  <Company>Templates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Alina Degtyareva</dc:creator>
  <cp:lastModifiedBy>Vicente</cp:lastModifiedBy>
  <cp:revision>35</cp:revision>
  <dcterms:created xsi:type="dcterms:W3CDTF">2016-04-05T23:18:49Z</dcterms:created>
  <dcterms:modified xsi:type="dcterms:W3CDTF">2016-04-06T15:49:42Z</dcterms:modified>
</cp:coreProperties>
</file>