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3" r:id="rId5"/>
    <p:sldId id="264" r:id="rId6"/>
    <p:sldId id="262" r:id="rId7"/>
    <p:sldId id="272" r:id="rId8"/>
    <p:sldId id="261" r:id="rId9"/>
    <p:sldId id="266" r:id="rId10"/>
    <p:sldId id="273" r:id="rId11"/>
    <p:sldId id="267" r:id="rId12"/>
    <p:sldId id="268" r:id="rId13"/>
    <p:sldId id="27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9AEAD-EE67-4DA2-9051-63F310642519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395C2-90E4-4237-B652-E8F1CA6F3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8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EEC79-315E-0A62-630C-3B965955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A31635-74B2-7882-570B-96FCBF6BE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0849B-DFF3-3808-E92C-5DE9D1C2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1F7C0E-9562-A761-1AC2-DC7D3A1F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01C8D6-E618-B3E4-C200-C25EB79E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3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4DA3E-47AA-06CF-B18F-2D8573CE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B0022-6949-D362-30A7-25286683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B816D-2D27-9D06-8C6D-0D8AA6CA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9CE38-0CA7-6662-0914-14BF29E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AB48ED-B9CD-3435-3B34-0C78C2F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C1AA09-9315-7107-0000-002FAB6E1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3273C8-31AB-D2C5-22C8-F1A48011A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71C8E-4408-001A-700A-51EF5939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8C286-71BF-EC6C-222A-2B5813B7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DE85D-E522-4063-3C5B-44997BB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2CA7B-826D-B535-9DE4-D6D42848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68DFF-6B04-5C65-14C5-C6A3AA7C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AA2BE-1376-15DF-C064-962FF0D4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8BE8F-C9E6-13D4-770D-64497E77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69770-AF2E-3B68-26A2-D419E0DF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4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5C8CD-7B9E-6888-F6FA-88308B65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67602-8A7B-8ED5-ED4D-29E7F2E8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171F5-A67F-C543-10EC-C9386EA7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284FD-A4D7-FD39-5788-724EFE07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B287E-8A69-E472-64B2-AE2A1DC1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BFD5F-F004-009B-BA78-DB0E2371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0EB7A-5385-36BA-31B2-A2381E837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82B977-DA3E-2EEB-2659-AA6F70EA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FF723-D64A-1149-BF59-3F5F1F80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B030BD-4FD5-C78A-9C25-2C76D38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F33E2-51DB-6711-4412-8B60E800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2C50C-7767-056A-3A7F-1C706BDC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09BDD7-655D-1995-62AD-AE4008C1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DBE988-4084-8B27-87C2-5132FBFF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1BC82-9FAE-A2BE-461D-D0B89E604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374FF8-293D-4134-1011-DCB17B63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C123D7-FDD5-D219-11BD-7504BAD2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D1961B-26DC-B592-57B0-3BA36D91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18CA5E-9F22-42B0-A69A-4350C214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E8724-B4EB-B9F2-B1F1-61A5346F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40888-7B8F-CD01-4297-47486CEB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E2A1DE-1761-CF04-9512-E4A9E1C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9660D-F8BE-E921-9739-35B8911C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772C97-47EA-531A-0B48-5248DE3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52216F-34D5-FC29-5F72-AA84A24A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C1CC6B-F0CE-7961-910B-62AB336E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4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11BF4-9D00-E468-69D7-C49E0F3E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DBBDC-0DA1-9BF5-78C9-1B3EA3E9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F2CB98-FB23-C71B-C51F-60820BB0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8D146C-7897-F472-B6BE-15C228A0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1F42F9-5300-A924-9B4B-7910448F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5039A-A00D-D1DD-577F-C7E629A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2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E1D13-74DC-2413-7EC0-36883A74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CC4F82-645B-3058-0467-BAF1F625A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991BEA-5C2A-8FF2-B021-90D013AD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25626F-8EA1-6111-61FC-D8116D7B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3285F-7904-6532-31DE-162F9F3A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D7A8A9-379E-7D2D-9213-00943A5A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9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0EF522-123D-C527-624D-2C9F90A2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A30B6-A361-3AE4-A29E-AB14D09F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97A6A-3B23-3D42-64C2-DBF5797DC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9A3B-EDFF-4293-A031-AA010D3F3C54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8BA3C-29EE-2CEE-4C22-F034BB291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AD613-5BC1-701D-CB72-AC9B0BFB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D8EC-9470-4A3B-9E25-C8AB3CC748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3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65289-44C6-8CCD-3EEF-BE6205AC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89" y="16003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200" b="1" i="0" u="none" strike="noStrike" dirty="0">
                <a:effectLst/>
                <a:latin typeface="Arial" panose="020B0604020202020204" pitchFamily="34" charset="0"/>
              </a:rPr>
              <a:t>Konzeptionierung und Entwicklung eines Feinplanungs-Moduls zur parametrierbaren Planung von Fertigungsaufträgen</a:t>
            </a:r>
            <a:r>
              <a:rPr lang="de-DE" sz="3200" b="0" i="0" dirty="0">
                <a:solidFill>
                  <a:srgbClr val="00549F"/>
                </a:solidFill>
                <a:effectLst/>
                <a:latin typeface="Arial" panose="020B0604020202020204" pitchFamily="34" charset="0"/>
              </a:rPr>
              <a:t>​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8710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CA189FE-3672-F623-B9E9-B7906C2D1A3F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602955" y="3262313"/>
            <a:ext cx="226220" cy="8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656F2A-9FDE-AF70-A647-E3A86D2F88F1}"/>
              </a:ext>
            </a:extLst>
          </p:cNvPr>
          <p:cNvCxnSpPr>
            <a:stCxn id="8" idx="1"/>
          </p:cNvCxnSpPr>
          <p:nvPr/>
        </p:nvCxnSpPr>
        <p:spPr>
          <a:xfrm>
            <a:off x="4602955" y="32623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608627-AC07-89AA-3B28-8FD5DDBA6344}"/>
              </a:ext>
            </a:extLst>
          </p:cNvPr>
          <p:cNvGrpSpPr/>
          <p:nvPr/>
        </p:nvGrpSpPr>
        <p:grpSpPr>
          <a:xfrm>
            <a:off x="2924174" y="800100"/>
            <a:ext cx="6715125" cy="4924425"/>
            <a:chOff x="2924174" y="800100"/>
            <a:chExt cx="6715125" cy="4924425"/>
          </a:xfrm>
        </p:grpSpPr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7219817A-4EC2-E349-9C13-E0020A5696DA}"/>
                </a:ext>
              </a:extLst>
            </p:cNvPr>
            <p:cNvSpPr/>
            <p:nvPr/>
          </p:nvSpPr>
          <p:spPr>
            <a:xfrm>
              <a:off x="2924174" y="800100"/>
              <a:ext cx="6715125" cy="492442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DC11C56-2731-A84D-2A0A-62B247013E6D}"/>
                </a:ext>
              </a:extLst>
            </p:cNvPr>
            <p:cNvSpPr txBox="1"/>
            <p:nvPr/>
          </p:nvSpPr>
          <p:spPr>
            <a:xfrm>
              <a:off x="4767261" y="4674126"/>
              <a:ext cx="3381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/>
                <a:t>Ressourcenebene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B3F61AEE-9976-7BE6-D99D-10795534516A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4324350"/>
              <a:ext cx="47434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A7E8B59-30B9-B3CE-0881-4BE29C33FA9D}"/>
                </a:ext>
              </a:extLst>
            </p:cNvPr>
            <p:cNvSpPr txBox="1"/>
            <p:nvPr/>
          </p:nvSpPr>
          <p:spPr>
            <a:xfrm>
              <a:off x="4972049" y="3214808"/>
              <a:ext cx="3381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/>
                <a:t>Prozessebene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B890AD92-E081-9BCB-B0CD-65E43FC0765B}"/>
                </a:ext>
              </a:extLst>
            </p:cNvPr>
            <p:cNvCxnSpPr>
              <a:cxnSpLocks/>
            </p:cNvCxnSpPr>
            <p:nvPr/>
          </p:nvCxnSpPr>
          <p:spPr>
            <a:xfrm>
              <a:off x="4895849" y="2847975"/>
              <a:ext cx="28289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0134048-83FD-6CA1-074D-3DC5986ABC8E}"/>
                </a:ext>
              </a:extLst>
            </p:cNvPr>
            <p:cNvSpPr txBox="1"/>
            <p:nvPr/>
          </p:nvSpPr>
          <p:spPr>
            <a:xfrm>
              <a:off x="4591049" y="1722687"/>
              <a:ext cx="33813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Auftrags-</a:t>
              </a:r>
            </a:p>
            <a:p>
              <a:pPr algn="ctr"/>
              <a:r>
                <a:rPr lang="de-DE" sz="3200" dirty="0"/>
                <a:t>ebene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76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B2AAC8-0210-8DF1-F6DA-F1A10B675AA6}"/>
              </a:ext>
            </a:extLst>
          </p:cNvPr>
          <p:cNvSpPr/>
          <p:nvPr/>
        </p:nvSpPr>
        <p:spPr>
          <a:xfrm>
            <a:off x="4559968" y="2465597"/>
            <a:ext cx="3072064" cy="33367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20B943-2C1C-09CE-6F76-90B10341CDE9}"/>
              </a:ext>
            </a:extLst>
          </p:cNvPr>
          <p:cNvSpPr txBox="1"/>
          <p:nvPr/>
        </p:nvSpPr>
        <p:spPr>
          <a:xfrm>
            <a:off x="5086350" y="3737837"/>
            <a:ext cx="201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Feinplanung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DC94FDF-349E-3140-D14D-6C91492C6A58}"/>
              </a:ext>
            </a:extLst>
          </p:cNvPr>
          <p:cNvSpPr/>
          <p:nvPr/>
        </p:nvSpPr>
        <p:spPr>
          <a:xfrm>
            <a:off x="1764633" y="2526633"/>
            <a:ext cx="2795335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F997E1F-CC89-31CD-F8A6-5AFA42719D4D}"/>
              </a:ext>
            </a:extLst>
          </p:cNvPr>
          <p:cNvSpPr/>
          <p:nvPr/>
        </p:nvSpPr>
        <p:spPr>
          <a:xfrm>
            <a:off x="1764633" y="4992230"/>
            <a:ext cx="2795332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Aufträge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816D188B-F03B-C0CF-0ABB-CF0BD1C78F99}"/>
              </a:ext>
            </a:extLst>
          </p:cNvPr>
          <p:cNvSpPr/>
          <p:nvPr/>
        </p:nvSpPr>
        <p:spPr>
          <a:xfrm>
            <a:off x="7632031" y="2759242"/>
            <a:ext cx="2861682" cy="224184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Auftragszuordnung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2EDC5D77-F9F2-41F5-065A-E7DA012EB8C6}"/>
              </a:ext>
            </a:extLst>
          </p:cNvPr>
          <p:cNvSpPr/>
          <p:nvPr/>
        </p:nvSpPr>
        <p:spPr>
          <a:xfrm>
            <a:off x="1764633" y="3759431"/>
            <a:ext cx="2795332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33736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792C880-C465-DF93-1C1E-833D9CA941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816D188B-F03B-C0CF-0ABB-CF0BD1C78F99}"/>
              </a:ext>
            </a:extLst>
          </p:cNvPr>
          <p:cNvSpPr/>
          <p:nvPr/>
        </p:nvSpPr>
        <p:spPr>
          <a:xfrm>
            <a:off x="3422983" y="521732"/>
            <a:ext cx="5201653" cy="79408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Auftragszuordnung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14BB9-05A5-2455-2F19-4F2959AFE9E9}"/>
              </a:ext>
            </a:extLst>
          </p:cNvPr>
          <p:cNvGrpSpPr/>
          <p:nvPr/>
        </p:nvGrpSpPr>
        <p:grpSpPr>
          <a:xfrm>
            <a:off x="1183111" y="1553254"/>
            <a:ext cx="8698827" cy="4638999"/>
            <a:chOff x="1183111" y="1553254"/>
            <a:chExt cx="8698827" cy="463899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E44D9F4-CE43-8919-491B-3DE26EFB263C}"/>
                </a:ext>
              </a:extLst>
            </p:cNvPr>
            <p:cNvSpPr/>
            <p:nvPr/>
          </p:nvSpPr>
          <p:spPr>
            <a:xfrm>
              <a:off x="2494547" y="2430380"/>
              <a:ext cx="7058527" cy="37618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07D1C62-1142-E6C7-842E-6C1D703AE611}"/>
                </a:ext>
              </a:extLst>
            </p:cNvPr>
            <p:cNvCxnSpPr/>
            <p:nvPr/>
          </p:nvCxnSpPr>
          <p:spPr>
            <a:xfrm>
              <a:off x="3793958" y="2430380"/>
              <a:ext cx="0" cy="3761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DC65079-4407-1A16-32F0-F0D1BD12B86A}"/>
                </a:ext>
              </a:extLst>
            </p:cNvPr>
            <p:cNvCxnSpPr/>
            <p:nvPr/>
          </p:nvCxnSpPr>
          <p:spPr>
            <a:xfrm>
              <a:off x="5077326" y="2430380"/>
              <a:ext cx="0" cy="3761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3369E51-65E7-A3F3-493E-F3546E763707}"/>
                </a:ext>
              </a:extLst>
            </p:cNvPr>
            <p:cNvCxnSpPr/>
            <p:nvPr/>
          </p:nvCxnSpPr>
          <p:spPr>
            <a:xfrm>
              <a:off x="6481011" y="2430380"/>
              <a:ext cx="0" cy="3761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6A47AA2-E495-9474-5284-5BB07E01E783}"/>
                </a:ext>
              </a:extLst>
            </p:cNvPr>
            <p:cNvCxnSpPr/>
            <p:nvPr/>
          </p:nvCxnSpPr>
          <p:spPr>
            <a:xfrm>
              <a:off x="7932821" y="2430380"/>
              <a:ext cx="0" cy="3761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1CA36EA-0654-E1AE-A084-A7E442C7CDA2}"/>
                </a:ext>
              </a:extLst>
            </p:cNvPr>
            <p:cNvSpPr txBox="1"/>
            <p:nvPr/>
          </p:nvSpPr>
          <p:spPr>
            <a:xfrm>
              <a:off x="2358190" y="2085475"/>
              <a:ext cx="752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0                      30                    60                      90                      120                        150  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ABFBE51-9A39-EB55-52D9-5C0A6F54C603}"/>
                </a:ext>
              </a:extLst>
            </p:cNvPr>
            <p:cNvCxnSpPr/>
            <p:nvPr/>
          </p:nvCxnSpPr>
          <p:spPr>
            <a:xfrm>
              <a:off x="2494547" y="3192379"/>
              <a:ext cx="705852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F7C54E4-1764-6FF4-CB1A-D33594BDD671}"/>
                </a:ext>
              </a:extLst>
            </p:cNvPr>
            <p:cNvCxnSpPr/>
            <p:nvPr/>
          </p:nvCxnSpPr>
          <p:spPr>
            <a:xfrm>
              <a:off x="2494547" y="4007515"/>
              <a:ext cx="705852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FBC0999-C686-4A7A-CA26-26ECB9F86101}"/>
                </a:ext>
              </a:extLst>
            </p:cNvPr>
            <p:cNvSpPr txBox="1"/>
            <p:nvPr/>
          </p:nvSpPr>
          <p:spPr>
            <a:xfrm>
              <a:off x="1183111" y="2991853"/>
              <a:ext cx="13074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Maschine A</a:t>
              </a:r>
            </a:p>
            <a:p>
              <a:endParaRPr lang="de-DE" dirty="0"/>
            </a:p>
            <a:p>
              <a:endParaRPr lang="de-DE" dirty="0"/>
            </a:p>
            <a:p>
              <a:r>
                <a:rPr lang="de-DE" dirty="0"/>
                <a:t>Maschine B</a:t>
              </a:r>
            </a:p>
            <a:p>
              <a:endParaRPr lang="de-DE" dirty="0"/>
            </a:p>
            <a:p>
              <a:endParaRPr lang="de-DE" dirty="0"/>
            </a:p>
            <a:p>
              <a:r>
                <a:rPr lang="de-DE" dirty="0"/>
                <a:t>Maschine C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673FAE6-9EA6-F6A0-D82A-AF22D5316D21}"/>
                </a:ext>
              </a:extLst>
            </p:cNvPr>
            <p:cNvSpPr/>
            <p:nvPr/>
          </p:nvSpPr>
          <p:spPr>
            <a:xfrm>
              <a:off x="2490539" y="4540282"/>
              <a:ext cx="1303419" cy="272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A101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B59B0CDA-B051-9F03-2E77-0F6EBF3D398D}"/>
                </a:ext>
              </a:extLst>
            </p:cNvPr>
            <p:cNvCxnSpPr/>
            <p:nvPr/>
          </p:nvCxnSpPr>
          <p:spPr>
            <a:xfrm>
              <a:off x="2494547" y="4812632"/>
              <a:ext cx="705852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D8ED822-9293-900A-4719-C92B9E260EF9}"/>
                </a:ext>
              </a:extLst>
            </p:cNvPr>
            <p:cNvSpPr/>
            <p:nvPr/>
          </p:nvSpPr>
          <p:spPr>
            <a:xfrm>
              <a:off x="5077326" y="3716757"/>
              <a:ext cx="1403680" cy="272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A102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A457E66-A930-1152-DEF9-14BAA6CC4CF9}"/>
                </a:ext>
              </a:extLst>
            </p:cNvPr>
            <p:cNvSpPr/>
            <p:nvPr/>
          </p:nvSpPr>
          <p:spPr>
            <a:xfrm>
              <a:off x="6481017" y="2911641"/>
              <a:ext cx="2494542" cy="272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A103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D72CD71-39EB-3585-EA9D-50CF591F1AF6}"/>
                </a:ext>
              </a:extLst>
            </p:cNvPr>
            <p:cNvSpPr/>
            <p:nvPr/>
          </p:nvSpPr>
          <p:spPr>
            <a:xfrm>
              <a:off x="2500567" y="3738360"/>
              <a:ext cx="1303419" cy="2723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A201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919190F-D959-C734-CD0A-08E5E54D4D5A}"/>
                </a:ext>
              </a:extLst>
            </p:cNvPr>
            <p:cNvSpPr/>
            <p:nvPr/>
          </p:nvSpPr>
          <p:spPr>
            <a:xfrm>
              <a:off x="6481007" y="4540463"/>
              <a:ext cx="922426" cy="2723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A202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976BB8A-27D2-E3A1-1654-A116252224C9}"/>
                </a:ext>
              </a:extLst>
            </p:cNvPr>
            <p:cNvSpPr txBox="1"/>
            <p:nvPr/>
          </p:nvSpPr>
          <p:spPr>
            <a:xfrm>
              <a:off x="4812632" y="1553254"/>
              <a:ext cx="3970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Gantt-Diagramm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93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C0D56-0824-3655-3F92-118C6A47D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47F5CF2-C2F7-DAF7-DA95-CE39E27AE7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3" name="Pfeil: nach rechts 19">
            <a:extLst>
              <a:ext uri="{FF2B5EF4-FFF2-40B4-BE49-F238E27FC236}">
                <a16:creationId xmlns:a16="http://schemas.microsoft.com/office/drawing/2014/main" id="{774A4A6B-077D-9D4E-CBA5-178390BFD316}"/>
              </a:ext>
            </a:extLst>
          </p:cNvPr>
          <p:cNvSpPr/>
          <p:nvPr/>
        </p:nvSpPr>
        <p:spPr>
          <a:xfrm rot="1907973">
            <a:off x="1589599" y="1366125"/>
            <a:ext cx="2556681" cy="136357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Gewichtungsfaktoren</a:t>
            </a:r>
          </a:p>
        </p:txBody>
      </p:sp>
      <p:sp>
        <p:nvSpPr>
          <p:cNvPr id="6" name="Pfeil: nach rechts 20">
            <a:extLst>
              <a:ext uri="{FF2B5EF4-FFF2-40B4-BE49-F238E27FC236}">
                <a16:creationId xmlns:a16="http://schemas.microsoft.com/office/drawing/2014/main" id="{6D07BED2-0B42-3F38-BB86-9617E628D0C7}"/>
              </a:ext>
            </a:extLst>
          </p:cNvPr>
          <p:cNvSpPr/>
          <p:nvPr/>
        </p:nvSpPr>
        <p:spPr>
          <a:xfrm rot="20406139">
            <a:off x="1707498" y="3654031"/>
            <a:ext cx="2320877" cy="14037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Optimierungsziel</a:t>
            </a:r>
          </a:p>
        </p:txBody>
      </p:sp>
      <p:sp>
        <p:nvSpPr>
          <p:cNvPr id="2" name="Pfeil: nach rechts 19">
            <a:extLst>
              <a:ext uri="{FF2B5EF4-FFF2-40B4-BE49-F238E27FC236}">
                <a16:creationId xmlns:a16="http://schemas.microsoft.com/office/drawing/2014/main" id="{F5350A94-045E-7A02-2599-D6AD063D9305}"/>
              </a:ext>
            </a:extLst>
          </p:cNvPr>
          <p:cNvSpPr/>
          <p:nvPr/>
        </p:nvSpPr>
        <p:spPr>
          <a:xfrm>
            <a:off x="4353770" y="2322558"/>
            <a:ext cx="3358185" cy="201980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Gurobi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1E896A-5FF3-BFBB-28FC-2AB7032C43C7}"/>
              </a:ext>
            </a:extLst>
          </p:cNvPr>
          <p:cNvSpPr/>
          <p:nvPr/>
        </p:nvSpPr>
        <p:spPr>
          <a:xfrm>
            <a:off x="4022271" y="1587883"/>
            <a:ext cx="3729789" cy="348915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E8F0BC-AB36-4CDE-B640-1490E2A3AEBC}"/>
              </a:ext>
            </a:extLst>
          </p:cNvPr>
          <p:cNvSpPr txBox="1"/>
          <p:nvPr/>
        </p:nvSpPr>
        <p:spPr>
          <a:xfrm>
            <a:off x="4102213" y="4707706"/>
            <a:ext cx="28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Mathematisches Modell</a:t>
            </a:r>
          </a:p>
        </p:txBody>
      </p:sp>
    </p:spTree>
    <p:extLst>
      <p:ext uri="{BB962C8B-B14F-4D97-AF65-F5344CB8AC3E}">
        <p14:creationId xmlns:p14="http://schemas.microsoft.com/office/powerpoint/2010/main" val="256423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DC94FDF-349E-3140-D14D-6C91492C6A58}"/>
              </a:ext>
            </a:extLst>
          </p:cNvPr>
          <p:cNvSpPr/>
          <p:nvPr/>
        </p:nvSpPr>
        <p:spPr>
          <a:xfrm>
            <a:off x="3513221" y="1086854"/>
            <a:ext cx="5165558" cy="71387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9C0BED-8B98-9FF5-FBBD-DE9295BC1733}"/>
              </a:ext>
            </a:extLst>
          </p:cNvPr>
          <p:cNvSpPr txBox="1"/>
          <p:nvPr/>
        </p:nvSpPr>
        <p:spPr>
          <a:xfrm>
            <a:off x="7900738" y="2269957"/>
            <a:ext cx="395437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"machineId"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"MG-SC01"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"CNC-Werkzeugmaschine"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technologies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"Drehen"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"setupTime"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180</a:t>
            </a:r>
            <a:endParaRPr lang="de-D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"Fräsen"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"setupTime"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219752A-DC2C-B09B-DCB1-119143644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9309"/>
              </p:ext>
            </p:extLst>
          </p:nvPr>
        </p:nvGraphicFramePr>
        <p:xfrm>
          <a:off x="737937" y="2269957"/>
          <a:ext cx="6601329" cy="3673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443">
                  <a:extLst>
                    <a:ext uri="{9D8B030D-6E8A-4147-A177-3AD203B41FA5}">
                      <a16:colId xmlns:a16="http://schemas.microsoft.com/office/drawing/2014/main" val="2451984118"/>
                    </a:ext>
                  </a:extLst>
                </a:gridCol>
                <a:gridCol w="2200443">
                  <a:extLst>
                    <a:ext uri="{9D8B030D-6E8A-4147-A177-3AD203B41FA5}">
                      <a16:colId xmlns:a16="http://schemas.microsoft.com/office/drawing/2014/main" val="2418664397"/>
                    </a:ext>
                  </a:extLst>
                </a:gridCol>
                <a:gridCol w="2200443">
                  <a:extLst>
                    <a:ext uri="{9D8B030D-6E8A-4147-A177-3AD203B41FA5}">
                      <a16:colId xmlns:a16="http://schemas.microsoft.com/office/drawing/2014/main" val="3190917132"/>
                    </a:ext>
                  </a:extLst>
                </a:gridCol>
              </a:tblGrid>
              <a:tr h="460070">
                <a:tc>
                  <a:txBody>
                    <a:bodyPr/>
                    <a:lstStyle/>
                    <a:p>
                      <a:r>
                        <a:rPr lang="de-DE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98065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machineId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Eindeutige Maschinenkennung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4780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Erläuterung des Prozesses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07741"/>
                  </a:ext>
                </a:extLst>
              </a:tr>
              <a:tr h="1043609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technologies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Beinhaltet eine Auflistung Prozesse, die an der Maschine realisierbar sind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Verschiedene </a:t>
                      </a:r>
                      <a:r>
                        <a:rPr lang="de-DE" sz="1400" dirty="0" err="1"/>
                        <a:t>Werkzeugkonfig</a:t>
                      </a:r>
                      <a:r>
                        <a:rPr lang="de-DE" sz="1400" dirty="0"/>
                        <a:t>. können trotz gleicher Technologie unterschiedliche Eigenschaften wie Rüstzeit besitzen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68730"/>
                  </a:ext>
                </a:extLst>
              </a:tr>
              <a:tr h="561943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setupTime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Rüstzeit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8183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F197EAE-108D-7632-4232-3343E08383E9}"/>
              </a:ext>
            </a:extLst>
          </p:cNvPr>
          <p:cNvSpPr txBox="1"/>
          <p:nvPr/>
        </p:nvSpPr>
        <p:spPr>
          <a:xfrm>
            <a:off x="4475747" y="281817"/>
            <a:ext cx="356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Spezifikation</a:t>
            </a:r>
          </a:p>
        </p:txBody>
      </p:sp>
    </p:spTree>
    <p:extLst>
      <p:ext uri="{BB962C8B-B14F-4D97-AF65-F5344CB8AC3E}">
        <p14:creationId xmlns:p14="http://schemas.microsoft.com/office/powerpoint/2010/main" val="349515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119D758-2BF2-ADB9-4E89-43541C0F4D2D}"/>
              </a:ext>
            </a:extLst>
          </p:cNvPr>
          <p:cNvSpPr txBox="1"/>
          <p:nvPr/>
        </p:nvSpPr>
        <p:spPr>
          <a:xfrm>
            <a:off x="4475747" y="281817"/>
            <a:ext cx="356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Spezifikation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5097ED3-5247-BFC2-D92D-2EE55F87BF07}"/>
              </a:ext>
            </a:extLst>
          </p:cNvPr>
          <p:cNvSpPr/>
          <p:nvPr/>
        </p:nvSpPr>
        <p:spPr>
          <a:xfrm>
            <a:off x="3513221" y="1086854"/>
            <a:ext cx="5165558" cy="71387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Aufträge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874AAC-5E15-3BE1-DDA0-587CC0A07D6B}"/>
              </a:ext>
            </a:extLst>
          </p:cNvPr>
          <p:cNvSpPr txBox="1"/>
          <p:nvPr/>
        </p:nvSpPr>
        <p:spPr>
          <a:xfrm>
            <a:off x="8045116" y="2308803"/>
            <a:ext cx="380198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"orderId"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"20231110",</a:t>
            </a:r>
          </a:p>
          <a:p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"Schraubenbestellung"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receiptDate</a:t>
            </a:r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de-DE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"10.11.2023"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"Mustermann </a:t>
            </a:r>
            <a:r>
              <a:rPr lang="de-DE" sz="12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Gmbh</a:t>
            </a:r>
            <a:r>
              <a:rPr lang="de-DE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orderContent</a:t>
            </a:r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    [</a:t>
            </a: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"partId"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"TF20-001-01"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"units"</a:t>
            </a:r>
            <a:r>
              <a:rPr lang="de-DE" sz="1200" b="0" dirty="0"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200</a:t>
            </a:r>
            <a:endParaRPr lang="de-DE" sz="1200" b="0" dirty="0">
              <a:effectLst/>
              <a:latin typeface="Consolas" panose="020B0609020204030204" pitchFamily="49" charset="0"/>
            </a:endParaRP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"desiredDelieveryDate</a:t>
            </a:r>
            <a:r>
              <a:rPr lang="de-DE" sz="12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":"20.11.2023"</a:t>
            </a: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de-DE" sz="1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A2910576-1B63-D2FC-BC39-00575C0C9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0351"/>
              </p:ext>
            </p:extLst>
          </p:nvPr>
        </p:nvGraphicFramePr>
        <p:xfrm>
          <a:off x="184482" y="2379618"/>
          <a:ext cx="3439444" cy="375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770">
                  <a:extLst>
                    <a:ext uri="{9D8B030D-6E8A-4147-A177-3AD203B41FA5}">
                      <a16:colId xmlns:a16="http://schemas.microsoft.com/office/drawing/2014/main" val="2451984118"/>
                    </a:ext>
                  </a:extLst>
                </a:gridCol>
                <a:gridCol w="1749674">
                  <a:extLst>
                    <a:ext uri="{9D8B030D-6E8A-4147-A177-3AD203B41FA5}">
                      <a16:colId xmlns:a16="http://schemas.microsoft.com/office/drawing/2014/main" val="2418664397"/>
                    </a:ext>
                  </a:extLst>
                </a:gridCol>
              </a:tblGrid>
              <a:tr h="396164">
                <a:tc>
                  <a:txBody>
                    <a:bodyPr/>
                    <a:lstStyle/>
                    <a:p>
                      <a:r>
                        <a:rPr lang="de-DE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98065"/>
                  </a:ext>
                </a:extLst>
              </a:tr>
              <a:tr h="573490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orderId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Eindeutige Auftrags-ID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4780"/>
                  </a:ext>
                </a:extLst>
              </a:tr>
              <a:tr h="573490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Erläuterung des Prozesses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07741"/>
                  </a:ext>
                </a:extLst>
              </a:tr>
              <a:tr h="935038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receiptDate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Datum der Bestellung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68730"/>
                  </a:ext>
                </a:extLst>
              </a:tr>
              <a:tr h="503482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customer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Kundennummer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81830"/>
                  </a:ext>
                </a:extLst>
              </a:tr>
              <a:tr h="503482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orderContent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Liste der Aufträge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9669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E37EA5D-7135-F4DE-2C5C-17D71D0A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16648"/>
              </p:ext>
            </p:extLst>
          </p:nvPr>
        </p:nvGraphicFramePr>
        <p:xfrm>
          <a:off x="4356226" y="2311438"/>
          <a:ext cx="3479547" cy="254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873">
                  <a:extLst>
                    <a:ext uri="{9D8B030D-6E8A-4147-A177-3AD203B41FA5}">
                      <a16:colId xmlns:a16="http://schemas.microsoft.com/office/drawing/2014/main" val="2451984118"/>
                    </a:ext>
                  </a:extLst>
                </a:gridCol>
                <a:gridCol w="1749674">
                  <a:extLst>
                    <a:ext uri="{9D8B030D-6E8A-4147-A177-3AD203B41FA5}">
                      <a16:colId xmlns:a16="http://schemas.microsoft.com/office/drawing/2014/main" val="2418664397"/>
                    </a:ext>
                  </a:extLst>
                </a:gridCol>
              </a:tblGrid>
              <a:tr h="396164">
                <a:tc>
                  <a:txBody>
                    <a:bodyPr/>
                    <a:lstStyle/>
                    <a:p>
                      <a:r>
                        <a:rPr lang="de-DE" dirty="0"/>
                        <a:t>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98065"/>
                  </a:ext>
                </a:extLst>
              </a:tr>
              <a:tr h="573490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partId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Eindeutige Produkt-ID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4780"/>
                  </a:ext>
                </a:extLst>
              </a:tr>
              <a:tr h="573490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units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07741"/>
                  </a:ext>
                </a:extLst>
              </a:tr>
              <a:tr h="935038"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desiredDelieveryDate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68730"/>
                  </a:ext>
                </a:extLst>
              </a:tr>
            </a:tbl>
          </a:graphicData>
        </a:graphic>
      </p:graphicFrame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23FFFD2-4693-5D24-DF51-2BFEB87990E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23926" y="3583824"/>
            <a:ext cx="732300" cy="2187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6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DC94FDF-349E-3140-D14D-6C91492C6A58}"/>
              </a:ext>
            </a:extLst>
          </p:cNvPr>
          <p:cNvSpPr/>
          <p:nvPr/>
        </p:nvSpPr>
        <p:spPr>
          <a:xfrm>
            <a:off x="3978443" y="778043"/>
            <a:ext cx="2795335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F997E1F-CC89-31CD-F8A6-5AFA42719D4D}"/>
              </a:ext>
            </a:extLst>
          </p:cNvPr>
          <p:cNvSpPr/>
          <p:nvPr/>
        </p:nvSpPr>
        <p:spPr>
          <a:xfrm>
            <a:off x="1764633" y="4992230"/>
            <a:ext cx="2795332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Aufträge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2EDC5D77-F9F2-41F5-065A-E7DA012EB8C6}"/>
              </a:ext>
            </a:extLst>
          </p:cNvPr>
          <p:cNvSpPr/>
          <p:nvPr/>
        </p:nvSpPr>
        <p:spPr>
          <a:xfrm>
            <a:off x="1764633" y="3759431"/>
            <a:ext cx="2795332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41033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65289-44C6-8CCD-3EEF-BE6205AC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84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/>
              <a:t>Einordnung der Begriffe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173625-ECBB-A129-A914-EF6D2679A6F9}"/>
              </a:ext>
            </a:extLst>
          </p:cNvPr>
          <p:cNvSpPr txBox="1"/>
          <p:nvPr/>
        </p:nvSpPr>
        <p:spPr>
          <a:xfrm>
            <a:off x="3902240" y="1409953"/>
            <a:ext cx="42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dirty="0">
                <a:effectLst/>
                <a:latin typeface="Arial" panose="020B0604020202020204" pitchFamily="34" charset="0"/>
              </a:rPr>
              <a:t>„Konzeptionierung </a:t>
            </a:r>
            <a:r>
              <a:rPr lang="de-DE" sz="1800" b="1" i="0" u="sng" strike="noStrike" dirty="0">
                <a:effectLst/>
                <a:latin typeface="Arial" panose="020B0604020202020204" pitchFamily="34" charset="0"/>
              </a:rPr>
              <a:t>und</a:t>
            </a:r>
            <a:r>
              <a:rPr lang="de-DE" sz="1800" b="1" i="0" u="none" strike="noStrike" dirty="0">
                <a:effectLst/>
                <a:latin typeface="Arial" panose="020B0604020202020204" pitchFamily="34" charset="0"/>
              </a:rPr>
              <a:t> Entwicklung“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EDFE24-5EA8-E5F5-D868-CC9D81ADEB26}"/>
              </a:ext>
            </a:extLst>
          </p:cNvPr>
          <p:cNvSpPr txBox="1"/>
          <p:nvPr/>
        </p:nvSpPr>
        <p:spPr>
          <a:xfrm>
            <a:off x="1050758" y="2533120"/>
            <a:ext cx="4756484" cy="120032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von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Rahmenbedingungen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Theoretische Zusammenhänge erfassen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Konzept einer Gesamtstruktur entwickeln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874FB-E955-BA27-BF1E-44D1BC5CE7CF}"/>
              </a:ext>
            </a:extLst>
          </p:cNvPr>
          <p:cNvSpPr txBox="1"/>
          <p:nvPr/>
        </p:nvSpPr>
        <p:spPr>
          <a:xfrm>
            <a:off x="7074567" y="2394621"/>
            <a:ext cx="4271213" cy="175432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-Überprüfung von Machbarkeit</a:t>
            </a:r>
          </a:p>
          <a:p>
            <a:r>
              <a:rPr lang="de-DE" dirty="0"/>
              <a:t>-Auswahl von Realisierungsmethoden</a:t>
            </a:r>
          </a:p>
          <a:p>
            <a:r>
              <a:rPr lang="de-DE" dirty="0"/>
              <a:t>-Formulierung von Realisierungsherausforderungen</a:t>
            </a:r>
          </a:p>
          <a:p>
            <a:r>
              <a:rPr lang="de-DE" dirty="0"/>
              <a:t>-Erstellen einer Feature-List </a:t>
            </a:r>
          </a:p>
          <a:p>
            <a:r>
              <a:rPr lang="de-DE" dirty="0"/>
              <a:t>-Realisierung eines lauffähigen Programms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C2C86C-D941-E93E-5AB9-8CA58BC7A3D5}"/>
              </a:ext>
            </a:extLst>
          </p:cNvPr>
          <p:cNvCxnSpPr/>
          <p:nvPr/>
        </p:nvCxnSpPr>
        <p:spPr>
          <a:xfrm flipH="1">
            <a:off x="4130842" y="1717621"/>
            <a:ext cx="810126" cy="677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5DB8ADC-4980-73C3-1339-15711847FD1E}"/>
              </a:ext>
            </a:extLst>
          </p:cNvPr>
          <p:cNvCxnSpPr>
            <a:cxnSpLocks/>
          </p:cNvCxnSpPr>
          <p:nvPr/>
        </p:nvCxnSpPr>
        <p:spPr>
          <a:xfrm>
            <a:off x="6930189" y="1717621"/>
            <a:ext cx="1042740" cy="6231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8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65289-44C6-8CCD-3EEF-BE6205AC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84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/>
              <a:t>Einordnung der Begriffe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173625-ECBB-A129-A914-EF6D2679A6F9}"/>
              </a:ext>
            </a:extLst>
          </p:cNvPr>
          <p:cNvSpPr txBox="1"/>
          <p:nvPr/>
        </p:nvSpPr>
        <p:spPr>
          <a:xfrm>
            <a:off x="2943725" y="1409953"/>
            <a:ext cx="679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dirty="0">
                <a:effectLst/>
                <a:latin typeface="Arial" panose="020B0604020202020204" pitchFamily="34" charset="0"/>
              </a:rPr>
              <a:t>„Feinplanungsmodul zur Planung von Fertigungsaufträgen“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08A115-4E86-43F7-1F57-4A11862033EE}"/>
              </a:ext>
            </a:extLst>
          </p:cNvPr>
          <p:cNvSpPr>
            <a:spLocks/>
          </p:cNvSpPr>
          <p:nvPr/>
        </p:nvSpPr>
        <p:spPr>
          <a:xfrm>
            <a:off x="2943725" y="1984334"/>
            <a:ext cx="6304549" cy="42992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42F9D9-B7C9-390D-A357-908249C2F246}"/>
              </a:ext>
            </a:extLst>
          </p:cNvPr>
          <p:cNvSpPr txBox="1"/>
          <p:nvPr/>
        </p:nvSpPr>
        <p:spPr>
          <a:xfrm>
            <a:off x="3481137" y="2735516"/>
            <a:ext cx="4940968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Planungsebenen der Fertigungsplanung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46B6F4-BBAE-3E7D-94CE-95B15E2E183E}"/>
              </a:ext>
            </a:extLst>
          </p:cNvPr>
          <p:cNvSpPr txBox="1">
            <a:spLocks/>
          </p:cNvSpPr>
          <p:nvPr/>
        </p:nvSpPr>
        <p:spPr>
          <a:xfrm>
            <a:off x="3775910" y="2077972"/>
            <a:ext cx="483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ERP – Enterprise </a:t>
            </a:r>
            <a:r>
              <a:rPr lang="de-DE" sz="2000" b="1" dirty="0" err="1"/>
              <a:t>Rescource</a:t>
            </a:r>
            <a:r>
              <a:rPr lang="de-DE" sz="2000" b="1" dirty="0"/>
              <a:t> </a:t>
            </a:r>
            <a:r>
              <a:rPr lang="de-DE" sz="2000" b="1" dirty="0" err="1"/>
              <a:t>Planing</a:t>
            </a:r>
            <a:endParaRPr lang="de-DE" sz="20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C6922BE-9952-6968-AA2F-A29BA0EA25D3}"/>
              </a:ext>
            </a:extLst>
          </p:cNvPr>
          <p:cNvSpPr txBox="1"/>
          <p:nvPr/>
        </p:nvSpPr>
        <p:spPr>
          <a:xfrm>
            <a:off x="3775910" y="3457519"/>
            <a:ext cx="414688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Strategische Planung:   Zeitfenster &gt; 1 Jahr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668FF32-347D-12FE-3340-E0B198263B78}"/>
              </a:ext>
            </a:extLst>
          </p:cNvPr>
          <p:cNvSpPr txBox="1"/>
          <p:nvPr/>
        </p:nvSpPr>
        <p:spPr>
          <a:xfrm>
            <a:off x="3775910" y="4525648"/>
            <a:ext cx="41468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Grobplanung:   Zeitfenster ca. 1-4 Wochen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2CF0287-0022-E76F-E0CF-A053DFF8B369}"/>
              </a:ext>
            </a:extLst>
          </p:cNvPr>
          <p:cNvSpPr txBox="1"/>
          <p:nvPr/>
        </p:nvSpPr>
        <p:spPr>
          <a:xfrm>
            <a:off x="3775910" y="5078715"/>
            <a:ext cx="41468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Feinplanung:   Zeitfenster ca. 1-7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158069C-29E0-BC4D-BF88-37EC72A73043}"/>
              </a:ext>
            </a:extLst>
          </p:cNvPr>
          <p:cNvSpPr txBox="1"/>
          <p:nvPr/>
        </p:nvSpPr>
        <p:spPr>
          <a:xfrm>
            <a:off x="3775909" y="3991583"/>
            <a:ext cx="41468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Jahresplanung:   Zeitfenster = 1 Jahr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3C78C06-EA44-EA49-05F4-75357E874256}"/>
              </a:ext>
            </a:extLst>
          </p:cNvPr>
          <p:cNvSpPr txBox="1"/>
          <p:nvPr/>
        </p:nvSpPr>
        <p:spPr>
          <a:xfrm>
            <a:off x="2897104" y="6457852"/>
            <a:ext cx="6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Bezug: ERP-Kompendium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634DC4-4F2F-4CB2-2E46-E03791A52F5F}"/>
              </a:ext>
            </a:extLst>
          </p:cNvPr>
          <p:cNvSpPr txBox="1"/>
          <p:nvPr/>
        </p:nvSpPr>
        <p:spPr>
          <a:xfrm>
            <a:off x="3775909" y="5624146"/>
            <a:ext cx="414688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Umplanung:   Zeitfenster wenige Stunden</a:t>
            </a:r>
          </a:p>
        </p:txBody>
      </p:sp>
    </p:spTree>
    <p:extLst>
      <p:ext uri="{BB962C8B-B14F-4D97-AF65-F5344CB8AC3E}">
        <p14:creationId xmlns:p14="http://schemas.microsoft.com/office/powerpoint/2010/main" val="16041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65289-44C6-8CCD-3EEF-BE6205AC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84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/>
              <a:t>Einordnung der Begriffe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173625-ECBB-A129-A914-EF6D2679A6F9}"/>
              </a:ext>
            </a:extLst>
          </p:cNvPr>
          <p:cNvSpPr txBox="1"/>
          <p:nvPr/>
        </p:nvSpPr>
        <p:spPr>
          <a:xfrm>
            <a:off x="2943725" y="1409953"/>
            <a:ext cx="679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dirty="0">
                <a:effectLst/>
                <a:latin typeface="Arial" panose="020B0604020202020204" pitchFamily="34" charset="0"/>
              </a:rPr>
              <a:t>„Feinplanungsmodul zur Planung von Fertigungsaufträgen“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08A115-4E86-43F7-1F57-4A11862033EE}"/>
              </a:ext>
            </a:extLst>
          </p:cNvPr>
          <p:cNvSpPr>
            <a:spLocks/>
          </p:cNvSpPr>
          <p:nvPr/>
        </p:nvSpPr>
        <p:spPr>
          <a:xfrm>
            <a:off x="2943725" y="1984334"/>
            <a:ext cx="6304549" cy="42992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42F9D9-B7C9-390D-A357-908249C2F246}"/>
              </a:ext>
            </a:extLst>
          </p:cNvPr>
          <p:cNvSpPr txBox="1"/>
          <p:nvPr/>
        </p:nvSpPr>
        <p:spPr>
          <a:xfrm>
            <a:off x="3481137" y="2735516"/>
            <a:ext cx="4940968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Planungsebenen der Fertigungsplanung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46B6F4-BBAE-3E7D-94CE-95B15E2E183E}"/>
              </a:ext>
            </a:extLst>
          </p:cNvPr>
          <p:cNvSpPr txBox="1">
            <a:spLocks/>
          </p:cNvSpPr>
          <p:nvPr/>
        </p:nvSpPr>
        <p:spPr>
          <a:xfrm>
            <a:off x="3775910" y="2077972"/>
            <a:ext cx="483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ERP – Enterprise </a:t>
            </a:r>
            <a:r>
              <a:rPr lang="de-DE" sz="2000" b="1" dirty="0" err="1"/>
              <a:t>Rescource</a:t>
            </a:r>
            <a:r>
              <a:rPr lang="de-DE" sz="2000" b="1" dirty="0"/>
              <a:t> </a:t>
            </a:r>
            <a:r>
              <a:rPr lang="de-DE" sz="2000" b="1" dirty="0" err="1"/>
              <a:t>Planing</a:t>
            </a:r>
            <a:endParaRPr lang="de-DE" sz="20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C6922BE-9952-6968-AA2F-A29BA0EA25D3}"/>
              </a:ext>
            </a:extLst>
          </p:cNvPr>
          <p:cNvSpPr txBox="1"/>
          <p:nvPr/>
        </p:nvSpPr>
        <p:spPr>
          <a:xfrm>
            <a:off x="3775910" y="3457519"/>
            <a:ext cx="413886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Strategische Planung: Zeitfenster &gt; 1 Jahr 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668FF32-347D-12FE-3340-E0B198263B78}"/>
              </a:ext>
            </a:extLst>
          </p:cNvPr>
          <p:cNvSpPr txBox="1"/>
          <p:nvPr/>
        </p:nvSpPr>
        <p:spPr>
          <a:xfrm>
            <a:off x="3775910" y="4525648"/>
            <a:ext cx="413886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Grobplanung:   Zeitfenster ca. 1-4 Wochen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2CF0287-0022-E76F-E0CF-A053DFF8B369}"/>
              </a:ext>
            </a:extLst>
          </p:cNvPr>
          <p:cNvSpPr txBox="1"/>
          <p:nvPr/>
        </p:nvSpPr>
        <p:spPr>
          <a:xfrm>
            <a:off x="3775910" y="5078715"/>
            <a:ext cx="41388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Feinplanung:   Zeitfenster ca. </a:t>
            </a:r>
            <a:r>
              <a:rPr lang="de-DE" b="1" dirty="0"/>
              <a:t>1</a:t>
            </a:r>
            <a:r>
              <a:rPr lang="de-DE" dirty="0"/>
              <a:t>-7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158069C-29E0-BC4D-BF88-37EC72A73043}"/>
              </a:ext>
            </a:extLst>
          </p:cNvPr>
          <p:cNvSpPr txBox="1"/>
          <p:nvPr/>
        </p:nvSpPr>
        <p:spPr>
          <a:xfrm>
            <a:off x="3775909" y="3991583"/>
            <a:ext cx="41388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Jahresplanung:   Zeitfenster = 1 Jahr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3C78C06-EA44-EA49-05F4-75357E874256}"/>
              </a:ext>
            </a:extLst>
          </p:cNvPr>
          <p:cNvSpPr txBox="1"/>
          <p:nvPr/>
        </p:nvSpPr>
        <p:spPr>
          <a:xfrm>
            <a:off x="2897104" y="6457852"/>
            <a:ext cx="6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Bezug: ERP-Kompendium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634DC4-4F2F-4CB2-2E46-E03791A52F5F}"/>
              </a:ext>
            </a:extLst>
          </p:cNvPr>
          <p:cNvSpPr txBox="1"/>
          <p:nvPr/>
        </p:nvSpPr>
        <p:spPr>
          <a:xfrm>
            <a:off x="3775909" y="5624146"/>
            <a:ext cx="413886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Umplanung:   Zeitfenster wenige Stunden</a:t>
            </a:r>
          </a:p>
        </p:txBody>
      </p:sp>
    </p:spTree>
    <p:extLst>
      <p:ext uri="{BB962C8B-B14F-4D97-AF65-F5344CB8AC3E}">
        <p14:creationId xmlns:p14="http://schemas.microsoft.com/office/powerpoint/2010/main" val="198111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65289-44C6-8CCD-3EEF-BE6205AC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84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/>
              <a:t>Einordnung der Begriffe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173625-ECBB-A129-A914-EF6D2679A6F9}"/>
              </a:ext>
            </a:extLst>
          </p:cNvPr>
          <p:cNvSpPr txBox="1"/>
          <p:nvPr/>
        </p:nvSpPr>
        <p:spPr>
          <a:xfrm>
            <a:off x="2943725" y="1409953"/>
            <a:ext cx="679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dirty="0">
                <a:effectLst/>
                <a:latin typeface="Arial" panose="020B0604020202020204" pitchFamily="34" charset="0"/>
              </a:rPr>
              <a:t>„Feinplanungsmodul zur Planung von Fertigungsaufträgen“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46B6F4-BBAE-3E7D-94CE-95B15E2E183E}"/>
              </a:ext>
            </a:extLst>
          </p:cNvPr>
          <p:cNvSpPr txBox="1">
            <a:spLocks/>
          </p:cNvSpPr>
          <p:nvPr/>
        </p:nvSpPr>
        <p:spPr>
          <a:xfrm>
            <a:off x="3775910" y="2077972"/>
            <a:ext cx="483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ERP – Enterprise </a:t>
            </a:r>
            <a:r>
              <a:rPr lang="de-DE" sz="2000" b="1" dirty="0" err="1"/>
              <a:t>Rescource</a:t>
            </a:r>
            <a:r>
              <a:rPr lang="de-DE" sz="2000" b="1" dirty="0"/>
              <a:t> </a:t>
            </a:r>
            <a:r>
              <a:rPr lang="de-DE" sz="2000" b="1" dirty="0" err="1"/>
              <a:t>Planing</a:t>
            </a:r>
            <a:endParaRPr lang="de-DE" sz="20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668FF32-347D-12FE-3340-E0B198263B78}"/>
              </a:ext>
            </a:extLst>
          </p:cNvPr>
          <p:cNvSpPr txBox="1"/>
          <p:nvPr/>
        </p:nvSpPr>
        <p:spPr>
          <a:xfrm>
            <a:off x="1497931" y="3118555"/>
            <a:ext cx="414688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Grobplanung:   Zeitfenster ca. 1-4 Wochen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2CF0287-0022-E76F-E0CF-A053DFF8B369}"/>
              </a:ext>
            </a:extLst>
          </p:cNvPr>
          <p:cNvSpPr txBox="1"/>
          <p:nvPr/>
        </p:nvSpPr>
        <p:spPr>
          <a:xfrm>
            <a:off x="1497931" y="4091758"/>
            <a:ext cx="41468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Feinplanung:   Zeitfenster ca. </a:t>
            </a:r>
            <a:r>
              <a:rPr lang="de-DE" b="1" dirty="0"/>
              <a:t>1</a:t>
            </a:r>
            <a:r>
              <a:rPr lang="de-DE" dirty="0"/>
              <a:t>-7 Tage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3C78C06-EA44-EA49-05F4-75357E874256}"/>
              </a:ext>
            </a:extLst>
          </p:cNvPr>
          <p:cNvSpPr txBox="1"/>
          <p:nvPr/>
        </p:nvSpPr>
        <p:spPr>
          <a:xfrm>
            <a:off x="2897104" y="6457852"/>
            <a:ext cx="6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Bezug: ERP-Kompendium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634DC4-4F2F-4CB2-2E46-E03791A52F5F}"/>
              </a:ext>
            </a:extLst>
          </p:cNvPr>
          <p:cNvSpPr txBox="1"/>
          <p:nvPr/>
        </p:nvSpPr>
        <p:spPr>
          <a:xfrm>
            <a:off x="1497931" y="5064961"/>
            <a:ext cx="414688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Umplanung:   Zeitfenster wenige Stunden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4A5175-3C45-638A-3FDC-CD2AF984301C}"/>
              </a:ext>
            </a:extLst>
          </p:cNvPr>
          <p:cNvSpPr txBox="1"/>
          <p:nvPr/>
        </p:nvSpPr>
        <p:spPr>
          <a:xfrm>
            <a:off x="6280486" y="5064961"/>
            <a:ext cx="571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Umplanung als Feature vorgesehen, aber nicht inbegriffen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C26EC8-0A26-05BA-E019-4E88854D3861}"/>
              </a:ext>
            </a:extLst>
          </p:cNvPr>
          <p:cNvSpPr txBox="1"/>
          <p:nvPr/>
        </p:nvSpPr>
        <p:spPr>
          <a:xfrm>
            <a:off x="6341392" y="2980055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Feststehende Liste mit Aufträgen vorgegeben, da dies als Teil der Grobplanung angesehen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81DE6FA-9219-D8DA-042A-F1B403910374}"/>
              </a:ext>
            </a:extLst>
          </p:cNvPr>
          <p:cNvSpPr/>
          <p:nvPr/>
        </p:nvSpPr>
        <p:spPr>
          <a:xfrm>
            <a:off x="5756608" y="3159141"/>
            <a:ext cx="561474" cy="2881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7B8C7D5-8974-7B99-15EC-215BFE8712FD}"/>
              </a:ext>
            </a:extLst>
          </p:cNvPr>
          <p:cNvSpPr/>
          <p:nvPr/>
        </p:nvSpPr>
        <p:spPr>
          <a:xfrm>
            <a:off x="5719012" y="5101563"/>
            <a:ext cx="561474" cy="2881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65289-44C6-8CCD-3EEF-BE6205AC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84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Einordnung der Begriffe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B2AAC8-0210-8DF1-F6DA-F1A10B675AA6}"/>
              </a:ext>
            </a:extLst>
          </p:cNvPr>
          <p:cNvSpPr/>
          <p:nvPr/>
        </p:nvSpPr>
        <p:spPr>
          <a:xfrm>
            <a:off x="4559968" y="2465597"/>
            <a:ext cx="3072064" cy="33367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3BCB78A-4CA8-B2CC-F5E0-C06025D6D885}"/>
              </a:ext>
            </a:extLst>
          </p:cNvPr>
          <p:cNvSpPr txBox="1"/>
          <p:nvPr/>
        </p:nvSpPr>
        <p:spPr>
          <a:xfrm>
            <a:off x="4343398" y="1309677"/>
            <a:ext cx="42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dirty="0">
                <a:effectLst/>
                <a:latin typeface="Arial" panose="020B0604020202020204" pitchFamily="34" charset="0"/>
              </a:rPr>
              <a:t>„parametrisierbare Feinplanung“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20B943-2C1C-09CE-6F76-90B10341CDE9}"/>
              </a:ext>
            </a:extLst>
          </p:cNvPr>
          <p:cNvSpPr txBox="1"/>
          <p:nvPr/>
        </p:nvSpPr>
        <p:spPr>
          <a:xfrm>
            <a:off x="5086350" y="3737837"/>
            <a:ext cx="201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Feinplanung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DC94FDF-349E-3140-D14D-6C91492C6A58}"/>
              </a:ext>
            </a:extLst>
          </p:cNvPr>
          <p:cNvSpPr/>
          <p:nvPr/>
        </p:nvSpPr>
        <p:spPr>
          <a:xfrm>
            <a:off x="1957137" y="2526633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86835A1-8201-FA68-6CE8-514D4C67F25D}"/>
              </a:ext>
            </a:extLst>
          </p:cNvPr>
          <p:cNvSpPr/>
          <p:nvPr/>
        </p:nvSpPr>
        <p:spPr>
          <a:xfrm>
            <a:off x="1957134" y="3310779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Material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F997E1F-CC89-31CD-F8A6-5AFA42719D4D}"/>
              </a:ext>
            </a:extLst>
          </p:cNvPr>
          <p:cNvSpPr/>
          <p:nvPr/>
        </p:nvSpPr>
        <p:spPr>
          <a:xfrm>
            <a:off x="1957134" y="4156473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Aufträge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DA34D62-F8B2-DCF8-C669-90302057DA41}"/>
              </a:ext>
            </a:extLst>
          </p:cNvPr>
          <p:cNvSpPr/>
          <p:nvPr/>
        </p:nvSpPr>
        <p:spPr>
          <a:xfrm>
            <a:off x="1957134" y="4991644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Personal/Kompetenzen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816D188B-F03B-C0CF-0ABB-CF0BD1C78F99}"/>
              </a:ext>
            </a:extLst>
          </p:cNvPr>
          <p:cNvSpPr/>
          <p:nvPr/>
        </p:nvSpPr>
        <p:spPr>
          <a:xfrm>
            <a:off x="7632031" y="2759242"/>
            <a:ext cx="2861682" cy="224184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Auftragszuordnung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416F20E-C625-25E6-B2A4-879B8D2A7D2F}"/>
              </a:ext>
            </a:extLst>
          </p:cNvPr>
          <p:cNvSpPr/>
          <p:nvPr/>
        </p:nvSpPr>
        <p:spPr>
          <a:xfrm rot="1907973">
            <a:off x="2489602" y="1573588"/>
            <a:ext cx="2223697" cy="585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962717B-4971-076D-50B1-18C78EF438A3}"/>
              </a:ext>
            </a:extLst>
          </p:cNvPr>
          <p:cNvSpPr/>
          <p:nvPr/>
        </p:nvSpPr>
        <p:spPr>
          <a:xfrm rot="20406139">
            <a:off x="2300102" y="5881707"/>
            <a:ext cx="2320877" cy="585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Optimierungsziel</a:t>
            </a:r>
          </a:p>
        </p:txBody>
      </p:sp>
    </p:spTree>
    <p:extLst>
      <p:ext uri="{BB962C8B-B14F-4D97-AF65-F5344CB8AC3E}">
        <p14:creationId xmlns:p14="http://schemas.microsoft.com/office/powerpoint/2010/main" val="298383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B2AAC8-0210-8DF1-F6DA-F1A10B675AA6}"/>
              </a:ext>
            </a:extLst>
          </p:cNvPr>
          <p:cNvSpPr/>
          <p:nvPr/>
        </p:nvSpPr>
        <p:spPr>
          <a:xfrm>
            <a:off x="4559968" y="2465597"/>
            <a:ext cx="3072064" cy="33367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20B943-2C1C-09CE-6F76-90B10341CDE9}"/>
              </a:ext>
            </a:extLst>
          </p:cNvPr>
          <p:cNvSpPr txBox="1"/>
          <p:nvPr/>
        </p:nvSpPr>
        <p:spPr>
          <a:xfrm>
            <a:off x="5086350" y="3737837"/>
            <a:ext cx="201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Feinplanung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DC94FDF-349E-3140-D14D-6C91492C6A58}"/>
              </a:ext>
            </a:extLst>
          </p:cNvPr>
          <p:cNvSpPr/>
          <p:nvPr/>
        </p:nvSpPr>
        <p:spPr>
          <a:xfrm>
            <a:off x="1957137" y="2526633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86835A1-8201-FA68-6CE8-514D4C67F25D}"/>
              </a:ext>
            </a:extLst>
          </p:cNvPr>
          <p:cNvSpPr/>
          <p:nvPr/>
        </p:nvSpPr>
        <p:spPr>
          <a:xfrm>
            <a:off x="1957134" y="3310779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Material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F997E1F-CC89-31CD-F8A6-5AFA42719D4D}"/>
              </a:ext>
            </a:extLst>
          </p:cNvPr>
          <p:cNvSpPr/>
          <p:nvPr/>
        </p:nvSpPr>
        <p:spPr>
          <a:xfrm>
            <a:off x="1957134" y="4156473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Aufträge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DA34D62-F8B2-DCF8-C669-90302057DA41}"/>
              </a:ext>
            </a:extLst>
          </p:cNvPr>
          <p:cNvSpPr/>
          <p:nvPr/>
        </p:nvSpPr>
        <p:spPr>
          <a:xfrm>
            <a:off x="1957134" y="4991644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Personal/Kompetenzen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816D188B-F03B-C0CF-0ABB-CF0BD1C78F99}"/>
              </a:ext>
            </a:extLst>
          </p:cNvPr>
          <p:cNvSpPr/>
          <p:nvPr/>
        </p:nvSpPr>
        <p:spPr>
          <a:xfrm>
            <a:off x="7632031" y="2759242"/>
            <a:ext cx="2861682" cy="224184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Auftragszuordnung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416F20E-C625-25E6-B2A4-879B8D2A7D2F}"/>
              </a:ext>
            </a:extLst>
          </p:cNvPr>
          <p:cNvSpPr/>
          <p:nvPr/>
        </p:nvSpPr>
        <p:spPr>
          <a:xfrm rot="1907973">
            <a:off x="2489602" y="1573588"/>
            <a:ext cx="2223697" cy="585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962717B-4971-076D-50B1-18C78EF438A3}"/>
              </a:ext>
            </a:extLst>
          </p:cNvPr>
          <p:cNvSpPr/>
          <p:nvPr/>
        </p:nvSpPr>
        <p:spPr>
          <a:xfrm rot="20406139">
            <a:off x="2300102" y="5881707"/>
            <a:ext cx="2320877" cy="585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Optimierungsziel</a:t>
            </a:r>
          </a:p>
        </p:txBody>
      </p:sp>
    </p:spTree>
    <p:extLst>
      <p:ext uri="{BB962C8B-B14F-4D97-AF65-F5344CB8AC3E}">
        <p14:creationId xmlns:p14="http://schemas.microsoft.com/office/powerpoint/2010/main" val="332378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B2AAC8-0210-8DF1-F6DA-F1A10B675AA6}"/>
              </a:ext>
            </a:extLst>
          </p:cNvPr>
          <p:cNvSpPr/>
          <p:nvPr/>
        </p:nvSpPr>
        <p:spPr>
          <a:xfrm>
            <a:off x="4559968" y="2465597"/>
            <a:ext cx="3072064" cy="33367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20B943-2C1C-09CE-6F76-90B10341CDE9}"/>
              </a:ext>
            </a:extLst>
          </p:cNvPr>
          <p:cNvSpPr txBox="1"/>
          <p:nvPr/>
        </p:nvSpPr>
        <p:spPr>
          <a:xfrm>
            <a:off x="5086350" y="3737837"/>
            <a:ext cx="201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Feinplanung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DC94FDF-349E-3140-D14D-6C91492C6A58}"/>
              </a:ext>
            </a:extLst>
          </p:cNvPr>
          <p:cNvSpPr/>
          <p:nvPr/>
        </p:nvSpPr>
        <p:spPr>
          <a:xfrm>
            <a:off x="1957137" y="2526633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86835A1-8201-FA68-6CE8-514D4C67F25D}"/>
              </a:ext>
            </a:extLst>
          </p:cNvPr>
          <p:cNvSpPr/>
          <p:nvPr/>
        </p:nvSpPr>
        <p:spPr>
          <a:xfrm>
            <a:off x="1957134" y="3310779"/>
            <a:ext cx="2602831" cy="585536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Material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F997E1F-CC89-31CD-F8A6-5AFA42719D4D}"/>
              </a:ext>
            </a:extLst>
          </p:cNvPr>
          <p:cNvSpPr/>
          <p:nvPr/>
        </p:nvSpPr>
        <p:spPr>
          <a:xfrm>
            <a:off x="1957134" y="4156473"/>
            <a:ext cx="2602831" cy="58553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Aufträge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DA34D62-F8B2-DCF8-C669-90302057DA41}"/>
              </a:ext>
            </a:extLst>
          </p:cNvPr>
          <p:cNvSpPr/>
          <p:nvPr/>
        </p:nvSpPr>
        <p:spPr>
          <a:xfrm>
            <a:off x="1957134" y="4991644"/>
            <a:ext cx="2602831" cy="58553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Personal/Kompetenzen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816D188B-F03B-C0CF-0ABB-CF0BD1C78F99}"/>
              </a:ext>
            </a:extLst>
          </p:cNvPr>
          <p:cNvSpPr/>
          <p:nvPr/>
        </p:nvSpPr>
        <p:spPr>
          <a:xfrm>
            <a:off x="7632031" y="2759242"/>
            <a:ext cx="2861682" cy="224184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Auftragszuordnung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416F20E-C625-25E6-B2A4-879B8D2A7D2F}"/>
              </a:ext>
            </a:extLst>
          </p:cNvPr>
          <p:cNvSpPr/>
          <p:nvPr/>
        </p:nvSpPr>
        <p:spPr>
          <a:xfrm rot="1907973">
            <a:off x="2489602" y="1573588"/>
            <a:ext cx="2223697" cy="585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8962717B-4971-076D-50B1-18C78EF438A3}"/>
              </a:ext>
            </a:extLst>
          </p:cNvPr>
          <p:cNvSpPr/>
          <p:nvPr/>
        </p:nvSpPr>
        <p:spPr>
          <a:xfrm rot="20406139">
            <a:off x="2300102" y="5881707"/>
            <a:ext cx="2320877" cy="585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Optimierungsziel</a:t>
            </a:r>
          </a:p>
        </p:txBody>
      </p:sp>
    </p:spTree>
    <p:extLst>
      <p:ext uri="{BB962C8B-B14F-4D97-AF65-F5344CB8AC3E}">
        <p14:creationId xmlns:p14="http://schemas.microsoft.com/office/powerpoint/2010/main" val="119102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20F756-F05D-4B60-D400-2EFA8767E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3" name="Pfeil: nach rechts 19">
            <a:extLst>
              <a:ext uri="{FF2B5EF4-FFF2-40B4-BE49-F238E27FC236}">
                <a16:creationId xmlns:a16="http://schemas.microsoft.com/office/drawing/2014/main" id="{4CA8A7C2-A667-F84E-C644-D1B35D7286A6}"/>
              </a:ext>
            </a:extLst>
          </p:cNvPr>
          <p:cNvSpPr/>
          <p:nvPr/>
        </p:nvSpPr>
        <p:spPr>
          <a:xfrm rot="1907973">
            <a:off x="1589599" y="1366125"/>
            <a:ext cx="2556681" cy="136357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Gewichtung</a:t>
            </a:r>
          </a:p>
        </p:txBody>
      </p:sp>
      <p:sp>
        <p:nvSpPr>
          <p:cNvPr id="6" name="Pfeil: nach rechts 20">
            <a:extLst>
              <a:ext uri="{FF2B5EF4-FFF2-40B4-BE49-F238E27FC236}">
                <a16:creationId xmlns:a16="http://schemas.microsoft.com/office/drawing/2014/main" id="{66D9F6DD-A6A1-812E-8853-6AAE507F2DC5}"/>
              </a:ext>
            </a:extLst>
          </p:cNvPr>
          <p:cNvSpPr/>
          <p:nvPr/>
        </p:nvSpPr>
        <p:spPr>
          <a:xfrm rot="20406139">
            <a:off x="1707498" y="3654031"/>
            <a:ext cx="2320877" cy="14037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Optimierungsziel</a:t>
            </a:r>
          </a:p>
        </p:txBody>
      </p:sp>
      <p:sp>
        <p:nvSpPr>
          <p:cNvPr id="2" name="Pfeil: nach rechts 19">
            <a:extLst>
              <a:ext uri="{FF2B5EF4-FFF2-40B4-BE49-F238E27FC236}">
                <a16:creationId xmlns:a16="http://schemas.microsoft.com/office/drawing/2014/main" id="{299146CA-9DE4-E9E7-F24B-3338EBFED048}"/>
              </a:ext>
            </a:extLst>
          </p:cNvPr>
          <p:cNvSpPr/>
          <p:nvPr/>
        </p:nvSpPr>
        <p:spPr>
          <a:xfrm>
            <a:off x="4353770" y="2322558"/>
            <a:ext cx="3358185" cy="201980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Optimierungsalgorithmus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DC870C5-3E9D-037C-D9A3-2594AEFB71F6}"/>
              </a:ext>
            </a:extLst>
          </p:cNvPr>
          <p:cNvSpPr/>
          <p:nvPr/>
        </p:nvSpPr>
        <p:spPr>
          <a:xfrm>
            <a:off x="4022271" y="1587883"/>
            <a:ext cx="3729789" cy="348915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1BEC7-F142-FE51-0456-50952B8AF978}"/>
              </a:ext>
            </a:extLst>
          </p:cNvPr>
          <p:cNvSpPr txBox="1"/>
          <p:nvPr/>
        </p:nvSpPr>
        <p:spPr>
          <a:xfrm>
            <a:off x="4102213" y="4707706"/>
            <a:ext cx="163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Modularisiert</a:t>
            </a:r>
          </a:p>
        </p:txBody>
      </p:sp>
    </p:spTree>
    <p:extLst>
      <p:ext uri="{BB962C8B-B14F-4D97-AF65-F5344CB8AC3E}">
        <p14:creationId xmlns:p14="http://schemas.microsoft.com/office/powerpoint/2010/main" val="10290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Breitbild</PresentationFormat>
  <Paragraphs>187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Consolas</vt:lpstr>
      <vt:lpstr>Office</vt:lpstr>
      <vt:lpstr>Konzeptionierung und Entwicklung eines Feinplanungs-Moduls zur parametrierbaren Planung von Fertigungsaufträgen​</vt:lpstr>
      <vt:lpstr>Einordnung der Begriffe</vt:lpstr>
      <vt:lpstr>Einordnung der Begriffe</vt:lpstr>
      <vt:lpstr>Einordnung der Begriffe</vt:lpstr>
      <vt:lpstr>Einordnung der Begriffe</vt:lpstr>
      <vt:lpstr>Einordnung der Begriffe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Konzeptionierung und Entwicklung eines Feinplanungs-Moduls zur parametrierbaren Planung von Fertigungsaufträgen</dc:title>
  <dc:creator>Dennis Menge</dc:creator>
  <cp:lastModifiedBy>Dennis Menge</cp:lastModifiedBy>
  <cp:revision>6</cp:revision>
  <dcterms:created xsi:type="dcterms:W3CDTF">2023-12-08T12:08:13Z</dcterms:created>
  <dcterms:modified xsi:type="dcterms:W3CDTF">2024-11-22T12:45:39Z</dcterms:modified>
</cp:coreProperties>
</file>