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sldIdLst>
    <p:sldId id="445" r:id="rId2"/>
    <p:sldId id="404" r:id="rId3"/>
    <p:sldId id="447" r:id="rId4"/>
    <p:sldId id="440" r:id="rId5"/>
    <p:sldId id="486" r:id="rId6"/>
    <p:sldId id="483" r:id="rId7"/>
    <p:sldId id="427" r:id="rId8"/>
    <p:sldId id="420" r:id="rId9"/>
    <p:sldId id="454" r:id="rId10"/>
    <p:sldId id="432" r:id="rId11"/>
    <p:sldId id="433" r:id="rId12"/>
    <p:sldId id="437" r:id="rId13"/>
    <p:sldId id="484" r:id="rId14"/>
    <p:sldId id="485" r:id="rId15"/>
    <p:sldId id="402" r:id="rId16"/>
    <p:sldId id="474" r:id="rId17"/>
  </p:sldIdLst>
  <p:sldSz cx="9144000" cy="5715000" type="screen16x10"/>
  <p:notesSz cx="6858000" cy="9144000"/>
  <p:embeddedFontLst>
    <p:embeddedFont>
      <p:font typeface="나눔고딕 ExtraBold" panose="020D0904000000000000" pitchFamily="50" charset="-127"/>
      <p:bold r:id="rId19"/>
    </p:embeddedFont>
    <p:embeddedFont>
      <p:font typeface="Open Sans" panose="020B0600000101010101" charset="0"/>
      <p:regular r:id="rId20"/>
    </p:embeddedFont>
    <p:embeddedFont>
      <p:font typeface="Arial Unicode MS" panose="020B0604020202020204" pitchFamily="50" charset="-127"/>
      <p:regular r:id="rId21"/>
    </p:embeddedFont>
    <p:embeddedFont>
      <p:font typeface="배달의민족 주아" panose="020B0600000101010101" charset="-127"/>
      <p:regular r:id="rId22"/>
    </p:embeddedFont>
    <p:embeddedFont>
      <p:font typeface="나눔스퀘어라운드 Bold" panose="020B0600000101010101" pitchFamily="50" charset="-127"/>
      <p:bold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바른고딕" panose="020B0603020101020101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11E"/>
    <a:srgbClr val="4184FF"/>
    <a:srgbClr val="BBD2FF"/>
    <a:srgbClr val="093C7E"/>
    <a:srgbClr val="FF7259"/>
    <a:srgbClr val="3F3D56"/>
    <a:srgbClr val="FFE775"/>
    <a:srgbClr val="EBC200"/>
    <a:srgbClr val="97CC1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8" autoAdjust="0"/>
    <p:restoredTop sz="85502" autoAdjust="0"/>
  </p:normalViewPr>
  <p:slideViewPr>
    <p:cSldViewPr>
      <p:cViewPr varScale="1">
        <p:scale>
          <a:sx n="104" d="100"/>
          <a:sy n="104" d="100"/>
        </p:scale>
        <p:origin x="965" y="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0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9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9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3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6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질문으로 시작 </a:t>
            </a:r>
            <a:endParaRPr lang="en-US" altLang="ko-KR" dirty="0"/>
          </a:p>
          <a:p>
            <a:r>
              <a:rPr lang="ko-KR" altLang="en-US" dirty="0"/>
              <a:t>친구들과 함께 여행</a:t>
            </a:r>
            <a:r>
              <a:rPr lang="ko-KR" altLang="en-US" baseline="0" dirty="0"/>
              <a:t> 가거나</a:t>
            </a:r>
            <a:r>
              <a:rPr lang="en-US" altLang="ko-KR" baseline="0" dirty="0"/>
              <a:t>,</a:t>
            </a:r>
            <a:r>
              <a:rPr lang="ko-KR" altLang="en-US" dirty="0"/>
              <a:t> 뭘 살 때</a:t>
            </a:r>
            <a:r>
              <a:rPr lang="en-US" altLang="ko-KR" dirty="0"/>
              <a:t>,</a:t>
            </a:r>
            <a:r>
              <a:rPr lang="ko-KR" altLang="en-US" dirty="0"/>
              <a:t> 돈을 모아본 경험이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MT</a:t>
            </a:r>
            <a:r>
              <a:rPr lang="ko-KR" altLang="en-US" baseline="0" dirty="0"/>
              <a:t>나 </a:t>
            </a:r>
            <a:r>
              <a:rPr lang="ko-KR" altLang="en-US" baseline="0" dirty="0" err="1"/>
              <a:t>워크샵</a:t>
            </a:r>
            <a:r>
              <a:rPr lang="ko-KR" altLang="en-US" baseline="0" dirty="0"/>
              <a:t> 돈 내고 가봤다는 분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여러분들이 모두 고객님</a:t>
            </a:r>
            <a:endParaRPr lang="en-US" altLang="ko-KR" baseline="0" dirty="0"/>
          </a:p>
          <a:p>
            <a:r>
              <a:rPr lang="ko-KR" altLang="en-US" baseline="0" dirty="0"/>
              <a:t>한 분 한 분 모두 들어볼 수 없으니 한 친구의 이야기를 들려드릴게요 바로 지영이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3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질문으로 시작 </a:t>
            </a:r>
            <a:endParaRPr lang="en-US" altLang="ko-KR" dirty="0"/>
          </a:p>
          <a:p>
            <a:r>
              <a:rPr lang="ko-KR" altLang="en-US" dirty="0"/>
              <a:t>친구들과 함께 여행</a:t>
            </a:r>
            <a:r>
              <a:rPr lang="ko-KR" altLang="en-US" baseline="0" dirty="0"/>
              <a:t> 가거나</a:t>
            </a:r>
            <a:r>
              <a:rPr lang="en-US" altLang="ko-KR" baseline="0" dirty="0"/>
              <a:t>,</a:t>
            </a:r>
            <a:r>
              <a:rPr lang="ko-KR" altLang="en-US" dirty="0"/>
              <a:t> 뭘 살 때</a:t>
            </a:r>
            <a:r>
              <a:rPr lang="en-US" altLang="ko-KR" dirty="0"/>
              <a:t>,</a:t>
            </a:r>
            <a:r>
              <a:rPr lang="ko-KR" altLang="en-US" dirty="0"/>
              <a:t> 돈을 모아본 경험이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MT</a:t>
            </a:r>
            <a:r>
              <a:rPr lang="ko-KR" altLang="en-US" baseline="0" dirty="0"/>
              <a:t>나 </a:t>
            </a:r>
            <a:r>
              <a:rPr lang="ko-KR" altLang="en-US" baseline="0" dirty="0" err="1"/>
              <a:t>워크샵</a:t>
            </a:r>
            <a:r>
              <a:rPr lang="ko-KR" altLang="en-US" baseline="0" dirty="0"/>
              <a:t> 돈 내고 가봤다는 분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여러분들이 모두 고객님</a:t>
            </a:r>
            <a:endParaRPr lang="en-US" altLang="ko-KR" baseline="0" dirty="0"/>
          </a:p>
          <a:p>
            <a:r>
              <a:rPr lang="ko-KR" altLang="en-US" baseline="0" dirty="0"/>
              <a:t>한 분 한 분 모두 들어볼 수 없으니 한 친구의 이야기를 들려드릴게요 바로 지영이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1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11694" y="5334077"/>
            <a:ext cx="1909497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75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675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675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675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279811" y="531484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5" spc="450" dirty="0" smtClean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9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825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52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093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FF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31" y="193204"/>
            <a:ext cx="439912" cy="2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/>
          <p:cNvGrpSpPr/>
          <p:nvPr/>
        </p:nvGrpSpPr>
        <p:grpSpPr>
          <a:xfrm>
            <a:off x="-972616" y="-1313789"/>
            <a:ext cx="11089232" cy="8342578"/>
            <a:chOff x="2432790" y="730250"/>
            <a:chExt cx="7132330" cy="5365749"/>
          </a:xfrm>
          <a:solidFill>
            <a:srgbClr val="FBFBFB"/>
          </a:solidFill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Freeform 5"/>
          <p:cNvSpPr>
            <a:spLocks/>
          </p:cNvSpPr>
          <p:nvPr/>
        </p:nvSpPr>
        <p:spPr bwMode="auto">
          <a:xfrm>
            <a:off x="1591948" y="-97971"/>
            <a:ext cx="5788364" cy="5752400"/>
          </a:xfrm>
          <a:custGeom>
            <a:avLst/>
            <a:gdLst>
              <a:gd name="T0" fmla="*/ 1670 w 2447"/>
              <a:gd name="T1" fmla="*/ 937 h 2432"/>
              <a:gd name="T2" fmla="*/ 1589 w 2447"/>
              <a:gd name="T3" fmla="*/ 957 h 2432"/>
              <a:gd name="T4" fmla="*/ 1551 w 2447"/>
              <a:gd name="T5" fmla="*/ 930 h 2432"/>
              <a:gd name="T6" fmla="*/ 1550 w 2447"/>
              <a:gd name="T7" fmla="*/ 929 h 2432"/>
              <a:gd name="T8" fmla="*/ 1423 w 2447"/>
              <a:gd name="T9" fmla="*/ 929 h 2432"/>
              <a:gd name="T10" fmla="*/ 1311 w 2447"/>
              <a:gd name="T11" fmla="*/ 1041 h 2432"/>
              <a:gd name="T12" fmla="*/ 1183 w 2447"/>
              <a:gd name="T13" fmla="*/ 1041 h 2432"/>
              <a:gd name="T14" fmla="*/ 1183 w 2447"/>
              <a:gd name="T15" fmla="*/ 913 h 2432"/>
              <a:gd name="T16" fmla="*/ 1550 w 2447"/>
              <a:gd name="T17" fmla="*/ 546 h 2432"/>
              <a:gd name="T18" fmla="*/ 1555 w 2447"/>
              <a:gd name="T19" fmla="*/ 423 h 2432"/>
              <a:gd name="T20" fmla="*/ 1555 w 2447"/>
              <a:gd name="T21" fmla="*/ 423 h 2432"/>
              <a:gd name="T22" fmla="*/ 1523 w 2447"/>
              <a:gd name="T23" fmla="*/ 380 h 2432"/>
              <a:gd name="T24" fmla="*/ 1543 w 2447"/>
              <a:gd name="T25" fmla="*/ 299 h 2432"/>
              <a:gd name="T26" fmla="*/ 1678 w 2447"/>
              <a:gd name="T27" fmla="*/ 163 h 2432"/>
              <a:gd name="T28" fmla="*/ 1678 w 2447"/>
              <a:gd name="T29" fmla="*/ 36 h 2432"/>
              <a:gd name="T30" fmla="*/ 1550 w 2447"/>
              <a:gd name="T31" fmla="*/ 36 h 2432"/>
              <a:gd name="T32" fmla="*/ 1462 w 2447"/>
              <a:gd name="T33" fmla="*/ 124 h 2432"/>
              <a:gd name="T34" fmla="*/ 1381 w 2447"/>
              <a:gd name="T35" fmla="*/ 143 h 2432"/>
              <a:gd name="T36" fmla="*/ 1348 w 2447"/>
              <a:gd name="T37" fmla="*/ 121 h 2432"/>
              <a:gd name="T38" fmla="*/ 1343 w 2447"/>
              <a:gd name="T39" fmla="*/ 115 h 2432"/>
              <a:gd name="T40" fmla="*/ 1215 w 2447"/>
              <a:gd name="T41" fmla="*/ 115 h 2432"/>
              <a:gd name="T42" fmla="*/ 35 w 2447"/>
              <a:gd name="T43" fmla="*/ 1296 h 2432"/>
              <a:gd name="T44" fmla="*/ 35 w 2447"/>
              <a:gd name="T45" fmla="*/ 1424 h 2432"/>
              <a:gd name="T46" fmla="*/ 162 w 2447"/>
              <a:gd name="T47" fmla="*/ 1424 h 2432"/>
              <a:gd name="T48" fmla="*/ 266 w 2447"/>
              <a:gd name="T49" fmla="*/ 1320 h 2432"/>
              <a:gd name="T50" fmla="*/ 394 w 2447"/>
              <a:gd name="T51" fmla="*/ 1320 h 2432"/>
              <a:gd name="T52" fmla="*/ 394 w 2447"/>
              <a:gd name="T53" fmla="*/ 1447 h 2432"/>
              <a:gd name="T54" fmla="*/ 178 w 2447"/>
              <a:gd name="T55" fmla="*/ 1663 h 2432"/>
              <a:gd name="T56" fmla="*/ 178 w 2447"/>
              <a:gd name="T57" fmla="*/ 1790 h 2432"/>
              <a:gd name="T58" fmla="*/ 306 w 2447"/>
              <a:gd name="T59" fmla="*/ 1790 h 2432"/>
              <a:gd name="T60" fmla="*/ 497 w 2447"/>
              <a:gd name="T61" fmla="*/ 1599 h 2432"/>
              <a:gd name="T62" fmla="*/ 625 w 2447"/>
              <a:gd name="T63" fmla="*/ 1599 h 2432"/>
              <a:gd name="T64" fmla="*/ 625 w 2447"/>
              <a:gd name="T65" fmla="*/ 1727 h 2432"/>
              <a:gd name="T66" fmla="*/ 178 w 2447"/>
              <a:gd name="T67" fmla="*/ 2173 h 2432"/>
              <a:gd name="T68" fmla="*/ 178 w 2447"/>
              <a:gd name="T69" fmla="*/ 2301 h 2432"/>
              <a:gd name="T70" fmla="*/ 306 w 2447"/>
              <a:gd name="T71" fmla="*/ 2301 h 2432"/>
              <a:gd name="T72" fmla="*/ 673 w 2447"/>
              <a:gd name="T73" fmla="*/ 1934 h 2432"/>
              <a:gd name="T74" fmla="*/ 801 w 2447"/>
              <a:gd name="T75" fmla="*/ 1934 h 2432"/>
              <a:gd name="T76" fmla="*/ 801 w 2447"/>
              <a:gd name="T77" fmla="*/ 2062 h 2432"/>
              <a:gd name="T78" fmla="*/ 815 w 2447"/>
              <a:gd name="T79" fmla="*/ 2047 h 2432"/>
              <a:gd name="T80" fmla="*/ 815 w 2447"/>
              <a:gd name="T81" fmla="*/ 2175 h 2432"/>
              <a:gd name="T82" fmla="*/ 942 w 2447"/>
              <a:gd name="T83" fmla="*/ 2175 h 2432"/>
              <a:gd name="T84" fmla="*/ 968 w 2447"/>
              <a:gd name="T85" fmla="*/ 2149 h 2432"/>
              <a:gd name="T86" fmla="*/ 1096 w 2447"/>
              <a:gd name="T87" fmla="*/ 2149 h 2432"/>
              <a:gd name="T88" fmla="*/ 1096 w 2447"/>
              <a:gd name="T89" fmla="*/ 2277 h 2432"/>
              <a:gd name="T90" fmla="*/ 1104 w 2447"/>
              <a:gd name="T91" fmla="*/ 2269 h 2432"/>
              <a:gd name="T92" fmla="*/ 1104 w 2447"/>
              <a:gd name="T93" fmla="*/ 2397 h 2432"/>
              <a:gd name="T94" fmla="*/ 1231 w 2447"/>
              <a:gd name="T95" fmla="*/ 2397 h 2432"/>
              <a:gd name="T96" fmla="*/ 2412 w 2447"/>
              <a:gd name="T97" fmla="*/ 1216 h 2432"/>
              <a:gd name="T98" fmla="*/ 2412 w 2447"/>
              <a:gd name="T99" fmla="*/ 1089 h 2432"/>
              <a:gd name="T100" fmla="*/ 2284 w 2447"/>
              <a:gd name="T101" fmla="*/ 1089 h 2432"/>
              <a:gd name="T102" fmla="*/ 2252 w 2447"/>
              <a:gd name="T103" fmla="*/ 1120 h 2432"/>
              <a:gd name="T104" fmla="*/ 2125 w 2447"/>
              <a:gd name="T105" fmla="*/ 1120 h 2432"/>
              <a:gd name="T106" fmla="*/ 2125 w 2447"/>
              <a:gd name="T107" fmla="*/ 993 h 2432"/>
              <a:gd name="T108" fmla="*/ 2334 w 2447"/>
              <a:gd name="T109" fmla="*/ 784 h 2432"/>
              <a:gd name="T110" fmla="*/ 2334 w 2447"/>
              <a:gd name="T111" fmla="*/ 656 h 2432"/>
              <a:gd name="T112" fmla="*/ 2206 w 2447"/>
              <a:gd name="T113" fmla="*/ 656 h 2432"/>
              <a:gd name="T114" fmla="*/ 2196 w 2447"/>
              <a:gd name="T115" fmla="*/ 666 h 2432"/>
              <a:gd name="T116" fmla="*/ 2123 w 2447"/>
              <a:gd name="T117" fmla="*/ 678 h 2432"/>
              <a:gd name="T118" fmla="*/ 2088 w 2447"/>
              <a:gd name="T119" fmla="*/ 653 h 2432"/>
              <a:gd name="T120" fmla="*/ 2085 w 2447"/>
              <a:gd name="T121" fmla="*/ 650 h 2432"/>
              <a:gd name="T122" fmla="*/ 1957 w 2447"/>
              <a:gd name="T123" fmla="*/ 650 h 2432"/>
              <a:gd name="T124" fmla="*/ 1670 w 2447"/>
              <a:gd name="T125" fmla="*/ 937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2">
                <a:moveTo>
                  <a:pt x="1670" y="937"/>
                </a:moveTo>
                <a:cubicBezTo>
                  <a:pt x="1635" y="970"/>
                  <a:pt x="1604" y="963"/>
                  <a:pt x="1589" y="957"/>
                </a:cubicBezTo>
                <a:cubicBezTo>
                  <a:pt x="1569" y="948"/>
                  <a:pt x="1564" y="942"/>
                  <a:pt x="1551" y="930"/>
                </a:cubicBezTo>
                <a:cubicBezTo>
                  <a:pt x="1551" y="930"/>
                  <a:pt x="1551" y="929"/>
                  <a:pt x="1550" y="929"/>
                </a:cubicBezTo>
                <a:cubicBezTo>
                  <a:pt x="1515" y="894"/>
                  <a:pt x="1458" y="894"/>
                  <a:pt x="1423" y="929"/>
                </a:cubicBezTo>
                <a:cubicBezTo>
                  <a:pt x="1311" y="1041"/>
                  <a:pt x="1311" y="1041"/>
                  <a:pt x="1311" y="1041"/>
                </a:cubicBezTo>
                <a:cubicBezTo>
                  <a:pt x="1276" y="1076"/>
                  <a:pt x="1219" y="1076"/>
                  <a:pt x="1183" y="1041"/>
                </a:cubicBezTo>
                <a:cubicBezTo>
                  <a:pt x="1148" y="1005"/>
                  <a:pt x="1148" y="948"/>
                  <a:pt x="1183" y="913"/>
                </a:cubicBezTo>
                <a:cubicBezTo>
                  <a:pt x="1550" y="546"/>
                  <a:pt x="1550" y="546"/>
                  <a:pt x="1550" y="546"/>
                </a:cubicBezTo>
                <a:cubicBezTo>
                  <a:pt x="1584" y="512"/>
                  <a:pt x="1585" y="459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6"/>
                  <a:pt x="1533" y="402"/>
                  <a:pt x="1523" y="380"/>
                </a:cubicBezTo>
                <a:cubicBezTo>
                  <a:pt x="1516" y="365"/>
                  <a:pt x="1510" y="334"/>
                  <a:pt x="1543" y="299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3" y="128"/>
                  <a:pt x="1713" y="71"/>
                  <a:pt x="1678" y="36"/>
                </a:cubicBezTo>
                <a:cubicBezTo>
                  <a:pt x="1643" y="0"/>
                  <a:pt x="1586" y="0"/>
                  <a:pt x="1550" y="36"/>
                </a:cubicBezTo>
                <a:cubicBezTo>
                  <a:pt x="1462" y="124"/>
                  <a:pt x="1462" y="124"/>
                  <a:pt x="1462" y="124"/>
                </a:cubicBezTo>
                <a:cubicBezTo>
                  <a:pt x="1427" y="156"/>
                  <a:pt x="1396" y="150"/>
                  <a:pt x="1381" y="143"/>
                </a:cubicBezTo>
                <a:cubicBezTo>
                  <a:pt x="1364" y="136"/>
                  <a:pt x="1358" y="130"/>
                  <a:pt x="1348" y="121"/>
                </a:cubicBezTo>
                <a:cubicBezTo>
                  <a:pt x="1346" y="119"/>
                  <a:pt x="1345" y="117"/>
                  <a:pt x="1343" y="115"/>
                </a:cubicBezTo>
                <a:cubicBezTo>
                  <a:pt x="1308" y="80"/>
                  <a:pt x="1251" y="80"/>
                  <a:pt x="1215" y="115"/>
                </a:cubicBezTo>
                <a:cubicBezTo>
                  <a:pt x="35" y="1296"/>
                  <a:pt x="35" y="1296"/>
                  <a:pt x="35" y="1296"/>
                </a:cubicBezTo>
                <a:cubicBezTo>
                  <a:pt x="0" y="1331"/>
                  <a:pt x="0" y="1388"/>
                  <a:pt x="35" y="1424"/>
                </a:cubicBezTo>
                <a:cubicBezTo>
                  <a:pt x="70" y="1459"/>
                  <a:pt x="127" y="1459"/>
                  <a:pt x="162" y="1424"/>
                </a:cubicBezTo>
                <a:cubicBezTo>
                  <a:pt x="266" y="1320"/>
                  <a:pt x="266" y="1320"/>
                  <a:pt x="266" y="1320"/>
                </a:cubicBezTo>
                <a:cubicBezTo>
                  <a:pt x="301" y="1285"/>
                  <a:pt x="359" y="1285"/>
                  <a:pt x="394" y="1320"/>
                </a:cubicBezTo>
                <a:cubicBezTo>
                  <a:pt x="429" y="1355"/>
                  <a:pt x="429" y="1412"/>
                  <a:pt x="394" y="1447"/>
                </a:cubicBezTo>
                <a:cubicBezTo>
                  <a:pt x="178" y="1663"/>
                  <a:pt x="178" y="1663"/>
                  <a:pt x="178" y="1663"/>
                </a:cubicBezTo>
                <a:cubicBezTo>
                  <a:pt x="143" y="1698"/>
                  <a:pt x="143" y="1755"/>
                  <a:pt x="178" y="1790"/>
                </a:cubicBezTo>
                <a:cubicBezTo>
                  <a:pt x="214" y="1826"/>
                  <a:pt x="271" y="1826"/>
                  <a:pt x="306" y="1790"/>
                </a:cubicBezTo>
                <a:cubicBezTo>
                  <a:pt x="497" y="1599"/>
                  <a:pt x="497" y="1599"/>
                  <a:pt x="497" y="1599"/>
                </a:cubicBezTo>
                <a:cubicBezTo>
                  <a:pt x="533" y="1564"/>
                  <a:pt x="590" y="1564"/>
                  <a:pt x="625" y="1599"/>
                </a:cubicBezTo>
                <a:cubicBezTo>
                  <a:pt x="660" y="1634"/>
                  <a:pt x="660" y="1691"/>
                  <a:pt x="625" y="1727"/>
                </a:cubicBezTo>
                <a:cubicBezTo>
                  <a:pt x="178" y="2173"/>
                  <a:pt x="178" y="2173"/>
                  <a:pt x="178" y="2173"/>
                </a:cubicBezTo>
                <a:cubicBezTo>
                  <a:pt x="143" y="2209"/>
                  <a:pt x="143" y="2266"/>
                  <a:pt x="178" y="2301"/>
                </a:cubicBezTo>
                <a:cubicBezTo>
                  <a:pt x="214" y="2336"/>
                  <a:pt x="271" y="2336"/>
                  <a:pt x="306" y="2301"/>
                </a:cubicBezTo>
                <a:cubicBezTo>
                  <a:pt x="673" y="1934"/>
                  <a:pt x="673" y="1934"/>
                  <a:pt x="673" y="1934"/>
                </a:cubicBezTo>
                <a:cubicBezTo>
                  <a:pt x="708" y="1899"/>
                  <a:pt x="765" y="1899"/>
                  <a:pt x="801" y="1934"/>
                </a:cubicBezTo>
                <a:cubicBezTo>
                  <a:pt x="836" y="1969"/>
                  <a:pt x="836" y="2026"/>
                  <a:pt x="801" y="2062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79" y="2083"/>
                  <a:pt x="779" y="2140"/>
                  <a:pt x="815" y="2175"/>
                </a:cubicBezTo>
                <a:cubicBezTo>
                  <a:pt x="850" y="2210"/>
                  <a:pt x="907" y="2210"/>
                  <a:pt x="942" y="2175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3" y="2114"/>
                  <a:pt x="1060" y="2114"/>
                  <a:pt x="1096" y="2149"/>
                </a:cubicBezTo>
                <a:cubicBezTo>
                  <a:pt x="1131" y="2185"/>
                  <a:pt x="1131" y="2242"/>
                  <a:pt x="1096" y="2277"/>
                </a:cubicBezTo>
                <a:cubicBezTo>
                  <a:pt x="1104" y="2269"/>
                  <a:pt x="1104" y="2269"/>
                  <a:pt x="1104" y="2269"/>
                </a:cubicBezTo>
                <a:cubicBezTo>
                  <a:pt x="1068" y="2304"/>
                  <a:pt x="1068" y="2361"/>
                  <a:pt x="1104" y="2397"/>
                </a:cubicBezTo>
                <a:cubicBezTo>
                  <a:pt x="1139" y="2432"/>
                  <a:pt x="1196" y="2432"/>
                  <a:pt x="1231" y="2397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1"/>
                  <a:pt x="2447" y="1124"/>
                  <a:pt x="2412" y="1089"/>
                </a:cubicBezTo>
                <a:cubicBezTo>
                  <a:pt x="2377" y="1053"/>
                  <a:pt x="2319" y="1053"/>
                  <a:pt x="2284" y="1089"/>
                </a:cubicBezTo>
                <a:cubicBezTo>
                  <a:pt x="2252" y="1120"/>
                  <a:pt x="2252" y="1120"/>
                  <a:pt x="2252" y="1120"/>
                </a:cubicBezTo>
                <a:cubicBezTo>
                  <a:pt x="2217" y="1156"/>
                  <a:pt x="2160" y="1156"/>
                  <a:pt x="2125" y="1120"/>
                </a:cubicBezTo>
                <a:cubicBezTo>
                  <a:pt x="2089" y="1085"/>
                  <a:pt x="2089" y="1028"/>
                  <a:pt x="2125" y="993"/>
                </a:cubicBezTo>
                <a:cubicBezTo>
                  <a:pt x="2334" y="784"/>
                  <a:pt x="2334" y="784"/>
                  <a:pt x="2334" y="784"/>
                </a:cubicBezTo>
                <a:cubicBezTo>
                  <a:pt x="2369" y="748"/>
                  <a:pt x="2369" y="691"/>
                  <a:pt x="2334" y="656"/>
                </a:cubicBezTo>
                <a:cubicBezTo>
                  <a:pt x="2299" y="621"/>
                  <a:pt x="2241" y="621"/>
                  <a:pt x="2206" y="656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4" y="690"/>
                  <a:pt x="2137" y="684"/>
                  <a:pt x="2123" y="678"/>
                </a:cubicBezTo>
                <a:cubicBezTo>
                  <a:pt x="2105" y="670"/>
                  <a:pt x="2100" y="664"/>
                  <a:pt x="2088" y="653"/>
                </a:cubicBezTo>
                <a:cubicBezTo>
                  <a:pt x="2087" y="652"/>
                  <a:pt x="2086" y="651"/>
                  <a:pt x="2085" y="650"/>
                </a:cubicBezTo>
                <a:cubicBezTo>
                  <a:pt x="2049" y="615"/>
                  <a:pt x="1992" y="615"/>
                  <a:pt x="1957" y="650"/>
                </a:cubicBezTo>
                <a:lnTo>
                  <a:pt x="1670" y="937"/>
                </a:lnTo>
                <a:close/>
              </a:path>
            </a:pathLst>
          </a:custGeom>
          <a:solidFill>
            <a:srgbClr val="FAC11E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63" name="그룹 62"/>
          <p:cNvGrpSpPr/>
          <p:nvPr/>
        </p:nvGrpSpPr>
        <p:grpSpPr>
          <a:xfrm>
            <a:off x="532547" y="-181436"/>
            <a:ext cx="8078908" cy="6077872"/>
            <a:chOff x="742379" y="-23577"/>
            <a:chExt cx="7659243" cy="5762154"/>
          </a:xfrm>
          <a:solidFill>
            <a:srgbClr val="093C7E"/>
          </a:solidFill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6898820" y="1549934"/>
              <a:ext cx="751808" cy="75180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2294638" y="4985065"/>
              <a:ext cx="753512" cy="753512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4971141" y="356589"/>
              <a:ext cx="1708189" cy="1708189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7050118" y="450353"/>
              <a:ext cx="1021163" cy="1024573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2149731" y="649812"/>
              <a:ext cx="1443947" cy="1442243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5351306" y="3691138"/>
              <a:ext cx="1443947" cy="1442243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280292" y="3275733"/>
              <a:ext cx="461996" cy="461996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3"/>
            <p:cNvSpPr>
              <a:spLocks noEditPoints="1"/>
            </p:cNvSpPr>
            <p:nvPr/>
          </p:nvSpPr>
          <p:spPr bwMode="auto">
            <a:xfrm>
              <a:off x="3692713" y="211140"/>
              <a:ext cx="354438" cy="323617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6585565" y="-23577"/>
              <a:ext cx="461996" cy="461996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auto">
            <a:xfrm>
              <a:off x="4943865" y="5061778"/>
              <a:ext cx="461996" cy="461996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13"/>
            <p:cNvSpPr>
              <a:spLocks noEditPoints="1"/>
            </p:cNvSpPr>
            <p:nvPr/>
          </p:nvSpPr>
          <p:spPr bwMode="auto">
            <a:xfrm>
              <a:off x="3554470" y="5190782"/>
              <a:ext cx="354438" cy="323617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6918463" y="3250915"/>
              <a:ext cx="1021163" cy="1024573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7939626" y="2788919"/>
              <a:ext cx="461996" cy="461996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098676" y="1210682"/>
              <a:ext cx="1021163" cy="1024573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742379" y="2225862"/>
              <a:ext cx="354438" cy="323617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6119655" y="4309971"/>
              <a:ext cx="751808" cy="75180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>
              <a:off x="2164381" y="356589"/>
              <a:ext cx="751808" cy="75180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1" name="Oval 20"/>
          <p:cNvSpPr/>
          <p:nvPr/>
        </p:nvSpPr>
        <p:spPr>
          <a:xfrm>
            <a:off x="2993025" y="1278525"/>
            <a:ext cx="3157952" cy="3157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85724"/>
            <a:ext cx="2736304" cy="13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6"/>
          <a:stretch/>
        </p:blipFill>
        <p:spPr>
          <a:xfrm>
            <a:off x="0" y="97532"/>
            <a:ext cx="9144000" cy="564028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30416" y="210652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경쟁</a:t>
            </a:r>
            <a:r>
              <a:rPr lang="en-US" altLang="ko-KR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유사</a:t>
            </a:r>
            <a:r>
              <a:rPr lang="en-US" altLang="ko-KR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) </a:t>
            </a:r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서비스 현황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 rot="5400000">
            <a:off x="53905" y="390744"/>
            <a:ext cx="360000" cy="39927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4184FF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70089" y="1525135"/>
            <a:ext cx="2268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18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셀바이 뮤직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184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67944" y="2106185"/>
            <a:ext cx="4608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요금제를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통한 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BGM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서비스 제공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영상 분석을 통해 영상에 적합한 음악 제공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16000" y="1134000"/>
            <a:ext cx="2397600" cy="4748947"/>
            <a:chOff x="1116000" y="1134000"/>
            <a:chExt cx="2397600" cy="4748947"/>
          </a:xfrm>
        </p:grpSpPr>
        <p:grpSp>
          <p:nvGrpSpPr>
            <p:cNvPr id="98" name="그룹 97"/>
            <p:cNvGrpSpPr/>
            <p:nvPr/>
          </p:nvGrpSpPr>
          <p:grpSpPr>
            <a:xfrm>
              <a:off x="1116000" y="1134000"/>
              <a:ext cx="2397600" cy="4748947"/>
              <a:chOff x="3433165" y="337220"/>
              <a:chExt cx="2593390" cy="4748947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3458565" y="365822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4476931" y="535112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5014728" y="526513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4528300" y="4816681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3531662" y="751155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5291984" y="337220"/>
                <a:ext cx="336552" cy="7248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 rot="16200000">
                <a:off x="3313134" y="1026334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 rot="16200000">
                <a:off x="3361625" y="151736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 rot="16200000">
                <a:off x="3361625" y="1882622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7317" y="1542275"/>
              <a:ext cx="2238706" cy="3967264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31" y="193204"/>
            <a:ext cx="43991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6"/>
          <a:stretch/>
        </p:blipFill>
        <p:spPr>
          <a:xfrm>
            <a:off x="0" y="97532"/>
            <a:ext cx="9144000" cy="564028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30416" y="210652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경쟁</a:t>
            </a:r>
            <a:r>
              <a:rPr lang="en-US" altLang="ko-KR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유사</a:t>
            </a:r>
            <a:r>
              <a:rPr lang="en-US" altLang="ko-KR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) </a:t>
            </a:r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서비스 현황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 rot="5400000">
            <a:off x="53905" y="390744"/>
            <a:ext cx="360000" cy="39927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4184FF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70089" y="1525135"/>
            <a:ext cx="2268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18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셀바이 뮤직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184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67944" y="2233021"/>
            <a:ext cx="460851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셀바이 뮤직이 저작권을 산 형태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AC1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  <a:spcAft>
                <a:spcPts val="1800"/>
              </a:spcAft>
              <a:buClr>
                <a:schemeClr val="bg1"/>
              </a:buClr>
            </a:pP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월 요금의 형태로 저작권 비용을 지불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회원들끼리 사용하는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BGM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중복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AC1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  <a:spcAft>
                <a:spcPts val="1800"/>
              </a:spcAft>
              <a:buClr>
                <a:schemeClr val="bg1"/>
              </a:buClr>
            </a:pP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퍼스널 </a:t>
            </a: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브랜딩에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대한 방해 요소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16000" y="1134000"/>
            <a:ext cx="2397600" cy="4748947"/>
            <a:chOff x="1116000" y="1134000"/>
            <a:chExt cx="2397600" cy="4748947"/>
          </a:xfrm>
        </p:grpSpPr>
        <p:grpSp>
          <p:nvGrpSpPr>
            <p:cNvPr id="98" name="그룹 97"/>
            <p:cNvGrpSpPr/>
            <p:nvPr/>
          </p:nvGrpSpPr>
          <p:grpSpPr>
            <a:xfrm>
              <a:off x="1116000" y="1134000"/>
              <a:ext cx="2397600" cy="4748947"/>
              <a:chOff x="3433165" y="337220"/>
              <a:chExt cx="2593390" cy="4748947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3458565" y="365822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4476931" y="535112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5014728" y="526513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4528300" y="4816681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3531662" y="751155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5291984" y="337220"/>
                <a:ext cx="336552" cy="7248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 rot="16200000">
                <a:off x="3313134" y="1026334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 rot="16200000">
                <a:off x="3361625" y="151736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 rot="16200000">
                <a:off x="3361625" y="1882622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7317" y="1542275"/>
              <a:ext cx="2238706" cy="3967264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31" y="193204"/>
            <a:ext cx="43991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3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6"/>
          <a:stretch/>
        </p:blipFill>
        <p:spPr>
          <a:xfrm>
            <a:off x="0" y="97532"/>
            <a:ext cx="9144000" cy="564028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30416" y="210652"/>
            <a:ext cx="351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경쟁</a:t>
            </a:r>
            <a:r>
              <a:rPr lang="en-US" altLang="ko-KR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유사</a:t>
            </a:r>
            <a:r>
              <a:rPr lang="en-US" altLang="ko-KR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) </a:t>
            </a:r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서비스 대비 차별화 요소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 rot="5400000">
            <a:off x="53905" y="390744"/>
            <a:ext cx="360000" cy="39927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4184FF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067943" y="1483086"/>
            <a:ext cx="4501687" cy="3997370"/>
            <a:chOff x="4067943" y="1525135"/>
            <a:chExt cx="4501687" cy="3997370"/>
          </a:xfrm>
        </p:grpSpPr>
        <p:sp>
          <p:nvSpPr>
            <p:cNvPr id="28" name="직사각형 27"/>
            <p:cNvSpPr/>
            <p:nvPr/>
          </p:nvSpPr>
          <p:spPr>
            <a:xfrm>
              <a:off x="4070089" y="1525135"/>
              <a:ext cx="11624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184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Hugs</a:t>
              </a:r>
              <a:endPara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184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67943" y="2106185"/>
              <a:ext cx="450168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AI </a:t>
              </a: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 합성을 통한 새로운 음악 생성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1800"/>
                </a:spcAft>
                <a:buClr>
                  <a:schemeClr val="bg1"/>
                </a:buClr>
              </a:pP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저작권 없이 이용하는 것이 아닌 새롭게 만들어진 음악을 이용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음악을 입력해 출력하는 과정의 재미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1800"/>
                </a:spcAft>
                <a:buClr>
                  <a:schemeClr val="bg1"/>
                </a:buClr>
              </a:pP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새로운 콘텐츠 생성</a:t>
              </a:r>
              <a:endPara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뮤지션이 아닌 </a:t>
              </a:r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AI</a:t>
              </a: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가</a:t>
              </a:r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작곡</a:t>
              </a:r>
              <a:endPara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1800"/>
                </a:spcAft>
                <a:buClr>
                  <a:schemeClr val="bg1"/>
                </a:buClr>
              </a:pP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작곡에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대한 새로운 패러다임의 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975" y="937691"/>
            <a:ext cx="2397625" cy="5088161"/>
            <a:chOff x="1115975" y="937691"/>
            <a:chExt cx="2397625" cy="5088161"/>
          </a:xfrm>
        </p:grpSpPr>
        <p:grpSp>
          <p:nvGrpSpPr>
            <p:cNvPr id="37" name="그룹 36"/>
            <p:cNvGrpSpPr/>
            <p:nvPr/>
          </p:nvGrpSpPr>
          <p:grpSpPr>
            <a:xfrm>
              <a:off x="1115975" y="937691"/>
              <a:ext cx="2397625" cy="5088161"/>
              <a:chOff x="1115975" y="937691"/>
              <a:chExt cx="2397625" cy="5088161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1115975" y="937691"/>
                <a:ext cx="2397625" cy="5088161"/>
                <a:chOff x="3433166" y="477978"/>
                <a:chExt cx="2593415" cy="5088161"/>
              </a:xfrm>
            </p:grpSpPr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3458580" y="500838"/>
                  <a:ext cx="2568001" cy="5065301"/>
                </a:xfrm>
                <a:prstGeom prst="roundRect">
                  <a:avLst>
                    <a:gd name="adj" fmla="val 1206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4476949" y="670391"/>
                  <a:ext cx="483987" cy="548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5014750" y="661792"/>
                  <a:ext cx="72009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3531676" y="886602"/>
                  <a:ext cx="2421807" cy="42824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5292005" y="477978"/>
                  <a:ext cx="33655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 rot="16200000">
                  <a:off x="3313162" y="1026333"/>
                  <a:ext cx="305956" cy="6589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 rot="16200000">
                  <a:off x="3361650" y="1517361"/>
                  <a:ext cx="208975" cy="6589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 rot="16200000">
                  <a:off x="3361625" y="1882622"/>
                  <a:ext cx="208975" cy="6589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" name="모서리가 둥근 직사각형 38"/>
              <p:cNvSpPr/>
              <p:nvPr/>
            </p:nvSpPr>
            <p:spPr>
              <a:xfrm>
                <a:off x="2128450" y="5752370"/>
                <a:ext cx="39617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869" y="1346316"/>
              <a:ext cx="2236152" cy="4282443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31" y="193204"/>
            <a:ext cx="43991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6"/>
          <a:stretch/>
        </p:blipFill>
        <p:spPr>
          <a:xfrm>
            <a:off x="0" y="97532"/>
            <a:ext cx="9144000" cy="564028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0416" y="21065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디자인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rot="5400000">
            <a:off x="53905" y="390744"/>
            <a:ext cx="360000" cy="39927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4184FF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373188" y="937691"/>
            <a:ext cx="2397625" cy="5088161"/>
            <a:chOff x="3181962" y="937691"/>
            <a:chExt cx="2397625" cy="5088161"/>
          </a:xfrm>
        </p:grpSpPr>
        <p:grpSp>
          <p:nvGrpSpPr>
            <p:cNvPr id="68" name="그룹 67"/>
            <p:cNvGrpSpPr/>
            <p:nvPr/>
          </p:nvGrpSpPr>
          <p:grpSpPr>
            <a:xfrm>
              <a:off x="3181962" y="937691"/>
              <a:ext cx="2397625" cy="5088161"/>
              <a:chOff x="1115975" y="937691"/>
              <a:chExt cx="2397625" cy="5088161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115975" y="937691"/>
                <a:ext cx="2397625" cy="5088161"/>
                <a:chOff x="3433166" y="477978"/>
                <a:chExt cx="2593415" cy="5088161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3458580" y="500838"/>
                  <a:ext cx="2568001" cy="5065301"/>
                </a:xfrm>
                <a:prstGeom prst="roundRect">
                  <a:avLst>
                    <a:gd name="adj" fmla="val 1206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4476949" y="670391"/>
                  <a:ext cx="483987" cy="548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5014750" y="661792"/>
                  <a:ext cx="72009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3531676" y="886602"/>
                  <a:ext cx="2421807" cy="42824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292005" y="477978"/>
                  <a:ext cx="33655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16200000">
                  <a:off x="3313162" y="1026333"/>
                  <a:ext cx="305956" cy="6589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 rot="16200000">
                  <a:off x="3361650" y="1517361"/>
                  <a:ext cx="208975" cy="6589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 rot="16200000">
                  <a:off x="3361625" y="1882622"/>
                  <a:ext cx="208975" cy="6589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모서리가 둥근 직사각형 69"/>
              <p:cNvSpPr/>
              <p:nvPr/>
            </p:nvSpPr>
            <p:spPr>
              <a:xfrm>
                <a:off x="2128450" y="5752370"/>
                <a:ext cx="39617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1346316"/>
              <a:ext cx="2236152" cy="4282443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31" y="193204"/>
            <a:ext cx="439912" cy="216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89200" y="2713484"/>
            <a:ext cx="4812856" cy="926116"/>
            <a:chOff x="3589200" y="2713484"/>
            <a:chExt cx="4812856" cy="92611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589200" y="2883600"/>
              <a:ext cx="1990800" cy="756000"/>
            </a:xfrm>
            <a:prstGeom prst="roundRect">
              <a:avLst>
                <a:gd name="adj" fmla="val 7983"/>
              </a:avLst>
            </a:prstGeom>
            <a:solidFill>
              <a:srgbClr val="093C7E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설명선 2(테두리 없음) 94"/>
            <p:cNvSpPr/>
            <p:nvPr/>
          </p:nvSpPr>
          <p:spPr>
            <a:xfrm>
              <a:off x="6385831" y="2713484"/>
              <a:ext cx="2016225" cy="482219"/>
            </a:xfrm>
            <a:prstGeom prst="callout2">
              <a:avLst>
                <a:gd name="adj1" fmla="val 33445"/>
                <a:gd name="adj2" fmla="val -1423"/>
                <a:gd name="adj3" fmla="val 33444"/>
                <a:gd name="adj4" fmla="val -24244"/>
                <a:gd name="adj5" fmla="val 134666"/>
                <a:gd name="adj6" fmla="val -48805"/>
              </a:avLst>
            </a:prstGeom>
            <a:noFill/>
            <a:ln w="25400" cap="rnd">
              <a:solidFill>
                <a:srgbClr val="FAC11E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ko-KR" altLang="en-US" sz="1600" b="1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음악 생성</a:t>
              </a:r>
              <a:endPara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71600" y="4009628"/>
            <a:ext cx="4734400" cy="1041172"/>
            <a:chOff x="971600" y="4009628"/>
            <a:chExt cx="4734400" cy="1041172"/>
          </a:xfrm>
        </p:grpSpPr>
        <p:sp>
          <p:nvSpPr>
            <p:cNvPr id="29" name="양쪽 모서리가 둥근 사각형 28"/>
            <p:cNvSpPr/>
            <p:nvPr/>
          </p:nvSpPr>
          <p:spPr>
            <a:xfrm rot="16200000">
              <a:off x="4269600" y="3614400"/>
              <a:ext cx="756000" cy="2116800"/>
            </a:xfrm>
            <a:prstGeom prst="round2SameRect">
              <a:avLst>
                <a:gd name="adj1" fmla="val 8033"/>
                <a:gd name="adj2" fmla="val 0"/>
              </a:avLst>
            </a:prstGeom>
            <a:solidFill>
              <a:srgbClr val="093C7E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설명선 2(테두리 없음) 97"/>
            <p:cNvSpPr/>
            <p:nvPr/>
          </p:nvSpPr>
          <p:spPr>
            <a:xfrm flipH="1">
              <a:off x="971600" y="4009628"/>
              <a:ext cx="1931370" cy="482219"/>
            </a:xfrm>
            <a:prstGeom prst="callout2">
              <a:avLst>
                <a:gd name="adj1" fmla="val 37132"/>
                <a:gd name="adj2" fmla="val -2823"/>
                <a:gd name="adj3" fmla="val 37131"/>
                <a:gd name="adj4" fmla="val -22936"/>
                <a:gd name="adj5" fmla="val 132770"/>
                <a:gd name="adj6" fmla="val -54565"/>
              </a:avLst>
            </a:prstGeom>
            <a:noFill/>
            <a:ln w="25400" cap="rnd">
              <a:solidFill>
                <a:srgbClr val="FAC11E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r"/>
              <a:r>
                <a:rPr lang="ko-KR" altLang="en-US" sz="1600" b="1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내 저장소</a:t>
              </a:r>
              <a:endPara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8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6"/>
          <a:stretch/>
        </p:blipFill>
        <p:spPr>
          <a:xfrm>
            <a:off x="0" y="97532"/>
            <a:ext cx="9144000" cy="56402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0416" y="21065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디자인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rot="5400000">
            <a:off x="53905" y="390744"/>
            <a:ext cx="360000" cy="39927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4184FF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373188" y="937691"/>
            <a:ext cx="2397625" cy="5088161"/>
            <a:chOff x="3181962" y="937691"/>
            <a:chExt cx="2397625" cy="5088161"/>
          </a:xfrm>
        </p:grpSpPr>
        <p:grpSp>
          <p:nvGrpSpPr>
            <p:cNvPr id="68" name="그룹 67"/>
            <p:cNvGrpSpPr/>
            <p:nvPr/>
          </p:nvGrpSpPr>
          <p:grpSpPr>
            <a:xfrm>
              <a:off x="3181962" y="937691"/>
              <a:ext cx="2397625" cy="5088161"/>
              <a:chOff x="1115975" y="937691"/>
              <a:chExt cx="2397625" cy="5088161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115975" y="937691"/>
                <a:ext cx="2397625" cy="5088161"/>
                <a:chOff x="3433166" y="477978"/>
                <a:chExt cx="2593415" cy="5088161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3458580" y="500838"/>
                  <a:ext cx="2568001" cy="5065301"/>
                </a:xfrm>
                <a:prstGeom prst="roundRect">
                  <a:avLst>
                    <a:gd name="adj" fmla="val 1206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4476949" y="670391"/>
                  <a:ext cx="483987" cy="548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5014750" y="661792"/>
                  <a:ext cx="72009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3531676" y="886602"/>
                  <a:ext cx="2421807" cy="42824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292005" y="477978"/>
                  <a:ext cx="33655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16200000">
                  <a:off x="3313162" y="1026333"/>
                  <a:ext cx="305956" cy="6589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 rot="16200000">
                  <a:off x="3361650" y="1517361"/>
                  <a:ext cx="208975" cy="6589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 rot="16200000">
                  <a:off x="3361625" y="1882622"/>
                  <a:ext cx="208975" cy="6589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모서리가 둥근 직사각형 69"/>
              <p:cNvSpPr/>
              <p:nvPr/>
            </p:nvSpPr>
            <p:spPr>
              <a:xfrm>
                <a:off x="2128450" y="5752370"/>
                <a:ext cx="39617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1346316"/>
              <a:ext cx="2236152" cy="4282442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31" y="193204"/>
            <a:ext cx="439912" cy="216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589200" y="3415043"/>
            <a:ext cx="4876319" cy="984513"/>
            <a:chOff x="3589200" y="3415043"/>
            <a:chExt cx="4876319" cy="984513"/>
          </a:xfrm>
        </p:grpSpPr>
        <p:sp>
          <p:nvSpPr>
            <p:cNvPr id="32" name="양쪽 모서리가 둥근 사각형 31"/>
            <p:cNvSpPr/>
            <p:nvPr/>
          </p:nvSpPr>
          <p:spPr>
            <a:xfrm rot="16200000">
              <a:off x="4269600" y="2963156"/>
              <a:ext cx="756000" cy="2116800"/>
            </a:xfrm>
            <a:prstGeom prst="round2SameRect">
              <a:avLst>
                <a:gd name="adj1" fmla="val 8033"/>
                <a:gd name="adj2" fmla="val 0"/>
              </a:avLst>
            </a:prstGeom>
            <a:solidFill>
              <a:srgbClr val="093C7E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설명선 2(테두리 없음) 26"/>
            <p:cNvSpPr/>
            <p:nvPr/>
          </p:nvSpPr>
          <p:spPr>
            <a:xfrm>
              <a:off x="6449294" y="3415043"/>
              <a:ext cx="2016225" cy="482219"/>
            </a:xfrm>
            <a:prstGeom prst="callout2">
              <a:avLst>
                <a:gd name="adj1" fmla="val 33445"/>
                <a:gd name="adj2" fmla="val -1423"/>
                <a:gd name="adj3" fmla="val 33444"/>
                <a:gd name="adj4" fmla="val -24244"/>
                <a:gd name="adj5" fmla="val 134666"/>
                <a:gd name="adj6" fmla="val -48805"/>
              </a:avLst>
            </a:prstGeom>
            <a:noFill/>
            <a:ln w="25400" cap="rnd">
              <a:solidFill>
                <a:srgbClr val="FAC11E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ko-KR" altLang="en-US" sz="1600" b="1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플레이 리스트</a:t>
              </a:r>
              <a:endPara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9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81423" y="2195781"/>
            <a:ext cx="258115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8000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lang="ko-KR" altLang="en-US" sz="8000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3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971600" y="-814908"/>
            <a:ext cx="6968962" cy="6925664"/>
          </a:xfrm>
          <a:custGeom>
            <a:avLst/>
            <a:gdLst>
              <a:gd name="T0" fmla="*/ 1670 w 2447"/>
              <a:gd name="T1" fmla="*/ 937 h 2432"/>
              <a:gd name="T2" fmla="*/ 1589 w 2447"/>
              <a:gd name="T3" fmla="*/ 957 h 2432"/>
              <a:gd name="T4" fmla="*/ 1551 w 2447"/>
              <a:gd name="T5" fmla="*/ 930 h 2432"/>
              <a:gd name="T6" fmla="*/ 1550 w 2447"/>
              <a:gd name="T7" fmla="*/ 929 h 2432"/>
              <a:gd name="T8" fmla="*/ 1423 w 2447"/>
              <a:gd name="T9" fmla="*/ 929 h 2432"/>
              <a:gd name="T10" fmla="*/ 1311 w 2447"/>
              <a:gd name="T11" fmla="*/ 1041 h 2432"/>
              <a:gd name="T12" fmla="*/ 1183 w 2447"/>
              <a:gd name="T13" fmla="*/ 1041 h 2432"/>
              <a:gd name="T14" fmla="*/ 1183 w 2447"/>
              <a:gd name="T15" fmla="*/ 913 h 2432"/>
              <a:gd name="T16" fmla="*/ 1550 w 2447"/>
              <a:gd name="T17" fmla="*/ 546 h 2432"/>
              <a:gd name="T18" fmla="*/ 1555 w 2447"/>
              <a:gd name="T19" fmla="*/ 423 h 2432"/>
              <a:gd name="T20" fmla="*/ 1555 w 2447"/>
              <a:gd name="T21" fmla="*/ 423 h 2432"/>
              <a:gd name="T22" fmla="*/ 1523 w 2447"/>
              <a:gd name="T23" fmla="*/ 380 h 2432"/>
              <a:gd name="T24" fmla="*/ 1543 w 2447"/>
              <a:gd name="T25" fmla="*/ 299 h 2432"/>
              <a:gd name="T26" fmla="*/ 1678 w 2447"/>
              <a:gd name="T27" fmla="*/ 163 h 2432"/>
              <a:gd name="T28" fmla="*/ 1678 w 2447"/>
              <a:gd name="T29" fmla="*/ 36 h 2432"/>
              <a:gd name="T30" fmla="*/ 1550 w 2447"/>
              <a:gd name="T31" fmla="*/ 36 h 2432"/>
              <a:gd name="T32" fmla="*/ 1462 w 2447"/>
              <a:gd name="T33" fmla="*/ 124 h 2432"/>
              <a:gd name="T34" fmla="*/ 1381 w 2447"/>
              <a:gd name="T35" fmla="*/ 143 h 2432"/>
              <a:gd name="T36" fmla="*/ 1348 w 2447"/>
              <a:gd name="T37" fmla="*/ 121 h 2432"/>
              <a:gd name="T38" fmla="*/ 1343 w 2447"/>
              <a:gd name="T39" fmla="*/ 115 h 2432"/>
              <a:gd name="T40" fmla="*/ 1215 w 2447"/>
              <a:gd name="T41" fmla="*/ 115 h 2432"/>
              <a:gd name="T42" fmla="*/ 35 w 2447"/>
              <a:gd name="T43" fmla="*/ 1296 h 2432"/>
              <a:gd name="T44" fmla="*/ 35 w 2447"/>
              <a:gd name="T45" fmla="*/ 1424 h 2432"/>
              <a:gd name="T46" fmla="*/ 162 w 2447"/>
              <a:gd name="T47" fmla="*/ 1424 h 2432"/>
              <a:gd name="T48" fmla="*/ 266 w 2447"/>
              <a:gd name="T49" fmla="*/ 1320 h 2432"/>
              <a:gd name="T50" fmla="*/ 394 w 2447"/>
              <a:gd name="T51" fmla="*/ 1320 h 2432"/>
              <a:gd name="T52" fmla="*/ 394 w 2447"/>
              <a:gd name="T53" fmla="*/ 1447 h 2432"/>
              <a:gd name="T54" fmla="*/ 178 w 2447"/>
              <a:gd name="T55" fmla="*/ 1663 h 2432"/>
              <a:gd name="T56" fmla="*/ 178 w 2447"/>
              <a:gd name="T57" fmla="*/ 1790 h 2432"/>
              <a:gd name="T58" fmla="*/ 306 w 2447"/>
              <a:gd name="T59" fmla="*/ 1790 h 2432"/>
              <a:gd name="T60" fmla="*/ 497 w 2447"/>
              <a:gd name="T61" fmla="*/ 1599 h 2432"/>
              <a:gd name="T62" fmla="*/ 625 w 2447"/>
              <a:gd name="T63" fmla="*/ 1599 h 2432"/>
              <a:gd name="T64" fmla="*/ 625 w 2447"/>
              <a:gd name="T65" fmla="*/ 1727 h 2432"/>
              <a:gd name="T66" fmla="*/ 178 w 2447"/>
              <a:gd name="T67" fmla="*/ 2173 h 2432"/>
              <a:gd name="T68" fmla="*/ 178 w 2447"/>
              <a:gd name="T69" fmla="*/ 2301 h 2432"/>
              <a:gd name="T70" fmla="*/ 306 w 2447"/>
              <a:gd name="T71" fmla="*/ 2301 h 2432"/>
              <a:gd name="T72" fmla="*/ 673 w 2447"/>
              <a:gd name="T73" fmla="*/ 1934 h 2432"/>
              <a:gd name="T74" fmla="*/ 801 w 2447"/>
              <a:gd name="T75" fmla="*/ 1934 h 2432"/>
              <a:gd name="T76" fmla="*/ 801 w 2447"/>
              <a:gd name="T77" fmla="*/ 2062 h 2432"/>
              <a:gd name="T78" fmla="*/ 815 w 2447"/>
              <a:gd name="T79" fmla="*/ 2047 h 2432"/>
              <a:gd name="T80" fmla="*/ 815 w 2447"/>
              <a:gd name="T81" fmla="*/ 2175 h 2432"/>
              <a:gd name="T82" fmla="*/ 942 w 2447"/>
              <a:gd name="T83" fmla="*/ 2175 h 2432"/>
              <a:gd name="T84" fmla="*/ 968 w 2447"/>
              <a:gd name="T85" fmla="*/ 2149 h 2432"/>
              <a:gd name="T86" fmla="*/ 1096 w 2447"/>
              <a:gd name="T87" fmla="*/ 2149 h 2432"/>
              <a:gd name="T88" fmla="*/ 1096 w 2447"/>
              <a:gd name="T89" fmla="*/ 2277 h 2432"/>
              <a:gd name="T90" fmla="*/ 1104 w 2447"/>
              <a:gd name="T91" fmla="*/ 2269 h 2432"/>
              <a:gd name="T92" fmla="*/ 1104 w 2447"/>
              <a:gd name="T93" fmla="*/ 2397 h 2432"/>
              <a:gd name="T94" fmla="*/ 1231 w 2447"/>
              <a:gd name="T95" fmla="*/ 2397 h 2432"/>
              <a:gd name="T96" fmla="*/ 2412 w 2447"/>
              <a:gd name="T97" fmla="*/ 1216 h 2432"/>
              <a:gd name="T98" fmla="*/ 2412 w 2447"/>
              <a:gd name="T99" fmla="*/ 1089 h 2432"/>
              <a:gd name="T100" fmla="*/ 2284 w 2447"/>
              <a:gd name="T101" fmla="*/ 1089 h 2432"/>
              <a:gd name="T102" fmla="*/ 2252 w 2447"/>
              <a:gd name="T103" fmla="*/ 1120 h 2432"/>
              <a:gd name="T104" fmla="*/ 2125 w 2447"/>
              <a:gd name="T105" fmla="*/ 1120 h 2432"/>
              <a:gd name="T106" fmla="*/ 2125 w 2447"/>
              <a:gd name="T107" fmla="*/ 993 h 2432"/>
              <a:gd name="T108" fmla="*/ 2334 w 2447"/>
              <a:gd name="T109" fmla="*/ 784 h 2432"/>
              <a:gd name="T110" fmla="*/ 2334 w 2447"/>
              <a:gd name="T111" fmla="*/ 656 h 2432"/>
              <a:gd name="T112" fmla="*/ 2206 w 2447"/>
              <a:gd name="T113" fmla="*/ 656 h 2432"/>
              <a:gd name="T114" fmla="*/ 2196 w 2447"/>
              <a:gd name="T115" fmla="*/ 666 h 2432"/>
              <a:gd name="T116" fmla="*/ 2123 w 2447"/>
              <a:gd name="T117" fmla="*/ 678 h 2432"/>
              <a:gd name="T118" fmla="*/ 2088 w 2447"/>
              <a:gd name="T119" fmla="*/ 653 h 2432"/>
              <a:gd name="T120" fmla="*/ 2085 w 2447"/>
              <a:gd name="T121" fmla="*/ 650 h 2432"/>
              <a:gd name="T122" fmla="*/ 1957 w 2447"/>
              <a:gd name="T123" fmla="*/ 650 h 2432"/>
              <a:gd name="T124" fmla="*/ 1670 w 2447"/>
              <a:gd name="T125" fmla="*/ 937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2">
                <a:moveTo>
                  <a:pt x="1670" y="937"/>
                </a:moveTo>
                <a:cubicBezTo>
                  <a:pt x="1635" y="970"/>
                  <a:pt x="1604" y="963"/>
                  <a:pt x="1589" y="957"/>
                </a:cubicBezTo>
                <a:cubicBezTo>
                  <a:pt x="1569" y="948"/>
                  <a:pt x="1564" y="942"/>
                  <a:pt x="1551" y="930"/>
                </a:cubicBezTo>
                <a:cubicBezTo>
                  <a:pt x="1551" y="930"/>
                  <a:pt x="1551" y="929"/>
                  <a:pt x="1550" y="929"/>
                </a:cubicBezTo>
                <a:cubicBezTo>
                  <a:pt x="1515" y="894"/>
                  <a:pt x="1458" y="894"/>
                  <a:pt x="1423" y="929"/>
                </a:cubicBezTo>
                <a:cubicBezTo>
                  <a:pt x="1311" y="1041"/>
                  <a:pt x="1311" y="1041"/>
                  <a:pt x="1311" y="1041"/>
                </a:cubicBezTo>
                <a:cubicBezTo>
                  <a:pt x="1276" y="1076"/>
                  <a:pt x="1219" y="1076"/>
                  <a:pt x="1183" y="1041"/>
                </a:cubicBezTo>
                <a:cubicBezTo>
                  <a:pt x="1148" y="1005"/>
                  <a:pt x="1148" y="948"/>
                  <a:pt x="1183" y="913"/>
                </a:cubicBezTo>
                <a:cubicBezTo>
                  <a:pt x="1550" y="546"/>
                  <a:pt x="1550" y="546"/>
                  <a:pt x="1550" y="546"/>
                </a:cubicBezTo>
                <a:cubicBezTo>
                  <a:pt x="1584" y="512"/>
                  <a:pt x="1585" y="459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6"/>
                  <a:pt x="1533" y="402"/>
                  <a:pt x="1523" y="380"/>
                </a:cubicBezTo>
                <a:cubicBezTo>
                  <a:pt x="1516" y="365"/>
                  <a:pt x="1510" y="334"/>
                  <a:pt x="1543" y="299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3" y="128"/>
                  <a:pt x="1713" y="71"/>
                  <a:pt x="1678" y="36"/>
                </a:cubicBezTo>
                <a:cubicBezTo>
                  <a:pt x="1643" y="0"/>
                  <a:pt x="1586" y="0"/>
                  <a:pt x="1550" y="36"/>
                </a:cubicBezTo>
                <a:cubicBezTo>
                  <a:pt x="1462" y="124"/>
                  <a:pt x="1462" y="124"/>
                  <a:pt x="1462" y="124"/>
                </a:cubicBezTo>
                <a:cubicBezTo>
                  <a:pt x="1427" y="156"/>
                  <a:pt x="1396" y="150"/>
                  <a:pt x="1381" y="143"/>
                </a:cubicBezTo>
                <a:cubicBezTo>
                  <a:pt x="1364" y="136"/>
                  <a:pt x="1358" y="130"/>
                  <a:pt x="1348" y="121"/>
                </a:cubicBezTo>
                <a:cubicBezTo>
                  <a:pt x="1346" y="119"/>
                  <a:pt x="1345" y="117"/>
                  <a:pt x="1343" y="115"/>
                </a:cubicBezTo>
                <a:cubicBezTo>
                  <a:pt x="1308" y="80"/>
                  <a:pt x="1251" y="80"/>
                  <a:pt x="1215" y="115"/>
                </a:cubicBezTo>
                <a:cubicBezTo>
                  <a:pt x="35" y="1296"/>
                  <a:pt x="35" y="1296"/>
                  <a:pt x="35" y="1296"/>
                </a:cubicBezTo>
                <a:cubicBezTo>
                  <a:pt x="0" y="1331"/>
                  <a:pt x="0" y="1388"/>
                  <a:pt x="35" y="1424"/>
                </a:cubicBezTo>
                <a:cubicBezTo>
                  <a:pt x="70" y="1459"/>
                  <a:pt x="127" y="1459"/>
                  <a:pt x="162" y="1424"/>
                </a:cubicBezTo>
                <a:cubicBezTo>
                  <a:pt x="266" y="1320"/>
                  <a:pt x="266" y="1320"/>
                  <a:pt x="266" y="1320"/>
                </a:cubicBezTo>
                <a:cubicBezTo>
                  <a:pt x="301" y="1285"/>
                  <a:pt x="359" y="1285"/>
                  <a:pt x="394" y="1320"/>
                </a:cubicBezTo>
                <a:cubicBezTo>
                  <a:pt x="429" y="1355"/>
                  <a:pt x="429" y="1412"/>
                  <a:pt x="394" y="1447"/>
                </a:cubicBezTo>
                <a:cubicBezTo>
                  <a:pt x="178" y="1663"/>
                  <a:pt x="178" y="1663"/>
                  <a:pt x="178" y="1663"/>
                </a:cubicBezTo>
                <a:cubicBezTo>
                  <a:pt x="143" y="1698"/>
                  <a:pt x="143" y="1755"/>
                  <a:pt x="178" y="1790"/>
                </a:cubicBezTo>
                <a:cubicBezTo>
                  <a:pt x="214" y="1826"/>
                  <a:pt x="271" y="1826"/>
                  <a:pt x="306" y="1790"/>
                </a:cubicBezTo>
                <a:cubicBezTo>
                  <a:pt x="497" y="1599"/>
                  <a:pt x="497" y="1599"/>
                  <a:pt x="497" y="1599"/>
                </a:cubicBezTo>
                <a:cubicBezTo>
                  <a:pt x="533" y="1564"/>
                  <a:pt x="590" y="1564"/>
                  <a:pt x="625" y="1599"/>
                </a:cubicBezTo>
                <a:cubicBezTo>
                  <a:pt x="660" y="1634"/>
                  <a:pt x="660" y="1691"/>
                  <a:pt x="625" y="1727"/>
                </a:cubicBezTo>
                <a:cubicBezTo>
                  <a:pt x="178" y="2173"/>
                  <a:pt x="178" y="2173"/>
                  <a:pt x="178" y="2173"/>
                </a:cubicBezTo>
                <a:cubicBezTo>
                  <a:pt x="143" y="2209"/>
                  <a:pt x="143" y="2266"/>
                  <a:pt x="178" y="2301"/>
                </a:cubicBezTo>
                <a:cubicBezTo>
                  <a:pt x="214" y="2336"/>
                  <a:pt x="271" y="2336"/>
                  <a:pt x="306" y="2301"/>
                </a:cubicBezTo>
                <a:cubicBezTo>
                  <a:pt x="673" y="1934"/>
                  <a:pt x="673" y="1934"/>
                  <a:pt x="673" y="1934"/>
                </a:cubicBezTo>
                <a:cubicBezTo>
                  <a:pt x="708" y="1899"/>
                  <a:pt x="765" y="1899"/>
                  <a:pt x="801" y="1934"/>
                </a:cubicBezTo>
                <a:cubicBezTo>
                  <a:pt x="836" y="1969"/>
                  <a:pt x="836" y="2026"/>
                  <a:pt x="801" y="2062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79" y="2083"/>
                  <a:pt x="779" y="2140"/>
                  <a:pt x="815" y="2175"/>
                </a:cubicBezTo>
                <a:cubicBezTo>
                  <a:pt x="850" y="2210"/>
                  <a:pt x="907" y="2210"/>
                  <a:pt x="942" y="2175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3" y="2114"/>
                  <a:pt x="1060" y="2114"/>
                  <a:pt x="1096" y="2149"/>
                </a:cubicBezTo>
                <a:cubicBezTo>
                  <a:pt x="1131" y="2185"/>
                  <a:pt x="1131" y="2242"/>
                  <a:pt x="1096" y="2277"/>
                </a:cubicBezTo>
                <a:cubicBezTo>
                  <a:pt x="1104" y="2269"/>
                  <a:pt x="1104" y="2269"/>
                  <a:pt x="1104" y="2269"/>
                </a:cubicBezTo>
                <a:cubicBezTo>
                  <a:pt x="1068" y="2304"/>
                  <a:pt x="1068" y="2361"/>
                  <a:pt x="1104" y="2397"/>
                </a:cubicBezTo>
                <a:cubicBezTo>
                  <a:pt x="1139" y="2432"/>
                  <a:pt x="1196" y="2432"/>
                  <a:pt x="1231" y="2397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1"/>
                  <a:pt x="2447" y="1124"/>
                  <a:pt x="2412" y="1089"/>
                </a:cubicBezTo>
                <a:cubicBezTo>
                  <a:pt x="2377" y="1053"/>
                  <a:pt x="2319" y="1053"/>
                  <a:pt x="2284" y="1089"/>
                </a:cubicBezTo>
                <a:cubicBezTo>
                  <a:pt x="2252" y="1120"/>
                  <a:pt x="2252" y="1120"/>
                  <a:pt x="2252" y="1120"/>
                </a:cubicBezTo>
                <a:cubicBezTo>
                  <a:pt x="2217" y="1156"/>
                  <a:pt x="2160" y="1156"/>
                  <a:pt x="2125" y="1120"/>
                </a:cubicBezTo>
                <a:cubicBezTo>
                  <a:pt x="2089" y="1085"/>
                  <a:pt x="2089" y="1028"/>
                  <a:pt x="2125" y="993"/>
                </a:cubicBezTo>
                <a:cubicBezTo>
                  <a:pt x="2334" y="784"/>
                  <a:pt x="2334" y="784"/>
                  <a:pt x="2334" y="784"/>
                </a:cubicBezTo>
                <a:cubicBezTo>
                  <a:pt x="2369" y="748"/>
                  <a:pt x="2369" y="691"/>
                  <a:pt x="2334" y="656"/>
                </a:cubicBezTo>
                <a:cubicBezTo>
                  <a:pt x="2299" y="621"/>
                  <a:pt x="2241" y="621"/>
                  <a:pt x="2206" y="656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4" y="690"/>
                  <a:pt x="2137" y="684"/>
                  <a:pt x="2123" y="678"/>
                </a:cubicBezTo>
                <a:cubicBezTo>
                  <a:pt x="2105" y="670"/>
                  <a:pt x="2100" y="664"/>
                  <a:pt x="2088" y="653"/>
                </a:cubicBezTo>
                <a:cubicBezTo>
                  <a:pt x="2087" y="652"/>
                  <a:pt x="2086" y="651"/>
                  <a:pt x="2085" y="650"/>
                </a:cubicBezTo>
                <a:cubicBezTo>
                  <a:pt x="2049" y="615"/>
                  <a:pt x="1992" y="615"/>
                  <a:pt x="1957" y="650"/>
                </a:cubicBezTo>
                <a:lnTo>
                  <a:pt x="1670" y="9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" name="그룹 1"/>
          <p:cNvGrpSpPr/>
          <p:nvPr/>
        </p:nvGrpSpPr>
        <p:grpSpPr>
          <a:xfrm>
            <a:off x="-307156" y="-918422"/>
            <a:ext cx="9726686" cy="7317516"/>
            <a:chOff x="107506" y="-501200"/>
            <a:chExt cx="8928990" cy="6717400"/>
          </a:xfrm>
          <a:solidFill>
            <a:srgbClr val="FAC11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7284559" y="1333166"/>
              <a:ext cx="876443" cy="876442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1917098" y="5337771"/>
              <a:ext cx="878429" cy="878429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5037311" y="-58010"/>
              <a:ext cx="1991372" cy="1991371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7460940" y="51297"/>
              <a:ext cx="1190451" cy="1194426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1748168" y="283823"/>
              <a:ext cx="1683325" cy="1681337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5480500" y="3829337"/>
              <a:ext cx="1683325" cy="1681337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734595" y="3345068"/>
              <a:ext cx="538585" cy="538585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13"/>
            <p:cNvSpPr>
              <a:spLocks noEditPoints="1"/>
            </p:cNvSpPr>
            <p:nvPr/>
          </p:nvSpPr>
          <p:spPr bwMode="auto">
            <a:xfrm>
              <a:off x="3546946" y="-227572"/>
              <a:ext cx="413197" cy="377266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6919374" y="-501200"/>
              <a:ext cx="538585" cy="538585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5005513" y="5427202"/>
              <a:ext cx="538585" cy="538585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13"/>
            <p:cNvSpPr>
              <a:spLocks noEditPoints="1"/>
            </p:cNvSpPr>
            <p:nvPr/>
          </p:nvSpPr>
          <p:spPr bwMode="auto">
            <a:xfrm>
              <a:off x="3385785" y="5577592"/>
              <a:ext cx="413197" cy="377266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7307459" y="3316135"/>
              <a:ext cx="1190451" cy="1194426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8497911" y="2777550"/>
              <a:ext cx="538585" cy="538585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522870" y="937674"/>
              <a:ext cx="1190451" cy="1194426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3"/>
            <p:cNvSpPr>
              <a:spLocks noEditPoints="1"/>
            </p:cNvSpPr>
            <p:nvPr/>
          </p:nvSpPr>
          <p:spPr bwMode="auto">
            <a:xfrm>
              <a:off x="107506" y="2121149"/>
              <a:ext cx="413197" cy="377266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6376226" y="4550761"/>
              <a:ext cx="876443" cy="876442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1765247" y="-58010"/>
              <a:ext cx="876443" cy="876442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482632" y="2303502"/>
            <a:ext cx="417873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600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ko-KR" altLang="en-US" sz="6600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AC11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7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20"/>
          <p:cNvSpPr/>
          <p:nvPr/>
        </p:nvSpPr>
        <p:spPr>
          <a:xfrm>
            <a:off x="3801271" y="2086772"/>
            <a:ext cx="1541460" cy="1541458"/>
          </a:xfrm>
          <a:prstGeom prst="ellipse">
            <a:avLst/>
          </a:prstGeom>
          <a:solidFill>
            <a:srgbClr val="093C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직선 연결선 3"/>
          <p:cNvCxnSpPr>
            <a:stCxn id="78" idx="2"/>
          </p:cNvCxnSpPr>
          <p:nvPr/>
        </p:nvCxnSpPr>
        <p:spPr>
          <a:xfrm>
            <a:off x="4572000" y="72008"/>
            <a:ext cx="1" cy="18707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4572000" y="3772246"/>
            <a:ext cx="1" cy="225360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80528" y="2857500"/>
            <a:ext cx="3837783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486747" y="2857500"/>
            <a:ext cx="383778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1209347" y="824975"/>
            <a:ext cx="2160091" cy="1207551"/>
            <a:chOff x="352277" y="1132429"/>
            <a:chExt cx="2160091" cy="1207551"/>
          </a:xfrm>
        </p:grpSpPr>
        <p:sp>
          <p:nvSpPr>
            <p:cNvPr id="42" name="TextBox 41"/>
            <p:cNvSpPr txBox="1"/>
            <p:nvPr/>
          </p:nvSpPr>
          <p:spPr>
            <a:xfrm>
              <a:off x="683568" y="1132429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김나연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352277" y="1247630"/>
              <a:ext cx="253288" cy="231262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FF72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Rectangle 10"/>
            <p:cNvSpPr/>
            <p:nvPr/>
          </p:nvSpPr>
          <p:spPr>
            <a:xfrm>
              <a:off x="683568" y="1508983"/>
              <a:ext cx="1828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논문 해석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인공지능 모델 설계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5" name="Rectangle 10"/>
            <p:cNvSpPr/>
            <p:nvPr/>
          </p:nvSpPr>
          <p:spPr>
            <a:xfrm>
              <a:off x="1534065" y="1132429"/>
              <a:ext cx="6752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팀장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781346" y="824975"/>
            <a:ext cx="2160091" cy="1207551"/>
            <a:chOff x="5262280" y="1155185"/>
            <a:chExt cx="2160091" cy="1207551"/>
          </a:xfrm>
        </p:grpSpPr>
        <p:sp>
          <p:nvSpPr>
            <p:cNvPr id="46" name="TextBox 45"/>
            <p:cNvSpPr txBox="1"/>
            <p:nvPr/>
          </p:nvSpPr>
          <p:spPr>
            <a:xfrm>
              <a:off x="5593571" y="1155185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김도영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Freeform 13"/>
            <p:cNvSpPr>
              <a:spLocks noEditPoints="1"/>
            </p:cNvSpPr>
            <p:nvPr/>
          </p:nvSpPr>
          <p:spPr bwMode="auto">
            <a:xfrm>
              <a:off x="5262280" y="1270386"/>
              <a:ext cx="253288" cy="231262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4184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Rectangle 10"/>
            <p:cNvSpPr/>
            <p:nvPr/>
          </p:nvSpPr>
          <p:spPr>
            <a:xfrm>
              <a:off x="5593571" y="1531739"/>
              <a:ext cx="1828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파이프라인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전처리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209347" y="3907456"/>
            <a:ext cx="2160091" cy="1207551"/>
            <a:chOff x="352277" y="3576097"/>
            <a:chExt cx="2160091" cy="1207551"/>
          </a:xfrm>
        </p:grpSpPr>
        <p:sp>
          <p:nvSpPr>
            <p:cNvPr id="50" name="TextBox 49"/>
            <p:cNvSpPr txBox="1"/>
            <p:nvPr/>
          </p:nvSpPr>
          <p:spPr>
            <a:xfrm>
              <a:off x="683568" y="3576097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전은선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Freeform 13"/>
            <p:cNvSpPr>
              <a:spLocks noEditPoints="1"/>
            </p:cNvSpPr>
            <p:nvPr/>
          </p:nvSpPr>
          <p:spPr bwMode="auto">
            <a:xfrm>
              <a:off x="352277" y="3691298"/>
              <a:ext cx="253288" cy="231262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97CC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Rectangle 10"/>
            <p:cNvSpPr/>
            <p:nvPr/>
          </p:nvSpPr>
          <p:spPr>
            <a:xfrm>
              <a:off x="683568" y="3952651"/>
              <a:ext cx="1828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UI/UX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디자인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웹 클라이언트 개발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1346" y="3907456"/>
            <a:ext cx="2160091" cy="1172028"/>
            <a:chOff x="5262280" y="3598853"/>
            <a:chExt cx="2160091" cy="1172028"/>
          </a:xfrm>
        </p:grpSpPr>
        <p:sp>
          <p:nvSpPr>
            <p:cNvPr id="54" name="TextBox 53"/>
            <p:cNvSpPr txBox="1"/>
            <p:nvPr/>
          </p:nvSpPr>
          <p:spPr>
            <a:xfrm>
              <a:off x="5593571" y="359885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최다원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5262280" y="3714054"/>
              <a:ext cx="253288" cy="231262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FAC1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Rectangle 10"/>
            <p:cNvSpPr/>
            <p:nvPr/>
          </p:nvSpPr>
          <p:spPr>
            <a:xfrm>
              <a:off x="5593571" y="3975407"/>
              <a:ext cx="1828800" cy="795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웹 서버 개발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인공지능 모델 설계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0416" y="210652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팀원 구성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rot="5400000">
            <a:off x="53905" y="390744"/>
            <a:ext cx="360000" cy="39927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4184F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1920" y="2563297"/>
            <a:ext cx="1440160" cy="58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에벤져스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9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4"/>
          <p:cNvGrpSpPr/>
          <p:nvPr/>
        </p:nvGrpSpPr>
        <p:grpSpPr>
          <a:xfrm>
            <a:off x="1086270" y="235138"/>
            <a:ext cx="6971460" cy="5244724"/>
            <a:chOff x="2432790" y="730250"/>
            <a:chExt cx="7132330" cy="5365749"/>
          </a:xfrm>
          <a:solidFill>
            <a:srgbClr val="FBFBFB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그림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35650"/>
            <a:ext cx="3239030" cy="349269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544" y="3179882"/>
            <a:ext cx="5034544" cy="21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31" y="193204"/>
            <a:ext cx="439912" cy="216000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093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FF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51503" y="1407850"/>
            <a:ext cx="3472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 시장의 발달과</a:t>
            </a:r>
            <a:endParaRPr lang="en-US" altLang="ko-KR" sz="3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/>
            <a:r>
              <a:rPr lang="ko-KR" altLang="en-US" sz="4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93C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직업</a:t>
            </a:r>
          </a:p>
        </p:txBody>
      </p:sp>
      <p:sp>
        <p:nvSpPr>
          <p:cNvPr id="69" name="Freeform 13"/>
          <p:cNvSpPr>
            <a:spLocks noEditPoints="1"/>
          </p:cNvSpPr>
          <p:nvPr/>
        </p:nvSpPr>
        <p:spPr bwMode="auto">
          <a:xfrm>
            <a:off x="131566" y="1574591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93C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503" y="1407850"/>
            <a:ext cx="3472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 시장의 발달과</a:t>
            </a:r>
            <a:endParaRPr lang="en-US" altLang="ko-KR" sz="3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/>
            <a:r>
              <a:rPr lang="ko-KR" altLang="en-US" sz="4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93C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직업</a:t>
            </a:r>
            <a:endParaRPr lang="ko-KR" altLang="en-US" sz="4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93C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131566" y="1574591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93C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그림 개체 틀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8" b="5288"/>
          <a:stretch>
            <a:fillRect/>
          </a:stretch>
        </p:blipFill>
        <p:spPr>
          <a:xfrm>
            <a:off x="4139952" y="481236"/>
            <a:ext cx="5617610" cy="5023776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rgbClr val="093C7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Group 32"/>
          <p:cNvGrpSpPr/>
          <p:nvPr/>
        </p:nvGrpSpPr>
        <p:grpSpPr>
          <a:xfrm>
            <a:off x="3867905" y="197720"/>
            <a:ext cx="5703686" cy="5718660"/>
            <a:chOff x="4437550" y="-353292"/>
            <a:chExt cx="7665515" cy="7685641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1131368" y="540239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10419914" y="524948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5557039" y="-353292"/>
              <a:ext cx="1104631" cy="110831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8878184" y="6106561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4825269" y="5305197"/>
              <a:ext cx="936781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6359237" y="5249487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7356332" y="173005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35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4"/>
          <p:cNvGrpSpPr/>
          <p:nvPr/>
        </p:nvGrpSpPr>
        <p:grpSpPr>
          <a:xfrm>
            <a:off x="1086270" y="235138"/>
            <a:ext cx="6971460" cy="5244724"/>
            <a:chOff x="2432790" y="730250"/>
            <a:chExt cx="7132330" cy="5365749"/>
          </a:xfrm>
          <a:solidFill>
            <a:srgbClr val="FBFBFB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402" y="1777899"/>
            <a:ext cx="7810327" cy="38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31" y="193204"/>
            <a:ext cx="439912" cy="216000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093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FF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51503" y="223567"/>
            <a:ext cx="3472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 시장의 발달과</a:t>
            </a:r>
            <a:endParaRPr lang="en-US" altLang="ko-KR" sz="3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/>
            <a:r>
              <a:rPr lang="ko-KR" altLang="en-US" sz="4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93C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저작권</a:t>
            </a:r>
            <a:endParaRPr lang="ko-KR" altLang="en-US" sz="4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93C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Freeform 13"/>
          <p:cNvSpPr>
            <a:spLocks noEditPoints="1"/>
          </p:cNvSpPr>
          <p:nvPr/>
        </p:nvSpPr>
        <p:spPr bwMode="auto">
          <a:xfrm>
            <a:off x="131566" y="39030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93C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467544" y="-230338"/>
            <a:ext cx="8208912" cy="6175676"/>
            <a:chOff x="2432790" y="730250"/>
            <a:chExt cx="7132330" cy="5365749"/>
          </a:xfrm>
          <a:solidFill>
            <a:srgbClr val="FBFBFB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707904" y="751266"/>
            <a:ext cx="5616624" cy="4212468"/>
            <a:chOff x="3707904" y="841276"/>
            <a:chExt cx="5616624" cy="421246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3888">
              <a:off x="4434488" y="1237321"/>
              <a:ext cx="4374386" cy="3563892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841276"/>
              <a:ext cx="5616624" cy="4212468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784819" y="1886262"/>
            <a:ext cx="3108741" cy="2044813"/>
            <a:chOff x="683568" y="1879888"/>
            <a:chExt cx="3108741" cy="2044813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879888"/>
              <a:ext cx="1991020" cy="97761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3465" y="2947510"/>
              <a:ext cx="3058844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AI</a:t>
              </a: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기술을 이용한</a:t>
              </a:r>
              <a:endPara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무료 음악 오디오 합성을 제공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28" name="직사각형 27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093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FF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22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0416" y="210652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서비스 개념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53905" y="390744"/>
            <a:ext cx="360000" cy="39927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4184FF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-324544" y="1170577"/>
            <a:ext cx="1953442" cy="523220"/>
            <a:chOff x="-324544" y="1170577"/>
            <a:chExt cx="1953442" cy="523220"/>
          </a:xfrm>
        </p:grpSpPr>
        <p:sp>
          <p:nvSpPr>
            <p:cNvPr id="31" name="직사각형 30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093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691680" y="1203057"/>
            <a:ext cx="7032695" cy="800219"/>
            <a:chOff x="1691680" y="1203057"/>
            <a:chExt cx="7032695" cy="800219"/>
          </a:xfrm>
        </p:grpSpPr>
        <p:sp>
          <p:nvSpPr>
            <p:cNvPr id="41" name="직사각형 40"/>
            <p:cNvSpPr/>
            <p:nvPr/>
          </p:nvSpPr>
          <p:spPr>
            <a:xfrm>
              <a:off x="1691681" y="1633944"/>
              <a:ext cx="70326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현재 유튜브에 있는 </a:t>
              </a:r>
              <a:r>
                <a:rPr lang="en-US" altLang="ko-KR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 여개의 노래 </a:t>
              </a:r>
              <a:r>
                <a:rPr lang="en-US" altLang="ko-KR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MR </a:t>
              </a:r>
              <a:r>
                <a:rPr lang="ko-KR" altLang="en-US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영상을 학습 데이터로 사용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91680" y="1203057"/>
              <a:ext cx="220605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22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 여개의 데이터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-324544" y="2781088"/>
            <a:ext cx="1981025" cy="523220"/>
            <a:chOff x="-324544" y="2781088"/>
            <a:chExt cx="1981025" cy="523220"/>
          </a:xfrm>
        </p:grpSpPr>
        <p:sp>
          <p:nvSpPr>
            <p:cNvPr id="36" name="직사각형 35"/>
            <p:cNvSpPr/>
            <p:nvPr/>
          </p:nvSpPr>
          <p:spPr>
            <a:xfrm>
              <a:off x="-324544" y="2883835"/>
              <a:ext cx="1919116" cy="289773"/>
            </a:xfrm>
            <a:prstGeom prst="rect">
              <a:avLst/>
            </a:prstGeom>
            <a:solidFill>
              <a:srgbClr val="093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80682" y="2781088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-324544" y="4395510"/>
            <a:ext cx="1968201" cy="523220"/>
            <a:chOff x="-324544" y="4395510"/>
            <a:chExt cx="1968201" cy="523220"/>
          </a:xfrm>
        </p:grpSpPr>
        <p:sp>
          <p:nvSpPr>
            <p:cNvPr id="39" name="직사각형 38"/>
            <p:cNvSpPr/>
            <p:nvPr/>
          </p:nvSpPr>
          <p:spPr>
            <a:xfrm>
              <a:off x="-324544" y="4498257"/>
              <a:ext cx="1919116" cy="289773"/>
            </a:xfrm>
            <a:prstGeom prst="rect">
              <a:avLst/>
            </a:prstGeom>
            <a:solidFill>
              <a:srgbClr val="093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80682" y="4395510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691680" y="4441677"/>
            <a:ext cx="7032694" cy="1077218"/>
            <a:chOff x="1691680" y="4441677"/>
            <a:chExt cx="7032694" cy="1077218"/>
          </a:xfrm>
        </p:grpSpPr>
        <p:sp>
          <p:nvSpPr>
            <p:cNvPr id="45" name="직사각형 44"/>
            <p:cNvSpPr/>
            <p:nvPr/>
          </p:nvSpPr>
          <p:spPr>
            <a:xfrm>
              <a:off x="1691680" y="4441677"/>
              <a:ext cx="20104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200" b="1" spc="-15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심플한 </a:t>
              </a:r>
              <a:r>
                <a:rPr lang="en-US" altLang="ko-KR" sz="2200" b="1" spc="-15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UI </a:t>
              </a:r>
              <a:r>
                <a:rPr lang="en-US" altLang="ko-KR" sz="22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</a:t>
              </a:r>
              <a:r>
                <a:rPr lang="ko-KR" altLang="en-US" sz="2200" b="1" spc="-150" dirty="0" err="1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웹앱</a:t>
              </a:r>
              <a:endPara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872564"/>
              <a:ext cx="70326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단순한 </a:t>
              </a:r>
              <a:r>
                <a:rPr lang="en-US" altLang="ko-KR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UI </a:t>
              </a:r>
              <a:r>
                <a:rPr lang="ko-KR" altLang="en-US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구성으로 이루어진 </a:t>
              </a:r>
              <a:r>
                <a:rPr lang="ko-KR" altLang="en-US" spc="-150" dirty="0" err="1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웹앱</a:t>
              </a:r>
              <a:r>
                <a:rPr lang="ko-KR" altLang="en-US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형태로 서비스를 제공해 이용 시 진입장벽을 제거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691680" y="2827255"/>
            <a:ext cx="7032694" cy="1077218"/>
            <a:chOff x="1691680" y="2827255"/>
            <a:chExt cx="7032694" cy="1077218"/>
          </a:xfrm>
        </p:grpSpPr>
        <p:sp>
          <p:nvSpPr>
            <p:cNvPr id="43" name="직사각형 42"/>
            <p:cNvSpPr/>
            <p:nvPr/>
          </p:nvSpPr>
          <p:spPr>
            <a:xfrm>
              <a:off x="1691680" y="2827255"/>
              <a:ext cx="202010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2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정의 고려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691680" y="3258142"/>
              <a:ext cx="70326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음악 제공을 단순 큰 범위의 카테고리에 기준하여 제공하는 것이 아닌 </a:t>
              </a:r>
            </a:p>
            <a:p>
              <a:r>
                <a:rPr lang="ko-KR" altLang="en-US" spc="-150" dirty="0"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입력 데이터를 참고하여 사용자 정의라는 목표를 고려하여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1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4"/>
          <p:cNvGrpSpPr/>
          <p:nvPr/>
        </p:nvGrpSpPr>
        <p:grpSpPr>
          <a:xfrm>
            <a:off x="1093147" y="240313"/>
            <a:ext cx="6957706" cy="5234376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66"/>
          <p:cNvGrpSpPr/>
          <p:nvPr/>
        </p:nvGrpSpPr>
        <p:grpSpPr>
          <a:xfrm>
            <a:off x="568161" y="768601"/>
            <a:ext cx="7659223" cy="3964487"/>
            <a:chOff x="2037184" y="1360110"/>
            <a:chExt cx="10065881" cy="5210195"/>
          </a:xfrm>
          <a:solidFill>
            <a:srgbClr val="FFC000">
              <a:alpha val="50000"/>
            </a:srgbClr>
          </a:solidFill>
        </p:grpSpPr>
        <p:sp>
          <p:nvSpPr>
            <p:cNvPr id="61" name="Freeform 67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2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6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8" name="Freeform 74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71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30416" y="210652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주요 타겟 고객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 rot="5400000">
            <a:off x="53905" y="390744"/>
            <a:ext cx="360000" cy="39927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4184FF"/>
              </a:solidFill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929652" y="3958337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</a:t>
            </a: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크리에이터</a:t>
            </a:r>
            <a:endParaRPr lang="id-ID" sz="16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63"/>
          <p:cNvSpPr txBox="1"/>
          <p:nvPr/>
        </p:nvSpPr>
        <p:spPr>
          <a:xfrm>
            <a:off x="1256666" y="4260094"/>
            <a:ext cx="66716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Creator</a:t>
            </a:r>
          </a:p>
        </p:txBody>
      </p:sp>
      <p:sp>
        <p:nvSpPr>
          <p:cNvPr id="57" name="Freeform 13"/>
          <p:cNvSpPr>
            <a:spLocks noEditPoints="1"/>
          </p:cNvSpPr>
          <p:nvPr/>
        </p:nvSpPr>
        <p:spPr bwMode="auto">
          <a:xfrm>
            <a:off x="1463606" y="459864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93C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en-US">
              <a:solidFill>
                <a:prstClr val="black"/>
              </a:solidFill>
              <a:latin typeface="Open San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1315" y="1873880"/>
            <a:ext cx="1937870" cy="1936540"/>
            <a:chOff x="621315" y="1873880"/>
            <a:chExt cx="1937870" cy="1936540"/>
          </a:xfrm>
        </p:grpSpPr>
        <p:sp>
          <p:nvSpPr>
            <p:cNvPr id="76" name="Picture Placeholder 1"/>
            <p:cNvSpPr txBox="1">
              <a:spLocks/>
            </p:cNvSpPr>
            <p:nvPr/>
          </p:nvSpPr>
          <p:spPr>
            <a:xfrm>
              <a:off x="621315" y="1873880"/>
              <a:ext cx="1937870" cy="1936540"/>
            </a:xfrm>
            <a:prstGeom prst="ellipse">
              <a:avLst/>
            </a:prstGeom>
            <a:solidFill>
              <a:srgbClr val="093C7E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C000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390" y="2187290"/>
              <a:ext cx="1309720" cy="1309720"/>
            </a:xfrm>
            <a:prstGeom prst="rect">
              <a:avLst/>
            </a:prstGeom>
          </p:spPr>
        </p:pic>
      </p:grpSp>
      <p:sp>
        <p:nvSpPr>
          <p:cNvPr id="53" name="TextBox 57"/>
          <p:cNvSpPr txBox="1"/>
          <p:nvPr/>
        </p:nvSpPr>
        <p:spPr>
          <a:xfrm>
            <a:off x="3881748" y="3958337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비디오 프로듀서</a:t>
            </a:r>
            <a:endParaRPr lang="id-ID" sz="16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64"/>
          <p:cNvSpPr txBox="1"/>
          <p:nvPr/>
        </p:nvSpPr>
        <p:spPr>
          <a:xfrm>
            <a:off x="4186319" y="4260094"/>
            <a:ext cx="77136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6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id-ID" sz="106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roducer</a:t>
            </a:r>
            <a:endParaRPr lang="id-ID" sz="1067" dirty="0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Freeform 13"/>
          <p:cNvSpPr>
            <a:spLocks noEditPoints="1"/>
          </p:cNvSpPr>
          <p:nvPr/>
        </p:nvSpPr>
        <p:spPr bwMode="auto">
          <a:xfrm>
            <a:off x="4445357" y="459864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93C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en-US">
              <a:solidFill>
                <a:prstClr val="black"/>
              </a:solidFill>
              <a:latin typeface="Open San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03066" y="1873880"/>
            <a:ext cx="1937870" cy="1936540"/>
            <a:chOff x="3603066" y="1873880"/>
            <a:chExt cx="1937870" cy="1936540"/>
          </a:xfrm>
        </p:grpSpPr>
        <p:sp>
          <p:nvSpPr>
            <p:cNvPr id="77" name="Picture Placeholder 1"/>
            <p:cNvSpPr txBox="1">
              <a:spLocks/>
            </p:cNvSpPr>
            <p:nvPr/>
          </p:nvSpPr>
          <p:spPr>
            <a:xfrm>
              <a:off x="3603066" y="1873880"/>
              <a:ext cx="1937870" cy="1936540"/>
            </a:xfrm>
            <a:prstGeom prst="ellipse">
              <a:avLst/>
            </a:prstGeom>
            <a:solidFill>
              <a:srgbClr val="093C7E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duotone>
                <a:srgbClr val="FFC000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141" y="2192187"/>
              <a:ext cx="1309720" cy="1309720"/>
            </a:xfrm>
            <a:prstGeom prst="rect">
              <a:avLst/>
            </a:prstGeom>
          </p:spPr>
        </p:pic>
      </p:grpSp>
      <p:sp>
        <p:nvSpPr>
          <p:cNvPr id="55" name="TextBox 11"/>
          <p:cNvSpPr txBox="1"/>
          <p:nvPr/>
        </p:nvSpPr>
        <p:spPr>
          <a:xfrm>
            <a:off x="6735258" y="3958337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마케팅 관련 종사자</a:t>
            </a:r>
            <a:endParaRPr lang="id-ID" sz="16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63"/>
          <p:cNvSpPr txBox="1"/>
          <p:nvPr/>
        </p:nvSpPr>
        <p:spPr>
          <a:xfrm>
            <a:off x="7138413" y="4260094"/>
            <a:ext cx="83067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Marketing</a:t>
            </a:r>
            <a:endParaRPr lang="id-ID" sz="1067" dirty="0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Freeform 13"/>
          <p:cNvSpPr>
            <a:spLocks noEditPoints="1"/>
          </p:cNvSpPr>
          <p:nvPr/>
        </p:nvSpPr>
        <p:spPr bwMode="auto">
          <a:xfrm>
            <a:off x="7427107" y="459864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rgbClr val="093C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en-US">
              <a:solidFill>
                <a:prstClr val="black"/>
              </a:solidFill>
              <a:latin typeface="Open San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84816" y="1873880"/>
            <a:ext cx="1937870" cy="1936540"/>
            <a:chOff x="6584816" y="1873880"/>
            <a:chExt cx="1937870" cy="1936540"/>
          </a:xfrm>
        </p:grpSpPr>
        <p:sp>
          <p:nvSpPr>
            <p:cNvPr id="78" name="Picture Placeholder 1"/>
            <p:cNvSpPr txBox="1">
              <a:spLocks/>
            </p:cNvSpPr>
            <p:nvPr/>
          </p:nvSpPr>
          <p:spPr>
            <a:xfrm>
              <a:off x="6584816" y="1873880"/>
              <a:ext cx="1937870" cy="1936540"/>
            </a:xfrm>
            <a:prstGeom prst="ellipse">
              <a:avLst/>
            </a:prstGeom>
            <a:solidFill>
              <a:srgbClr val="093C7E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 cstate="print">
              <a:duotone>
                <a:srgbClr val="FFC000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891" y="2187290"/>
              <a:ext cx="1309720" cy="1309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8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"/>
          <p:cNvGrpSpPr/>
          <p:nvPr/>
        </p:nvGrpSpPr>
        <p:grpSpPr>
          <a:xfrm>
            <a:off x="748330" y="-19097"/>
            <a:ext cx="7647340" cy="5753196"/>
            <a:chOff x="2432790" y="730250"/>
            <a:chExt cx="7132330" cy="5365749"/>
          </a:xfrm>
          <a:solidFill>
            <a:schemeClr val="bg1">
              <a:lumMod val="95000"/>
              <a:alpha val="20000"/>
            </a:schemeClr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163422" y="1240778"/>
            <a:ext cx="3008420" cy="818947"/>
            <a:chOff x="4644008" y="1882271"/>
            <a:chExt cx="3008420" cy="818947"/>
          </a:xfrm>
        </p:grpSpPr>
        <p:sp>
          <p:nvSpPr>
            <p:cNvPr id="33" name="TextBox 32"/>
            <p:cNvSpPr txBox="1"/>
            <p:nvPr/>
          </p:nvSpPr>
          <p:spPr>
            <a:xfrm>
              <a:off x="4644011" y="2170303"/>
              <a:ext cx="3008417" cy="5309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ko-KR" altLang="en-US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184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가사를 추가 </a:t>
              </a:r>
              <a:r>
                <a:rPr lang="ko-KR" altLang="en-US" sz="1500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184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입력</a:t>
              </a:r>
              <a:r>
                <a:rPr lang="ko-KR" altLang="en-US" sz="1500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하여 사용자가</a:t>
              </a:r>
              <a:endParaRPr lang="en-US" altLang="ko-KR" sz="1500" spc="-1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  <a:p>
              <a:r>
                <a:rPr lang="ko-KR" altLang="en-US" sz="1500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원하는 음악에 더욱 근접한 음악 생성</a:t>
              </a:r>
              <a:endParaRPr lang="ko-KR" altLang="en-US" sz="15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4008" y="1882271"/>
              <a:ext cx="2232248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ko-KR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184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 Unicode MS" panose="020B0604020202020204" pitchFamily="50" charset="-127"/>
                </a:rPr>
                <a:t>LYRICS</a:t>
              </a:r>
              <a:endParaRPr lang="ko-KR" altLang="en-US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184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-213641" y="3923828"/>
            <a:ext cx="3227299" cy="1048036"/>
            <a:chOff x="19434" y="3493231"/>
            <a:chExt cx="3227299" cy="1048036"/>
          </a:xfrm>
        </p:grpSpPr>
        <p:sp>
          <p:nvSpPr>
            <p:cNvPr id="37" name="TextBox 36"/>
            <p:cNvSpPr txBox="1"/>
            <p:nvPr/>
          </p:nvSpPr>
          <p:spPr>
            <a:xfrm>
              <a:off x="19434" y="3779520"/>
              <a:ext cx="3227299" cy="76174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r"/>
              <a:r>
                <a:rPr lang="ko-KR" altLang="en-US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사용자가 만든 </a:t>
              </a:r>
              <a:r>
                <a:rPr lang="ko-KR" altLang="en-US" sz="1500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음악을</a:t>
              </a:r>
              <a:endParaRPr lang="en-US" altLang="ko-KR" sz="1500" spc="-1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  <a:p>
              <a:pPr algn="r"/>
              <a:r>
                <a:rPr lang="ko-KR" altLang="en-US" sz="1500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7CC1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저장</a:t>
              </a:r>
              <a:r>
                <a:rPr lang="en-US" altLang="ko-KR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7CC1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, </a:t>
              </a:r>
              <a:r>
                <a:rPr lang="ko-KR" altLang="en-US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7CC1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삭제</a:t>
              </a:r>
              <a:r>
                <a:rPr lang="en-US" altLang="ko-KR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7CC1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, </a:t>
              </a:r>
              <a:r>
                <a:rPr lang="ko-KR" altLang="en-US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7CC1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다운로드</a:t>
              </a:r>
              <a:r>
                <a:rPr lang="ko-KR" altLang="en-US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할 수 </a:t>
              </a:r>
              <a:r>
                <a:rPr lang="ko-KR" altLang="en-US" sz="1500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있는</a:t>
              </a:r>
              <a:endParaRPr lang="en-US" altLang="ko-KR" sz="1500" spc="-1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  <a:p>
              <a:pPr algn="r"/>
              <a:r>
                <a:rPr lang="ko-KR" altLang="en-US" sz="1500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7CC1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온라인 </a:t>
              </a:r>
              <a:r>
                <a:rPr lang="ko-KR" altLang="en-US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7CC1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저장소</a:t>
              </a:r>
              <a:r>
                <a:rPr lang="ko-KR" altLang="en-US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제공</a:t>
              </a:r>
              <a:endParaRPr lang="en-US" altLang="ko-KR" sz="15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14485" y="3493231"/>
              <a:ext cx="2232248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r"/>
              <a:r>
                <a:rPr lang="en-US" altLang="ko-KR" sz="20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7CC1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 Unicode MS" panose="020B0604020202020204" pitchFamily="50" charset="-127"/>
                </a:rPr>
                <a:t>STORAGE</a:t>
              </a:r>
              <a:endParaRPr lang="ko-KR" altLang="en-US" sz="20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7CC1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73550" y="3923828"/>
            <a:ext cx="3265680" cy="603647"/>
            <a:chOff x="4644008" y="4277578"/>
            <a:chExt cx="4320480" cy="603647"/>
          </a:xfrm>
        </p:grpSpPr>
        <p:sp>
          <p:nvSpPr>
            <p:cNvPr id="41" name="TextBox 40"/>
            <p:cNvSpPr txBox="1"/>
            <p:nvPr/>
          </p:nvSpPr>
          <p:spPr>
            <a:xfrm>
              <a:off x="4644008" y="4581143"/>
              <a:ext cx="4320480" cy="3000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ko-KR" altLang="en-US" sz="1500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제작한 음악을 링크를 통해 </a:t>
              </a:r>
              <a:r>
                <a:rPr lang="ko-KR" altLang="en-US" sz="1500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공유</a:t>
              </a:r>
              <a:endParaRPr lang="ko-KR" altLang="en-US" sz="15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4008" y="4277578"/>
              <a:ext cx="2232248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ko-KR" sz="20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AC11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 Unicode MS" panose="020B0604020202020204" pitchFamily="50" charset="-127"/>
                </a:rPr>
                <a:t>SHARE</a:t>
              </a:r>
              <a:endParaRPr lang="ko-KR" altLang="en-US" sz="20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-557619" y="1218568"/>
            <a:ext cx="3600400" cy="625857"/>
            <a:chOff x="3707904" y="699054"/>
            <a:chExt cx="3600400" cy="625857"/>
          </a:xfrm>
        </p:grpSpPr>
        <p:sp>
          <p:nvSpPr>
            <p:cNvPr id="34" name="TextBox 33"/>
            <p:cNvSpPr txBox="1"/>
            <p:nvPr/>
          </p:nvSpPr>
          <p:spPr>
            <a:xfrm>
              <a:off x="3707904" y="1024829"/>
              <a:ext cx="3600400" cy="3000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r"/>
              <a:r>
                <a:rPr lang="ko-KR" altLang="en-US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장르를 선택하여 장르에 맞는 </a:t>
              </a:r>
              <a:r>
                <a:rPr lang="ko-KR" altLang="en-US" sz="15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725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 Unicode MS" panose="020B0604020202020204" pitchFamily="50" charset="-127"/>
                </a:rPr>
                <a:t>음악 생성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73568" y="699054"/>
              <a:ext cx="2321644" cy="37702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r"/>
              <a:r>
                <a:rPr lang="en-US" altLang="ko-KR" sz="2000" b="1" spc="-13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 Unicode MS" panose="020B0604020202020204" pitchFamily="50" charset="-127"/>
                </a:rPr>
                <a:t>MUSIC CREATION</a:t>
              </a:r>
              <a:endParaRPr lang="ko-KR" altLang="en-US" sz="20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32993" y="1240778"/>
            <a:ext cx="3278014" cy="3233444"/>
            <a:chOff x="3131840" y="1436921"/>
            <a:chExt cx="2880320" cy="28411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타원 6"/>
            <p:cNvSpPr/>
            <p:nvPr/>
          </p:nvSpPr>
          <p:spPr>
            <a:xfrm>
              <a:off x="3421328" y="1436921"/>
              <a:ext cx="1386086" cy="1515463"/>
            </a:xfrm>
            <a:custGeom>
              <a:avLst/>
              <a:gdLst/>
              <a:ahLst/>
              <a:cxnLst/>
              <a:rect l="l" t="t" r="r" b="b"/>
              <a:pathLst>
                <a:path w="1298293" h="1419476">
                  <a:moveTo>
                    <a:pt x="709738" y="0"/>
                  </a:moveTo>
                  <a:cubicBezTo>
                    <a:pt x="954745" y="0"/>
                    <a:pt x="1170757" y="124147"/>
                    <a:pt x="1298293" y="312970"/>
                  </a:cubicBezTo>
                  <a:cubicBezTo>
                    <a:pt x="1080254" y="450191"/>
                    <a:pt x="936282" y="693288"/>
                    <a:pt x="936282" y="970011"/>
                  </a:cubicBezTo>
                  <a:cubicBezTo>
                    <a:pt x="936282" y="1103934"/>
                    <a:pt x="970003" y="1229981"/>
                    <a:pt x="1032637" y="1338387"/>
                  </a:cubicBezTo>
                  <a:cubicBezTo>
                    <a:pt x="936867" y="1391232"/>
                    <a:pt x="826601" y="1419476"/>
                    <a:pt x="709738" y="1419476"/>
                  </a:cubicBezTo>
                  <a:cubicBezTo>
                    <a:pt x="317761" y="1419476"/>
                    <a:pt x="0" y="1101715"/>
                    <a:pt x="0" y="709738"/>
                  </a:cubicBezTo>
                  <a:cubicBezTo>
                    <a:pt x="0" y="317761"/>
                    <a:pt x="317761" y="0"/>
                    <a:pt x="709738" y="0"/>
                  </a:cubicBezTo>
                  <a:close/>
                </a:path>
              </a:pathLst>
            </a:custGeom>
            <a:solidFill>
              <a:srgbClr val="F164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496696" y="1714795"/>
              <a:ext cx="1515464" cy="1363869"/>
            </a:xfrm>
            <a:custGeom>
              <a:avLst/>
              <a:gdLst/>
              <a:ahLst/>
              <a:cxnLst/>
              <a:rect l="l" t="t" r="r" b="b"/>
              <a:pathLst>
                <a:path w="1419476" h="1277484">
                  <a:moveTo>
                    <a:pt x="709738" y="0"/>
                  </a:moveTo>
                  <a:cubicBezTo>
                    <a:pt x="1101715" y="0"/>
                    <a:pt x="1419476" y="317761"/>
                    <a:pt x="1419476" y="709738"/>
                  </a:cubicBezTo>
                  <a:cubicBezTo>
                    <a:pt x="1419476" y="943022"/>
                    <a:pt x="1306925" y="1150019"/>
                    <a:pt x="1131744" y="1277484"/>
                  </a:cubicBezTo>
                  <a:cubicBezTo>
                    <a:pt x="995385" y="1056577"/>
                    <a:pt x="750751" y="910482"/>
                    <a:pt x="471994" y="910482"/>
                  </a:cubicBezTo>
                  <a:cubicBezTo>
                    <a:pt x="326556" y="910482"/>
                    <a:pt x="190406" y="950251"/>
                    <a:pt x="75399" y="1022154"/>
                  </a:cubicBezTo>
                  <a:cubicBezTo>
                    <a:pt x="26221" y="928813"/>
                    <a:pt x="0" y="822338"/>
                    <a:pt x="0" y="709738"/>
                  </a:cubicBezTo>
                  <a:cubicBezTo>
                    <a:pt x="0" y="317761"/>
                    <a:pt x="317761" y="0"/>
                    <a:pt x="709738" y="0"/>
                  </a:cubicBezTo>
                  <a:close/>
                </a:path>
              </a:pathLst>
            </a:custGeom>
            <a:solidFill>
              <a:srgbClr val="4184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382402" y="2762616"/>
              <a:ext cx="1375938" cy="1515463"/>
            </a:xfrm>
            <a:custGeom>
              <a:avLst/>
              <a:gdLst/>
              <a:ahLst/>
              <a:cxnLst/>
              <a:rect l="l" t="t" r="r" b="b"/>
              <a:pathLst>
                <a:path w="1288787" h="1419476">
                  <a:moveTo>
                    <a:pt x="579049" y="0"/>
                  </a:moveTo>
                  <a:cubicBezTo>
                    <a:pt x="971026" y="0"/>
                    <a:pt x="1288787" y="317761"/>
                    <a:pt x="1288787" y="709738"/>
                  </a:cubicBezTo>
                  <a:cubicBezTo>
                    <a:pt x="1288787" y="1101715"/>
                    <a:pt x="971026" y="1419476"/>
                    <a:pt x="579049" y="1419476"/>
                  </a:cubicBezTo>
                  <a:cubicBezTo>
                    <a:pt x="339388" y="1419476"/>
                    <a:pt x="127471" y="1300688"/>
                    <a:pt x="0" y="1118045"/>
                  </a:cubicBezTo>
                  <a:cubicBezTo>
                    <a:pt x="194122" y="977838"/>
                    <a:pt x="319098" y="749206"/>
                    <a:pt x="319098" y="491384"/>
                  </a:cubicBezTo>
                  <a:cubicBezTo>
                    <a:pt x="319098" y="349965"/>
                    <a:pt x="281497" y="217327"/>
                    <a:pt x="212770" y="104635"/>
                  </a:cubicBezTo>
                  <a:cubicBezTo>
                    <a:pt x="318680" y="37445"/>
                    <a:pt x="444491" y="0"/>
                    <a:pt x="579049" y="0"/>
                  </a:cubicBezTo>
                  <a:close/>
                </a:path>
              </a:pathLst>
            </a:custGeom>
            <a:solidFill>
              <a:srgbClr val="FAC11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3131840" y="2650092"/>
              <a:ext cx="1515464" cy="1394869"/>
            </a:xfrm>
            <a:custGeom>
              <a:avLst/>
              <a:gdLst/>
              <a:ahLst/>
              <a:cxnLst/>
              <a:rect l="l" t="t" r="r" b="b"/>
              <a:pathLst>
                <a:path w="1419476" h="1306521">
                  <a:moveTo>
                    <a:pt x="328130" y="0"/>
                  </a:moveTo>
                  <a:cubicBezTo>
                    <a:pt x="466715" y="213471"/>
                    <a:pt x="707377" y="354120"/>
                    <a:pt x="980889" y="354120"/>
                  </a:cubicBezTo>
                  <a:cubicBezTo>
                    <a:pt x="1108635" y="354120"/>
                    <a:pt x="1229215" y="323438"/>
                    <a:pt x="1334105" y="265994"/>
                  </a:cubicBezTo>
                  <a:cubicBezTo>
                    <a:pt x="1389656" y="363593"/>
                    <a:pt x="1419476" y="476706"/>
                    <a:pt x="1419476" y="596783"/>
                  </a:cubicBezTo>
                  <a:cubicBezTo>
                    <a:pt x="1419476" y="988760"/>
                    <a:pt x="1101715" y="1306521"/>
                    <a:pt x="709738" y="1306521"/>
                  </a:cubicBezTo>
                  <a:cubicBezTo>
                    <a:pt x="317761" y="1306521"/>
                    <a:pt x="0" y="988760"/>
                    <a:pt x="0" y="596783"/>
                  </a:cubicBezTo>
                  <a:cubicBezTo>
                    <a:pt x="0" y="345612"/>
                    <a:pt x="130473" y="124914"/>
                    <a:pt x="328130" y="0"/>
                  </a:cubicBezTo>
                  <a:close/>
                </a:path>
              </a:pathLst>
            </a:custGeom>
            <a:solidFill>
              <a:srgbClr val="97CC1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29" y="3191123"/>
            <a:ext cx="841494" cy="84149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83" y="3119256"/>
            <a:ext cx="894130" cy="8941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0416" y="210652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C7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주요 서비스 기능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C7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53905" y="390744"/>
            <a:ext cx="360000" cy="39927"/>
          </a:xfrm>
          <a:prstGeom prst="rect">
            <a:avLst/>
          </a:prstGeom>
          <a:solidFill>
            <a:srgbClr val="09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4184FF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95" y="1764000"/>
            <a:ext cx="777600" cy="7776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00" y="1655162"/>
            <a:ext cx="770400" cy="7704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60" name="직사각형 59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093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FF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8402</TotalTime>
  <Words>403</Words>
  <Application>Microsoft Office PowerPoint</Application>
  <PresentationFormat>화면 슬라이드 쇼(16:10)</PresentationFormat>
  <Paragraphs>104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나눔고딕 ExtraBold</vt:lpstr>
      <vt:lpstr>Open Sans</vt:lpstr>
      <vt:lpstr>Arial Unicode MS</vt:lpstr>
      <vt:lpstr>배달의민족 주아</vt:lpstr>
      <vt:lpstr>나눔스퀘어라운드 Bold</vt:lpstr>
      <vt:lpstr>나눔고딕</vt:lpstr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 나연</cp:lastModifiedBy>
  <cp:revision>447</cp:revision>
  <dcterms:created xsi:type="dcterms:W3CDTF">2006-10-05T04:04:58Z</dcterms:created>
  <dcterms:modified xsi:type="dcterms:W3CDTF">2020-08-28T00:55:28Z</dcterms:modified>
  <cp:contentStatus/>
</cp:coreProperties>
</file>