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  <p:embeddedFont>
      <p:font typeface="Roboto Mon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B29B8C-14D7-4CA2-B1A5-3D47EFD09B2C}">
  <a:tblStyle styleId="{56B29B8C-14D7-4CA2-B1A5-3D47EFD09B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4.xml"/><Relationship Id="rId32" Type="http://schemas.openxmlformats.org/officeDocument/2006/relationships/font" Target="fonts/ProximaNova-bold.fntdata"/><Relationship Id="rId13" Type="http://schemas.openxmlformats.org/officeDocument/2006/relationships/slide" Target="slides/slide7.xml"/><Relationship Id="rId35" Type="http://schemas.openxmlformats.org/officeDocument/2006/relationships/font" Target="fonts/RobotoMono-regular.fntdata"/><Relationship Id="rId12" Type="http://schemas.openxmlformats.org/officeDocument/2006/relationships/slide" Target="slides/slide6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9.xml"/><Relationship Id="rId37" Type="http://schemas.openxmlformats.org/officeDocument/2006/relationships/font" Target="fonts/RobotoMono-italic.fntdata"/><Relationship Id="rId14" Type="http://schemas.openxmlformats.org/officeDocument/2006/relationships/slide" Target="slides/slide8.xml"/><Relationship Id="rId36" Type="http://schemas.openxmlformats.org/officeDocument/2006/relationships/font" Target="fonts/RobotoMon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RobotoMon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33d94cc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g1e33d94cc1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fa6de5cd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afa6de5cd6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fa6de5cd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afa6de5cd6_0_1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fa6de5cd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afa6de5cd6_0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fa6de5cd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afa6de5cd6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fa6de5cd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afa6de5cd6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fa6de5cd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afa6de5cd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b9bc8821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32b9bc88214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fa6de5cd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afa6de5cd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2b9bc8821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32b9bc88214_0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dcf26b9b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dcf26b9bc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74b2834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2d74b28342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dcf26b9bc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dcf26b9bc1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dcf26b9bc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dcf26b9bc1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dcf26b9bc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dcf26b9bc1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dcf26b9bc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dcf26b9bc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391d8878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g3391d8878b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d8ba65443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24d8ba65443_0_2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396e32478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e396e32478_0_2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b9bc8821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32b9bc88214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fa6de5cd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afa6de5cd6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fa6de5cd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afa6de5cd6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fa6de5cd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fa6de5cd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fa6de5cd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afa6de5cd6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hyperlink" Target="https://www.clubesdeprogramacioncompetitiva.com/" TargetMode="External"/><Relationship Id="rId5" Type="http://schemas.openxmlformats.org/officeDocument/2006/relationships/hyperlink" Target="mailto:contacto@clubesdeprogramacioncompetitiva.com" TargetMode="External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vjudge.net/contest/684859#problem/O" TargetMode="External"/><Relationship Id="rId4" Type="http://schemas.openxmlformats.org/officeDocument/2006/relationships/hyperlink" Target="https://vjudge.net/problem/CSES-1652" TargetMode="External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vjudge.net/contest/684859#problem/P" TargetMode="External"/><Relationship Id="rId4" Type="http://schemas.openxmlformats.org/officeDocument/2006/relationships/hyperlink" Target="https://vjudge.net/problem/CSES-1643" TargetMode="External"/><Relationship Id="rId5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vjudge.net/contest/684859#problem/Q" TargetMode="External"/><Relationship Id="rId4" Type="http://schemas.openxmlformats.org/officeDocument/2006/relationships/hyperlink" Target="https://vjudge.net/problem/SPOJ-HAYBALE" TargetMode="External"/><Relationship Id="rId5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hyperlink" Target="https://www.clubesdeprogramacioncompetitiva.com/" TargetMode="External"/><Relationship Id="rId5" Type="http://schemas.openxmlformats.org/officeDocument/2006/relationships/hyperlink" Target="mailto:contacto@clubesdeprogramacioncompetitiva.com" TargetMode="External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vjudge.net/contest/684859#problem/K" TargetMode="External"/><Relationship Id="rId4" Type="http://schemas.openxmlformats.org/officeDocument/2006/relationships/hyperlink" Target="https://vjudge.net/problem/CSES-1646" TargetMode="External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281575" y="2804300"/>
            <a:ext cx="6270000" cy="11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s-419" sz="2100"/>
              <a:t>Ponentes:</a:t>
            </a:r>
            <a:br>
              <a:rPr lang="es-419" sz="2100"/>
            </a:br>
            <a:r>
              <a:rPr lang="es-419" sz="2100"/>
              <a:t>Eduardo Brito Labrada</a:t>
            </a:r>
            <a:endParaRPr sz="21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100"/>
              <a:buNone/>
            </a:pPr>
            <a:r>
              <a:rPr lang="es-419" sz="2100"/>
              <a:t>Ernesto Teruel Velazco</a:t>
            </a:r>
            <a:endParaRPr sz="2100"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3043" y="65645"/>
            <a:ext cx="848911" cy="8857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220725" y="4153475"/>
            <a:ext cx="43917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s-419" sz="14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www.clubesdeprogramacioncompetitiva.com</a:t>
            </a:r>
            <a:endParaRPr sz="14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i="0" lang="es-419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contacto@clubesdeprogramacioncompetitiva.com</a:t>
            </a:r>
            <a:endParaRPr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19066" y="2590350"/>
            <a:ext cx="2072888" cy="2072873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ctrTitle"/>
          </p:nvPr>
        </p:nvSpPr>
        <p:spPr>
          <a:xfrm>
            <a:off x="429525" y="323156"/>
            <a:ext cx="6489600" cy="17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1" lang="es-419" sz="3700">
                <a:solidFill>
                  <a:srgbClr val="990000"/>
                </a:solidFill>
              </a:rPr>
              <a:t>División </a:t>
            </a:r>
            <a:r>
              <a:rPr b="1" lang="es-419" sz="3700">
                <a:solidFill>
                  <a:srgbClr val="990000"/>
                </a:solidFill>
              </a:rPr>
              <a:t>Bronce</a:t>
            </a:r>
            <a:endParaRPr b="1" sz="3700">
              <a:solidFill>
                <a:srgbClr val="99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i="1" lang="es-419" sz="3450"/>
              <a:t>“Estructura de datos”</a:t>
            </a:r>
            <a:endParaRPr i="1" sz="345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1" i="1" lang="es-419" sz="3350"/>
              <a:t>Charla</a:t>
            </a:r>
            <a:endParaRPr sz="335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3043" y="65645"/>
            <a:ext cx="848911" cy="88571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>
            <p:ph type="title"/>
          </p:nvPr>
        </p:nvSpPr>
        <p:spPr>
          <a:xfrm>
            <a:off x="151875" y="255594"/>
            <a:ext cx="7948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0"/>
              <a:buFont typeface="Calibri"/>
              <a:buNone/>
            </a:pPr>
            <a:r>
              <a:rPr b="1" lang="es-419" sz="2820"/>
              <a:t>Problema en 2D (solución ingenua)</a:t>
            </a:r>
            <a:endParaRPr b="1" sz="2820"/>
          </a:p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151950" y="909425"/>
            <a:ext cx="8840100" cy="1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dk1"/>
                </a:solidFill>
              </a:rPr>
              <a:t>Para cada una de las </a:t>
            </a:r>
            <a:r>
              <a:rPr b="1" lang="es-419" sz="2400">
                <a:solidFill>
                  <a:schemeClr val="dk1"/>
                </a:solidFill>
              </a:rPr>
              <a:t>Q </a:t>
            </a:r>
            <a:r>
              <a:rPr lang="es-419" sz="2400">
                <a:solidFill>
                  <a:schemeClr val="dk1"/>
                </a:solidFill>
              </a:rPr>
              <a:t>preguntas, iterar por los índices de la submatriz especificada, y sumar el valor correspondiente a cada índice.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</a:rPr>
              <a:t>Complejidad: O(QN</a:t>
            </a:r>
            <a:r>
              <a:rPr b="1" baseline="30000" lang="es-419" sz="2400">
                <a:solidFill>
                  <a:schemeClr val="dk1"/>
                </a:solidFill>
              </a:rPr>
              <a:t>2</a:t>
            </a:r>
            <a:r>
              <a:rPr b="1" lang="es-419" sz="2400">
                <a:solidFill>
                  <a:schemeClr val="dk1"/>
                </a:solidFill>
              </a:rPr>
              <a:t>)</a:t>
            </a:r>
            <a:r>
              <a:rPr lang="es-419" sz="2400">
                <a:solidFill>
                  <a:schemeClr val="dk1"/>
                </a:solidFill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3043" y="65645"/>
            <a:ext cx="848911" cy="88571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>
            <p:ph type="title"/>
          </p:nvPr>
        </p:nvSpPr>
        <p:spPr>
          <a:xfrm>
            <a:off x="151875" y="255600"/>
            <a:ext cx="80979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73"/>
              <a:buFont typeface="Calibri"/>
              <a:buNone/>
            </a:pPr>
            <a:r>
              <a:rPr b="1" lang="es-419" sz="2638"/>
              <a:t>Problema en 2D (solución ingenua optimizada)</a:t>
            </a:r>
            <a:endParaRPr b="1" sz="2638"/>
          </a:p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49" name="Google Shape;149;p24"/>
          <p:cNvSpPr txBox="1"/>
          <p:nvPr/>
        </p:nvSpPr>
        <p:spPr>
          <a:xfrm>
            <a:off x="151950" y="914725"/>
            <a:ext cx="8840100" cy="21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dk1"/>
                </a:solidFill>
              </a:rPr>
              <a:t>Inicialmente, </a:t>
            </a:r>
            <a:r>
              <a:rPr lang="es-419" sz="2400">
                <a:solidFill>
                  <a:schemeClr val="dk1"/>
                </a:solidFill>
              </a:rPr>
              <a:t>pre-calcular</a:t>
            </a:r>
            <a:r>
              <a:rPr lang="es-419" sz="2400">
                <a:solidFill>
                  <a:schemeClr val="dk1"/>
                </a:solidFill>
              </a:rPr>
              <a:t> la suma de prefijos para cada fila. Luego, para cada una de las </a:t>
            </a:r>
            <a:r>
              <a:rPr b="1" lang="es-419" sz="2400">
                <a:solidFill>
                  <a:schemeClr val="dk1"/>
                </a:solidFill>
              </a:rPr>
              <a:t>Q</a:t>
            </a:r>
            <a:r>
              <a:rPr lang="es-419" sz="2400">
                <a:solidFill>
                  <a:schemeClr val="dk1"/>
                </a:solidFill>
              </a:rPr>
              <a:t> preguntas, iterar por las filas de la submatriz especificada y preguntar por la suma en rango de las columnas.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</a:rPr>
              <a:t>Complejidad: O(QN)</a:t>
            </a:r>
            <a:r>
              <a:rPr lang="es-419" sz="2400">
                <a:solidFill>
                  <a:schemeClr val="dk1"/>
                </a:solidFill>
              </a:rPr>
              <a:t>.</a:t>
            </a:r>
            <a:endParaRPr/>
          </a:p>
        </p:txBody>
      </p:sp>
      <p:graphicFrame>
        <p:nvGraphicFramePr>
          <p:cNvPr id="150" name="Google Shape;150;p24"/>
          <p:cNvGraphicFramePr/>
          <p:nvPr/>
        </p:nvGraphicFramePr>
        <p:xfrm>
          <a:off x="379100" y="304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{56B29B8C-14D7-4CA2-B1A5-3D47EFD09B2C}</a:tableStyleId>
              </a:tblPr>
              <a:tblGrid>
                <a:gridCol w="621300"/>
                <a:gridCol w="621300"/>
                <a:gridCol w="621300"/>
                <a:gridCol w="621300"/>
                <a:gridCol w="621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5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6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11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8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7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11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9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4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4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6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3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2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7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5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4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2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3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1" name="Google Shape;151;p24"/>
          <p:cNvGraphicFramePr/>
          <p:nvPr/>
        </p:nvGraphicFramePr>
        <p:xfrm>
          <a:off x="5081500" y="304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{56B29B8C-14D7-4CA2-B1A5-3D47EFD09B2C}</a:tableStyleId>
              </a:tblPr>
              <a:tblGrid>
                <a:gridCol w="621300"/>
                <a:gridCol w="621300"/>
                <a:gridCol w="621300"/>
                <a:gridCol w="621300"/>
                <a:gridCol w="621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6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12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23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31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8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19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28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32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4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10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11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14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16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7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12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16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18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21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</a:tr>
            </a:tbl>
          </a:graphicData>
        </a:graphic>
      </p:graphicFrame>
      <p:cxnSp>
        <p:nvCxnSpPr>
          <p:cNvPr id="152" name="Google Shape;152;p24"/>
          <p:cNvCxnSpPr/>
          <p:nvPr/>
        </p:nvCxnSpPr>
        <p:spPr>
          <a:xfrm>
            <a:off x="3862350" y="3994025"/>
            <a:ext cx="84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3043" y="65645"/>
            <a:ext cx="848911" cy="88571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>
            <p:ph type="title"/>
          </p:nvPr>
        </p:nvSpPr>
        <p:spPr>
          <a:xfrm>
            <a:off x="151875" y="255600"/>
            <a:ext cx="80979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73"/>
              <a:buFont typeface="Calibri"/>
              <a:buNone/>
            </a:pPr>
            <a:r>
              <a:rPr b="1" lang="es-419" sz="2638"/>
              <a:t>Problema en 2D (solución)</a:t>
            </a:r>
            <a:endParaRPr b="1" sz="2638"/>
          </a:p>
        </p:txBody>
      </p:sp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60" name="Google Shape;160;p25"/>
          <p:cNvSpPr txBox="1"/>
          <p:nvPr/>
        </p:nvSpPr>
        <p:spPr>
          <a:xfrm>
            <a:off x="151950" y="914725"/>
            <a:ext cx="88401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dk1"/>
                </a:solidFill>
              </a:rPr>
              <a:t>Sea </a:t>
            </a:r>
            <a:r>
              <a:rPr b="1" i="1" lang="es-419" sz="2400">
                <a:solidFill>
                  <a:schemeClr val="dk1"/>
                </a:solidFill>
              </a:rPr>
              <a:t>S</a:t>
            </a:r>
            <a:r>
              <a:rPr b="1" baseline="-25000" i="1" lang="es-419" sz="2400">
                <a:solidFill>
                  <a:schemeClr val="dk1"/>
                </a:solidFill>
              </a:rPr>
              <a:t>i,j</a:t>
            </a:r>
            <a:r>
              <a:rPr lang="es-419" sz="2400">
                <a:solidFill>
                  <a:schemeClr val="dk1"/>
                </a:solidFill>
              </a:rPr>
              <a:t> la suma de los elementos que pertenecen a la submatriz desde </a:t>
            </a:r>
            <a:r>
              <a:rPr b="1" lang="es-419" sz="2400">
                <a:solidFill>
                  <a:schemeClr val="dk1"/>
                </a:solidFill>
              </a:rPr>
              <a:t>(1,1)</a:t>
            </a:r>
            <a:r>
              <a:rPr lang="es-419" sz="2400">
                <a:solidFill>
                  <a:schemeClr val="dk1"/>
                </a:solidFill>
              </a:rPr>
              <a:t> hasta </a:t>
            </a:r>
            <a:r>
              <a:rPr b="1" lang="es-419" sz="2400">
                <a:solidFill>
                  <a:schemeClr val="dk1"/>
                </a:solidFill>
              </a:rPr>
              <a:t>(i, j).</a:t>
            </a:r>
            <a:endParaRPr b="1"/>
          </a:p>
        </p:txBody>
      </p:sp>
      <p:pic>
        <p:nvPicPr>
          <p:cNvPr descr="{&quot;color&quot;:&quot;#000000&quot;,&quot;mathType&quot;:&quot;LaTEX&quot;,&quot;text&quot;:&quot;S_{i,j} = \\displaystyle\\sum_{x=1}^i\\sum_{y=1}^j A_{x,y}&quot;,&quot;height&quot;:150}" id="161" name="Google Shape;161;p25" title="Math_Equation_Generat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3375" y="1838125"/>
            <a:ext cx="23749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/>
        </p:nvSpPr>
        <p:spPr>
          <a:xfrm>
            <a:off x="151950" y="2718275"/>
            <a:ext cx="8840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dk1"/>
                </a:solidFill>
              </a:rPr>
              <a:t>Ahora, el valor de la respuesta se puede expresar de la siguiente manera:</a:t>
            </a:r>
            <a:endParaRPr/>
          </a:p>
        </p:txBody>
      </p:sp>
      <p:pic>
        <p:nvPicPr>
          <p:cNvPr descr="{&quot;color&quot;:&quot;#000000&quot;,&quot;mathType&quot;:&quot;LaTEX&quot;,&quot;height&quot;:150,&quot;text&quot;:&quot;\\displaystyle\\sum_{i=x}^X\\sum_{j=y}^Y A_{i,j} = S_{X,Y} - S_{x-1,Y} - S_{X,y-1} + S_{x-1,y-1}&quot;}" id="163" name="Google Shape;163;p25" title="Math_Equation_Generat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6200" y="3728225"/>
            <a:ext cx="64516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3043" y="65645"/>
            <a:ext cx="848911" cy="88571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>
            <p:ph type="title"/>
          </p:nvPr>
        </p:nvSpPr>
        <p:spPr>
          <a:xfrm>
            <a:off x="151875" y="255594"/>
            <a:ext cx="7948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0"/>
              <a:buFont typeface="Calibri"/>
              <a:buNone/>
            </a:pPr>
            <a:r>
              <a:rPr b="1" lang="es-419" sz="2820"/>
              <a:t>Problema en 2D (interpretación visual)</a:t>
            </a:r>
            <a:endParaRPr b="1" sz="2820"/>
          </a:p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graphicFrame>
        <p:nvGraphicFramePr>
          <p:cNvPr id="171" name="Google Shape;171;p26"/>
          <p:cNvGraphicFramePr/>
          <p:nvPr/>
        </p:nvGraphicFramePr>
        <p:xfrm>
          <a:off x="5408850" y="162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{56B29B8C-14D7-4CA2-B1A5-3D47EFD09B2C}</a:tableStyleId>
              </a:tblPr>
              <a:tblGrid>
                <a:gridCol w="621300"/>
                <a:gridCol w="621300"/>
                <a:gridCol w="621300"/>
                <a:gridCol w="621300"/>
                <a:gridCol w="621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6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12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23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CC412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31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CC412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2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14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31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51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63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6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24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42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6</a:t>
                      </a:r>
                      <a:r>
                        <a:rPr lang="es-419" sz="1900"/>
                        <a:t>5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7</a:t>
                      </a:r>
                      <a:r>
                        <a:rPr lang="es-419" sz="1900"/>
                        <a:t>9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13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36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58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83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100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2" name="Google Shape;172;p26"/>
          <p:cNvGraphicFramePr/>
          <p:nvPr/>
        </p:nvGraphicFramePr>
        <p:xfrm>
          <a:off x="379100" y="162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{56B29B8C-14D7-4CA2-B1A5-3D47EFD09B2C}</a:tableStyleId>
              </a:tblPr>
              <a:tblGrid>
                <a:gridCol w="621300"/>
                <a:gridCol w="621300"/>
                <a:gridCol w="621300"/>
                <a:gridCol w="621300"/>
                <a:gridCol w="621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5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6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11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8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7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11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9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4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4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6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3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2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7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5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4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2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3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cxnSp>
        <p:nvCxnSpPr>
          <p:cNvPr id="173" name="Google Shape;173;p26"/>
          <p:cNvCxnSpPr/>
          <p:nvPr/>
        </p:nvCxnSpPr>
        <p:spPr>
          <a:xfrm>
            <a:off x="3972250" y="2571750"/>
            <a:ext cx="84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3043" y="65645"/>
            <a:ext cx="848911" cy="88571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>
            <p:ph type="title"/>
          </p:nvPr>
        </p:nvSpPr>
        <p:spPr>
          <a:xfrm>
            <a:off x="151875" y="255594"/>
            <a:ext cx="7948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0"/>
              <a:buFont typeface="Calibri"/>
              <a:buNone/>
            </a:pPr>
            <a:r>
              <a:rPr b="1" lang="es-419" sz="2820"/>
              <a:t>Problema en 2D (implementación)</a:t>
            </a:r>
            <a:endParaRPr b="1" sz="2820"/>
          </a:p>
        </p:txBody>
      </p:sp>
      <p:sp>
        <p:nvSpPr>
          <p:cNvPr id="180" name="Google Shape;180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81" name="Google Shape;181;p27"/>
          <p:cNvSpPr txBox="1"/>
          <p:nvPr/>
        </p:nvSpPr>
        <p:spPr>
          <a:xfrm>
            <a:off x="151875" y="805350"/>
            <a:ext cx="7948200" cy="415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rgbClr val="267F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vector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-419">
                <a:solidFill>
                  <a:srgbClr val="267F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vector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s-419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&gt;(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rgbClr val="AF00D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s-419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>
                <a:solidFill>
                  <a:srgbClr val="AF00D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s-419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cin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&gt;&gt;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][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B3B3B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rgbClr val="267F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vector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-419">
                <a:solidFill>
                  <a:srgbClr val="267F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vector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s-419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&gt;(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rgbClr val="AF00D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s-419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>
                <a:solidFill>
                  <a:srgbClr val="AF00D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s-419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][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][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][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][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][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B3B3B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rgbClr val="AF00D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Q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--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cin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&gt;&gt;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&gt;&gt;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&gt;&gt;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&gt;&gt;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cout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][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][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][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][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s-419">
                <a:solidFill>
                  <a:srgbClr val="EE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\n</a:t>
            </a:r>
            <a:r>
              <a:rPr lang="es-419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/>
        </p:nvSpPr>
        <p:spPr>
          <a:xfrm>
            <a:off x="418475" y="1555800"/>
            <a:ext cx="7485300" cy="20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</a:rPr>
              <a:t>En concursos CPC: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u="sng">
                <a:solidFill>
                  <a:schemeClr val="hlink"/>
                </a:solidFill>
                <a:hlinkClick r:id="rId3"/>
              </a:rPr>
              <a:t>https://vjudge.net/contest/684859#problem/O</a:t>
            </a:r>
            <a:endParaRPr sz="10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419" sz="2400" u="sng">
                <a:solidFill>
                  <a:schemeClr val="accent5"/>
                </a:solidFill>
              </a:rPr>
            </a:br>
            <a:r>
              <a:rPr b="1" lang="es-419" sz="2400"/>
              <a:t>En el archivo general de vjudge: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400" u="sng">
                <a:solidFill>
                  <a:schemeClr val="hlink"/>
                </a:solidFill>
                <a:hlinkClick r:id="rId4"/>
              </a:rPr>
              <a:t>https://vjudge.net/problem/CSES-1652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87" name="Google Shape;187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3043" y="65645"/>
            <a:ext cx="848911" cy="88571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89" name="Google Shape;189;p28"/>
          <p:cNvSpPr txBox="1"/>
          <p:nvPr>
            <p:ph type="title"/>
          </p:nvPr>
        </p:nvSpPr>
        <p:spPr>
          <a:xfrm>
            <a:off x="151950" y="255594"/>
            <a:ext cx="7948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/>
              <a:t>Forest Queries</a:t>
            </a:r>
            <a:r>
              <a:rPr b="1" lang="es-419"/>
              <a:t> (ejercicio)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628650" y="18013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s-419"/>
              <a:t>Usos avanzados</a:t>
            </a:r>
            <a:endParaRPr b="1"/>
          </a:p>
        </p:txBody>
      </p:sp>
      <p:pic>
        <p:nvPicPr>
          <p:cNvPr id="195" name="Google Shape;19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3043" y="65645"/>
            <a:ext cx="848911" cy="88571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/>
        </p:nvSpPr>
        <p:spPr>
          <a:xfrm>
            <a:off x="418475" y="1555800"/>
            <a:ext cx="7485300" cy="20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</a:rPr>
              <a:t>En concursos CPC: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u="sng">
                <a:solidFill>
                  <a:schemeClr val="hlink"/>
                </a:solidFill>
                <a:hlinkClick r:id="rId3"/>
              </a:rPr>
              <a:t>https://vjudge.net/contest/684859#problem/P</a:t>
            </a:r>
            <a:endParaRPr sz="10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419" sz="2400" u="sng">
                <a:solidFill>
                  <a:schemeClr val="accent5"/>
                </a:solidFill>
              </a:rPr>
            </a:br>
            <a:r>
              <a:rPr b="1" lang="es-419" sz="2400"/>
              <a:t>En el archivo general de vjudge: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400" u="sng">
                <a:solidFill>
                  <a:schemeClr val="hlink"/>
                </a:solidFill>
                <a:hlinkClick r:id="rId4"/>
              </a:rPr>
              <a:t>https://vjudge.net/problem/CSES-1643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202" name="Google Shape;202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3043" y="65645"/>
            <a:ext cx="848911" cy="88571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04" name="Google Shape;204;p30"/>
          <p:cNvSpPr txBox="1"/>
          <p:nvPr>
            <p:ph type="title"/>
          </p:nvPr>
        </p:nvSpPr>
        <p:spPr>
          <a:xfrm>
            <a:off x="151950" y="255594"/>
            <a:ext cx="7948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/>
              <a:t>Max Subarray Sum</a:t>
            </a:r>
            <a:r>
              <a:rPr b="1" lang="es-419"/>
              <a:t> (ejercicio)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3043" y="65645"/>
            <a:ext cx="848911" cy="88571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 txBox="1"/>
          <p:nvPr/>
        </p:nvSpPr>
        <p:spPr>
          <a:xfrm>
            <a:off x="151875" y="998325"/>
            <a:ext cx="88401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dk1"/>
                </a:solidFill>
              </a:rPr>
              <a:t>Sea </a:t>
            </a:r>
            <a:r>
              <a:rPr b="1" lang="es-419" sz="2400">
                <a:solidFill>
                  <a:schemeClr val="dk1"/>
                </a:solidFill>
              </a:rPr>
              <a:t>S </a:t>
            </a:r>
            <a:r>
              <a:rPr lang="es-419" sz="2400">
                <a:solidFill>
                  <a:schemeClr val="dk1"/>
                </a:solidFill>
              </a:rPr>
              <a:t>la suma de prefijos del arreglo </a:t>
            </a:r>
            <a:r>
              <a:rPr b="1" lang="es-419" sz="2400">
                <a:solidFill>
                  <a:schemeClr val="dk1"/>
                </a:solidFill>
              </a:rPr>
              <a:t>A</a:t>
            </a:r>
            <a:r>
              <a:rPr lang="es-419" sz="2400">
                <a:solidFill>
                  <a:schemeClr val="dk1"/>
                </a:solidFill>
              </a:rPr>
              <a:t>. La suma del subarreglo </a:t>
            </a:r>
            <a:r>
              <a:rPr b="1" lang="es-419" sz="2400">
                <a:solidFill>
                  <a:schemeClr val="dk1"/>
                </a:solidFill>
              </a:rPr>
              <a:t>A</a:t>
            </a:r>
            <a:r>
              <a:rPr b="1" baseline="-25000" lang="es-419" sz="2400">
                <a:solidFill>
                  <a:schemeClr val="dk1"/>
                </a:solidFill>
              </a:rPr>
              <a:t>i</a:t>
            </a:r>
            <a:r>
              <a:rPr b="1" lang="es-419" sz="2400">
                <a:solidFill>
                  <a:schemeClr val="dk1"/>
                </a:solidFill>
              </a:rPr>
              <a:t>, A</a:t>
            </a:r>
            <a:r>
              <a:rPr b="1" baseline="-25000" lang="es-419" sz="2400">
                <a:solidFill>
                  <a:schemeClr val="dk1"/>
                </a:solidFill>
              </a:rPr>
              <a:t>i+1, </a:t>
            </a:r>
            <a:r>
              <a:rPr b="1" lang="es-419" sz="2400">
                <a:solidFill>
                  <a:schemeClr val="dk1"/>
                </a:solidFill>
              </a:rPr>
              <a:t>…, A</a:t>
            </a:r>
            <a:r>
              <a:rPr b="1" baseline="-25000" lang="es-419" sz="2400">
                <a:solidFill>
                  <a:schemeClr val="dk1"/>
                </a:solidFill>
              </a:rPr>
              <a:t>j</a:t>
            </a:r>
            <a:r>
              <a:rPr lang="es-419" sz="2400">
                <a:solidFill>
                  <a:schemeClr val="dk1"/>
                </a:solidFill>
              </a:rPr>
              <a:t> donde </a:t>
            </a:r>
            <a:r>
              <a:rPr b="1" lang="es-419" sz="2400">
                <a:solidFill>
                  <a:schemeClr val="dk1"/>
                </a:solidFill>
              </a:rPr>
              <a:t>i ≤ j </a:t>
            </a:r>
            <a:r>
              <a:rPr lang="es-419" sz="2400">
                <a:solidFill>
                  <a:schemeClr val="dk1"/>
                </a:solidFill>
              </a:rPr>
              <a:t>es </a:t>
            </a:r>
            <a:r>
              <a:rPr b="1" lang="es-419" sz="2400">
                <a:solidFill>
                  <a:schemeClr val="dk1"/>
                </a:solidFill>
              </a:rPr>
              <a:t>S</a:t>
            </a:r>
            <a:r>
              <a:rPr b="1" baseline="-25000" lang="es-419" sz="2400">
                <a:solidFill>
                  <a:schemeClr val="dk1"/>
                </a:solidFill>
              </a:rPr>
              <a:t>j</a:t>
            </a:r>
            <a:r>
              <a:rPr b="1" lang="es-419" sz="2400">
                <a:solidFill>
                  <a:schemeClr val="dk1"/>
                </a:solidFill>
              </a:rPr>
              <a:t> - S</a:t>
            </a:r>
            <a:r>
              <a:rPr b="1" baseline="-25000" lang="es-419" sz="2400">
                <a:solidFill>
                  <a:schemeClr val="dk1"/>
                </a:solidFill>
              </a:rPr>
              <a:t>i-1</a:t>
            </a:r>
            <a:r>
              <a:rPr lang="es-419" sz="2400">
                <a:solidFill>
                  <a:schemeClr val="dk1"/>
                </a:solidFill>
              </a:rPr>
              <a:t>. Por tanto, la respuesta sería el máximo valor de </a:t>
            </a:r>
            <a:r>
              <a:rPr b="1" lang="es-419" sz="2400">
                <a:solidFill>
                  <a:schemeClr val="dk1"/>
                </a:solidFill>
              </a:rPr>
              <a:t>S</a:t>
            </a:r>
            <a:r>
              <a:rPr b="1" baseline="-25000" lang="es-419" sz="2400">
                <a:solidFill>
                  <a:schemeClr val="dk1"/>
                </a:solidFill>
              </a:rPr>
              <a:t>j</a:t>
            </a:r>
            <a:r>
              <a:rPr b="1" lang="es-419" sz="2400">
                <a:solidFill>
                  <a:schemeClr val="dk1"/>
                </a:solidFill>
              </a:rPr>
              <a:t> - S</a:t>
            </a:r>
            <a:r>
              <a:rPr b="1" baseline="-25000" lang="es-419" sz="2400">
                <a:solidFill>
                  <a:schemeClr val="dk1"/>
                </a:solidFill>
              </a:rPr>
              <a:t>i-1 </a:t>
            </a:r>
            <a:r>
              <a:rPr lang="es-419" sz="2400">
                <a:solidFill>
                  <a:schemeClr val="dk1"/>
                </a:solidFill>
              </a:rPr>
              <a:t>para  </a:t>
            </a:r>
            <a:r>
              <a:rPr b="1" lang="es-419" sz="2400">
                <a:solidFill>
                  <a:schemeClr val="dk1"/>
                </a:solidFill>
              </a:rPr>
              <a:t>1</a:t>
            </a:r>
            <a:r>
              <a:rPr lang="es-419" sz="2400">
                <a:solidFill>
                  <a:schemeClr val="dk1"/>
                </a:solidFill>
              </a:rPr>
              <a:t> </a:t>
            </a:r>
            <a:r>
              <a:rPr b="1" lang="es-419" sz="2400">
                <a:solidFill>
                  <a:schemeClr val="dk1"/>
                </a:solidFill>
              </a:rPr>
              <a:t>≤ i ≤ j ≤ N</a:t>
            </a:r>
            <a:r>
              <a:rPr lang="es-419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dk1"/>
                </a:solidFill>
              </a:rPr>
              <a:t>La máxima suma de un subarreglo que termina en la posición </a:t>
            </a:r>
            <a:r>
              <a:rPr b="1" lang="es-419" sz="2400">
                <a:solidFill>
                  <a:schemeClr val="dk1"/>
                </a:solidFill>
              </a:rPr>
              <a:t>j </a:t>
            </a:r>
            <a:r>
              <a:rPr lang="es-419" sz="2400">
                <a:solidFill>
                  <a:schemeClr val="dk1"/>
                </a:solidFill>
              </a:rPr>
              <a:t>es el máximo valor de </a:t>
            </a:r>
            <a:r>
              <a:rPr b="1" lang="es-419" sz="2400">
                <a:solidFill>
                  <a:schemeClr val="dk1"/>
                </a:solidFill>
              </a:rPr>
              <a:t>S</a:t>
            </a:r>
            <a:r>
              <a:rPr b="1" baseline="-25000" lang="es-419" sz="2400">
                <a:solidFill>
                  <a:schemeClr val="dk1"/>
                </a:solidFill>
              </a:rPr>
              <a:t>j</a:t>
            </a:r>
            <a:r>
              <a:rPr b="1" lang="es-419" sz="2400">
                <a:solidFill>
                  <a:schemeClr val="dk1"/>
                </a:solidFill>
              </a:rPr>
              <a:t> - S</a:t>
            </a:r>
            <a:r>
              <a:rPr b="1" baseline="-25000" lang="es-419" sz="2400">
                <a:solidFill>
                  <a:schemeClr val="dk1"/>
                </a:solidFill>
              </a:rPr>
              <a:t>i</a:t>
            </a:r>
            <a:r>
              <a:rPr lang="es-419" sz="2400">
                <a:solidFill>
                  <a:schemeClr val="dk1"/>
                </a:solidFill>
              </a:rPr>
              <a:t> donde </a:t>
            </a:r>
            <a:r>
              <a:rPr b="1" lang="es-419" sz="2400">
                <a:solidFill>
                  <a:schemeClr val="dk1"/>
                </a:solidFill>
              </a:rPr>
              <a:t>0 ≤ i &lt; j</a:t>
            </a:r>
            <a:r>
              <a:rPr lang="es-419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11" name="Google Shape;211;p31"/>
          <p:cNvSpPr txBox="1"/>
          <p:nvPr>
            <p:ph type="title"/>
          </p:nvPr>
        </p:nvSpPr>
        <p:spPr>
          <a:xfrm>
            <a:off x="151875" y="255594"/>
            <a:ext cx="7948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/>
              <a:t>Max Subarray Sum (solución)</a:t>
            </a:r>
            <a:endParaRPr b="1" sz="2820"/>
          </a:p>
        </p:txBody>
      </p:sp>
      <p:sp>
        <p:nvSpPr>
          <p:cNvPr id="212" name="Google Shape;212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3043" y="65645"/>
            <a:ext cx="848911" cy="88571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2"/>
          <p:cNvSpPr txBox="1"/>
          <p:nvPr/>
        </p:nvSpPr>
        <p:spPr>
          <a:xfrm>
            <a:off x="151950" y="998325"/>
            <a:ext cx="88401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dk1"/>
                </a:solidFill>
              </a:rPr>
              <a:t>Dado arreglo </a:t>
            </a:r>
            <a:r>
              <a:rPr b="1" lang="es-419" sz="2400">
                <a:solidFill>
                  <a:schemeClr val="dk1"/>
                </a:solidFill>
              </a:rPr>
              <a:t>A </a:t>
            </a:r>
            <a:r>
              <a:rPr lang="es-419" sz="2400">
                <a:solidFill>
                  <a:schemeClr val="dk1"/>
                </a:solidFill>
              </a:rPr>
              <a:t>de </a:t>
            </a:r>
            <a:r>
              <a:rPr b="1" lang="es-419" sz="2400">
                <a:solidFill>
                  <a:schemeClr val="dk1"/>
                </a:solidFill>
              </a:rPr>
              <a:t>k </a:t>
            </a:r>
            <a:r>
              <a:rPr lang="es-419" sz="2400">
                <a:solidFill>
                  <a:schemeClr val="dk1"/>
                </a:solidFill>
              </a:rPr>
              <a:t>dimensiones, c</a:t>
            </a:r>
            <a:r>
              <a:rPr lang="es-419" sz="2400">
                <a:solidFill>
                  <a:schemeClr val="dk1"/>
                </a:solidFill>
              </a:rPr>
              <a:t>alcular el valor de </a:t>
            </a:r>
            <a:r>
              <a:rPr b="1" i="1" lang="es-419" sz="2400">
                <a:solidFill>
                  <a:schemeClr val="dk1"/>
                </a:solidFill>
              </a:rPr>
              <a:t>S</a:t>
            </a:r>
            <a:r>
              <a:rPr b="1" baseline="-25000" i="1" lang="es-419" sz="2400">
                <a:solidFill>
                  <a:schemeClr val="dk1"/>
                </a:solidFill>
              </a:rPr>
              <a:t>i1, i2, …, ik</a:t>
            </a:r>
            <a:r>
              <a:rPr i="1" lang="es-419" sz="2400">
                <a:solidFill>
                  <a:schemeClr val="dk1"/>
                </a:solidFill>
              </a:rPr>
              <a:t>.</a:t>
            </a:r>
            <a:endParaRPr b="1" i="1" sz="2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19" name="Google Shape;219;p32"/>
          <p:cNvSpPr txBox="1"/>
          <p:nvPr>
            <p:ph type="title"/>
          </p:nvPr>
        </p:nvSpPr>
        <p:spPr>
          <a:xfrm>
            <a:off x="151875" y="255594"/>
            <a:ext cx="7948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0"/>
              <a:buFont typeface="Calibri"/>
              <a:buNone/>
            </a:pPr>
            <a:r>
              <a:rPr b="1" lang="es-419" sz="2820"/>
              <a:t>Problema en kD</a:t>
            </a:r>
            <a:endParaRPr sz="2820"/>
          </a:p>
        </p:txBody>
      </p:sp>
      <p:sp>
        <p:nvSpPr>
          <p:cNvPr id="220" name="Google Shape;220;p3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descr="{&quot;text&quot;:&quot;S_{i_1, i_2, \\ldots, i_k} = \\displaystyle\\sum_{i_1^{'} \\le i_1} \\sum_{i_2^{'} \\le i_2} \\dots \\sum_{i_k^{'} \\le i_k} A_{i_1^{'},i_2^{'},\\ldots,i_k^{'}}&quot;,&quot;mathType&quot;:&quot;LaTEX&quot;,&quot;height&quot;:120,&quot;color&quot;:&quot;#000000&quot;}" id="221" name="Google Shape;221;p32" title="Math_Equation_Generat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6475" y="1703025"/>
            <a:ext cx="4699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2"/>
          <p:cNvSpPr txBox="1"/>
          <p:nvPr/>
        </p:nvSpPr>
        <p:spPr>
          <a:xfrm>
            <a:off x="151950" y="2718450"/>
            <a:ext cx="8840100" cy="20487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rmAutofit fontScale="925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</a:rPr>
              <a:t>Solución: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dk1"/>
                </a:solidFill>
              </a:rPr>
              <a:t>De la fórmula anterior se puede observar que el acumulado en una dimensión depende del acumulado en las dimensiones inferiores. Una idea válida es considerar cada dimensión independientemente.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</a:rPr>
              <a:t>Complejidad: O(kN</a:t>
            </a:r>
            <a:r>
              <a:rPr b="1" baseline="30000" lang="es-419" sz="2400">
                <a:solidFill>
                  <a:schemeClr val="dk1"/>
                </a:solidFill>
              </a:rPr>
              <a:t>k</a:t>
            </a:r>
            <a:r>
              <a:rPr b="1" lang="es-419" sz="2400">
                <a:solidFill>
                  <a:schemeClr val="dk1"/>
                </a:solidFill>
              </a:rPr>
              <a:t>)</a:t>
            </a:r>
            <a:r>
              <a:rPr lang="es-419" sz="2400">
                <a:solidFill>
                  <a:schemeClr val="dk1"/>
                </a:solidFill>
              </a:rPr>
              <a:t>.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51875" y="273844"/>
            <a:ext cx="7948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s-419"/>
              <a:t>Sumario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51950" y="951350"/>
            <a:ext cx="8840100" cy="3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s-419" sz="2400"/>
              <a:t>Suma de prefijos</a:t>
            </a:r>
            <a:endParaRPr sz="2400"/>
          </a:p>
          <a:p>
            <a:pPr indent="-3175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s-419" sz="2400"/>
              <a:t>1D</a:t>
            </a:r>
            <a:endParaRPr sz="2400"/>
          </a:p>
          <a:p>
            <a:pPr indent="-3175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s-419" sz="2400"/>
              <a:t>2D</a:t>
            </a:r>
            <a:endParaRPr sz="2400"/>
          </a:p>
          <a:p>
            <a:pPr indent="-317500" lvl="1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</a:pPr>
            <a:r>
              <a:rPr lang="es-419" sz="2400"/>
              <a:t>Aplicaciones</a:t>
            </a:r>
            <a:endParaRPr sz="2400"/>
          </a:p>
          <a:p>
            <a:pPr indent="-317500" lvl="2" marL="1028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s-419" sz="2400"/>
              <a:t>Subarreglo de suma máxima</a:t>
            </a:r>
            <a:endParaRPr sz="2400"/>
          </a:p>
          <a:p>
            <a:pPr indent="-317500" lvl="2" marL="1028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s-419" sz="2400"/>
              <a:t>kD</a:t>
            </a:r>
            <a:r>
              <a:rPr b="1" baseline="30000" lang="es-419" sz="2400">
                <a:solidFill>
                  <a:srgbClr val="EE0000"/>
                </a:solidFill>
              </a:rPr>
              <a:t>*</a:t>
            </a:r>
            <a:endParaRPr b="1" sz="2400">
              <a:solidFill>
                <a:srgbClr val="EE0000"/>
              </a:solidFill>
            </a:endParaRPr>
          </a:p>
          <a:p>
            <a:pPr indent="-317500" lvl="2" marL="1028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s-419" sz="2400"/>
              <a:t>Arreglo de diferencias</a:t>
            </a:r>
            <a:endParaRPr sz="2400"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3043" y="65645"/>
            <a:ext cx="848911" cy="88571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3043" y="65645"/>
            <a:ext cx="848911" cy="88571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3"/>
          <p:cNvSpPr txBox="1"/>
          <p:nvPr>
            <p:ph type="title"/>
          </p:nvPr>
        </p:nvSpPr>
        <p:spPr>
          <a:xfrm>
            <a:off x="151875" y="255594"/>
            <a:ext cx="7948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0"/>
              <a:buFont typeface="Calibri"/>
              <a:buNone/>
            </a:pPr>
            <a:r>
              <a:rPr b="1" lang="es-419" sz="2820"/>
              <a:t>Caso</a:t>
            </a:r>
            <a:r>
              <a:rPr b="1" lang="es-419" sz="2820"/>
              <a:t> en 2D (interpretación visual)</a:t>
            </a:r>
            <a:endParaRPr b="1" sz="2820"/>
          </a:p>
        </p:txBody>
      </p:sp>
      <p:sp>
        <p:nvSpPr>
          <p:cNvPr id="229" name="Google Shape;229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graphicFrame>
        <p:nvGraphicFramePr>
          <p:cNvPr id="230" name="Google Shape;230;p33"/>
          <p:cNvGraphicFramePr/>
          <p:nvPr/>
        </p:nvGraphicFramePr>
        <p:xfrm>
          <a:off x="343125" y="95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{56B29B8C-14D7-4CA2-B1A5-3D47EFD09B2C}</a:tableStyleId>
              </a:tblPr>
              <a:tblGrid>
                <a:gridCol w="621300"/>
                <a:gridCol w="621300"/>
                <a:gridCol w="621300"/>
                <a:gridCol w="621300"/>
                <a:gridCol w="621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5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6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11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8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7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11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9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4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4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6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3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2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7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5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4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2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3</a:t>
                      </a:r>
                      <a:endParaRPr sz="1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31" name="Google Shape;231;p33"/>
          <p:cNvCxnSpPr/>
          <p:nvPr/>
        </p:nvCxnSpPr>
        <p:spPr>
          <a:xfrm>
            <a:off x="3883925" y="1896150"/>
            <a:ext cx="84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32" name="Google Shape;232;p33"/>
          <p:cNvGraphicFramePr/>
          <p:nvPr/>
        </p:nvGraphicFramePr>
        <p:xfrm>
          <a:off x="5160625" y="95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{56B29B8C-14D7-4CA2-B1A5-3D47EFD09B2C}</a:tableStyleId>
              </a:tblPr>
              <a:tblGrid>
                <a:gridCol w="621300"/>
                <a:gridCol w="621300"/>
                <a:gridCol w="621300"/>
                <a:gridCol w="621300"/>
                <a:gridCol w="621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6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12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23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31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8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19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28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32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4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10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11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14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16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7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12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16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18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21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3" name="Google Shape;233;p33"/>
          <p:cNvGraphicFramePr/>
          <p:nvPr/>
        </p:nvGraphicFramePr>
        <p:xfrm>
          <a:off x="2632075" y="315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{56B29B8C-14D7-4CA2-B1A5-3D47EFD09B2C}</a:tableStyleId>
              </a:tblPr>
              <a:tblGrid>
                <a:gridCol w="621300"/>
                <a:gridCol w="621300"/>
                <a:gridCol w="621300"/>
                <a:gridCol w="621300"/>
                <a:gridCol w="621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6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12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23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31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2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14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31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51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63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6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24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42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65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79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13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36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58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83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100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cxnSp>
        <p:nvCxnSpPr>
          <p:cNvPr id="234" name="Google Shape;234;p33"/>
          <p:cNvCxnSpPr/>
          <p:nvPr/>
        </p:nvCxnSpPr>
        <p:spPr>
          <a:xfrm flipH="1">
            <a:off x="4143175" y="2199350"/>
            <a:ext cx="589800" cy="7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3043" y="65645"/>
            <a:ext cx="848911" cy="88571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4"/>
          <p:cNvSpPr txBox="1"/>
          <p:nvPr>
            <p:ph type="title"/>
          </p:nvPr>
        </p:nvSpPr>
        <p:spPr>
          <a:xfrm>
            <a:off x="151875" y="255594"/>
            <a:ext cx="7948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0"/>
              <a:buFont typeface="Calibri"/>
              <a:buNone/>
            </a:pPr>
            <a:r>
              <a:rPr b="1" lang="es-419" sz="2820"/>
              <a:t>Problema</a:t>
            </a:r>
            <a:r>
              <a:rPr b="1" lang="es-419" sz="2820"/>
              <a:t> en kD (implementación)</a:t>
            </a:r>
            <a:endParaRPr b="1" sz="2820"/>
          </a:p>
        </p:txBody>
      </p:sp>
      <p:sp>
        <p:nvSpPr>
          <p:cNvPr id="241" name="Google Shape;241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42" name="Google Shape;242;p34"/>
          <p:cNvSpPr txBox="1"/>
          <p:nvPr/>
        </p:nvSpPr>
        <p:spPr>
          <a:xfrm>
            <a:off x="790500" y="915550"/>
            <a:ext cx="7563000" cy="242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F00D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s-419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EE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>
                <a:solidFill>
                  <a:srgbClr val="AF00D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s-419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s-419">
                <a:solidFill>
                  <a:srgbClr val="AF00D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s-419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s-419">
                <a:solidFill>
                  <a:srgbClr val="AF00D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s-419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k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k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k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s-419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ni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),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nj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),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nk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k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][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][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k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+=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ni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][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nj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][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nk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3" name="Google Shape;243;p34"/>
          <p:cNvSpPr txBox="1"/>
          <p:nvPr/>
        </p:nvSpPr>
        <p:spPr>
          <a:xfrm>
            <a:off x="87200" y="3444175"/>
            <a:ext cx="8840100" cy="14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chemeClr val="dk1"/>
                </a:solidFill>
              </a:rPr>
              <a:t>Por simplicidad este código resuelve el problema en 3D pero se puede modificar para más dimensiones cambiando el número en </a:t>
            </a:r>
            <a:r>
              <a:rPr b="1" lang="es-419" sz="1900">
                <a:solidFill>
                  <a:srgbClr val="EE0000"/>
                </a:solidFill>
              </a:rPr>
              <a:t>rojo </a:t>
            </a:r>
            <a:r>
              <a:rPr lang="es-419" sz="1900">
                <a:solidFill>
                  <a:schemeClr val="dk1"/>
                </a:solidFill>
              </a:rPr>
              <a:t>por la d</a:t>
            </a:r>
            <a:r>
              <a:rPr lang="es-419" sz="1900">
                <a:solidFill>
                  <a:schemeClr val="dk1"/>
                </a:solidFill>
              </a:rPr>
              <a:t>imensión correspondiente y añadiendo los ciclos necesarios para esa dimensión.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3043" y="65645"/>
            <a:ext cx="848911" cy="88571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5"/>
          <p:cNvSpPr txBox="1"/>
          <p:nvPr>
            <p:ph type="title"/>
          </p:nvPr>
        </p:nvSpPr>
        <p:spPr>
          <a:xfrm>
            <a:off x="151875" y="255594"/>
            <a:ext cx="7948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0"/>
              <a:buFont typeface="Calibri"/>
              <a:buNone/>
            </a:pPr>
            <a:r>
              <a:rPr b="1" lang="es-419" sz="2820"/>
              <a:t>Arreglo de diferencias</a:t>
            </a:r>
            <a:endParaRPr b="1" sz="2820"/>
          </a:p>
        </p:txBody>
      </p:sp>
      <p:sp>
        <p:nvSpPr>
          <p:cNvPr id="250" name="Google Shape;250;p3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51" name="Google Shape;251;p35"/>
          <p:cNvSpPr txBox="1"/>
          <p:nvPr/>
        </p:nvSpPr>
        <p:spPr>
          <a:xfrm>
            <a:off x="151950" y="951350"/>
            <a:ext cx="88401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dk1"/>
                </a:solidFill>
              </a:rPr>
              <a:t>El </a:t>
            </a:r>
            <a:r>
              <a:rPr b="1" lang="es-419" sz="2400">
                <a:solidFill>
                  <a:schemeClr val="dk1"/>
                </a:solidFill>
              </a:rPr>
              <a:t>arreglo de diferencias</a:t>
            </a:r>
            <a:r>
              <a:rPr lang="es-419" sz="2400">
                <a:solidFill>
                  <a:schemeClr val="dk1"/>
                </a:solidFill>
              </a:rPr>
              <a:t> es la estrategia opuesta de </a:t>
            </a:r>
            <a:r>
              <a:rPr b="1" lang="es-419" sz="2400">
                <a:solidFill>
                  <a:schemeClr val="dk1"/>
                </a:solidFill>
              </a:rPr>
              <a:t>suma de prefijos</a:t>
            </a:r>
            <a:r>
              <a:rPr lang="es-419" sz="2400">
                <a:solidFill>
                  <a:schemeClr val="dk1"/>
                </a:solidFill>
              </a:rPr>
              <a:t>, por lo que puede ser vista como su operación inversa.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descr="{&quot;color&quot;:&quot;#000000&quot;,&quot;text&quot;:&quot;D_i =\n  \\begin{cases}\n    A_1 &amp; \\text{para }i = 1\\\\\n    A_i - A_{i-1} &amp; \\text{para }i \\in [2, N]\n  \\end{cases}&quot;,&quot;mathType&quot;:&quot;LaTEX&quot;,&quot;height&quot;:100}" id="252" name="Google Shape;252;p35" title="Math_Equation_Generat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6050" y="1936750"/>
            <a:ext cx="3879850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5"/>
          <p:cNvSpPr txBox="1"/>
          <p:nvPr/>
        </p:nvSpPr>
        <p:spPr>
          <a:xfrm>
            <a:off x="151950" y="2718450"/>
            <a:ext cx="8840100" cy="20487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</a:rPr>
              <a:t>Aplicación: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dk1"/>
                </a:solidFill>
              </a:rPr>
              <a:t>Se puede encontrar el valor de </a:t>
            </a:r>
            <a:r>
              <a:rPr b="1" lang="es-419" sz="2400">
                <a:solidFill>
                  <a:schemeClr val="dk1"/>
                </a:solidFill>
              </a:rPr>
              <a:t>A</a:t>
            </a:r>
            <a:r>
              <a:rPr b="1" baseline="-25000" lang="es-419" sz="2400">
                <a:solidFill>
                  <a:schemeClr val="dk1"/>
                </a:solidFill>
              </a:rPr>
              <a:t>i</a:t>
            </a:r>
            <a:r>
              <a:rPr lang="es-419" sz="2400">
                <a:solidFill>
                  <a:schemeClr val="dk1"/>
                </a:solidFill>
              </a:rPr>
              <a:t> teniendo el arreglo de diferencias:                  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descr="{&quot;color&quot;:&quot;#000000&quot;,&quot;height&quot;:120,&quot;mathType&quot;:&quot;LaTEX&quot;,&quot;text&quot;:&quot;A_i = \\displaystyle\\sum_{k=1}^i D_i&quot;}" id="254" name="Google Shape;254;p35" title="Math_Equation_Generat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1600" y="3900250"/>
            <a:ext cx="13208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/>
        </p:nvSpPr>
        <p:spPr>
          <a:xfrm>
            <a:off x="418475" y="1555800"/>
            <a:ext cx="7485300" cy="20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</a:rPr>
              <a:t>En concursos CPC: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u="sng">
                <a:solidFill>
                  <a:schemeClr val="hlink"/>
                </a:solidFill>
                <a:hlinkClick r:id="rId3"/>
              </a:rPr>
              <a:t>https://vjudge.net/contest/684859#problem/Q</a:t>
            </a:r>
            <a:endParaRPr sz="10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419" sz="2400" u="sng">
                <a:solidFill>
                  <a:schemeClr val="accent5"/>
                </a:solidFill>
              </a:rPr>
            </a:br>
            <a:r>
              <a:rPr b="1" lang="es-419" sz="2400"/>
              <a:t>En el archivo general de vjudge: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u="sng">
                <a:solidFill>
                  <a:schemeClr val="hlink"/>
                </a:solidFill>
                <a:hlinkClick r:id="rId4"/>
              </a:rPr>
              <a:t>https://vjudge.net/problem/SPOJ-HAYBALE</a:t>
            </a:r>
            <a:endParaRPr sz="2400"/>
          </a:p>
        </p:txBody>
      </p:sp>
      <p:pic>
        <p:nvPicPr>
          <p:cNvPr id="260" name="Google Shape;260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3043" y="65645"/>
            <a:ext cx="848911" cy="88571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62" name="Google Shape;262;p36"/>
          <p:cNvSpPr txBox="1"/>
          <p:nvPr>
            <p:ph type="title"/>
          </p:nvPr>
        </p:nvSpPr>
        <p:spPr>
          <a:xfrm>
            <a:off x="151950" y="255594"/>
            <a:ext cx="7948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/>
              <a:t>Haybale stacking</a:t>
            </a:r>
            <a:r>
              <a:rPr b="1" lang="es-419"/>
              <a:t> (ejercicio)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idx="1" type="subTitle"/>
          </p:nvPr>
        </p:nvSpPr>
        <p:spPr>
          <a:xfrm>
            <a:off x="281575" y="2804300"/>
            <a:ext cx="6270000" cy="11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s-419" sz="2100"/>
              <a:t>Ponentes:</a:t>
            </a:r>
            <a:br>
              <a:rPr lang="es-419" sz="2100"/>
            </a:br>
            <a:r>
              <a:rPr lang="es-419" sz="2100"/>
              <a:t>Eduardo Brito Labrada</a:t>
            </a:r>
            <a:endParaRPr sz="21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100"/>
              <a:buNone/>
            </a:pPr>
            <a:r>
              <a:rPr lang="es-419" sz="2100"/>
              <a:t>Ernesto Teruel Velazco</a:t>
            </a:r>
            <a:endParaRPr sz="2100"/>
          </a:p>
        </p:txBody>
      </p:sp>
      <p:pic>
        <p:nvPicPr>
          <p:cNvPr id="268" name="Google Shape;26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3043" y="65645"/>
            <a:ext cx="848911" cy="885714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7"/>
          <p:cNvSpPr txBox="1"/>
          <p:nvPr/>
        </p:nvSpPr>
        <p:spPr>
          <a:xfrm>
            <a:off x="1220725" y="4153475"/>
            <a:ext cx="43917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s-419" sz="14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www.clubesdeprogramacioncompetitiva.com</a:t>
            </a:r>
            <a:endParaRPr sz="14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i="0" lang="es-419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contacto@clubesdeprogramacioncompetitiva.com</a:t>
            </a:r>
            <a:endParaRPr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0" name="Google Shape;270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19066" y="2590350"/>
            <a:ext cx="2072888" cy="2072873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7"/>
          <p:cNvSpPr txBox="1"/>
          <p:nvPr>
            <p:ph type="ctrTitle"/>
          </p:nvPr>
        </p:nvSpPr>
        <p:spPr>
          <a:xfrm>
            <a:off x="429525" y="323156"/>
            <a:ext cx="6489600" cy="17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1" lang="es-419" sz="3700">
                <a:solidFill>
                  <a:srgbClr val="990000"/>
                </a:solidFill>
              </a:rPr>
              <a:t>División Bronce</a:t>
            </a:r>
            <a:endParaRPr b="1" sz="3700">
              <a:solidFill>
                <a:srgbClr val="99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i="1" lang="es-419" sz="3450"/>
              <a:t>“Estructura de datos”</a:t>
            </a:r>
            <a:endParaRPr i="1" sz="345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1" i="1" lang="es-419" sz="3350"/>
              <a:t>Charla</a:t>
            </a:r>
            <a:endParaRPr sz="335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628650" y="18013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s-419"/>
              <a:t>Suma de prefijos</a:t>
            </a:r>
            <a:endParaRPr b="1"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3043" y="65645"/>
            <a:ext cx="848911" cy="88571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3043" y="65645"/>
            <a:ext cx="848911" cy="88571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151875" y="998325"/>
            <a:ext cx="88401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dk1"/>
                </a:solidFill>
              </a:rPr>
              <a:t>Dado un arreglo </a:t>
            </a:r>
            <a:r>
              <a:rPr b="1" lang="es-419" sz="2400">
                <a:solidFill>
                  <a:schemeClr val="dk1"/>
                </a:solidFill>
              </a:rPr>
              <a:t>A </a:t>
            </a:r>
            <a:r>
              <a:rPr lang="es-419" sz="2400">
                <a:solidFill>
                  <a:schemeClr val="dk1"/>
                </a:solidFill>
              </a:rPr>
              <a:t>de</a:t>
            </a:r>
            <a:r>
              <a:rPr b="1" lang="es-419" sz="2400">
                <a:solidFill>
                  <a:schemeClr val="dk1"/>
                </a:solidFill>
              </a:rPr>
              <a:t> N </a:t>
            </a:r>
            <a:r>
              <a:rPr lang="es-419" sz="2400">
                <a:solidFill>
                  <a:schemeClr val="dk1"/>
                </a:solidFill>
              </a:rPr>
              <a:t>elementos. Se deben responder </a:t>
            </a:r>
            <a:r>
              <a:rPr b="1" lang="es-419" sz="2400">
                <a:solidFill>
                  <a:schemeClr val="dk1"/>
                </a:solidFill>
              </a:rPr>
              <a:t>Q </a:t>
            </a:r>
            <a:r>
              <a:rPr lang="es-419" sz="2400">
                <a:solidFill>
                  <a:schemeClr val="dk1"/>
                </a:solidFill>
              </a:rPr>
              <a:t>preguntas sobre este arreglo: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419" sz="2400">
                <a:solidFill>
                  <a:schemeClr val="dk1"/>
                </a:solidFill>
              </a:rPr>
              <a:t>dados </a:t>
            </a:r>
            <a:r>
              <a:rPr b="1" lang="es-419" sz="2400">
                <a:solidFill>
                  <a:schemeClr val="dk1"/>
                </a:solidFill>
              </a:rPr>
              <a:t>l</a:t>
            </a:r>
            <a:r>
              <a:rPr lang="es-419" sz="2400">
                <a:solidFill>
                  <a:schemeClr val="dk1"/>
                </a:solidFill>
              </a:rPr>
              <a:t> y </a:t>
            </a:r>
            <a:r>
              <a:rPr b="1" lang="es-419" sz="2400">
                <a:solidFill>
                  <a:schemeClr val="dk1"/>
                </a:solidFill>
              </a:rPr>
              <a:t>r</a:t>
            </a:r>
            <a:r>
              <a:rPr lang="es-419" sz="2400">
                <a:solidFill>
                  <a:schemeClr val="dk1"/>
                </a:solidFill>
              </a:rPr>
              <a:t> encontrar el valor de </a:t>
            </a:r>
            <a:r>
              <a:rPr b="1" lang="es-419" sz="2400">
                <a:solidFill>
                  <a:schemeClr val="dk1"/>
                </a:solidFill>
              </a:rPr>
              <a:t>A</a:t>
            </a:r>
            <a:r>
              <a:rPr b="1" baseline="-25000" lang="es-419" sz="2400">
                <a:solidFill>
                  <a:schemeClr val="dk1"/>
                </a:solidFill>
              </a:rPr>
              <a:t>l</a:t>
            </a:r>
            <a:r>
              <a:rPr b="1" lang="es-419" sz="2400">
                <a:solidFill>
                  <a:schemeClr val="dk1"/>
                </a:solidFill>
              </a:rPr>
              <a:t> + A</a:t>
            </a:r>
            <a:r>
              <a:rPr b="1" baseline="-25000" lang="es-419" sz="2400">
                <a:solidFill>
                  <a:schemeClr val="dk1"/>
                </a:solidFill>
              </a:rPr>
              <a:t>l+1</a:t>
            </a:r>
            <a:r>
              <a:rPr b="1" lang="es-419" sz="2400">
                <a:solidFill>
                  <a:schemeClr val="dk1"/>
                </a:solidFill>
              </a:rPr>
              <a:t> + … + A</a:t>
            </a:r>
            <a:r>
              <a:rPr b="1" baseline="-25000" lang="es-419" sz="2400">
                <a:solidFill>
                  <a:schemeClr val="dk1"/>
                </a:solidFill>
              </a:rPr>
              <a:t>r</a:t>
            </a:r>
            <a:r>
              <a:rPr lang="es-419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151875" y="255594"/>
            <a:ext cx="7948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0"/>
              <a:buFont typeface="Calibri"/>
              <a:buNone/>
            </a:pPr>
            <a:r>
              <a:rPr b="1" lang="es-419" sz="2820"/>
              <a:t>Problema en 1D</a:t>
            </a:r>
            <a:endParaRPr sz="2820"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151950" y="2718450"/>
            <a:ext cx="8840100" cy="20487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rmAutofit lnSpcReduction="1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</a:rPr>
              <a:t>Solución Ingenua: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dk1"/>
                </a:solidFill>
              </a:rPr>
              <a:t>Para cada una de las </a:t>
            </a:r>
            <a:r>
              <a:rPr b="1" lang="es-419" sz="2400">
                <a:solidFill>
                  <a:schemeClr val="dk1"/>
                </a:solidFill>
              </a:rPr>
              <a:t>Q </a:t>
            </a:r>
            <a:r>
              <a:rPr lang="es-419" sz="2400">
                <a:solidFill>
                  <a:schemeClr val="dk1"/>
                </a:solidFill>
              </a:rPr>
              <a:t>preguntas, iterar por los índices            </a:t>
            </a:r>
            <a:r>
              <a:rPr b="1" lang="es-419" sz="2400">
                <a:solidFill>
                  <a:schemeClr val="dk1"/>
                </a:solidFill>
              </a:rPr>
              <a:t>l, l+1, …, r</a:t>
            </a:r>
            <a:r>
              <a:rPr lang="es-419" sz="2400">
                <a:solidFill>
                  <a:schemeClr val="dk1"/>
                </a:solidFill>
              </a:rPr>
              <a:t>, y sumar el valor correspondiente a cada uno de ellos.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</a:rPr>
              <a:t>Complejidad: O(QN)</a:t>
            </a:r>
            <a:r>
              <a:rPr lang="es-419" sz="2400">
                <a:solidFill>
                  <a:schemeClr val="dk1"/>
                </a:solidFill>
              </a:rPr>
              <a:t>.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3043" y="65645"/>
            <a:ext cx="848911" cy="88571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151875" y="2528425"/>
            <a:ext cx="87960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dk1"/>
                </a:solidFill>
              </a:rPr>
              <a:t>Ahora, el valor de </a:t>
            </a:r>
            <a:r>
              <a:rPr b="1" lang="es-419" sz="2400">
                <a:solidFill>
                  <a:schemeClr val="dk1"/>
                </a:solidFill>
              </a:rPr>
              <a:t>A</a:t>
            </a:r>
            <a:r>
              <a:rPr b="1" baseline="-25000" lang="es-419" sz="2400">
                <a:solidFill>
                  <a:schemeClr val="dk1"/>
                </a:solidFill>
              </a:rPr>
              <a:t>l</a:t>
            </a:r>
            <a:r>
              <a:rPr b="1" lang="es-419" sz="2400">
                <a:solidFill>
                  <a:schemeClr val="dk1"/>
                </a:solidFill>
              </a:rPr>
              <a:t> + A</a:t>
            </a:r>
            <a:r>
              <a:rPr b="1" baseline="-25000" lang="es-419" sz="2400">
                <a:solidFill>
                  <a:schemeClr val="dk1"/>
                </a:solidFill>
              </a:rPr>
              <a:t>l+1</a:t>
            </a:r>
            <a:r>
              <a:rPr b="1" lang="es-419" sz="2400">
                <a:solidFill>
                  <a:schemeClr val="dk1"/>
                </a:solidFill>
              </a:rPr>
              <a:t> + … + A</a:t>
            </a:r>
            <a:r>
              <a:rPr b="1" baseline="-25000" lang="es-419" sz="2400">
                <a:solidFill>
                  <a:schemeClr val="dk1"/>
                </a:solidFill>
              </a:rPr>
              <a:t>r</a:t>
            </a:r>
            <a:r>
              <a:rPr lang="es-419" sz="2400">
                <a:solidFill>
                  <a:schemeClr val="dk1"/>
                </a:solidFill>
              </a:rPr>
              <a:t> se puede expresar de la siguiente manera: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151875" y="255594"/>
            <a:ext cx="7948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0"/>
              <a:buFont typeface="Calibri"/>
              <a:buNone/>
            </a:pPr>
            <a:r>
              <a:rPr b="1" lang="es-419" sz="2820"/>
              <a:t>Problema en 1D (solución)</a:t>
            </a:r>
            <a:endParaRPr b="1" sz="2820"/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descr="{&quot;color&quot;:&quot;#000000&quot;,&quot;mathType&quot;:&quot;LaTEX&quot;,&quot;height&quot;:150,&quot;text&quot;:&quot;S_k = \\displaystyle\\sum_{i=1}^k A_i &quot;}" id="97" name="Google Shape;97;p18" title="Math_Equation_Generat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6350" y="1441375"/>
            <a:ext cx="16192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Type&quot;:&quot;LaTEX&quot;,&quot;color&quot;:&quot;#000000&quot;,&quot;text&quot;:&quot;\\displaystyle\\sum_{i=l}^r A_i = \\displaystyle\\sum_{i=1}^r A_i - \\displaystyle\\sum_{i=1}^{l-1} A_i = S_r - S_{l-1}&quot;,&quot;height&quot;:150}" id="98" name="Google Shape;98;p18" title="Math_Equation_Generat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2325" y="3511975"/>
            <a:ext cx="50673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151875" y="951350"/>
            <a:ext cx="879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dk1"/>
                </a:solidFill>
              </a:rPr>
              <a:t>Sea </a:t>
            </a:r>
            <a:r>
              <a:rPr b="1" i="1" lang="es-419" sz="2400">
                <a:solidFill>
                  <a:schemeClr val="dk1"/>
                </a:solidFill>
              </a:rPr>
              <a:t>S</a:t>
            </a:r>
            <a:r>
              <a:rPr b="1" baseline="-25000" i="1" lang="es-419" sz="2400">
                <a:solidFill>
                  <a:schemeClr val="dk1"/>
                </a:solidFill>
              </a:rPr>
              <a:t>k</a:t>
            </a:r>
            <a:r>
              <a:rPr lang="es-419" sz="2400">
                <a:solidFill>
                  <a:schemeClr val="dk1"/>
                </a:solidFill>
              </a:rPr>
              <a:t> la suma de los primeros </a:t>
            </a:r>
            <a:r>
              <a:rPr b="1" lang="es-419" sz="2400">
                <a:solidFill>
                  <a:schemeClr val="dk1"/>
                </a:solidFill>
              </a:rPr>
              <a:t>k</a:t>
            </a:r>
            <a:r>
              <a:rPr lang="es-419" sz="2400">
                <a:solidFill>
                  <a:schemeClr val="dk1"/>
                </a:solidFill>
              </a:rPr>
              <a:t> elementos del arreglo </a:t>
            </a:r>
            <a:r>
              <a:rPr b="1" lang="es-419" sz="2400">
                <a:solidFill>
                  <a:schemeClr val="dk1"/>
                </a:solidFill>
              </a:rPr>
              <a:t>A</a:t>
            </a:r>
            <a:r>
              <a:rPr lang="es-419" sz="2400">
                <a:solidFill>
                  <a:schemeClr val="dk1"/>
                </a:solidFill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3043" y="65645"/>
            <a:ext cx="848911" cy="88571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>
            <p:ph type="title"/>
          </p:nvPr>
        </p:nvSpPr>
        <p:spPr>
          <a:xfrm>
            <a:off x="151875" y="255594"/>
            <a:ext cx="7948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0"/>
              <a:buFont typeface="Calibri"/>
              <a:buNone/>
            </a:pPr>
            <a:r>
              <a:rPr b="1" lang="es-419" sz="2820"/>
              <a:t>Problema en 1D (interpretación visual)</a:t>
            </a:r>
            <a:endParaRPr b="1" sz="2820"/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graphicFrame>
        <p:nvGraphicFramePr>
          <p:cNvPr id="107" name="Google Shape;107;p19"/>
          <p:cNvGraphicFramePr/>
          <p:nvPr/>
        </p:nvGraphicFramePr>
        <p:xfrm>
          <a:off x="952588" y="183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{56B29B8C-14D7-4CA2-B1A5-3D47EFD09B2C}</a:tableStyleId>
              </a:tblPr>
              <a:tblGrid>
                <a:gridCol w="1060400"/>
                <a:gridCol w="772300"/>
                <a:gridCol w="772300"/>
                <a:gridCol w="772300"/>
                <a:gridCol w="772300"/>
                <a:gridCol w="772300"/>
                <a:gridCol w="772300"/>
                <a:gridCol w="772300"/>
                <a:gridCol w="772300"/>
              </a:tblGrid>
              <a:tr h="48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800"/>
                        <a:t>Índices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800"/>
                        <a:t>1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800"/>
                        <a:t>2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800"/>
                        <a:t>3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800"/>
                        <a:t>4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800"/>
                        <a:t>5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800"/>
                        <a:t>6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800"/>
                        <a:t>7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800"/>
                        <a:t>8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48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800"/>
                        <a:t>A</a:t>
                      </a:r>
                      <a:r>
                        <a:rPr b="1" baseline="-25000" lang="es-419" sz="1800"/>
                        <a:t>i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chemeClr val="dk1"/>
                          </a:solidFill>
                        </a:rPr>
                        <a:t>-4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10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8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800"/>
                        <a:t>S</a:t>
                      </a:r>
                      <a:r>
                        <a:rPr b="1" baseline="-25000" lang="es-419" sz="1800"/>
                        <a:t>i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7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11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13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18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21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17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/>
                        <a:t>27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3043" y="65645"/>
            <a:ext cx="848911" cy="88571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type="title"/>
          </p:nvPr>
        </p:nvSpPr>
        <p:spPr>
          <a:xfrm>
            <a:off x="151875" y="255594"/>
            <a:ext cx="7948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0"/>
              <a:buFont typeface="Calibri"/>
              <a:buNone/>
            </a:pPr>
            <a:r>
              <a:rPr b="1" lang="es-419" sz="2820"/>
              <a:t>Problema </a:t>
            </a:r>
            <a:r>
              <a:rPr b="1" lang="es-419" sz="2820"/>
              <a:t>clásico </a:t>
            </a:r>
            <a:r>
              <a:rPr b="1" lang="es-419" sz="2820"/>
              <a:t>en 1D (implementación)</a:t>
            </a:r>
            <a:endParaRPr b="1" sz="2820"/>
          </a:p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2468700" y="1010150"/>
            <a:ext cx="4206600" cy="357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67F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vector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s-419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F00D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s-419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cin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&gt;&gt;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B3B3B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67F9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vector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s-419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F00D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s-419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B3B3B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F00D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Q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--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>
                <a:solidFill>
                  <a:srgbClr val="0000F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cin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&gt;&gt;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&gt;&gt;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cout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s-419">
                <a:solidFill>
                  <a:srgbClr val="001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09865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795E2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419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s-419">
                <a:solidFill>
                  <a:srgbClr val="EE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\n</a:t>
            </a:r>
            <a:r>
              <a:rPr lang="es-419">
                <a:solidFill>
                  <a:srgbClr val="A31515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3B3B3B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418475" y="1555800"/>
            <a:ext cx="7485300" cy="20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</a:rPr>
              <a:t>En concursos CPC: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u="sng">
                <a:solidFill>
                  <a:schemeClr val="hlink"/>
                </a:solidFill>
                <a:hlinkClick r:id="rId3"/>
              </a:rPr>
              <a:t>https://vjudge.net/contest/684859#problem/K</a:t>
            </a:r>
            <a:endParaRPr sz="10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419" sz="2400" u="sng">
                <a:solidFill>
                  <a:schemeClr val="accent5"/>
                </a:solidFill>
              </a:rPr>
            </a:br>
            <a:r>
              <a:rPr b="1" lang="es-419" sz="2400"/>
              <a:t>En el archivo general de vjudge: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400" u="sng">
                <a:solidFill>
                  <a:schemeClr val="hlink"/>
                </a:solidFill>
                <a:hlinkClick r:id="rId4"/>
              </a:rPr>
              <a:t>https://vjudge.net/problem/CSES-1646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3043" y="65645"/>
            <a:ext cx="848911" cy="88571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23" name="Google Shape;123;p21"/>
          <p:cNvSpPr txBox="1"/>
          <p:nvPr>
            <p:ph type="title"/>
          </p:nvPr>
        </p:nvSpPr>
        <p:spPr>
          <a:xfrm>
            <a:off x="151950" y="255594"/>
            <a:ext cx="7948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/>
              <a:t>Static Range Sum Queries</a:t>
            </a:r>
            <a:r>
              <a:rPr b="1" lang="es-419"/>
              <a:t> (ejercicio)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3043" y="65645"/>
            <a:ext cx="848911" cy="88571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151950" y="998325"/>
            <a:ext cx="8840100" cy="19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dk1"/>
                </a:solidFill>
              </a:rPr>
              <a:t>Dado una matriz </a:t>
            </a:r>
            <a:r>
              <a:rPr b="1" lang="es-419" sz="2400">
                <a:solidFill>
                  <a:schemeClr val="dk1"/>
                </a:solidFill>
              </a:rPr>
              <a:t>A </a:t>
            </a:r>
            <a:r>
              <a:rPr lang="es-419" sz="2400">
                <a:solidFill>
                  <a:schemeClr val="dk1"/>
                </a:solidFill>
              </a:rPr>
              <a:t>de</a:t>
            </a:r>
            <a:r>
              <a:rPr b="1" lang="es-419" sz="2400">
                <a:solidFill>
                  <a:schemeClr val="dk1"/>
                </a:solidFill>
              </a:rPr>
              <a:t> NxN </a:t>
            </a:r>
            <a:r>
              <a:rPr lang="es-419" sz="2400">
                <a:solidFill>
                  <a:schemeClr val="dk1"/>
                </a:solidFill>
              </a:rPr>
              <a:t>elementos. Se deben responder </a:t>
            </a:r>
            <a:r>
              <a:rPr b="1" lang="es-419" sz="2400">
                <a:solidFill>
                  <a:schemeClr val="dk1"/>
                </a:solidFill>
              </a:rPr>
              <a:t>Q </a:t>
            </a:r>
            <a:r>
              <a:rPr lang="es-419" sz="2400">
                <a:solidFill>
                  <a:schemeClr val="dk1"/>
                </a:solidFill>
              </a:rPr>
              <a:t>preguntas sobre esta matriz: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419" sz="2400">
                <a:solidFill>
                  <a:schemeClr val="dk1"/>
                </a:solidFill>
              </a:rPr>
              <a:t>dados </a:t>
            </a:r>
            <a:r>
              <a:rPr b="1" lang="es-419" sz="2400">
                <a:solidFill>
                  <a:schemeClr val="dk1"/>
                </a:solidFill>
              </a:rPr>
              <a:t>x, y</a:t>
            </a:r>
            <a:r>
              <a:rPr lang="es-419" sz="2400">
                <a:solidFill>
                  <a:schemeClr val="dk1"/>
                </a:solidFill>
              </a:rPr>
              <a:t> y </a:t>
            </a:r>
            <a:r>
              <a:rPr b="1" lang="es-419" sz="2400">
                <a:solidFill>
                  <a:schemeClr val="dk1"/>
                </a:solidFill>
              </a:rPr>
              <a:t>X, Y</a:t>
            </a:r>
            <a:r>
              <a:rPr lang="es-419" sz="2400">
                <a:solidFill>
                  <a:schemeClr val="dk1"/>
                </a:solidFill>
              </a:rPr>
              <a:t> encontrar el valor de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dk1"/>
                </a:solidFill>
              </a:rPr>
              <a:t>   </a:t>
            </a:r>
            <a:r>
              <a:rPr b="1" lang="es-419" sz="2400">
                <a:solidFill>
                  <a:schemeClr val="dk1"/>
                </a:solidFill>
              </a:rPr>
              <a:t>A</a:t>
            </a:r>
            <a:r>
              <a:rPr b="1" baseline="-25000" lang="es-419" sz="2400">
                <a:solidFill>
                  <a:schemeClr val="dk1"/>
                </a:solidFill>
              </a:rPr>
              <a:t>x,y</a:t>
            </a:r>
            <a:r>
              <a:rPr b="1" lang="es-419" sz="2400">
                <a:solidFill>
                  <a:schemeClr val="dk1"/>
                </a:solidFill>
              </a:rPr>
              <a:t> </a:t>
            </a:r>
            <a:r>
              <a:rPr b="1" lang="es-419" sz="2400">
                <a:solidFill>
                  <a:schemeClr val="dk1"/>
                </a:solidFill>
              </a:rPr>
              <a:t>+ A</a:t>
            </a:r>
            <a:r>
              <a:rPr b="1" baseline="-25000" lang="es-419" sz="2400">
                <a:solidFill>
                  <a:schemeClr val="dk1"/>
                </a:solidFill>
              </a:rPr>
              <a:t>x,y+1</a:t>
            </a:r>
            <a:r>
              <a:rPr b="1" lang="es-419" sz="2400">
                <a:solidFill>
                  <a:schemeClr val="dk1"/>
                </a:solidFill>
              </a:rPr>
              <a:t> </a:t>
            </a:r>
            <a:r>
              <a:rPr b="1" lang="es-419" sz="2400">
                <a:solidFill>
                  <a:schemeClr val="dk1"/>
                </a:solidFill>
              </a:rPr>
              <a:t>+…+</a:t>
            </a:r>
            <a:r>
              <a:rPr b="1" lang="es-419" sz="2400">
                <a:solidFill>
                  <a:schemeClr val="dk1"/>
                </a:solidFill>
              </a:rPr>
              <a:t> </a:t>
            </a:r>
            <a:r>
              <a:rPr b="1" lang="es-419" sz="2400">
                <a:solidFill>
                  <a:schemeClr val="dk1"/>
                </a:solidFill>
              </a:rPr>
              <a:t>A</a:t>
            </a:r>
            <a:r>
              <a:rPr b="1" baseline="-25000" lang="es-419" sz="2400">
                <a:solidFill>
                  <a:schemeClr val="dk1"/>
                </a:solidFill>
              </a:rPr>
              <a:t>x,Y</a:t>
            </a:r>
            <a:r>
              <a:rPr lang="es-419" sz="2400">
                <a:solidFill>
                  <a:schemeClr val="dk1"/>
                </a:solidFill>
              </a:rPr>
              <a:t> </a:t>
            </a:r>
            <a:r>
              <a:rPr b="1" lang="es-419" sz="2400">
                <a:solidFill>
                  <a:schemeClr val="dk1"/>
                </a:solidFill>
              </a:rPr>
              <a:t>+ A</a:t>
            </a:r>
            <a:r>
              <a:rPr b="1" baseline="-25000" lang="es-419" sz="2400">
                <a:solidFill>
                  <a:schemeClr val="dk1"/>
                </a:solidFill>
              </a:rPr>
              <a:t>x+1,y</a:t>
            </a:r>
            <a:r>
              <a:rPr b="1" lang="es-419" sz="2400">
                <a:solidFill>
                  <a:schemeClr val="dk1"/>
                </a:solidFill>
              </a:rPr>
              <a:t> +…+ A</a:t>
            </a:r>
            <a:r>
              <a:rPr b="1" baseline="-25000" lang="es-419" sz="2400">
                <a:solidFill>
                  <a:schemeClr val="dk1"/>
                </a:solidFill>
              </a:rPr>
              <a:t>x+1,Y</a:t>
            </a:r>
            <a:r>
              <a:rPr b="1" lang="es-419" sz="2400">
                <a:solidFill>
                  <a:schemeClr val="dk1"/>
                </a:solidFill>
              </a:rPr>
              <a:t> +…+ A</a:t>
            </a:r>
            <a:r>
              <a:rPr b="1" baseline="-25000" lang="es-419" sz="2400">
                <a:solidFill>
                  <a:schemeClr val="dk1"/>
                </a:solidFill>
              </a:rPr>
              <a:t>X,y </a:t>
            </a:r>
            <a:r>
              <a:rPr b="1" lang="es-419" sz="2400">
                <a:solidFill>
                  <a:schemeClr val="dk1"/>
                </a:solidFill>
              </a:rPr>
              <a:t>+…+ A</a:t>
            </a:r>
            <a:r>
              <a:rPr b="1" baseline="-25000" lang="es-419" sz="2400">
                <a:solidFill>
                  <a:schemeClr val="dk1"/>
                </a:solidFill>
              </a:rPr>
              <a:t>X, Y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30" name="Google Shape;130;p22"/>
          <p:cNvSpPr txBox="1"/>
          <p:nvPr>
            <p:ph type="title"/>
          </p:nvPr>
        </p:nvSpPr>
        <p:spPr>
          <a:xfrm>
            <a:off x="151875" y="255594"/>
            <a:ext cx="7948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0"/>
              <a:buFont typeface="Calibri"/>
              <a:buNone/>
            </a:pPr>
            <a:r>
              <a:rPr b="1" lang="es-419" sz="2820"/>
              <a:t>Problema en 2D</a:t>
            </a:r>
            <a:endParaRPr sz="2820"/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graphicFrame>
        <p:nvGraphicFramePr>
          <p:cNvPr id="132" name="Google Shape;132;p22"/>
          <p:cNvGraphicFramePr/>
          <p:nvPr/>
        </p:nvGraphicFramePr>
        <p:xfrm>
          <a:off x="5036550" y="300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{56B29B8C-14D7-4CA2-B1A5-3D47EFD09B2C}</a:tableStyleId>
              </a:tblPr>
              <a:tblGrid>
                <a:gridCol w="621300"/>
                <a:gridCol w="621300"/>
                <a:gridCol w="621300"/>
                <a:gridCol w="621300"/>
                <a:gridCol w="621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5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6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11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8</a:t>
                      </a:r>
                      <a:endParaRPr sz="1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7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11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9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4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4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6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1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3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2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7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5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4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2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900"/>
                        <a:t>3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sp>
        <p:nvSpPr>
          <p:cNvPr id="133" name="Google Shape;133;p22"/>
          <p:cNvSpPr txBox="1"/>
          <p:nvPr/>
        </p:nvSpPr>
        <p:spPr>
          <a:xfrm>
            <a:off x="298800" y="3269300"/>
            <a:ext cx="4273200" cy="13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dk1"/>
                </a:solidFill>
              </a:rPr>
              <a:t>Para </a:t>
            </a:r>
            <a:r>
              <a:rPr b="1" lang="es-419" sz="2400">
                <a:solidFill>
                  <a:schemeClr val="dk1"/>
                </a:solidFill>
              </a:rPr>
              <a:t>x = 2</a:t>
            </a:r>
            <a:r>
              <a:rPr lang="es-419" sz="2400">
                <a:solidFill>
                  <a:schemeClr val="dk1"/>
                </a:solidFill>
              </a:rPr>
              <a:t>, </a:t>
            </a:r>
            <a:r>
              <a:rPr b="1" lang="es-419" sz="2400">
                <a:solidFill>
                  <a:schemeClr val="dk1"/>
                </a:solidFill>
              </a:rPr>
              <a:t>y = 3</a:t>
            </a:r>
            <a:r>
              <a:rPr lang="es-419" sz="2400">
                <a:solidFill>
                  <a:schemeClr val="dk1"/>
                </a:solidFill>
              </a:rPr>
              <a:t>, </a:t>
            </a:r>
            <a:r>
              <a:rPr b="1" lang="es-419" sz="2400">
                <a:solidFill>
                  <a:schemeClr val="dk1"/>
                </a:solidFill>
              </a:rPr>
              <a:t>X = 4</a:t>
            </a:r>
            <a:r>
              <a:rPr lang="es-419" sz="2400">
                <a:solidFill>
                  <a:schemeClr val="dk1"/>
                </a:solidFill>
              </a:rPr>
              <a:t>, </a:t>
            </a:r>
            <a:r>
              <a:rPr b="1" lang="es-419" sz="2400">
                <a:solidFill>
                  <a:schemeClr val="dk1"/>
                </a:solidFill>
              </a:rPr>
              <a:t>Y = 5</a:t>
            </a:r>
            <a:r>
              <a:rPr lang="es-419" sz="2400">
                <a:solidFill>
                  <a:schemeClr val="dk1"/>
                </a:solidFill>
              </a:rPr>
              <a:t> se quiere hallar la suma de los valores sombreados.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