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2" r:id="rId2"/>
    <p:sldId id="363" r:id="rId3"/>
    <p:sldId id="364" r:id="rId4"/>
    <p:sldId id="345" r:id="rId5"/>
    <p:sldId id="352" r:id="rId6"/>
    <p:sldId id="359" r:id="rId7"/>
    <p:sldId id="344" r:id="rId8"/>
    <p:sldId id="358" r:id="rId9"/>
    <p:sldId id="360" r:id="rId10"/>
    <p:sldId id="356" r:id="rId11"/>
    <p:sldId id="263" r:id="rId12"/>
    <p:sldId id="341" r:id="rId13"/>
    <p:sldId id="350" r:id="rId14"/>
    <p:sldId id="342" r:id="rId15"/>
    <p:sldId id="343" r:id="rId16"/>
    <p:sldId id="355" r:id="rId17"/>
    <p:sldId id="354" r:id="rId18"/>
    <p:sldId id="357" r:id="rId19"/>
    <p:sldId id="351" r:id="rId20"/>
    <p:sldId id="340" r:id="rId21"/>
    <p:sldId id="306" r:id="rId22"/>
    <p:sldId id="361" r:id="rId23"/>
    <p:sldId id="307" r:id="rId24"/>
    <p:sldId id="329" r:id="rId25"/>
    <p:sldId id="309" r:id="rId26"/>
    <p:sldId id="330" r:id="rId27"/>
    <p:sldId id="310" r:id="rId28"/>
    <p:sldId id="311" r:id="rId29"/>
    <p:sldId id="312" r:id="rId30"/>
    <p:sldId id="331" r:id="rId31"/>
    <p:sldId id="313" r:id="rId32"/>
    <p:sldId id="314" r:id="rId33"/>
    <p:sldId id="332" r:id="rId34"/>
    <p:sldId id="315" r:id="rId35"/>
    <p:sldId id="333" r:id="rId36"/>
    <p:sldId id="338" r:id="rId37"/>
    <p:sldId id="316" r:id="rId38"/>
    <p:sldId id="317" r:id="rId39"/>
    <p:sldId id="319" r:id="rId40"/>
    <p:sldId id="318" r:id="rId41"/>
    <p:sldId id="320" r:id="rId42"/>
    <p:sldId id="334" r:id="rId43"/>
    <p:sldId id="321" r:id="rId44"/>
    <p:sldId id="322" r:id="rId45"/>
    <p:sldId id="323" r:id="rId46"/>
    <p:sldId id="324" r:id="rId47"/>
    <p:sldId id="327" r:id="rId48"/>
    <p:sldId id="308" r:id="rId49"/>
    <p:sldId id="416" r:id="rId50"/>
    <p:sldId id="410" r:id="rId51"/>
    <p:sldId id="411" r:id="rId52"/>
    <p:sldId id="412" r:id="rId53"/>
    <p:sldId id="407" r:id="rId54"/>
    <p:sldId id="406" r:id="rId55"/>
    <p:sldId id="404" r:id="rId56"/>
    <p:sldId id="413" r:id="rId57"/>
    <p:sldId id="405" r:id="rId58"/>
    <p:sldId id="403" r:id="rId59"/>
    <p:sldId id="270" r:id="rId60"/>
    <p:sldId id="414" r:id="rId61"/>
    <p:sldId id="415" r:id="rId62"/>
    <p:sldId id="397" r:id="rId63"/>
    <p:sldId id="398" r:id="rId64"/>
    <p:sldId id="399" r:id="rId65"/>
    <p:sldId id="400" r:id="rId66"/>
    <p:sldId id="401" r:id="rId67"/>
    <p:sldId id="402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1483D-07A6-4C4B-A88B-5F4D197273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1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49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767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52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45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drive.google.com/file/d/1s_BBZMaNHKfVMbn_KTQ18UbQrslWFVmA/view?usp=sharing" TargetMode="External"/><Relationship Id="rId18" Type="http://schemas.openxmlformats.org/officeDocument/2006/relationships/hyperlink" Target="https://drive.google.com/file/d/1yMWDe_cIMSULGMeY-u0g0TqiieSjZcSy/view?usp=sharing" TargetMode="External"/><Relationship Id="rId26" Type="http://schemas.openxmlformats.org/officeDocument/2006/relationships/hyperlink" Target="https://drive.google.com/file/d/1oML-5DQrYxL-XoSD9xCGioHqFN4_muYv/view?usp=sharing" TargetMode="External"/><Relationship Id="rId3" Type="http://schemas.openxmlformats.org/officeDocument/2006/relationships/hyperlink" Target="https://drive.google.com/file/d/1kR80BTkoTxzOeqmvT8vErXY_SwaeiFiR/view?usp=sharing" TargetMode="External"/><Relationship Id="rId21" Type="http://schemas.openxmlformats.org/officeDocument/2006/relationships/hyperlink" Target="https://acm.bsu.by/problems/4139/statement/?nav-folder=557" TargetMode="External"/><Relationship Id="rId34" Type="http://schemas.openxmlformats.org/officeDocument/2006/relationships/image" Target="../media/image1.png"/><Relationship Id="rId7" Type="http://schemas.openxmlformats.org/officeDocument/2006/relationships/hyperlink" Target="https://drive.google.com/file/d/1odlUIuwQZuB9hztfi5Uu9o7f8ZWZ9SAy/view?usp=sharing" TargetMode="External"/><Relationship Id="rId12" Type="http://schemas.openxmlformats.org/officeDocument/2006/relationships/hyperlink" Target="https://drive.google.com/file/d/1IwKxb0W9pSEEXx2qUJ-sADxI0wMxO-yY/view?usp=sharing" TargetMode="External"/><Relationship Id="rId17" Type="http://schemas.openxmlformats.org/officeDocument/2006/relationships/hyperlink" Target="https://drive.google.com/file/d/1dG_92bY7v88EourBIkBm-HxnZHr7KWd0/view?usp=sharing" TargetMode="External"/><Relationship Id="rId25" Type="http://schemas.openxmlformats.org/officeDocument/2006/relationships/hyperlink" Target="https://acm.bsu.by/problems/3563/statement/?nav-folder=557" TargetMode="External"/><Relationship Id="rId33" Type="http://schemas.openxmlformats.org/officeDocument/2006/relationships/hyperlink" Target="https://drive.google.com/file/d/1x8_YTBbKNACUeCM-fDeUWbcTwjejh7YC/view?usp=sharin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rive.google.com/file/d/1edTYU1aW_nz8HKTMI49500gyoF84DZJI/view?usp=sharing" TargetMode="External"/><Relationship Id="rId20" Type="http://schemas.openxmlformats.org/officeDocument/2006/relationships/hyperlink" Target="https://drive.google.com/file/d/1n_xLgP_2UaEUTLoUFgOoI3ugoYHFqWlw/view?usp=sharing" TargetMode="External"/><Relationship Id="rId29" Type="http://schemas.openxmlformats.org/officeDocument/2006/relationships/hyperlink" Target="https://drive.google.com/file/d/1rNnlPPaeYirtD5apvKUsTtRLZfXnAJB0/view?usp=shar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1nlTrRAIUXXmToM-CEDItv7n7tahi0mam/view?usp=sharing" TargetMode="External"/><Relationship Id="rId11" Type="http://schemas.openxmlformats.org/officeDocument/2006/relationships/hyperlink" Target="https://acm.bsu.by/courses/261/problems/819/" TargetMode="External"/><Relationship Id="rId24" Type="http://schemas.openxmlformats.org/officeDocument/2006/relationships/hyperlink" Target="https://drive.google.com/file/d/1-SRhGvCJg7uLBF5PGu_owumumvpmPV_y/view?usp=sharing" TargetMode="External"/><Relationship Id="rId32" Type="http://schemas.openxmlformats.org/officeDocument/2006/relationships/hyperlink" Target="https://acm.bsu.by/problems/4157/statement/?nav-folder=557" TargetMode="External"/><Relationship Id="rId5" Type="http://schemas.openxmlformats.org/officeDocument/2006/relationships/hyperlink" Target="https://drive.google.com/file/d/1Zc9ad2ycl9NCwvunbHfkNApZ9NQTmes9/view?usp=sharing" TargetMode="External"/><Relationship Id="rId15" Type="http://schemas.openxmlformats.org/officeDocument/2006/relationships/hyperlink" Target="https://drive.google.com/file/d/1hqdl2GA9iNM1um0HOCuC3uOk35w7o26j/view?usp=sharing" TargetMode="External"/><Relationship Id="rId23" Type="http://schemas.openxmlformats.org/officeDocument/2006/relationships/hyperlink" Target="https://acm.bsu.by/problems/3271/statement/?nav-folder=557" TargetMode="External"/><Relationship Id="rId28" Type="http://schemas.openxmlformats.org/officeDocument/2006/relationships/hyperlink" Target="https://drive.google.com/file/d/15hU7JIh1T_7c7EPREoQ882JvSt2B1v1-/view?usp=sharing" TargetMode="External"/><Relationship Id="rId10" Type="http://schemas.openxmlformats.org/officeDocument/2006/relationships/hyperlink" Target="https://drive.google.com/file/d/1Gd9wyfuhkzqwiQtMsUFpT4uw_Cgc-rAY/view?usp=sharing" TargetMode="External"/><Relationship Id="rId19" Type="http://schemas.openxmlformats.org/officeDocument/2006/relationships/hyperlink" Target="https://drive.google.com/file/d/1V15yM56vPBDPMQqGe-8V-FOeuLd87XU0/view?usp=sharing" TargetMode="External"/><Relationship Id="rId31" Type="http://schemas.openxmlformats.org/officeDocument/2006/relationships/hyperlink" Target="https://drive.google.com/file/d/1X2RmcoiAfYs7dBnXon8RxbN_o72ge4gI/view?usp=sharing" TargetMode="External"/><Relationship Id="rId4" Type="http://schemas.openxmlformats.org/officeDocument/2006/relationships/hyperlink" Target="https://drive.google.com/file/d/1WDO5vfxvjT96q3VyJaPbn6OvtNIGBNXT/view?usp=sharing" TargetMode="External"/><Relationship Id="rId9" Type="http://schemas.openxmlformats.org/officeDocument/2006/relationships/hyperlink" Target="https://acm.bsu.by/courses/261/problems/794/" TargetMode="External"/><Relationship Id="rId14" Type="http://schemas.openxmlformats.org/officeDocument/2006/relationships/hyperlink" Target="https://drive.google.com/file/d/1rAxI7ITDHS_YnQCNnBazMPJ1jpj668I9/view?usp=sharing" TargetMode="External"/><Relationship Id="rId22" Type="http://schemas.openxmlformats.org/officeDocument/2006/relationships/hyperlink" Target="https://drive.google.com/file/d/15rYuv3YoTkCnB37zRNgCX89h6yb5fmaP/view?usp=sharing" TargetMode="External"/><Relationship Id="rId27" Type="http://schemas.openxmlformats.org/officeDocument/2006/relationships/hyperlink" Target="https://drive.google.com/file/d/1Dd8B94pkwo803ZR-JLaIAMQSNUu2R4l7/view?usp=sharing" TargetMode="External"/><Relationship Id="rId30" Type="http://schemas.openxmlformats.org/officeDocument/2006/relationships/hyperlink" Target="https://drive.google.com/file/d/10tcj3MeIaHXMc4kZseeKdISe-TR9aFq-/view?usp=sharing" TargetMode="External"/><Relationship Id="rId8" Type="http://schemas.openxmlformats.org/officeDocument/2006/relationships/hyperlink" Target="https://drive.google.com/file/d/1euiiezZ3qkPUILwR_BEkB5bwcumGBek6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file/d/1lILGDed1miKTFxGUDq98e7GkYYqNoXq-/view?usp=sharing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pmi.bsu.by/main.aspx?guid=300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mi.bsu.by/main.aspx?guid=30051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fpmi.bsu.by/main.aspx?guid=3932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hyperlink" Target="https://edufpmi.bsu.b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21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22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4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acm.bsu.by/problems/folders/564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42601" y="2984780"/>
            <a:ext cx="275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специальности: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64094" y="1861067"/>
            <a:ext cx="78638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Алгоритмы 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7515" y="3918111"/>
            <a:ext cx="573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1-31 03 07-01 «Прикладная информатика»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77515" y="3456446"/>
            <a:ext cx="510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1-31 03 03 «Прикладная математика»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448974"/>
            <a:ext cx="10512514" cy="49708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2640" y="164585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112" y="1466173"/>
            <a:ext cx="11415746" cy="1646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закрепления на практике теоретических знаний</a:t>
            </a:r>
            <a:r>
              <a:rPr kumimoji="0" lang="ru-RU" altLang="ru-RU" sz="2800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(их должны выполнить все студенты).  </a:t>
            </a:r>
          </a:p>
          <a:p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2808" y="3305890"/>
            <a:ext cx="10080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открываются в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каждой лекции и нацелены на проработку базовых знаний по пройденному на лекции материалу. </a:t>
            </a:r>
          </a:p>
          <a:p>
            <a:pPr lvl="0" algn="just"/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задачи достаточно простые, не предполагают разработки сложных алгоритмов решения, а готовят студентов к решению индивидуальных задач.  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8225" y="5101749"/>
            <a:ext cx="10080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может установить  крайний срок выполнения задания. Задания, выполненные с нарушением этого срока, в системе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особые пометки.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59557" y="1410221"/>
            <a:ext cx="7732105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1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1. Бинарные поисковые деревья: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0.1 построение дерева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0.2 удаление вершин из дерева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0.3 проверка является ли бинарное дерево поисковым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2.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0.1 Оптимальное перемножение группы матриц (двухмерное ДП)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0.2 Единицы - число сочетаний из n по k(одномерное ДП, модульная арифметика)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0.3. Единицы (большие ограничения, только для желающих)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6. Наибольшая  строго возрастающая подпоследовательность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20. Палиндром (двухмерное ДП, строки)</a:t>
            </a:r>
          </a:p>
          <a:p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26. Преобразование строк (расстояние Левенштейна)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69. Кувшинки (простейшее одномерное ДП)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0.1. Бинарный поиск (массив,  уметь реализовать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BinarySearch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LowerBound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UpperBound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0.2 Задача о сумме (реализация структур для интервальных запросов - сумма на отрезке)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0.3. Бинарная куча (проверка на соответствие структуре)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0.4. Биномиальная куча (понимание структуры)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0.5. Хеш-таблица (разрешение коллизий метом открытой адресации)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4. Алгоритмы на графах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0.1 Строительство дорог ( DSU +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алг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. на графах)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0.2 Разрушение дорог  ( DSU +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алг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. на графах)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0.3 Разрушение дорог (большие ограничения, только для желающих)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0.4 Матрица смежности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0.5. Канонический вид (по списку дуг)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0.6. Список смежности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0.7 Канонический вид (по матрице смежности)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0.8 BFS (поиск в ширину)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0.9 DFS (поиск в глубину)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0.10 Кратчайший путь. Алгоритм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Дейкстры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1"/>
              </a:rPr>
              <a:t>0.11 Максимальный поток в сети (простая версия)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2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3"/>
              </a:rPr>
              <a:t>0.12 Максимальный поток в сети (большие ограничения, только для желающих)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385" y="-780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" y="1396108"/>
            <a:ext cx="10058400" cy="5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4474" y="1478401"/>
            <a:ext cx="11223995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учебной дисциплины студентами также выполняются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задачи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индивидуальных задач - по каждой теме не менее одной. 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Индивидуальная задача предполагает разработку эффективного алгоритма решения задачи с 	последующей реализацией его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любом языке программирования.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 2016 г. в учебных курсах 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ограничивается до пяти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решений,  которые можно отправить по 	каждой из назначенных задач в течение суток. На протяжении любого 24-часового отрезка времени 	разрешается отправить не более чем пять решений по каждой задаче. Ограничение не привязано к 	наступлению новых суток в 00:00. Решения с вердиктом «Ошибка компиляции» при подсчёте 	оставшихся попыток игнорируются.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течение многих лет для всех студентов, которые работали в старой версии системы 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действовало ограничение в двадцать попыток по задаче в семестр. Это ограничение 	было нельзя увеличить индивидуально. Политика ограничения числа посылок в день вместо 	ограничения общего числа посылок является более гибкой и применяется во многих системах, 	например на платформе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Призываем вас более качественно тестировать свои решения перед отправкой!!!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698"/>
            <a:ext cx="10058400" cy="52422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9558" y="82292"/>
            <a:ext cx="4784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</a:p>
          <a:p>
            <a:r>
              <a:rPr lang="ru-R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0" y="1478401"/>
            <a:ext cx="10058400" cy="517588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0822024" y="2286000"/>
            <a:ext cx="536258" cy="37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0" y="1427379"/>
            <a:ext cx="10058400" cy="49930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64" y="4455975"/>
            <a:ext cx="1675495" cy="23793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20490"/>
            <a:ext cx="2394701" cy="31099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15306" y="1474059"/>
            <a:ext cx="84539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– 267 с. – (Классическое университетское издание).  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алгоритмов: учеб. пособие / П.А. Иржавский, В.М. Котов, А.Ю. Лобанов, Ю.Л. Орлович, Е.П. Соболевская – Минск : БГУ, 2013. – 159 с.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Орлович, Е.П. Соболевская, С.А. Соболь – Минск : БГУ, 2017.- 183с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Соболь С.А.,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Вильчевский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К.Ю., Котов В.М., Соболевская Е.П. Сборник задач по теории алгоритмов. Структуры данных: – Минск : БГУ, 2020. – 159 с. (с грифом УМО по естественнонаучному образованию).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5871" y="66480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Литература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4259" y="4805402"/>
            <a:ext cx="8642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Алгоритмы: построение и анализ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/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Т.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Кормен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и др.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]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–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М.: Вильямс, 2005. – 1296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c.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95279" y="372417"/>
            <a:ext cx="248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Литература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4706" y="1965046"/>
            <a:ext cx="9144000" cy="1782202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выполнения первой индивидуальной задачи, необходимо обладать навыками работы </a:t>
            </a:r>
            <a:r>
              <a:rPr lang="ru-RU" sz="2400" b="1" dirty="0"/>
              <a:t>с бинарными поисковыми деревьями</a:t>
            </a:r>
            <a:r>
              <a:rPr lang="en-US" sz="2400" dirty="0"/>
              <a:t>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Частично вы уже получили эти навыки в рамках дисциплин по программированию, поэтому сейчас систематизируем их.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59504" y="21444"/>
            <a:ext cx="6254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(индивидуальное задание № 1)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5808" y="1930625"/>
            <a:ext cx="7871721" cy="231325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20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доцент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Лауреат премии имени А.Н. </a:t>
            </a:r>
            <a:r>
              <a:rPr lang="ru-RU" sz="2000" dirty="0" err="1"/>
              <a:t>Севченко</a:t>
            </a:r>
            <a:r>
              <a:rPr lang="ru-RU" sz="2000" dirty="0"/>
              <a:t> в номинации «Образование»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за цикл пособий по дискретной математике, проектированию и анализу алгоритмов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2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" y="1930625"/>
            <a:ext cx="3465557" cy="2313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bg1"/>
                </a:solidFill>
              </a:rPr>
              <a:t>     Лектор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64307" y="1520570"/>
            <a:ext cx="3289269" cy="2592681"/>
            <a:chOff x="8116052" y="2347406"/>
            <a:chExt cx="3289269" cy="2592681"/>
          </a:xfrm>
        </p:grpSpPr>
        <p:sp>
          <p:nvSpPr>
            <p:cNvPr id="8" name="Овал 7"/>
            <p:cNvSpPr/>
            <p:nvPr/>
          </p:nvSpPr>
          <p:spPr>
            <a:xfrm>
              <a:off x="9262264" y="2347406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5683" y="3169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stCxn id="8" idx="3"/>
              <a:endCxn id="16" idx="0"/>
            </p:cNvCxnSpPr>
            <p:nvPr/>
          </p:nvCxnSpPr>
          <p:spPr>
            <a:xfrm flipH="1">
              <a:off x="8786592" y="2733709"/>
              <a:ext cx="543304" cy="4357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3"/>
              <a:endCxn id="15" idx="0"/>
            </p:cNvCxnSpPr>
            <p:nvPr/>
          </p:nvCxnSpPr>
          <p:spPr>
            <a:xfrm flipH="1">
              <a:off x="8346961" y="3555746"/>
              <a:ext cx="276354" cy="1618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5"/>
              <a:endCxn id="14" idx="0"/>
            </p:cNvCxnSpPr>
            <p:nvPr/>
          </p:nvCxnSpPr>
          <p:spPr>
            <a:xfrm>
              <a:off x="8949869" y="3555746"/>
              <a:ext cx="312395" cy="1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" idx="3"/>
              <a:endCxn id="9" idx="0"/>
            </p:cNvCxnSpPr>
            <p:nvPr/>
          </p:nvCxnSpPr>
          <p:spPr>
            <a:xfrm flipH="1">
              <a:off x="8860482" y="4053746"/>
              <a:ext cx="238505" cy="3012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8" idx="5"/>
              <a:endCxn id="11" idx="0"/>
            </p:cNvCxnSpPr>
            <p:nvPr/>
          </p:nvCxnSpPr>
          <p:spPr>
            <a:xfrm>
              <a:off x="9656450" y="2733709"/>
              <a:ext cx="466603" cy="2757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3"/>
              <a:endCxn id="10" idx="7"/>
            </p:cNvCxnSpPr>
            <p:nvPr/>
          </p:nvCxnSpPr>
          <p:spPr>
            <a:xfrm flipH="1">
              <a:off x="10244058" y="4053745"/>
              <a:ext cx="221670" cy="3938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5"/>
            </p:cNvCxnSpPr>
            <p:nvPr/>
          </p:nvCxnSpPr>
          <p:spPr>
            <a:xfrm>
              <a:off x="10849290" y="4053745"/>
              <a:ext cx="158934" cy="433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0848620" y="4487505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69943" y="1094698"/>
            <a:ext cx="8803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53977" y="5032526"/>
            <a:ext cx="25305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число вершин</a:t>
            </a:r>
          </a:p>
          <a:p>
            <a:r>
              <a:rPr lang="en-US" sz="2400" dirty="0"/>
              <a:t>m=n-1 – </a:t>
            </a:r>
            <a:r>
              <a:rPr lang="ru-RU" sz="2400" dirty="0"/>
              <a:t>число дуг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342900" indent="-342900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342900" indent="-342900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342900" indent="-342900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stCxn id="53" idx="1"/>
          </p:cNvCxnSpPr>
          <p:nvPr/>
        </p:nvCxnSpPr>
        <p:spPr>
          <a:xfrm flipH="1">
            <a:off x="9572337" y="1279364"/>
            <a:ext cx="297606" cy="24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3793082" y="2008695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4485908" y="2486779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3755583" y="3077199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5121850" y="2962994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3594206" y="4014820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442871" y="3526887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963757" y="3437783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890659" y="5242644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311567" y="4011839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472418" y="4634509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603065" y="2008695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923704" y="2962994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268949" y="2486779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562020" y="3437783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262994" y="4071562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990431" y="4631704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endCxn id="31" idx="0"/>
          </p:cNvCxnSpPr>
          <p:nvPr/>
        </p:nvCxnSpPr>
        <p:spPr>
          <a:xfrm flipH="1">
            <a:off x="7623673" y="5242644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8466996" y="5242644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3054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054755" y="250211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60192" y="297689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390980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930924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678505" y="478176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124125" y="41708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80" y="549582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851917" y="4781760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447036" y="416685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313047" y="35509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46650" y="313354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695715" y="2616315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65483" y="2025895"/>
            <a:ext cx="536177" cy="38745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623219" y="35539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323686" y="30660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774554" y="414932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94132" y="15478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84149" y="207842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1447272" y="1878527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2140098" y="2356611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1409773" y="2947031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776040" y="2832826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1248396" y="3884652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2097061" y="3396719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617947" y="3307615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544849" y="5112476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965757" y="3881671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2126608" y="4504341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257255" y="187852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577894" y="283282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923139" y="235661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216210" y="330761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917184" y="3941394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644621" y="4501536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235824" y="5112476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6121186" y="5112476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9238" y="1741540"/>
            <a:ext cx="40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так как мы договорились (см. определение) , что в дереве все ключи различны, то одинаковые элементы при добавлении 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41110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723849" y="5214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337986" y="4500417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33105" y="388551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2719" y="285219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208828" y="228934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09288" y="327259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60623" y="386798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80201" y="12664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933341" y="1597184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653211" y="2075268"/>
            <a:ext cx="376862" cy="270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895842" y="2620062"/>
            <a:ext cx="389230" cy="28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262109" y="2551483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734465" y="3603309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583130" y="3115376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104016" y="3106428"/>
            <a:ext cx="277242" cy="163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030918" y="4831133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451826" y="3600328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612677" y="4222998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743324" y="1597184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063963" y="2551483"/>
            <a:ext cx="317295" cy="280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409208" y="2075268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759036" y="3106428"/>
            <a:ext cx="428621" cy="222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403253" y="3660051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130690" y="4220193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721893" y="4831133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685070" y="4831133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821222"/>
            <a:ext cx="6358086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72947"/>
            <a:ext cx="595255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937095"/>
            <a:ext cx="61288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60623" y="4693467"/>
            <a:ext cx="5672886" cy="15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5" y="553683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678" y="470366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15682" y="4071473"/>
            <a:ext cx="5084400" cy="29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4678" y="420143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2-й уровень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1509" y="1443866"/>
            <a:ext cx="1635711" cy="179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411" y="142169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195632" y="3017577"/>
            <a:ext cx="3843579" cy="8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60623" y="2427157"/>
            <a:ext cx="3042395" cy="20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260623" y="1945341"/>
            <a:ext cx="2538493" cy="44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598" y="345656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3-й уровень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49144" y="315135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4-й уровень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11" y="245300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5-й уровень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075" y="208947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6-й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12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/>
      <p:bldP spid="55" grpId="0"/>
      <p:bldP spid="59" grpId="0"/>
      <p:bldP spid="66" grpId="0"/>
      <p:bldP spid="81" grpId="0"/>
      <p:bldP spid="82" grpId="0"/>
      <p:bldP spid="83" grpId="0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343678" y="2089714"/>
            <a:ext cx="6226225" cy="4335474"/>
            <a:chOff x="1983439" y="2089714"/>
            <a:chExt cx="6226225" cy="4335474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stCxn id="46" idx="3"/>
              <a:endCxn id="47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3"/>
              <a:endCxn id="44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3"/>
              <a:endCxn id="45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4" idx="3"/>
              <a:endCxn id="43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</p:cNvCxnSpPr>
            <p:nvPr/>
          </p:nvCxnSpPr>
          <p:spPr>
            <a:xfrm flipH="1">
              <a:off x="4019065" y="4464608"/>
              <a:ext cx="391214" cy="2266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endCxn id="37" idx="0"/>
            </p:cNvCxnSpPr>
            <p:nvPr/>
          </p:nvCxnSpPr>
          <p:spPr>
            <a:xfrm flipH="1">
              <a:off x="3335493" y="5039472"/>
              <a:ext cx="404798" cy="2841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46" idx="5"/>
              <a:endCxn id="42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4797862" y="3323977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42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/>
            <p:nvPr/>
          </p:nvCxnSpPr>
          <p:spPr>
            <a:xfrm>
              <a:off x="5415328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5"/>
            </p:cNvCxnSpPr>
            <p:nvPr/>
          </p:nvCxnSpPr>
          <p:spPr>
            <a:xfrm>
              <a:off x="6853506" y="5043439"/>
              <a:ext cx="282323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stCxn id="33" idx="3"/>
              <a:endCxn id="31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194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949167" y="1043342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49167" y="2105818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3597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центральной и средней вершины</a:t>
            </a:r>
            <a:br>
              <a:rPr lang="ru-RU" dirty="0"/>
            </a:br>
            <a:r>
              <a:rPr lang="ru-RU" dirty="0"/>
              <a:t> НЕ СУЩЕСТВУЕТ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565215" y="1337274"/>
            <a:ext cx="6226225" cy="4335474"/>
            <a:chOff x="1983439" y="2089714"/>
            <a:chExt cx="6226225" cy="4335474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stCxn id="54" idx="3"/>
              <a:endCxn id="71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stCxn id="70" idx="3"/>
              <a:endCxn id="72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stCxn id="71" idx="3"/>
              <a:endCxn id="70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/>
            <p:nvPr/>
          </p:nvCxnSpPr>
          <p:spPr>
            <a:xfrm flipH="1">
              <a:off x="4118181" y="4487620"/>
              <a:ext cx="273939" cy="27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/>
            <p:nvPr/>
          </p:nvCxnSpPr>
          <p:spPr>
            <a:xfrm flipH="1">
              <a:off x="3279032" y="5046244"/>
              <a:ext cx="409426" cy="277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stCxn id="73" idx="5"/>
              <a:endCxn id="69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/>
            <p:nvPr/>
          </p:nvCxnSpPr>
          <p:spPr>
            <a:xfrm>
              <a:off x="4766846" y="3374729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stCxn id="69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/>
            <p:nvPr/>
          </p:nvCxnSpPr>
          <p:spPr>
            <a:xfrm>
              <a:off x="5368634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/>
            <p:nvPr/>
          </p:nvCxnSpPr>
          <p:spPr>
            <a:xfrm>
              <a:off x="6797045" y="5043439"/>
              <a:ext cx="338784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stCxn id="58" idx="3"/>
              <a:endCxn id="57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044308" y="1422175"/>
            <a:ext cx="15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282769" y="1806921"/>
            <a:ext cx="234518" cy="40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133908" y="4717273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7024" y="4404471"/>
            <a:ext cx="77632" cy="312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38346" y="35979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38813" y="311001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591167" y="2876838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912188" y="3440731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433074" y="3351627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359976" y="5156488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780884" y="3925683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941735" y="4548353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104020" y="1923739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393021" y="2876838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738266" y="2400623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031337" y="3351627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732311" y="3985406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459748" y="4545548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050951" y="5156488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6014128" y="5156488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6625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984274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31855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77475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91130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05267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00386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0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49065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676569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77036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79120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193448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63123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29390" y="3070381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50411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671297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598199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19107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179958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42243" y="2117282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31244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1976489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69560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3970534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697971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289174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52351" y="5350031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1435979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97592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723504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10169124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336171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6950308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545427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Овал 58"/>
          <p:cNvSpPr/>
          <p:nvPr/>
        </p:nvSpPr>
        <p:spPr>
          <a:xfrm>
            <a:off x="6045041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6668218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6870769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stCxn id="63" idx="3"/>
            <a:endCxn id="61" idx="7"/>
          </p:cNvCxnSpPr>
          <p:nvPr/>
        </p:nvCxnSpPr>
        <p:spPr>
          <a:xfrm flipH="1">
            <a:off x="7238489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1" idx="3"/>
            <a:endCxn id="59" idx="7"/>
          </p:cNvCxnSpPr>
          <p:nvPr/>
        </p:nvCxnSpPr>
        <p:spPr>
          <a:xfrm flipH="1">
            <a:off x="6508164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5" idx="3"/>
            <a:endCxn id="64" idx="7"/>
          </p:cNvCxnSpPr>
          <p:nvPr/>
        </p:nvCxnSpPr>
        <p:spPr>
          <a:xfrm flipH="1">
            <a:off x="7142060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8" idx="3"/>
            <a:endCxn id="58" idx="0"/>
          </p:cNvCxnSpPr>
          <p:nvPr/>
        </p:nvCxnSpPr>
        <p:spPr>
          <a:xfrm flipH="1">
            <a:off x="8716338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6" idx="3"/>
            <a:endCxn id="55" idx="0"/>
          </p:cNvCxnSpPr>
          <p:nvPr/>
        </p:nvCxnSpPr>
        <p:spPr>
          <a:xfrm flipH="1">
            <a:off x="6643240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8" idx="3"/>
            <a:endCxn id="57" idx="7"/>
          </p:cNvCxnSpPr>
          <p:nvPr/>
        </p:nvCxnSpPr>
        <p:spPr>
          <a:xfrm flipH="1">
            <a:off x="8064148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7" idx="3"/>
            <a:endCxn id="56" idx="0"/>
          </p:cNvCxnSpPr>
          <p:nvPr/>
        </p:nvCxnSpPr>
        <p:spPr>
          <a:xfrm flipH="1">
            <a:off x="7224999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5"/>
            <a:endCxn id="63" idx="1"/>
          </p:cNvCxnSpPr>
          <p:nvPr/>
        </p:nvCxnSpPr>
        <p:spPr>
          <a:xfrm>
            <a:off x="7333892" y="2117282"/>
            <a:ext cx="308503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3" idx="5"/>
            <a:endCxn id="47" idx="1"/>
          </p:cNvCxnSpPr>
          <p:nvPr/>
        </p:nvCxnSpPr>
        <p:spPr>
          <a:xfrm>
            <a:off x="8021530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8" idx="5"/>
          </p:cNvCxnSpPr>
          <p:nvPr/>
        </p:nvCxnSpPr>
        <p:spPr>
          <a:xfrm>
            <a:off x="9314601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4" idx="5"/>
            <a:endCxn id="53" idx="1"/>
          </p:cNvCxnSpPr>
          <p:nvPr/>
        </p:nvCxnSpPr>
        <p:spPr>
          <a:xfrm>
            <a:off x="9962183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3" idx="5"/>
            <a:endCxn id="52" idx="0"/>
          </p:cNvCxnSpPr>
          <p:nvPr/>
        </p:nvCxnSpPr>
        <p:spPr>
          <a:xfrm>
            <a:off x="10689620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2" idx="3"/>
            <a:endCxn id="51" idx="0"/>
          </p:cNvCxnSpPr>
          <p:nvPr/>
        </p:nvCxnSpPr>
        <p:spPr>
          <a:xfrm flipH="1">
            <a:off x="10280823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2" idx="5"/>
            <a:endCxn id="50" idx="0"/>
          </p:cNvCxnSpPr>
          <p:nvPr/>
        </p:nvCxnSpPr>
        <p:spPr>
          <a:xfrm>
            <a:off x="11244000" y="535003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</p:spTree>
    <p:extLst>
      <p:ext uri="{BB962C8B-B14F-4D97-AF65-F5344CB8AC3E}">
        <p14:creationId xmlns:p14="http://schemas.microsoft.com/office/powerpoint/2010/main" val="31425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545" y="4679209"/>
            <a:ext cx="108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Время выполнения обхода: пропорционально числу вершин в дереве (=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1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3" y="3719614"/>
            <a:ext cx="2308718" cy="1541284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625395" y="3703431"/>
            <a:ext cx="8834717" cy="170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 err="1"/>
              <a:t>Буславский</a:t>
            </a:r>
            <a:r>
              <a:rPr lang="ru-RU" sz="1800" b="1" dirty="0"/>
              <a:t> Александр Андреевич</a:t>
            </a:r>
          </a:p>
          <a:p>
            <a:pPr marL="0" indent="0">
              <a:buNone/>
            </a:pPr>
            <a:r>
              <a:rPr lang="ru-RU" sz="1800" dirty="0"/>
              <a:t>старший преподаватель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buNone/>
            </a:pPr>
            <a:r>
              <a:rPr lang="ru-RU" sz="1800" dirty="0"/>
              <a:t>Лауреат специального фонда Президента Республики Беларусь по социальной поддержке одарённых учащихся и студентов.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 </a:t>
            </a:r>
            <a:r>
              <a:rPr lang="en-US" sz="1800" dirty="0">
                <a:hlinkClick r:id="rId4"/>
              </a:rPr>
              <a:t>http://fpmi.bsu.by/main.aspx?guid=39321</a:t>
            </a:r>
            <a:r>
              <a:rPr lang="ru-RU" sz="1800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Практические занятия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2625395" y="1333542"/>
            <a:ext cx="8580246" cy="15410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8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доцент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6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3" y="1312028"/>
            <a:ext cx="2308718" cy="15410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00050" y="55390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5774" y="3372882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5501183" y="4256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183" y="374565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2, 1, 6, 4, 3, 10, 9, 8, 7, 18, 17, 14, 13, 11, 19, 20, 22, 21, 23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03843" y="456978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81955" y="0"/>
            <a:ext cx="3775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9238" y="2843505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6159238" y="3727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9238" y="32162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1 ,3, 4, 7, 8, 9, 11, 13, 14, 17, 21, 23, 22, 20, 19, 18, 10, 6, 2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9238" y="404041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47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76942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6376" y="3345806"/>
            <a:ext cx="4572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 левый обход </a:t>
            </a:r>
          </a:p>
          <a:p>
            <a:r>
              <a:rPr lang="ru-RU" sz="1600" i="1" dirty="0"/>
              <a:t>(ключи отсортированы по возрастанию)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9484" y="4603482"/>
            <a:ext cx="3602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r>
              <a:rPr lang="ru-RU" sz="16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6222" y="395156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8263" y="526141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4950" y="1401631"/>
            <a:ext cx="1122982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994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</a:t>
            </a:r>
            <a:r>
              <a:rPr lang="ru-RU" dirty="0" err="1"/>
              <a:t>поддреревьев</a:t>
            </a:r>
            <a:r>
              <a:rPr lang="ru-RU" dirty="0"/>
              <a:t>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596590" y="2707744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749411" y="1986634"/>
            <a:ext cx="368471" cy="28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7070432" y="2550527"/>
            <a:ext cx="304237" cy="21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8591318" y="2461423"/>
            <a:ext cx="220485" cy="24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6518220" y="4266284"/>
            <a:ext cx="387523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939128" y="3035479"/>
            <a:ext cx="436593" cy="34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7099979" y="3658149"/>
            <a:ext cx="409426" cy="27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551265" y="1986634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189581" y="2461423"/>
            <a:ext cx="336932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890555" y="3095202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209195" y="4266284"/>
            <a:ext cx="531984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172372" y="4266284"/>
            <a:ext cx="496879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 err="1"/>
              <a:t>сбалансированнным</a:t>
            </a:r>
            <a:r>
              <a:rPr lang="ru-RU" b="1" dirty="0"/>
              <a:t> по высоте </a:t>
            </a:r>
            <a:r>
              <a:rPr lang="ru-RU" dirty="0"/>
              <a:t>(для всех вершин высоты их </a:t>
            </a:r>
            <a:r>
              <a:rPr lang="ru-RU" dirty="0" err="1"/>
              <a:t>подеревьев</a:t>
            </a:r>
            <a:r>
              <a:rPr lang="ru-RU" dirty="0"/>
              <a:t>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25287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" y="1259372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444" y="2288914"/>
            <a:ext cx="425612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18</a:t>
            </a:r>
          </a:p>
          <a:p>
            <a:r>
              <a:rPr lang="ru-RU" dirty="0"/>
              <a:t>19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44" y="4976305"/>
            <a:ext cx="4256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1328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7902" y="13264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19978" y="57375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04" y="3565057"/>
            <a:ext cx="4223497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Выполнить </a:t>
            </a:r>
            <a:r>
              <a:rPr lang="ru-RU" b="1" dirty="0"/>
              <a:t>любой обход</a:t>
            </a:r>
            <a:r>
              <a:rPr lang="ru-RU" dirty="0"/>
              <a:t> дерева и подсчитать число вершин (</a:t>
            </a:r>
            <a:r>
              <a:rPr lang="en-US" b="1" dirty="0"/>
              <a:t>n</a:t>
            </a:r>
            <a:r>
              <a:rPr lang="ru-RU" b="1" dirty="0"/>
              <a:t>=15</a:t>
            </a:r>
            <a:r>
              <a:rPr lang="ru-RU" dirty="0"/>
              <a:t>). 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чётно, то полагаем, что средней не существует.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нечётно, то выполним </a:t>
            </a:r>
            <a:r>
              <a:rPr lang="ru-RU" b="1" dirty="0"/>
              <a:t>внутренний обход</a:t>
            </a:r>
            <a:r>
              <a:rPr lang="ru-RU" dirty="0"/>
              <a:t>, считая пройденные во время этого обхода вершины. Остановимся, как только счётчик пройденных вершин станет равным </a:t>
            </a:r>
            <a:r>
              <a:rPr lang="en-US" dirty="0"/>
              <a:t>[n/2]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en-US" b="1" dirty="0"/>
              <a:t>(=8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6955449" y="2294445"/>
            <a:ext cx="305804" cy="2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437849" y="1730552"/>
            <a:ext cx="230662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5438" y="923621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481607" y="245390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85725" y="44673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635995" y="1730552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9" idx="0"/>
          </p:cNvCxnSpPr>
          <p:nvPr/>
        </p:nvCxnSpPr>
        <p:spPr>
          <a:xfrm flipH="1">
            <a:off x="8477902" y="2205341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6680328" y="4065223"/>
            <a:ext cx="309153" cy="34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825712" y="2779397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</p:cNvCxnSpPr>
          <p:nvPr/>
        </p:nvCxnSpPr>
        <p:spPr>
          <a:xfrm flipH="1">
            <a:off x="7228307" y="3459971"/>
            <a:ext cx="382544" cy="245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148848" y="777453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783094" y="1254337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046289" y="2205341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065903" y="398176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029080" y="398176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429" y="86183"/>
            <a:ext cx="5704429" cy="1328569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5) Найти </a:t>
            </a:r>
            <a:r>
              <a:rPr lang="ru-RU" b="1" dirty="0"/>
              <a:t>среднюю по значению </a:t>
            </a:r>
            <a:r>
              <a:rPr lang="ru-RU" dirty="0"/>
              <a:t>вершину в дереве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(не использовать дополнительную память, зависящую от </a:t>
            </a:r>
            <a:r>
              <a:rPr lang="en-US" dirty="0"/>
              <a:t>n</a:t>
            </a:r>
            <a:r>
              <a:rPr lang="ru-RU" dirty="0"/>
              <a:t>, решить задачу за линейное от количества вершин время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00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2025" y="268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21914" y="266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stCxn id="13" idx="3"/>
            <a:endCxn id="51" idx="0"/>
          </p:cNvCxnSpPr>
          <p:nvPr/>
        </p:nvCxnSpPr>
        <p:spPr>
          <a:xfrm flipH="1">
            <a:off x="9098925" y="4481437"/>
            <a:ext cx="52818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5"/>
            <a:endCxn id="62" idx="0"/>
          </p:cNvCxnSpPr>
          <p:nvPr/>
        </p:nvCxnSpPr>
        <p:spPr>
          <a:xfrm>
            <a:off x="6180143" y="4481437"/>
            <a:ext cx="223161" cy="401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560" y="5493062"/>
            <a:ext cx="398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13,</a:t>
            </a:r>
            <a:r>
              <a:rPr lang="en-US" dirty="0"/>
              <a:t> </a:t>
            </a:r>
            <a:r>
              <a:rPr lang="ru-RU" dirty="0"/>
              <a:t>14, 17, </a:t>
            </a:r>
            <a:r>
              <a:rPr lang="en-US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21, </a:t>
            </a:r>
            <a:r>
              <a:rPr lang="en-US" dirty="0">
                <a:solidFill>
                  <a:srgbClr val="FF0000"/>
                </a:solidFill>
              </a:rPr>
              <a:t>22,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5488554" y="6262705"/>
            <a:ext cx="3305471" cy="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48888" y="5718447"/>
            <a:ext cx="8965" cy="534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6510" y="2134150"/>
            <a:ext cx="10068269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Информационно-коммуникационные технологии:</a:t>
            </a:r>
          </a:p>
          <a:p>
            <a:endParaRPr lang="ru-RU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Образовательный портал БГУ </a:t>
            </a:r>
            <a:r>
              <a:rPr lang="en-US" sz="2800" dirty="0">
                <a:hlinkClick r:id="rId2"/>
              </a:rPr>
              <a:t>https://edufpmi.bsu.by</a:t>
            </a:r>
            <a:endParaRPr lang="ru-RU" sz="2800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Образовательная платформа </a:t>
            </a:r>
            <a:r>
              <a:rPr lang="en-US" sz="2800" dirty="0"/>
              <a:t>Insight Runner 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Группы в мессенджере </a:t>
            </a:r>
            <a:r>
              <a:rPr lang="en-US" sz="2800" dirty="0"/>
              <a:t>Telegram</a:t>
            </a:r>
            <a:r>
              <a:rPr lang="ru-RU" sz="2800" dirty="0"/>
              <a:t>, сервисы </a:t>
            </a:r>
            <a:r>
              <a:rPr lang="en-US" sz="2800" dirty="0"/>
              <a:t>Google.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6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79713" y="52108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79312" y="475136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029297" y="41935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735649" y="353978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stCxn id="19" idx="5"/>
            <a:endCxn id="18" idx="0"/>
          </p:cNvCxnSpPr>
          <p:nvPr/>
        </p:nvCxnSpPr>
        <p:spPr>
          <a:xfrm>
            <a:off x="7692843" y="3250632"/>
            <a:ext cx="346666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3"/>
            <a:endCxn id="15" idx="0"/>
          </p:cNvCxnSpPr>
          <p:nvPr/>
        </p:nvCxnSpPr>
        <p:spPr>
          <a:xfrm flipH="1">
            <a:off x="7334197" y="3877269"/>
            <a:ext cx="490450" cy="316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3"/>
            <a:endCxn id="14" idx="0"/>
          </p:cNvCxnSpPr>
          <p:nvPr/>
        </p:nvCxnSpPr>
        <p:spPr>
          <a:xfrm flipH="1">
            <a:off x="6484212" y="4524222"/>
            <a:ext cx="634388" cy="2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5"/>
            <a:endCxn id="12" idx="1"/>
          </p:cNvCxnSpPr>
          <p:nvPr/>
        </p:nvCxnSpPr>
        <p:spPr>
          <a:xfrm>
            <a:off x="6699808" y="5082077"/>
            <a:ext cx="369208" cy="185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52325"/>
              </p:ext>
            </p:extLst>
          </p:nvPr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13258"/>
              </p:ext>
            </p:extLst>
          </p:nvPr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26089"/>
              </p:ext>
            </p:extLst>
          </p:nvPr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40915"/>
              </p:ext>
            </p:extLst>
          </p:nvPr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22900"/>
              </p:ext>
            </p:extLst>
          </p:nvPr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18238"/>
              </p:ext>
            </p:extLst>
          </p:nvPr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3772"/>
              </p:ext>
            </p:extLst>
          </p:nvPr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38086"/>
              </p:ext>
            </p:extLst>
          </p:nvPr>
        </p:nvGraphicFramePr>
        <p:xfrm>
          <a:off x="467000" y="5730508"/>
          <a:ext cx="4353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38016"/>
              </p:ext>
            </p:extLst>
          </p:nvPr>
        </p:nvGraphicFramePr>
        <p:xfrm>
          <a:off x="467000" y="3026710"/>
          <a:ext cx="4315365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514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648" y="1179768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4648" y="189954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64648" y="2882266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137648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72374" y="4635934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213691" y="370184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</p:spTree>
    <p:extLst>
      <p:ext uri="{BB962C8B-B14F-4D97-AF65-F5344CB8AC3E}">
        <p14:creationId xmlns:p14="http://schemas.microsoft.com/office/powerpoint/2010/main" val="822098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82043" y="186120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3251690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6910" y="1565913"/>
            <a:ext cx="5220883" cy="3798424"/>
            <a:chOff x="1344859" y="1440576"/>
            <a:chExt cx="5377560" cy="3857390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832896" y="1064504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4077713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rgbClr val="92D050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24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44384" y="2629429"/>
            <a:ext cx="51194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1353" y="2368886"/>
            <a:ext cx="338629" cy="313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9" name="Овал 68"/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960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125" y="4975062"/>
            <a:ext cx="91274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</a:t>
            </a:r>
          </a:p>
          <a:p>
            <a:r>
              <a:rPr lang="ru-RU" dirty="0"/>
              <a:t>удаление. 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/>
          <p:cNvSpPr/>
          <p:nvPr/>
        </p:nvSpPr>
        <p:spPr>
          <a:xfrm>
            <a:off x="1727630" y="1934315"/>
            <a:ext cx="501530" cy="4766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5"/>
            <a:endCxn id="70" idx="1"/>
          </p:cNvCxnSpPr>
          <p:nvPr/>
        </p:nvCxnSpPr>
        <p:spPr>
          <a:xfrm>
            <a:off x="2155713" y="2341166"/>
            <a:ext cx="146894" cy="243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0" idx="3"/>
            <a:endCxn id="71" idx="7"/>
          </p:cNvCxnSpPr>
          <p:nvPr/>
        </p:nvCxnSpPr>
        <p:spPr>
          <a:xfrm flipH="1">
            <a:off x="2056283" y="292122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0" idx="5"/>
            <a:endCxn id="72" idx="1"/>
          </p:cNvCxnSpPr>
          <p:nvPr/>
        </p:nvCxnSpPr>
        <p:spPr>
          <a:xfrm>
            <a:off x="2657243" y="292122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724677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929725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81" idx="3"/>
            <a:endCxn id="82" idx="7"/>
          </p:cNvCxnSpPr>
          <p:nvPr/>
        </p:nvCxnSpPr>
        <p:spPr>
          <a:xfrm flipH="1">
            <a:off x="6152760" y="173867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5"/>
            <a:endCxn id="83" idx="1"/>
          </p:cNvCxnSpPr>
          <p:nvPr/>
        </p:nvCxnSpPr>
        <p:spPr>
          <a:xfrm>
            <a:off x="6753720" y="173867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148319" y="3116865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701128" y="366030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7253936" y="4249498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7" idx="5"/>
            <a:endCxn id="89" idx="1"/>
          </p:cNvCxnSpPr>
          <p:nvPr/>
        </p:nvCxnSpPr>
        <p:spPr>
          <a:xfrm>
            <a:off x="6576402" y="3523716"/>
            <a:ext cx="198173" cy="206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9" idx="5"/>
            <a:endCxn id="91" idx="1"/>
          </p:cNvCxnSpPr>
          <p:nvPr/>
        </p:nvCxnSpPr>
        <p:spPr>
          <a:xfrm>
            <a:off x="7129211" y="4067151"/>
            <a:ext cx="202300" cy="249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997229" y="2677728"/>
            <a:ext cx="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8832" y="6032839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2074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/>
      <p:bldP spid="49" grpId="0"/>
      <p:bldP spid="50" grpId="0"/>
      <p:bldP spid="29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/>
          <p:cNvSpPr/>
          <p:nvPr/>
        </p:nvSpPr>
        <p:spPr>
          <a:xfrm>
            <a:off x="2231544" y="275692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936981" y="323170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3573477" y="38654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42272" y="2280705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0921" y="180262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434044" y="213333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754683" y="308763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99928" y="261142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392999" y="356242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690" y="4759478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/>
              <a:t>n-1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581317" y="279524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n·h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3DCA1-DFDB-42EE-AF71-9D233DB5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3" y="1056641"/>
            <a:ext cx="9777046" cy="229579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Сбалансированные </a:t>
            </a:r>
            <a:br>
              <a:rPr lang="ru-RU" b="1" dirty="0"/>
            </a:br>
            <a:r>
              <a:rPr lang="ru-RU" b="1" dirty="0"/>
              <a:t>поисковые деревья</a:t>
            </a:r>
            <a:br>
              <a:rPr lang="ru-RU" b="1" dirty="0"/>
            </a:br>
            <a:r>
              <a:rPr lang="en-US" b="1" dirty="0"/>
              <a:t> </a:t>
            </a:r>
            <a:r>
              <a:rPr lang="en-US" sz="2000" b="1" dirty="0"/>
              <a:t>(</a:t>
            </a:r>
            <a:r>
              <a:rPr lang="ru-RU" sz="2000" b="1" dirty="0"/>
              <a:t>в последующем мы подробнее изучим эти структуры данных, </a:t>
            </a:r>
            <a:br>
              <a:rPr lang="ru-RU" sz="2000" b="1" dirty="0"/>
            </a:br>
            <a:r>
              <a:rPr lang="ru-RU" sz="2000" b="1" dirty="0"/>
              <a:t>а пока приведем лишь краткую информацию про </a:t>
            </a:r>
            <a:r>
              <a:rPr lang="ru-RU" sz="2000" b="1"/>
              <a:t>них)м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1424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2817714"/>
            <a:ext cx="4181766" cy="2791729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619890" y="2817714"/>
            <a:ext cx="7186628" cy="2791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70C0"/>
                </a:solidFill>
              </a:rPr>
              <a:t>Соболь Сергей Александрович 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инженер-программист ООО </a:t>
            </a:r>
            <a:r>
              <a:rPr lang="ru-RU" sz="2000" dirty="0" err="1"/>
              <a:t>ЯндексБел</a:t>
            </a:r>
            <a:r>
              <a:rPr lang="ru-RU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старший преподаватель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 (2014-2020 год), </a:t>
            </a:r>
          </a:p>
          <a:p>
            <a:pPr marL="0" indent="0">
              <a:buNone/>
            </a:pPr>
            <a:r>
              <a:rPr lang="ru-RU" sz="2000" dirty="0"/>
              <a:t>магистр математики и информационных технологий,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 err="1"/>
              <a:t>еребряная</a:t>
            </a:r>
            <a:r>
              <a:rPr lang="ru-RU" sz="2000" dirty="0"/>
              <a:t> медаль  </a:t>
            </a:r>
            <a:r>
              <a:rPr lang="en-US" sz="2000" dirty="0"/>
              <a:t>ACM ICPC 2013</a:t>
            </a:r>
            <a:r>
              <a:rPr lang="ru-RU" sz="20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0538" y="1674619"/>
            <a:ext cx="11263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Разработчик Образовательной  платформы </a:t>
            </a:r>
            <a:r>
              <a:rPr lang="en-US" sz="3200" dirty="0">
                <a:solidFill>
                  <a:srgbClr val="0070C0"/>
                </a:solidFill>
              </a:rPr>
              <a:t>Insight Runner 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4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7877" y="310953"/>
            <a:ext cx="1144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                        В </a:t>
            </a:r>
            <a:r>
              <a:rPr lang="ru-RU" sz="3200" b="1" dirty="0"/>
              <a:t>1962</a:t>
            </a:r>
            <a:r>
              <a:rPr lang="ru-RU" sz="3200" dirty="0"/>
              <a:t> году советские учёные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3A4CE-0314-43BF-B92B-CF19F15F4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92" y="1060676"/>
            <a:ext cx="1814646" cy="22787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C54943-2E62-46A4-B579-DE62419B0E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60" y="1060676"/>
            <a:ext cx="1957382" cy="226399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2A9EF5-660A-4034-AB4B-E2D68E8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8" y="1617193"/>
            <a:ext cx="1749669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6F2C-FF8F-43D8-ABC5-0682A21E19A2}"/>
              </a:ext>
            </a:extLst>
          </p:cNvPr>
          <p:cNvSpPr txBox="1"/>
          <p:nvPr/>
        </p:nvSpPr>
        <p:spPr>
          <a:xfrm>
            <a:off x="2682139" y="336207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1922-2014</a:t>
            </a:r>
            <a:endParaRPr lang="ru-BY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A501D8-DD87-4F9B-8746-D545CDBA42F9}"/>
              </a:ext>
            </a:extLst>
          </p:cNvPr>
          <p:cNvSpPr txBox="1">
            <a:spLocks/>
          </p:cNvSpPr>
          <p:nvPr/>
        </p:nvSpPr>
        <p:spPr>
          <a:xfrm>
            <a:off x="5254120" y="1592036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3172B-7FC5-4E49-8AE5-B984DF811A11}"/>
              </a:ext>
            </a:extLst>
          </p:cNvPr>
          <p:cNvSpPr txBox="1"/>
          <p:nvPr/>
        </p:nvSpPr>
        <p:spPr>
          <a:xfrm>
            <a:off x="7518675" y="339739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1921-1997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FCA52-3576-483A-B2B6-9CD38CAAFD80}"/>
              </a:ext>
            </a:extLst>
          </p:cNvPr>
          <p:cNvSpPr txBox="1"/>
          <p:nvPr/>
        </p:nvSpPr>
        <p:spPr>
          <a:xfrm>
            <a:off x="1524517" y="4666975"/>
            <a:ext cx="9870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предложили структуру данных  сбалансированного поискового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240" y="1267402"/>
            <a:ext cx="10502153" cy="1470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b="1" dirty="0"/>
              <a:t>АВЛ-дерево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это бинарное поисковое дерево, которое является </a:t>
            </a:r>
            <a:r>
              <a:rPr lang="ru-RU" dirty="0" err="1"/>
              <a:t>сблансированным</a:t>
            </a:r>
            <a:r>
              <a:rPr lang="en-US" dirty="0"/>
              <a:t> </a:t>
            </a:r>
            <a:r>
              <a:rPr lang="ru-RU" dirty="0"/>
              <a:t>по высоте: </a:t>
            </a:r>
            <a:r>
              <a:rPr lang="ru-RU" u="sng" dirty="0"/>
              <a:t>для каждой вершины дерева высоты её поддеревьев  отличаются не  более, чем на 1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32861" y="36172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17533" y="3366691"/>
            <a:ext cx="672678" cy="250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15544"/>
            <a:ext cx="117007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3000" b="1" dirty="0"/>
              <a:t>АВЛ</a:t>
            </a:r>
            <a:r>
              <a:rPr lang="ru-RU" sz="2800" b="1" dirty="0">
                <a:solidFill>
                  <a:srgbClr val="0070C0"/>
                </a:solidFill>
              </a:rPr>
              <a:t> </a:t>
            </a:r>
            <a:r>
              <a:rPr lang="ru-RU" sz="2800" dirty="0"/>
              <a:t>— </a:t>
            </a:r>
          </a:p>
          <a:p>
            <a:pPr lvl="2" algn="just"/>
            <a:r>
              <a:rPr lang="ru-RU" sz="2800" dirty="0"/>
              <a:t>аббревиатура, образованная первыми буквами фамилий создателей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088" y="563240"/>
            <a:ext cx="9818512" cy="2270271"/>
          </a:xfrm>
        </p:spPr>
        <p:txBody>
          <a:bodyPr>
            <a:normAutofit lnSpcReduction="10000"/>
          </a:bodyPr>
          <a:lstStyle/>
          <a:p>
            <a:pPr marL="0" lvl="0" indent="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757488" y="2833688"/>
          <a:ext cx="7364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3035160" imgH="266400" progId="Equation.DSMT4">
                  <p:embed/>
                </p:oleObj>
              </mc:Choice>
              <mc:Fallback>
                <p:oleObj name="Equation" r:id="rId4" imgW="3035160" imgH="2664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833688"/>
                        <a:ext cx="736441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809044" y="1021706"/>
            <a:ext cx="0" cy="252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971619" y="2481884"/>
            <a:ext cx="4248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Красно</a:t>
            </a:r>
            <a:r>
              <a:rPr lang="ru-RU" sz="3200" b="1" dirty="0"/>
              <a:t>-чёрное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468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/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8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/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(74 года)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2" y="1860543"/>
            <a:ext cx="2344969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/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/>
        </p:nvGraphicFramePr>
        <p:xfrm>
          <a:off x="2402818" y="1860542"/>
          <a:ext cx="3568379" cy="2679849"/>
        </p:xfrm>
        <a:graphic>
          <a:graphicData uri="http://schemas.openxmlformats.org/drawingml/2006/table">
            <a:tbl>
              <a:tblPr/>
              <a:tblGrid>
                <a:gridCol w="1204745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36363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46996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34092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1730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200020" y="285680"/>
            <a:ext cx="51358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857532" y="903561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559236" y="916561"/>
            <a:ext cx="47966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264941" y="158231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180744" y="1695012"/>
            <a:ext cx="505217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644133" y="1236790"/>
            <a:ext cx="349124" cy="397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281684" y="1658648"/>
            <a:ext cx="50261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0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516697" y="1265319"/>
            <a:ext cx="186247" cy="429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614071" y="1669767"/>
            <a:ext cx="48027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stCxn id="31" idx="4"/>
            <a:endCxn id="67" idx="0"/>
          </p:cNvCxnSpPr>
          <p:nvPr/>
        </p:nvCxnSpPr>
        <p:spPr>
          <a:xfrm>
            <a:off x="10798469" y="2818878"/>
            <a:ext cx="414869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225695" y="2376057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540183" y="241922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782502" y="1887006"/>
            <a:ext cx="547498" cy="53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579335" y="1921452"/>
            <a:ext cx="182974" cy="49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518430" y="1999706"/>
            <a:ext cx="222083" cy="38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8236724" y="1208250"/>
            <a:ext cx="617482" cy="461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004268" y="2444794"/>
            <a:ext cx="487904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54062" y="3130104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558041" y="2461912"/>
            <a:ext cx="480856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774582" y="2444793"/>
            <a:ext cx="514153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50504" y="3149659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423082" y="3214302"/>
            <a:ext cx="49240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60377" y="2419226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5422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28249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42679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979645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00051" y="329584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71250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592441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34484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82" idx="5"/>
            <a:endCxn id="29" idx="0"/>
          </p:cNvCxnSpPr>
          <p:nvPr/>
        </p:nvCxnSpPr>
        <p:spPr>
          <a:xfrm>
            <a:off x="9024007" y="1974456"/>
            <a:ext cx="224213" cy="470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35" idx="0"/>
          </p:cNvCxnSpPr>
          <p:nvPr/>
        </p:nvCxnSpPr>
        <p:spPr>
          <a:xfrm>
            <a:off x="8421371" y="2732387"/>
            <a:ext cx="247914" cy="481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31" idx="0"/>
          </p:cNvCxnSpPr>
          <p:nvPr/>
        </p:nvCxnSpPr>
        <p:spPr>
          <a:xfrm>
            <a:off x="10567529" y="2015614"/>
            <a:ext cx="230941" cy="446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29" y="384300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20001" y="314965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0964081" y="3219288"/>
            <a:ext cx="49851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328142" y="3219288"/>
            <a:ext cx="482792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stCxn id="31" idx="4"/>
            <a:endCxn id="69" idx="0"/>
          </p:cNvCxnSpPr>
          <p:nvPr/>
        </p:nvCxnSpPr>
        <p:spPr>
          <a:xfrm flipH="1">
            <a:off x="10569538" y="2818878"/>
            <a:ext cx="228931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542127" y="2776191"/>
            <a:ext cx="220182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782502" y="2776191"/>
            <a:ext cx="190127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76188" y="2776191"/>
            <a:ext cx="506314" cy="35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88555" y="3487069"/>
            <a:ext cx="287633" cy="35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786454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256161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595119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003654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355180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246780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705889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354771" y="2015613"/>
            <a:ext cx="178219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532990" y="2015613"/>
            <a:ext cx="280890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69" idx="4"/>
            <a:endCxn id="84" idx="0"/>
          </p:cNvCxnSpPr>
          <p:nvPr/>
        </p:nvCxnSpPr>
        <p:spPr>
          <a:xfrm flipH="1">
            <a:off x="10364152" y="3576253"/>
            <a:ext cx="20538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69" idx="4"/>
            <a:endCxn id="88" idx="0"/>
          </p:cNvCxnSpPr>
          <p:nvPr/>
        </p:nvCxnSpPr>
        <p:spPr>
          <a:xfrm>
            <a:off x="10569538" y="3576253"/>
            <a:ext cx="13357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111645" y="3576253"/>
            <a:ext cx="101694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213339" y="3576253"/>
            <a:ext cx="24983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452838" y="3571267"/>
            <a:ext cx="195406" cy="42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648243" y="3571268"/>
            <a:ext cx="246202" cy="421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741268" y="2776191"/>
            <a:ext cx="266774" cy="519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76188" y="3487069"/>
            <a:ext cx="114300" cy="505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  <a:endCxn id="41" idx="0"/>
          </p:cNvCxnSpPr>
          <p:nvPr/>
        </p:nvCxnSpPr>
        <p:spPr>
          <a:xfrm flipH="1">
            <a:off x="6750670" y="3506624"/>
            <a:ext cx="200919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6951589" y="3506624"/>
            <a:ext cx="136047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379241" y="3506624"/>
            <a:ext cx="141845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21086" y="3506624"/>
            <a:ext cx="17934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68373" y="4199973"/>
            <a:ext cx="120348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88721" y="4199974"/>
            <a:ext cx="173499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177207" y="3301017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228797" y="2740592"/>
            <a:ext cx="183829" cy="567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065036" y="330858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388319" y="332814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764360" y="3305602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072919" y="3324044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151986" y="2801759"/>
            <a:ext cx="75193" cy="506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227179" y="2801759"/>
            <a:ext cx="269131" cy="52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9872351" y="2801758"/>
            <a:ext cx="159308" cy="50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031659" y="2801758"/>
            <a:ext cx="149251" cy="52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079658" y="464163"/>
            <a:ext cx="1120362" cy="439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80" idx="6"/>
            <a:endCxn id="50" idx="0"/>
          </p:cNvCxnSpPr>
          <p:nvPr/>
        </p:nvCxnSpPr>
        <p:spPr>
          <a:xfrm>
            <a:off x="9713600" y="464163"/>
            <a:ext cx="1085467" cy="45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031659" y="1999702"/>
            <a:ext cx="223072" cy="445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50" idx="5"/>
            <a:endCxn id="68" idx="0"/>
          </p:cNvCxnSpPr>
          <p:nvPr/>
        </p:nvCxnSpPr>
        <p:spPr>
          <a:xfrm>
            <a:off x="10968653" y="1221251"/>
            <a:ext cx="564337" cy="43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21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красной, либо 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красной вершины оба сына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 чёрные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коли-</a:t>
            </a:r>
            <a:r>
              <a:rPr lang="ru-RU" sz="2400" dirty="0" err="1"/>
              <a:t>чество</a:t>
            </a:r>
            <a:r>
              <a:rPr lang="ru-RU" sz="2400" dirty="0"/>
              <a:t> чёрных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корень – чёрный</a:t>
            </a:r>
            <a:r>
              <a:rPr lang="en-US" sz="2400" dirty="0"/>
              <a:t>.</a:t>
            </a:r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/>
              <a:t>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6C47FCE-5B24-49CD-A5D4-B7911E92B9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800" dirty="0"/>
              <a:t>Теорема</a:t>
            </a:r>
          </a:p>
          <a:p>
            <a:pPr marL="457200" lvl="1" indent="0" algn="just">
              <a:buNone/>
            </a:pPr>
            <a:r>
              <a:rPr lang="ru-RU" sz="2400" dirty="0"/>
              <a:t>Красно-чёрное дерево, содержащее </a:t>
            </a:r>
            <a:r>
              <a:rPr lang="en-US" sz="2400" b="1" dirty="0"/>
              <a:t>n</a:t>
            </a:r>
            <a:r>
              <a:rPr lang="en-US" sz="2400" dirty="0"/>
              <a:t> </a:t>
            </a:r>
            <a:r>
              <a:rPr lang="ru-RU" sz="2400" dirty="0"/>
              <a:t>внутренних вершин, имеет высоту не более чем </a:t>
            </a:r>
            <a:r>
              <a:rPr lang="ru-RU" sz="2400" b="1" dirty="0"/>
              <a:t>2·</a:t>
            </a:r>
            <a:r>
              <a:rPr lang="en-US" sz="2400" b="1" dirty="0"/>
              <a:t>log(n+1)</a:t>
            </a:r>
            <a:r>
              <a:rPr lang="en-US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2549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4989377" y="2481884"/>
            <a:ext cx="2213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2-3 </a:t>
            </a:r>
            <a:r>
              <a:rPr lang="ru-RU" sz="3200" b="1" dirty="0"/>
              <a:t>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4" y="159739"/>
            <a:ext cx="11513341" cy="253552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/>
              <a:t>Поисковое дерево называется </a:t>
            </a:r>
            <a:r>
              <a:rPr lang="ru-RU" sz="9600" b="1" dirty="0"/>
              <a:t>2-3-деревом</a:t>
            </a:r>
            <a:r>
              <a:rPr lang="ru-RU" sz="9600" dirty="0"/>
              <a:t>, если оно обладает следующими свойствами: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каждая вершина </a:t>
            </a:r>
            <a:r>
              <a:rPr lang="en-US" sz="9600" i="1" dirty="0"/>
              <a:t>x</a:t>
            </a:r>
            <a:r>
              <a:rPr lang="ru-RU" sz="9600" dirty="0"/>
              <a:t>, не являющаяся листом, содержит два или три сына (левый </a:t>
            </a:r>
            <a:r>
              <a:rPr lang="en-US" sz="9600" i="1" dirty="0"/>
              <a:t>l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), средний </a:t>
            </a:r>
            <a:r>
              <a:rPr lang="en-US" sz="9600" i="1" dirty="0"/>
              <a:t>m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 и (возможно) правый сын </a:t>
            </a:r>
            <a:r>
              <a:rPr lang="en-US" sz="9600" i="1" dirty="0"/>
              <a:t>r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);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все висячие вершины находятся на одной глубине</a:t>
            </a:r>
            <a:r>
              <a:rPr lang="en-US" sz="9600" dirty="0"/>
              <a:t> </a:t>
            </a:r>
            <a:r>
              <a:rPr lang="ru-RU" sz="9600" dirty="0"/>
              <a:t>и содержат сами элементы</a:t>
            </a:r>
            <a:r>
              <a:rPr lang="en-US" sz="9600" dirty="0"/>
              <a:t>;     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внутренние вершины )</a:t>
            </a:r>
            <a:r>
              <a:rPr lang="en-US" sz="9600" dirty="0"/>
              <a:t> </a:t>
            </a:r>
            <a:r>
              <a:rPr lang="ru-RU" sz="9600" dirty="0"/>
              <a:t>– справочные(внутренние – это все вершины дерева за исключением листьев.</a:t>
            </a:r>
          </a:p>
          <a:p>
            <a:pPr marL="742950" lvl="0" indent="-742950">
              <a:spcBef>
                <a:spcPts val="1200"/>
              </a:spcBef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742950" lvl="0" indent="-742950"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5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23689" y="289679"/>
            <a:ext cx="264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5440" y="1456528"/>
            <a:ext cx="63168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en-US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логин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 вашего студенческого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семь цифр)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 умолчанию): 11111</a:t>
            </a:r>
            <a:endParaRPr lang="ru-RU" alt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182913"/>
            <a:ext cx="5634625" cy="2037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440" y="3096719"/>
            <a:ext cx="1065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После первого входа в </a:t>
            </a:r>
            <a:r>
              <a:rPr lang="en-US" sz="2000" dirty="0" err="1">
                <a:solidFill>
                  <a:srgbClr val="FF0000"/>
                </a:solidFill>
              </a:rPr>
              <a:t>iRunner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необходимо сменить пароль и установить двухфакторную аутентификацию (для исключения противоправных действий в системе при несанкционированном доступе.)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6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380" y="179551"/>
            <a:ext cx="10878208" cy="204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Каждая внутренняя вершина </a:t>
            </a:r>
            <a:r>
              <a:rPr lang="en-US" sz="2600" dirty="0"/>
              <a:t>2-3 –</a:t>
            </a:r>
            <a:r>
              <a:rPr lang="ru-RU" sz="2600" dirty="0"/>
              <a:t>дерева является справочной и содержит две метки: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ru-RU" b="1" dirty="0"/>
              <a:t>а</a:t>
            </a:r>
            <a:r>
              <a:rPr lang="ru-RU" dirty="0"/>
              <a:t>=</a:t>
            </a:r>
            <a:r>
              <a:rPr lang="en-US" dirty="0"/>
              <a:t>left</a:t>
            </a:r>
            <a:r>
              <a:rPr lang="ru-RU" dirty="0"/>
              <a:t>_</a:t>
            </a:r>
            <a:r>
              <a:rPr lang="en-US" dirty="0" err="1"/>
              <a:t>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левый сын вершины </a:t>
            </a:r>
            <a:r>
              <a:rPr lang="en-US" b="1" dirty="0"/>
              <a:t>v;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</a:t>
            </a:r>
            <a:r>
              <a:rPr lang="en-US" dirty="0"/>
              <a:t>=</a:t>
            </a:r>
            <a:r>
              <a:rPr lang="en-US" dirty="0" err="1"/>
              <a:t>midl_max_val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средний сын вершины </a:t>
            </a:r>
            <a:r>
              <a:rPr lang="en-US" b="1" dirty="0"/>
              <a:t>v</a:t>
            </a:r>
            <a:r>
              <a:rPr lang="en-US" dirty="0"/>
              <a:t>;</a:t>
            </a:r>
            <a:r>
              <a:rPr lang="en-US" sz="2200" b="1" dirty="0"/>
              <a:t>                  </a:t>
            </a:r>
            <a:r>
              <a:rPr lang="en-US" sz="1400" b="1" dirty="0"/>
              <a:t>     </a:t>
            </a:r>
            <a:r>
              <a:rPr lang="en-US" sz="1400" dirty="0"/>
              <a:t>         </a:t>
            </a:r>
            <a:r>
              <a:rPr lang="en-US" sz="1400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400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24163" y="2486025"/>
          <a:ext cx="49657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942920" imgH="799920" progId="Equation.DSMT4">
                  <p:embed/>
                </p:oleObj>
              </mc:Choice>
              <mc:Fallback>
                <p:oleObj name="Equation" r:id="rId3" imgW="1942920" imgH="7999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86025"/>
                        <a:ext cx="4965700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30543" y="69714"/>
            <a:ext cx="10520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endParaRPr lang="en-US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Пусть </a:t>
            </a:r>
            <a:endParaRPr lang="en-US" sz="2400" dirty="0"/>
          </a:p>
          <a:p>
            <a:pPr lvl="2"/>
            <a:r>
              <a:rPr lang="en-US" sz="2400" b="1" i="1" dirty="0"/>
              <a:t>n</a:t>
            </a:r>
            <a:r>
              <a:rPr lang="ru-RU" sz="2400" i="1" dirty="0"/>
              <a:t> –</a:t>
            </a:r>
            <a:r>
              <a:rPr lang="ru-RU" sz="2400" dirty="0"/>
              <a:t> общее количество вершин в 2</a:t>
            </a:r>
            <a:r>
              <a:rPr lang="ru-RU" sz="2400" b="1" dirty="0"/>
              <a:t>-</a:t>
            </a:r>
            <a:r>
              <a:rPr lang="ru-RU" sz="2400" dirty="0"/>
              <a:t>3</a:t>
            </a:r>
            <a:r>
              <a:rPr lang="ru-RU" sz="2400" b="1" dirty="0"/>
              <a:t>-</a:t>
            </a:r>
            <a:r>
              <a:rPr lang="ru-RU" sz="2400" dirty="0"/>
              <a:t>дереве (включая корень и листья); </a:t>
            </a:r>
          </a:p>
          <a:p>
            <a:pPr lvl="2"/>
            <a:r>
              <a:rPr lang="en-US" sz="2400" b="1" i="1" dirty="0"/>
              <a:t>l</a:t>
            </a:r>
            <a:r>
              <a:rPr lang="ru-RU" sz="2400" i="1" dirty="0"/>
              <a:t> –</a:t>
            </a:r>
            <a:r>
              <a:rPr lang="ru-RU" sz="2400" dirty="0"/>
              <a:t> количество листьев; </a:t>
            </a:r>
          </a:p>
          <a:p>
            <a:pPr lvl="2"/>
            <a:r>
              <a:rPr lang="en-US" sz="2400" b="1" i="1" dirty="0"/>
              <a:t>h</a:t>
            </a:r>
            <a:r>
              <a:rPr lang="ru-RU" sz="2400" i="1" dirty="0"/>
              <a:t> –</a:t>
            </a:r>
            <a:r>
              <a:rPr lang="ru-RU" sz="2400" dirty="0"/>
              <a:t> высота дерева. </a:t>
            </a:r>
          </a:p>
          <a:p>
            <a:pPr lvl="1"/>
            <a:r>
              <a:rPr lang="ru-RU" sz="2400" dirty="0"/>
              <a:t>Тогда справедливы следующие неравенства: 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038687" y="568171"/>
            <a:ext cx="8878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17" y="25345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Использование поисковых деревьев на практике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2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370" y="304835"/>
            <a:ext cx="10198240" cy="5995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i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7930" y="1910318"/>
            <a:ext cx="9656466" cy="212097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1. По последовательности чисел сначала построим АВЛ-дерево последовательным добавлением элемента. 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400" b="1" dirty="0"/>
              <a:t>n*log n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	2. Выполним внутренний левый обход дерева.</a:t>
            </a:r>
          </a:p>
          <a:p>
            <a:pPr marL="0" indent="0" algn="ctr">
              <a:buNone/>
            </a:pPr>
            <a:r>
              <a:rPr lang="en-US" sz="2400" b="1" dirty="0"/>
              <a:t>n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2946" y="867456"/>
            <a:ext cx="10665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Предположим, что на вход поступаю числа, среди которых нет повторяющихся. Необходимо выдать числа в порядке возрастания.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946" y="4217787"/>
            <a:ext cx="108488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Какое время работы алгоритма сортировки деревом   худшем случае, если на вход поступило </a:t>
            </a:r>
            <a:r>
              <a:rPr lang="en-US" sz="2400" dirty="0"/>
              <a:t>n </a:t>
            </a:r>
            <a:r>
              <a:rPr lang="ru-RU" sz="2400" dirty="0"/>
              <a:t>чисел?</a:t>
            </a:r>
          </a:p>
          <a:p>
            <a:pPr algn="ctr"/>
            <a:r>
              <a:rPr lang="en-US" sz="2800" b="1" dirty="0"/>
              <a:t>n*log n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415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Множество 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Insert</a:t>
            </a:r>
            <a:r>
              <a:rPr lang="ru-RU" sz="2000" dirty="0"/>
              <a:t>(x)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Contains</a:t>
            </a:r>
            <a:r>
              <a:rPr lang="ru-RU" sz="2000" dirty="0"/>
              <a:t>(x) 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dirty="0"/>
              <a:t>(x) 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Для реализации интерфейса </a:t>
            </a:r>
            <a:r>
              <a:rPr lang="ru-RU" dirty="0"/>
              <a:t>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5256" y="3928859"/>
            <a:ext cx="1076974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sz="2800" dirty="0">
                <a:solidFill>
                  <a:srgbClr val="FF0000"/>
                </a:solidFill>
              </a:rPr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сбалансированного дерева 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основе красно-чёрного дерева) и </a:t>
            </a:r>
            <a:r>
              <a:rPr lang="ru-RU" dirty="0" err="1"/>
              <a:t>HashSet</a:t>
            </a:r>
            <a:r>
              <a:rPr lang="ru-RU" dirty="0"/>
              <a:t> (на основе хеш-таблицы).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хеширование,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520741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Ассоциативный массив 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Insert</a:t>
            </a:r>
            <a:r>
              <a:rPr lang="ru-RU" sz="1800" dirty="0"/>
              <a:t>(</a:t>
            </a:r>
            <a:r>
              <a:rPr lang="ru-RU" sz="1800" dirty="0" err="1"/>
              <a:t>k,v</a:t>
            </a:r>
            <a:r>
              <a:rPr lang="ru-RU" sz="1800" dirty="0"/>
              <a:t>) 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Find</a:t>
            </a:r>
            <a:r>
              <a:rPr lang="ru-RU" sz="1800" dirty="0"/>
              <a:t>(k) 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dirty="0"/>
              <a:t>(</a:t>
            </a:r>
            <a:r>
              <a:rPr lang="en-US" sz="1800" dirty="0"/>
              <a:t>k</a:t>
            </a:r>
            <a:r>
              <a:rPr lang="ru-RU" sz="1800" dirty="0"/>
              <a:t>) 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sz="2400" dirty="0">
                <a:solidFill>
                  <a:srgbClr val="FF0000"/>
                </a:solidFill>
              </a:rPr>
              <a:t>C++</a:t>
            </a:r>
            <a:r>
              <a:rPr lang="ru-RU" dirty="0"/>
              <a:t> 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сбалансированного дерева 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хеш-таблицы.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красно-чёрном дереве) и </a:t>
            </a:r>
            <a:r>
              <a:rPr lang="ru-RU" dirty="0" err="1"/>
              <a:t>HashMap</a:t>
            </a:r>
            <a:r>
              <a:rPr lang="ru-RU" dirty="0"/>
              <a:t> (базируется на хеш-таблице).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хеширование.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514499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82205" y="1293681"/>
            <a:ext cx="7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34" y="1192852"/>
            <a:ext cx="1600305" cy="2176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213" y="364219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 по теме: «Бинарные поисковые деревья»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82205" y="2723280"/>
            <a:ext cx="715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7163" y="4171020"/>
            <a:ext cx="6714274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7163" y="36478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 в </a:t>
            </a:r>
            <a:r>
              <a:rPr lang="en-US" altLang="ru-RU" sz="2800" dirty="0" err="1"/>
              <a:t>iRunner</a:t>
            </a:r>
            <a:endParaRPr lang="ru-RU" altLang="ru-RU" sz="28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15889" y="3526971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163" y="5551245"/>
            <a:ext cx="83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Индивидуальная задача по теме «Деревья поиска» в </a:t>
            </a:r>
            <a:r>
              <a:rPr lang="en-US" altLang="ru-RU" sz="2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iRunner</a:t>
            </a: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alt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15889" y="5430363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1271849"/>
            <a:ext cx="5818094" cy="552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2" y="1271849"/>
            <a:ext cx="5737183" cy="552453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298141" y="4034118"/>
            <a:ext cx="797859" cy="44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36" y="236597"/>
            <a:ext cx="3024336" cy="76861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5440" y="30045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4117" y="3004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88523" y="194631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(руководство по работе)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0" y="1241803"/>
            <a:ext cx="6946490" cy="548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97551" y="328514"/>
            <a:ext cx="3501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612" y="1682368"/>
            <a:ext cx="1199239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самоконтроля усвоения теоретического материала в 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lang="ru-RU" altLang="ru-RU" sz="24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разработана </a:t>
            </a: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 тестов. </a:t>
            </a:r>
          </a:p>
          <a:p>
            <a:pPr lvl="0" algn="just"/>
            <a:r>
              <a:rPr lang="ru-RU" altLang="ru-RU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разработаны для большинства разделов учебной дисциплины. 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Ответы к тестам (на усмотрение преподавателя) могут быть открыты после прохождения теста 	всеми учащимися.</a:t>
            </a:r>
          </a:p>
          <a:p>
            <a:pPr lvl="0" algn="just"/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тесты в </a:t>
            </a:r>
            <a:r>
              <a:rPr lang="ru-RU" altLang="ru-RU" sz="20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iRunner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генерируются автоматически, то это позволяет бороться со списыванием.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тест 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10 тестовых вопросов (20 минут) и его результат учитывается в рейтинговой оценке за работу в семестре.</a:t>
            </a:r>
            <a:endParaRPr lang="ru-RU" alt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5440" y="86466"/>
            <a:ext cx="4968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1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2754</TotalTime>
  <Words>5261</Words>
  <Application>Microsoft Office PowerPoint</Application>
  <PresentationFormat>Широкоэкранный</PresentationFormat>
  <Paragraphs>1212</Paragraphs>
  <Slides>67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выполнения первой индивидуальной задачи, необходимо обладать навыками работы с бинарными поисковыми деревьями.  Частично вы уже получили эти навыки в рамках дисциплин по программированию, поэтому сейчас систематизируем их.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Сбалансированные  поисковые деревья  (в последующем мы подробнее изучим эти структуры данных,  а пока приведем лишь краткую информацию про них)м</vt:lpstr>
      <vt:lpstr>Георгий  Максимович  Адельсон-Вельский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Использование поисковых деревьев на практике 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418</cp:revision>
  <dcterms:created xsi:type="dcterms:W3CDTF">2020-04-14T05:04:13Z</dcterms:created>
  <dcterms:modified xsi:type="dcterms:W3CDTF">2022-02-08T15:00:04Z</dcterms:modified>
</cp:coreProperties>
</file>