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62" r:id="rId2"/>
    <p:sldId id="329" r:id="rId3"/>
    <p:sldId id="330" r:id="rId4"/>
    <p:sldId id="331" r:id="rId5"/>
    <p:sldId id="364" r:id="rId6"/>
    <p:sldId id="332" r:id="rId7"/>
    <p:sldId id="334" r:id="rId8"/>
    <p:sldId id="333" r:id="rId9"/>
    <p:sldId id="335" r:id="rId10"/>
    <p:sldId id="336" r:id="rId11"/>
    <p:sldId id="366" r:id="rId12"/>
    <p:sldId id="337" r:id="rId13"/>
    <p:sldId id="338" r:id="rId14"/>
    <p:sldId id="339" r:id="rId15"/>
    <p:sldId id="341" r:id="rId16"/>
    <p:sldId id="340" r:id="rId17"/>
    <p:sldId id="367" r:id="rId18"/>
    <p:sldId id="342" r:id="rId19"/>
    <p:sldId id="343" r:id="rId20"/>
    <p:sldId id="345" r:id="rId21"/>
    <p:sldId id="346" r:id="rId22"/>
    <p:sldId id="347" r:id="rId23"/>
    <p:sldId id="348" r:id="rId24"/>
    <p:sldId id="349" r:id="rId25"/>
    <p:sldId id="350" r:id="rId26"/>
    <p:sldId id="353" r:id="rId27"/>
    <p:sldId id="351" r:id="rId28"/>
    <p:sldId id="352" r:id="rId29"/>
    <p:sldId id="354" r:id="rId30"/>
    <p:sldId id="355" r:id="rId31"/>
    <p:sldId id="363" r:id="rId32"/>
    <p:sldId id="356" r:id="rId33"/>
    <p:sldId id="357" r:id="rId34"/>
    <p:sldId id="358" r:id="rId35"/>
    <p:sldId id="359" r:id="rId36"/>
    <p:sldId id="360" r:id="rId37"/>
    <p:sldId id="361" r:id="rId38"/>
    <p:sldId id="368" r:id="rId39"/>
    <p:sldId id="370" r:id="rId40"/>
    <p:sldId id="371" r:id="rId41"/>
    <p:sldId id="372" r:id="rId42"/>
    <p:sldId id="362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2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Demianov" initials="VD" lastIdx="1" clrIdx="0">
    <p:extLst>
      <p:ext uri="{19B8F6BF-5375-455C-9EA6-DF929625EA0E}">
        <p15:presenceInfo xmlns:p15="http://schemas.microsoft.com/office/powerpoint/2012/main" userId="3f9c65cd43f8d0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5050"/>
    <a:srgbClr val="E5D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3" autoAdjust="0"/>
    <p:restoredTop sz="95394" autoAdjust="0"/>
  </p:normalViewPr>
  <p:slideViewPr>
    <p:cSldViewPr snapToGrid="0">
      <p:cViewPr varScale="1">
        <p:scale>
          <a:sx n="109" d="100"/>
          <a:sy n="109" d="100"/>
        </p:scale>
        <p:origin x="384" y="78"/>
      </p:cViewPr>
      <p:guideLst>
        <p:guide orient="horz" pos="372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53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5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8F9A9-31C6-4BBE-BA5D-41C48B66B13C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0C928-40FE-48A9-8508-DEC12BFF55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37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464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25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114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png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.png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3.png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9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.png"/><Relationship Id="rId4" Type="http://schemas.openxmlformats.org/officeDocument/2006/relationships/image" Target="../media/image2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3.png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.png"/><Relationship Id="rId4" Type="http://schemas.openxmlformats.org/officeDocument/2006/relationships/image" Target="../media/image34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.png"/><Relationship Id="rId5" Type="http://schemas.openxmlformats.org/officeDocument/2006/relationships/image" Target="../media/image39.png"/><Relationship Id="rId4" Type="http://schemas.openxmlformats.org/officeDocument/2006/relationships/image" Target="../media/image3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9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oleObject" Target="../embeddings/oleObject47.bin"/><Relationship Id="rId3" Type="http://schemas.openxmlformats.org/officeDocument/2006/relationships/image" Target="../media/image44.png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.png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2.bin"/><Relationship Id="rId11" Type="http://schemas.openxmlformats.org/officeDocument/2006/relationships/oleObject" Target="../embeddings/oleObject45.bin"/><Relationship Id="rId5" Type="http://schemas.openxmlformats.org/officeDocument/2006/relationships/image" Target="../media/image42.wmf"/><Relationship Id="rId15" Type="http://schemas.openxmlformats.org/officeDocument/2006/relationships/oleObject" Target="../embeddings/oleObject49.bin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4.wmf"/><Relationship Id="rId9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3.png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0.wmf"/><Relationship Id="rId17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9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49.wmf"/><Relationship Id="rId4" Type="http://schemas.openxmlformats.org/officeDocument/2006/relationships/image" Target="../media/image54.png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3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54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eerc.ifmo.ru/wiki/index.php?title=Timsort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s_BBZMaNHKfVMbn_KTQ18UbQrslWFVmA/view?usp=shar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f7nkIHbDAcCwXBdbNd8xzoln83tUjJRA0fngruvDJ6U/edit?usp=shar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10" Type="http://schemas.openxmlformats.org/officeDocument/2006/relationships/image" Target="../media/image12.wmf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3083" y="1791377"/>
            <a:ext cx="11725834" cy="2217915"/>
          </a:xfrm>
          <a:ln>
            <a:noFill/>
          </a:ln>
        </p:spPr>
        <p:txBody>
          <a:bodyPr>
            <a:normAutofit/>
          </a:bodyPr>
          <a:lstStyle/>
          <a:p>
            <a:r>
              <a:rPr lang="ru-RU" sz="4800" dirty="0"/>
              <a:t>Использование рекуррентных уравнений для оценки времени работы алгоритма </a:t>
            </a:r>
            <a:br>
              <a:rPr lang="ru-RU" dirty="0"/>
            </a:br>
            <a:r>
              <a:rPr lang="ru-RU" sz="3600" dirty="0"/>
              <a:t>(на примере алгоритмов поиска и внутренней сортировки)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3"/>
          <p:cNvSpPr txBox="1"/>
          <p:nvPr/>
        </p:nvSpPr>
        <p:spPr>
          <a:xfrm>
            <a:off x="7893003" y="6404994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2022 год</a:t>
            </a:r>
          </a:p>
        </p:txBody>
      </p:sp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53026" y="1510948"/>
            <a:ext cx="108219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Задан упорядоченный массив </a:t>
            </a:r>
            <a:r>
              <a:rPr lang="en-US" sz="2400" b="1" dirty="0"/>
              <a:t>a</a:t>
            </a:r>
            <a:r>
              <a:rPr lang="en-US" sz="2400" dirty="0"/>
              <a:t> </a:t>
            </a:r>
            <a:r>
              <a:rPr lang="ru-RU" sz="2400" dirty="0"/>
              <a:t>из </a:t>
            </a:r>
            <a:r>
              <a:rPr lang="en-US" sz="2400" b="1" dirty="0"/>
              <a:t>n</a:t>
            </a:r>
            <a:r>
              <a:rPr lang="ru-RU" sz="2400" dirty="0"/>
              <a:t> элементов:</a:t>
            </a:r>
          </a:p>
          <a:p>
            <a:r>
              <a:rPr lang="ru-RU" sz="2400" dirty="0"/>
              <a:t>В массиве </a:t>
            </a:r>
            <a:r>
              <a:rPr lang="ru-RU" sz="2400" u="sng" dirty="0"/>
              <a:t>элементы могут повторяться</a:t>
            </a:r>
            <a:r>
              <a:rPr lang="ru-RU" sz="2400" dirty="0"/>
              <a:t>. 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Необходимо определить, есть ли среди элементов массива заданный элемент x.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340723" y="463620"/>
            <a:ext cx="6918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tabLst>
                <a:tab pos="358775" algn="l"/>
              </a:tabLst>
            </a:pPr>
            <a:r>
              <a:rPr lang="ru-RU" sz="2800" b="1" dirty="0"/>
              <a:t>Поиск элемента в упорядоченном массиве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914053"/>
              </p:ext>
            </p:extLst>
          </p:nvPr>
        </p:nvGraphicFramePr>
        <p:xfrm>
          <a:off x="7374276" y="1587170"/>
          <a:ext cx="20955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3" imgW="1866600" imgH="330120" progId="Equation.DSMT4">
                  <p:embed/>
                </p:oleObj>
              </mc:Choice>
              <mc:Fallback>
                <p:oleObj name="Equation" r:id="rId3" imgW="1866600" imgH="330120" progId="Equation.DSMT4">
                  <p:embed/>
                  <p:pic>
                    <p:nvPicPr>
                      <p:cNvPr id="0" name="Picture 3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4276" y="1587170"/>
                        <a:ext cx="2095500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104811" y="44475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n=9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543628" y="360471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? </a:t>
            </a:r>
            <a:r>
              <a:rPr lang="en-US" dirty="0"/>
              <a:t>x=5</a:t>
            </a:r>
            <a:endParaRPr lang="ru-RU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52529D80-CC0A-4885-8D76-7577DAAA1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56238"/>
              </p:ext>
            </p:extLst>
          </p:nvPr>
        </p:nvGraphicFramePr>
        <p:xfrm>
          <a:off x="3216362" y="4268242"/>
          <a:ext cx="352455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7921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94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823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6459" y="855653"/>
            <a:ext cx="6694477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Определяем границы </a:t>
            </a:r>
            <a:r>
              <a:rPr lang="ru-RU" b="1" dirty="0"/>
              <a:t>[l, r) </a:t>
            </a:r>
            <a:r>
              <a:rPr lang="ru-RU" dirty="0"/>
              <a:t>области поиска как l = 0, r = n. </a:t>
            </a:r>
            <a:endParaRPr lang="en-US" dirty="0"/>
          </a:p>
          <a:p>
            <a:endParaRPr lang="ru-RU" dirty="0"/>
          </a:p>
          <a:p>
            <a:r>
              <a:rPr lang="en-US" dirty="0"/>
              <a:t>2. </a:t>
            </a:r>
            <a:r>
              <a:rPr lang="ru-RU" dirty="0"/>
              <a:t>Определяем индекс центрального элемента области поиска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 </a:t>
            </a:r>
            <a:r>
              <a:rPr lang="ru-RU" dirty="0"/>
              <a:t>Сравниваем </a:t>
            </a:r>
            <a:r>
              <a:rPr lang="ru-RU" dirty="0" err="1"/>
              <a:t>a</a:t>
            </a:r>
            <a:r>
              <a:rPr lang="ru-RU" baseline="-25000" dirty="0" err="1"/>
              <a:t>k</a:t>
            </a:r>
            <a:r>
              <a:rPr lang="ru-RU" dirty="0"/>
              <a:t> — элемент последовательности — и число x. 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ru-RU" dirty="0"/>
              <a:t>Если элементы совпадают, то поиск завершён. 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ru-RU" dirty="0"/>
              <a:t>Если </a:t>
            </a:r>
            <a:r>
              <a:rPr lang="ru-RU" b="1" dirty="0"/>
              <a:t>x &lt; </a:t>
            </a:r>
            <a:r>
              <a:rPr lang="ru-RU" b="1" dirty="0" err="1"/>
              <a:t>a</a:t>
            </a:r>
            <a:r>
              <a:rPr lang="ru-RU" b="1" baseline="-25000" dirty="0" err="1"/>
              <a:t>k</a:t>
            </a:r>
            <a:r>
              <a:rPr lang="ru-RU" dirty="0"/>
              <a:t>, то продолжаем аналогичные действия, изменяя правую границу области поиска на k. 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ru-RU" dirty="0"/>
              <a:t>Если </a:t>
            </a:r>
            <a:r>
              <a:rPr lang="ru-RU" b="1" dirty="0"/>
              <a:t>x &gt; </a:t>
            </a:r>
            <a:r>
              <a:rPr lang="ru-RU" b="1" dirty="0" err="1"/>
              <a:t>a</a:t>
            </a:r>
            <a:r>
              <a:rPr lang="ru-RU" b="1" baseline="-25000" dirty="0" err="1"/>
              <a:t>k</a:t>
            </a:r>
            <a:r>
              <a:rPr lang="ru-RU" dirty="0"/>
              <a:t>, то продолжаем аналогичные действия, изменяя левую границу области поиска на k + 1. </a:t>
            </a:r>
            <a:endParaRPr lang="en-US" dirty="0"/>
          </a:p>
          <a:p>
            <a:endParaRPr lang="en-US" dirty="0"/>
          </a:p>
          <a:p>
            <a:pPr algn="just"/>
            <a:r>
              <a:rPr lang="en-US" dirty="0"/>
              <a:t>4. </a:t>
            </a:r>
            <a:r>
              <a:rPr lang="ru-RU" dirty="0"/>
              <a:t>Алгоритм прекращает работу, как только будет найден требуемый элемент либо станет верным равенство l = r (в этом случае элемента в последовательности нет).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5415" y="233889"/>
            <a:ext cx="406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БИНАРНЫЙ ПОИСК (дихотомия)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398603"/>
              </p:ext>
            </p:extLst>
          </p:nvPr>
        </p:nvGraphicFramePr>
        <p:xfrm>
          <a:off x="3240227" y="1729849"/>
          <a:ext cx="946201" cy="575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3" imgW="1117440" imgH="685800" progId="Equation.DSMT4">
                  <p:embed/>
                </p:oleObj>
              </mc:Choice>
              <mc:Fallback>
                <p:oleObj name="Equation" r:id="rId3" imgW="1117440" imgH="6858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227" y="1729849"/>
                        <a:ext cx="946201" cy="5755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8066752" y="2146071"/>
            <a:ext cx="359161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 err="1">
                <a:latin typeface="Consolas" panose="020B0609020204030204" pitchFamily="49" charset="0"/>
              </a:rPr>
              <a:t>def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BinarySearch</a:t>
            </a:r>
            <a:r>
              <a:rPr lang="ru-RU" sz="1400" dirty="0">
                <a:latin typeface="Consolas" panose="020B0609020204030204" pitchFamily="49" charset="0"/>
              </a:rPr>
              <a:t>(a, x):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ru-RU" sz="1400" dirty="0">
                <a:latin typeface="Consolas" panose="020B0609020204030204" pitchFamily="49" charset="0"/>
              </a:rPr>
              <a:t> l = 0, r = </a:t>
            </a:r>
            <a:r>
              <a:rPr lang="ru-RU" sz="1400" dirty="0" err="1">
                <a:latin typeface="Consolas" panose="020B0609020204030204" pitchFamily="49" charset="0"/>
              </a:rPr>
              <a:t>len</a:t>
            </a:r>
            <a:r>
              <a:rPr lang="ru-RU" sz="1400" dirty="0">
                <a:latin typeface="Consolas" panose="020B0609020204030204" pitchFamily="49" charset="0"/>
              </a:rPr>
              <a:t>(a)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ru-RU" sz="1400" b="1" dirty="0" err="1">
                <a:latin typeface="Consolas" panose="020B0609020204030204" pitchFamily="49" charset="0"/>
              </a:rPr>
              <a:t>while</a:t>
            </a:r>
            <a:r>
              <a:rPr lang="ru-RU" sz="1400" dirty="0">
                <a:latin typeface="Consolas" panose="020B0609020204030204" pitchFamily="49" charset="0"/>
              </a:rPr>
              <a:t> l &lt; r: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dirty="0">
                <a:latin typeface="Consolas" panose="020B0609020204030204" pitchFamily="49" charset="0"/>
              </a:rPr>
              <a:t>k = (l + r) // 2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>
                <a:latin typeface="Consolas" panose="020B0609020204030204" pitchFamily="49" charset="0"/>
              </a:rPr>
              <a:t>if</a:t>
            </a:r>
            <a:r>
              <a:rPr lang="ru-RU" sz="1400" dirty="0">
                <a:latin typeface="Consolas" panose="020B0609020204030204" pitchFamily="49" charset="0"/>
              </a:rPr>
              <a:t> x == a[k]: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    </a:t>
            </a:r>
            <a:r>
              <a:rPr lang="ru-RU" sz="1400" dirty="0" err="1">
                <a:latin typeface="Consolas" panose="020B0609020204030204" pitchFamily="49" charset="0"/>
              </a:rPr>
              <a:t>return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True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>
                <a:latin typeface="Consolas" panose="020B0609020204030204" pitchFamily="49" charset="0"/>
              </a:rPr>
              <a:t>else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b="1" dirty="0" err="1">
                <a:latin typeface="Consolas" panose="020B0609020204030204" pitchFamily="49" charset="0"/>
              </a:rPr>
              <a:t>if</a:t>
            </a:r>
            <a:r>
              <a:rPr lang="ru-RU" sz="1400" dirty="0">
                <a:latin typeface="Consolas" panose="020B0609020204030204" pitchFamily="49" charset="0"/>
              </a:rPr>
              <a:t> x &lt; a[k]: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    </a:t>
            </a:r>
            <a:r>
              <a:rPr lang="ru-RU" sz="1400" dirty="0">
                <a:latin typeface="Consolas" panose="020B0609020204030204" pitchFamily="49" charset="0"/>
              </a:rPr>
              <a:t>r = k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>
                <a:latin typeface="Consolas" panose="020B0609020204030204" pitchFamily="49" charset="0"/>
              </a:rPr>
              <a:t>else</a:t>
            </a:r>
            <a:r>
              <a:rPr lang="ru-RU" sz="1400" dirty="0">
                <a:latin typeface="Consolas" panose="020B0609020204030204" pitchFamily="49" charset="0"/>
              </a:rPr>
              <a:t>: # x &gt; a[k]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   </a:t>
            </a:r>
            <a:r>
              <a:rPr lang="ru-RU" sz="1400" dirty="0">
                <a:latin typeface="Consolas" panose="020B0609020204030204" pitchFamily="49" charset="0"/>
              </a:rPr>
              <a:t> l = k + 1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ru-RU" sz="1400" b="1" dirty="0" err="1">
                <a:latin typeface="Consolas" panose="020B0609020204030204" pitchFamily="49" charset="0"/>
              </a:rPr>
              <a:t>return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False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63D77C4-F0AB-452E-81F0-AC78139D2446}"/>
              </a:ext>
            </a:extLst>
          </p:cNvPr>
          <p:cNvCxnSpPr>
            <a:cxnSpLocks/>
          </p:cNvCxnSpPr>
          <p:nvPr/>
        </p:nvCxnSpPr>
        <p:spPr>
          <a:xfrm>
            <a:off x="7682482" y="492369"/>
            <a:ext cx="0" cy="4841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E6F2D2B0-4E8F-4BCE-B753-D60C28E6F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848703"/>
              </p:ext>
            </p:extLst>
          </p:nvPr>
        </p:nvGraphicFramePr>
        <p:xfrm>
          <a:off x="7781192" y="1067299"/>
          <a:ext cx="352455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7921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94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u="sng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1FAEFBF-3FB9-4B5D-AC2C-C33A7D3B5D53}"/>
              </a:ext>
            </a:extLst>
          </p:cNvPr>
          <p:cNvSpPr txBox="1"/>
          <p:nvPr/>
        </p:nvSpPr>
        <p:spPr>
          <a:xfrm>
            <a:off x="9070491" y="60322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? </a:t>
            </a:r>
            <a:r>
              <a:rPr lang="en-US" dirty="0"/>
              <a:t>x=5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4D33B3-32F7-454B-8EB8-74C429AA9A85}"/>
              </a:ext>
            </a:extLst>
          </p:cNvPr>
          <p:cNvSpPr txBox="1"/>
          <p:nvPr/>
        </p:nvSpPr>
        <p:spPr>
          <a:xfrm>
            <a:off x="11405532" y="126914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6729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25563" y="689422"/>
            <a:ext cx="109396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ru-RU" sz="2400" dirty="0"/>
              <a:t>Задача поиска индекса первого элемента, большего, чем x, либо равного ему.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7882" y="227757"/>
            <a:ext cx="180389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2400" dirty="0" err="1">
                <a:solidFill>
                  <a:srgbClr val="FF0000"/>
                </a:solidFill>
              </a:rPr>
              <a:t>LowerBound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7370" y="324433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ru-RU" dirty="0"/>
              <a:t>=5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354762" y="3244334"/>
            <a:ext cx="1747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LowerBound</a:t>
            </a:r>
            <a:r>
              <a:rPr lang="en-US" dirty="0"/>
              <a:t>(5)=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619268" y="361366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ru-RU" dirty="0"/>
              <a:t>=</a:t>
            </a:r>
            <a:r>
              <a:rPr lang="en-US" dirty="0"/>
              <a:t>6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354762" y="3617366"/>
            <a:ext cx="1747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LowerBound</a:t>
            </a:r>
            <a:r>
              <a:rPr lang="en-US" dirty="0"/>
              <a:t>(6)=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607370" y="399898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ru-RU" dirty="0"/>
              <a:t>=</a:t>
            </a:r>
            <a:r>
              <a:rPr lang="en-US" dirty="0"/>
              <a:t>100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354762" y="4006384"/>
            <a:ext cx="1996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LowerBound</a:t>
            </a:r>
            <a:r>
              <a:rPr lang="en-US" dirty="0"/>
              <a:t>(100)=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305947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305947" y="3629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316812" y="4006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7296007" y="2552480"/>
            <a:ext cx="444979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 err="1">
                <a:latin typeface="Consolas" panose="020B0609020204030204" pitchFamily="49" charset="0"/>
              </a:rPr>
              <a:t>def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LowerBound</a:t>
            </a:r>
            <a:r>
              <a:rPr lang="ru-RU" sz="1400" dirty="0">
                <a:latin typeface="Consolas" panose="020B0609020204030204" pitchFamily="49" charset="0"/>
              </a:rPr>
              <a:t>(a, x):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ru-RU" sz="1400" dirty="0">
                <a:latin typeface="Consolas" panose="020B0609020204030204" pitchFamily="49" charset="0"/>
              </a:rPr>
              <a:t> l = 0, r = </a:t>
            </a:r>
            <a:r>
              <a:rPr lang="ru-RU" sz="1400" dirty="0" err="1">
                <a:latin typeface="Consolas" panose="020B0609020204030204" pitchFamily="49" charset="0"/>
              </a:rPr>
              <a:t>len</a:t>
            </a:r>
            <a:r>
              <a:rPr lang="ru-RU" sz="1400" dirty="0">
                <a:latin typeface="Consolas" panose="020B0609020204030204" pitchFamily="49" charset="0"/>
              </a:rPr>
              <a:t>(a)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ru-RU" sz="1400" b="1" dirty="0" err="1">
                <a:latin typeface="Consolas" panose="020B0609020204030204" pitchFamily="49" charset="0"/>
              </a:rPr>
              <a:t>while</a:t>
            </a:r>
            <a:r>
              <a:rPr lang="ru-RU" sz="1400" dirty="0">
                <a:latin typeface="Consolas" panose="020B0609020204030204" pitchFamily="49" charset="0"/>
              </a:rPr>
              <a:t> l &lt; r: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dirty="0">
                <a:latin typeface="Consolas" panose="020B0609020204030204" pitchFamily="49" charset="0"/>
              </a:rPr>
              <a:t>k = (l + r) // 2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          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b="1" dirty="0" err="1">
                <a:latin typeface="Consolas" panose="020B0609020204030204" pitchFamily="49" charset="0"/>
              </a:rPr>
              <a:t>if</a:t>
            </a:r>
            <a:r>
              <a:rPr lang="ru-RU" sz="1400" dirty="0">
                <a:latin typeface="Consolas" panose="020B0609020204030204" pitchFamily="49" charset="0"/>
              </a:rPr>
              <a:t> x ≤ a[k]: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    </a:t>
            </a:r>
            <a:r>
              <a:rPr lang="ru-RU" sz="1400" dirty="0">
                <a:latin typeface="Consolas" panose="020B0609020204030204" pitchFamily="49" charset="0"/>
              </a:rPr>
              <a:t>r = k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>
                <a:latin typeface="Consolas" panose="020B0609020204030204" pitchFamily="49" charset="0"/>
              </a:rPr>
              <a:t>else</a:t>
            </a:r>
            <a:r>
              <a:rPr lang="ru-RU" sz="1400" dirty="0">
                <a:latin typeface="Consolas" panose="020B0609020204030204" pitchFamily="49" charset="0"/>
              </a:rPr>
              <a:t>: # x &gt; a[k]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   </a:t>
            </a:r>
            <a:r>
              <a:rPr lang="ru-RU" sz="1400" dirty="0">
                <a:latin typeface="Consolas" panose="020B0609020204030204" pitchFamily="49" charset="0"/>
              </a:rPr>
              <a:t> l = k + 1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ru-RU" sz="1400" b="1" dirty="0" err="1">
                <a:latin typeface="Consolas" panose="020B0609020204030204" pitchFamily="49" charset="0"/>
              </a:rPr>
              <a:t>return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l </a:t>
            </a:r>
            <a:endParaRPr lang="ru-RU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9" name="Рисунок 18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1283094"/>
            <a:ext cx="11641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dirty="0"/>
              <a:t>В случае отсутствия в массиве подходящих элементов договоримся, что возвращаемое значение будет равно n.</a:t>
            </a:r>
          </a:p>
        </p:txBody>
      </p:sp>
      <p:graphicFrame>
        <p:nvGraphicFramePr>
          <p:cNvPr id="20" name="Таблица 19">
            <a:extLst>
              <a:ext uri="{FF2B5EF4-FFF2-40B4-BE49-F238E27FC236}">
                <a16:creationId xmlns:a16="http://schemas.microsoft.com/office/drawing/2014/main" id="{A7DF729B-4703-40D4-84F0-DD4AE5FB4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116970"/>
              </p:ext>
            </p:extLst>
          </p:nvPr>
        </p:nvGraphicFramePr>
        <p:xfrm>
          <a:off x="1607370" y="2070461"/>
          <a:ext cx="352455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7921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94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96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27479" y="790183"/>
            <a:ext cx="8792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Задача поиска индекса первого элемента, строго большего, чем x.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00346" y="227757"/>
            <a:ext cx="18133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Upper</a:t>
            </a:r>
            <a:r>
              <a:rPr lang="ru-RU" sz="2400" dirty="0" err="1">
                <a:solidFill>
                  <a:srgbClr val="FF0000"/>
                </a:solidFill>
              </a:rPr>
              <a:t>Bound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18565" y="345323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ru-RU" dirty="0"/>
              <a:t>=5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69085" y="3453239"/>
            <a:ext cx="1757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Upper</a:t>
            </a:r>
            <a:r>
              <a:rPr lang="ru-RU" dirty="0" err="1"/>
              <a:t>Bound</a:t>
            </a:r>
            <a:r>
              <a:rPr lang="en-US" dirty="0"/>
              <a:t>(5)=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30463" y="383855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ru-RU" dirty="0"/>
              <a:t>=</a:t>
            </a:r>
            <a:r>
              <a:rPr lang="en-US" dirty="0"/>
              <a:t>6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65957" y="3842257"/>
            <a:ext cx="1810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Upper </a:t>
            </a:r>
            <a:r>
              <a:rPr lang="ru-RU" dirty="0" err="1"/>
              <a:t>Bound</a:t>
            </a:r>
            <a:r>
              <a:rPr lang="en-US" dirty="0"/>
              <a:t>(6)=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818565" y="422387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ru-RU" dirty="0"/>
              <a:t>=</a:t>
            </a:r>
            <a:r>
              <a:rPr lang="en-US" dirty="0"/>
              <a:t>100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594253" y="4231275"/>
            <a:ext cx="1996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LowerBound</a:t>
            </a:r>
            <a:r>
              <a:rPr lang="en-US" dirty="0"/>
              <a:t>(100)=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517142" y="3469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517142" y="3854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528007" y="4231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646971" y="2666098"/>
            <a:ext cx="124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n=9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076636" y="2296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7296007" y="2552480"/>
            <a:ext cx="444979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 err="1">
                <a:latin typeface="Consolas" panose="020B0609020204030204" pitchFamily="49" charset="0"/>
              </a:rPr>
              <a:t>def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Upper</a:t>
            </a:r>
            <a:r>
              <a:rPr lang="ru-RU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Bound</a:t>
            </a:r>
            <a:r>
              <a:rPr lang="ru-RU" sz="1400" dirty="0">
                <a:latin typeface="Consolas" panose="020B0609020204030204" pitchFamily="49" charset="0"/>
              </a:rPr>
              <a:t>(a, x):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ru-RU" sz="1400" dirty="0">
                <a:latin typeface="Consolas" panose="020B0609020204030204" pitchFamily="49" charset="0"/>
              </a:rPr>
              <a:t> l = 0, r = </a:t>
            </a:r>
            <a:r>
              <a:rPr lang="ru-RU" sz="1400" dirty="0" err="1">
                <a:latin typeface="Consolas" panose="020B0609020204030204" pitchFamily="49" charset="0"/>
              </a:rPr>
              <a:t>len</a:t>
            </a:r>
            <a:r>
              <a:rPr lang="ru-RU" sz="1400" dirty="0">
                <a:latin typeface="Consolas" panose="020B0609020204030204" pitchFamily="49" charset="0"/>
              </a:rPr>
              <a:t>(a)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ru-RU" sz="1400" b="1" dirty="0" err="1">
                <a:latin typeface="Consolas" panose="020B0609020204030204" pitchFamily="49" charset="0"/>
              </a:rPr>
              <a:t>while</a:t>
            </a:r>
            <a:r>
              <a:rPr lang="ru-RU" sz="1400" dirty="0">
                <a:latin typeface="Consolas" panose="020B0609020204030204" pitchFamily="49" charset="0"/>
              </a:rPr>
              <a:t> l &lt; r: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dirty="0">
                <a:latin typeface="Consolas" panose="020B0609020204030204" pitchFamily="49" charset="0"/>
              </a:rPr>
              <a:t>k = (l + r) // 2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          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b="1" dirty="0" err="1">
                <a:latin typeface="Consolas" panose="020B0609020204030204" pitchFamily="49" charset="0"/>
              </a:rPr>
              <a:t>if</a:t>
            </a:r>
            <a:r>
              <a:rPr lang="ru-RU" sz="1400" dirty="0">
                <a:latin typeface="Consolas" panose="020B0609020204030204" pitchFamily="49" charset="0"/>
              </a:rPr>
              <a:t> x 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ru-RU" sz="1400" dirty="0">
                <a:latin typeface="Consolas" panose="020B0609020204030204" pitchFamily="49" charset="0"/>
              </a:rPr>
              <a:t> a[k]: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    </a:t>
            </a:r>
            <a:r>
              <a:rPr lang="ru-RU" sz="1400" dirty="0">
                <a:latin typeface="Consolas" panose="020B0609020204030204" pitchFamily="49" charset="0"/>
              </a:rPr>
              <a:t>r = k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>
                <a:latin typeface="Consolas" panose="020B0609020204030204" pitchFamily="49" charset="0"/>
              </a:rPr>
              <a:t>else</a:t>
            </a:r>
            <a:r>
              <a:rPr lang="ru-RU" sz="1400" dirty="0">
                <a:latin typeface="Consolas" panose="020B0609020204030204" pitchFamily="49" charset="0"/>
              </a:rPr>
              <a:t>: # x ≥ a[k]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   </a:t>
            </a:r>
            <a:r>
              <a:rPr lang="ru-RU" sz="1400" dirty="0">
                <a:latin typeface="Consolas" panose="020B0609020204030204" pitchFamily="49" charset="0"/>
              </a:rPr>
              <a:t> l = k + 1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ru-RU" sz="1400" b="1" dirty="0" err="1">
                <a:latin typeface="Consolas" panose="020B0609020204030204" pitchFamily="49" charset="0"/>
              </a:rPr>
              <a:t>return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l </a:t>
            </a:r>
            <a:endParaRPr lang="ru-RU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9" name="Рисунок 18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-114300" y="1262262"/>
            <a:ext cx="11860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dirty="0"/>
              <a:t>В случае отсутствия в массиве подходящих элементов договоримся, что возвращаемое значение будет равно n.</a:t>
            </a:r>
          </a:p>
        </p:txBody>
      </p:sp>
      <p:graphicFrame>
        <p:nvGraphicFramePr>
          <p:cNvPr id="21" name="Таблица 20">
            <a:extLst>
              <a:ext uri="{FF2B5EF4-FFF2-40B4-BE49-F238E27FC236}">
                <a16:creationId xmlns:a16="http://schemas.microsoft.com/office/drawing/2014/main" id="{A3007D61-1FBE-4E59-87BF-5A6E99863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627824"/>
              </p:ext>
            </p:extLst>
          </p:nvPr>
        </p:nvGraphicFramePr>
        <p:xfrm>
          <a:off x="1607370" y="2070461"/>
          <a:ext cx="352455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7921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94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79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91130" y="1693409"/>
            <a:ext cx="359161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 err="1">
                <a:latin typeface="Consolas" panose="020B0609020204030204" pitchFamily="49" charset="0"/>
              </a:rPr>
              <a:t>def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BinarySearch</a:t>
            </a:r>
            <a:r>
              <a:rPr lang="ru-RU" sz="1400" dirty="0">
                <a:latin typeface="Consolas" panose="020B0609020204030204" pitchFamily="49" charset="0"/>
              </a:rPr>
              <a:t>(a, x):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ru-RU" sz="1400" dirty="0">
                <a:latin typeface="Consolas" panose="020B0609020204030204" pitchFamily="49" charset="0"/>
              </a:rPr>
              <a:t> l = 0, r = </a:t>
            </a:r>
            <a:r>
              <a:rPr lang="ru-RU" sz="1400" dirty="0" err="1">
                <a:latin typeface="Consolas" panose="020B0609020204030204" pitchFamily="49" charset="0"/>
              </a:rPr>
              <a:t>len</a:t>
            </a:r>
            <a:r>
              <a:rPr lang="ru-RU" sz="1400" dirty="0">
                <a:latin typeface="Consolas" panose="020B0609020204030204" pitchFamily="49" charset="0"/>
              </a:rPr>
              <a:t>(a)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ru-RU" sz="1400" b="1" dirty="0" err="1">
                <a:latin typeface="Consolas" panose="020B0609020204030204" pitchFamily="49" charset="0"/>
              </a:rPr>
              <a:t>while</a:t>
            </a:r>
            <a:r>
              <a:rPr lang="ru-RU" sz="1400" dirty="0">
                <a:latin typeface="Consolas" panose="020B0609020204030204" pitchFamily="49" charset="0"/>
              </a:rPr>
              <a:t> l &lt; r: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dirty="0">
                <a:latin typeface="Consolas" panose="020B0609020204030204" pitchFamily="49" charset="0"/>
              </a:rPr>
              <a:t>k = (l + r) // 2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>
                <a:latin typeface="Consolas" panose="020B0609020204030204" pitchFamily="49" charset="0"/>
              </a:rPr>
              <a:t>if</a:t>
            </a:r>
            <a:r>
              <a:rPr lang="ru-RU" sz="1400" dirty="0">
                <a:latin typeface="Consolas" panose="020B0609020204030204" pitchFamily="49" charset="0"/>
              </a:rPr>
              <a:t> x == a[k</a:t>
            </a:r>
            <a:r>
              <a:rPr lang="ru-RU" sz="1400" b="1" dirty="0">
                <a:latin typeface="Consolas" panose="020B0609020204030204" pitchFamily="49" charset="0"/>
              </a:rPr>
              <a:t>]: 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    </a:t>
            </a:r>
            <a:r>
              <a:rPr lang="ru-RU" sz="1400" dirty="0" err="1">
                <a:latin typeface="Consolas" panose="020B0609020204030204" pitchFamily="49" charset="0"/>
              </a:rPr>
              <a:t>return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True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>
                <a:latin typeface="Consolas" panose="020B0609020204030204" pitchFamily="49" charset="0"/>
              </a:rPr>
              <a:t>else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b="1" dirty="0" err="1">
                <a:latin typeface="Consolas" panose="020B0609020204030204" pitchFamily="49" charset="0"/>
              </a:rPr>
              <a:t>if</a:t>
            </a:r>
            <a:r>
              <a:rPr lang="ru-RU" sz="1400" dirty="0">
                <a:latin typeface="Consolas" panose="020B0609020204030204" pitchFamily="49" charset="0"/>
              </a:rPr>
              <a:t> x &lt; a[k]: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    </a:t>
            </a:r>
            <a:r>
              <a:rPr lang="ru-RU" sz="1400" dirty="0">
                <a:latin typeface="Consolas" panose="020B0609020204030204" pitchFamily="49" charset="0"/>
              </a:rPr>
              <a:t>r = k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>
                <a:latin typeface="Consolas" panose="020B0609020204030204" pitchFamily="49" charset="0"/>
              </a:rPr>
              <a:t>else</a:t>
            </a:r>
            <a:r>
              <a:rPr lang="ru-RU" sz="1400" dirty="0">
                <a:latin typeface="Consolas" panose="020B0609020204030204" pitchFamily="49" charset="0"/>
              </a:rPr>
              <a:t>: # x &gt; a[k]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   </a:t>
            </a:r>
            <a:r>
              <a:rPr lang="ru-RU" sz="1400" dirty="0">
                <a:latin typeface="Consolas" panose="020B0609020204030204" pitchFamily="49" charset="0"/>
              </a:rPr>
              <a:t> l = k + 1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ru-RU" sz="1400" b="1" dirty="0" err="1">
                <a:latin typeface="Consolas" panose="020B0609020204030204" pitchFamily="49" charset="0"/>
              </a:rPr>
              <a:t>return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False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354845" y="1693409"/>
            <a:ext cx="324316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 err="1">
                <a:latin typeface="Consolas" panose="020B0609020204030204" pitchFamily="49" charset="0"/>
              </a:rPr>
              <a:t>def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LowerBound</a:t>
            </a:r>
            <a:r>
              <a:rPr lang="ru-RU" sz="1400" dirty="0">
                <a:latin typeface="Consolas" panose="020B0609020204030204" pitchFamily="49" charset="0"/>
              </a:rPr>
              <a:t>(a, x):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ru-RU" sz="1400" dirty="0">
                <a:latin typeface="Consolas" panose="020B0609020204030204" pitchFamily="49" charset="0"/>
              </a:rPr>
              <a:t> l = 0, r = </a:t>
            </a:r>
            <a:r>
              <a:rPr lang="ru-RU" sz="1400" dirty="0" err="1">
                <a:latin typeface="Consolas" panose="020B0609020204030204" pitchFamily="49" charset="0"/>
              </a:rPr>
              <a:t>len</a:t>
            </a:r>
            <a:r>
              <a:rPr lang="ru-RU" sz="1400" dirty="0">
                <a:latin typeface="Consolas" panose="020B0609020204030204" pitchFamily="49" charset="0"/>
              </a:rPr>
              <a:t>(a)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ru-RU" sz="1400" b="1" dirty="0" err="1">
                <a:latin typeface="Consolas" panose="020B0609020204030204" pitchFamily="49" charset="0"/>
              </a:rPr>
              <a:t>while</a:t>
            </a:r>
            <a:r>
              <a:rPr lang="ru-RU" sz="1400" dirty="0">
                <a:latin typeface="Consolas" panose="020B0609020204030204" pitchFamily="49" charset="0"/>
              </a:rPr>
              <a:t> l &lt; r: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dirty="0">
                <a:latin typeface="Consolas" panose="020B0609020204030204" pitchFamily="49" charset="0"/>
              </a:rPr>
              <a:t>k = (l + r) // 2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          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          </a:t>
            </a:r>
            <a:r>
              <a:rPr lang="ru-RU" sz="1400" b="1" dirty="0" err="1">
                <a:latin typeface="Consolas" panose="020B0609020204030204" pitchFamily="49" charset="0"/>
              </a:rPr>
              <a:t>if</a:t>
            </a:r>
            <a:r>
              <a:rPr lang="ru-RU" sz="1400" dirty="0">
                <a:latin typeface="Consolas" panose="020B0609020204030204" pitchFamily="49" charset="0"/>
              </a:rPr>
              <a:t> x ≤ a[k]: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    </a:t>
            </a:r>
            <a:r>
              <a:rPr lang="ru-RU" sz="1400" dirty="0">
                <a:latin typeface="Consolas" panose="020B0609020204030204" pitchFamily="49" charset="0"/>
              </a:rPr>
              <a:t>r = k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>
                <a:latin typeface="Consolas" panose="020B0609020204030204" pitchFamily="49" charset="0"/>
              </a:rPr>
              <a:t>else</a:t>
            </a:r>
            <a:r>
              <a:rPr lang="ru-RU" sz="1400" dirty="0">
                <a:latin typeface="Consolas" panose="020B0609020204030204" pitchFamily="49" charset="0"/>
              </a:rPr>
              <a:t>: # x &gt; a[k]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   </a:t>
            </a:r>
            <a:r>
              <a:rPr lang="ru-RU" sz="1400" dirty="0">
                <a:latin typeface="Consolas" panose="020B0609020204030204" pitchFamily="49" charset="0"/>
              </a:rPr>
              <a:t> l = k + 1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ru-RU" sz="1400" b="1" dirty="0" err="1">
                <a:latin typeface="Consolas" panose="020B0609020204030204" pitchFamily="49" charset="0"/>
              </a:rPr>
              <a:t>return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l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ru-RU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670108" y="1693409"/>
            <a:ext cx="332786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 err="1">
                <a:latin typeface="Consolas" panose="020B0609020204030204" pitchFamily="49" charset="0"/>
              </a:rPr>
              <a:t>def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Upper</a:t>
            </a:r>
            <a:r>
              <a:rPr lang="ru-RU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Bound</a:t>
            </a:r>
            <a:r>
              <a:rPr lang="ru-RU" sz="1400" dirty="0">
                <a:latin typeface="Consolas" panose="020B0609020204030204" pitchFamily="49" charset="0"/>
              </a:rPr>
              <a:t>(a, x):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ru-RU" sz="1400" dirty="0">
                <a:latin typeface="Consolas" panose="020B0609020204030204" pitchFamily="49" charset="0"/>
              </a:rPr>
              <a:t> l = 0, r = </a:t>
            </a:r>
            <a:r>
              <a:rPr lang="ru-RU" sz="1400" dirty="0" err="1">
                <a:latin typeface="Consolas" panose="020B0609020204030204" pitchFamily="49" charset="0"/>
              </a:rPr>
              <a:t>len</a:t>
            </a:r>
            <a:r>
              <a:rPr lang="ru-RU" sz="1400" dirty="0">
                <a:latin typeface="Consolas" panose="020B0609020204030204" pitchFamily="49" charset="0"/>
              </a:rPr>
              <a:t>(a)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ru-RU" sz="1400" b="1" dirty="0" err="1">
                <a:latin typeface="Consolas" panose="020B0609020204030204" pitchFamily="49" charset="0"/>
              </a:rPr>
              <a:t>while</a:t>
            </a:r>
            <a:r>
              <a:rPr lang="ru-RU" sz="1400" dirty="0">
                <a:latin typeface="Consolas" panose="020B0609020204030204" pitchFamily="49" charset="0"/>
              </a:rPr>
              <a:t> l &lt; r: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dirty="0">
                <a:latin typeface="Consolas" panose="020B0609020204030204" pitchFamily="49" charset="0"/>
              </a:rPr>
              <a:t>k = (l + r) // 2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          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>
                <a:latin typeface="Consolas" panose="020B0609020204030204" pitchFamily="49" charset="0"/>
              </a:rPr>
              <a:t>if</a:t>
            </a:r>
            <a:r>
              <a:rPr lang="ru-RU" sz="1400" dirty="0">
                <a:latin typeface="Consolas" panose="020B0609020204030204" pitchFamily="49" charset="0"/>
              </a:rPr>
              <a:t> x 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ru-RU" sz="1400" dirty="0">
                <a:latin typeface="Consolas" panose="020B0609020204030204" pitchFamily="49" charset="0"/>
              </a:rPr>
              <a:t> a[k]: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    </a:t>
            </a:r>
            <a:r>
              <a:rPr lang="ru-RU" sz="1400" dirty="0">
                <a:latin typeface="Consolas" panose="020B0609020204030204" pitchFamily="49" charset="0"/>
              </a:rPr>
              <a:t>r = k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>
                <a:latin typeface="Consolas" panose="020B0609020204030204" pitchFamily="49" charset="0"/>
              </a:rPr>
              <a:t>else</a:t>
            </a:r>
            <a:r>
              <a:rPr lang="ru-RU" sz="1400" dirty="0">
                <a:latin typeface="Consolas" panose="020B0609020204030204" pitchFamily="49" charset="0"/>
              </a:rPr>
              <a:t>: # x ≥ a[k]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   </a:t>
            </a:r>
            <a:r>
              <a:rPr lang="ru-RU" sz="1400" dirty="0">
                <a:latin typeface="Consolas" panose="020B0609020204030204" pitchFamily="49" charset="0"/>
              </a:rPr>
              <a:t> l = k + 1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ru-RU" sz="1400" b="1" dirty="0" err="1">
                <a:latin typeface="Consolas" panose="020B0609020204030204" pitchFamily="49" charset="0"/>
              </a:rPr>
              <a:t>return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l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ru-RU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582829" y="315501"/>
            <a:ext cx="27871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Задача поиска индекса первого элемента,</a:t>
            </a:r>
            <a:r>
              <a:rPr lang="en-US" dirty="0"/>
              <a:t> </a:t>
            </a:r>
            <a:r>
              <a:rPr lang="ru-RU" dirty="0"/>
              <a:t>больше, чем </a:t>
            </a:r>
            <a:r>
              <a:rPr lang="ru-RU" dirty="0" err="1"/>
              <a:t>x</a:t>
            </a:r>
            <a:r>
              <a:rPr lang="ru-RU" dirty="0"/>
              <a:t>, или равного ему.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698491" y="315501"/>
            <a:ext cx="3271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Задача поиска индекса первого элемента, строго большего, чем x.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944680" y="592500"/>
            <a:ext cx="3084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Задача поиска в в массиве заданного элемента x.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6B06174A-391A-4DAE-A2D2-1D4F04C738E2}"/>
              </a:ext>
            </a:extLst>
          </p:cNvPr>
          <p:cNvCxnSpPr/>
          <p:nvPr/>
        </p:nvCxnSpPr>
        <p:spPr>
          <a:xfrm>
            <a:off x="4185138" y="114300"/>
            <a:ext cx="0" cy="4862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94F634C-5DF8-48D0-B9A3-6C8963397D45}"/>
              </a:ext>
            </a:extLst>
          </p:cNvPr>
          <p:cNvCxnSpPr/>
          <p:nvPr/>
        </p:nvCxnSpPr>
        <p:spPr>
          <a:xfrm>
            <a:off x="7598005" y="114300"/>
            <a:ext cx="0" cy="4862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F02B84EF-02AD-4EB6-BD3D-D2B0F64EAC4A}"/>
              </a:ext>
            </a:extLst>
          </p:cNvPr>
          <p:cNvCxnSpPr/>
          <p:nvPr/>
        </p:nvCxnSpPr>
        <p:spPr>
          <a:xfrm>
            <a:off x="439615" y="1515830"/>
            <a:ext cx="11201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2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E9F55B-FD67-41AB-BB15-7A508DF153C9}"/>
              </a:ext>
            </a:extLst>
          </p:cNvPr>
          <p:cNvSpPr/>
          <p:nvPr/>
        </p:nvSpPr>
        <p:spPr>
          <a:xfrm>
            <a:off x="158262" y="99402"/>
            <a:ext cx="2558561" cy="1615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129989"/>
              </p:ext>
            </p:extLst>
          </p:nvPr>
        </p:nvGraphicFramePr>
        <p:xfrm>
          <a:off x="4358127" y="907315"/>
          <a:ext cx="30575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3" imgW="3340080" imgH="1117440" progId="Equation.DSMT4">
                  <p:embed/>
                </p:oleObj>
              </mc:Choice>
              <mc:Fallback>
                <p:oleObj name="Equation" r:id="rId3" imgW="3340080" imgH="1117440" progId="Equation.DSMT4">
                  <p:embed/>
                  <p:pic>
                    <p:nvPicPr>
                      <p:cNvPr id="0" name="Picture 3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8127" y="907315"/>
                        <a:ext cx="3057525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065310"/>
              </p:ext>
            </p:extLst>
          </p:nvPr>
        </p:nvGraphicFramePr>
        <p:xfrm>
          <a:off x="2000250" y="2397125"/>
          <a:ext cx="9594850" cy="414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5" imgW="8902440" imgH="4140000" progId="Equation.DSMT4">
                  <p:embed/>
                </p:oleObj>
              </mc:Choice>
              <mc:Fallback>
                <p:oleObj name="Equation" r:id="rId5" imgW="8902440" imgH="4140000" progId="Equation.DSMT4">
                  <p:embed/>
                  <p:pic>
                    <p:nvPicPr>
                      <p:cNvPr id="0" name="Picture 3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397125"/>
                        <a:ext cx="9594850" cy="414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13925" y="235672"/>
            <a:ext cx="6881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Время работы алгоритма бинарного поиска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48415" y="99402"/>
            <a:ext cx="2287395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900" b="1" dirty="0" err="1">
                <a:latin typeface="Consolas" panose="020B0609020204030204" pitchFamily="49" charset="0"/>
              </a:rPr>
              <a:t>def</a:t>
            </a:r>
            <a:r>
              <a:rPr lang="ru-RU" sz="900" dirty="0">
                <a:latin typeface="Consolas" panose="020B0609020204030204" pitchFamily="49" charset="0"/>
              </a:rPr>
              <a:t> </a:t>
            </a:r>
            <a:r>
              <a:rPr lang="ru-RU" sz="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BinarySearch</a:t>
            </a:r>
            <a:r>
              <a:rPr lang="ru-RU" sz="900" dirty="0">
                <a:latin typeface="Consolas" panose="020B0609020204030204" pitchFamily="49" charset="0"/>
              </a:rPr>
              <a:t>(a, x):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</a:t>
            </a:r>
            <a:r>
              <a:rPr lang="ru-RU" sz="900" dirty="0">
                <a:latin typeface="Consolas" panose="020B0609020204030204" pitchFamily="49" charset="0"/>
              </a:rPr>
              <a:t> l = 0, r = </a:t>
            </a:r>
            <a:r>
              <a:rPr lang="ru-RU" sz="900" dirty="0" err="1">
                <a:latin typeface="Consolas" panose="020B0609020204030204" pitchFamily="49" charset="0"/>
              </a:rPr>
              <a:t>len</a:t>
            </a:r>
            <a:r>
              <a:rPr lang="ru-RU" sz="900" dirty="0">
                <a:latin typeface="Consolas" panose="020B0609020204030204" pitchFamily="49" charset="0"/>
              </a:rPr>
              <a:t>(a) 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ru-RU" sz="900" b="1" dirty="0" err="1">
                <a:latin typeface="Consolas" panose="020B0609020204030204" pitchFamily="49" charset="0"/>
              </a:rPr>
              <a:t>while</a:t>
            </a:r>
            <a:r>
              <a:rPr lang="ru-RU" sz="900" dirty="0">
                <a:latin typeface="Consolas" panose="020B0609020204030204" pitchFamily="49" charset="0"/>
              </a:rPr>
              <a:t> l &lt; r: 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       </a:t>
            </a:r>
            <a:r>
              <a:rPr lang="ru-RU" sz="900" dirty="0">
                <a:latin typeface="Consolas" panose="020B0609020204030204" pitchFamily="49" charset="0"/>
              </a:rPr>
              <a:t>k = (l + r) // 2 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       </a:t>
            </a:r>
            <a:r>
              <a:rPr lang="ru-RU" sz="900" b="1" dirty="0" err="1">
                <a:latin typeface="Consolas" panose="020B0609020204030204" pitchFamily="49" charset="0"/>
              </a:rPr>
              <a:t>if</a:t>
            </a:r>
            <a:r>
              <a:rPr lang="ru-RU" sz="900" dirty="0">
                <a:latin typeface="Consolas" panose="020B0609020204030204" pitchFamily="49" charset="0"/>
              </a:rPr>
              <a:t> x == a[k]: 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             </a:t>
            </a:r>
            <a:r>
              <a:rPr lang="ru-RU" sz="900" dirty="0" err="1">
                <a:latin typeface="Consolas" panose="020B0609020204030204" pitchFamily="49" charset="0"/>
              </a:rPr>
              <a:t>return</a:t>
            </a:r>
            <a:r>
              <a:rPr lang="ru-RU" sz="900" dirty="0">
                <a:latin typeface="Consolas" panose="020B0609020204030204" pitchFamily="49" charset="0"/>
              </a:rPr>
              <a:t> </a:t>
            </a:r>
            <a:r>
              <a:rPr lang="ru-RU" sz="900" dirty="0" err="1">
                <a:latin typeface="Consolas" panose="020B0609020204030204" pitchFamily="49" charset="0"/>
              </a:rPr>
              <a:t>True</a:t>
            </a:r>
            <a:r>
              <a:rPr lang="ru-RU" sz="900" dirty="0">
                <a:latin typeface="Consolas" panose="020B0609020204030204" pitchFamily="49" charset="0"/>
              </a:rPr>
              <a:t> 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</a:rPr>
              <a:t>               </a:t>
            </a:r>
            <a:r>
              <a:rPr lang="ru-RU" sz="900" b="1" dirty="0" err="1">
                <a:latin typeface="Consolas" panose="020B0609020204030204" pitchFamily="49" charset="0"/>
              </a:rPr>
              <a:t>else</a:t>
            </a:r>
            <a:r>
              <a:rPr lang="ru-RU" sz="900" dirty="0">
                <a:latin typeface="Consolas" panose="020B0609020204030204" pitchFamily="49" charset="0"/>
              </a:rPr>
              <a:t> </a:t>
            </a:r>
            <a:r>
              <a:rPr lang="ru-RU" sz="900" b="1" dirty="0" err="1">
                <a:latin typeface="Consolas" panose="020B0609020204030204" pitchFamily="49" charset="0"/>
              </a:rPr>
              <a:t>if</a:t>
            </a:r>
            <a:r>
              <a:rPr lang="ru-RU" sz="900" dirty="0">
                <a:latin typeface="Consolas" panose="020B0609020204030204" pitchFamily="49" charset="0"/>
              </a:rPr>
              <a:t> x &lt; a[k]: 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             </a:t>
            </a:r>
            <a:r>
              <a:rPr lang="ru-RU" sz="900" dirty="0">
                <a:latin typeface="Consolas" panose="020B0609020204030204" pitchFamily="49" charset="0"/>
              </a:rPr>
              <a:t>r = k 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       </a:t>
            </a:r>
            <a:r>
              <a:rPr lang="ru-RU" sz="900" b="1" dirty="0" err="1">
                <a:latin typeface="Consolas" panose="020B0609020204030204" pitchFamily="49" charset="0"/>
              </a:rPr>
              <a:t>else</a:t>
            </a:r>
            <a:r>
              <a:rPr lang="ru-RU" sz="900" dirty="0">
                <a:latin typeface="Consolas" panose="020B0609020204030204" pitchFamily="49" charset="0"/>
              </a:rPr>
              <a:t>: # x &gt; a[k]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            </a:t>
            </a:r>
            <a:r>
              <a:rPr lang="ru-RU" sz="900" dirty="0">
                <a:latin typeface="Consolas" panose="020B0609020204030204" pitchFamily="49" charset="0"/>
              </a:rPr>
              <a:t> l = k + 1 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ru-RU" sz="900" b="1" dirty="0" err="1">
                <a:latin typeface="Consolas" panose="020B0609020204030204" pitchFamily="49" charset="0"/>
              </a:rPr>
              <a:t>return</a:t>
            </a:r>
            <a:r>
              <a:rPr lang="ru-RU" sz="900" dirty="0">
                <a:latin typeface="Consolas" panose="020B0609020204030204" pitchFamily="49" charset="0"/>
              </a:rPr>
              <a:t> </a:t>
            </a:r>
            <a:r>
              <a:rPr lang="ru-RU" sz="900" dirty="0" err="1">
                <a:latin typeface="Consolas" panose="020B0609020204030204" pitchFamily="49" charset="0"/>
              </a:rPr>
              <a:t>False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endParaRPr lang="ru-RU" sz="9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415" y="2397125"/>
            <a:ext cx="1426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Решение: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3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32700" y="460551"/>
            <a:ext cx="11214756" cy="163121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sz="2000" b="1" dirty="0"/>
              <a:t>В стандартной библиотеке языка </a:t>
            </a:r>
            <a:r>
              <a:rPr lang="ru-RU" sz="2000" b="1" dirty="0">
                <a:solidFill>
                  <a:srgbClr val="C00000"/>
                </a:solidFill>
              </a:rPr>
              <a:t>C++</a:t>
            </a:r>
            <a:endParaRPr lang="en-US" sz="2000" b="1" dirty="0">
              <a:solidFill>
                <a:srgbClr val="C00000"/>
              </a:solidFill>
            </a:endParaRPr>
          </a:p>
          <a:p>
            <a:pPr algn="just"/>
            <a:r>
              <a:rPr lang="ru-RU" sz="2000" dirty="0"/>
              <a:t>Функция </a:t>
            </a:r>
            <a:r>
              <a:rPr lang="ru-RU" sz="2000" dirty="0" err="1">
                <a:solidFill>
                  <a:srgbClr val="FF0000"/>
                </a:solidFill>
              </a:rPr>
              <a:t>std</a:t>
            </a:r>
            <a:r>
              <a:rPr lang="ru-RU" sz="2000" dirty="0">
                <a:solidFill>
                  <a:srgbClr val="FF0000"/>
                </a:solidFill>
              </a:rPr>
              <a:t>::</a:t>
            </a:r>
            <a:r>
              <a:rPr lang="ru-RU" sz="2000" dirty="0" err="1">
                <a:solidFill>
                  <a:srgbClr val="FF0000"/>
                </a:solidFill>
              </a:rPr>
              <a:t>binary_search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ru-RU" sz="2000" dirty="0"/>
              <a:t>выполняет бинарный поиск и возвращает логическое значение (есть элемент или нет).</a:t>
            </a:r>
            <a:endParaRPr lang="en-US" sz="2000" dirty="0"/>
          </a:p>
          <a:p>
            <a:pPr algn="just"/>
            <a:r>
              <a:rPr lang="ru-RU" sz="2000" dirty="0"/>
              <a:t>Функции</a:t>
            </a:r>
            <a:r>
              <a:rPr lang="ru-RU" sz="2000" dirty="0">
                <a:solidFill>
                  <a:srgbClr val="FF0000"/>
                </a:solidFill>
              </a:rPr>
              <a:t>  </a:t>
            </a:r>
            <a:r>
              <a:rPr lang="ru-RU" sz="2000" dirty="0" err="1">
                <a:solidFill>
                  <a:srgbClr val="FF0000"/>
                </a:solidFill>
              </a:rPr>
              <a:t>std</a:t>
            </a:r>
            <a:r>
              <a:rPr lang="ru-RU" sz="2000" dirty="0">
                <a:solidFill>
                  <a:srgbClr val="FF0000"/>
                </a:solidFill>
              </a:rPr>
              <a:t>::</a:t>
            </a:r>
            <a:r>
              <a:rPr lang="ru-RU" sz="2000" dirty="0" err="1">
                <a:solidFill>
                  <a:srgbClr val="FF0000"/>
                </a:solidFill>
              </a:rPr>
              <a:t>lower_bound</a:t>
            </a:r>
            <a:r>
              <a:rPr lang="ru-RU" sz="2000" dirty="0">
                <a:solidFill>
                  <a:srgbClr val="0070C0"/>
                </a:solidFill>
              </a:rPr>
              <a:t> </a:t>
            </a:r>
            <a:r>
              <a:rPr lang="ru-RU" sz="2000" dirty="0"/>
              <a:t>и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ru-RU" sz="2000" dirty="0" err="1">
                <a:solidFill>
                  <a:srgbClr val="FF0000"/>
                </a:solidFill>
              </a:rPr>
              <a:t>std</a:t>
            </a:r>
            <a:r>
              <a:rPr lang="ru-RU" sz="2000" dirty="0">
                <a:solidFill>
                  <a:srgbClr val="FF0000"/>
                </a:solidFill>
              </a:rPr>
              <a:t>::</a:t>
            </a:r>
            <a:r>
              <a:rPr lang="ru-RU" sz="2000" dirty="0" err="1">
                <a:solidFill>
                  <a:srgbClr val="FF0000"/>
                </a:solidFill>
              </a:rPr>
              <a:t>upper_bound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ru-RU" sz="2000" dirty="0"/>
              <a:t>действуют аналогично рассмотренным и возвращают итераторы.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2700" y="2900112"/>
            <a:ext cx="11148768" cy="132343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sz="2000" b="1" dirty="0"/>
              <a:t>В языке </a:t>
            </a:r>
            <a:r>
              <a:rPr lang="ru-RU" sz="2000" b="1" dirty="0" err="1">
                <a:solidFill>
                  <a:srgbClr val="7030A0"/>
                </a:solidFill>
              </a:rPr>
              <a:t>Java</a:t>
            </a:r>
            <a:r>
              <a:rPr lang="ru-RU" sz="2000" b="1" dirty="0">
                <a:solidFill>
                  <a:srgbClr val="7030A0"/>
                </a:solidFill>
              </a:rPr>
              <a:t> </a:t>
            </a:r>
          </a:p>
          <a:p>
            <a:pPr algn="just"/>
            <a:r>
              <a:rPr lang="ru-RU" sz="2000" dirty="0"/>
              <a:t>для классов </a:t>
            </a:r>
            <a:r>
              <a:rPr lang="ru-RU" sz="2000" dirty="0" err="1"/>
              <a:t>Arrays</a:t>
            </a:r>
            <a:r>
              <a:rPr lang="ru-RU" sz="2000" dirty="0"/>
              <a:t> и </a:t>
            </a:r>
            <a:r>
              <a:rPr lang="ru-RU" sz="2000" dirty="0" err="1"/>
              <a:t>Collections</a:t>
            </a:r>
            <a:r>
              <a:rPr lang="ru-RU" sz="2000" dirty="0"/>
              <a:t> определён статический метод </a:t>
            </a:r>
            <a:r>
              <a:rPr lang="ru-RU" sz="2000" dirty="0" err="1">
                <a:solidFill>
                  <a:srgbClr val="FF0000"/>
                </a:solidFill>
              </a:rPr>
              <a:t>binarySearch</a:t>
            </a:r>
            <a:r>
              <a:rPr lang="ru-RU" sz="2000" dirty="0"/>
              <a:t>, который совмещает в себе описанные выше функции </a:t>
            </a:r>
            <a:r>
              <a:rPr lang="ru-RU" sz="2000" u="sng" dirty="0" err="1"/>
              <a:t>BinarySearch</a:t>
            </a:r>
            <a:r>
              <a:rPr lang="ru-RU" sz="2000" dirty="0"/>
              <a:t> и </a:t>
            </a:r>
            <a:r>
              <a:rPr lang="ru-RU" sz="2000" u="sng" dirty="0" err="1"/>
              <a:t>LowerBound</a:t>
            </a:r>
            <a:r>
              <a:rPr lang="ru-RU" sz="2000" dirty="0"/>
              <a:t>, однако является менее гибким (при наличии в массиве нескольких элементов, равных искомому, метод может вернуть индекс любого).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2700" y="5162614"/>
            <a:ext cx="11148768" cy="70788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sz="2000" b="1" dirty="0"/>
              <a:t>В языке </a:t>
            </a:r>
            <a:r>
              <a:rPr lang="ru-RU" sz="2000" b="1" dirty="0" err="1">
                <a:solidFill>
                  <a:schemeClr val="accent6">
                    <a:lumMod val="75000"/>
                  </a:schemeClr>
                </a:solidFill>
              </a:rPr>
              <a:t>Python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ru-RU" sz="2000" dirty="0"/>
              <a:t>бинарный поиск реализован в стандартном модуле </a:t>
            </a:r>
            <a:r>
              <a:rPr lang="ru-RU" sz="2000" dirty="0" err="1"/>
              <a:t>bisect</a:t>
            </a:r>
            <a:r>
              <a:rPr lang="ru-RU" sz="20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1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36764" y="831888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u="sng" dirty="0"/>
              <a:t>Задача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6764" y="1389529"/>
            <a:ext cx="92204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400" dirty="0"/>
              <a:t>Задан упорядоченный массив из </a:t>
            </a:r>
            <a:r>
              <a:rPr lang="en-US" sz="2400" dirty="0"/>
              <a:t>n </a:t>
            </a:r>
            <a:r>
              <a:rPr lang="ru-RU" sz="2400" dirty="0"/>
              <a:t>элементов и число </a:t>
            </a:r>
            <a:r>
              <a:rPr lang="en-US" sz="2400" dirty="0"/>
              <a:t>x. </a:t>
            </a:r>
            <a:r>
              <a:rPr lang="ru-RU" sz="2400" dirty="0"/>
              <a:t>Разработать алгоритм, который определит, сколько раз в массиве встречается заданное число? </a:t>
            </a:r>
          </a:p>
          <a:p>
            <a:pPr lvl="1"/>
            <a:r>
              <a:rPr lang="ru-RU" sz="2400" dirty="0"/>
              <a:t>Оценить время работы разработанного вами алгоритма.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1511559" y="1455576"/>
            <a:ext cx="0" cy="15036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36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4427" y="518474"/>
            <a:ext cx="425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Алгоритмы сортировки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35697" y="4354438"/>
            <a:ext cx="106818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сортировки данных может быть осуществлен различными алгоритмами. </a:t>
            </a:r>
            <a:r>
              <a:rPr lang="ru-RU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объем входных данных позволяет обходиться исключительно основной (оперативной) памятью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то говорят об алгоритмах </a:t>
            </a:r>
            <a:r>
              <a:rPr lang="ru-RU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внутренней сортировки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в противном случае – об алгоритмах </a:t>
            </a:r>
            <a:r>
              <a:rPr lang="ru-RU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внешней сортировки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49098" y="1282177"/>
            <a:ext cx="10772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Пусть задана последовательность из </a:t>
            </a:r>
            <a:r>
              <a:rPr lang="en-US" b="1" i="1" dirty="0"/>
              <a:t>n</a:t>
            </a:r>
            <a:r>
              <a:rPr lang="ru-RU" dirty="0"/>
              <a:t> элементов (записей)                           выбранных из множества, на котором задан линейный порядок.   </a:t>
            </a:r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388164"/>
              </p:ext>
            </p:extLst>
          </p:nvPr>
        </p:nvGraphicFramePr>
        <p:xfrm>
          <a:off x="7002463" y="1296988"/>
          <a:ext cx="1320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7" name="Equation" r:id="rId3" imgW="1320480" imgH="330120" progId="Equation.DSMT4">
                  <p:embed/>
                </p:oleObj>
              </mc:Choice>
              <mc:Fallback>
                <p:oleObj name="Equation" r:id="rId3" imgW="1320480" imgH="330120" progId="Equation.DSMT4">
                  <p:embed/>
                  <p:pic>
                    <p:nvPicPr>
                      <p:cNvPr id="0" name="Picture 9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463" y="1296988"/>
                        <a:ext cx="13208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Группа 44"/>
          <p:cNvGrpSpPr/>
          <p:nvPr/>
        </p:nvGrpSpPr>
        <p:grpSpPr>
          <a:xfrm>
            <a:off x="1048386" y="1954103"/>
            <a:ext cx="7984503" cy="403579"/>
            <a:chOff x="1048386" y="1971973"/>
            <a:chExt cx="7984503" cy="403579"/>
          </a:xfrm>
        </p:grpSpPr>
        <p:sp>
          <p:nvSpPr>
            <p:cNvPr id="35" name="TextBox 34"/>
            <p:cNvSpPr txBox="1"/>
            <p:nvPr/>
          </p:nvSpPr>
          <p:spPr>
            <a:xfrm>
              <a:off x="1048386" y="1971973"/>
              <a:ext cx="7984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Каждая запись</a:t>
              </a:r>
              <a:r>
                <a:rPr lang="en-US" dirty="0"/>
                <a:t>         </a:t>
              </a:r>
              <a:r>
                <a:rPr lang="ru-RU" dirty="0"/>
                <a:t>имеет ключ</a:t>
              </a:r>
              <a:r>
                <a:rPr lang="en-US" dirty="0"/>
                <a:t>       </a:t>
              </a:r>
              <a:r>
                <a:rPr lang="ru-RU" dirty="0"/>
                <a:t>, который управляет процессом сортировки.  </a:t>
              </a:r>
            </a:p>
          </p:txBody>
        </p:sp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7660066"/>
                </p:ext>
              </p:extLst>
            </p:nvPr>
          </p:nvGraphicFramePr>
          <p:xfrm>
            <a:off x="2683123" y="2007252"/>
            <a:ext cx="2667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8" name="Equation" r:id="rId5" imgW="266400" imgH="368280" progId="Equation.DSMT4">
                    <p:embed/>
                  </p:oleObj>
                </mc:Choice>
                <mc:Fallback>
                  <p:oleObj name="Equation" r:id="rId5" imgW="266400" imgH="368280" progId="Equation.DSMT4">
                    <p:embed/>
                    <p:pic>
                      <p:nvPicPr>
                        <p:cNvPr id="0" name="Picture 9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3123" y="2007252"/>
                          <a:ext cx="2667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Объект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084808"/>
                </p:ext>
              </p:extLst>
            </p:nvPr>
          </p:nvGraphicFramePr>
          <p:xfrm>
            <a:off x="4254433" y="2007252"/>
            <a:ext cx="2540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9" name="Equation" r:id="rId7" imgW="253800" imgH="368280" progId="Equation.DSMT4">
                    <p:embed/>
                  </p:oleObj>
                </mc:Choice>
                <mc:Fallback>
                  <p:oleObj name="Equation" r:id="rId7" imgW="253800" imgH="368280" progId="Equation.DSMT4">
                    <p:embed/>
                    <p:pic>
                      <p:nvPicPr>
                        <p:cNvPr id="0" name="Picture 9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4433" y="2007252"/>
                          <a:ext cx="2540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" name="TextBox 40"/>
          <p:cNvSpPr txBox="1"/>
          <p:nvPr/>
        </p:nvSpPr>
        <p:spPr>
          <a:xfrm>
            <a:off x="1048385" y="2415673"/>
            <a:ext cx="1077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/>
              <a:t>Задача сортировки </a:t>
            </a:r>
            <a:r>
              <a:rPr lang="ru-RU" dirty="0"/>
              <a:t>заключается в поиске перестановки</a:t>
            </a:r>
            <a:r>
              <a:rPr lang="en-US" dirty="0"/>
              <a:t>                                    </a:t>
            </a:r>
            <a:r>
              <a:rPr lang="ru-RU" dirty="0"/>
              <a:t>этих </a:t>
            </a:r>
            <a:r>
              <a:rPr lang="en-US" b="1" i="1" dirty="0"/>
              <a:t>n</a:t>
            </a:r>
            <a:r>
              <a:rPr lang="en-US" dirty="0"/>
              <a:t> </a:t>
            </a:r>
            <a:r>
              <a:rPr lang="ru-RU" dirty="0"/>
              <a:t>записей, после которой ключи расположились бы, например, в неубывающем порядке </a:t>
            </a:r>
          </a:p>
        </p:txBody>
      </p:sp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486875"/>
              </p:ext>
            </p:extLst>
          </p:nvPr>
        </p:nvGraphicFramePr>
        <p:xfrm>
          <a:off x="6645210" y="2392635"/>
          <a:ext cx="1714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0" name="Equation" r:id="rId9" imgW="1714320" imgH="330120" progId="Equation.DSMT4">
                  <p:embed/>
                </p:oleObj>
              </mc:Choice>
              <mc:Fallback>
                <p:oleObj name="Equation" r:id="rId9" imgW="1714320" imgH="330120" progId="Equation.DSMT4">
                  <p:embed/>
                  <p:pic>
                    <p:nvPicPr>
                      <p:cNvPr id="0" name="Picture 9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5210" y="2392635"/>
                        <a:ext cx="1714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Объект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289411"/>
              </p:ext>
            </p:extLst>
          </p:nvPr>
        </p:nvGraphicFramePr>
        <p:xfrm>
          <a:off x="4637088" y="3062288"/>
          <a:ext cx="1968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1" name="Equation" r:id="rId11" imgW="1968480" imgH="368280" progId="Equation.DSMT4">
                  <p:embed/>
                </p:oleObj>
              </mc:Choice>
              <mc:Fallback>
                <p:oleObj name="Equation" r:id="rId11" imgW="1968480" imgH="368280" progId="Equation.DSMT4">
                  <p:embed/>
                  <p:pic>
                    <p:nvPicPr>
                      <p:cNvPr id="0" name="Picture 9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3062288"/>
                        <a:ext cx="19685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1048385" y="3486402"/>
            <a:ext cx="1077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Алгоритм сортировки называют </a:t>
            </a:r>
            <a:r>
              <a:rPr lang="ru-RU" b="1" u="sng" dirty="0"/>
              <a:t>устойчивым</a:t>
            </a:r>
            <a:r>
              <a:rPr lang="ru-RU" dirty="0"/>
              <a:t>, если в процессе сортировки относительное расположение элементов с одинаковыми ключами не изменяется.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5" name="Рисунок 14" descr="png..png"/>
          <p:cNvPicPr>
            <a:picLocks noChangeAspect="1"/>
          </p:cNvPicPr>
          <p:nvPr/>
        </p:nvPicPr>
        <p:blipFill>
          <a:blip r:embed="rId1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93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5223" y="518474"/>
            <a:ext cx="6391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Алгоритмы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3200" dirty="0"/>
              <a:t>внутренней сортировки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3095" y="2316229"/>
            <a:ext cx="84514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7030A0"/>
                </a:solidFill>
              </a:rPr>
              <a:t>  </a:t>
            </a:r>
            <a:r>
              <a:rPr lang="ru-RU" sz="2400" dirty="0">
                <a:solidFill>
                  <a:srgbClr val="7030A0"/>
                </a:solidFill>
              </a:rPr>
              <a:t>Сортировка выбором </a:t>
            </a:r>
            <a:r>
              <a:rPr lang="ru-RU" dirty="0">
                <a:solidFill>
                  <a:srgbClr val="7030A0"/>
                </a:solidFill>
              </a:rPr>
              <a:t>(англ. </a:t>
            </a:r>
            <a:r>
              <a:rPr lang="en-US" dirty="0" err="1">
                <a:solidFill>
                  <a:srgbClr val="7030A0"/>
                </a:solidFill>
              </a:rPr>
              <a:t>SelectionSort</a:t>
            </a:r>
            <a:r>
              <a:rPr lang="ru-RU" dirty="0">
                <a:solidFill>
                  <a:srgbClr val="7030A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7030A0"/>
                </a:solidFill>
              </a:rPr>
              <a:t>  </a:t>
            </a:r>
            <a:r>
              <a:rPr lang="ru-RU" sz="2400" dirty="0">
                <a:solidFill>
                  <a:srgbClr val="7030A0"/>
                </a:solidFill>
              </a:rPr>
              <a:t>Обменные алгоритмы сортировки</a:t>
            </a:r>
          </a:p>
          <a:p>
            <a:r>
              <a:rPr lang="ru-RU" sz="2400" dirty="0">
                <a:solidFill>
                  <a:srgbClr val="7030A0"/>
                </a:solidFill>
              </a:rPr>
              <a:t>     </a:t>
            </a:r>
            <a:r>
              <a:rPr lang="en-US" sz="2400" dirty="0">
                <a:solidFill>
                  <a:srgbClr val="7030A0"/>
                </a:solidFill>
              </a:rPr>
              <a:t>     </a:t>
            </a:r>
            <a:r>
              <a:rPr lang="ru-RU" sz="2400" dirty="0">
                <a:solidFill>
                  <a:srgbClr val="7030A0"/>
                </a:solidFill>
              </a:rPr>
              <a:t>Сортировка пузырьком </a:t>
            </a:r>
            <a:r>
              <a:rPr lang="ru-RU" dirty="0">
                <a:solidFill>
                  <a:srgbClr val="7030A0"/>
                </a:solidFill>
              </a:rPr>
              <a:t>(англ. </a:t>
            </a:r>
            <a:r>
              <a:rPr lang="en-US" dirty="0" err="1">
                <a:solidFill>
                  <a:srgbClr val="7030A0"/>
                </a:solidFill>
              </a:rPr>
              <a:t>BubbleSort</a:t>
            </a:r>
            <a:r>
              <a:rPr lang="ru-RU" dirty="0">
                <a:solidFill>
                  <a:srgbClr val="7030A0"/>
                </a:solidFill>
              </a:rPr>
              <a:t>)</a:t>
            </a:r>
          </a:p>
          <a:p>
            <a:r>
              <a:rPr lang="ru-RU" sz="2400" dirty="0">
                <a:solidFill>
                  <a:srgbClr val="7030A0"/>
                </a:solidFill>
              </a:rPr>
              <a:t>     </a:t>
            </a:r>
            <a:r>
              <a:rPr lang="en-US" sz="2400" dirty="0">
                <a:solidFill>
                  <a:srgbClr val="7030A0"/>
                </a:solidFill>
              </a:rPr>
              <a:t>     </a:t>
            </a:r>
            <a:r>
              <a:rPr lang="ru-RU" sz="2400" dirty="0" err="1">
                <a:solidFill>
                  <a:srgbClr val="7030A0"/>
                </a:solidFill>
              </a:rPr>
              <a:t>Шейкерная</a:t>
            </a:r>
            <a:r>
              <a:rPr lang="ru-RU" sz="2400" dirty="0">
                <a:solidFill>
                  <a:srgbClr val="7030A0"/>
                </a:solidFill>
              </a:rPr>
              <a:t> сортировка</a:t>
            </a:r>
            <a:r>
              <a:rPr lang="en-US" sz="2400" dirty="0">
                <a:solidFill>
                  <a:srgbClr val="7030A0"/>
                </a:solidFill>
              </a:rPr>
              <a:t> (</a:t>
            </a:r>
            <a:r>
              <a:rPr lang="ru-RU" sz="2400" dirty="0">
                <a:solidFill>
                  <a:srgbClr val="7030A0"/>
                </a:solidFill>
              </a:rPr>
              <a:t>перемешиванием) </a:t>
            </a:r>
            <a:r>
              <a:rPr lang="ru-RU" dirty="0">
                <a:solidFill>
                  <a:srgbClr val="7030A0"/>
                </a:solidFill>
              </a:rPr>
              <a:t>(англ. </a:t>
            </a:r>
            <a:r>
              <a:rPr lang="en-US" dirty="0" err="1">
                <a:solidFill>
                  <a:srgbClr val="7030A0"/>
                </a:solidFill>
              </a:rPr>
              <a:t>CocktailSort</a:t>
            </a:r>
            <a:r>
              <a:rPr lang="ru-RU" dirty="0">
                <a:solidFill>
                  <a:srgbClr val="7030A0"/>
                </a:solidFill>
              </a:rPr>
              <a:t>)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ru-RU" sz="2400" dirty="0">
                <a:solidFill>
                  <a:srgbClr val="7030A0"/>
                </a:solidFill>
              </a:rPr>
              <a:t>Сортировка вставками (включением) </a:t>
            </a:r>
            <a:r>
              <a:rPr lang="ru-RU" dirty="0">
                <a:solidFill>
                  <a:srgbClr val="7030A0"/>
                </a:solidFill>
              </a:rPr>
              <a:t>(англ. </a:t>
            </a:r>
            <a:r>
              <a:rPr lang="en-US" i="1" dirty="0" err="1">
                <a:solidFill>
                  <a:srgbClr val="7030A0"/>
                </a:solidFill>
              </a:rPr>
              <a:t>InsertionSort</a:t>
            </a:r>
            <a:r>
              <a:rPr lang="ru-RU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7522" y="1270219"/>
            <a:ext cx="9370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Для оценки времени работы алгоритмов составим рекуррентное уравнение, решим его и оценим время работы алгоритма.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47106" y="4643968"/>
            <a:ext cx="71882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ru-RU" sz="2400" dirty="0">
                <a:solidFill>
                  <a:srgbClr val="C00000"/>
                </a:solidFill>
              </a:rPr>
              <a:t>Сортировка слиянием </a:t>
            </a:r>
            <a:r>
              <a:rPr lang="ru-RU" dirty="0">
                <a:solidFill>
                  <a:srgbClr val="C00000"/>
                </a:solidFill>
              </a:rPr>
              <a:t>(англ. </a:t>
            </a:r>
            <a:r>
              <a:rPr lang="en-US" i="1" dirty="0" err="1">
                <a:solidFill>
                  <a:srgbClr val="C00000"/>
                </a:solidFill>
              </a:rPr>
              <a:t>MergeSort</a:t>
            </a:r>
            <a:r>
              <a:rPr lang="ru-RU" dirty="0">
                <a:solidFill>
                  <a:srgbClr val="C0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2400" dirty="0">
                <a:solidFill>
                  <a:srgbClr val="C00000"/>
                </a:solidFill>
              </a:rPr>
              <a:t>  </a:t>
            </a:r>
            <a:r>
              <a:rPr lang="ru-RU" sz="2400" dirty="0">
                <a:solidFill>
                  <a:srgbClr val="C00000"/>
                </a:solidFill>
              </a:rPr>
              <a:t>Быстрая сортировка Ч. Хоара </a:t>
            </a:r>
            <a:r>
              <a:rPr lang="ru-RU" dirty="0">
                <a:solidFill>
                  <a:srgbClr val="C00000"/>
                </a:solidFill>
              </a:rPr>
              <a:t>(англ. </a:t>
            </a:r>
            <a:r>
              <a:rPr lang="ru-RU" i="1" dirty="0" err="1">
                <a:solidFill>
                  <a:srgbClr val="C00000"/>
                </a:solidFill>
              </a:rPr>
              <a:t>QuickSort</a:t>
            </a:r>
            <a:r>
              <a:rPr lang="ru-RU" dirty="0">
                <a:solidFill>
                  <a:srgbClr val="C0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 startAt="4"/>
            </a:pPr>
            <a:endParaRPr lang="ru-RU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Сортировка кучей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(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пирамидальная)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(англ.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HeapSort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253798"/>
              </p:ext>
            </p:extLst>
          </p:nvPr>
        </p:nvGraphicFramePr>
        <p:xfrm>
          <a:off x="10269777" y="3122004"/>
          <a:ext cx="711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3" imgW="711000" imgH="469800" progId="Equation.DSMT4">
                  <p:embed/>
                </p:oleObj>
              </mc:Choice>
              <mc:Fallback>
                <p:oleObj name="Equation" r:id="rId3" imgW="711000" imgH="469800" progId="Equation.DSMT4">
                  <p:embed/>
                  <p:pic>
                    <p:nvPicPr>
                      <p:cNvPr id="0" name="Picture 3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69777" y="3122004"/>
                        <a:ext cx="7112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971103"/>
              </p:ext>
            </p:extLst>
          </p:nvPr>
        </p:nvGraphicFramePr>
        <p:xfrm>
          <a:off x="10236584" y="4879896"/>
          <a:ext cx="1104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Equation" r:id="rId5" imgW="1104840" imgH="355320" progId="Equation.DSMT4">
                  <p:embed/>
                </p:oleObj>
              </mc:Choice>
              <mc:Fallback>
                <p:oleObj name="Equation" r:id="rId5" imgW="1104840" imgH="355320" progId="Equation.DSMT4">
                  <p:embed/>
                  <p:pic>
                    <p:nvPicPr>
                      <p:cNvPr id="0" name="Picture 3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6584" y="4879896"/>
                        <a:ext cx="1104900" cy="355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авая фигурная скобка 9"/>
          <p:cNvSpPr/>
          <p:nvPr/>
        </p:nvSpPr>
        <p:spPr>
          <a:xfrm>
            <a:off x="9529573" y="2337276"/>
            <a:ext cx="707011" cy="2039357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авая фигурная скобка 10"/>
          <p:cNvSpPr/>
          <p:nvPr/>
        </p:nvSpPr>
        <p:spPr>
          <a:xfrm>
            <a:off x="9668155" y="4563027"/>
            <a:ext cx="429845" cy="851397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4" name="Правая фигурная скобка 13"/>
          <p:cNvSpPr/>
          <p:nvPr/>
        </p:nvSpPr>
        <p:spPr>
          <a:xfrm>
            <a:off x="9773749" y="5543937"/>
            <a:ext cx="302305" cy="690019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033326"/>
              </p:ext>
            </p:extLst>
          </p:nvPr>
        </p:nvGraphicFramePr>
        <p:xfrm>
          <a:off x="10269777" y="5711146"/>
          <a:ext cx="1104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Equation" r:id="rId8" imgW="1104840" imgH="355320" progId="Equation.DSMT4">
                  <p:embed/>
                </p:oleObj>
              </mc:Choice>
              <mc:Fallback>
                <p:oleObj name="Equation" r:id="rId8" imgW="1104840" imgH="355320" progId="Equation.DSMT4">
                  <p:embed/>
                  <p:pic>
                    <p:nvPicPr>
                      <p:cNvPr id="0" name="Picture 3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69777" y="5711146"/>
                        <a:ext cx="11049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920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08114" y="514928"/>
            <a:ext cx="106491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ОПРЕДЕЛЕНИЕ</a:t>
            </a:r>
          </a:p>
          <a:p>
            <a:pPr lvl="1" algn="just"/>
            <a:r>
              <a:rPr lang="ru-RU" sz="2400" dirty="0"/>
              <a:t>Соотношения, которые связывают одни и те же функции, но с различными значениями аргументов, называются </a:t>
            </a:r>
            <a:r>
              <a:rPr lang="ru-RU" sz="2400" b="1" u="sng" dirty="0"/>
              <a:t>рекуррентными соотношениями или рекуррентными уравнениями</a:t>
            </a:r>
            <a:r>
              <a:rPr lang="ru-RU" sz="2400" dirty="0"/>
              <a:t>. </a:t>
            </a:r>
          </a:p>
          <a:p>
            <a:pPr algn="just"/>
            <a:endParaRPr lang="ru-RU" sz="2400" dirty="0"/>
          </a:p>
          <a:p>
            <a:pPr lvl="1" algn="just"/>
            <a:r>
              <a:rPr lang="ru-RU" sz="2400" dirty="0"/>
              <a:t>Рекуррентное уравнение будем называть </a:t>
            </a:r>
            <a:r>
              <a:rPr lang="ru-RU" sz="2400" b="1" u="sng" dirty="0"/>
              <a:t>правильным</a:t>
            </a:r>
            <a:r>
              <a:rPr lang="ru-RU" sz="2400" dirty="0"/>
              <a:t>, если значения аргументов у любой из функций в правой части соотношения меньше значения аргументов у любой из функций в левой части соотношения; если аргументов несколько, то достаточно уменьшения одного из них.</a:t>
            </a:r>
          </a:p>
          <a:p>
            <a:pPr algn="just"/>
            <a:endParaRPr lang="ru-RU" sz="2400" dirty="0"/>
          </a:p>
          <a:p>
            <a:pPr lvl="1" algn="just"/>
            <a:r>
              <a:rPr lang="ru-RU" sz="2400" dirty="0"/>
              <a:t>Правильное рекуррентное уравнение называется </a:t>
            </a:r>
            <a:r>
              <a:rPr lang="ru-RU" sz="2400" b="1" u="sng" dirty="0"/>
              <a:t>полным</a:t>
            </a:r>
            <a:r>
              <a:rPr lang="ru-RU" sz="2400" dirty="0"/>
              <a:t>, если оно определено для всех допустимых значений аргументов.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979993"/>
              </p:ext>
            </p:extLst>
          </p:nvPr>
        </p:nvGraphicFramePr>
        <p:xfrm>
          <a:off x="4705350" y="5300663"/>
          <a:ext cx="2781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2781000" imgH="736560" progId="Equation.DSMT4">
                  <p:embed/>
                </p:oleObj>
              </mc:Choice>
              <mc:Fallback>
                <p:oleObj name="Equation" r:id="rId3" imgW="2781000" imgH="736560" progId="Equation.DSMT4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5300663"/>
                        <a:ext cx="27813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96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607206" y="41203"/>
            <a:ext cx="3062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ru-RU" sz="2400" dirty="0">
                <a:solidFill>
                  <a:srgbClr val="7030A0"/>
                </a:solidFill>
              </a:rPr>
              <a:t>Сортировка выбором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989897"/>
              </p:ext>
            </p:extLst>
          </p:nvPr>
        </p:nvGraphicFramePr>
        <p:xfrm>
          <a:off x="669301" y="1010903"/>
          <a:ext cx="3949832" cy="330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235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pPr marL="0" indent="0"/>
                      <a:endParaRPr lang="ru-R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8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194168" y="1010903"/>
            <a:ext cx="662704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На первой итерации среди </a:t>
            </a:r>
            <a:r>
              <a:rPr lang="en-US" sz="2000" dirty="0"/>
              <a:t>n </a:t>
            </a:r>
            <a:r>
              <a:rPr lang="ru-RU" sz="2000" dirty="0"/>
              <a:t>элементов массива найти элемент с минимальным ключом и поменять его с первым элементом. Теперь первый элемент стоит на своем месте. </a:t>
            </a:r>
            <a:endParaRPr lang="en-US" sz="2000" dirty="0"/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Повторить описанные действия с оставшимися </a:t>
            </a:r>
            <a:r>
              <a:rPr lang="en-US" sz="2000" dirty="0"/>
              <a:t>n-1 </a:t>
            </a:r>
            <a:r>
              <a:rPr lang="ru-RU" sz="2000" dirty="0"/>
              <a:t>элементом. </a:t>
            </a:r>
            <a:endParaRPr lang="en-US" sz="2000" dirty="0"/>
          </a:p>
          <a:p>
            <a:endParaRPr lang="ru-RU" sz="2000" dirty="0"/>
          </a:p>
          <a:p>
            <a:r>
              <a:rPr lang="ru-RU" sz="2000" dirty="0"/>
              <a:t>Процесс завершается через </a:t>
            </a:r>
            <a:r>
              <a:rPr lang="en-US" sz="2000" dirty="0"/>
              <a:t>n-1 </a:t>
            </a:r>
            <a:r>
              <a:rPr lang="ru-RU" sz="2000" dirty="0"/>
              <a:t>итерацию.</a:t>
            </a:r>
          </a:p>
          <a:p>
            <a:endParaRPr lang="ru-RU" sz="2000" dirty="0"/>
          </a:p>
          <a:p>
            <a:pPr algn="just"/>
            <a:r>
              <a:rPr lang="ru-RU" sz="2000" u="sng" dirty="0"/>
              <a:t>Особенность</a:t>
            </a:r>
            <a:r>
              <a:rPr lang="ru-RU" dirty="0"/>
              <a:t>: один обмен элементов массива в памяти компьютера на одну итерацию.</a:t>
            </a: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346289"/>
              </p:ext>
            </p:extLst>
          </p:nvPr>
        </p:nvGraphicFramePr>
        <p:xfrm>
          <a:off x="5690059" y="4689037"/>
          <a:ext cx="4102975" cy="1082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3" imgW="2984400" imgH="787320" progId="Equation.DSMT4">
                  <p:embed/>
                </p:oleObj>
              </mc:Choice>
              <mc:Fallback>
                <p:oleObj name="Equation" r:id="rId3" imgW="2984400" imgH="787320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0059" y="4689037"/>
                        <a:ext cx="4102975" cy="10823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Скругленная соединительная линия 19"/>
          <p:cNvCxnSpPr/>
          <p:nvPr/>
        </p:nvCxnSpPr>
        <p:spPr>
          <a:xfrm>
            <a:off x="1762813" y="2168162"/>
            <a:ext cx="2535810" cy="94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2318994" y="2580563"/>
            <a:ext cx="147058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2884602" y="2997724"/>
            <a:ext cx="1414021" cy="94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3384223" y="3459637"/>
            <a:ext cx="490193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3874416" y="3827282"/>
            <a:ext cx="51847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1338606" y="1734532"/>
            <a:ext cx="2450969" cy="94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3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018938"/>
              </p:ext>
            </p:extLst>
          </p:nvPr>
        </p:nvGraphicFramePr>
        <p:xfrm>
          <a:off x="574709" y="1701302"/>
          <a:ext cx="104521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Equation" r:id="rId3" imgW="10451880" imgH="4927320" progId="Equation.DSMT4">
                  <p:embed/>
                </p:oleObj>
              </mc:Choice>
              <mc:Fallback>
                <p:oleObj name="Equation" r:id="rId3" imgW="10451880" imgH="4927320" progId="Equation.DSMT4">
                  <p:embed/>
                  <p:pic>
                    <p:nvPicPr>
                      <p:cNvPr id="0" name="Picture 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709" y="1701302"/>
                        <a:ext cx="10452100" cy="492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157348"/>
              </p:ext>
            </p:extLst>
          </p:nvPr>
        </p:nvGraphicFramePr>
        <p:xfrm>
          <a:off x="4708525" y="737009"/>
          <a:ext cx="27320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Equation" r:id="rId5" imgW="2984400" imgH="787320" progId="Equation.DSMT4">
                  <p:embed/>
                </p:oleObj>
              </mc:Choice>
              <mc:Fallback>
                <p:oleObj name="Equation" r:id="rId5" imgW="2984400" imgH="787320" progId="Equation.DSMT4">
                  <p:embed/>
                  <p:pic>
                    <p:nvPicPr>
                      <p:cNvPr id="0" name="Picture 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8525" y="737009"/>
                        <a:ext cx="2732088" cy="720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4407306" y="153560"/>
            <a:ext cx="31313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ru-RU" sz="2400" dirty="0">
                <a:solidFill>
                  <a:srgbClr val="7030A0"/>
                </a:solidFill>
              </a:rPr>
              <a:t>Сортировка выбором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9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407306" y="93455"/>
            <a:ext cx="33016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ru-RU" sz="2400" dirty="0">
                <a:solidFill>
                  <a:srgbClr val="7030A0"/>
                </a:solidFill>
              </a:rPr>
              <a:t>Сортировка пузырьком</a:t>
            </a:r>
            <a:endParaRPr lang="ru-RU" dirty="0">
              <a:solidFill>
                <a:srgbClr val="0070C0"/>
              </a:solidFill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681609"/>
              </p:ext>
            </p:extLst>
          </p:nvPr>
        </p:nvGraphicFramePr>
        <p:xfrm>
          <a:off x="669301" y="1160851"/>
          <a:ext cx="3458713" cy="2998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871">
                <a:tc>
                  <a:txBody>
                    <a:bodyPr/>
                    <a:lstStyle/>
                    <a:p>
                      <a:r>
                        <a:rPr lang="ru-RU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1564" marB="415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1564" marB="415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1564" marB="415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1564" marB="415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1564" marB="415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1564" marB="415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1564" marB="415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871">
                <a:tc>
                  <a:txBody>
                    <a:bodyPr/>
                    <a:lstStyle/>
                    <a:p>
                      <a:r>
                        <a:rPr lang="ru-RU" sz="1600" dirty="0"/>
                        <a:t>2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3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7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14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70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871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871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871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871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871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194168" y="1010903"/>
            <a:ext cx="66270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На первой итерации просматриваем массив справа налево  и при каждом шаге меньший из двух соседних элементов перемещается к левой позиции (обменами).</a:t>
            </a:r>
          </a:p>
          <a:p>
            <a:pPr algn="just"/>
            <a:r>
              <a:rPr lang="ru-RU" sz="2000" dirty="0"/>
              <a:t>Теперь первый элемент стоит на своем месте. </a:t>
            </a:r>
            <a:endParaRPr lang="en-US" sz="2000" dirty="0"/>
          </a:p>
          <a:p>
            <a:pPr algn="just"/>
            <a:r>
              <a:rPr lang="ru-RU" sz="2000" dirty="0"/>
              <a:t>Повторить описанные действия с оставшимися </a:t>
            </a:r>
            <a:r>
              <a:rPr lang="en-US" sz="2000" dirty="0"/>
              <a:t>n-1 </a:t>
            </a:r>
            <a:r>
              <a:rPr lang="ru-RU" sz="2000" dirty="0"/>
              <a:t>элементом. </a:t>
            </a:r>
            <a:endParaRPr lang="en-US" sz="2000" dirty="0"/>
          </a:p>
          <a:p>
            <a:pPr algn="just"/>
            <a:r>
              <a:rPr lang="ru-RU" sz="2000" dirty="0"/>
              <a:t>Процесс завершается через </a:t>
            </a:r>
            <a:r>
              <a:rPr lang="en-US" sz="2000" dirty="0"/>
              <a:t>n-1 </a:t>
            </a:r>
            <a:r>
              <a:rPr lang="ru-RU" sz="2000" dirty="0"/>
              <a:t>итерацию.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u="sng" dirty="0"/>
              <a:t>Особенность</a:t>
            </a:r>
            <a:r>
              <a:rPr lang="ru-RU" sz="2000" dirty="0"/>
              <a:t>: </a:t>
            </a:r>
            <a:r>
              <a:rPr lang="ru-RU" dirty="0"/>
              <a:t>на каждой итерации могут происходить многочисленные обмены элементов массива в памяти компьютера.</a:t>
            </a: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223728"/>
              </p:ext>
            </p:extLst>
          </p:nvPr>
        </p:nvGraphicFramePr>
        <p:xfrm>
          <a:off x="7090546" y="4700718"/>
          <a:ext cx="4102975" cy="1082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Equation" r:id="rId3" imgW="2984400" imgH="787320" progId="Equation.DSMT4">
                  <p:embed/>
                </p:oleObj>
              </mc:Choice>
              <mc:Fallback>
                <p:oleObj name="Equation" r:id="rId3" imgW="2984400" imgH="787320" progId="Equation.DSMT4">
                  <p:embed/>
                  <p:pic>
                    <p:nvPicPr>
                      <p:cNvPr id="0" name="Picture 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0546" y="4700718"/>
                        <a:ext cx="4102975" cy="10823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882042"/>
              </p:ext>
            </p:extLst>
          </p:nvPr>
        </p:nvGraphicFramePr>
        <p:xfrm>
          <a:off x="310449" y="4610402"/>
          <a:ext cx="62865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Equation" r:id="rId5" imgW="6286320" imgH="1384200" progId="Equation.DSMT4">
                  <p:embed/>
                </p:oleObj>
              </mc:Choice>
              <mc:Fallback>
                <p:oleObj name="Equation" r:id="rId5" imgW="6286320" imgH="1384200" progId="Equation.DSMT4">
                  <p:embed/>
                  <p:pic>
                    <p:nvPicPr>
                      <p:cNvPr id="0" name="Picture 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449" y="4610402"/>
                        <a:ext cx="6286500" cy="138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Прямая со стрелкой 12"/>
          <p:cNvCxnSpPr/>
          <p:nvPr/>
        </p:nvCxnSpPr>
        <p:spPr>
          <a:xfrm flipH="1">
            <a:off x="4172274" y="1739275"/>
            <a:ext cx="3643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4172274" y="2056705"/>
            <a:ext cx="3643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4172274" y="2507289"/>
            <a:ext cx="3643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4172274" y="2796437"/>
            <a:ext cx="3643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4172274" y="3203694"/>
            <a:ext cx="3643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4172274" y="3556927"/>
            <a:ext cx="3643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0" name="Рисунок 19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4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438010" y="145286"/>
            <a:ext cx="3389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ru-RU" sz="2400" dirty="0" err="1">
                <a:solidFill>
                  <a:srgbClr val="7030A0"/>
                </a:solidFill>
              </a:rPr>
              <a:t>Шейкерная</a:t>
            </a:r>
            <a:r>
              <a:rPr lang="ru-RU" sz="2400" dirty="0">
                <a:solidFill>
                  <a:srgbClr val="7030A0"/>
                </a:solidFill>
              </a:rPr>
              <a:t> сортировка </a:t>
            </a:r>
            <a:endParaRPr lang="ru-RU" dirty="0">
              <a:solidFill>
                <a:srgbClr val="7030A0"/>
              </a:solidFill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606271"/>
              </p:ext>
            </p:extLst>
          </p:nvPr>
        </p:nvGraphicFramePr>
        <p:xfrm>
          <a:off x="494905" y="1010903"/>
          <a:ext cx="3836709" cy="2061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2358"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194168" y="1010903"/>
            <a:ext cx="66270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u="sng" dirty="0"/>
              <a:t>Отличия от пузырьковой сортировки: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/>
              <a:t>Чередование направлений просмотра массива: при движении справа налево «всплывает самый лёгкий», при движении слева направо – «тонет самый тяжёлый».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/>
              <a:t>Если при некотором проходе нет ни одного обмена, то сортировка досрочно завершается – массив отсортирован.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/>
              <a:t>Сужение области просмотра: фиксируется индекс последнего обмена и при движении в противоположную сторону движение начинается с этого индекса.</a:t>
            </a:r>
          </a:p>
          <a:p>
            <a:pPr marL="342900" indent="-342900" algn="just">
              <a:buFont typeface="+mj-lt"/>
              <a:buAutoNum type="arabicPeriod"/>
            </a:pPr>
            <a:endParaRPr lang="ru-RU" dirty="0"/>
          </a:p>
          <a:p>
            <a:pPr marL="342900" indent="-342900" algn="just">
              <a:buFont typeface="+mj-lt"/>
              <a:buAutoNum type="arabicPeriod"/>
            </a:pPr>
            <a:endParaRPr lang="ru-RU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759333"/>
              </p:ext>
            </p:extLst>
          </p:nvPr>
        </p:nvGraphicFramePr>
        <p:xfrm>
          <a:off x="3450177" y="3828885"/>
          <a:ext cx="579755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3" imgW="4216320" imgH="787320" progId="Equation.DSMT4">
                  <p:embed/>
                </p:oleObj>
              </mc:Choice>
              <mc:Fallback>
                <p:oleObj name="Equation" r:id="rId3" imgW="4216320" imgH="787320" progId="Equation.DSMT4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0177" y="3828885"/>
                        <a:ext cx="5797550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283509"/>
              </p:ext>
            </p:extLst>
          </p:nvPr>
        </p:nvGraphicFramePr>
        <p:xfrm>
          <a:off x="2837467" y="5257800"/>
          <a:ext cx="62865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Equation" r:id="rId5" imgW="6286320" imgH="1384200" progId="Equation.DSMT4">
                  <p:embed/>
                </p:oleObj>
              </mc:Choice>
              <mc:Fallback>
                <p:oleObj name="Equation" r:id="rId5" imgW="6286320" imgH="1384200" progId="Equation.DSMT4">
                  <p:embed/>
                  <p:pic>
                    <p:nvPicPr>
                      <p:cNvPr id="0" name="Picture 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7467" y="5257800"/>
                        <a:ext cx="6286500" cy="138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Прямая со стрелкой 3"/>
          <p:cNvCxnSpPr/>
          <p:nvPr/>
        </p:nvCxnSpPr>
        <p:spPr>
          <a:xfrm flipH="1">
            <a:off x="3550645" y="1753386"/>
            <a:ext cx="4053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1442297" y="2168164"/>
            <a:ext cx="405352" cy="94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3044824" y="2580563"/>
            <a:ext cx="4053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5" name="Рисунок 14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9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786590" y="210471"/>
            <a:ext cx="5050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dirty="0">
                <a:solidFill>
                  <a:srgbClr val="7030A0"/>
                </a:solidFill>
              </a:rPr>
              <a:t>Сортировка вставками (включением)</a:t>
            </a:r>
            <a:endParaRPr lang="ru-RU" sz="2000" dirty="0">
              <a:solidFill>
                <a:srgbClr val="7030A0"/>
              </a:solidFill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935483"/>
              </p:ext>
            </p:extLst>
          </p:nvPr>
        </p:nvGraphicFramePr>
        <p:xfrm>
          <a:off x="496365" y="1010903"/>
          <a:ext cx="3804585" cy="3298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2358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0562"/>
              </p:ext>
            </p:extLst>
          </p:nvPr>
        </p:nvGraphicFramePr>
        <p:xfrm>
          <a:off x="6853238" y="4167188"/>
          <a:ext cx="39671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1" name="Equation" r:id="rId3" imgW="3098520" imgH="787320" progId="Equation.DSMT4">
                  <p:embed/>
                </p:oleObj>
              </mc:Choice>
              <mc:Fallback>
                <p:oleObj name="Equation" r:id="rId3" imgW="3098520" imgH="787320" progId="Equation.DSMT4">
                  <p:embed/>
                  <p:pic>
                    <p:nvPicPr>
                      <p:cNvPr id="0" name="Picture 7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3238" y="4167188"/>
                        <a:ext cx="3967162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Группа 1"/>
          <p:cNvGrpSpPr/>
          <p:nvPr/>
        </p:nvGrpSpPr>
        <p:grpSpPr>
          <a:xfrm>
            <a:off x="5194168" y="1010903"/>
            <a:ext cx="6627044" cy="3139321"/>
            <a:chOff x="5194168" y="1010903"/>
            <a:chExt cx="6627044" cy="3139321"/>
          </a:xfrm>
        </p:grpSpPr>
        <p:sp>
          <p:nvSpPr>
            <p:cNvPr id="11" name="TextBox 10"/>
            <p:cNvSpPr txBox="1"/>
            <p:nvPr/>
          </p:nvSpPr>
          <p:spPr>
            <a:xfrm>
              <a:off x="5194168" y="1010903"/>
              <a:ext cx="6627044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dirty="0"/>
                <a:t>Пусть элементы</a:t>
              </a:r>
            </a:p>
            <a:p>
              <a:pPr algn="just"/>
              <a:r>
                <a:rPr lang="ru-RU" dirty="0"/>
                <a:t>уже упорядочены на предыдущих итерациях (первоначально в качестве упорядоченной части можно взять первый элемент </a:t>
              </a:r>
              <a:r>
                <a:rPr lang="ru-RU" dirty="0" err="1"/>
                <a:t>мас</a:t>
              </a:r>
              <a:r>
                <a:rPr lang="en-US" dirty="0"/>
                <a:t>c</a:t>
              </a:r>
              <a:r>
                <a:rPr lang="ru-RU" dirty="0"/>
                <a:t>ива).</a:t>
              </a:r>
              <a:endParaRPr lang="en-US" dirty="0"/>
            </a:p>
            <a:p>
              <a:pPr algn="just"/>
              <a:endParaRPr lang="ru-RU" dirty="0"/>
            </a:p>
            <a:p>
              <a:pPr algn="just"/>
              <a:r>
                <a:rPr lang="ru-RU" dirty="0"/>
                <a:t>На очередной итерации надо взять   </a:t>
              </a:r>
              <a:r>
                <a:rPr lang="en-US" dirty="0"/>
                <a:t> </a:t>
              </a:r>
              <a:r>
                <a:rPr lang="ru-RU" dirty="0"/>
                <a:t> (первый элемент из ещё неупорядоченной части) и включить в нужное место упорядоченной последовательности:</a:t>
              </a:r>
            </a:p>
            <a:p>
              <a:pPr algn="just"/>
              <a:endParaRPr lang="ru-RU" dirty="0"/>
            </a:p>
            <a:p>
              <a:pPr algn="just"/>
              <a:r>
                <a:rPr lang="ru-RU" dirty="0"/>
                <a:t>Данный процесс называют просеиванием (выполняется прямое или двоичное включение).</a:t>
              </a:r>
            </a:p>
          </p:txBody>
        </p:sp>
        <p:graphicFrame>
          <p:nvGraphicFramePr>
            <p:cNvPr id="7" name="Объект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5674861"/>
                </p:ext>
              </p:extLst>
            </p:nvPr>
          </p:nvGraphicFramePr>
          <p:xfrm>
            <a:off x="6942924" y="1036837"/>
            <a:ext cx="14478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2" name="Equation" r:id="rId5" imgW="1447560" imgH="330120" progId="Equation.DSMT4">
                    <p:embed/>
                  </p:oleObj>
                </mc:Choice>
                <mc:Fallback>
                  <p:oleObj name="Equation" r:id="rId5" imgW="1447560" imgH="330120" progId="Equation.DSMT4">
                    <p:embed/>
                    <p:pic>
                      <p:nvPicPr>
                        <p:cNvPr id="0" name="Picture 7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2924" y="1036837"/>
                          <a:ext cx="1447800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Объект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411719"/>
                </p:ext>
              </p:extLst>
            </p:nvPr>
          </p:nvGraphicFramePr>
          <p:xfrm>
            <a:off x="8942978" y="2434613"/>
            <a:ext cx="2286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3" name="Equation" r:id="rId7" imgW="228600" imgH="330120" progId="Equation.DSMT4">
                    <p:embed/>
                  </p:oleObj>
                </mc:Choice>
                <mc:Fallback>
                  <p:oleObj name="Equation" r:id="rId7" imgW="228600" imgH="330120" progId="Equation.DSMT4">
                    <p:embed/>
                    <p:pic>
                      <p:nvPicPr>
                        <p:cNvPr id="0" name="Picture 7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42978" y="2434613"/>
                          <a:ext cx="228600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727525"/>
              </p:ext>
            </p:extLst>
          </p:nvPr>
        </p:nvGraphicFramePr>
        <p:xfrm>
          <a:off x="7571378" y="3250425"/>
          <a:ext cx="1371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4" name="Equation" r:id="rId9" imgW="1371600" imgH="330120" progId="Equation.DSMT4">
                  <p:embed/>
                </p:oleObj>
              </mc:Choice>
              <mc:Fallback>
                <p:oleObj name="Equation" r:id="rId9" imgW="1371600" imgH="330120" progId="Equation.DSMT4">
                  <p:embed/>
                  <p:pic>
                    <p:nvPicPr>
                      <p:cNvPr id="0" name="Picture 7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1378" y="3250425"/>
                        <a:ext cx="13716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259688"/>
              </p:ext>
            </p:extLst>
          </p:nvPr>
        </p:nvGraphicFramePr>
        <p:xfrm>
          <a:off x="347057" y="5257800"/>
          <a:ext cx="62865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" name="Equation" r:id="rId11" imgW="6286320" imgH="1384200" progId="Equation.DSMT4">
                  <p:embed/>
                </p:oleObj>
              </mc:Choice>
              <mc:Fallback>
                <p:oleObj name="Equation" r:id="rId11" imgW="6286320" imgH="1384200" progId="Equation.DSMT4">
                  <p:embed/>
                  <p:pic>
                    <p:nvPicPr>
                      <p:cNvPr id="0" name="Picture 7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57" y="5257800"/>
                        <a:ext cx="6286500" cy="138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1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14551" y="280294"/>
            <a:ext cx="3075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dirty="0">
                <a:solidFill>
                  <a:srgbClr val="C00000"/>
                </a:solidFill>
              </a:rPr>
              <a:t>Сортировка слиянием</a:t>
            </a:r>
            <a:endParaRPr lang="ru-RU" sz="2000" dirty="0">
              <a:solidFill>
                <a:srgbClr val="7030A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985261" y="2064591"/>
            <a:ext cx="5081048" cy="1938992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ru-RU" sz="2000" b="1" dirty="0" err="1">
                <a:latin typeface="Consolas" panose="020B0609020204030204" pitchFamily="49" charset="0"/>
              </a:rPr>
              <a:t>def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MergeSort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</a:rPr>
              <a:t>l,r</a:t>
            </a:r>
            <a:r>
              <a:rPr lang="ru-RU" sz="2000" dirty="0">
                <a:latin typeface="Consolas" panose="020B0609020204030204" pitchFamily="49" charset="0"/>
              </a:rPr>
              <a:t>):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if</a:t>
            </a:r>
            <a:r>
              <a:rPr lang="ru-RU" sz="2000" dirty="0">
                <a:latin typeface="Consolas" panose="020B0609020204030204" pitchFamily="49" charset="0"/>
              </a:rPr>
              <a:t> l ≠ r: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</a:t>
            </a:r>
            <a:r>
              <a:rPr lang="ru-RU" sz="2000" dirty="0">
                <a:latin typeface="Consolas" panose="020B0609020204030204" pitchFamily="49" charset="0"/>
              </a:rPr>
              <a:t>k = (l + r) // 2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</a:t>
            </a:r>
            <a:r>
              <a:rPr lang="en-US" sz="2000" dirty="0" err="1">
                <a:latin typeface="Consolas" panose="020B0609020204030204" pitchFamily="49" charset="0"/>
              </a:rPr>
              <a:t>MergeSort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</a:rPr>
              <a:t>l,k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</a:t>
            </a:r>
            <a:r>
              <a:rPr lang="en-US" sz="2000" dirty="0" err="1">
                <a:latin typeface="Consolas" panose="020B0609020204030204" pitchFamily="49" charset="0"/>
              </a:rPr>
              <a:t>MergeSort</a:t>
            </a:r>
            <a:r>
              <a:rPr lang="en-US" sz="2000" dirty="0">
                <a:latin typeface="Consolas" panose="020B0609020204030204" pitchFamily="49" charset="0"/>
              </a:rPr>
              <a:t> (k+1,r)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</a:t>
            </a:r>
            <a:r>
              <a:rPr lang="en-US" sz="2000" dirty="0" err="1">
                <a:latin typeface="Consolas" panose="020B0609020204030204" pitchFamily="49" charset="0"/>
              </a:rPr>
              <a:t>MergeList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l,k,r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7004" y="1023611"/>
            <a:ext cx="5580668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Делим последовательность элементов на две части (</a:t>
            </a: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границы </a:t>
            </a:r>
            <a:r>
              <a:rPr lang="en-US" i="1" dirty="0"/>
              <a:t>l</a:t>
            </a:r>
            <a:r>
              <a:rPr lang="ru-RU" i="1" dirty="0"/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dirty="0"/>
              <a:t> </a:t>
            </a:r>
            <a:r>
              <a:rPr lang="en-US" i="1" dirty="0"/>
              <a:t>r</a:t>
            </a:r>
            <a:r>
              <a:rPr lang="ru-RU" dirty="0"/>
              <a:t> 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включаем</a:t>
            </a:r>
            <a:r>
              <a:rPr lang="en-US" dirty="0"/>
              <a:t>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сортируемая  последовательность состояла из </a:t>
            </a:r>
            <a:r>
              <a:rPr kumimoji="0" lang="en-US" altLang="ru-RU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элементов, то первая часть может содержать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первы</a:t>
            </a: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kumimoji="0" lang="en-US" altLang="ru-RU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элементов, а вторая часть – оставшиеся</a:t>
            </a:r>
            <a:r>
              <a:rPr lang="en-US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порядок следования элементов в каждой из полученных частей совпадает с их порядком следования в исходной последовательности). Если в последовательности только один элемент, то деление не выполняем.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Сортируем отдельно каждую из полученных частей</a:t>
            </a:r>
            <a:r>
              <a:rPr lang="en-US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этим же алгоритмом.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Производим слияние отсортированных частей последовательности так, чтобы сохранилась упорядоченность. 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15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952299"/>
              </p:ext>
            </p:extLst>
          </p:nvPr>
        </p:nvGraphicFramePr>
        <p:xfrm>
          <a:off x="4619125" y="1913884"/>
          <a:ext cx="563683" cy="301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3" imgW="457200" imgH="241300" progId="Equation.DSMT4">
                  <p:embed/>
                </p:oleObj>
              </mc:Choice>
              <mc:Fallback>
                <p:oleObj name="Equation" r:id="rId3" imgW="457200" imgH="24130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125" y="1913884"/>
                        <a:ext cx="563683" cy="3014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63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11316" y="2092542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(11,10,2,7,13,4,8,6 ,99)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27148" y="2768974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(11,10,2,7)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41308" y="276897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(13,4,8,6,99)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6813" y="3354018"/>
            <a:ext cx="69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(2,7)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73950" y="329957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(11,10)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70965" y="332917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(8,6,99)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83205" y="335401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(13,4)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49284" y="3876421"/>
            <a:ext cx="55976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(10)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60974" y="387642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(11)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34347" y="392468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(7)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35970" y="387642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(2)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4448253" y="2481380"/>
            <a:ext cx="1202277" cy="307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cxnSpLocks/>
          </p:cNvCxnSpPr>
          <p:nvPr/>
        </p:nvCxnSpPr>
        <p:spPr>
          <a:xfrm>
            <a:off x="5650530" y="2471410"/>
            <a:ext cx="1496440" cy="292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3" idx="2"/>
            <a:endCxn id="6" idx="0"/>
          </p:cNvCxnSpPr>
          <p:nvPr/>
        </p:nvCxnSpPr>
        <p:spPr>
          <a:xfrm flipH="1">
            <a:off x="2399708" y="3138306"/>
            <a:ext cx="1227925" cy="161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3" idx="2"/>
            <a:endCxn id="5" idx="0"/>
          </p:cNvCxnSpPr>
          <p:nvPr/>
        </p:nvCxnSpPr>
        <p:spPr>
          <a:xfrm>
            <a:off x="3627633" y="3138306"/>
            <a:ext cx="604924" cy="215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6" idx="2"/>
            <a:endCxn id="10" idx="0"/>
          </p:cNvCxnSpPr>
          <p:nvPr/>
        </p:nvCxnSpPr>
        <p:spPr>
          <a:xfrm flipH="1">
            <a:off x="1840859" y="3668906"/>
            <a:ext cx="558849" cy="207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6" idx="2"/>
            <a:endCxn id="9" idx="0"/>
          </p:cNvCxnSpPr>
          <p:nvPr/>
        </p:nvCxnSpPr>
        <p:spPr>
          <a:xfrm>
            <a:off x="2399708" y="3668906"/>
            <a:ext cx="229461" cy="207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5" idx="2"/>
            <a:endCxn id="12" idx="0"/>
          </p:cNvCxnSpPr>
          <p:nvPr/>
        </p:nvCxnSpPr>
        <p:spPr>
          <a:xfrm flipH="1">
            <a:off x="3957345" y="3723350"/>
            <a:ext cx="275212" cy="153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5" idx="2"/>
            <a:endCxn id="11" idx="0"/>
          </p:cNvCxnSpPr>
          <p:nvPr/>
        </p:nvCxnSpPr>
        <p:spPr>
          <a:xfrm>
            <a:off x="4232557" y="3723350"/>
            <a:ext cx="323165" cy="201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4" idx="2"/>
          </p:cNvCxnSpPr>
          <p:nvPr/>
        </p:nvCxnSpPr>
        <p:spPr>
          <a:xfrm flipH="1">
            <a:off x="6522925" y="3138306"/>
            <a:ext cx="906232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4" idx="2"/>
            <a:endCxn id="7" idx="0"/>
          </p:cNvCxnSpPr>
          <p:nvPr/>
        </p:nvCxnSpPr>
        <p:spPr>
          <a:xfrm>
            <a:off x="7429157" y="3138306"/>
            <a:ext cx="996420" cy="190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8601043" y="197963"/>
            <a:ext cx="3521327" cy="138499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ru-RU" sz="1400" dirty="0" err="1">
                <a:latin typeface="Consolas" panose="020B0609020204030204" pitchFamily="49" charset="0"/>
              </a:rPr>
              <a:t>def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MergeSort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</a:rPr>
              <a:t>l,r</a:t>
            </a:r>
            <a:r>
              <a:rPr lang="ru-RU" sz="1400" dirty="0">
                <a:latin typeface="Consolas" panose="020B0609020204030204" pitchFamily="49" charset="0"/>
              </a:rPr>
              <a:t>):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if</a:t>
            </a:r>
            <a:r>
              <a:rPr lang="ru-RU" sz="1400" dirty="0">
                <a:latin typeface="Consolas" panose="020B0609020204030204" pitchFamily="49" charset="0"/>
              </a:rPr>
              <a:t> l ≠ r: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dirty="0">
                <a:latin typeface="Consolas" panose="020B0609020204030204" pitchFamily="49" charset="0"/>
              </a:rPr>
              <a:t>k = (l + r) // 2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en-US" sz="1400" dirty="0" err="1">
                <a:latin typeface="Consolas" panose="020B0609020204030204" pitchFamily="49" charset="0"/>
              </a:rPr>
              <a:t>MergeSort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</a:rPr>
              <a:t>l,k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en-US" sz="1400" dirty="0" err="1">
                <a:latin typeface="Consolas" panose="020B0609020204030204" pitchFamily="49" charset="0"/>
              </a:rPr>
              <a:t>MergeSort</a:t>
            </a:r>
            <a:r>
              <a:rPr lang="en-US" sz="1400" dirty="0">
                <a:latin typeface="Consolas" panose="020B0609020204030204" pitchFamily="49" charset="0"/>
              </a:rPr>
              <a:t> (k+1,r)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en-US" sz="1400" dirty="0" err="1">
                <a:latin typeface="Consolas" panose="020B0609020204030204" pitchFamily="49" charset="0"/>
              </a:rPr>
              <a:t>MergeList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</a:rPr>
              <a:t>l,k,r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 flipH="1">
            <a:off x="1050958" y="3282468"/>
            <a:ext cx="89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(10,11)</a:t>
            </a:r>
          </a:p>
        </p:txBody>
      </p:sp>
      <p:cxnSp>
        <p:nvCxnSpPr>
          <p:cNvPr id="37" name="Прямая со стрелкой 36"/>
          <p:cNvCxnSpPr/>
          <p:nvPr/>
        </p:nvCxnSpPr>
        <p:spPr>
          <a:xfrm flipV="1">
            <a:off x="1949163" y="3617027"/>
            <a:ext cx="274468" cy="96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2414893" y="3608711"/>
            <a:ext cx="239374" cy="192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flipH="1">
            <a:off x="3353867" y="3344044"/>
            <a:ext cx="68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(2,7)</a:t>
            </a:r>
          </a:p>
        </p:txBody>
      </p:sp>
      <p:cxnSp>
        <p:nvCxnSpPr>
          <p:cNvPr id="41" name="Прямая со стрелкой 40"/>
          <p:cNvCxnSpPr/>
          <p:nvPr/>
        </p:nvCxnSpPr>
        <p:spPr>
          <a:xfrm flipV="1">
            <a:off x="3770750" y="3685149"/>
            <a:ext cx="274468" cy="96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 flipV="1">
            <a:off x="4272294" y="3669314"/>
            <a:ext cx="270147" cy="1460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flipH="1">
            <a:off x="1988571" y="2760421"/>
            <a:ext cx="125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(2,7,10,11)</a:t>
            </a:r>
          </a:p>
        </p:txBody>
      </p:sp>
      <p:cxnSp>
        <p:nvCxnSpPr>
          <p:cNvPr id="46" name="Прямая со стрелкой 45"/>
          <p:cNvCxnSpPr/>
          <p:nvPr/>
        </p:nvCxnSpPr>
        <p:spPr>
          <a:xfrm flipV="1">
            <a:off x="2641271" y="3138306"/>
            <a:ext cx="332978" cy="48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H="1" flipV="1">
            <a:off x="3816172" y="3133226"/>
            <a:ext cx="328945" cy="1186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V="1">
            <a:off x="4542441" y="2539667"/>
            <a:ext cx="372782" cy="95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726380" y="387418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(13)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551485" y="387642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(4)</a:t>
            </a:r>
          </a:p>
        </p:txBody>
      </p:sp>
      <p:cxnSp>
        <p:nvCxnSpPr>
          <p:cNvPr id="64" name="Прямая со стрелкой 63"/>
          <p:cNvCxnSpPr>
            <a:stCxn id="8" idx="2"/>
            <a:endCxn id="61" idx="0"/>
          </p:cNvCxnSpPr>
          <p:nvPr/>
        </p:nvCxnSpPr>
        <p:spPr>
          <a:xfrm flipH="1">
            <a:off x="6006265" y="3723350"/>
            <a:ext cx="444188" cy="150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stCxn id="8" idx="2"/>
            <a:endCxn id="62" idx="0"/>
          </p:cNvCxnSpPr>
          <p:nvPr/>
        </p:nvCxnSpPr>
        <p:spPr>
          <a:xfrm>
            <a:off x="6450453" y="3723350"/>
            <a:ext cx="322407" cy="153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V="1">
            <a:off x="5873821" y="3723350"/>
            <a:ext cx="274468" cy="96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H="1" flipV="1">
            <a:off x="6522925" y="3698502"/>
            <a:ext cx="270147" cy="1460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flipH="1">
            <a:off x="5333699" y="3363991"/>
            <a:ext cx="81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(4,13)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627606" y="3876421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(6,99)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669634" y="387642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(8)</a:t>
            </a:r>
          </a:p>
        </p:txBody>
      </p:sp>
      <p:cxnSp>
        <p:nvCxnSpPr>
          <p:cNvPr id="76" name="Прямая со стрелкой 75"/>
          <p:cNvCxnSpPr>
            <a:endCxn id="74" idx="0"/>
          </p:cNvCxnSpPr>
          <p:nvPr/>
        </p:nvCxnSpPr>
        <p:spPr>
          <a:xfrm flipH="1">
            <a:off x="7891009" y="3741208"/>
            <a:ext cx="534568" cy="135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7" idx="2"/>
          </p:cNvCxnSpPr>
          <p:nvPr/>
        </p:nvCxnSpPr>
        <p:spPr>
          <a:xfrm>
            <a:off x="8425577" y="3698502"/>
            <a:ext cx="454611" cy="199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047768" y="434988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(99)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158293" y="43498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(6)</a:t>
            </a:r>
          </a:p>
        </p:txBody>
      </p:sp>
      <p:cxnSp>
        <p:nvCxnSpPr>
          <p:cNvPr id="83" name="Прямая со стрелкой 82"/>
          <p:cNvCxnSpPr>
            <a:stCxn id="73" idx="2"/>
          </p:cNvCxnSpPr>
          <p:nvPr/>
        </p:nvCxnSpPr>
        <p:spPr>
          <a:xfrm flipH="1">
            <a:off x="8601043" y="4245753"/>
            <a:ext cx="393811" cy="151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73" idx="2"/>
            <a:endCxn id="80" idx="0"/>
          </p:cNvCxnSpPr>
          <p:nvPr/>
        </p:nvCxnSpPr>
        <p:spPr>
          <a:xfrm>
            <a:off x="8994854" y="4245753"/>
            <a:ext cx="332799" cy="104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flipV="1">
            <a:off x="6597376" y="3138306"/>
            <a:ext cx="350623" cy="64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V="1">
            <a:off x="8541875" y="4227721"/>
            <a:ext cx="274468" cy="96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 flipV="1">
            <a:off x="7914576" y="3723350"/>
            <a:ext cx="274468" cy="96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 flipH="1" flipV="1">
            <a:off x="7799974" y="3143968"/>
            <a:ext cx="358319" cy="58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>
          <a:xfrm flipH="1" flipV="1">
            <a:off x="9012640" y="4184172"/>
            <a:ext cx="328945" cy="1186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/>
          <p:nvPr/>
        </p:nvCxnSpPr>
        <p:spPr>
          <a:xfrm flipH="1" flipV="1">
            <a:off x="8567778" y="3691738"/>
            <a:ext cx="328945" cy="1186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flipH="1">
            <a:off x="9210154" y="3874188"/>
            <a:ext cx="81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(6,99)</a:t>
            </a:r>
          </a:p>
        </p:txBody>
      </p:sp>
      <p:sp>
        <p:nvSpPr>
          <p:cNvPr id="94" name="TextBox 93"/>
          <p:cNvSpPr txBox="1"/>
          <p:nvPr/>
        </p:nvSpPr>
        <p:spPr>
          <a:xfrm flipH="1">
            <a:off x="8816342" y="3377634"/>
            <a:ext cx="98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(6,8,99)</a:t>
            </a:r>
          </a:p>
        </p:txBody>
      </p:sp>
      <p:sp>
        <p:nvSpPr>
          <p:cNvPr id="95" name="TextBox 94"/>
          <p:cNvSpPr txBox="1"/>
          <p:nvPr/>
        </p:nvSpPr>
        <p:spPr>
          <a:xfrm flipH="1">
            <a:off x="7994268" y="2775596"/>
            <a:ext cx="141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(4,6,8,13,99)</a:t>
            </a:r>
          </a:p>
        </p:txBody>
      </p:sp>
      <p:cxnSp>
        <p:nvCxnSpPr>
          <p:cNvPr id="98" name="Прямая со стрелкой 97"/>
          <p:cNvCxnSpPr/>
          <p:nvPr/>
        </p:nvCxnSpPr>
        <p:spPr>
          <a:xfrm flipH="1" flipV="1">
            <a:off x="6216538" y="2482067"/>
            <a:ext cx="524770" cy="1052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flipH="1">
            <a:off x="4394139" y="1754326"/>
            <a:ext cx="268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(2,4,6,7, 8,10, 11,13,99)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5" name="Рисунок 6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0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 animBg="1"/>
      <p:bldP spid="10" grpId="0"/>
      <p:bldP spid="11" grpId="0"/>
      <p:bldP spid="12" grpId="0"/>
      <p:bldP spid="34" grpId="0" animBg="1"/>
      <p:bldP spid="35" grpId="0"/>
      <p:bldP spid="40" grpId="0"/>
      <p:bldP spid="45" grpId="0"/>
      <p:bldP spid="61" grpId="0"/>
      <p:bldP spid="62" grpId="0"/>
      <p:bldP spid="72" grpId="0"/>
      <p:bldP spid="73" grpId="0"/>
      <p:bldP spid="74" grpId="0"/>
      <p:bldP spid="80" grpId="0"/>
      <p:bldP spid="81" grpId="0"/>
      <p:bldP spid="93" grpId="0"/>
      <p:bldP spid="94" grpId="0"/>
      <p:bldP spid="95" grpId="0"/>
      <p:bldP spid="10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2931" y="2882270"/>
            <a:ext cx="111405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слиянии двух упорядоченных частей, которые в исходном массиве занимают смежные области, сравниваем наименьшие элементы каждой из отсортированных частей и меньший из них отправляем в список вывода; повторяем описанные действия до тех пор, пока не исчерпается одна из частей; все оставшиеся элементы другой части пересылаем в список вывода.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01702" y="186068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MergeList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l,k,r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323010"/>
              </p:ext>
            </p:extLst>
          </p:nvPr>
        </p:nvGraphicFramePr>
        <p:xfrm>
          <a:off x="3703083" y="762564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91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74750" y="4337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00120" y="4169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</a:t>
            </a:r>
            <a:endParaRPr lang="ru-RU" dirty="0">
              <a:latin typeface="Consolas" panose="020B0609020204030204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506798"/>
              </p:ext>
            </p:extLst>
          </p:nvPr>
        </p:nvGraphicFramePr>
        <p:xfrm>
          <a:off x="3703082" y="5698983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91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98015" y="5373118"/>
            <a:ext cx="19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49294" y="53352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3" name="Правая фигурная скобка 12"/>
          <p:cNvSpPr/>
          <p:nvPr/>
        </p:nvSpPr>
        <p:spPr>
          <a:xfrm rot="5400000">
            <a:off x="4323690" y="673124"/>
            <a:ext cx="690719" cy="1931935"/>
          </a:xfrm>
          <a:prstGeom prst="rightBrace">
            <a:avLst>
              <a:gd name="adj1" fmla="val 8333"/>
              <a:gd name="adj2" fmla="val 493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авая фигурная скобка 14"/>
          <p:cNvSpPr/>
          <p:nvPr/>
        </p:nvSpPr>
        <p:spPr>
          <a:xfrm rot="5400000">
            <a:off x="6608451" y="306054"/>
            <a:ext cx="690719" cy="2637589"/>
          </a:xfrm>
          <a:prstGeom prst="rightBrace">
            <a:avLst>
              <a:gd name="adj1" fmla="val 8333"/>
              <a:gd name="adj2" fmla="val 493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4034328" y="1293732"/>
            <a:ext cx="1165792" cy="110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6553448" y="1293732"/>
            <a:ext cx="1044557" cy="132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100347"/>
              </p:ext>
            </p:extLst>
          </p:nvPr>
        </p:nvGraphicFramePr>
        <p:xfrm>
          <a:off x="3654473" y="4176234"/>
          <a:ext cx="4569526" cy="4404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8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6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042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791697" y="41690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</a:t>
            </a:r>
            <a:r>
              <a:rPr lang="ru-RU" dirty="0">
                <a:latin typeface="Consolas" panose="020B0609020204030204" pitchFamily="49" charset="0"/>
              </a:rPr>
              <a:t>+1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98848" y="455451"/>
            <a:ext cx="19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933254" y="1959815"/>
            <a:ext cx="9737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Вводим дополнительную память (список вывода), которая по размеру зависит от </a:t>
            </a:r>
            <a:r>
              <a:rPr lang="en-US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endParaRPr lang="ru-RU" alt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567536" y="4602989"/>
            <a:ext cx="11140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Затем из дополнительной памяти пересылаем элементы в исходный массив, начиная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индекса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заканчивая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(т.е. на позиции, которые в массиве занимали элементы рассмотренных частей).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88085" y="76256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array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08981" y="57424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array</a:t>
            </a:r>
            <a:endParaRPr lang="ru-RU" dirty="0">
              <a:latin typeface="Consolas" panose="020B0609020204030204" pitchFamily="49" charset="0"/>
            </a:endParaRPr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5261"/>
              </p:ext>
            </p:extLst>
          </p:nvPr>
        </p:nvGraphicFramePr>
        <p:xfrm>
          <a:off x="3674979" y="2348213"/>
          <a:ext cx="4569526" cy="4404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8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6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0422"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5" name="Рисунок 2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4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554154" y="209440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MergeList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l,k,r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4742"/>
              </p:ext>
            </p:extLst>
          </p:nvPr>
        </p:nvGraphicFramePr>
        <p:xfrm>
          <a:off x="215165" y="874543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91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5529" y="492481"/>
            <a:ext cx="19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0976" y="5837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07271" y="5800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9" name="Стрелка вправо 8"/>
          <p:cNvSpPr/>
          <p:nvPr/>
        </p:nvSpPr>
        <p:spPr>
          <a:xfrm rot="5400000" flipV="1">
            <a:off x="2058911" y="2399595"/>
            <a:ext cx="690720" cy="24741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авая фигурная скобка 12"/>
          <p:cNvSpPr/>
          <p:nvPr/>
        </p:nvSpPr>
        <p:spPr>
          <a:xfrm rot="5400000">
            <a:off x="835772" y="785103"/>
            <a:ext cx="690719" cy="1931935"/>
          </a:xfrm>
          <a:prstGeom prst="rightBrace">
            <a:avLst>
              <a:gd name="adj1" fmla="val 8333"/>
              <a:gd name="adj2" fmla="val 493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авая фигурная скобка 14"/>
          <p:cNvSpPr/>
          <p:nvPr/>
        </p:nvSpPr>
        <p:spPr>
          <a:xfrm rot="5400000">
            <a:off x="3120533" y="418033"/>
            <a:ext cx="690719" cy="2637589"/>
          </a:xfrm>
          <a:prstGeom prst="rightBrace">
            <a:avLst>
              <a:gd name="adj1" fmla="val 8333"/>
              <a:gd name="adj2" fmla="val 493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546410" y="1516566"/>
            <a:ext cx="869795" cy="11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3048000" y="1527717"/>
            <a:ext cx="869795" cy="11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131515"/>
              </p:ext>
            </p:extLst>
          </p:nvPr>
        </p:nvGraphicFramePr>
        <p:xfrm>
          <a:off x="312956" y="4022524"/>
          <a:ext cx="1968113" cy="4404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7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4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489302"/>
              </p:ext>
            </p:extLst>
          </p:nvPr>
        </p:nvGraphicFramePr>
        <p:xfrm>
          <a:off x="311378" y="3487339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910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83813" y="3046673"/>
            <a:ext cx="5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12950" y="31301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j=k+1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57489" y="31301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83889" y="4734091"/>
            <a:ext cx="2287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дополнительная память</a:t>
            </a:r>
          </a:p>
        </p:txBody>
      </p:sp>
      <p:graphicFrame>
        <p:nvGraphicFramePr>
          <p:cNvPr id="34" name="Таблица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441972"/>
              </p:ext>
            </p:extLst>
          </p:nvPr>
        </p:nvGraphicFramePr>
        <p:xfrm>
          <a:off x="5094501" y="2729437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9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Таблица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622488"/>
              </p:ext>
            </p:extLst>
          </p:nvPr>
        </p:nvGraphicFramePr>
        <p:xfrm>
          <a:off x="9992846" y="2726482"/>
          <a:ext cx="1976406" cy="4404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8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4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Таблица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094500"/>
              </p:ext>
            </p:extLst>
          </p:nvPr>
        </p:nvGraphicFramePr>
        <p:xfrm>
          <a:off x="5094500" y="3314865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9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Таблица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532437"/>
              </p:ext>
            </p:extLst>
          </p:nvPr>
        </p:nvGraphicFramePr>
        <p:xfrm>
          <a:off x="9992846" y="3314865"/>
          <a:ext cx="1976406" cy="4404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8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422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Таблица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736420"/>
              </p:ext>
            </p:extLst>
          </p:nvPr>
        </p:nvGraphicFramePr>
        <p:xfrm>
          <a:off x="5094500" y="3823450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9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Таблица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749354"/>
              </p:ext>
            </p:extLst>
          </p:nvPr>
        </p:nvGraphicFramePr>
        <p:xfrm>
          <a:off x="5094500" y="4371275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9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Таблица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360478"/>
              </p:ext>
            </p:extLst>
          </p:nvPr>
        </p:nvGraphicFramePr>
        <p:xfrm>
          <a:off x="9992846" y="3817694"/>
          <a:ext cx="1976406" cy="4404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8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422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Таблица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818166"/>
              </p:ext>
            </p:extLst>
          </p:nvPr>
        </p:nvGraphicFramePr>
        <p:xfrm>
          <a:off x="9992846" y="4359763"/>
          <a:ext cx="1976406" cy="4404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8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422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Таблица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69168"/>
              </p:ext>
            </p:extLst>
          </p:nvPr>
        </p:nvGraphicFramePr>
        <p:xfrm>
          <a:off x="5094499" y="4919100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9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Таблица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89192"/>
              </p:ext>
            </p:extLst>
          </p:nvPr>
        </p:nvGraphicFramePr>
        <p:xfrm>
          <a:off x="9992846" y="4919100"/>
          <a:ext cx="1976406" cy="4404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8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422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5165809" y="2389076"/>
            <a:ext cx="19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31150" y="23513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54154" y="751074"/>
            <a:ext cx="39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Как уменьшить дополнительную память, которая нужна при выполнении функции </a:t>
            </a:r>
            <a:r>
              <a:rPr lang="en-US" dirty="0" err="1">
                <a:latin typeface="Consolas" panose="020B0609020204030204" pitchFamily="49" charset="0"/>
              </a:rPr>
              <a:t>MergeList</a:t>
            </a:r>
            <a:r>
              <a:rPr lang="ru-RU" dirty="0"/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03456" y="580024"/>
            <a:ext cx="68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k+1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6" name="Рисунок 3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47" name="Таблица 46">
            <a:extLst>
              <a:ext uri="{FF2B5EF4-FFF2-40B4-BE49-F238E27FC236}">
                <a16:creationId xmlns:a16="http://schemas.microsoft.com/office/drawing/2014/main" id="{64EBCE23-43F3-44E3-BA8B-12866F5F3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865342"/>
              </p:ext>
            </p:extLst>
          </p:nvPr>
        </p:nvGraphicFramePr>
        <p:xfrm>
          <a:off x="5094499" y="5504528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9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5D8FF43-5E1B-432B-BDDD-F793E5BB682F}"/>
              </a:ext>
            </a:extLst>
          </p:cNvPr>
          <p:cNvCxnSpPr>
            <a:cxnSpLocks/>
          </p:cNvCxnSpPr>
          <p:nvPr/>
        </p:nvCxnSpPr>
        <p:spPr>
          <a:xfrm flipV="1">
            <a:off x="113122" y="4462946"/>
            <a:ext cx="208968" cy="33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13B7704-6D79-458B-B84F-2C62132F9FBB}"/>
              </a:ext>
            </a:extLst>
          </p:cNvPr>
          <p:cNvSpPr txBox="1"/>
          <p:nvPr/>
        </p:nvSpPr>
        <p:spPr>
          <a:xfrm>
            <a:off x="311378" y="444291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=1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90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/>
      <p:bldP spid="23" grpId="0"/>
      <p:bldP spid="26" grpId="0"/>
      <p:bldP spid="27" grpId="0"/>
      <p:bldP spid="45" grpId="0"/>
      <p:bldP spid="46" grpId="0"/>
      <p:bldP spid="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1E50048-5296-4517-B23E-3C4D7F9163AC}"/>
              </a:ext>
            </a:extLst>
          </p:cNvPr>
          <p:cNvSpPr/>
          <p:nvPr/>
        </p:nvSpPr>
        <p:spPr>
          <a:xfrm>
            <a:off x="9453098" y="169682"/>
            <a:ext cx="2537797" cy="13849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85504"/>
              </p:ext>
            </p:extLst>
          </p:nvPr>
        </p:nvGraphicFramePr>
        <p:xfrm>
          <a:off x="263951" y="248038"/>
          <a:ext cx="396398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3" imgW="4330440" imgH="1117440" progId="Equation.DSMT4">
                  <p:embed/>
                </p:oleObj>
              </mc:Choice>
              <mc:Fallback>
                <p:oleObj name="Equation" r:id="rId3" imgW="4330440" imgH="1117440" progId="Equation.DSMT4">
                  <p:embed/>
                  <p:pic>
                    <p:nvPicPr>
                      <p:cNvPr id="0" name="Picture 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51" y="248038"/>
                        <a:ext cx="3963987" cy="1022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 txBox="1"/>
              <p:nvPr/>
            </p:nvSpPr>
            <p:spPr bwMode="auto">
              <a:xfrm>
                <a:off x="302444" y="1839418"/>
                <a:ext cx="11273671" cy="40108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+2⋅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groupChr>
                        </m:e>
                        <m:lim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nor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й шаг</m:t>
                          </m:r>
                        </m:lim>
                      </m:limLow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+2⋅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BY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BY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ru-BY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m:rPr>
                              <m:nor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й шаг</m:t>
                          </m:r>
                        </m:lim>
                      </m:limLow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…=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+⋯+</m:t>
                                  </m:r>
                                  <m:sSup>
                                    <m:sSupPr>
                                      <m:ctrlP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BY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BY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ru-BY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й шаг</m:t>
                          </m:r>
                        </m:lim>
                      </m:limLow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BY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BY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ru-BY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=1;  </m:t>
                              </m:r>
                              <m:sSup>
                                <m:sSup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  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BY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eqAr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BY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BY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m:rPr>
                              <m:nor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й шаг</m:t>
                          </m:r>
                        </m:lim>
                      </m:limLow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BY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BY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BY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время работы алгоритма сортировки слиянием в худшем случае.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Трудоёмкость алгоритма: 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BY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func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где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размерность задачи.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Алгоритм полиномиальный.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2444" y="1839418"/>
                <a:ext cx="11273671" cy="4010888"/>
              </a:xfrm>
              <a:prstGeom prst="rect">
                <a:avLst/>
              </a:prstGeom>
              <a:blipFill>
                <a:blip r:embed="rId5"/>
                <a:stretch>
                  <a:fillRect l="-16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9453098" y="99020"/>
            <a:ext cx="266034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 err="1">
                <a:latin typeface="Consolas" panose="020B0609020204030204" pitchFamily="49" charset="0"/>
              </a:rPr>
              <a:t>def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MergeSort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</a:rPr>
              <a:t>l,r</a:t>
            </a:r>
            <a:r>
              <a:rPr lang="ru-RU" sz="1400" dirty="0">
                <a:latin typeface="Consolas" panose="020B0609020204030204" pitchFamily="49" charset="0"/>
              </a:rPr>
              <a:t>):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if</a:t>
            </a:r>
            <a:r>
              <a:rPr lang="ru-RU" sz="1400" dirty="0">
                <a:latin typeface="Consolas" panose="020B0609020204030204" pitchFamily="49" charset="0"/>
              </a:rPr>
              <a:t> l ≠ r: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ru-RU" sz="1400" dirty="0">
                <a:latin typeface="Consolas" panose="020B0609020204030204" pitchFamily="49" charset="0"/>
              </a:rPr>
              <a:t>k = (l + r) // 2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MergeSort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</a:rPr>
              <a:t>l,k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MergeSort</a:t>
            </a:r>
            <a:r>
              <a:rPr lang="en-US" sz="1400" dirty="0">
                <a:latin typeface="Consolas" panose="020B0609020204030204" pitchFamily="49" charset="0"/>
              </a:rPr>
              <a:t> (k+1,r)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MergeList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</a:rPr>
              <a:t>l,k,r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C08BD5-910C-4AB7-B2A7-62519D57F6FE}"/>
              </a:ext>
            </a:extLst>
          </p:cNvPr>
          <p:cNvSpPr txBox="1"/>
          <p:nvPr/>
        </p:nvSpPr>
        <p:spPr>
          <a:xfrm>
            <a:off x="97410" y="1625791"/>
            <a:ext cx="11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Решение: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91599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5097" y="179391"/>
            <a:ext cx="11547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ru-RU" dirty="0"/>
              <a:t>В дальнейшем будем предполагать (если не оговорено иное), что область определения функции T(</a:t>
            </a:r>
            <a:r>
              <a:rPr lang="en-US" dirty="0"/>
              <a:t>n)</a:t>
            </a:r>
            <a:r>
              <a:rPr lang="ru-RU" dirty="0"/>
              <a:t> – это множество неотрицательных целых чисел </a:t>
            </a:r>
            <a:r>
              <a:rPr lang="en-US" dirty="0"/>
              <a:t>{0</a:t>
            </a:r>
            <a:r>
              <a:rPr lang="ru-RU" dirty="0"/>
              <a:t>,1</a:t>
            </a:r>
            <a:r>
              <a:rPr lang="en-US" dirty="0"/>
              <a:t>,2, …} </a:t>
            </a:r>
            <a:r>
              <a:rPr lang="ru-RU" dirty="0"/>
              <a:t>и сама функция  T(</a:t>
            </a:r>
            <a:r>
              <a:rPr lang="en-US" dirty="0"/>
              <a:t>n)</a:t>
            </a:r>
            <a:r>
              <a:rPr lang="ru-RU" dirty="0"/>
              <a:t> принимает только неотрицательные целочисленные значения. </a:t>
            </a:r>
            <a:endParaRPr lang="en-US" dirty="0"/>
          </a:p>
          <a:p>
            <a:pPr lvl="1"/>
            <a:r>
              <a:rPr lang="ru-RU" dirty="0"/>
              <a:t>Это допущение вызвано тем, что функция T(</a:t>
            </a:r>
            <a:r>
              <a:rPr lang="en-US" dirty="0"/>
              <a:t>n) </a:t>
            </a:r>
            <a:r>
              <a:rPr lang="ru-RU" dirty="0"/>
              <a:t>будет нами чаще всего использоваться для описания времени работы алгоритма.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6376" y="1987533"/>
            <a:ext cx="4267200" cy="4410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98232" y="1613522"/>
            <a:ext cx="3900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Полное рекуррентное соотношение?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313576" y="2402022"/>
            <a:ext cx="51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нет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24574" y="305132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да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97047" y="477149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да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80517" y="382323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да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4574" y="5658202"/>
            <a:ext cx="512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нет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0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35457" y="524569"/>
            <a:ext cx="5260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C00000"/>
                </a:solidFill>
              </a:rPr>
              <a:t>Быстрая сортировка Ч. Хоара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9142" y="1437861"/>
            <a:ext cx="67574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В </a:t>
            </a:r>
            <a:r>
              <a:rPr lang="ru-RU" sz="2400" b="1" dirty="0"/>
              <a:t>1960</a:t>
            </a:r>
            <a:r>
              <a:rPr lang="ru-RU" sz="2400" dirty="0"/>
              <a:t> году английский учёный Ч. Хоар разработал алгоритм «быстрой сортировки»,  который является наиболее популярным до настоящего времени.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34392"/>
              </p:ext>
            </p:extLst>
          </p:nvPr>
        </p:nvGraphicFramePr>
        <p:xfrm>
          <a:off x="8247510" y="323186"/>
          <a:ext cx="3214540" cy="766784"/>
        </p:xfrm>
        <a:graphic>
          <a:graphicData uri="http://schemas.openxmlformats.org/drawingml/2006/table">
            <a:tbl>
              <a:tblPr/>
              <a:tblGrid>
                <a:gridCol w="3214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3392"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</a:rPr>
                        <a:t>Чарльз Энтони Ричард Хоар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392">
                <a:tc>
                  <a:txBody>
                    <a:bodyPr/>
                    <a:lstStyle/>
                    <a:p>
                      <a:pPr algn="ctr" fontAlgn="t"/>
                      <a:r>
                        <a:rPr lang="en-US" i="0" dirty="0">
                          <a:effectLst/>
                        </a:rPr>
                        <a:t>Charles Antony Richard Hoare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8831E7-A034-4436-BFA1-C2D45E30DE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510" y="1187748"/>
            <a:ext cx="3103359" cy="31033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282397-E5D0-4354-8545-BAC371D56B87}"/>
              </a:ext>
            </a:extLst>
          </p:cNvPr>
          <p:cNvSpPr txBox="1"/>
          <p:nvPr/>
        </p:nvSpPr>
        <p:spPr>
          <a:xfrm>
            <a:off x="8324921" y="4388885"/>
            <a:ext cx="34216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u="sng" dirty="0"/>
              <a:t>Дата рождения</a:t>
            </a:r>
            <a:r>
              <a:rPr lang="ru-RU" sz="1600" dirty="0"/>
              <a:t>: 11 января 1</a:t>
            </a:r>
            <a:r>
              <a:rPr lang="ru-RU" sz="1600" b="1" dirty="0"/>
              <a:t>934 </a:t>
            </a:r>
            <a:r>
              <a:rPr lang="ru-RU" sz="1600" dirty="0"/>
              <a:t>года</a:t>
            </a:r>
          </a:p>
          <a:p>
            <a:r>
              <a:rPr lang="ru-RU" sz="1600" u="sng" dirty="0"/>
              <a:t>Страна</a:t>
            </a:r>
            <a:r>
              <a:rPr lang="ru-RU" sz="1600" dirty="0"/>
              <a:t>: Великобритания</a:t>
            </a:r>
          </a:p>
          <a:p>
            <a:r>
              <a:rPr lang="ru-RU" sz="1600" u="sng" dirty="0"/>
              <a:t>Научная сфера</a:t>
            </a:r>
            <a:r>
              <a:rPr lang="ru-RU" sz="1600" dirty="0"/>
              <a:t>: Информатика</a:t>
            </a:r>
          </a:p>
          <a:p>
            <a:r>
              <a:rPr lang="ru-RU" sz="1600" u="sng" dirty="0"/>
              <a:t>Награды:</a:t>
            </a:r>
            <a:r>
              <a:rPr lang="ru-RU" sz="1600" dirty="0"/>
              <a:t> Премия Тьюринга, медаль «Пионер компьютерной техники»</a:t>
            </a:r>
          </a:p>
          <a:p>
            <a:r>
              <a:rPr lang="ru-RU" sz="1600" u="sng" dirty="0"/>
              <a:t>Известен как разработчик «быстрой сортировки»</a:t>
            </a:r>
            <a:endParaRPr lang="ru-BY" sz="1600" u="sng" dirty="0"/>
          </a:p>
        </p:txBody>
      </p:sp>
    </p:spTree>
    <p:extLst>
      <p:ext uri="{BB962C8B-B14F-4D97-AF65-F5344CB8AC3E}">
        <p14:creationId xmlns:p14="http://schemas.microsoft.com/office/powerpoint/2010/main" val="3471601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43140"/>
              </p:ext>
            </p:extLst>
          </p:nvPr>
        </p:nvGraphicFramePr>
        <p:xfrm>
          <a:off x="1812819" y="4483883"/>
          <a:ext cx="760431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4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73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405842" y="416420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endParaRPr lang="ru-RU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854836" y="4147050"/>
            <a:ext cx="58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r>
              <a:rPr lang="ru-RU" i="1" dirty="0"/>
              <a:t>-1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28433" y="361137"/>
            <a:ext cx="2733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QuickSor</a:t>
            </a:r>
            <a:r>
              <a:rPr lang="ru-RU" sz="2400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t</a:t>
            </a:r>
            <a:r>
              <a:rPr lang="ru-RU" sz="2400" i="1" dirty="0">
                <a:solidFill>
                  <a:srgbClr val="C00000"/>
                </a:solidFill>
                <a:latin typeface="Consolas" panose="020B0609020204030204" pitchFamily="49" charset="0"/>
              </a:rPr>
              <a:t> (</a:t>
            </a:r>
            <a:r>
              <a:rPr lang="en-US" sz="2400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l,r</a:t>
            </a:r>
            <a:r>
              <a:rPr lang="en-US" sz="2400" i="1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endParaRPr lang="ru-RU" sz="2400" dirty="0">
              <a:latin typeface="Consolas" panose="020B0609020204030204" pitchFamily="49" charset="0"/>
            </a:endParaRP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81176"/>
              </p:ext>
            </p:extLst>
          </p:nvPr>
        </p:nvGraphicFramePr>
        <p:xfrm>
          <a:off x="1823350" y="1010776"/>
          <a:ext cx="546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3" name="Equation" r:id="rId3" imgW="545760" imgH="279360" progId="Equation.DSMT4">
                  <p:embed/>
                </p:oleObj>
              </mc:Choice>
              <mc:Fallback>
                <p:oleObj name="Equation" r:id="rId3" imgW="545760" imgH="279360" progId="Equation.DSMT4">
                  <p:embed/>
                  <p:pic>
                    <p:nvPicPr>
                      <p:cNvPr id="0" name="Picture 3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350" y="1010776"/>
                        <a:ext cx="5461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462100"/>
              </p:ext>
            </p:extLst>
          </p:nvPr>
        </p:nvGraphicFramePr>
        <p:xfrm>
          <a:off x="1695154" y="1520413"/>
          <a:ext cx="546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4" name="Equation" r:id="rId5" imgW="545760" imgH="279360" progId="Equation.DSMT4">
                  <p:embed/>
                </p:oleObj>
              </mc:Choice>
              <mc:Fallback>
                <p:oleObj name="Equation" r:id="rId5" imgW="545760" imgH="279360" progId="Equation.DSMT4">
                  <p:embed/>
                  <p:pic>
                    <p:nvPicPr>
                      <p:cNvPr id="0" name="Picture 3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154" y="1520413"/>
                        <a:ext cx="5461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77904" y="861244"/>
            <a:ext cx="964520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Если</a:t>
            </a:r>
            <a:r>
              <a:rPr lang="en-US" dirty="0"/>
              <a:t>                 </a:t>
            </a:r>
            <a:r>
              <a:rPr lang="ru-RU" dirty="0"/>
              <a:t> то  </a:t>
            </a:r>
            <a:r>
              <a:rPr lang="ru-RU" dirty="0" err="1">
                <a:latin typeface="Consolas" panose="020B0609020204030204" pitchFamily="49" charset="0"/>
              </a:rPr>
              <a:t>QuickSort</a:t>
            </a:r>
            <a:r>
              <a:rPr lang="en-US" i="1" dirty="0">
                <a:latin typeface="Consolas" panose="020B0609020204030204" pitchFamily="49" charset="0"/>
              </a:rPr>
              <a:t> (</a:t>
            </a:r>
            <a:r>
              <a:rPr lang="en-US" i="1" dirty="0" err="1">
                <a:latin typeface="Consolas" panose="020B0609020204030204" pitchFamily="49" charset="0"/>
              </a:rPr>
              <a:t>l,r</a:t>
            </a:r>
            <a:r>
              <a:rPr lang="en-US" i="1" dirty="0">
                <a:latin typeface="Consolas" panose="020B0609020204030204" pitchFamily="49" charset="0"/>
              </a:rPr>
              <a:t>)</a:t>
            </a:r>
            <a:r>
              <a:rPr lang="ru-RU" i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ru-RU" i="1" dirty="0"/>
              <a:t>завершает работу. </a:t>
            </a:r>
            <a:endParaRPr lang="en-US" i="1" dirty="0"/>
          </a:p>
          <a:p>
            <a:pPr algn="just"/>
            <a:endParaRPr lang="ru-RU" i="1" dirty="0"/>
          </a:p>
          <a:p>
            <a:pPr algn="just"/>
            <a:r>
              <a:rPr lang="ru-RU" dirty="0"/>
              <a:t>Если</a:t>
            </a:r>
            <a:r>
              <a:rPr lang="ru-RU" i="1" dirty="0"/>
              <a:t> </a:t>
            </a:r>
            <a:r>
              <a:rPr lang="en-US" i="1" dirty="0"/>
              <a:t>              </a:t>
            </a:r>
            <a:r>
              <a:rPr lang="ru-RU" dirty="0"/>
              <a:t>то</a:t>
            </a:r>
          </a:p>
          <a:p>
            <a:pPr algn="just"/>
            <a:endParaRPr lang="ru-RU" dirty="0"/>
          </a:p>
          <a:p>
            <a:pPr marL="342900" indent="-342900" algn="just">
              <a:buAutoNum type="arabicPeriod"/>
            </a:pPr>
            <a:r>
              <a:rPr lang="ru-RU" dirty="0"/>
              <a:t>Выбирается разделитель (сепаратор) – некоторый элемент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ru-RU" dirty="0"/>
              <a:t>из рассматриваемой области.</a:t>
            </a:r>
          </a:p>
          <a:p>
            <a:pPr lvl="2" algn="just"/>
            <a:r>
              <a:rPr lang="ru-RU" sz="1600" dirty="0"/>
              <a:t>Сначала рассмотрим случай, когда  в качестве сепаратора будем выбирать первый 	элемент области, т.е.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i="1" dirty="0">
                <a:latin typeface="Consolas" panose="020B0609020204030204" pitchFamily="49" charset="0"/>
              </a:rPr>
              <a:t>=array[l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  <a:r>
              <a:rPr lang="ru-RU" sz="1600" dirty="0"/>
              <a:t>.</a:t>
            </a:r>
            <a:endParaRPr lang="en-US" sz="1600" dirty="0"/>
          </a:p>
          <a:p>
            <a:pPr algn="just"/>
            <a:endParaRPr lang="ru-RU" sz="1600" dirty="0"/>
          </a:p>
          <a:p>
            <a:r>
              <a:rPr lang="ru-RU" dirty="0"/>
              <a:t>2. Относительно </a:t>
            </a:r>
            <a:r>
              <a:rPr lang="en-US" dirty="0"/>
              <a:t> </a:t>
            </a:r>
            <a:r>
              <a:rPr lang="ru-RU" dirty="0"/>
              <a:t>сепаратора 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b="1" dirty="0"/>
              <a:t> 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dirty="0"/>
              <a:t>массив разделим на три части: </a:t>
            </a:r>
          </a:p>
          <a:p>
            <a:pPr marL="342900"/>
            <a:r>
              <a:rPr lang="en-US" dirty="0"/>
              <a:t>I</a:t>
            </a:r>
            <a:r>
              <a:rPr lang="ru-RU" dirty="0"/>
              <a:t> часть</a:t>
            </a:r>
            <a:r>
              <a:rPr lang="en-US" dirty="0"/>
              <a:t> </a:t>
            </a:r>
            <a:r>
              <a:rPr lang="ru-RU" dirty="0"/>
              <a:t>- элементы строго меньше 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ru-RU" dirty="0"/>
              <a:t> (в </a:t>
            </a:r>
            <a:r>
              <a:rPr lang="en-US" dirty="0">
                <a:latin typeface="Consolas" panose="020B0609020204030204" pitchFamily="49" charset="0"/>
              </a:rPr>
              <a:t>array</a:t>
            </a:r>
            <a:r>
              <a:rPr lang="en-US" dirty="0"/>
              <a:t> </a:t>
            </a:r>
            <a:r>
              <a:rPr lang="ru-RU" dirty="0"/>
              <a:t>располагаются по индексам от </a:t>
            </a:r>
            <a:r>
              <a:rPr lang="en-US" i="1" dirty="0">
                <a:latin typeface="Consolas" panose="020B0609020204030204" pitchFamily="49" charset="0"/>
              </a:rPr>
              <a:t>l</a:t>
            </a:r>
            <a:r>
              <a:rPr lang="en-US" dirty="0"/>
              <a:t> </a:t>
            </a:r>
            <a:r>
              <a:rPr lang="ru-RU" dirty="0"/>
              <a:t>до </a:t>
            </a:r>
            <a:r>
              <a:rPr lang="en-US" i="1" dirty="0">
                <a:latin typeface="Consolas" panose="020B0609020204030204" pitchFamily="49" charset="0"/>
              </a:rPr>
              <a:t>p-1</a:t>
            </a:r>
            <a:r>
              <a:rPr lang="ru-RU" i="1" dirty="0"/>
              <a:t>)</a:t>
            </a:r>
            <a:r>
              <a:rPr lang="en-US" i="1" dirty="0"/>
              <a:t>;</a:t>
            </a:r>
            <a:endParaRPr lang="en-US" dirty="0"/>
          </a:p>
          <a:p>
            <a:pPr marL="342900"/>
            <a:r>
              <a:rPr lang="en-US" dirty="0"/>
              <a:t>II</a:t>
            </a:r>
            <a:r>
              <a:rPr lang="ru-RU" dirty="0"/>
              <a:t> часть - элемент 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ru-RU" dirty="0"/>
              <a:t> (в </a:t>
            </a:r>
            <a:r>
              <a:rPr lang="en-US" dirty="0">
                <a:latin typeface="Consolas" panose="020B0609020204030204" pitchFamily="49" charset="0"/>
              </a:rPr>
              <a:t>array</a:t>
            </a:r>
            <a:r>
              <a:rPr lang="en-US" dirty="0"/>
              <a:t> </a:t>
            </a:r>
            <a:r>
              <a:rPr lang="ru-RU" dirty="0"/>
              <a:t>располагается по индексу </a:t>
            </a:r>
            <a:r>
              <a:rPr lang="en-US" i="1" dirty="0">
                <a:latin typeface="Consolas" panose="020B0609020204030204" pitchFamily="49" charset="0"/>
              </a:rPr>
              <a:t>p</a:t>
            </a:r>
            <a:r>
              <a:rPr lang="en-US" dirty="0"/>
              <a:t>);</a:t>
            </a:r>
          </a:p>
          <a:p>
            <a:pPr marL="342900"/>
            <a:r>
              <a:rPr lang="en-US" dirty="0"/>
              <a:t>III </a:t>
            </a:r>
            <a:r>
              <a:rPr lang="ru-RU" dirty="0"/>
              <a:t>часть </a:t>
            </a:r>
            <a:r>
              <a:rPr lang="en-US" dirty="0"/>
              <a:t>– </a:t>
            </a:r>
            <a:r>
              <a:rPr lang="ru-RU" dirty="0"/>
              <a:t>элементы больше или равные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ru-RU" dirty="0"/>
              <a:t> (в </a:t>
            </a:r>
            <a:r>
              <a:rPr lang="en-US" dirty="0">
                <a:latin typeface="Consolas" panose="020B0609020204030204" pitchFamily="49" charset="0"/>
              </a:rPr>
              <a:t>array</a:t>
            </a:r>
            <a:r>
              <a:rPr lang="en-US" dirty="0"/>
              <a:t> </a:t>
            </a:r>
            <a:r>
              <a:rPr lang="ru-RU" dirty="0"/>
              <a:t>располагаются по индексам от </a:t>
            </a:r>
            <a:r>
              <a:rPr lang="en-US" i="1" dirty="0">
                <a:latin typeface="Consolas" panose="020B0609020204030204" pitchFamily="49" charset="0"/>
              </a:rPr>
              <a:t>p</a:t>
            </a:r>
            <a:r>
              <a:rPr lang="ru-RU" i="1" dirty="0">
                <a:latin typeface="Consolas" panose="020B0609020204030204" pitchFamily="49" charset="0"/>
              </a:rPr>
              <a:t>+1</a:t>
            </a:r>
            <a:r>
              <a:rPr lang="en-US" dirty="0"/>
              <a:t> </a:t>
            </a:r>
            <a:r>
              <a:rPr lang="ru-RU" dirty="0"/>
              <a:t>до </a:t>
            </a:r>
            <a:r>
              <a:rPr lang="en-US" i="1" dirty="0">
                <a:latin typeface="Consolas" panose="020B0609020204030204" pitchFamily="49" charset="0"/>
              </a:rPr>
              <a:t>r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arenR"/>
            </a:pPr>
            <a:endParaRPr lang="en-US" i="1" dirty="0"/>
          </a:p>
          <a:p>
            <a:endParaRPr lang="ru-RU" dirty="0"/>
          </a:p>
          <a:p>
            <a:endParaRPr lang="ru-RU" dirty="0">
              <a:solidFill>
                <a:srgbClr val="FF0000"/>
              </a:solidFill>
            </a:endParaRPr>
          </a:p>
          <a:p>
            <a:r>
              <a:rPr lang="ru-RU" dirty="0"/>
              <a:t>3. Рекурсивно вызываем алгоритм для первой и третьей части: </a:t>
            </a:r>
            <a:endParaRPr lang="en-US" dirty="0"/>
          </a:p>
          <a:p>
            <a:r>
              <a:rPr lang="en-US" i="1" dirty="0">
                <a:solidFill>
                  <a:srgbClr val="C00000"/>
                </a:solidFill>
              </a:rPr>
              <a:t>	</a:t>
            </a:r>
            <a:r>
              <a:rPr lang="ru-RU" dirty="0" err="1">
                <a:latin typeface="Consolas" panose="020B0609020204030204" pitchFamily="49" charset="0"/>
              </a:rPr>
              <a:t>QuickSort</a:t>
            </a:r>
            <a:r>
              <a:rPr lang="ru-RU" i="1" dirty="0">
                <a:latin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</a:rPr>
              <a:t>l,p-1)</a:t>
            </a:r>
            <a:r>
              <a:rPr lang="ru-RU" i="1" dirty="0">
                <a:latin typeface="Consolas" panose="020B0609020204030204" pitchFamily="49" charset="0"/>
              </a:rPr>
              <a:t> </a:t>
            </a:r>
            <a:endParaRPr lang="en-US" i="1" dirty="0">
              <a:latin typeface="Consolas" panose="020B0609020204030204" pitchFamily="49" charset="0"/>
            </a:endParaRPr>
          </a:p>
          <a:p>
            <a:r>
              <a:rPr lang="en-US" i="1" dirty="0">
                <a:latin typeface="Consolas" panose="020B0609020204030204" pitchFamily="49" charset="0"/>
              </a:rPr>
              <a:t>	</a:t>
            </a:r>
            <a:r>
              <a:rPr lang="ru-RU" dirty="0" err="1">
                <a:latin typeface="Consolas" panose="020B0609020204030204" pitchFamily="49" charset="0"/>
              </a:rPr>
              <a:t>QuickSort</a:t>
            </a:r>
            <a:r>
              <a:rPr lang="en-US" i="1" dirty="0">
                <a:latin typeface="Consolas" panose="020B0609020204030204" pitchFamily="49" charset="0"/>
              </a:rPr>
              <a:t>(p+1,r)</a:t>
            </a:r>
            <a:endParaRPr lang="ru-RU" i="1" dirty="0">
              <a:latin typeface="Consolas" panose="020B0609020204030204" pitchFamily="49" charset="0"/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216331"/>
              </p:ext>
            </p:extLst>
          </p:nvPr>
        </p:nvGraphicFramePr>
        <p:xfrm>
          <a:off x="2413495" y="4560767"/>
          <a:ext cx="1660164" cy="244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5" name="Equation" r:id="rId7" imgW="1663560" imgH="241200" progId="Equation.DSMT4">
                  <p:embed/>
                </p:oleObj>
              </mc:Choice>
              <mc:Fallback>
                <p:oleObj name="Equation" r:id="rId7" imgW="1663560" imgH="241200" progId="Equation.DSMT4">
                  <p:embed/>
                  <p:pic>
                    <p:nvPicPr>
                      <p:cNvPr id="0" name="Picture 3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495" y="4560767"/>
                        <a:ext cx="1660164" cy="2444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600227"/>
              </p:ext>
            </p:extLst>
          </p:nvPr>
        </p:nvGraphicFramePr>
        <p:xfrm>
          <a:off x="5800509" y="4533741"/>
          <a:ext cx="1679372" cy="28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6" name="Equation" r:id="rId9" imgW="1663560" imgH="279360" progId="Equation.DSMT4">
                  <p:embed/>
                </p:oleObj>
              </mc:Choice>
              <mc:Fallback>
                <p:oleObj name="Equation" r:id="rId9" imgW="1663560" imgH="279360" progId="Equation.DSMT4">
                  <p:embed/>
                  <p:pic>
                    <p:nvPicPr>
                      <p:cNvPr id="0" name="Picture 3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509" y="4533741"/>
                        <a:ext cx="1679372" cy="2830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206731" y="4196748"/>
            <a:ext cx="265693" cy="37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endParaRPr lang="ru-RU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4773203" y="4153207"/>
            <a:ext cx="593496" cy="37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p+</a:t>
            </a:r>
            <a:r>
              <a:rPr lang="ru-RU" i="1" dirty="0"/>
              <a:t>1</a:t>
            </a:r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913560"/>
              </p:ext>
            </p:extLst>
          </p:nvPr>
        </p:nvGraphicFramePr>
        <p:xfrm>
          <a:off x="1968204" y="4245168"/>
          <a:ext cx="128196" cy="244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7" name="Equation" r:id="rId11" imgW="126720" imgH="241200" progId="Equation.DSMT4">
                  <p:embed/>
                </p:oleObj>
              </mc:Choice>
              <mc:Fallback>
                <p:oleObj name="Equation" r:id="rId11" imgW="126720" imgH="241200" progId="Equation.DSMT4">
                  <p:embed/>
                  <p:pic>
                    <p:nvPicPr>
                      <p:cNvPr id="0" name="Picture 3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204" y="4245168"/>
                        <a:ext cx="128196" cy="2444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7978218" y="330261"/>
            <a:ext cx="3987538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ru-RU" b="1" dirty="0" err="1">
                <a:latin typeface="Consolas" panose="020B0609020204030204" pitchFamily="49" charset="0"/>
              </a:rPr>
              <a:t>def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C00000"/>
                </a:solidFill>
                <a:latin typeface="Consolas" panose="020B0609020204030204" pitchFamily="49" charset="0"/>
              </a:rPr>
              <a:t>QuickSort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</a:rPr>
              <a:t>l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r</a:t>
            </a:r>
            <a:r>
              <a:rPr lang="ru-RU" dirty="0">
                <a:latin typeface="Consolas" panose="020B0609020204030204" pitchFamily="49" charset="0"/>
              </a:rPr>
              <a:t>):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ru-RU" b="1" dirty="0">
                <a:latin typeface="Consolas" panose="020B0609020204030204" pitchFamily="49" charset="0"/>
              </a:rPr>
              <a:t>         </a:t>
            </a:r>
            <a:r>
              <a:rPr lang="ru-RU" b="1" dirty="0" err="1">
                <a:latin typeface="Consolas" panose="020B0609020204030204" pitchFamily="49" charset="0"/>
              </a:rPr>
              <a:t>if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l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r</a:t>
            </a:r>
            <a:r>
              <a:rPr lang="ru-RU" dirty="0">
                <a:latin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</a:rPr>
              <a:t>  			      p=Partition(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ru-RU" dirty="0">
                <a:latin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i="1" dirty="0">
                <a:latin typeface="Consolas" panose="020B0609020204030204" pitchFamily="49" charset="0"/>
              </a:rPr>
              <a:t>             </a:t>
            </a:r>
            <a:r>
              <a:rPr lang="ru-RU" dirty="0" err="1">
                <a:latin typeface="Consolas" panose="020B0609020204030204" pitchFamily="49" charset="0"/>
              </a:rPr>
              <a:t>QuickSo</a:t>
            </a:r>
            <a:r>
              <a:rPr lang="ru-RU" i="1" dirty="0" err="1">
                <a:latin typeface="Consolas" panose="020B0609020204030204" pitchFamily="49" charset="0"/>
              </a:rPr>
              <a:t>rt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</a:rPr>
              <a:t>l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p-1</a:t>
            </a:r>
            <a:r>
              <a:rPr lang="ru-RU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i="1" dirty="0">
                <a:latin typeface="Consolas" panose="020B0609020204030204" pitchFamily="49" charset="0"/>
              </a:rPr>
              <a:t>             </a:t>
            </a:r>
            <a:r>
              <a:rPr lang="ru-RU" dirty="0" err="1">
                <a:latin typeface="Consolas" panose="020B0609020204030204" pitchFamily="49" charset="0"/>
              </a:rPr>
              <a:t>QuickSort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</a:rPr>
              <a:t>p+1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r</a:t>
            </a:r>
            <a:r>
              <a:rPr lang="ru-RU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0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" y="20051"/>
                <a:ext cx="762758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u="sng" dirty="0"/>
                  <a:t>Этап разделения. Алгоритм 1</a:t>
                </a:r>
              </a:p>
              <a:p>
                <a:pPr lvl="1" algn="just"/>
                <a:r>
                  <a:rPr lang="ru-RU" sz="2000" dirty="0"/>
                  <a:t>В качестве сепаратора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000" dirty="0"/>
                  <a:t> выбираем первый элемент рассматриваемой области. </a:t>
                </a:r>
              </a:p>
              <a:p>
                <a:pPr lvl="1" algn="just"/>
                <a:r>
                  <a:rPr lang="ru-RU" sz="2000" dirty="0"/>
                  <a:t>Относительно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ru-RU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ru-RU" sz="2000" dirty="0"/>
                  <a:t>массив разделим на три части</a:t>
                </a:r>
                <a:r>
                  <a:rPr lang="en-US" sz="2000" dirty="0"/>
                  <a:t> </a:t>
                </a:r>
                <a:r>
                  <a:rPr lang="ru-RU" sz="2000" dirty="0"/>
                  <a:t>функцией </a:t>
                </a:r>
                <a:r>
                  <a:rPr lang="en-US" sz="2000" b="1" dirty="0">
                    <a:latin typeface="Consolas" panose="020B0609020204030204" pitchFamily="49" charset="0"/>
                  </a:rPr>
                  <a:t>Partition</a:t>
                </a:r>
                <a:r>
                  <a:rPr lang="ru-RU" sz="2000" b="1" dirty="0"/>
                  <a:t>: </a:t>
                </a:r>
              </a:p>
              <a:p>
                <a:pPr marL="800100" lvl="1" indent="100013">
                  <a:buFont typeface="+mj-lt"/>
                  <a:buAutoNum type="arabicParenR"/>
                </a:pPr>
                <a:r>
                  <a:rPr lang="ru-RU" sz="2000" dirty="0"/>
                  <a:t> в первой части окажутся все  элементы, которые  строго меньше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800100" lvl="1" indent="100013">
                  <a:buFont typeface="+mj-lt"/>
                  <a:buAutoNum type="arabicParenR"/>
                </a:pPr>
                <a:r>
                  <a:rPr lang="ru-RU" sz="2000" dirty="0"/>
                  <a:t> во второй части - элемент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;</a:t>
                </a:r>
                <a:endParaRPr lang="ru-RU" sz="2000" dirty="0"/>
              </a:p>
              <a:p>
                <a:pPr marL="800100" lvl="1" indent="100013">
                  <a:buFont typeface="+mj-lt"/>
                  <a:buAutoNum type="arabicParenR"/>
                </a:pPr>
                <a:r>
                  <a:rPr lang="ru-RU" sz="2000" dirty="0"/>
                  <a:t> в третьей части –  больше или равны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0051"/>
                <a:ext cx="7627586" cy="2862322"/>
              </a:xfrm>
              <a:prstGeom prst="rect">
                <a:avLst/>
              </a:prstGeom>
              <a:blipFill>
                <a:blip r:embed="rId3"/>
                <a:stretch>
                  <a:fillRect t="-1064" r="-799" b="-297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257609"/>
              </p:ext>
            </p:extLst>
          </p:nvPr>
        </p:nvGraphicFramePr>
        <p:xfrm>
          <a:off x="1480155" y="4109307"/>
          <a:ext cx="52922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134111"/>
              </p:ext>
            </p:extLst>
          </p:nvPr>
        </p:nvGraphicFramePr>
        <p:xfrm>
          <a:off x="2074722" y="4216377"/>
          <a:ext cx="3683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7" name="Equation" r:id="rId4" imgW="368280" imgH="190440" progId="Equation.DSMT4">
                  <p:embed/>
                </p:oleObj>
              </mc:Choice>
              <mc:Fallback>
                <p:oleObj name="Equation" r:id="rId4" imgW="368280" imgH="190440" progId="Equation.DSMT4">
                  <p:embed/>
                  <p:pic>
                    <p:nvPicPr>
                      <p:cNvPr id="0" name="Picture 1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722" y="4216377"/>
                        <a:ext cx="3683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923810"/>
              </p:ext>
            </p:extLst>
          </p:nvPr>
        </p:nvGraphicFramePr>
        <p:xfrm>
          <a:off x="3338655" y="4166271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8" name="Equation" r:id="rId6" imgW="380880" imgH="228600" progId="Equation.DSMT4">
                  <p:embed/>
                </p:oleObj>
              </mc:Choice>
              <mc:Fallback>
                <p:oleObj name="Equation" r:id="rId6" imgW="380880" imgH="228600" progId="Equation.DSMT4">
                  <p:embed/>
                  <p:pic>
                    <p:nvPicPr>
                      <p:cNvPr id="0" name="Picture 1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655" y="4166271"/>
                        <a:ext cx="381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78888" y="3786960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endParaRPr lang="ru-RU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2885945" y="437003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endParaRPr lang="ru-RU" i="1" dirty="0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04868"/>
              </p:ext>
            </p:extLst>
          </p:nvPr>
        </p:nvGraphicFramePr>
        <p:xfrm>
          <a:off x="1560260" y="3897942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9" name="Equation" r:id="rId8" imgW="126720" imgH="241200" progId="Equation.DSMT4">
                  <p:embed/>
                </p:oleObj>
              </mc:Choice>
              <mc:Fallback>
                <p:oleObj name="Equation" r:id="rId8" imgW="126720" imgH="241200" progId="Equation.DSMT4">
                  <p:embed/>
                  <p:pic>
                    <p:nvPicPr>
                      <p:cNvPr id="0" name="Picture 1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260" y="3897942"/>
                        <a:ext cx="127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929883" y="4417483"/>
            <a:ext cx="239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j</a:t>
            </a:r>
          </a:p>
          <a:p>
            <a:endParaRPr lang="ru-RU" i="1" dirty="0"/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90076"/>
              </p:ext>
            </p:extLst>
          </p:nvPr>
        </p:nvGraphicFramePr>
        <p:xfrm>
          <a:off x="1474567" y="3059558"/>
          <a:ext cx="52922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6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092019"/>
              </p:ext>
            </p:extLst>
          </p:nvPr>
        </p:nvGraphicFramePr>
        <p:xfrm>
          <a:off x="1595217" y="2782145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0" name="Equation" r:id="rId10" imgW="126720" imgH="241200" progId="Equation.DSMT4">
                  <p:embed/>
                </p:oleObj>
              </mc:Choice>
              <mc:Fallback>
                <p:oleObj name="Equation" r:id="rId10" imgW="126720" imgH="241200" progId="Equation.DSMT4">
                  <p:embed/>
                  <p:pic>
                    <p:nvPicPr>
                      <p:cNvPr id="0" name="Picture 1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217" y="2782145"/>
                        <a:ext cx="127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472116" y="339655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endParaRPr lang="ru-RU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1808672" y="3389814"/>
            <a:ext cx="239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j</a:t>
            </a:r>
          </a:p>
          <a:p>
            <a:endParaRPr lang="ru-RU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6503629" y="2725093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endParaRPr lang="ru-RU" i="1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627587" y="313218"/>
            <a:ext cx="3957955" cy="1477328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ru-RU" b="1" dirty="0" err="1">
                <a:latin typeface="Consolas" panose="020B0609020204030204" pitchFamily="49" charset="0"/>
              </a:rPr>
              <a:t>def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C00000"/>
                </a:solidFill>
                <a:latin typeface="Consolas" panose="020B0609020204030204" pitchFamily="49" charset="0"/>
              </a:rPr>
              <a:t>QuickSort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</a:rPr>
              <a:t>l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r</a:t>
            </a:r>
            <a:r>
              <a:rPr lang="ru-RU" dirty="0">
                <a:latin typeface="Consolas" panose="020B0609020204030204" pitchFamily="49" charset="0"/>
              </a:rPr>
              <a:t>):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ru-RU" b="1" dirty="0">
                <a:latin typeface="Consolas" panose="020B0609020204030204" pitchFamily="49" charset="0"/>
              </a:rPr>
              <a:t>         </a:t>
            </a:r>
            <a:r>
              <a:rPr lang="ru-RU" b="1" dirty="0" err="1">
                <a:latin typeface="Consolas" panose="020B0609020204030204" pitchFamily="49" charset="0"/>
              </a:rPr>
              <a:t>if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l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r</a:t>
            </a:r>
            <a:r>
              <a:rPr lang="ru-RU" dirty="0">
                <a:latin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</a:rPr>
              <a:t>  			      p=Partition(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ru-RU" dirty="0">
                <a:latin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i="1" dirty="0">
                <a:latin typeface="Consolas" panose="020B0609020204030204" pitchFamily="49" charset="0"/>
              </a:rPr>
              <a:t>             </a:t>
            </a:r>
            <a:r>
              <a:rPr lang="ru-RU" dirty="0" err="1">
                <a:latin typeface="Consolas" panose="020B0609020204030204" pitchFamily="49" charset="0"/>
              </a:rPr>
              <a:t>QuickSo</a:t>
            </a:r>
            <a:r>
              <a:rPr lang="ru-RU" i="1" dirty="0" err="1">
                <a:latin typeface="Consolas" panose="020B0609020204030204" pitchFamily="49" charset="0"/>
              </a:rPr>
              <a:t>rt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</a:rPr>
              <a:t>l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p-1</a:t>
            </a:r>
            <a:r>
              <a:rPr lang="ru-RU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i="1" dirty="0">
                <a:latin typeface="Consolas" panose="020B0609020204030204" pitchFamily="49" charset="0"/>
              </a:rPr>
              <a:t>             </a:t>
            </a:r>
            <a:r>
              <a:rPr lang="ru-RU" dirty="0" err="1">
                <a:latin typeface="Consolas" panose="020B0609020204030204" pitchFamily="49" charset="0"/>
              </a:rPr>
              <a:t>QuickSort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</a:rPr>
              <a:t>p+1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r</a:t>
            </a:r>
            <a:r>
              <a:rPr lang="ru-RU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7586" y="2782145"/>
            <a:ext cx="3957955" cy="372409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</a:rPr>
              <a:t> Partition (</a:t>
            </a:r>
            <a:r>
              <a:rPr lang="en-US" b="1" dirty="0" err="1">
                <a:latin typeface="Consolas" panose="020B0609020204030204" pitchFamily="49" charset="0"/>
              </a:rPr>
              <a:t>l,r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  <a:r>
              <a:rPr lang="ru-RU" b="1" dirty="0">
                <a:latin typeface="Consolas" panose="020B0609020204030204" pitchFamily="49" charset="0"/>
              </a:rPr>
              <a:t>:</a:t>
            </a:r>
          </a:p>
          <a:p>
            <a:r>
              <a:rPr lang="en-US" b="1" i="1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=array[</a:t>
            </a:r>
            <a:r>
              <a:rPr lang="en-US" i="1" dirty="0">
                <a:latin typeface="Consolas" panose="020B0609020204030204" pitchFamily="49" charset="0"/>
              </a:rPr>
              <a:t>l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i="1" dirty="0">
                <a:latin typeface="Consolas" panose="020B0609020204030204" pitchFamily="49" charset="0"/>
              </a:rPr>
              <a:t> p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i="1" dirty="0">
                <a:latin typeface="Consolas" panose="020B0609020204030204" pitchFamily="49" charset="0"/>
              </a:rPr>
              <a:t>l</a:t>
            </a:r>
          </a:p>
          <a:p>
            <a:r>
              <a:rPr lang="en-US" i="1" dirty="0">
                <a:latin typeface="Consolas" panose="020B0609020204030204" pitchFamily="49" charset="0"/>
              </a:rPr>
              <a:t> j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i="1" dirty="0">
                <a:latin typeface="Consolas" panose="020B0609020204030204" pitchFamily="49" charset="0"/>
              </a:rPr>
              <a:t>p</a:t>
            </a:r>
            <a:r>
              <a:rPr lang="en-US" dirty="0">
                <a:latin typeface="Consolas" panose="020B0609020204030204" pitchFamily="49" charset="0"/>
              </a:rPr>
              <a:t>+1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while j&lt;=r</a:t>
            </a:r>
            <a:r>
              <a:rPr lang="ru-RU" dirty="0">
                <a:latin typeface="Consolas" panose="020B0609020204030204" pitchFamily="49" charset="0"/>
              </a:rPr>
              <a:t>: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if array[</a:t>
            </a:r>
            <a:r>
              <a:rPr lang="en-US" i="1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]&gt;=x: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ru-RU" dirty="0">
                <a:latin typeface="Consolas" panose="020B0609020204030204" pitchFamily="49" charset="0"/>
              </a:rPr>
              <a:t>    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+=1</a:t>
            </a:r>
          </a:p>
          <a:p>
            <a:r>
              <a:rPr lang="ru-RU" dirty="0">
                <a:latin typeface="Consolas" panose="020B0609020204030204" pitchFamily="49" charset="0"/>
              </a:rPr>
              <a:t>     </a:t>
            </a:r>
            <a:r>
              <a:rPr lang="en-US" dirty="0">
                <a:latin typeface="Consolas" panose="020B0609020204030204" pitchFamily="49" charset="0"/>
              </a:rPr>
              <a:t>else: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# array[j]&lt;x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p</a:t>
            </a:r>
            <a:r>
              <a:rPr lang="en-US" dirty="0">
                <a:latin typeface="Consolas" panose="020B0609020204030204" pitchFamily="49" charset="0"/>
              </a:rPr>
              <a:t>+=1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array</a:t>
            </a:r>
            <a:r>
              <a:rPr lang="en-US" i="1" dirty="0">
                <a:latin typeface="Consolas" panose="020B0609020204030204" pitchFamily="49" charset="0"/>
              </a:rPr>
              <a:t>[p]↔</a:t>
            </a:r>
            <a:r>
              <a:rPr lang="en-US" dirty="0">
                <a:latin typeface="Consolas" panose="020B0609020204030204" pitchFamily="49" charset="0"/>
              </a:rPr>
              <a:t>array</a:t>
            </a:r>
            <a:r>
              <a:rPr lang="en-US" i="1" dirty="0">
                <a:latin typeface="Consolas" panose="020B0609020204030204" pitchFamily="49" charset="0"/>
              </a:rPr>
              <a:t>[j]</a:t>
            </a:r>
          </a:p>
          <a:p>
            <a:r>
              <a:rPr lang="en-US" i="1" dirty="0">
                <a:latin typeface="Consolas" panose="020B0609020204030204" pitchFamily="49" charset="0"/>
              </a:rPr>
              <a:t>      </a:t>
            </a:r>
            <a:r>
              <a:rPr lang="ru-RU" i="1" dirty="0">
                <a:latin typeface="Consolas" panose="020B0609020204030204" pitchFamily="49" charset="0"/>
              </a:rPr>
              <a:t>  </a:t>
            </a:r>
            <a:r>
              <a:rPr lang="en-US" i="1" dirty="0">
                <a:latin typeface="Consolas" panose="020B0609020204030204" pitchFamily="49" charset="0"/>
              </a:rPr>
              <a:t> j+=1</a:t>
            </a:r>
            <a:endParaRPr lang="ru-RU" i="1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array</a:t>
            </a:r>
            <a:r>
              <a:rPr lang="en-US" i="1" dirty="0">
                <a:latin typeface="Consolas" panose="020B0609020204030204" pitchFamily="49" charset="0"/>
              </a:rPr>
              <a:t>[l]↔</a:t>
            </a:r>
            <a:r>
              <a:rPr lang="en-US" dirty="0">
                <a:latin typeface="Consolas" panose="020B0609020204030204" pitchFamily="49" charset="0"/>
              </a:rPr>
              <a:t>array</a:t>
            </a:r>
            <a:r>
              <a:rPr lang="en-US" i="1" dirty="0">
                <a:latin typeface="Consolas" panose="020B0609020204030204" pitchFamily="49" charset="0"/>
              </a:rPr>
              <a:t>[p]</a:t>
            </a:r>
          </a:p>
          <a:p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latin typeface="Consolas" panose="020B0609020204030204" pitchFamily="49" charset="0"/>
              </a:rPr>
              <a:t>return</a:t>
            </a:r>
            <a:r>
              <a:rPr lang="en-US" i="1" dirty="0">
                <a:latin typeface="Consolas" panose="020B0609020204030204" pitchFamily="49" charset="0"/>
              </a:rPr>
              <a:t> p</a:t>
            </a:r>
            <a:endParaRPr lang="ru-RU" dirty="0">
              <a:latin typeface="Consolas" panose="020B0609020204030204" pitchFamily="49" charset="0"/>
            </a:endParaRPr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57560"/>
              </p:ext>
            </p:extLst>
          </p:nvPr>
        </p:nvGraphicFramePr>
        <p:xfrm>
          <a:off x="1480155" y="5199554"/>
          <a:ext cx="52922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8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808349"/>
              </p:ext>
            </p:extLst>
          </p:nvPr>
        </p:nvGraphicFramePr>
        <p:xfrm>
          <a:off x="2383526" y="5287184"/>
          <a:ext cx="3683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1" name="Equation" r:id="rId11" imgW="368280" imgH="190440" progId="Equation.DSMT4">
                  <p:embed/>
                </p:oleObj>
              </mc:Choice>
              <mc:Fallback>
                <p:oleObj name="Equation" r:id="rId11" imgW="368280" imgH="190440" progId="Equation.DSMT4">
                  <p:embed/>
                  <p:pic>
                    <p:nvPicPr>
                      <p:cNvPr id="0" name="Picture 1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3526" y="5287184"/>
                        <a:ext cx="3683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569344"/>
              </p:ext>
            </p:extLst>
          </p:nvPr>
        </p:nvGraphicFramePr>
        <p:xfrm>
          <a:off x="4381128" y="5268134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2" name="Equation" r:id="rId12" imgW="380880" imgH="228600" progId="Equation.DSMT4">
                  <p:embed/>
                </p:oleObj>
              </mc:Choice>
              <mc:Fallback>
                <p:oleObj name="Equation" r:id="rId12" imgW="380880" imgH="228600" progId="Equation.DSMT4">
                  <p:embed/>
                  <p:pic>
                    <p:nvPicPr>
                      <p:cNvPr id="0" name="Picture 1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128" y="5268134"/>
                        <a:ext cx="381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900752" y="548994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endParaRPr lang="ru-RU" i="1" dirty="0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93045"/>
              </p:ext>
            </p:extLst>
          </p:nvPr>
        </p:nvGraphicFramePr>
        <p:xfrm>
          <a:off x="1574138" y="4993473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3" name="Equation" r:id="rId13" imgW="126720" imgH="241200" progId="Equation.DSMT4">
                  <p:embed/>
                </p:oleObj>
              </mc:Choice>
              <mc:Fallback>
                <p:oleObj name="Equation" r:id="rId13" imgW="126720" imgH="241200" progId="Equation.DSMT4">
                  <p:embed/>
                  <p:pic>
                    <p:nvPicPr>
                      <p:cNvPr id="0" name="Picture 1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138" y="4993473"/>
                        <a:ext cx="127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444866" y="4902015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endParaRPr lang="ru-RU" i="1" dirty="0"/>
          </a:p>
        </p:txBody>
      </p:sp>
      <p:graphicFrame>
        <p:nvGraphicFramePr>
          <p:cNvPr id="34" name="Таблица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968444"/>
              </p:ext>
            </p:extLst>
          </p:nvPr>
        </p:nvGraphicFramePr>
        <p:xfrm>
          <a:off x="1472116" y="5933846"/>
          <a:ext cx="528284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2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3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                           x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900752" y="622781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endParaRPr lang="ru-RU" i="1" dirty="0"/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925295"/>
              </p:ext>
            </p:extLst>
          </p:nvPr>
        </p:nvGraphicFramePr>
        <p:xfrm>
          <a:off x="2128211" y="6021476"/>
          <a:ext cx="3683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4" name="Equation" r:id="rId14" imgW="368280" imgH="190440" progId="Equation.DSMT4">
                  <p:embed/>
                </p:oleObj>
              </mc:Choice>
              <mc:Fallback>
                <p:oleObj name="Equation" r:id="rId14" imgW="368280" imgH="190440" progId="Equation.DSMT4">
                  <p:embed/>
                  <p:pic>
                    <p:nvPicPr>
                      <p:cNvPr id="0" name="Picture 1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211" y="6021476"/>
                        <a:ext cx="3683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678115"/>
              </p:ext>
            </p:extLst>
          </p:nvPr>
        </p:nvGraphicFramePr>
        <p:xfrm>
          <a:off x="4311432" y="5965916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5" name="Equation" r:id="rId15" imgW="380880" imgH="228600" progId="Equation.DSMT4">
                  <p:embed/>
                </p:oleObj>
              </mc:Choice>
              <mc:Fallback>
                <p:oleObj name="Equation" r:id="rId15" imgW="380880" imgH="228600" progId="Equation.DSMT4">
                  <p:embed/>
                  <p:pic>
                    <p:nvPicPr>
                      <p:cNvPr id="0" name="Picture 1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432" y="5965916"/>
                        <a:ext cx="381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6444866" y="5586729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endParaRPr lang="ru-RU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558581" y="309442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/>
              <a:t>старт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7231" y="4126961"/>
            <a:ext cx="110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/>
              <a:t>итерация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90821" y="512471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/>
              <a:t>финиш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3" name="Рисунок 42" descr="png..png"/>
          <p:cNvPicPr>
            <a:picLocks noChangeAspect="1"/>
          </p:cNvPicPr>
          <p:nvPr/>
        </p:nvPicPr>
        <p:blipFill>
          <a:blip r:embed="rId1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9DB72397-ADF4-4EAE-9EB6-DEA25FBE0A67}"/>
              </a:ext>
            </a:extLst>
          </p:cNvPr>
          <p:cNvCxnSpPr/>
          <p:nvPr/>
        </p:nvCxnSpPr>
        <p:spPr>
          <a:xfrm>
            <a:off x="7627586" y="141402"/>
            <a:ext cx="83540" cy="6579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73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5" grpId="0"/>
      <p:bldP spid="33" grpId="0"/>
      <p:bldP spid="3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105161"/>
              </p:ext>
            </p:extLst>
          </p:nvPr>
        </p:nvGraphicFramePr>
        <p:xfrm>
          <a:off x="2673205" y="1697823"/>
          <a:ext cx="499427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1" name="Equation" r:id="rId3" imgW="3632040" imgH="787320" progId="Equation.DSMT4">
                  <p:embed/>
                </p:oleObj>
              </mc:Choice>
              <mc:Fallback>
                <p:oleObj name="Equation" r:id="rId3" imgW="3632040" imgH="787320" progId="Equation.DSMT4">
                  <p:embed/>
                  <p:pic>
                    <p:nvPicPr>
                      <p:cNvPr id="0" name="Picture 3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205" y="1697823"/>
                        <a:ext cx="4994275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3571" y="395925"/>
            <a:ext cx="10982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u="sng" dirty="0"/>
              <a:t>Худший случай</a:t>
            </a:r>
            <a:r>
              <a:rPr lang="ru-RU" sz="2000" dirty="0"/>
              <a:t>: данные упорядочены, например, по возрастанию. Тогда в качестве сепаратора на каждом этапе разделения будет выбираться минимальный элемент.</a:t>
            </a:r>
          </a:p>
          <a:p>
            <a:pPr algn="just"/>
            <a:r>
              <a:rPr lang="ru-RU" sz="2000" dirty="0"/>
              <a:t>Рекуррентное соотношение для оценки времени работы алгоритма будет следующим: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701124"/>
              </p:ext>
            </p:extLst>
          </p:nvPr>
        </p:nvGraphicFramePr>
        <p:xfrm>
          <a:off x="4134013" y="3637747"/>
          <a:ext cx="206057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name="Equation" r:id="rId5" imgW="1498320" imgH="469800" progId="Equation.DSMT4">
                  <p:embed/>
                </p:oleObj>
              </mc:Choice>
              <mc:Fallback>
                <p:oleObj name="Equation" r:id="rId5" imgW="1498320" imgH="469800" progId="Equation.DSMT4">
                  <p:embed/>
                  <p:pic>
                    <p:nvPicPr>
                      <p:cNvPr id="0" name="Picture 3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4013" y="3637747"/>
                        <a:ext cx="2060575" cy="646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9774" y="2996184"/>
            <a:ext cx="6110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Время работы </a:t>
            </a:r>
            <a:r>
              <a:rPr lang="ru-RU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QuickSort</a:t>
            </a:r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ru-RU" sz="2400" b="1" dirty="0"/>
              <a:t>в худшем случае</a:t>
            </a:r>
            <a:r>
              <a:rPr lang="ru-RU" sz="2400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1977" y="4283859"/>
            <a:ext cx="10928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Среднее время </a:t>
            </a:r>
            <a:r>
              <a:rPr lang="ru-RU" sz="2400" dirty="0"/>
              <a:t>работы алгоритма </a:t>
            </a:r>
            <a:r>
              <a:rPr lang="ru-RU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QuickSort</a:t>
            </a:r>
            <a:r>
              <a:rPr lang="ru-RU" sz="2400" i="1" dirty="0">
                <a:solidFill>
                  <a:srgbClr val="C00000"/>
                </a:solidFill>
              </a:rPr>
              <a:t> </a:t>
            </a:r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ru-RU" sz="2400" b="1" dirty="0"/>
              <a:t>по всем возможным наборам входных данны</a:t>
            </a:r>
            <a:r>
              <a:rPr lang="ru-RU" sz="2400" dirty="0"/>
              <a:t>х : 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844433"/>
              </p:ext>
            </p:extLst>
          </p:nvPr>
        </p:nvGraphicFramePr>
        <p:xfrm>
          <a:off x="4134013" y="5185868"/>
          <a:ext cx="27241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3" name="Equation" r:id="rId7" imgW="1981080" imgH="355320" progId="Equation.DSMT4">
                  <p:embed/>
                </p:oleObj>
              </mc:Choice>
              <mc:Fallback>
                <p:oleObj name="Equation" r:id="rId7" imgW="1981080" imgH="355320" progId="Equation.DSMT4">
                  <p:embed/>
                  <p:pic>
                    <p:nvPicPr>
                      <p:cNvPr id="0" name="Picture 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4013" y="5185868"/>
                        <a:ext cx="2724150" cy="488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0409" y="5913438"/>
            <a:ext cx="10632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dirty="0"/>
              <a:t>(</a:t>
            </a:r>
            <a:r>
              <a:rPr lang="ru-RU" dirty="0"/>
              <a:t>деление на классы идёт на каждом этапе разделения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Partition</a:t>
            </a:r>
            <a:r>
              <a:rPr lang="ru-RU" dirty="0"/>
              <a:t>,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/>
              <a:t> а класс характеризуется той позицией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ru-RU" dirty="0"/>
              <a:t>, куда будет помещён сепаратор после того, как будет произведено разделение).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9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3783" y="195878"/>
                <a:ext cx="6830111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u="sng" dirty="0"/>
                  <a:t>Этап разделения.</a:t>
                </a:r>
              </a:p>
              <a:p>
                <a:pPr algn="ctr"/>
                <a:r>
                  <a:rPr lang="ru-RU" sz="2000" u="sng" dirty="0"/>
                  <a:t>Алгоритм 2</a:t>
                </a:r>
              </a:p>
              <a:p>
                <a:pPr algn="just"/>
                <a:r>
                  <a:rPr lang="ru-RU" sz="2000" dirty="0"/>
                  <a:t>В качестве сепаратора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sz="2000" dirty="0"/>
                  <a:t>будем выбирать, например, центральный элемент рассматриваемой области. </a:t>
                </a:r>
                <a:endParaRPr lang="en-US" sz="2000" dirty="0"/>
              </a:p>
              <a:p>
                <a:pPr algn="just"/>
                <a:endParaRPr lang="en-US" sz="2000" dirty="0"/>
              </a:p>
              <a:p>
                <a:pPr algn="just"/>
                <a:r>
                  <a:rPr lang="ru-RU" sz="2000" dirty="0"/>
                  <a:t>Относительно </a:t>
                </a:r>
                <a:r>
                  <a:rPr lang="en-US" sz="2000" dirty="0"/>
                  <a:t> </a:t>
                </a:r>
                <a:r>
                  <a:rPr lang="ru-RU" sz="2000" dirty="0"/>
                  <a:t>сепаратора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ru-RU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ru-RU" sz="2000" dirty="0"/>
                  <a:t>массив разделим на три части</a:t>
                </a:r>
                <a:r>
                  <a:rPr lang="en-US" sz="2000" dirty="0"/>
                  <a:t> </a:t>
                </a:r>
                <a:r>
                  <a:rPr lang="ru-RU" sz="2000" dirty="0"/>
                  <a:t>функцией  </a:t>
                </a:r>
                <a:r>
                  <a:rPr lang="en-US" b="1" dirty="0">
                    <a:latin typeface="Consolas" panose="020B0609020204030204" pitchFamily="49" charset="0"/>
                  </a:rPr>
                  <a:t>Partition</a:t>
                </a:r>
                <a:r>
                  <a:rPr lang="ru-RU" sz="2000" dirty="0"/>
                  <a:t>: </a:t>
                </a:r>
              </a:p>
              <a:p>
                <a:pPr marL="342900" indent="100013" algn="just">
                  <a:buFont typeface="+mj-lt"/>
                  <a:buAutoNum type="arabicParenR"/>
                </a:pPr>
                <a:r>
                  <a:rPr lang="ru-RU" sz="2000" dirty="0"/>
                  <a:t> в первой части окажутся все  элементы, которые  равны или меньше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342900" indent="100013" algn="just">
                  <a:buFont typeface="+mj-lt"/>
                  <a:buAutoNum type="arabicParenR"/>
                </a:pPr>
                <a:r>
                  <a:rPr lang="ru-RU" sz="2000" dirty="0"/>
                  <a:t> во второй части – элементы, которые равны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;</a:t>
                </a:r>
                <a:endParaRPr lang="ru-RU" sz="2000" dirty="0"/>
              </a:p>
              <a:p>
                <a:pPr marL="342900" indent="100013" algn="just">
                  <a:buFont typeface="+mj-lt"/>
                  <a:buAutoNum type="arabicParenR"/>
                </a:pPr>
                <a:r>
                  <a:rPr lang="ru-RU" sz="2000" dirty="0"/>
                  <a:t> в третьей части – элементы, которые  больше или равны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000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83" y="195878"/>
                <a:ext cx="6830111" cy="3785652"/>
              </a:xfrm>
              <a:prstGeom prst="rect">
                <a:avLst/>
              </a:prstGeom>
              <a:blipFill>
                <a:blip r:embed="rId4"/>
                <a:stretch>
                  <a:fillRect l="-892" t="-805" r="-2498" b="-193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Прямоугольник 25"/>
          <p:cNvSpPr/>
          <p:nvPr/>
        </p:nvSpPr>
        <p:spPr>
          <a:xfrm>
            <a:off x="7522659" y="29381"/>
            <a:ext cx="466497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QuickSort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en-US" sz="1600" i="1" dirty="0">
                <a:latin typeface="Consolas" panose="020B0609020204030204" pitchFamily="49" charset="0"/>
              </a:rPr>
              <a:t>l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en-US" sz="1600" i="1" dirty="0">
                <a:latin typeface="Consolas" panose="020B0609020204030204" pitchFamily="49" charset="0"/>
              </a:rPr>
              <a:t>r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ru-RU" sz="1600" b="1" dirty="0">
                <a:latin typeface="Consolas" panose="020B0609020204030204" pitchFamily="49" charset="0"/>
              </a:rPr>
              <a:t>             </a:t>
            </a:r>
            <a:r>
              <a:rPr lang="ru-RU" sz="1600" b="1" dirty="0" err="1">
                <a:latin typeface="Consolas" panose="020B0609020204030204" pitchFamily="49" charset="0"/>
              </a:rPr>
              <a:t>if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i="1" dirty="0">
                <a:latin typeface="Consolas" panose="020B0609020204030204" pitchFamily="49" charset="0"/>
              </a:rPr>
              <a:t>l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               Partition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i="1" dirty="0">
                <a:latin typeface="Consolas" panose="020B0609020204030204" pitchFamily="49" charset="0"/>
              </a:rPr>
              <a:t>                    </a:t>
            </a:r>
            <a:r>
              <a:rPr lang="ru-RU" sz="1600" dirty="0" err="1">
                <a:latin typeface="Consolas" panose="020B0609020204030204" pitchFamily="49" charset="0"/>
              </a:rPr>
              <a:t>QuickSor</a:t>
            </a:r>
            <a:r>
              <a:rPr lang="ru-RU" sz="1600" i="1" dirty="0" err="1">
                <a:latin typeface="Consolas" panose="020B0609020204030204" pitchFamily="49" charset="0"/>
              </a:rPr>
              <a:t>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en-US" sz="1600" i="1" dirty="0">
                <a:latin typeface="Consolas" panose="020B0609020204030204" pitchFamily="49" charset="0"/>
              </a:rPr>
              <a:t>l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en-US" sz="1600" i="1" dirty="0">
                <a:latin typeface="Consolas" panose="020B0609020204030204" pitchFamily="49" charset="0"/>
              </a:rPr>
              <a:t>j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i="1" dirty="0">
                <a:latin typeface="Consolas" panose="020B0609020204030204" pitchFamily="49" charset="0"/>
              </a:rPr>
              <a:t>                    </a:t>
            </a:r>
            <a:r>
              <a:rPr lang="ru-RU" sz="1600" dirty="0" err="1">
                <a:latin typeface="Consolas" panose="020B0609020204030204" pitchFamily="49" charset="0"/>
              </a:rPr>
              <a:t>QuickSor</a:t>
            </a:r>
            <a:r>
              <a:rPr lang="ru-RU" sz="1600" i="1" dirty="0" err="1">
                <a:latin typeface="Consolas" panose="020B0609020204030204" pitchFamily="49" charset="0"/>
              </a:rPr>
              <a:t>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en-US" sz="1600" i="1" dirty="0" err="1">
                <a:latin typeface="Consolas" panose="020B0609020204030204" pitchFamily="49" charset="0"/>
              </a:rPr>
              <a:t>i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en-US" sz="1600" i="1" dirty="0">
                <a:latin typeface="Consolas" panose="020B0609020204030204" pitchFamily="49" charset="0"/>
              </a:rPr>
              <a:t>r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22659" y="2000492"/>
            <a:ext cx="44143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Consolas" panose="020B0609020204030204" pitchFamily="49" charset="0"/>
              </a:rPr>
              <a:t>def</a:t>
            </a:r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Partition </a:t>
            </a:r>
          </a:p>
          <a:p>
            <a:r>
              <a:rPr lang="en-US" i="1" dirty="0">
                <a:latin typeface="Consolas" panose="020B0609020204030204" pitchFamily="49" charset="0"/>
              </a:rPr>
              <a:t>  </a:t>
            </a:r>
            <a:r>
              <a:rPr lang="en-US" i="1" dirty="0" err="1">
                <a:latin typeface="Consolas" panose="020B0609020204030204" pitchFamily="49" charset="0"/>
              </a:rPr>
              <a:t>i</a:t>
            </a:r>
            <a:r>
              <a:rPr lang="en-US" i="1" dirty="0">
                <a:latin typeface="Consolas" panose="020B0609020204030204" pitchFamily="49" charset="0"/>
              </a:rPr>
              <a:t>=l</a:t>
            </a:r>
          </a:p>
          <a:p>
            <a:r>
              <a:rPr lang="en-US" i="1" dirty="0">
                <a:latin typeface="Consolas" panose="020B0609020204030204" pitchFamily="49" charset="0"/>
              </a:rPr>
              <a:t>  j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i="1" dirty="0">
                <a:latin typeface="Consolas" panose="020B0609020204030204" pitchFamily="49" charset="0"/>
              </a:rPr>
              <a:t>r</a:t>
            </a:r>
          </a:p>
          <a:p>
            <a:r>
              <a:rPr lang="en-US" i="1" dirty="0">
                <a:latin typeface="Consolas" panose="020B0609020204030204" pitchFamily="49" charset="0"/>
              </a:rPr>
              <a:t>  k=(</a:t>
            </a:r>
            <a:r>
              <a:rPr lang="en-US" i="1" dirty="0" err="1">
                <a:latin typeface="Consolas" panose="020B0609020204030204" pitchFamily="49" charset="0"/>
              </a:rPr>
              <a:t>l+r</a:t>
            </a:r>
            <a:r>
              <a:rPr lang="en-US" i="1" dirty="0">
                <a:latin typeface="Consolas" panose="020B0609020204030204" pitchFamily="49" charset="0"/>
              </a:rPr>
              <a:t>)//2</a:t>
            </a:r>
          </a:p>
          <a:p>
            <a:r>
              <a:rPr lang="en-US" i="1" dirty="0">
                <a:latin typeface="Consolas" panose="020B0609020204030204" pitchFamily="49" charset="0"/>
              </a:rPr>
              <a:t>  x=</a:t>
            </a:r>
            <a:r>
              <a:rPr lang="en-US" dirty="0">
                <a:latin typeface="Consolas" panose="020B0609020204030204" pitchFamily="49" charset="0"/>
              </a:rPr>
              <a:t>array</a:t>
            </a:r>
            <a:r>
              <a:rPr lang="en-US" i="1" dirty="0">
                <a:latin typeface="Consolas" panose="020B0609020204030204" pitchFamily="49" charset="0"/>
              </a:rPr>
              <a:t>[k]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while </a:t>
            </a:r>
            <a:r>
              <a:rPr lang="en-US" i="1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i="1" dirty="0">
                <a:latin typeface="Consolas" panose="020B0609020204030204" pitchFamily="49" charset="0"/>
              </a:rPr>
              <a:t>j</a:t>
            </a:r>
            <a:r>
              <a:rPr lang="ru-RU" dirty="0">
                <a:latin typeface="Consolas" panose="020B0609020204030204" pitchFamily="49" charset="0"/>
              </a:rPr>
              <a:t>: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while array[</a:t>
            </a:r>
            <a:r>
              <a:rPr lang="en-US" i="1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]&lt;x:</a:t>
            </a:r>
          </a:p>
          <a:p>
            <a:r>
              <a:rPr lang="en-US" i="1" dirty="0">
                <a:latin typeface="Consolas" panose="020B0609020204030204" pitchFamily="49" charset="0"/>
              </a:rPr>
              <a:t>               </a:t>
            </a:r>
            <a:r>
              <a:rPr lang="en-US" i="1" dirty="0" err="1">
                <a:latin typeface="Consolas" panose="020B0609020204030204" pitchFamily="49" charset="0"/>
              </a:rPr>
              <a:t>i</a:t>
            </a:r>
            <a:r>
              <a:rPr lang="en-US" i="1" dirty="0"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=1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array[</a:t>
            </a:r>
            <a:r>
              <a:rPr lang="en-US" i="1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]&gt;x:</a:t>
            </a:r>
          </a:p>
          <a:p>
            <a:r>
              <a:rPr lang="en-US" i="1" dirty="0">
                <a:latin typeface="Consolas" panose="020B0609020204030204" pitchFamily="49" charset="0"/>
              </a:rPr>
              <a:t>               j-</a:t>
            </a:r>
            <a:r>
              <a:rPr lang="en-US" dirty="0">
                <a:latin typeface="Consolas" panose="020B0609020204030204" pitchFamily="49" charset="0"/>
              </a:rPr>
              <a:t>=1</a:t>
            </a:r>
          </a:p>
          <a:p>
            <a:r>
              <a:rPr lang="en-US" i="1" dirty="0">
                <a:latin typeface="Consolas" panose="020B0609020204030204" pitchFamily="49" charset="0"/>
              </a:rPr>
              <a:t>    if </a:t>
            </a:r>
            <a:r>
              <a:rPr lang="en-US" i="1" dirty="0" err="1">
                <a:latin typeface="Consolas" panose="020B0609020204030204" pitchFamily="49" charset="0"/>
              </a:rPr>
              <a:t>i</a:t>
            </a:r>
            <a:r>
              <a:rPr lang="en-US" i="1" dirty="0">
                <a:latin typeface="Consolas" panose="020B0609020204030204" pitchFamily="49" charset="0"/>
              </a:rPr>
              <a:t>&lt;= j</a:t>
            </a:r>
            <a:r>
              <a:rPr lang="en-US" dirty="0">
                <a:latin typeface="Consolas" panose="020B0609020204030204" pitchFamily="49" charset="0"/>
              </a:rPr>
              <a:t>:</a:t>
            </a:r>
            <a:r>
              <a:rPr lang="en-US" i="1" dirty="0">
                <a:latin typeface="Consolas" panose="020B0609020204030204" pitchFamily="49" charset="0"/>
              </a:rPr>
              <a:t> </a:t>
            </a:r>
          </a:p>
          <a:p>
            <a:r>
              <a:rPr lang="en-US" i="1" dirty="0">
                <a:latin typeface="Consolas" panose="020B0609020204030204" pitchFamily="49" charset="0"/>
              </a:rPr>
              <a:t>               </a:t>
            </a:r>
            <a:r>
              <a:rPr lang="en-US" dirty="0">
                <a:latin typeface="Consolas" panose="020B0609020204030204" pitchFamily="49" charset="0"/>
              </a:rPr>
              <a:t>array</a:t>
            </a:r>
            <a:r>
              <a:rPr lang="en-US" i="1" dirty="0">
                <a:latin typeface="Consolas" panose="020B0609020204030204" pitchFamily="49" charset="0"/>
              </a:rPr>
              <a:t>[</a:t>
            </a:r>
            <a:r>
              <a:rPr lang="en-US" i="1" dirty="0" err="1">
                <a:latin typeface="Consolas" panose="020B0609020204030204" pitchFamily="49" charset="0"/>
              </a:rPr>
              <a:t>i</a:t>
            </a:r>
            <a:r>
              <a:rPr lang="en-US" i="1" dirty="0">
                <a:latin typeface="Consolas" panose="020B0609020204030204" pitchFamily="49" charset="0"/>
              </a:rPr>
              <a:t>]↔ array[j]</a:t>
            </a:r>
          </a:p>
          <a:p>
            <a:r>
              <a:rPr lang="en-US" i="1" dirty="0">
                <a:latin typeface="Consolas" panose="020B0609020204030204" pitchFamily="49" charset="0"/>
              </a:rPr>
              <a:t>               </a:t>
            </a:r>
            <a:r>
              <a:rPr lang="en-US" i="1" dirty="0" err="1">
                <a:latin typeface="Consolas" panose="020B0609020204030204" pitchFamily="49" charset="0"/>
              </a:rPr>
              <a:t>i</a:t>
            </a:r>
            <a:r>
              <a:rPr lang="en-US" i="1" dirty="0">
                <a:latin typeface="Consolas" panose="020B0609020204030204" pitchFamily="49" charset="0"/>
              </a:rPr>
              <a:t>+=1</a:t>
            </a:r>
          </a:p>
          <a:p>
            <a:r>
              <a:rPr lang="en-US" i="1" dirty="0">
                <a:latin typeface="Consolas" panose="020B0609020204030204" pitchFamily="49" charset="0"/>
              </a:rPr>
              <a:t>               j-=1</a:t>
            </a:r>
            <a:endParaRPr lang="ru-RU" dirty="0">
              <a:latin typeface="Consolas" panose="020B0609020204030204" pitchFamily="49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681798"/>
              </p:ext>
            </p:extLst>
          </p:nvPr>
        </p:nvGraphicFramePr>
        <p:xfrm>
          <a:off x="1561772" y="4338348"/>
          <a:ext cx="48684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8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8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8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8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8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8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8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728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035238"/>
              </p:ext>
            </p:extLst>
          </p:nvPr>
        </p:nvGraphicFramePr>
        <p:xfrm>
          <a:off x="2631322" y="4406928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" name="Equation" r:id="rId5" imgW="380880" imgH="228600" progId="Equation.DSMT4">
                  <p:embed/>
                </p:oleObj>
              </mc:Choice>
              <mc:Fallback>
                <p:oleObj name="Equation" r:id="rId5" imgW="380880" imgH="228600" progId="Equation.DSMT4">
                  <p:embed/>
                  <p:pic>
                    <p:nvPicPr>
                      <p:cNvPr id="0" name="Picture 8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1322" y="4406928"/>
                        <a:ext cx="381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594139"/>
              </p:ext>
            </p:extLst>
          </p:nvPr>
        </p:nvGraphicFramePr>
        <p:xfrm>
          <a:off x="5065009" y="4406928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6" name="Equation" r:id="rId7" imgW="380880" imgH="228600" progId="Equation.DSMT4">
                  <p:embed/>
                </p:oleObj>
              </mc:Choice>
              <mc:Fallback>
                <p:oleObj name="Equation" r:id="rId7" imgW="380880" imgH="228600" progId="Equation.DSMT4">
                  <p:embed/>
                  <p:pic>
                    <p:nvPicPr>
                      <p:cNvPr id="0" name="Picture 8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009" y="4406928"/>
                        <a:ext cx="381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80075" y="400121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ru-RU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5065009" y="39347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onsolas" panose="020B0609020204030204" pitchFamily="49" charset="0"/>
              </a:rPr>
              <a:t>j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47139" y="39628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onsolas" panose="020B0609020204030204" pitchFamily="49" charset="0"/>
              </a:rPr>
              <a:t>l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93742" y="39745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</a:rPr>
              <a:t>r</a:t>
            </a:r>
            <a:endParaRPr lang="ru-RU" i="1" dirty="0">
              <a:latin typeface="Consolas" panose="020B0609020204030204" pitchFamily="49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2703039" y="4834740"/>
            <a:ext cx="2552470" cy="94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714" y="4342890"/>
            <a:ext cx="110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итерация</a:t>
            </a:r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750691"/>
              </p:ext>
            </p:extLst>
          </p:nvPr>
        </p:nvGraphicFramePr>
        <p:xfrm>
          <a:off x="1318351" y="5218992"/>
          <a:ext cx="535526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2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282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120352"/>
              </p:ext>
            </p:extLst>
          </p:nvPr>
        </p:nvGraphicFramePr>
        <p:xfrm>
          <a:off x="3188420" y="5312938"/>
          <a:ext cx="1778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7" name="Equation" r:id="rId9" imgW="177480" imgH="177480" progId="Equation.DSMT4">
                  <p:embed/>
                </p:oleObj>
              </mc:Choice>
              <mc:Fallback>
                <p:oleObj name="Equation" r:id="rId9" imgW="177480" imgH="177480" progId="Equation.DSMT4">
                  <p:embed/>
                  <p:pic>
                    <p:nvPicPr>
                      <p:cNvPr id="0" name="Picture 8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8420" y="5312938"/>
                        <a:ext cx="1778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636924"/>
              </p:ext>
            </p:extLst>
          </p:nvPr>
        </p:nvGraphicFramePr>
        <p:xfrm>
          <a:off x="2253881" y="5275246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8" name="Equation" r:id="rId11" imgW="380880" imgH="228600" progId="Equation.DSMT4">
                  <p:embed/>
                </p:oleObj>
              </mc:Choice>
              <mc:Fallback>
                <p:oleObj name="Equation" r:id="rId11" imgW="380880" imgH="228600" progId="Equation.DSMT4">
                  <p:embed/>
                  <p:pic>
                    <p:nvPicPr>
                      <p:cNvPr id="0" name="Picture 8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3881" y="5275246"/>
                        <a:ext cx="381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229292"/>
              </p:ext>
            </p:extLst>
          </p:nvPr>
        </p:nvGraphicFramePr>
        <p:xfrm>
          <a:off x="3618526" y="5327912"/>
          <a:ext cx="1778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9" name="Equation" r:id="rId13" imgW="177480" imgH="177480" progId="Equation.DSMT4">
                  <p:embed/>
                </p:oleObj>
              </mc:Choice>
              <mc:Fallback>
                <p:oleObj name="Equation" r:id="rId13" imgW="177480" imgH="177480" progId="Equation.DSMT4">
                  <p:embed/>
                  <p:pic>
                    <p:nvPicPr>
                      <p:cNvPr id="0" name="Picture 8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8526" y="5327912"/>
                        <a:ext cx="1778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394728"/>
              </p:ext>
            </p:extLst>
          </p:nvPr>
        </p:nvGraphicFramePr>
        <p:xfrm>
          <a:off x="4120188" y="5327912"/>
          <a:ext cx="1778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0" name="Equation" r:id="rId15" imgW="177480" imgH="177480" progId="Equation.DSMT4">
                  <p:embed/>
                </p:oleObj>
              </mc:Choice>
              <mc:Fallback>
                <p:oleObj name="Equation" r:id="rId15" imgW="177480" imgH="177480" progId="Equation.DSMT4">
                  <p:embed/>
                  <p:pic>
                    <p:nvPicPr>
                      <p:cNvPr id="0" name="Picture 8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0188" y="5327912"/>
                        <a:ext cx="1778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676624"/>
              </p:ext>
            </p:extLst>
          </p:nvPr>
        </p:nvGraphicFramePr>
        <p:xfrm>
          <a:off x="5255509" y="5262138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" name="Equation" r:id="rId16" imgW="380880" imgH="228600" progId="Equation.DSMT4">
                  <p:embed/>
                </p:oleObj>
              </mc:Choice>
              <mc:Fallback>
                <p:oleObj name="Equation" r:id="rId16" imgW="380880" imgH="228600" progId="Equation.DSMT4">
                  <p:embed/>
                  <p:pic>
                    <p:nvPicPr>
                      <p:cNvPr id="0" name="Picture 8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5509" y="5262138"/>
                        <a:ext cx="381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74539" y="523416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финиш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59476" y="55908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onsolas" panose="020B0609020204030204" pitchFamily="49" charset="0"/>
              </a:rPr>
              <a:t>l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43473" y="55600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onsolas" panose="020B0609020204030204" pitchFamily="49" charset="0"/>
              </a:rPr>
              <a:t>j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51039" y="55139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onsolas" panose="020B0609020204030204" pitchFamily="49" charset="0"/>
              </a:rPr>
              <a:t>i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51488" y="55418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</a:rPr>
              <a:t>r</a:t>
            </a:r>
            <a:endParaRPr lang="ru-RU" i="1" dirty="0">
              <a:latin typeface="Consolas" panose="020B0609020204030204" pitchFamily="49" charset="0"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V="1">
            <a:off x="1884705" y="4203144"/>
            <a:ext cx="369176" cy="15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5636509" y="4218768"/>
            <a:ext cx="395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8" name="Рисунок 27" descr="png..png"/>
          <p:cNvPicPr>
            <a:picLocks noChangeAspect="1"/>
          </p:cNvPicPr>
          <p:nvPr/>
        </p:nvPicPr>
        <p:blipFill>
          <a:blip r:embed="rId1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45C5773-9A2A-4179-94BF-2E55E7D3B1B2}"/>
              </a:ext>
            </a:extLst>
          </p:cNvPr>
          <p:cNvCxnSpPr/>
          <p:nvPr/>
        </p:nvCxnSpPr>
        <p:spPr>
          <a:xfrm>
            <a:off x="7400041" y="46300"/>
            <a:ext cx="0" cy="6811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3346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690848"/>
              </p:ext>
            </p:extLst>
          </p:nvPr>
        </p:nvGraphicFramePr>
        <p:xfrm>
          <a:off x="2809188" y="1464619"/>
          <a:ext cx="499427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name="Equation" r:id="rId3" imgW="3632040" imgH="787320" progId="Equation.DSMT4">
                  <p:embed/>
                </p:oleObj>
              </mc:Choice>
              <mc:Fallback>
                <p:oleObj name="Equation" r:id="rId3" imgW="3632040" imgH="787320" progId="Equation.DSMT4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188" y="1464619"/>
                        <a:ext cx="4994275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8159" y="265525"/>
            <a:ext cx="10520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u="sng" dirty="0"/>
              <a:t>Худший случай</a:t>
            </a:r>
            <a:r>
              <a:rPr lang="ru-RU" sz="2400" dirty="0"/>
              <a:t>: сепаратором на каждом этапе разделения оказывается</a:t>
            </a:r>
            <a:r>
              <a:rPr lang="ru-RU" sz="2400"/>
              <a:t>, например,  максимальный </a:t>
            </a:r>
            <a:r>
              <a:rPr lang="ru-RU" sz="2400" dirty="0"/>
              <a:t>элемент</a:t>
            </a:r>
            <a:r>
              <a:rPr lang="en-US" sz="2400" dirty="0"/>
              <a:t> </a:t>
            </a:r>
            <a:r>
              <a:rPr lang="ru-RU" sz="2400" dirty="0"/>
              <a:t>текущей области. 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0099"/>
              </p:ext>
            </p:extLst>
          </p:nvPr>
        </p:nvGraphicFramePr>
        <p:xfrm>
          <a:off x="8641629" y="2584392"/>
          <a:ext cx="206057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name="Equation" r:id="rId5" imgW="1498320" imgH="469800" progId="Equation.DSMT4">
                  <p:embed/>
                </p:oleObj>
              </mc:Choice>
              <mc:Fallback>
                <p:oleObj name="Equation" r:id="rId5" imgW="1498320" imgH="469800" progId="Equation.DSMT4">
                  <p:embed/>
                  <p:pic>
                    <p:nvPicPr>
                      <p:cNvPr id="0" name="Picture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1629" y="2584392"/>
                        <a:ext cx="2060575" cy="64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08159" y="3319921"/>
            <a:ext cx="3730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/>
              <a:t>Худший случай не сложно построить для произвольного </a:t>
            </a:r>
            <a:r>
              <a:rPr lang="en-US" sz="1600" i="1" dirty="0"/>
              <a:t>n </a:t>
            </a:r>
            <a:r>
              <a:rPr lang="ru-RU" sz="1600" i="1" dirty="0"/>
              <a:t>за линейное время: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62833"/>
              </p:ext>
            </p:extLst>
          </p:nvPr>
        </p:nvGraphicFramePr>
        <p:xfrm>
          <a:off x="1063654" y="4154531"/>
          <a:ext cx="2766246" cy="41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21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030350"/>
              </p:ext>
            </p:extLst>
          </p:nvPr>
        </p:nvGraphicFramePr>
        <p:xfrm>
          <a:off x="1063654" y="4657757"/>
          <a:ext cx="2766246" cy="41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21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766232"/>
              </p:ext>
            </p:extLst>
          </p:nvPr>
        </p:nvGraphicFramePr>
        <p:xfrm>
          <a:off x="4366443" y="4657757"/>
          <a:ext cx="2766246" cy="41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21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Прямая со стрелкой 12"/>
          <p:cNvCxnSpPr/>
          <p:nvPr/>
        </p:nvCxnSpPr>
        <p:spPr>
          <a:xfrm>
            <a:off x="3935820" y="5306743"/>
            <a:ext cx="313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85355"/>
              </p:ext>
            </p:extLst>
          </p:nvPr>
        </p:nvGraphicFramePr>
        <p:xfrm>
          <a:off x="1063654" y="5129357"/>
          <a:ext cx="2766246" cy="41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21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166634"/>
              </p:ext>
            </p:extLst>
          </p:nvPr>
        </p:nvGraphicFramePr>
        <p:xfrm>
          <a:off x="4366443" y="5129357"/>
          <a:ext cx="2766246" cy="41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21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Прямая со стрелкой 15"/>
          <p:cNvCxnSpPr/>
          <p:nvPr/>
        </p:nvCxnSpPr>
        <p:spPr>
          <a:xfrm>
            <a:off x="3935819" y="4987946"/>
            <a:ext cx="313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884785"/>
              </p:ext>
            </p:extLst>
          </p:nvPr>
        </p:nvGraphicFramePr>
        <p:xfrm>
          <a:off x="1063654" y="5600957"/>
          <a:ext cx="2766246" cy="41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21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016002"/>
              </p:ext>
            </p:extLst>
          </p:nvPr>
        </p:nvGraphicFramePr>
        <p:xfrm>
          <a:off x="4366443" y="5618841"/>
          <a:ext cx="2766246" cy="41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21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Прямая со стрелкой 18"/>
          <p:cNvCxnSpPr/>
          <p:nvPr/>
        </p:nvCxnSpPr>
        <p:spPr>
          <a:xfrm>
            <a:off x="3935819" y="5807027"/>
            <a:ext cx="313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592526"/>
              </p:ext>
            </p:extLst>
          </p:nvPr>
        </p:nvGraphicFramePr>
        <p:xfrm>
          <a:off x="1063654" y="6072557"/>
          <a:ext cx="2766246" cy="41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21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Прямая со стрелкой 20"/>
          <p:cNvCxnSpPr/>
          <p:nvPr/>
        </p:nvCxnSpPr>
        <p:spPr>
          <a:xfrm>
            <a:off x="3935818" y="6204524"/>
            <a:ext cx="313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616597"/>
              </p:ext>
            </p:extLst>
          </p:nvPr>
        </p:nvGraphicFramePr>
        <p:xfrm>
          <a:off x="4366443" y="6108325"/>
          <a:ext cx="2766246" cy="41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21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Прямая со стрелкой 24"/>
          <p:cNvCxnSpPr/>
          <p:nvPr/>
        </p:nvCxnSpPr>
        <p:spPr>
          <a:xfrm>
            <a:off x="2032000" y="6381946"/>
            <a:ext cx="77718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1598367" y="5913438"/>
            <a:ext cx="77718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1517715" y="5437671"/>
            <a:ext cx="57660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1198774" y="4987922"/>
            <a:ext cx="57660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90880" y="2676616"/>
            <a:ext cx="7650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Время работы алгоритма </a:t>
            </a:r>
            <a:r>
              <a:rPr lang="ru-RU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QuickSort</a:t>
            </a:r>
            <a:r>
              <a:rPr lang="en-US" sz="2400" i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ru-RU" sz="2400" b="1" dirty="0"/>
              <a:t>в худшем случае</a:t>
            </a:r>
            <a:r>
              <a:rPr lang="ru-RU" sz="2400" dirty="0"/>
              <a:t>: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9" name="Рисунок 28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4E2F12F-A4C3-41B8-BF13-221FCFC0AAB3}"/>
              </a:ext>
            </a:extLst>
          </p:cNvPr>
          <p:cNvCxnSpPr/>
          <p:nvPr/>
        </p:nvCxnSpPr>
        <p:spPr>
          <a:xfrm>
            <a:off x="0" y="3230504"/>
            <a:ext cx="12192000" cy="89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6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016476"/>
              </p:ext>
            </p:extLst>
          </p:nvPr>
        </p:nvGraphicFramePr>
        <p:xfrm>
          <a:off x="3194709" y="2033254"/>
          <a:ext cx="6234113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Equation" r:id="rId3" imgW="4533840" imgH="1117440" progId="Equation.DSMT4">
                  <p:embed/>
                </p:oleObj>
              </mc:Choice>
              <mc:Fallback>
                <p:oleObj name="Equation" r:id="rId3" imgW="4533840" imgH="1117440" progId="Equation.DSMT4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709" y="2033254"/>
                        <a:ext cx="6234113" cy="153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1610" y="395925"/>
            <a:ext cx="10520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Если на каждом этапе разделения в качестве сепаратора выбирать </a:t>
            </a:r>
            <a:r>
              <a:rPr lang="ru-RU" sz="2400" b="1" u="sng" dirty="0"/>
              <a:t>средний по значению элемент и делать это за линейное от количества элементов время</a:t>
            </a:r>
            <a:r>
              <a:rPr lang="ru-RU" sz="2400" b="1" baseline="30000" dirty="0"/>
              <a:t>1</a:t>
            </a:r>
            <a:r>
              <a:rPr lang="ru-RU" sz="2400" dirty="0"/>
              <a:t>, то время работы алгоритма сортировки </a:t>
            </a:r>
            <a:r>
              <a:rPr lang="ru-RU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QuickSor</a:t>
            </a:r>
            <a:r>
              <a:rPr lang="ru-RU" sz="2400" dirty="0" err="1">
                <a:solidFill>
                  <a:srgbClr val="C00000"/>
                </a:solidFill>
              </a:rPr>
              <a:t>t</a:t>
            </a:r>
            <a:r>
              <a:rPr lang="ru-RU" sz="2400" i="1" dirty="0">
                <a:solidFill>
                  <a:srgbClr val="C00000"/>
                </a:solidFill>
              </a:rPr>
              <a:t> </a:t>
            </a:r>
            <a:r>
              <a:rPr lang="ru-RU" sz="2400" dirty="0"/>
              <a:t>в худшем случае:</a:t>
            </a: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261970"/>
              </p:ext>
            </p:extLst>
          </p:nvPr>
        </p:nvGraphicFramePr>
        <p:xfrm>
          <a:off x="3408363" y="4097924"/>
          <a:ext cx="27241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Equation" r:id="rId5" imgW="1981080" imgH="355320" progId="Equation.DSMT4">
                  <p:embed/>
                </p:oleObj>
              </mc:Choice>
              <mc:Fallback>
                <p:oleObj name="Equation" r:id="rId5" imgW="1981080" imgH="355320" progId="Equation.DSMT4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363" y="4097924"/>
                        <a:ext cx="2724150" cy="488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051611" y="6092744"/>
            <a:ext cx="8959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ru-RU" sz="2400" baseline="300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ru-RU" baseline="30000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В.М. Котов, Е. П. Соболевская, А. А. Толстиков. «Алгоритмы и структуры данных»: учеб. пособие. - Минск: БГУ, 2011г. (Классическое университетское издание). -  С. 61-62.</a:t>
            </a:r>
            <a:endParaRPr lang="ru-RU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2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4524" y="79035"/>
            <a:ext cx="1158554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</a:rPr>
              <a:t>C++ </a:t>
            </a:r>
            <a:r>
              <a:rPr lang="ru-RU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std</a:t>
            </a:r>
            <a:r>
              <a:rPr lang="ru-RU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ru-RU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sort</a:t>
            </a:r>
            <a:r>
              <a:rPr lang="ru-RU" sz="2000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</a:p>
          <a:p>
            <a:pPr lvl="1" algn="just"/>
            <a:r>
              <a:rPr lang="ru-RU" dirty="0"/>
              <a:t>Основой служит алгоритм быстрой сортировки – модифицированный </a:t>
            </a:r>
            <a:r>
              <a:rPr lang="ru-RU" b="1" dirty="0" err="1">
                <a:latin typeface="Consolas" panose="020B0609020204030204" pitchFamily="49" charset="0"/>
              </a:rPr>
              <a:t>QuickSort</a:t>
            </a:r>
            <a:r>
              <a:rPr lang="ru-RU" b="1" dirty="0"/>
              <a:t>, </a:t>
            </a:r>
            <a:r>
              <a:rPr lang="ru-RU" dirty="0"/>
              <a:t>он же</a:t>
            </a:r>
            <a:r>
              <a:rPr lang="ru-RU" b="1" dirty="0"/>
              <a:t> </a:t>
            </a:r>
            <a:r>
              <a:rPr lang="ru-RU" dirty="0" err="1">
                <a:latin typeface="Consolas" panose="020B0609020204030204" pitchFamily="49" charset="0"/>
              </a:rPr>
              <a:t>IntroSort</a:t>
            </a:r>
            <a:r>
              <a:rPr lang="ru-RU" dirty="0"/>
              <a:t>, разработанный специально для </a:t>
            </a:r>
            <a:r>
              <a:rPr lang="ru-RU" dirty="0" err="1">
                <a:latin typeface="Consolas" panose="020B0609020204030204" pitchFamily="49" charset="0"/>
              </a:rPr>
              <a:t>stl</a:t>
            </a:r>
            <a:r>
              <a:rPr lang="ru-RU" dirty="0"/>
              <a:t>. Отличие от </a:t>
            </a:r>
            <a:r>
              <a:rPr lang="ru-RU" dirty="0" err="1">
                <a:latin typeface="Consolas" panose="020B0609020204030204" pitchFamily="49" charset="0"/>
              </a:rPr>
              <a:t>QuickSort</a:t>
            </a:r>
            <a:r>
              <a:rPr lang="ru-RU" dirty="0"/>
              <a:t> состоит в том, что количество рекурсивных операций</a:t>
            </a:r>
            <a:r>
              <a:rPr lang="en-US" dirty="0"/>
              <a:t> </a:t>
            </a:r>
            <a:r>
              <a:rPr lang="ru-RU" dirty="0"/>
              <a:t> не идет до самого конца, как в чистом </a:t>
            </a:r>
            <a:r>
              <a:rPr lang="ru-RU" dirty="0" err="1">
                <a:latin typeface="Consolas" panose="020B0609020204030204" pitchFamily="49" charset="0"/>
              </a:rPr>
              <a:t>QuickSort</a:t>
            </a:r>
            <a:r>
              <a:rPr lang="ru-RU" dirty="0"/>
              <a:t>. Если количество итераций (процедур разделения массива) превысило 1.5*log</a:t>
            </a:r>
            <a:r>
              <a:rPr lang="ru-RU" baseline="-25000" dirty="0"/>
              <a:t>2</a:t>
            </a:r>
            <a:r>
              <a:rPr lang="ru-RU" dirty="0"/>
              <a:t>(</a:t>
            </a:r>
            <a:r>
              <a:rPr lang="en-US" dirty="0"/>
              <a:t>n</a:t>
            </a:r>
            <a:r>
              <a:rPr lang="ru-RU" dirty="0"/>
              <a:t>), где </a:t>
            </a:r>
            <a:r>
              <a:rPr lang="en-US" dirty="0"/>
              <a:t>n -</a:t>
            </a:r>
            <a:r>
              <a:rPr lang="ru-RU" dirty="0"/>
              <a:t> длина всего массива, то рекурсивные операции прекращаются: </a:t>
            </a:r>
          </a:p>
          <a:p>
            <a:pPr marL="1257300" lvl="2" indent="-342900" algn="just">
              <a:buAutoNum type="arabicParenBoth"/>
            </a:pPr>
            <a:r>
              <a:rPr lang="ru-RU" dirty="0"/>
              <a:t>если количество </a:t>
            </a:r>
            <a:r>
              <a:rPr lang="ru-RU" dirty="0">
                <a:latin typeface="Consolas" panose="020B0609020204030204" pitchFamily="49" charset="0"/>
              </a:rPr>
              <a:t>оставшихся</a:t>
            </a:r>
            <a:r>
              <a:rPr lang="ru-RU" dirty="0"/>
              <a:t> элементов меньше 32-х, то оставшийся  фрагмент сортируется методом вставки </a:t>
            </a:r>
            <a:r>
              <a:rPr lang="ru-RU" b="1" dirty="0" err="1">
                <a:latin typeface="Consolas" panose="020B0609020204030204" pitchFamily="49" charset="0"/>
              </a:rPr>
              <a:t>InsertionSort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/>
              <a:t>(сортировка вставками работает за время O(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ru-RU" dirty="0"/>
              <a:t>) и для больших массивов не используется, но на малых длинах  эффективна ввиду простоты реализации)</a:t>
            </a:r>
            <a:r>
              <a:rPr lang="en-US" dirty="0"/>
              <a:t>;</a:t>
            </a:r>
          </a:p>
          <a:p>
            <a:pPr marL="1257300" lvl="2" indent="-342900" algn="just">
              <a:buAutoNum type="arabicParenBoth"/>
            </a:pPr>
            <a:r>
              <a:rPr lang="ru-RU" dirty="0"/>
              <a:t>если количество оставшихся элементов более 32-х элементов, то этот фрагмент сортируется пирамидальным методом </a:t>
            </a:r>
            <a:r>
              <a:rPr lang="ru-RU" b="1" dirty="0" err="1">
                <a:latin typeface="Consolas" panose="020B0609020204030204" pitchFamily="49" charset="0"/>
              </a:rPr>
              <a:t>HeapSort</a:t>
            </a:r>
            <a:r>
              <a:rPr lang="ru-RU" dirty="0"/>
              <a:t> в чистом его виде (сортировка кучей  в худшем случае работает за O(</a:t>
            </a:r>
            <a:r>
              <a:rPr lang="en-US" dirty="0" err="1"/>
              <a:t>nlog</a:t>
            </a:r>
            <a:r>
              <a:rPr lang="en-US" dirty="0"/>
              <a:t> n</a:t>
            </a:r>
            <a:r>
              <a:rPr lang="ru-RU" dirty="0"/>
              <a:t>) , не устойчива).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1914" y="3350056"/>
            <a:ext cx="1151684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>
                <a:solidFill>
                  <a:srgbClr val="7030A0"/>
                </a:solidFill>
              </a:rPr>
              <a:t>Java</a:t>
            </a:r>
            <a:r>
              <a:rPr lang="ru-RU" sz="2000" b="1" dirty="0">
                <a:solidFill>
                  <a:srgbClr val="7030A0"/>
                </a:solidFill>
              </a:rPr>
              <a:t> </a:t>
            </a:r>
            <a:r>
              <a:rPr lang="ru-RU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java.util.Coll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e</a:t>
            </a:r>
            <a:r>
              <a:rPr lang="ru-RU" dirty="0" err="1">
                <a:solidFill>
                  <a:srgbClr val="7030A0"/>
                </a:solidFill>
                <a:latin typeface="Consolas" panose="020B0609020204030204" pitchFamily="49" charset="0"/>
              </a:rPr>
              <a:t>ctions.sort</a:t>
            </a:r>
            <a:r>
              <a:rPr lang="ru-RU" sz="2000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n-US" dirty="0"/>
              <a:t>C</a:t>
            </a:r>
            <a:r>
              <a:rPr lang="ru-RU" dirty="0" err="1"/>
              <a:t>ортировка</a:t>
            </a:r>
            <a:r>
              <a:rPr lang="ru-RU" dirty="0"/>
              <a:t> реализована на базе сортировки слиянием </a:t>
            </a:r>
            <a:r>
              <a:rPr lang="en-US" b="1" dirty="0" err="1">
                <a:latin typeface="Consolas" panose="020B0609020204030204" pitchFamily="49" charset="0"/>
              </a:rPr>
              <a:t>MergeSort</a:t>
            </a:r>
            <a:r>
              <a:rPr lang="ru-RU" dirty="0"/>
              <a:t>, которая выбрана разработчиками из-за её устойчивости (показывает лучшую производительность по сравнению с другими устойчивыми алгоритмами сортировками, например, таким алгоритмом, как «пузырёк»).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219" y="4581163"/>
            <a:ext cx="115855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>
                <a:solidFill>
                  <a:srgbClr val="00B050"/>
                </a:solidFill>
              </a:rPr>
              <a:t>Python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sort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</a:rPr>
              <a:t>() и </a:t>
            </a:r>
            <a:r>
              <a:rPr lang="ru-RU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sorted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</a:rPr>
              <a:t>() </a:t>
            </a:r>
          </a:p>
          <a:p>
            <a:pPr lvl="1" algn="just"/>
            <a:r>
              <a:rPr lang="ru-RU" dirty="0"/>
              <a:t>Функции в </a:t>
            </a:r>
            <a:r>
              <a:rPr lang="ru-RU" dirty="0" err="1"/>
              <a:t>Python</a:t>
            </a:r>
            <a:r>
              <a:rPr lang="ru-RU" dirty="0"/>
              <a:t> реализуют алгоритм </a:t>
            </a:r>
            <a:r>
              <a:rPr lang="ru-RU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TimSort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ru-RU" dirty="0">
                <a:latin typeface="Consolas" panose="020B0609020204030204" pitchFamily="49" charset="0"/>
              </a:rPr>
              <a:t>опубликован в </a:t>
            </a:r>
            <a:r>
              <a:rPr lang="en-US" dirty="0">
                <a:latin typeface="Consolas" panose="020B0609020204030204" pitchFamily="49" charset="0"/>
              </a:rPr>
              <a:t> 20</a:t>
            </a:r>
            <a:r>
              <a:rPr lang="ru-RU" dirty="0">
                <a:latin typeface="Consolas" panose="020B0609020204030204" pitchFamily="49" charset="0"/>
              </a:rPr>
              <a:t>02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году американским учёным Тимом </a:t>
            </a:r>
            <a:r>
              <a:rPr lang="ru-RU" dirty="0" err="1">
                <a:latin typeface="Consolas" panose="020B0609020204030204" pitchFamily="49" charset="0"/>
              </a:rPr>
              <a:t>Петерсом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/>
              <a:t>Tim Peters</a:t>
            </a:r>
            <a:r>
              <a:rPr lang="ru-RU" dirty="0">
                <a:latin typeface="Consolas" panose="020B0609020204030204" pitchFamily="49" charset="0"/>
              </a:rPr>
              <a:t>)</a:t>
            </a:r>
            <a:r>
              <a:rPr lang="ru-RU" dirty="0"/>
              <a:t>, основанный на сортировке слиянием </a:t>
            </a:r>
            <a:r>
              <a:rPr lang="en-US" b="1" dirty="0" err="1">
                <a:latin typeface="Consolas" panose="020B0609020204030204" pitchFamily="49" charset="0"/>
              </a:rPr>
              <a:t>MergeSort</a:t>
            </a:r>
            <a:r>
              <a:rPr lang="ru-RU" dirty="0"/>
              <a:t> и сортировке вставкой </a:t>
            </a:r>
            <a:r>
              <a:rPr lang="ru-RU" b="1" dirty="0" err="1">
                <a:latin typeface="Consolas" panose="020B0609020204030204" pitchFamily="49" charset="0"/>
              </a:rPr>
              <a:t>InsertionSort</a:t>
            </a:r>
            <a:r>
              <a:rPr lang="ru-RU" dirty="0"/>
              <a:t>. Основная идея алгоритма: по специальному алгоритму входной массив разделяется на </a:t>
            </a:r>
            <a:r>
              <a:rPr lang="ru-RU" dirty="0" err="1"/>
              <a:t>подмассивы</a:t>
            </a:r>
            <a:r>
              <a:rPr lang="ru-RU" dirty="0"/>
              <a:t>. Каждый </a:t>
            </a:r>
            <a:r>
              <a:rPr lang="ru-RU" dirty="0" err="1"/>
              <a:t>подмассив</a:t>
            </a:r>
            <a:r>
              <a:rPr lang="ru-RU" dirty="0"/>
              <a:t> сортируется сортировкой вставками. Отсортированные </a:t>
            </a:r>
            <a:r>
              <a:rPr lang="ru-RU" dirty="0" err="1"/>
              <a:t>подмассивы</a:t>
            </a:r>
            <a:r>
              <a:rPr lang="ru-RU" dirty="0"/>
              <a:t> собираются в единый массив с помощью модифицированной сортировки слиянием (</a:t>
            </a:r>
            <a:r>
              <a:rPr lang="en-US" dirty="0">
                <a:hlinkClick r:id="rId2"/>
              </a:rPr>
              <a:t>https://neerc.ifmo.ru/wiki/index.php?title=Timsort</a:t>
            </a:r>
            <a:r>
              <a:rPr lang="ru-RU" dirty="0"/>
              <a:t> 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7995" y="6611779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09933"/>
            <a:ext cx="259107" cy="386512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391914" y="3350056"/>
            <a:ext cx="114481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391914" y="4596347"/>
            <a:ext cx="114481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45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356" y="2223210"/>
            <a:ext cx="61266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sz="2400" b="1" dirty="0"/>
              <a:t>???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2635" y="1299881"/>
            <a:ext cx="98970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ru-RU" sz="2400" dirty="0"/>
              <a:t>Почему алгоритмы сортировки, которые реализованы в некоторых высокоуровневых языках программирования, в случае, когда число элементов в рассматриваемой области становится небольшим, сортируют эту область, не </a:t>
            </a:r>
            <a:r>
              <a:rPr lang="en-US" sz="2400" u="sng" dirty="0" err="1">
                <a:solidFill>
                  <a:srgbClr val="C00000"/>
                </a:solidFill>
              </a:rPr>
              <a:t>MergeSort</a:t>
            </a:r>
            <a:r>
              <a:rPr lang="en-US" sz="2400" u="sng" dirty="0"/>
              <a:t>/</a:t>
            </a:r>
            <a:r>
              <a:rPr lang="ru-RU" sz="2400" u="sng" dirty="0" err="1">
                <a:solidFill>
                  <a:srgbClr val="C00000"/>
                </a:solidFill>
                <a:latin typeface="Consolas" panose="020B0609020204030204" pitchFamily="49" charset="0"/>
              </a:rPr>
              <a:t>QuickSort</a:t>
            </a:r>
            <a:r>
              <a:rPr lang="ru-RU" sz="2400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latin typeface="Consolas" panose="020B0609020204030204" pitchFamily="49" charset="0"/>
              </a:rPr>
              <a:t>а, </a:t>
            </a:r>
            <a:r>
              <a:rPr lang="ru-RU" sz="2400" dirty="0"/>
              <a:t>например, </a:t>
            </a:r>
            <a:r>
              <a:rPr lang="ru-RU" sz="2400" b="1" u="sng" dirty="0" err="1">
                <a:latin typeface="Consolas" panose="020B0609020204030204" pitchFamily="49" charset="0"/>
              </a:rPr>
              <a:t>InsertionSort</a:t>
            </a:r>
            <a:r>
              <a:rPr lang="ru-RU" sz="2400" dirty="0"/>
              <a:t>, несмотря на то, что этот алгоритм вставками работает асимптотически </a:t>
            </a:r>
            <a:r>
              <a:rPr lang="el-GR" sz="2400" dirty="0"/>
              <a:t>Ω</a:t>
            </a:r>
            <a:r>
              <a:rPr lang="en-US" sz="2400" dirty="0"/>
              <a:t>(n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  <a:r>
              <a:rPr lang="ru-RU" sz="2400" dirty="0"/>
              <a:t>, а </a:t>
            </a:r>
            <a:r>
              <a:rPr lang="en-US" sz="2400" dirty="0" err="1">
                <a:solidFill>
                  <a:srgbClr val="C00000"/>
                </a:solidFill>
              </a:rPr>
              <a:t>MergeSort</a:t>
            </a:r>
            <a:r>
              <a:rPr lang="ru-RU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/</a:t>
            </a:r>
            <a:r>
              <a:rPr lang="ru-RU" sz="2400" dirty="0"/>
              <a:t> </a:t>
            </a:r>
            <a:r>
              <a:rPr lang="ru-RU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QuickSort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/>
              <a:t>̶  </a:t>
            </a:r>
            <a:r>
              <a:rPr lang="ru-RU" sz="2400" dirty="0"/>
              <a:t>О</a:t>
            </a:r>
            <a:r>
              <a:rPr lang="en-US" sz="2400" dirty="0"/>
              <a:t>(n log n)</a:t>
            </a:r>
            <a:r>
              <a:rPr lang="ru-RU" sz="2400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7995" y="6611779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09933"/>
            <a:ext cx="259107" cy="386512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1559858" y="1320008"/>
            <a:ext cx="8965" cy="22881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2888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1929" y="699247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</a:rPr>
              <a:t>???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611" y="1467857"/>
            <a:ext cx="11949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ru-RU" sz="2400" dirty="0"/>
              <a:t>Зачем нам всё это</a:t>
            </a:r>
            <a:r>
              <a:rPr lang="en-US" sz="2400" dirty="0"/>
              <a:t> </a:t>
            </a:r>
            <a:r>
              <a:rPr lang="ru-RU" sz="2400" dirty="0"/>
              <a:t>знать?</a:t>
            </a:r>
          </a:p>
          <a:p>
            <a:pPr lvl="1" algn="just"/>
            <a:r>
              <a:rPr lang="ru-RU" sz="2400" dirty="0"/>
              <a:t>Зачем нам алгоритмические знания, не достаточно ли хороших технических навыков?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5798" y="2810739"/>
            <a:ext cx="8937812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spcBef>
                <a:spcPts val="600"/>
              </a:spcBef>
            </a:pPr>
            <a:r>
              <a:rPr lang="ru-RU" sz="2400" dirty="0"/>
              <a:t>Наличие прочной базы алгоритмических знаний и техники - одна из характеристик, которая отличает действительно опытных программистов от новичков. </a:t>
            </a:r>
          </a:p>
          <a:p>
            <a:pPr lvl="1" algn="just">
              <a:spcBef>
                <a:spcPts val="600"/>
              </a:spcBef>
            </a:pPr>
            <a:r>
              <a:rPr lang="ru-RU" sz="2400" dirty="0"/>
              <a:t>Используя современные компьютерные технологии, вы можете выполнять некоторые задачи, не зная об алгоритмах, но с хорошей алгоритмической подготовкой вы можете делать гораздо больше …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821369" y="2668186"/>
            <a:ext cx="7431" cy="29616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157995" y="6611779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09933"/>
            <a:ext cx="259107" cy="386512"/>
          </a:xfrm>
          <a:prstGeom prst="rect">
            <a:avLst/>
          </a:prstGeom>
        </p:spPr>
      </p:pic>
      <p:cxnSp>
        <p:nvCxnSpPr>
          <p:cNvPr id="13" name="Прямая соединительная линия 12"/>
          <p:cNvCxnSpPr/>
          <p:nvPr/>
        </p:nvCxnSpPr>
        <p:spPr>
          <a:xfrm>
            <a:off x="726141" y="2668186"/>
            <a:ext cx="111162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1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5862" y="184729"/>
            <a:ext cx="8800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358775" algn="l"/>
              </a:tabLst>
            </a:pPr>
            <a:r>
              <a:rPr lang="ru-RU" sz="2400" b="1" dirty="0"/>
              <a:t>Поиск максимального и минимального элементов в массиве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0307" y="2091417"/>
            <a:ext cx="50846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Алгоритм 1</a:t>
            </a:r>
            <a:endParaRPr lang="en-US" sz="2400" b="1" dirty="0"/>
          </a:p>
          <a:p>
            <a:pPr algn="ctr"/>
            <a:r>
              <a:rPr lang="ru-RU" sz="2400" i="1" u="sng" dirty="0"/>
              <a:t>Последовательный поиск</a:t>
            </a:r>
            <a:r>
              <a:rPr lang="en-US" sz="2400" i="1" u="sng" dirty="0"/>
              <a:t> max </a:t>
            </a:r>
            <a:r>
              <a:rPr lang="ru-RU" sz="2400" i="1" u="sng" dirty="0"/>
              <a:t>и </a:t>
            </a:r>
            <a:r>
              <a:rPr lang="en-US" sz="2400" i="1" u="sng" dirty="0"/>
              <a:t>min</a:t>
            </a:r>
          </a:p>
          <a:p>
            <a:pPr algn="ctr"/>
            <a:endParaRPr lang="ru-RU" b="1" dirty="0"/>
          </a:p>
          <a:p>
            <a:pPr algn="just"/>
            <a:r>
              <a:rPr lang="ru-RU" sz="2400" dirty="0"/>
              <a:t>Первый элемент массива полагаем в качестве </a:t>
            </a:r>
            <a:r>
              <a:rPr lang="en-US" sz="2400" b="1" dirty="0">
                <a:solidFill>
                  <a:srgbClr val="FF0000"/>
                </a:solidFill>
              </a:rPr>
              <a:t>ma</a:t>
            </a:r>
            <a:r>
              <a:rPr lang="ru-RU" sz="2400" b="1" dirty="0">
                <a:solidFill>
                  <a:srgbClr val="FF0000"/>
                </a:solidFill>
              </a:rPr>
              <a:t>х</a:t>
            </a:r>
            <a:r>
              <a:rPr lang="ru-RU" sz="2400" dirty="0"/>
              <a:t> и </a:t>
            </a:r>
            <a:r>
              <a:rPr lang="en-US" sz="2400" b="1" dirty="0">
                <a:solidFill>
                  <a:srgbClr val="7030A0"/>
                </a:solidFill>
              </a:rPr>
              <a:t>min</a:t>
            </a:r>
            <a:r>
              <a:rPr lang="en-US" sz="2400" dirty="0"/>
              <a:t>. </a:t>
            </a:r>
          </a:p>
          <a:p>
            <a:pPr algn="just"/>
            <a:endParaRPr lang="en-US" sz="2400" dirty="0"/>
          </a:p>
          <a:p>
            <a:pPr algn="just"/>
            <a:r>
              <a:rPr lang="ru-RU" sz="2400" dirty="0"/>
              <a:t>Каждый из оставшихся </a:t>
            </a:r>
            <a:r>
              <a:rPr lang="en-US" sz="2400" dirty="0"/>
              <a:t>(n-</a:t>
            </a:r>
            <a:r>
              <a:rPr lang="ru-RU" sz="2400" dirty="0"/>
              <a:t>1</a:t>
            </a:r>
            <a:r>
              <a:rPr lang="en-US" sz="2400" dirty="0"/>
              <a:t>)</a:t>
            </a:r>
            <a:r>
              <a:rPr lang="ru-RU" sz="2400" dirty="0"/>
              <a:t> элементов сравниваем с </a:t>
            </a:r>
            <a:r>
              <a:rPr lang="en-US" sz="2400" b="1" dirty="0">
                <a:solidFill>
                  <a:srgbClr val="FF0000"/>
                </a:solidFill>
              </a:rPr>
              <a:t>ma</a:t>
            </a:r>
            <a:r>
              <a:rPr lang="ru-RU" sz="2400" b="1" dirty="0">
                <a:solidFill>
                  <a:srgbClr val="FF0000"/>
                </a:solidFill>
              </a:rPr>
              <a:t>х</a:t>
            </a:r>
            <a:r>
              <a:rPr lang="ru-RU" sz="2400" dirty="0"/>
              <a:t> и </a:t>
            </a:r>
            <a:r>
              <a:rPr lang="en-US" sz="2400" b="1" dirty="0">
                <a:solidFill>
                  <a:srgbClr val="7030A0"/>
                </a:solidFill>
              </a:rPr>
              <a:t>min</a:t>
            </a:r>
            <a:r>
              <a:rPr lang="ru-RU" sz="2400" dirty="0"/>
              <a:t>, и, если надо, то корректируем значения </a:t>
            </a:r>
            <a:r>
              <a:rPr lang="en-US" sz="2400" b="1" dirty="0">
                <a:solidFill>
                  <a:srgbClr val="FF0000"/>
                </a:solidFill>
              </a:rPr>
              <a:t>ma</a:t>
            </a:r>
            <a:r>
              <a:rPr lang="ru-RU" sz="2400" b="1" dirty="0">
                <a:solidFill>
                  <a:srgbClr val="FF0000"/>
                </a:solidFill>
              </a:rPr>
              <a:t>х</a:t>
            </a:r>
            <a:r>
              <a:rPr lang="ru-RU" sz="2400" dirty="0"/>
              <a:t> и </a:t>
            </a:r>
            <a:r>
              <a:rPr lang="en-US" sz="2400" b="1" dirty="0">
                <a:solidFill>
                  <a:srgbClr val="7030A0"/>
                </a:solidFill>
              </a:rPr>
              <a:t>min</a:t>
            </a:r>
            <a:r>
              <a:rPr lang="ru-RU" sz="24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69212" y="2736967"/>
            <a:ext cx="6223839" cy="28931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MinMaxElement2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begin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make_pair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begin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begin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27539" y="741517"/>
            <a:ext cx="109376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400" dirty="0"/>
              <a:t>Задан массив из </a:t>
            </a:r>
            <a:r>
              <a:rPr lang="en-US" sz="2400" dirty="0"/>
              <a:t>n </a:t>
            </a:r>
            <a:r>
              <a:rPr lang="ru-RU" sz="2400" dirty="0"/>
              <a:t>элементов. Рассмотрим два алгоритма нахождения максимального и минимального элементов. </a:t>
            </a:r>
            <a:endParaRPr lang="en-US" sz="2400" dirty="0"/>
          </a:p>
          <a:p>
            <a:pPr lvl="2" algn="just"/>
            <a:r>
              <a:rPr lang="ru-RU" sz="2400" dirty="0"/>
              <a:t>Оценим </a:t>
            </a:r>
            <a:r>
              <a:rPr lang="ru-RU" sz="2400" u="sng" dirty="0"/>
              <a:t>число операций сравнения</a:t>
            </a:r>
            <a:r>
              <a:rPr lang="ru-RU" sz="2400" dirty="0"/>
              <a:t>, выполненных каждым из алгоритмов. </a:t>
            </a:r>
          </a:p>
        </p:txBody>
      </p:sp>
    </p:spTree>
    <p:extLst>
      <p:ext uri="{BB962C8B-B14F-4D97-AF65-F5344CB8AC3E}">
        <p14:creationId xmlns:p14="http://schemas.microsoft.com/office/powerpoint/2010/main" val="379495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1929" y="699247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</a:rPr>
              <a:t>???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017" y="161469"/>
            <a:ext cx="3024336" cy="7686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708854" y="350116"/>
            <a:ext cx="2246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ЗАДАНИЕ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1664" y="1590935"/>
            <a:ext cx="4828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Выполнить общую задачу в </a:t>
            </a:r>
            <a:r>
              <a:rPr lang="en-US" sz="2400" dirty="0" err="1"/>
              <a:t>iRunner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751664" y="2009317"/>
            <a:ext cx="9448805" cy="11541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Структуры данных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  <a:t>0.1. Бинарный поиск (уметь</a:t>
            </a:r>
            <a:r>
              <a:rPr kumimoji="0" lang="ru-RU" altLang="ru-RU" b="0" i="0" u="none" strike="noStrike" cap="none" normalizeH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  <a:t> см.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  <a:t> реализовать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  <a:t>BinarySearch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  <a:t>LowerBound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  <a:t>UpperBound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  <a:t>)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7995" y="6611779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09933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48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1929" y="699247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</a:rPr>
              <a:t>???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017" y="161469"/>
            <a:ext cx="3024336" cy="7686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293650" y="340078"/>
            <a:ext cx="74052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ДОПОЛНИТЕЛЬНЫЕ МАТЕРИАЛЫ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751664" y="1614018"/>
            <a:ext cx="9577878" cy="877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  <a:hlinkClick r:id="rId3"/>
              </a:rPr>
              <a:t>Реализация  сортировок в C++ и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  <a:hlinkClick r:id="rId3"/>
              </a:rPr>
              <a:t>Python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подготовлено</a:t>
            </a:r>
            <a:r>
              <a:rPr kumimoji="0" lang="ru-RU" altLang="ru-RU" b="0" i="0" u="none" strike="noStrike" cap="none" normalizeH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студентами 2 курса ПИ, 2020 г.)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7995" y="6611779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09933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6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/>
              <a:t>за внимание!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3"/>
          <p:cNvSpPr txBox="1"/>
          <p:nvPr/>
        </p:nvSpPr>
        <p:spPr>
          <a:xfrm>
            <a:off x="7893003" y="6404994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</a:t>
            </a:r>
            <a:r>
              <a:rPr lang="en-US" dirty="0"/>
              <a:t>1</a:t>
            </a:r>
            <a:r>
              <a:rPr lang="ru-RU" dirty="0"/>
              <a:t> год</a:t>
            </a:r>
          </a:p>
        </p:txBody>
      </p:sp>
    </p:spTree>
    <p:extLst>
      <p:ext uri="{BB962C8B-B14F-4D97-AF65-F5344CB8AC3E}">
        <p14:creationId xmlns:p14="http://schemas.microsoft.com/office/powerpoint/2010/main" val="6118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3900" y="303153"/>
            <a:ext cx="10985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Оценим число операций сравнения для алгоритма последовательного поиска</a:t>
            </a:r>
            <a:r>
              <a:rPr lang="en-US" sz="2400" dirty="0"/>
              <a:t> </a:t>
            </a:r>
            <a:r>
              <a:rPr lang="ru-RU" sz="2400" dirty="0"/>
              <a:t>максимального и минимального элементов массива: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534263"/>
              </p:ext>
            </p:extLst>
          </p:nvPr>
        </p:nvGraphicFramePr>
        <p:xfrm>
          <a:off x="4951413" y="1628775"/>
          <a:ext cx="2146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3" imgW="2145960" imgH="291960" progId="Equation.DSMT4">
                  <p:embed/>
                </p:oleObj>
              </mc:Choice>
              <mc:Fallback>
                <p:oleObj name="Equation" r:id="rId3" imgW="2145960" imgH="29196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413" y="1628775"/>
                        <a:ext cx="21463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638848"/>
              </p:ext>
            </p:extLst>
          </p:nvPr>
        </p:nvGraphicFramePr>
        <p:xfrm>
          <a:off x="5859463" y="2181225"/>
          <a:ext cx="2679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5" imgW="2679480" imgH="736560" progId="Equation.DSMT4">
                  <p:embed/>
                </p:oleObj>
              </mc:Choice>
              <mc:Fallback>
                <p:oleObj name="Equation" r:id="rId5" imgW="2679480" imgH="73656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463" y="2181225"/>
                        <a:ext cx="2679700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 txBox="1"/>
              <p:nvPr/>
            </p:nvSpPr>
            <p:spPr bwMode="auto">
              <a:xfrm>
                <a:off x="3405187" y="3325812"/>
                <a:ext cx="8123209" cy="32229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BY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−1)+2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ru-BY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nor/>
                            </m:rPr>
                            <a:rPr lang="ru-BY" sz="1600" i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й шаг</m:t>
                          </m:r>
                        </m:lim>
                      </m:limLow>
                      <m:r>
                        <a:rPr lang="ru-BY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−1)=</m:t>
                          </m:r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−2)+2</m:t>
                          </m:r>
                        </m:e>
                      </m:d>
                      <m:r>
                        <a:rPr lang="ru-BY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16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a:rPr lang="ru-BY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ru-BY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ru-BY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ru-BY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−2)+2+2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ru-BY" sz="160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2−й шаг</m:t>
                          </m:r>
                        </m:lim>
                      </m:limLow>
                      <m:r>
                        <a:rPr lang="ru-BY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BY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ru-BY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ru-BY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ru-BY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−2)=</m:t>
                          </m:r>
                          <m:r>
                            <a:rPr lang="ru-BY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ru-BY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ru-BY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ru-BY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−3)+2</m:t>
                          </m:r>
                        </m:e>
                      </m:d>
                      <m:r>
                        <a:rPr lang="ru-BY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a:rPr lang="ru-BY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ru-BY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ru-BY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ru-BY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−3)+2+2+2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ru-BY" sz="160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3−й шаг</m:t>
                          </m:r>
                        </m:lim>
                      </m:limLow>
                      <m:r>
                        <a:rPr lang="ru-BY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=…</m:t>
                      </m:r>
                    </m:oMath>
                  </m:oMathPara>
                </a14:m>
                <a:endParaRPr lang="ru-RU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…=</m:t>
                      </m:r>
                      <m:limLow>
                        <m:limLowPr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)+2⋅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groupChr>
                        </m:e>
                        <m:lim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m:rPr>
                              <m:nor/>
                            </m:rPr>
                            <a:rPr lang="ru-BY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ru-BY" sz="160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й шаг</m:t>
                          </m:r>
                        </m:lim>
                      </m:limLow>
                      <m:r>
                        <a:rPr lang="ru-BY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e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=1;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  <m:r>
                        <a:rPr lang="ru-BY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(1)+2⋅(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groupChr>
                        </m:e>
                        <m:lim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  <m:r>
                            <m:rPr>
                              <m:nor/>
                            </m:rPr>
                            <a:rPr lang="ru-BY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ru-BY" sz="160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й шаг</m:t>
                          </m:r>
                        </m:lim>
                      </m:limLow>
                      <m:r>
                        <a:rPr lang="ru-BY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16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=0+2(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−1)=2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" name="Объект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5187" y="3325812"/>
                <a:ext cx="8123209" cy="32229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63603" y="4227582"/>
            <a:ext cx="2208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Решение уравнения</a:t>
            </a:r>
          </a:p>
          <a:p>
            <a:r>
              <a:rPr lang="ru-RU" dirty="0"/>
              <a:t>методом ИТЕРАЦИЙ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13" name="Прямая соединительная линия 12"/>
          <p:cNvCxnSpPr/>
          <p:nvPr/>
        </p:nvCxnSpPr>
        <p:spPr>
          <a:xfrm>
            <a:off x="412894" y="1999129"/>
            <a:ext cx="1077982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2894" y="1552320"/>
            <a:ext cx="314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Способ 1. Просто подсчитаем: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12894" y="2261087"/>
            <a:ext cx="491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Способ 2. Составим рекуррентное соотношение</a:t>
            </a:r>
          </a:p>
        </p:txBody>
      </p:sp>
    </p:spTree>
    <p:extLst>
      <p:ext uri="{BB962C8B-B14F-4D97-AF65-F5344CB8AC3E}">
        <p14:creationId xmlns:p14="http://schemas.microsoft.com/office/powerpoint/2010/main" val="215647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8520" y="216691"/>
            <a:ext cx="494788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Алгоритм 2</a:t>
            </a:r>
          </a:p>
          <a:p>
            <a:pPr algn="ctr"/>
            <a:r>
              <a:rPr lang="ru-RU" sz="2400" i="1" u="sng" dirty="0"/>
              <a:t>«Разделяй и властвуй»</a:t>
            </a:r>
          </a:p>
          <a:p>
            <a:pPr algn="ctr"/>
            <a:r>
              <a:rPr lang="ru-RU" sz="2400" dirty="0"/>
              <a:t> («метод турниров»)</a:t>
            </a:r>
          </a:p>
          <a:p>
            <a:pPr algn="ctr"/>
            <a:endParaRPr lang="ru-RU" b="1" dirty="0"/>
          </a:p>
          <a:p>
            <a:pPr algn="just"/>
            <a:r>
              <a:rPr lang="en-US" sz="2400" dirty="0"/>
              <a:t>1. </a:t>
            </a:r>
            <a:r>
              <a:rPr lang="ru-RU" sz="2400" dirty="0"/>
              <a:t>Разделим массив на две части (предположим, что </a:t>
            </a:r>
            <a:r>
              <a:rPr lang="en-US" sz="2400" dirty="0"/>
              <a:t>n=2</a:t>
            </a:r>
            <a:r>
              <a:rPr lang="en-US" sz="2400" baseline="30000" dirty="0"/>
              <a:t>k</a:t>
            </a:r>
            <a:r>
              <a:rPr lang="en-US" sz="2400" dirty="0"/>
              <a:t>)</a:t>
            </a:r>
            <a:r>
              <a:rPr lang="ru-RU" sz="2400" dirty="0"/>
              <a:t>. </a:t>
            </a:r>
          </a:p>
          <a:p>
            <a:pPr algn="just"/>
            <a:endParaRPr lang="ru-RU" sz="2400" dirty="0"/>
          </a:p>
          <a:p>
            <a:pPr algn="just"/>
            <a:r>
              <a:rPr lang="en-US" sz="2400" dirty="0"/>
              <a:t>2. </a:t>
            </a:r>
            <a:r>
              <a:rPr lang="ru-RU" sz="2400" dirty="0"/>
              <a:t>В каждой из частей этим же алгоритмом найдём локальные  (</a:t>
            </a:r>
            <a:r>
              <a:rPr lang="en-US" sz="2400" dirty="0">
                <a:solidFill>
                  <a:srgbClr val="FF0000"/>
                </a:solidFill>
              </a:rPr>
              <a:t>max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ru-RU" sz="2400" baseline="-25000" dirty="0"/>
              <a:t>, </a:t>
            </a:r>
            <a:r>
              <a:rPr lang="en-US" sz="2400" dirty="0">
                <a:solidFill>
                  <a:srgbClr val="7030A0"/>
                </a:solidFill>
              </a:rPr>
              <a:t>min</a:t>
            </a:r>
            <a:r>
              <a:rPr lang="en-US" sz="2400" baseline="-25000" dirty="0">
                <a:solidFill>
                  <a:srgbClr val="7030A0"/>
                </a:solidFill>
              </a:rPr>
              <a:t>1</a:t>
            </a:r>
            <a:r>
              <a:rPr lang="en-US" sz="2400" baseline="-25000" dirty="0"/>
              <a:t>,</a:t>
            </a:r>
            <a:r>
              <a:rPr lang="en-US" sz="2400" dirty="0"/>
              <a:t> </a:t>
            </a:r>
            <a:r>
              <a:rPr lang="ru-RU" sz="2400" dirty="0"/>
              <a:t>)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max</a:t>
            </a:r>
            <a:r>
              <a:rPr lang="ru-RU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, min</a:t>
            </a:r>
            <a:r>
              <a:rPr lang="en-US" sz="2400" baseline="-25000" dirty="0">
                <a:solidFill>
                  <a:srgbClr val="7030A0"/>
                </a:solidFill>
              </a:rPr>
              <a:t>2</a:t>
            </a:r>
            <a:r>
              <a:rPr lang="en-US" sz="2400" dirty="0"/>
              <a:t>).</a:t>
            </a:r>
          </a:p>
          <a:p>
            <a:pPr lvl="1" algn="just"/>
            <a:r>
              <a:rPr lang="ru-RU" sz="1600" dirty="0"/>
              <a:t>Если в рассматриваемой области остаётся только два элемента, то деление не выполняем, а за одно сравнение определим максимальный и минимальный элемент этой области.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3. </a:t>
            </a:r>
            <a:r>
              <a:rPr lang="ru-RU" sz="2400" dirty="0"/>
              <a:t>Полагаем </a:t>
            </a:r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max</a:t>
            </a:r>
            <a:r>
              <a:rPr lang="en-US" sz="2400" dirty="0"/>
              <a:t>=</a:t>
            </a:r>
            <a:r>
              <a:rPr lang="ru-RU" sz="2400" i="1" dirty="0"/>
              <a:t>наибольший</a:t>
            </a:r>
            <a:r>
              <a:rPr lang="ru-RU" sz="2400" dirty="0"/>
              <a:t> (</a:t>
            </a:r>
            <a:r>
              <a:rPr lang="en-US" sz="2400" dirty="0">
                <a:solidFill>
                  <a:srgbClr val="FF0000"/>
                </a:solidFill>
              </a:rPr>
              <a:t>max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ru-RU" sz="2400" dirty="0">
                <a:solidFill>
                  <a:srgbClr val="FF0000"/>
                </a:solidFill>
              </a:rPr>
              <a:t>,</a:t>
            </a:r>
            <a:r>
              <a:rPr lang="en-US" sz="2400" dirty="0">
                <a:solidFill>
                  <a:srgbClr val="FF0000"/>
                </a:solidFill>
              </a:rPr>
              <a:t>max</a:t>
            </a:r>
            <a:r>
              <a:rPr lang="ru-RU" sz="2400" baseline="-25000" dirty="0">
                <a:solidFill>
                  <a:srgbClr val="FF0000"/>
                </a:solidFill>
              </a:rPr>
              <a:t>2</a:t>
            </a:r>
            <a:r>
              <a:rPr lang="ru-RU" sz="2400" dirty="0"/>
              <a:t>), </a:t>
            </a:r>
            <a:r>
              <a:rPr lang="en-US" sz="2400" b="1" dirty="0">
                <a:solidFill>
                  <a:srgbClr val="7030A0"/>
                </a:solidFill>
              </a:rPr>
              <a:t>min</a:t>
            </a:r>
            <a:r>
              <a:rPr lang="en-US" sz="2400" dirty="0"/>
              <a:t>=</a:t>
            </a:r>
            <a:r>
              <a:rPr lang="ru-RU" sz="2400" i="1" dirty="0"/>
              <a:t>наименьший</a:t>
            </a:r>
            <a:r>
              <a:rPr lang="ru-RU" sz="2400" dirty="0"/>
              <a:t> (</a:t>
            </a:r>
            <a:r>
              <a:rPr lang="en-US" sz="2400" dirty="0">
                <a:solidFill>
                  <a:srgbClr val="7030A0"/>
                </a:solidFill>
              </a:rPr>
              <a:t>min</a:t>
            </a:r>
            <a:r>
              <a:rPr lang="en-US" sz="2400" baseline="-25000" dirty="0">
                <a:solidFill>
                  <a:srgbClr val="7030A0"/>
                </a:solidFill>
              </a:rPr>
              <a:t>1 </a:t>
            </a:r>
            <a:r>
              <a:rPr lang="ru-RU" sz="2400" dirty="0">
                <a:solidFill>
                  <a:srgbClr val="7030A0"/>
                </a:solidFill>
              </a:rPr>
              <a:t>,</a:t>
            </a:r>
            <a:r>
              <a:rPr lang="en-US" sz="2400" dirty="0">
                <a:solidFill>
                  <a:srgbClr val="7030A0"/>
                </a:solidFill>
              </a:rPr>
              <a:t>min</a:t>
            </a:r>
            <a:r>
              <a:rPr lang="ru-RU" sz="2400" baseline="-25000" dirty="0"/>
              <a:t>2</a:t>
            </a:r>
            <a:r>
              <a:rPr lang="en-US" sz="2400" dirty="0"/>
              <a:t> </a:t>
            </a:r>
            <a:r>
              <a:rPr lang="ru-RU" sz="2400" dirty="0"/>
              <a:t>)</a:t>
            </a:r>
            <a:r>
              <a:rPr lang="en-US" sz="2400" dirty="0"/>
              <a:t>.</a:t>
            </a:r>
          </a:p>
          <a:p>
            <a:pPr algn="just"/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1" name="Text Placeholder 3"/>
          <p:cNvSpPr txBox="1">
            <a:spLocks/>
          </p:cNvSpPr>
          <p:nvPr/>
        </p:nvSpPr>
        <p:spPr>
          <a:xfrm>
            <a:off x="5890729" y="216691"/>
            <a:ext cx="6198268" cy="5124450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template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pair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MinMaxElement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begin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size_t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begin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make_pair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begin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begin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first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begin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second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begin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first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second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make_pair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first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second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make_pair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second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first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mid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begin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pair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r1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MinMaxElement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begin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pair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r2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MinMaxElement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make_pair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first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first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?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first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first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second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second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?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second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second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426720"/>
              </p:ext>
            </p:extLst>
          </p:nvPr>
        </p:nvGraphicFramePr>
        <p:xfrm>
          <a:off x="6026804" y="5500844"/>
          <a:ext cx="34925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4" imgW="3492360" imgH="1117440" progId="Equation.DSMT4">
                  <p:embed/>
                </p:oleObj>
              </mc:Choice>
              <mc:Fallback>
                <p:oleObj name="Equation" r:id="rId4" imgW="3492360" imgH="1117440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804" y="5500844"/>
                        <a:ext cx="3492500" cy="1117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802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782" y="895547"/>
            <a:ext cx="4083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Сведения из математики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/>
              <p:cNvSpPr txBox="1"/>
              <p:nvPr/>
            </p:nvSpPr>
            <p:spPr bwMode="auto">
              <a:xfrm>
                <a:off x="2444750" y="2611438"/>
                <a:ext cx="5070475" cy="13747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8" name="Объект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4750" y="2611438"/>
                <a:ext cx="5070475" cy="137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/>
              <p:cNvSpPr txBox="1"/>
              <p:nvPr/>
            </p:nvSpPr>
            <p:spPr bwMode="auto">
              <a:xfrm>
                <a:off x="2509838" y="4102100"/>
                <a:ext cx="5005387" cy="13382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10" name="Объект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9838" y="4102100"/>
                <a:ext cx="5005387" cy="1338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763782" y="1992108"/>
            <a:ext cx="5350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ru-RU" sz="2400" dirty="0"/>
              <a:t>Сумма геометрической прогрессии: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1763782" y="1992108"/>
            <a:ext cx="0" cy="3574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942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173895"/>
              </p:ext>
            </p:extLst>
          </p:nvPr>
        </p:nvGraphicFramePr>
        <p:xfrm>
          <a:off x="805979" y="1009956"/>
          <a:ext cx="3196865" cy="1022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4" imgW="3492360" imgH="1117440" progId="Equation.DSMT4">
                  <p:embed/>
                </p:oleObj>
              </mc:Choice>
              <mc:Fallback>
                <p:oleObj name="Equation" r:id="rId4" imgW="3492360" imgH="1117440" progId="Equation.DSMT4">
                  <p:embed/>
                  <p:pic>
                    <p:nvPicPr>
                      <p:cNvPr id="0" name="Picture 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979" y="1009956"/>
                        <a:ext cx="3196865" cy="10229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963403"/>
              </p:ext>
            </p:extLst>
          </p:nvPr>
        </p:nvGraphicFramePr>
        <p:xfrm>
          <a:off x="569181" y="2567477"/>
          <a:ext cx="9982200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6" imgW="9982080" imgH="3555720" progId="Equation.DSMT4">
                  <p:embed/>
                </p:oleObj>
              </mc:Choice>
              <mc:Fallback>
                <p:oleObj name="Equation" r:id="rId6" imgW="9982080" imgH="3555720" progId="Equation.DSMT4">
                  <p:embed/>
                  <p:pic>
                    <p:nvPicPr>
                      <p:cNvPr id="0" name="Picture 3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81" y="2567477"/>
                        <a:ext cx="9982200" cy="3556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7776" y="558721"/>
            <a:ext cx="5381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Решим рекуррентное уравнение методом итераций: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91E811-A956-4771-91E4-635B54A9F924}"/>
              </a:ext>
            </a:extLst>
          </p:cNvPr>
          <p:cNvSpPr txBox="1"/>
          <p:nvPr/>
        </p:nvSpPr>
        <p:spPr>
          <a:xfrm>
            <a:off x="397776" y="2198145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Решение: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95889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5269" y="885820"/>
            <a:ext cx="358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Последовательный поиск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948873"/>
              </p:ext>
            </p:extLst>
          </p:nvPr>
        </p:nvGraphicFramePr>
        <p:xfrm>
          <a:off x="2437933" y="1364107"/>
          <a:ext cx="13795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4" imgW="660240" imgH="241200" progId="Equation.DSMT4">
                  <p:embed/>
                </p:oleObj>
              </mc:Choice>
              <mc:Fallback>
                <p:oleObj name="Equation" r:id="rId4" imgW="660240" imgH="241200" progId="Equation.DSMT4">
                  <p:embed/>
                  <p:pic>
                    <p:nvPicPr>
                      <p:cNvPr id="0" name="Picture 4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7933" y="1364107"/>
                        <a:ext cx="1379537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106815" y="839113"/>
            <a:ext cx="424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Метод «разделяй и властвуй»</a:t>
            </a:r>
            <a:endParaRPr lang="ru-RU" b="1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731108"/>
              </p:ext>
            </p:extLst>
          </p:nvPr>
        </p:nvGraphicFramePr>
        <p:xfrm>
          <a:off x="8455178" y="1363937"/>
          <a:ext cx="1255369" cy="105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6" imgW="723600" imgH="609480" progId="Equation.DSMT4">
                  <p:embed/>
                </p:oleObj>
              </mc:Choice>
              <mc:Fallback>
                <p:oleObj name="Equation" r:id="rId6" imgW="723600" imgH="609480" progId="Equation.DSMT4">
                  <p:embed/>
                  <p:pic>
                    <p:nvPicPr>
                      <p:cNvPr id="0" name="Picture 4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5178" y="1363937"/>
                        <a:ext cx="1255369" cy="10571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54077" y="2747829"/>
            <a:ext cx="4000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Оба алгоритма работают за время</a:t>
            </a:r>
            <a:r>
              <a:rPr lang="en-US" sz="2000" dirty="0"/>
              <a:t>:</a:t>
            </a:r>
            <a:endParaRPr lang="ru-RU" sz="2000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299110"/>
              </p:ext>
            </p:extLst>
          </p:nvPr>
        </p:nvGraphicFramePr>
        <p:xfrm>
          <a:off x="7712228" y="2717184"/>
          <a:ext cx="7429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9" imgW="952200" imgH="520560" progId="Equation.DSMT4">
                  <p:embed/>
                </p:oleObj>
              </mc:Choice>
              <mc:Fallback>
                <p:oleObj name="Equation" r:id="rId9" imgW="952200" imgH="520560" progId="Equation.DSMT4">
                  <p:embed/>
                  <p:pic>
                    <p:nvPicPr>
                      <p:cNvPr id="0" name="Picture 4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2228" y="2717184"/>
                        <a:ext cx="74295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6902587" y="3184944"/>
            <a:ext cx="44487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Алгоритм, основанный на принципе «разделяй и властвуй», выполняет меньше сравнений, но на практике может быть медленнее из-за накладных расходов, вызванных рекурсией. </a:t>
            </a:r>
          </a:p>
          <a:p>
            <a:pPr algn="just"/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749288" y="191660"/>
            <a:ext cx="869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358775" algn="l"/>
              </a:tabLst>
            </a:pPr>
            <a:r>
              <a:rPr lang="ru-RU" sz="2400" b="1" dirty="0"/>
              <a:t>Поиск максимального и минимального элементов в массиве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0448" y="3211118"/>
            <a:ext cx="47637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В алгоритме последовательного поиска можно получить оценку </a:t>
            </a:r>
            <a:r>
              <a:rPr lang="ru-RU" sz="2400" dirty="0"/>
              <a:t>2</a:t>
            </a:r>
            <a:r>
              <a:rPr lang="en-US" sz="2400" dirty="0"/>
              <a:t>n-3</a:t>
            </a:r>
            <a:r>
              <a:rPr lang="ru-RU" dirty="0"/>
              <a:t>, выбирая на начальном этапе за одно сравнение из первых двух элементов массива максимальный и минимальный элемент. Затем оставшиеся </a:t>
            </a:r>
            <a:r>
              <a:rPr lang="en-US" dirty="0"/>
              <a:t>n-2 </a:t>
            </a:r>
            <a:r>
              <a:rPr lang="ru-RU" dirty="0"/>
              <a:t>элемента сравниваются с максимальным и минимальным: </a:t>
            </a:r>
            <a:r>
              <a:rPr lang="en-US" dirty="0"/>
              <a:t> 1+2(n-2)</a:t>
            </a:r>
            <a:r>
              <a:rPr lang="ru-RU" dirty="0"/>
              <a:t>=2</a:t>
            </a:r>
            <a:r>
              <a:rPr lang="en-US" dirty="0"/>
              <a:t>n-3</a:t>
            </a:r>
            <a:r>
              <a:rPr lang="ru-RU" dirty="0"/>
              <a:t>.</a:t>
            </a: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6131841" y="885820"/>
            <a:ext cx="672" cy="1535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6C5366E4-80F3-49E2-BD69-247BA1203DDE}"/>
              </a:ext>
            </a:extLst>
          </p:cNvPr>
          <p:cNvCxnSpPr>
            <a:cxnSpLocks/>
          </p:cNvCxnSpPr>
          <p:nvPr/>
        </p:nvCxnSpPr>
        <p:spPr>
          <a:xfrm>
            <a:off x="6095328" y="3259201"/>
            <a:ext cx="0" cy="21236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76972B-A141-451E-88D7-308536F6C9F2}"/>
              </a:ext>
            </a:extLst>
          </p:cNvPr>
          <p:cNvSpPr txBox="1"/>
          <p:nvPr/>
        </p:nvSpPr>
        <p:spPr>
          <a:xfrm>
            <a:off x="2318994" y="5493893"/>
            <a:ext cx="81237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Существует лучший </a:t>
            </a:r>
            <a:r>
              <a:rPr lang="ru-RU" dirty="0" err="1"/>
              <a:t>нерекурсивный</a:t>
            </a:r>
            <a:r>
              <a:rPr lang="ru-RU" dirty="0"/>
              <a:t> алгоритм, который выполняет ~ 3/2 𝑛 сравнений. </a:t>
            </a:r>
            <a:endParaRPr lang="en-US" dirty="0"/>
          </a:p>
          <a:p>
            <a:r>
              <a:rPr lang="ru-RU" dirty="0"/>
              <a:t>В C ++ это реализовано как функция </a:t>
            </a:r>
            <a:r>
              <a:rPr lang="ru-RU" dirty="0" err="1">
                <a:latin typeface="Consolas" panose="020B0609020204030204" pitchFamily="49" charset="0"/>
              </a:rPr>
              <a:t>std</a:t>
            </a:r>
            <a:r>
              <a:rPr lang="ru-RU" dirty="0">
                <a:latin typeface="Consolas" panose="020B0609020204030204" pitchFamily="49" charset="0"/>
              </a:rPr>
              <a:t> :: </a:t>
            </a:r>
            <a:r>
              <a:rPr lang="ru-RU" dirty="0" err="1">
                <a:latin typeface="Consolas" panose="020B0609020204030204" pitchFamily="49" charset="0"/>
              </a:rPr>
              <a:t>minmax_element</a:t>
            </a:r>
            <a:r>
              <a:rPr lang="ru-RU" dirty="0">
                <a:latin typeface="Consolas" panose="020B0609020204030204" pitchFamily="49" charset="0"/>
              </a:rPr>
              <a:t> () </a:t>
            </a:r>
            <a:r>
              <a:rPr lang="ru-RU" dirty="0"/>
              <a:t>библиотеки</a:t>
            </a:r>
            <a:r>
              <a:rPr lang="ru-RU" dirty="0">
                <a:latin typeface="Consolas" panose="020B0609020204030204" pitchFamily="49" charset="0"/>
              </a:rPr>
              <a:t> STL.</a:t>
            </a:r>
          </a:p>
        </p:txBody>
      </p:sp>
    </p:spTree>
    <p:extLst>
      <p:ext uri="{BB962C8B-B14F-4D97-AF65-F5344CB8AC3E}">
        <p14:creationId xmlns:p14="http://schemas.microsoft.com/office/powerpoint/2010/main" val="386481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4165</TotalTime>
  <Words>4664</Words>
  <Application>Microsoft Office PowerPoint</Application>
  <PresentationFormat>Широкоэкранный</PresentationFormat>
  <Paragraphs>933</Paragraphs>
  <Slides>42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Consolas</vt:lpstr>
      <vt:lpstr>SFMono-Regular</vt:lpstr>
      <vt:lpstr>Times New Roman</vt:lpstr>
      <vt:lpstr>Тема Office</vt:lpstr>
      <vt:lpstr>Equation</vt:lpstr>
      <vt:lpstr>Использование рекуррентных уравнений для оценки времени работы алгоритма  (на примере алгоритмов поиска и внутренней сортировки)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565</cp:revision>
  <dcterms:created xsi:type="dcterms:W3CDTF">2020-04-14T05:04:13Z</dcterms:created>
  <dcterms:modified xsi:type="dcterms:W3CDTF">2022-02-17T19:26:04Z</dcterms:modified>
</cp:coreProperties>
</file>