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62" r:id="rId2"/>
    <p:sldId id="378" r:id="rId3"/>
    <p:sldId id="373" r:id="rId4"/>
    <p:sldId id="376" r:id="rId5"/>
    <p:sldId id="374" r:id="rId6"/>
    <p:sldId id="375" r:id="rId7"/>
    <p:sldId id="377" r:id="rId8"/>
    <p:sldId id="379" r:id="rId9"/>
    <p:sldId id="414" r:id="rId10"/>
    <p:sldId id="380" r:id="rId11"/>
    <p:sldId id="419" r:id="rId12"/>
    <p:sldId id="381" r:id="rId13"/>
    <p:sldId id="382" r:id="rId14"/>
    <p:sldId id="383" r:id="rId15"/>
    <p:sldId id="390" r:id="rId16"/>
    <p:sldId id="420" r:id="rId17"/>
    <p:sldId id="391" r:id="rId18"/>
    <p:sldId id="392" r:id="rId19"/>
    <p:sldId id="397" r:id="rId20"/>
    <p:sldId id="393" r:id="rId21"/>
    <p:sldId id="398" r:id="rId22"/>
    <p:sldId id="399" r:id="rId23"/>
    <p:sldId id="421" r:id="rId24"/>
    <p:sldId id="384" r:id="rId25"/>
    <p:sldId id="385" r:id="rId26"/>
    <p:sldId id="386" r:id="rId27"/>
    <p:sldId id="400" r:id="rId28"/>
    <p:sldId id="387" r:id="rId29"/>
    <p:sldId id="388" r:id="rId30"/>
    <p:sldId id="418" r:id="rId31"/>
    <p:sldId id="363" r:id="rId32"/>
    <p:sldId id="422" r:id="rId33"/>
    <p:sldId id="366" r:id="rId34"/>
    <p:sldId id="364" r:id="rId35"/>
    <p:sldId id="416" r:id="rId36"/>
    <p:sldId id="365" r:id="rId37"/>
    <p:sldId id="367" r:id="rId38"/>
    <p:sldId id="368" r:id="rId39"/>
    <p:sldId id="423" r:id="rId40"/>
    <p:sldId id="369" r:id="rId41"/>
    <p:sldId id="424" r:id="rId42"/>
    <p:sldId id="370" r:id="rId43"/>
    <p:sldId id="371" r:id="rId44"/>
    <p:sldId id="417" r:id="rId45"/>
    <p:sldId id="372" r:id="rId46"/>
    <p:sldId id="430" r:id="rId47"/>
    <p:sldId id="426" r:id="rId48"/>
    <p:sldId id="428" r:id="rId49"/>
    <p:sldId id="427" r:id="rId50"/>
    <p:sldId id="429" r:id="rId51"/>
    <p:sldId id="438" r:id="rId52"/>
    <p:sldId id="441" r:id="rId53"/>
    <p:sldId id="447" r:id="rId54"/>
    <p:sldId id="439" r:id="rId55"/>
    <p:sldId id="442" r:id="rId56"/>
    <p:sldId id="440" r:id="rId57"/>
    <p:sldId id="443" r:id="rId58"/>
    <p:sldId id="448" r:id="rId59"/>
    <p:sldId id="446" r:id="rId60"/>
    <p:sldId id="449" r:id="rId61"/>
    <p:sldId id="445" r:id="rId62"/>
    <p:sldId id="444" r:id="rId63"/>
    <p:sldId id="450" r:id="rId64"/>
    <p:sldId id="394" r:id="rId65"/>
    <p:sldId id="425" r:id="rId66"/>
    <p:sldId id="451" r:id="rId67"/>
    <p:sldId id="401" r:id="rId68"/>
    <p:sldId id="395" r:id="rId69"/>
    <p:sldId id="403" r:id="rId70"/>
    <p:sldId id="396" r:id="rId71"/>
    <p:sldId id="431" r:id="rId72"/>
    <p:sldId id="434" r:id="rId73"/>
    <p:sldId id="435" r:id="rId74"/>
    <p:sldId id="436" r:id="rId75"/>
    <p:sldId id="437" r:id="rId76"/>
    <p:sldId id="433" r:id="rId77"/>
    <p:sldId id="452" r:id="rId78"/>
    <p:sldId id="453" r:id="rId79"/>
    <p:sldId id="454" r:id="rId80"/>
    <p:sldId id="455" r:id="rId81"/>
    <p:sldId id="456" r:id="rId82"/>
    <p:sldId id="479" r:id="rId83"/>
    <p:sldId id="480" r:id="rId84"/>
    <p:sldId id="457" r:id="rId85"/>
    <p:sldId id="458" r:id="rId86"/>
    <p:sldId id="459" r:id="rId87"/>
    <p:sldId id="460" r:id="rId88"/>
    <p:sldId id="461" r:id="rId89"/>
    <p:sldId id="462" r:id="rId90"/>
    <p:sldId id="463" r:id="rId91"/>
    <p:sldId id="464" r:id="rId92"/>
    <p:sldId id="465" r:id="rId93"/>
    <p:sldId id="466" r:id="rId94"/>
    <p:sldId id="467" r:id="rId95"/>
    <p:sldId id="468" r:id="rId96"/>
    <p:sldId id="469" r:id="rId97"/>
    <p:sldId id="470" r:id="rId98"/>
    <p:sldId id="471" r:id="rId99"/>
    <p:sldId id="472" r:id="rId100"/>
    <p:sldId id="473" r:id="rId101"/>
    <p:sldId id="474" r:id="rId102"/>
    <p:sldId id="476" r:id="rId103"/>
    <p:sldId id="477" r:id="rId104"/>
    <p:sldId id="478" r:id="rId105"/>
    <p:sldId id="362" r:id="rId106"/>
    <p:sldId id="415" r:id="rId10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9F754"/>
    <a:srgbClr val="0070C0"/>
    <a:srgbClr val="F0DBD2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273" autoAdjust="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>
        <p:guide orient="horz" pos="370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9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4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91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14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8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IwKxb0W9pSEEXx2qUJ-sADxI0wMxO-yY/view?usp=sharing" TargetMode="External"/><Relationship Id="rId3" Type="http://schemas.openxmlformats.org/officeDocument/2006/relationships/hyperlink" Target="https://drive.google.com/file/d/1odlUIuwQZuB9hztfi5Uu9o7f8ZWZ9SAy/view?usp=sharing" TargetMode="External"/><Relationship Id="rId7" Type="http://schemas.openxmlformats.org/officeDocument/2006/relationships/hyperlink" Target="https://acm.bsu.by/problems/819/?nav-folder=570" TargetMode="External"/><Relationship Id="rId2" Type="http://schemas.openxmlformats.org/officeDocument/2006/relationships/hyperlink" Target="https://acm.bsu.by/problems/3537/?nav-folder=57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Gd9wyfuhkzqwiQtMsUFpT4uw_Cgc-rAY/view?usp=sharing" TargetMode="External"/><Relationship Id="rId5" Type="http://schemas.openxmlformats.org/officeDocument/2006/relationships/hyperlink" Target="https://acm.bsu.by/problems/794/?nav-folder=57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drive.google.com/file/d/1euiiezZ3qkPUILwR_BEkB5bwcumGBek6/view?usp=sharing" TargetMode="External"/><Relationship Id="rId9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.png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2.png"/><Relationship Id="rId4" Type="http://schemas.openxmlformats.org/officeDocument/2006/relationships/image" Target="../media/image14.wmf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9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.png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png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png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24.wmf"/><Relationship Id="rId1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2.png"/><Relationship Id="rId4" Type="http://schemas.openxmlformats.org/officeDocument/2006/relationships/image" Target="../media/image4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png"/><Relationship Id="rId4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4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58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60.png"/><Relationship Id="rId10" Type="http://schemas.openxmlformats.org/officeDocument/2006/relationships/image" Target="../media/image2.png"/><Relationship Id="rId4" Type="http://schemas.openxmlformats.org/officeDocument/2006/relationships/image" Target="../media/image59.png"/><Relationship Id="rId9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png"/><Relationship Id="rId4" Type="http://schemas.openxmlformats.org/officeDocument/2006/relationships/image" Target="../media/image43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png"/><Relationship Id="rId4" Type="http://schemas.openxmlformats.org/officeDocument/2006/relationships/image" Target="../media/image4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00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6.png"/><Relationship Id="rId4" Type="http://schemas.openxmlformats.org/officeDocument/2006/relationships/image" Target="../media/image71.png"/><Relationship Id="rId9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7.png"/><Relationship Id="rId7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00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9.png"/><Relationship Id="rId5" Type="http://schemas.openxmlformats.org/officeDocument/2006/relationships/image" Target="../media/image74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7.wmf"/><Relationship Id="rId9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51.jpg"/><Relationship Id="rId7" Type="http://schemas.openxmlformats.org/officeDocument/2006/relationships/image" Target="../media/image123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jpg"/><Relationship Id="rId4" Type="http://schemas.openxmlformats.org/officeDocument/2006/relationships/image" Target="../media/image12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1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1197" y="1478401"/>
            <a:ext cx="9530498" cy="3431357"/>
          </a:xfrm>
        </p:spPr>
        <p:txBody>
          <a:bodyPr>
            <a:normAutofit/>
          </a:bodyPr>
          <a:lstStyle/>
          <a:p>
            <a:r>
              <a:rPr lang="ru-RU" sz="4400" b="1" dirty="0"/>
              <a:t>Методы разработки алгоритмов</a:t>
            </a:r>
            <a:br>
              <a:rPr lang="ru-RU" sz="4400" b="1" dirty="0"/>
            </a:br>
            <a:br>
              <a:rPr lang="ru-RU" sz="4400" dirty="0"/>
            </a:br>
            <a:r>
              <a:rPr lang="ru-RU" sz="4000" dirty="0">
                <a:solidFill>
                  <a:srgbClr val="C00000"/>
                </a:solidFill>
                <a:latin typeface="+mn-lt"/>
              </a:rPr>
              <a:t>Метод «разделяй и властвуй»</a:t>
            </a:r>
            <a:br>
              <a:rPr lang="ru-RU" sz="4000" dirty="0">
                <a:solidFill>
                  <a:srgbClr val="C00000"/>
                </a:solidFill>
                <a:latin typeface="+mn-lt"/>
              </a:rPr>
            </a:br>
            <a:br>
              <a:rPr lang="ru-RU" sz="4000" dirty="0">
                <a:latin typeface="+mn-lt"/>
              </a:rPr>
            </a:br>
            <a:r>
              <a:rPr lang="ru-RU" sz="4000" dirty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5327" y="725864"/>
            <a:ext cx="101526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Стратегия метода динамического программирования –  попытка свести рассматриваемую задачу к более простым задачам.  </a:t>
            </a:r>
          </a:p>
          <a:p>
            <a:pPr algn="just"/>
            <a:endParaRPr lang="ru-RU" dirty="0"/>
          </a:p>
          <a:p>
            <a:pPr lvl="1" algn="just"/>
            <a:r>
              <a:rPr lang="ru-RU" i="1" dirty="0"/>
              <a:t>Задача может быть проще из-за того, что опущены некоторые ограничения. Она может быть проще из-за того, что некоторые ограничения добавлены. Однако, как бы ни была изменена задача, если это изменение приводит к решению более простой задачи, то, возможно, удастся, опираясь на эту более простую, решить и исходную.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05327" y="4953595"/>
            <a:ext cx="1015266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динамического программирования часто в литературе называют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табличным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 одна из клеток таблицы и даёт значение оптимального решения исходной задачи.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05327" y="2941855"/>
            <a:ext cx="101526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 как возникающие подзадачи являются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зависимыми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данная техника находит своё применение, когда все нужные значения оптимальных решений подзадач помещаются в память.  Вычисление идет от малых подзадач к большим, и ответы запоминаются в таблице, что позволяет исключить повторное решение задачи. </a:t>
            </a:r>
          </a:p>
        </p:txBody>
      </p:sp>
    </p:spTree>
    <p:extLst>
      <p:ext uri="{BB962C8B-B14F-4D97-AF65-F5344CB8AC3E}">
        <p14:creationId xmlns:p14="http://schemas.microsoft.com/office/powerpoint/2010/main" val="4572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79400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/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942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1704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/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807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86729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/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678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26640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/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396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/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62862"/>
              </p:ext>
            </p:extLst>
          </p:nvPr>
        </p:nvGraphicFramePr>
        <p:xfrm>
          <a:off x="8536090" y="3716951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25900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2590073" cy="400110"/>
              </a:xfrm>
              <a:prstGeom prst="rect">
                <a:avLst/>
              </a:prstGeom>
              <a:blipFill>
                <a:blip r:embed="rId3"/>
                <a:stretch>
                  <a:fillRect l="-2353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4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F2F1729-A685-42C5-83A4-5274905FDC79}"/>
              </a:ext>
            </a:extLst>
          </p:cNvPr>
          <p:cNvCxnSpPr/>
          <p:nvPr/>
        </p:nvCxnSpPr>
        <p:spPr>
          <a:xfrm flipH="1" flipV="1">
            <a:off x="9539415" y="4310291"/>
            <a:ext cx="345989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43B3F84-5AE1-4885-9460-0370CAA68A31}"/>
              </a:ext>
            </a:extLst>
          </p:cNvPr>
          <p:cNvCxnSpPr/>
          <p:nvPr/>
        </p:nvCxnSpPr>
        <p:spPr>
          <a:xfrm flipV="1">
            <a:off x="10292161" y="4287213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45C74B8-CDE0-45A4-BA86-5C985B522F86}"/>
              </a:ext>
            </a:extLst>
          </p:cNvPr>
          <p:cNvCxnSpPr/>
          <p:nvPr/>
        </p:nvCxnSpPr>
        <p:spPr>
          <a:xfrm flipH="1">
            <a:off x="9590442" y="5050715"/>
            <a:ext cx="294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D09B83D-3F59-4A49-8590-61C83B39E7DE}"/>
              </a:ext>
            </a:extLst>
          </p:cNvPr>
          <p:cNvCxnSpPr/>
          <p:nvPr/>
        </p:nvCxnSpPr>
        <p:spPr>
          <a:xfrm flipH="1" flipV="1">
            <a:off x="5553307" y="5791140"/>
            <a:ext cx="229655" cy="2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5B4C815-DEAB-4904-8857-50DCCDAC05CA}"/>
              </a:ext>
            </a:extLst>
          </p:cNvPr>
          <p:cNvCxnSpPr/>
          <p:nvPr/>
        </p:nvCxnSpPr>
        <p:spPr>
          <a:xfrm flipH="1" flipV="1">
            <a:off x="5163015" y="5363737"/>
            <a:ext cx="192420" cy="25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87D9E23-35B2-4E7A-AEB1-2AFC80CA4C9F}"/>
              </a:ext>
            </a:extLst>
          </p:cNvPr>
          <p:cNvCxnSpPr/>
          <p:nvPr/>
        </p:nvCxnSpPr>
        <p:spPr>
          <a:xfrm flipV="1">
            <a:off x="5163015" y="4828478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4A497EA-43A2-425B-9BB1-47CCE0D83ECF}"/>
              </a:ext>
            </a:extLst>
          </p:cNvPr>
          <p:cNvCxnSpPr>
            <a:cxnSpLocks/>
          </p:cNvCxnSpPr>
          <p:nvPr/>
        </p:nvCxnSpPr>
        <p:spPr>
          <a:xfrm flipH="1" flipV="1">
            <a:off x="3323754" y="3137984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236644E-243E-4B5A-B9A2-B8519870ADFB}"/>
              </a:ext>
            </a:extLst>
          </p:cNvPr>
          <p:cNvCxnSpPr>
            <a:cxnSpLocks/>
          </p:cNvCxnSpPr>
          <p:nvPr/>
        </p:nvCxnSpPr>
        <p:spPr>
          <a:xfrm flipH="1" flipV="1">
            <a:off x="4738402" y="4547839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50301F1-482D-4D99-A010-F86C61FC4EC1}"/>
              </a:ext>
            </a:extLst>
          </p:cNvPr>
          <p:cNvCxnSpPr>
            <a:cxnSpLocks/>
          </p:cNvCxnSpPr>
          <p:nvPr/>
        </p:nvCxnSpPr>
        <p:spPr>
          <a:xfrm flipH="1" flipV="1">
            <a:off x="4247749" y="4029652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0DF7701-8E48-45BE-97A2-9A20BC48AED3}"/>
              </a:ext>
            </a:extLst>
          </p:cNvPr>
          <p:cNvCxnSpPr>
            <a:cxnSpLocks/>
          </p:cNvCxnSpPr>
          <p:nvPr/>
        </p:nvCxnSpPr>
        <p:spPr>
          <a:xfrm flipH="1" flipV="1">
            <a:off x="3745944" y="3547700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AF95A1A-C859-4948-909F-54339AE1D5F8}"/>
              </a:ext>
            </a:extLst>
          </p:cNvPr>
          <p:cNvCxnSpPr>
            <a:cxnSpLocks/>
          </p:cNvCxnSpPr>
          <p:nvPr/>
        </p:nvCxnSpPr>
        <p:spPr>
          <a:xfrm flipH="1" flipV="1">
            <a:off x="2857564" y="2684677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728F909-738F-4FB5-91BA-57849141B576}"/>
              </a:ext>
            </a:extLst>
          </p:cNvPr>
          <p:cNvCxnSpPr/>
          <p:nvPr/>
        </p:nvCxnSpPr>
        <p:spPr>
          <a:xfrm flipV="1">
            <a:off x="2739483" y="2193367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37741CD-2049-4AAD-A2D1-40A839276D19}"/>
              </a:ext>
            </a:extLst>
          </p:cNvPr>
          <p:cNvCxnSpPr>
            <a:cxnSpLocks/>
          </p:cNvCxnSpPr>
          <p:nvPr/>
        </p:nvCxnSpPr>
        <p:spPr>
          <a:xfrm flipH="1" flipV="1">
            <a:off x="2363194" y="1911820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179FBE2-8F27-4A37-81BA-6B6A7A653D37}"/>
              </a:ext>
            </a:extLst>
          </p:cNvPr>
          <p:cNvCxnSpPr>
            <a:cxnSpLocks/>
          </p:cNvCxnSpPr>
          <p:nvPr/>
        </p:nvCxnSpPr>
        <p:spPr>
          <a:xfrm flipH="1" flipV="1">
            <a:off x="1879975" y="1498418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9B91B4D-101B-43EC-987D-F4E48DE2FF4C}"/>
              </a:ext>
            </a:extLst>
          </p:cNvPr>
          <p:cNvCxnSpPr>
            <a:cxnSpLocks/>
          </p:cNvCxnSpPr>
          <p:nvPr/>
        </p:nvCxnSpPr>
        <p:spPr>
          <a:xfrm flipH="1" flipV="1">
            <a:off x="1430209" y="1040452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28E2A4A8-76F4-4F8F-AD69-DB12DA151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87283"/>
              </p:ext>
            </p:extLst>
          </p:nvPr>
        </p:nvGraphicFramePr>
        <p:xfrm>
          <a:off x="7279024" y="2114895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2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47493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314751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BADF87F-D318-4B51-AA55-A00E99F90CDC}"/>
              </a:ext>
            </a:extLst>
          </p:cNvPr>
          <p:cNvSpPr txBox="1"/>
          <p:nvPr/>
        </p:nvSpPr>
        <p:spPr>
          <a:xfrm>
            <a:off x="10513441" y="242834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R(a)</a:t>
            </a:r>
            <a:endParaRPr lang="ru-BY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CDB4721-E032-457F-981A-03A7DC4AC53E}"/>
              </a:ext>
            </a:extLst>
          </p:cNvPr>
          <p:cNvCxnSpPr/>
          <p:nvPr/>
        </p:nvCxnSpPr>
        <p:spPr>
          <a:xfrm flipH="1">
            <a:off x="8062332" y="2915024"/>
            <a:ext cx="287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2CC188-7659-4985-86CA-9F88386DB215}"/>
              </a:ext>
            </a:extLst>
          </p:cNvPr>
          <p:cNvSpPr txBox="1"/>
          <p:nvPr/>
        </p:nvSpPr>
        <p:spPr>
          <a:xfrm>
            <a:off x="7132968" y="249766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I(a)</a:t>
            </a:r>
            <a:endParaRPr lang="ru-BY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C4BF337-3EC0-4ADA-B0D4-7FEB4D2414F5}"/>
              </a:ext>
            </a:extLst>
          </p:cNvPr>
          <p:cNvCxnSpPr/>
          <p:nvPr/>
        </p:nvCxnSpPr>
        <p:spPr>
          <a:xfrm flipV="1">
            <a:off x="7379991" y="2297775"/>
            <a:ext cx="0" cy="3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19E06A-254E-4118-BD1C-8609E4955D41}"/>
              </a:ext>
            </a:extLst>
          </p:cNvPr>
          <p:cNvSpPr txBox="1"/>
          <p:nvPr/>
        </p:nvSpPr>
        <p:spPr>
          <a:xfrm>
            <a:off x="8340944" y="250019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ru-BY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BCC71B-1E28-48F8-B217-31E3E712E28A}"/>
              </a:ext>
            </a:extLst>
          </p:cNvPr>
          <p:cNvSpPr txBox="1"/>
          <p:nvPr/>
        </p:nvSpPr>
        <p:spPr>
          <a:xfrm>
            <a:off x="10102752" y="24729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ru-BY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C0A07E-4A0E-4C71-A1F9-588CA3E9151E}"/>
              </a:ext>
            </a:extLst>
          </p:cNvPr>
          <p:cNvSpPr txBox="1"/>
          <p:nvPr/>
        </p:nvSpPr>
        <p:spPr>
          <a:xfrm>
            <a:off x="335931" y="71552"/>
            <a:ext cx="415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восстановить редакторские правки?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646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1" grpId="0"/>
      <p:bldP spid="4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344706" y="297736"/>
            <a:ext cx="1923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Задания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46287" y="2466166"/>
            <a:ext cx="9010608" cy="34317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Тема. Динамическое программирование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144E9D"/>
                </a:solidFill>
                <a:latin typeface="SFMono-Regular"/>
                <a:hlinkClick r:id="rId2"/>
              </a:rPr>
              <a:t>0.1 Порядок перемножения матриц</a:t>
            </a:r>
            <a:endParaRPr lang="ru-RU" altLang="ru-RU" sz="2800" dirty="0">
              <a:solidFill>
                <a:srgbClr val="144E9D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0.2 Единицы - число сочетаний из n по k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  <a:t>0.3. Единицы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SFMono-Regular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solidFill>
                  <a:srgbClr val="144E9D"/>
                </a:solidFill>
                <a:latin typeface="SFMono-Regular"/>
                <a:hlinkClick r:id="rId5"/>
              </a:rPr>
              <a:t>6. Строго возрастающая без разрывов </a:t>
            </a:r>
            <a:r>
              <a:rPr lang="ru-RU" altLang="ru-RU" sz="2800" dirty="0" err="1">
                <a:solidFill>
                  <a:srgbClr val="144E9D"/>
                </a:solidFill>
                <a:latin typeface="SFMono-Regular"/>
                <a:hlinkClick r:id="rId5"/>
              </a:rPr>
              <a:t>последовательнсть</a:t>
            </a:r>
            <a:endParaRPr lang="ru-RU" altLang="ru-RU" sz="2800" dirty="0">
              <a:solidFill>
                <a:srgbClr val="144E9D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6"/>
              </a:rPr>
              <a:t>20. Палиндром 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6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25. Преобразование строк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8"/>
              </a:rPr>
              <a:t>69. Кувшинки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24" y="1819835"/>
            <a:ext cx="982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Выполнить в системе </a:t>
            </a:r>
            <a:r>
              <a:rPr lang="en-US" sz="2800" dirty="0"/>
              <a:t>Insight Runner </a:t>
            </a:r>
            <a:r>
              <a:rPr lang="ru-RU" sz="2800" dirty="0"/>
              <a:t>следующие общие задачи: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53" y="111091"/>
            <a:ext cx="3024336" cy="7686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6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47343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C96ECA8-CA15-4158-A557-B11BBABB4402}"/>
              </a:ext>
            </a:extLst>
          </p:cNvPr>
          <p:cNvSpPr/>
          <p:nvPr/>
        </p:nvSpPr>
        <p:spPr>
          <a:xfrm>
            <a:off x="4212329" y="1804995"/>
            <a:ext cx="536253" cy="4966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174621D-D239-4C4B-822A-148BE61F2DDD}"/>
              </a:ext>
            </a:extLst>
          </p:cNvPr>
          <p:cNvSpPr/>
          <p:nvPr/>
        </p:nvSpPr>
        <p:spPr>
          <a:xfrm>
            <a:off x="5882326" y="1868961"/>
            <a:ext cx="536253" cy="4966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15D1A42-FE92-49CD-A18A-C71920F11E66}"/>
              </a:ext>
            </a:extLst>
          </p:cNvPr>
          <p:cNvSpPr/>
          <p:nvPr/>
        </p:nvSpPr>
        <p:spPr>
          <a:xfrm>
            <a:off x="5304011" y="3596104"/>
            <a:ext cx="469930" cy="4246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65FFCB9-6703-46B7-9793-764A0D641937}"/>
              </a:ext>
            </a:extLst>
          </p:cNvPr>
          <p:cNvCxnSpPr>
            <a:stCxn id="3" idx="4"/>
          </p:cNvCxnSpPr>
          <p:nvPr/>
        </p:nvCxnSpPr>
        <p:spPr>
          <a:xfrm flipH="1">
            <a:off x="4212329" y="2301624"/>
            <a:ext cx="268127" cy="53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5691671-793F-4853-B9FB-38EA2F679671}"/>
              </a:ext>
            </a:extLst>
          </p:cNvPr>
          <p:cNvCxnSpPr>
            <a:stCxn id="4" idx="4"/>
          </p:cNvCxnSpPr>
          <p:nvPr/>
        </p:nvCxnSpPr>
        <p:spPr>
          <a:xfrm>
            <a:off x="6150453" y="2365590"/>
            <a:ext cx="268126" cy="468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E8BC39-1080-42EA-AC64-00EE382B2032}"/>
              </a:ext>
            </a:extLst>
          </p:cNvPr>
          <p:cNvSpPr txBox="1"/>
          <p:nvPr/>
        </p:nvSpPr>
        <p:spPr>
          <a:xfrm>
            <a:off x="3885994" y="1271966"/>
            <a:ext cx="2210006" cy="385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зависимые задачи (1) и (2)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0DF36C9-5A97-4AC2-8E18-245CC31C12F7}"/>
              </a:ext>
            </a:extLst>
          </p:cNvPr>
          <p:cNvSpPr/>
          <p:nvPr/>
        </p:nvSpPr>
        <p:spPr>
          <a:xfrm>
            <a:off x="3980130" y="2832469"/>
            <a:ext cx="356649" cy="336316"/>
          </a:xfrm>
          <a:prstGeom prst="ellipse">
            <a:avLst/>
          </a:prstGeom>
          <a:solidFill>
            <a:srgbClr val="39F7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2D52E9D-357E-464D-A37A-108A4B32E75E}"/>
              </a:ext>
            </a:extLst>
          </p:cNvPr>
          <p:cNvCxnSpPr>
            <a:stCxn id="4" idx="4"/>
          </p:cNvCxnSpPr>
          <p:nvPr/>
        </p:nvCxnSpPr>
        <p:spPr>
          <a:xfrm flipH="1">
            <a:off x="5882326" y="2365590"/>
            <a:ext cx="268127" cy="467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89CDAE07-6D56-414B-915F-4E7BB4DA6590}"/>
              </a:ext>
            </a:extLst>
          </p:cNvPr>
          <p:cNvSpPr/>
          <p:nvPr/>
        </p:nvSpPr>
        <p:spPr>
          <a:xfrm>
            <a:off x="6330057" y="2816052"/>
            <a:ext cx="356649" cy="3363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11F2D3E-D900-4EEB-AE94-7277EDDE2929}"/>
              </a:ext>
            </a:extLst>
          </p:cNvPr>
          <p:cNvCxnSpPr>
            <a:stCxn id="18" idx="5"/>
            <a:endCxn id="5" idx="0"/>
          </p:cNvCxnSpPr>
          <p:nvPr/>
        </p:nvCxnSpPr>
        <p:spPr>
          <a:xfrm>
            <a:off x="4284549" y="3119533"/>
            <a:ext cx="1254427" cy="47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099A77E-F480-4C61-9215-2889F70F27BE}"/>
              </a:ext>
            </a:extLst>
          </p:cNvPr>
          <p:cNvCxnSpPr>
            <a:stCxn id="20" idx="3"/>
          </p:cNvCxnSpPr>
          <p:nvPr/>
        </p:nvCxnSpPr>
        <p:spPr>
          <a:xfrm flipH="1">
            <a:off x="5525677" y="3103116"/>
            <a:ext cx="856610" cy="492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44B51CC-3457-48DD-B37D-C4B49AF74A5C}"/>
              </a:ext>
            </a:extLst>
          </p:cNvPr>
          <p:cNvCxnSpPr>
            <a:stCxn id="3" idx="4"/>
          </p:cNvCxnSpPr>
          <p:nvPr/>
        </p:nvCxnSpPr>
        <p:spPr>
          <a:xfrm>
            <a:off x="4480456" y="2301624"/>
            <a:ext cx="352352" cy="514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>
            <a:extLst>
              <a:ext uri="{FF2B5EF4-FFF2-40B4-BE49-F238E27FC236}">
                <a16:creationId xmlns:a16="http://schemas.microsoft.com/office/drawing/2014/main" id="{21E114A0-1C1D-4AF1-BA3A-F477638E1EF7}"/>
              </a:ext>
            </a:extLst>
          </p:cNvPr>
          <p:cNvSpPr/>
          <p:nvPr/>
        </p:nvSpPr>
        <p:spPr>
          <a:xfrm>
            <a:off x="4670258" y="2860203"/>
            <a:ext cx="356649" cy="3363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531684E-C961-4142-9279-7A35D2FD51DB}"/>
              </a:ext>
            </a:extLst>
          </p:cNvPr>
          <p:cNvSpPr/>
          <p:nvPr/>
        </p:nvSpPr>
        <p:spPr>
          <a:xfrm>
            <a:off x="5668989" y="2821913"/>
            <a:ext cx="356649" cy="33631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7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25481" y="113122"/>
            <a:ext cx="8814061" cy="5184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+mn-lt"/>
              </a:rPr>
              <a:t>Этапы динамического программирования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7521" y="583168"/>
            <a:ext cx="11469279" cy="5806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погружается в семейство вспомогательных подзадач той же природы.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Возникающие подзадачи могут являться зависимыми и должны удовлетворять следующим двум требованиям: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подзадача должна быть более простой по отношению к исходной задаче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оптимальное решение исходной задачи определяется через оптимальные решения подзадач (в этом случае говорят, что задача обладает свойством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оптимальной подструктуры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 это один из аргументов в пользу применения для ее решения метода «динамического программирования»).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вспомогательная подзадача решается (рекурсивно) только один раз. Значения оптимальных решений возникающих подзадач запоминаются в таблице, что позволяет не решать повторно ранее решенные подзадачи.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исходной задачи строится возвратное соотношение, связывающее значение оптимального решения исходной задачи со значениями оптимальных решений вспомогательных подзадач (т. е. методом восходящего анализа от простого к сложному вычисляем значение оптимального решения исходной задачи).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Данный этап выполняется в том случае, когда требуется помимо значения оптимального решения получить и само это решение. Часто для этого требуется некоторая вспомогательная информация, полученная на предыдущих этапах метода.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B8D445D-1DF9-4E17-9DB2-BAB6597D1465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330339" y="2761931"/>
            <a:ext cx="2889905" cy="632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2809" y="799209"/>
            <a:ext cx="1172588" cy="6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решаем задачу</a:t>
            </a:r>
            <a:r>
              <a:rPr lang="en-US" b="1" dirty="0"/>
              <a:t> v</a:t>
            </a:r>
            <a:endParaRPr lang="ru-RU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5443063" y="15255"/>
            <a:ext cx="57326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1587046" y="3757536"/>
            <a:ext cx="845597" cy="75477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47987" y="2810975"/>
            <a:ext cx="810206" cy="78036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420026" y="1738534"/>
            <a:ext cx="810206" cy="79643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397653" y="3224557"/>
            <a:ext cx="1663045" cy="77686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6"/>
            <a:endCxn id="5" idx="2"/>
          </p:cNvCxnSpPr>
          <p:nvPr/>
        </p:nvCxnSpPr>
        <p:spPr>
          <a:xfrm>
            <a:off x="1458193" y="3201158"/>
            <a:ext cx="2613726" cy="3254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>
            <a:off x="2224357" y="2261777"/>
            <a:ext cx="1836648" cy="97251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6232" y="755932"/>
            <a:ext cx="201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ранее решённые подзадачи</a:t>
            </a:r>
            <a:r>
              <a:rPr lang="en-US" dirty="0"/>
              <a:t> </a:t>
            </a:r>
            <a:r>
              <a:rPr lang="en-US" b="1" dirty="0"/>
              <a:t>z</a:t>
            </a:r>
            <a:r>
              <a:rPr lang="ru-RU" b="1" dirty="0"/>
              <a:t>, </a:t>
            </a:r>
            <a:r>
              <a:rPr lang="en-US" b="1" dirty="0"/>
              <a:t>u, w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63365" y="235670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«назад»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20026" y="5155872"/>
            <a:ext cx="378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f(v) </a:t>
            </a:r>
            <a:r>
              <a:rPr lang="en-US" sz="2400" dirty="0"/>
              <a:t>= </a:t>
            </a:r>
            <a:r>
              <a:rPr lang="en-US" sz="2400" b="1" dirty="0"/>
              <a:t>G</a:t>
            </a:r>
            <a:r>
              <a:rPr lang="ru-RU" sz="2400" dirty="0"/>
              <a:t> </a:t>
            </a:r>
            <a:r>
              <a:rPr lang="en-US" sz="2800" dirty="0"/>
              <a:t>(</a:t>
            </a:r>
            <a:r>
              <a:rPr lang="en-US" sz="2400" dirty="0"/>
              <a:t>f(z)</a:t>
            </a:r>
            <a:r>
              <a:rPr lang="ru-RU" sz="2400" dirty="0"/>
              <a:t>,</a:t>
            </a:r>
            <a:r>
              <a:rPr lang="en-US" sz="2400" dirty="0"/>
              <a:t> f(u)</a:t>
            </a:r>
            <a:r>
              <a:rPr lang="ru-RU" sz="2400" dirty="0"/>
              <a:t>,</a:t>
            </a:r>
            <a:r>
              <a:rPr lang="en-US" sz="2400" dirty="0"/>
              <a:t> f(w)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324349" y="1346042"/>
            <a:ext cx="102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задача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уже решена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54608" y="1117527"/>
            <a:ext cx="270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решённые </a:t>
            </a:r>
            <a:endParaRPr lang="en-US" dirty="0"/>
          </a:p>
          <a:p>
            <a:r>
              <a:rPr lang="ru-RU" dirty="0"/>
              <a:t>подзадачи</a:t>
            </a:r>
            <a:r>
              <a:rPr lang="en-US" dirty="0"/>
              <a:t> 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ru-RU" dirty="0"/>
              <a:t> (обе зависимые от </a:t>
            </a:r>
            <a:r>
              <a:rPr lang="en-US" dirty="0"/>
              <a:t>x</a:t>
            </a:r>
            <a:r>
              <a:rPr lang="ru-RU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54403" y="2317856"/>
            <a:ext cx="179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err="1"/>
              <a:t>подформировываем</a:t>
            </a:r>
            <a:r>
              <a:rPr lang="ru-RU" sz="1400" i="1" dirty="0"/>
              <a:t> решение </a:t>
            </a:r>
            <a:r>
              <a:rPr lang="en-US" sz="1400" i="1" dirty="0"/>
              <a:t>x </a:t>
            </a:r>
            <a:r>
              <a:rPr lang="ru-RU" sz="1400" i="1" dirty="0"/>
              <a:t>из </a:t>
            </a:r>
            <a:r>
              <a:rPr lang="en-US" sz="1400" i="1" dirty="0"/>
              <a:t>v</a:t>
            </a:r>
            <a:endParaRPr lang="ru-RU" sz="1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89630" y="3827182"/>
            <a:ext cx="1749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err="1"/>
              <a:t>подформировываем</a:t>
            </a:r>
            <a:r>
              <a:rPr lang="ru-RU" sz="1400" i="1" dirty="0"/>
              <a:t> решение </a:t>
            </a:r>
            <a:r>
              <a:rPr lang="en-US" sz="1400" i="1" dirty="0"/>
              <a:t>y </a:t>
            </a:r>
            <a:r>
              <a:rPr lang="ru-RU" sz="1400" i="1" dirty="0"/>
              <a:t>из </a:t>
            </a:r>
            <a:r>
              <a:rPr lang="en-US" sz="1400" i="1" dirty="0"/>
              <a:t>v</a:t>
            </a:r>
            <a:endParaRPr lang="ru-RU" sz="14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18738" y="482875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f(x) = G(</a:t>
            </a:r>
            <a:r>
              <a:rPr lang="ru-RU" sz="2400" dirty="0"/>
              <a:t> </a:t>
            </a:r>
            <a:r>
              <a:rPr lang="en-US" sz="2400" dirty="0"/>
              <a:t>f(x)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f(v)</a:t>
            </a:r>
            <a:r>
              <a:rPr lang="en-US" sz="2400" dirty="0"/>
              <a:t> )</a:t>
            </a:r>
            <a:endParaRPr lang="ru-R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337020" y="5354322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f(y) = G(</a:t>
            </a:r>
            <a:r>
              <a:rPr lang="ru-RU" sz="2400" dirty="0"/>
              <a:t> </a:t>
            </a:r>
            <a:r>
              <a:rPr lang="en-US" sz="2400" dirty="0"/>
              <a:t>f(y) </a:t>
            </a:r>
            <a:r>
              <a:rPr lang="ru-RU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f(v)</a:t>
            </a:r>
            <a:r>
              <a:rPr lang="en-US" sz="2400" dirty="0"/>
              <a:t> )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2" name="Рисунок 3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70271" y="286898"/>
            <a:ext cx="195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«вперед»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518902" y="1472939"/>
            <a:ext cx="0" cy="385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FCDFF03-D4BA-45CD-88CD-93485B72A0B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7330339" y="3394892"/>
            <a:ext cx="3043639" cy="521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4071919" y="2843672"/>
            <a:ext cx="876599" cy="7800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406852" y="2972047"/>
            <a:ext cx="904802" cy="818737"/>
          </a:xfrm>
          <a:prstGeom prst="ellipse">
            <a:avLst/>
          </a:prstGeom>
          <a:solidFill>
            <a:srgbClr val="92D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0220244" y="2368146"/>
            <a:ext cx="876608" cy="7875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10373978" y="3523089"/>
            <a:ext cx="876608" cy="7875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7" grpId="0" animBg="1"/>
      <p:bldP spid="8" grpId="0" animBg="1"/>
      <p:bldP spid="17" grpId="0"/>
      <p:bldP spid="45" grpId="0"/>
      <p:bldP spid="26" grpId="0"/>
      <p:bldP spid="27" grpId="0"/>
      <p:bldP spid="31" grpId="0"/>
      <p:bldP spid="42" grpId="0"/>
      <p:bldP spid="46" grpId="0"/>
      <p:bldP spid="48" grpId="0"/>
      <p:bldP spid="34" grpId="0"/>
      <p:bldP spid="5" grpId="0" animBg="1"/>
      <p:bldP spid="19" grpId="0" animBg="1"/>
      <p:bldP spid="2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Прямая соединительная линия 43"/>
          <p:cNvCxnSpPr/>
          <p:nvPr/>
        </p:nvCxnSpPr>
        <p:spPr>
          <a:xfrm flipH="1">
            <a:off x="5259774" y="0"/>
            <a:ext cx="1" cy="68732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9937430" y="1997436"/>
            <a:ext cx="670885" cy="4786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10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942069" y="2646771"/>
            <a:ext cx="499792" cy="394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51087" y="34729"/>
            <a:ext cx="12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 решена </a:t>
            </a:r>
          </a:p>
        </p:txBody>
      </p:sp>
      <p:sp>
        <p:nvSpPr>
          <p:cNvPr id="55" name="Овал 54"/>
          <p:cNvSpPr/>
          <p:nvPr/>
        </p:nvSpPr>
        <p:spPr>
          <a:xfrm>
            <a:off x="7162626" y="3848581"/>
            <a:ext cx="503672" cy="3884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6273915" y="4354118"/>
            <a:ext cx="447936" cy="42154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6273915" y="3469573"/>
            <a:ext cx="518896" cy="4049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" name="Овал 78"/>
          <p:cNvSpPr/>
          <p:nvPr/>
        </p:nvSpPr>
        <p:spPr>
          <a:xfrm>
            <a:off x="10552468" y="94693"/>
            <a:ext cx="375312" cy="338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10994454" y="493624"/>
            <a:ext cx="110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решена </a:t>
            </a:r>
          </a:p>
        </p:txBody>
      </p:sp>
      <p:sp>
        <p:nvSpPr>
          <p:cNvPr id="81" name="Овал 80"/>
          <p:cNvSpPr/>
          <p:nvPr/>
        </p:nvSpPr>
        <p:spPr>
          <a:xfrm>
            <a:off x="10608315" y="524237"/>
            <a:ext cx="375312" cy="33871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0546454" y="34729"/>
            <a:ext cx="1645546" cy="93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5537186" y="3942996"/>
            <a:ext cx="513696" cy="41112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4" name="Овал 103"/>
          <p:cNvSpPr/>
          <p:nvPr/>
        </p:nvSpPr>
        <p:spPr>
          <a:xfrm>
            <a:off x="7228496" y="3045608"/>
            <a:ext cx="490872" cy="4145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7" name="Овал 46"/>
          <p:cNvSpPr/>
          <p:nvPr/>
        </p:nvSpPr>
        <p:spPr>
          <a:xfrm>
            <a:off x="8066692" y="3282046"/>
            <a:ext cx="492686" cy="4188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7" name="Овал 136"/>
          <p:cNvSpPr/>
          <p:nvPr/>
        </p:nvSpPr>
        <p:spPr>
          <a:xfrm>
            <a:off x="8926607" y="1724547"/>
            <a:ext cx="499792" cy="394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8" name="Овал 137"/>
          <p:cNvSpPr/>
          <p:nvPr/>
        </p:nvSpPr>
        <p:spPr>
          <a:xfrm>
            <a:off x="8026619" y="2587758"/>
            <a:ext cx="499792" cy="394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0" name="Прямая со стрелкой 139"/>
          <p:cNvCxnSpPr>
            <a:stCxn id="34" idx="2"/>
            <a:endCxn id="36" idx="7"/>
          </p:cNvCxnSpPr>
          <p:nvPr/>
        </p:nvCxnSpPr>
        <p:spPr>
          <a:xfrm flipH="1">
            <a:off x="9368668" y="2236760"/>
            <a:ext cx="568762" cy="467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34" idx="2"/>
            <a:endCxn id="137" idx="5"/>
          </p:cNvCxnSpPr>
          <p:nvPr/>
        </p:nvCxnSpPr>
        <p:spPr>
          <a:xfrm flipH="1" flipV="1">
            <a:off x="9353206" y="2061339"/>
            <a:ext cx="584224" cy="175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36" idx="3"/>
            <a:endCxn id="47" idx="7"/>
          </p:cNvCxnSpPr>
          <p:nvPr/>
        </p:nvCxnSpPr>
        <p:spPr>
          <a:xfrm flipH="1">
            <a:off x="8487226" y="2983563"/>
            <a:ext cx="528036" cy="359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36" idx="2"/>
            <a:endCxn id="138" idx="6"/>
          </p:cNvCxnSpPr>
          <p:nvPr/>
        </p:nvCxnSpPr>
        <p:spPr>
          <a:xfrm flipH="1" flipV="1">
            <a:off x="8526411" y="2785046"/>
            <a:ext cx="415658" cy="59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47" idx="3"/>
            <a:endCxn id="55" idx="7"/>
          </p:cNvCxnSpPr>
          <p:nvPr/>
        </p:nvCxnSpPr>
        <p:spPr>
          <a:xfrm flipH="1">
            <a:off x="7592537" y="3639591"/>
            <a:ext cx="546307" cy="265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47" idx="1"/>
            <a:endCxn id="104" idx="6"/>
          </p:cNvCxnSpPr>
          <p:nvPr/>
        </p:nvCxnSpPr>
        <p:spPr>
          <a:xfrm flipH="1" flipV="1">
            <a:off x="7719368" y="3252878"/>
            <a:ext cx="419476" cy="90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55" idx="3"/>
            <a:endCxn id="56" idx="7"/>
          </p:cNvCxnSpPr>
          <p:nvPr/>
        </p:nvCxnSpPr>
        <p:spPr>
          <a:xfrm flipH="1">
            <a:off x="6656252" y="4180131"/>
            <a:ext cx="580135" cy="2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55" idx="1"/>
            <a:endCxn id="58" idx="6"/>
          </p:cNvCxnSpPr>
          <p:nvPr/>
        </p:nvCxnSpPr>
        <p:spPr>
          <a:xfrm flipH="1" flipV="1">
            <a:off x="6792811" y="3672071"/>
            <a:ext cx="443576" cy="23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58" idx="3"/>
            <a:endCxn id="92" idx="0"/>
          </p:cNvCxnSpPr>
          <p:nvPr/>
        </p:nvCxnSpPr>
        <p:spPr>
          <a:xfrm flipH="1">
            <a:off x="5794034" y="3815259"/>
            <a:ext cx="555872" cy="12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58" idx="4"/>
            <a:endCxn id="56" idx="0"/>
          </p:cNvCxnSpPr>
          <p:nvPr/>
        </p:nvCxnSpPr>
        <p:spPr>
          <a:xfrm flipH="1">
            <a:off x="6497883" y="3874569"/>
            <a:ext cx="35480" cy="479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04" idx="3"/>
            <a:endCxn id="58" idx="7"/>
          </p:cNvCxnSpPr>
          <p:nvPr/>
        </p:nvCxnSpPr>
        <p:spPr>
          <a:xfrm flipH="1">
            <a:off x="6716820" y="3399439"/>
            <a:ext cx="583563" cy="129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04" idx="3"/>
            <a:endCxn id="55" idx="0"/>
          </p:cNvCxnSpPr>
          <p:nvPr/>
        </p:nvCxnSpPr>
        <p:spPr>
          <a:xfrm>
            <a:off x="7300383" y="3399439"/>
            <a:ext cx="114079" cy="449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38" idx="4"/>
            <a:endCxn id="104" idx="7"/>
          </p:cNvCxnSpPr>
          <p:nvPr/>
        </p:nvCxnSpPr>
        <p:spPr>
          <a:xfrm flipH="1">
            <a:off x="7647481" y="2982334"/>
            <a:ext cx="629034" cy="1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38" idx="4"/>
            <a:endCxn id="47" idx="0"/>
          </p:cNvCxnSpPr>
          <p:nvPr/>
        </p:nvCxnSpPr>
        <p:spPr>
          <a:xfrm>
            <a:off x="8276515" y="2982334"/>
            <a:ext cx="36520" cy="299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37" idx="4"/>
            <a:endCxn id="36" idx="0"/>
          </p:cNvCxnSpPr>
          <p:nvPr/>
        </p:nvCxnSpPr>
        <p:spPr>
          <a:xfrm>
            <a:off x="9176503" y="2119123"/>
            <a:ext cx="15462" cy="527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37" idx="3"/>
            <a:endCxn id="138" idx="0"/>
          </p:cNvCxnSpPr>
          <p:nvPr/>
        </p:nvCxnSpPr>
        <p:spPr>
          <a:xfrm flipH="1">
            <a:off x="8276515" y="2061339"/>
            <a:ext cx="723285" cy="52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937430" y="2626821"/>
            <a:ext cx="1172588" cy="6552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решаем задачу</a:t>
            </a:r>
            <a:r>
              <a:rPr lang="en-US" b="1" dirty="0"/>
              <a:t> 10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611606" y="4885878"/>
            <a:ext cx="12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база ДП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647" y="674301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«назад»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35367" y="674302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«назад» («ленивое»)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000594E-5EE7-4667-B91F-DB0074918F0B}"/>
              </a:ext>
            </a:extLst>
          </p:cNvPr>
          <p:cNvSpPr/>
          <p:nvPr/>
        </p:nvSpPr>
        <p:spPr>
          <a:xfrm>
            <a:off x="1587046" y="3757536"/>
            <a:ext cx="845597" cy="75477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5A36823E-C3A9-44DA-B547-C24F2D042F19}"/>
              </a:ext>
            </a:extLst>
          </p:cNvPr>
          <p:cNvSpPr/>
          <p:nvPr/>
        </p:nvSpPr>
        <p:spPr>
          <a:xfrm>
            <a:off x="647987" y="2810975"/>
            <a:ext cx="810206" cy="78036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DA3B0C7F-2D50-42EB-92DB-9D33A9D08FDA}"/>
              </a:ext>
            </a:extLst>
          </p:cNvPr>
          <p:cNvSpPr/>
          <p:nvPr/>
        </p:nvSpPr>
        <p:spPr>
          <a:xfrm>
            <a:off x="1420026" y="1738534"/>
            <a:ext cx="810206" cy="79643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D7A5473B-6587-4C9C-8CC1-4A9AA6D34542}"/>
              </a:ext>
            </a:extLst>
          </p:cNvPr>
          <p:cNvCxnSpPr/>
          <p:nvPr/>
        </p:nvCxnSpPr>
        <p:spPr>
          <a:xfrm flipV="1">
            <a:off x="2397653" y="3224557"/>
            <a:ext cx="1663045" cy="77686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E7A387FE-DE25-4509-9B7A-227155F8D776}"/>
              </a:ext>
            </a:extLst>
          </p:cNvPr>
          <p:cNvCxnSpPr>
            <a:stCxn id="66" idx="6"/>
            <a:endCxn id="72" idx="2"/>
          </p:cNvCxnSpPr>
          <p:nvPr/>
        </p:nvCxnSpPr>
        <p:spPr>
          <a:xfrm>
            <a:off x="1458193" y="3201158"/>
            <a:ext cx="2613726" cy="3254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09B97F-AA81-4055-8505-7589F9E3A84C}"/>
              </a:ext>
            </a:extLst>
          </p:cNvPr>
          <p:cNvCxnSpPr>
            <a:cxnSpLocks/>
          </p:cNvCxnSpPr>
          <p:nvPr/>
        </p:nvCxnSpPr>
        <p:spPr>
          <a:xfrm>
            <a:off x="2224357" y="2261777"/>
            <a:ext cx="1836648" cy="97251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85C7DC3C-44A6-456C-8BCD-77EB612F4074}"/>
              </a:ext>
            </a:extLst>
          </p:cNvPr>
          <p:cNvSpPr/>
          <p:nvPr/>
        </p:nvSpPr>
        <p:spPr>
          <a:xfrm>
            <a:off x="4071919" y="2843672"/>
            <a:ext cx="876599" cy="7800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6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55" grpId="0" animBg="1"/>
      <p:bldP spid="56" grpId="0" animBg="1"/>
      <p:bldP spid="58" grpId="0" animBg="1"/>
      <p:bldP spid="92" grpId="0" animBg="1"/>
      <p:bldP spid="104" grpId="0" animBg="1"/>
      <p:bldP spid="47" grpId="0" animBg="1"/>
      <p:bldP spid="137" grpId="0" animBg="1"/>
      <p:bldP spid="138" grpId="0" animBg="1"/>
      <p:bldP spid="62" grpId="0" animBg="1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421003" y="2420304"/>
            <a:ext cx="3349993" cy="662397"/>
          </a:xfrm>
          <a:noFill/>
        </p:spPr>
        <p:txBody>
          <a:bodyPr>
            <a:normAutofit/>
          </a:bodyPr>
          <a:lstStyle/>
          <a:p>
            <a:r>
              <a:rPr lang="ru-RU" sz="3200" b="1" dirty="0"/>
              <a:t>Задача 1. Лягушка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9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3682" y="5260040"/>
            <a:ext cx="726487" cy="603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842" y="5463799"/>
            <a:ext cx="124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Ответ:  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3902" y="380367"/>
            <a:ext cx="119915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Заданы </a:t>
            </a:r>
            <a:r>
              <a:rPr lang="en-US" sz="2400" dirty="0"/>
              <a:t>n </a:t>
            </a:r>
            <a:r>
              <a:rPr lang="ru-RU" sz="2400" dirty="0"/>
              <a:t>кочек. </a:t>
            </a:r>
            <a:endParaRPr lang="en-US" sz="2400" dirty="0"/>
          </a:p>
          <a:p>
            <a:pPr lvl="1" algn="just"/>
            <a:r>
              <a:rPr lang="ru-RU" sz="2400" dirty="0"/>
              <a:t>Лягушка сидит на первой кочке. </a:t>
            </a:r>
            <a:endParaRPr lang="en-US" sz="2400" dirty="0"/>
          </a:p>
          <a:p>
            <a:pPr lvl="1" algn="just"/>
            <a:r>
              <a:rPr lang="ru-RU" sz="2400" dirty="0"/>
              <a:t>На  каждой кочке сидят комарики, известно их число. </a:t>
            </a:r>
          </a:p>
          <a:p>
            <a:pPr lvl="1" algn="just"/>
            <a:r>
              <a:rPr lang="ru-RU" sz="2400" dirty="0"/>
              <a:t>За один прыжок лягушка может прыгнуть на 2 или 3 кочки вперёд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/>
              <a:t> 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ru-RU" sz="2400" dirty="0"/>
              <a:t>Оказавшись на кочке, лягушка скушает всех комариков, которые сидели там.</a:t>
            </a:r>
          </a:p>
          <a:p>
            <a:pPr lvl="1" algn="just"/>
            <a:r>
              <a:rPr lang="ru-RU" sz="2400" dirty="0"/>
              <a:t>Необходимо определить максимальное число комариков, которые скушает лягушка, которой обязательно надо приземлиться на последней кочке.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696826" y="3848675"/>
          <a:ext cx="5918689" cy="74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8161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    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8981" y="4411928"/>
            <a:ext cx="315711" cy="1849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7071" y="384823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  <a:latin typeface="Consolas" panose="020B0609020204030204" pitchFamily="49" charset="0"/>
              </a:rPr>
              <a:t>комарики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9662043" y="1642112"/>
            <a:ext cx="1643795" cy="261749"/>
            <a:chOff x="8113059" y="3308973"/>
            <a:chExt cx="1643795" cy="261749"/>
          </a:xfrm>
        </p:grpSpPr>
        <p:sp>
          <p:nvSpPr>
            <p:cNvPr id="6" name="Овал 5"/>
            <p:cNvSpPr/>
            <p:nvPr/>
          </p:nvSpPr>
          <p:spPr>
            <a:xfrm>
              <a:off x="8113059" y="3339633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8562772" y="3329410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9047467" y="3329410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9505843" y="3308973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>
              <a:stCxn id="6" idx="0"/>
              <a:endCxn id="28" idx="0"/>
            </p:cNvCxnSpPr>
            <p:nvPr/>
          </p:nvCxnSpPr>
          <p:spPr>
            <a:xfrm rot="5400000" flipH="1" flipV="1">
              <a:off x="8700658" y="2867318"/>
              <a:ext cx="10223" cy="934408"/>
            </a:xfrm>
            <a:prstGeom prst="curvedConnector3">
              <a:avLst>
                <a:gd name="adj1" fmla="val 23361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кругленная соединительная линия 10"/>
            <p:cNvCxnSpPr>
              <a:stCxn id="6" idx="4"/>
              <a:endCxn id="29" idx="4"/>
            </p:cNvCxnSpPr>
            <p:nvPr/>
          </p:nvCxnSpPr>
          <p:spPr>
            <a:xfrm rot="5400000" flipH="1" flipV="1">
              <a:off x="8919627" y="2859000"/>
              <a:ext cx="30660" cy="1392784"/>
            </a:xfrm>
            <a:prstGeom prst="curvedConnector3">
              <a:avLst>
                <a:gd name="adj1" fmla="val -745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57459" y="4411928"/>
            <a:ext cx="315711" cy="184908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7795" y="4411928"/>
            <a:ext cx="315711" cy="184908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401" y="4411928"/>
            <a:ext cx="315711" cy="184908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1215" y="4411928"/>
            <a:ext cx="315711" cy="184908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8118" y="4411928"/>
            <a:ext cx="315711" cy="184908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2078" y="4411928"/>
            <a:ext cx="315711" cy="184908"/>
          </a:xfrm>
          <a:prstGeom prst="rect">
            <a:avLst/>
          </a:prstGeom>
        </p:spPr>
      </p:pic>
      <p:cxnSp>
        <p:nvCxnSpPr>
          <p:cNvPr id="51" name="Скругленная соединительная линия 50"/>
          <p:cNvCxnSpPr/>
          <p:nvPr/>
        </p:nvCxnSpPr>
        <p:spPr>
          <a:xfrm rot="5400000" flipH="1" flipV="1">
            <a:off x="2984891" y="3916219"/>
            <a:ext cx="30660" cy="1392784"/>
          </a:xfrm>
          <a:prstGeom prst="curvedConnector3">
            <a:avLst>
              <a:gd name="adj1" fmla="val -745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51"/>
          <p:cNvCxnSpPr/>
          <p:nvPr/>
        </p:nvCxnSpPr>
        <p:spPr>
          <a:xfrm rot="5400000" flipH="1" flipV="1">
            <a:off x="4661038" y="3916219"/>
            <a:ext cx="30660" cy="1392784"/>
          </a:xfrm>
          <a:prstGeom prst="curvedConnector3">
            <a:avLst>
              <a:gd name="adj1" fmla="val -745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кругленная соединительная линия 52"/>
          <p:cNvCxnSpPr/>
          <p:nvPr/>
        </p:nvCxnSpPr>
        <p:spPr>
          <a:xfrm rot="5400000" flipH="1" flipV="1">
            <a:off x="6423203" y="3900444"/>
            <a:ext cx="30660" cy="1392784"/>
          </a:xfrm>
          <a:prstGeom prst="curvedConnector3">
            <a:avLst>
              <a:gd name="adj1" fmla="val -745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7027ADD-0249-4371-A687-6B512C0F2188}"/>
              </a:ext>
            </a:extLst>
          </p:cNvPr>
          <p:cNvCxnSpPr>
            <a:cxnSpLocks/>
          </p:cNvCxnSpPr>
          <p:nvPr/>
        </p:nvCxnSpPr>
        <p:spPr>
          <a:xfrm>
            <a:off x="565607" y="480581"/>
            <a:ext cx="0" cy="294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579161"/>
              </p:ext>
            </p:extLst>
          </p:nvPr>
        </p:nvGraphicFramePr>
        <p:xfrm>
          <a:off x="2700752" y="3599431"/>
          <a:ext cx="5283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3" imgW="5283200" imgH="1270000" progId="Equation.DSMT4">
                  <p:embed/>
                </p:oleObj>
              </mc:Choice>
              <mc:Fallback>
                <p:oleObj name="Equation" r:id="rId3" imgW="5283200" imgH="12700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752" y="3599431"/>
                        <a:ext cx="5283200" cy="127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0360" y="133817"/>
            <a:ext cx="280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ДП назад</a:t>
            </a:r>
            <a:r>
              <a:rPr lang="en-US" b="1" dirty="0"/>
              <a:t> (</a:t>
            </a:r>
            <a:r>
              <a:rPr lang="ru-RU" b="1" dirty="0"/>
              <a:t>одномерное):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206375" y="2087563"/>
                <a:ext cx="11416874" cy="1511868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Обозначения:</m:t>
                      </m:r>
                    </m:oMath>
                  </m:oMathPara>
                </a14:m>
                <a:endParaRPr lang="en-US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]−</m:t>
                      </m:r>
                      <m:r>
                        <m:rPr>
                          <m:nor/>
                        </m:rPr>
                        <a:rPr lang="ru-BY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максимальное число комариков, которые скушает лягушка,  приземлившись на кочке  с номером 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]−</m:t>
                      </m:r>
                      <m:r>
                        <m:rPr>
                          <m:nor/>
                        </m:rPr>
                        <a:rPr lang="ru-BY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число комариков на кочке с номером 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9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" y="2087563"/>
                <a:ext cx="11416874" cy="1511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вал 10"/>
          <p:cNvSpPr/>
          <p:nvPr/>
        </p:nvSpPr>
        <p:spPr>
          <a:xfrm>
            <a:off x="5146469" y="1314312"/>
            <a:ext cx="606032" cy="4064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</a:t>
            </a:r>
            <a:r>
              <a:rPr lang="ru-RU" sz="1400">
                <a:solidFill>
                  <a:schemeClr val="tx1"/>
                </a:solidFill>
              </a:rPr>
              <a:t>-1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101665" y="1314312"/>
            <a:ext cx="606032" cy="4064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ru-RU" sz="1400" dirty="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14" name="Овал 13"/>
          <p:cNvSpPr/>
          <p:nvPr/>
        </p:nvSpPr>
        <p:spPr>
          <a:xfrm>
            <a:off x="2973231" y="1314312"/>
            <a:ext cx="606032" cy="4064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ru-RU" sz="1400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5" name="Овал 14"/>
          <p:cNvSpPr/>
          <p:nvPr/>
        </p:nvSpPr>
        <p:spPr>
          <a:xfrm>
            <a:off x="6191273" y="1314312"/>
            <a:ext cx="606032" cy="406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5" name="Скругленная соединительная линия 4"/>
          <p:cNvCxnSpPr>
            <a:stCxn id="14" idx="0"/>
            <a:endCxn id="15" idx="0"/>
          </p:cNvCxnSpPr>
          <p:nvPr/>
        </p:nvCxnSpPr>
        <p:spPr>
          <a:xfrm rot="5400000" flipH="1" flipV="1">
            <a:off x="4885268" y="-294709"/>
            <a:ext cx="12700" cy="3218042"/>
          </a:xfrm>
          <a:prstGeom prst="curvedConnector3">
            <a:avLst>
              <a:gd name="adj1" fmla="val 552857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13" idx="0"/>
            <a:endCxn id="15" idx="0"/>
          </p:cNvCxnSpPr>
          <p:nvPr/>
        </p:nvCxnSpPr>
        <p:spPr>
          <a:xfrm rot="5400000" flipH="1" flipV="1">
            <a:off x="5449485" y="269508"/>
            <a:ext cx="12700" cy="2089608"/>
          </a:xfrm>
          <a:prstGeom prst="curvedConnector3">
            <a:avLst>
              <a:gd name="adj1" fmla="val 347142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7011"/>
              </p:ext>
            </p:extLst>
          </p:nvPr>
        </p:nvGraphicFramePr>
        <p:xfrm>
          <a:off x="1786634" y="2624032"/>
          <a:ext cx="5552386" cy="136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061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4902" y="30805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1341" y="26014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8096" y="3567637"/>
            <a:ext cx="34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9909" y="3583026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77419"/>
              </p:ext>
            </p:extLst>
          </p:nvPr>
        </p:nvGraphicFramePr>
        <p:xfrm>
          <a:off x="2702832" y="3730707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" name="Equation" r:id="rId3" imgW="368140" imgH="177723" progId="Equation.DSMT4">
                  <p:embed/>
                </p:oleObj>
              </mc:Choice>
              <mc:Fallback>
                <p:oleObj name="Equation" r:id="rId3" imgW="368140" imgH="177723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832" y="3730707"/>
                        <a:ext cx="368300" cy="1778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667465" y="3621590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898585" y="3639735"/>
            <a:ext cx="43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118270" y="3648744"/>
            <a:ext cx="4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334672" y="3648744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547971" y="3639735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4254110" y="2338640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573817" y="2338640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090426" y="2325604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5896579" y="2324985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710251" y="2311949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7" name="Рисунок 36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9111" y="3172802"/>
            <a:ext cx="315711" cy="184908"/>
          </a:xfrm>
          <a:prstGeom prst="rect">
            <a:avLst/>
          </a:prstGeom>
        </p:spPr>
      </p:pic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49847"/>
              </p:ext>
            </p:extLst>
          </p:nvPr>
        </p:nvGraphicFramePr>
        <p:xfrm>
          <a:off x="3084474" y="133817"/>
          <a:ext cx="5283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7" name="Equation" r:id="rId7" imgW="5283200" imgH="1270000" progId="Equation.DSMT4">
                  <p:embed/>
                </p:oleObj>
              </mc:Choice>
              <mc:Fallback>
                <p:oleObj name="Equation" r:id="rId7" imgW="5283200" imgH="12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474" y="133817"/>
                        <a:ext cx="5283200" cy="127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715003" y="4531205"/>
            <a:ext cx="124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Ответ:  14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3665764" y="4253593"/>
            <a:ext cx="3371850" cy="8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2" grpId="0"/>
      <p:bldP spid="24" grpId="0"/>
      <p:bldP spid="25" grpId="0"/>
      <p:bldP spid="26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259979"/>
              </p:ext>
            </p:extLst>
          </p:nvPr>
        </p:nvGraphicFramePr>
        <p:xfrm>
          <a:off x="3026503" y="2808343"/>
          <a:ext cx="6045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0" name="Equation" r:id="rId3" imgW="6045200" imgH="2413000" progId="Equation.DSMT4">
                  <p:embed/>
                </p:oleObj>
              </mc:Choice>
              <mc:Fallback>
                <p:oleObj name="Equation" r:id="rId3" imgW="6045200" imgH="241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503" y="2808343"/>
                        <a:ext cx="6045200" cy="241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Овал 13"/>
          <p:cNvSpPr/>
          <p:nvPr/>
        </p:nvSpPr>
        <p:spPr>
          <a:xfrm>
            <a:off x="5743653" y="1152094"/>
            <a:ext cx="610901" cy="393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i+3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4980374" y="1185086"/>
            <a:ext cx="610901" cy="393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i+2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4250174" y="1142415"/>
            <a:ext cx="610901" cy="393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ru-RU" sz="14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9" name="Овал 18"/>
          <p:cNvSpPr/>
          <p:nvPr/>
        </p:nvSpPr>
        <p:spPr>
          <a:xfrm>
            <a:off x="3372180" y="1142417"/>
            <a:ext cx="725032" cy="39988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8" name="Скругленная соединительная линия 7"/>
          <p:cNvCxnSpPr>
            <a:stCxn id="19" idx="0"/>
            <a:endCxn id="15" idx="0"/>
          </p:cNvCxnSpPr>
          <p:nvPr/>
        </p:nvCxnSpPr>
        <p:spPr>
          <a:xfrm rot="16200000" flipH="1">
            <a:off x="4488925" y="388187"/>
            <a:ext cx="42669" cy="1551129"/>
          </a:xfrm>
          <a:prstGeom prst="curvedConnector3">
            <a:avLst>
              <a:gd name="adj1" fmla="val -53575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>
            <a:stCxn id="19" idx="0"/>
            <a:endCxn id="14" idx="0"/>
          </p:cNvCxnSpPr>
          <p:nvPr/>
        </p:nvCxnSpPr>
        <p:spPr>
          <a:xfrm rot="16200000" flipH="1">
            <a:off x="4887061" y="-9949"/>
            <a:ext cx="9677" cy="2314408"/>
          </a:xfrm>
          <a:prstGeom prst="curvedConnector3">
            <a:avLst>
              <a:gd name="adj1" fmla="val -4895081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167" y="92884"/>
            <a:ext cx="27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вперёд (одномерное):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35051"/>
              </p:ext>
            </p:extLst>
          </p:nvPr>
        </p:nvGraphicFramePr>
        <p:xfrm>
          <a:off x="393700" y="1829343"/>
          <a:ext cx="1140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1" name="Equation" r:id="rId6" imgW="11404440" imgH="685800" progId="Equation.DSMT4">
                  <p:embed/>
                </p:oleObj>
              </mc:Choice>
              <mc:Fallback>
                <p:oleObj name="Equation" r:id="rId6" imgW="11404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829343"/>
                        <a:ext cx="11404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4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0327" y="546754"/>
            <a:ext cx="9530498" cy="3431357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C00000"/>
                </a:solidFill>
                <a:latin typeface="+mn-lt"/>
              </a:rPr>
              <a:t>Метод «разделяй и властвуй»</a:t>
            </a:r>
            <a:br>
              <a:rPr lang="ru-RU" sz="3200" dirty="0">
                <a:solidFill>
                  <a:srgbClr val="C00000"/>
                </a:solidFill>
                <a:latin typeface="+mn-lt"/>
              </a:rPr>
            </a:br>
            <a:br>
              <a:rPr lang="ru-RU" sz="3200" dirty="0">
                <a:latin typeface="+mn-lt"/>
              </a:rPr>
            </a:br>
            <a:endParaRPr lang="ru-RU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" name="Рисунок 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87740"/>
              </p:ext>
            </p:extLst>
          </p:nvPr>
        </p:nvGraphicFramePr>
        <p:xfrm>
          <a:off x="2943564" y="3382191"/>
          <a:ext cx="5552386" cy="149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6168" y="34606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7601" y="4481092"/>
            <a:ext cx="34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6229" y="4470888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84564"/>
              </p:ext>
            </p:extLst>
          </p:nvPr>
        </p:nvGraphicFramePr>
        <p:xfrm>
          <a:off x="3855517" y="4537462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" name="Equation" r:id="rId3" imgW="368140" imgH="177723" progId="Equation.DSMT4">
                  <p:embed/>
                </p:oleObj>
              </mc:Choice>
              <mc:Fallback>
                <p:oleObj name="Equation" r:id="rId3" imgW="368140" imgH="177723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517" y="4537462"/>
                        <a:ext cx="368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20150" y="4428345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1270" y="4446490"/>
            <a:ext cx="43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0955" y="4455499"/>
            <a:ext cx="4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487357" y="4455499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700656" y="4446490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051270" y="4446490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62018" y="4446490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14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970630" y="3220858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6260282" y="3220858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731076" y="3208357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546370" y="3233901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3911491" y="3232977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75968"/>
              </p:ext>
            </p:extLst>
          </p:nvPr>
        </p:nvGraphicFramePr>
        <p:xfrm>
          <a:off x="8908708" y="5252336"/>
          <a:ext cx="791125" cy="48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0" name="Equation" r:id="rId5" imgW="583947" imgH="355446" progId="Equation.DSMT4">
                  <p:embed/>
                </p:oleObj>
              </mc:Choice>
              <mc:Fallback>
                <p:oleObj name="Equation" r:id="rId5" imgW="583947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8708" y="5252336"/>
                        <a:ext cx="791125" cy="481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239326" y="5252336"/>
            <a:ext cx="7488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работы алгоритма, основанного на методе ДП: </a:t>
            </a: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756228"/>
              </p:ext>
            </p:extLst>
          </p:nvPr>
        </p:nvGraphicFramePr>
        <p:xfrm>
          <a:off x="3192097" y="124687"/>
          <a:ext cx="6045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1" name="Equation" r:id="rId7" imgW="6045200" imgH="2413000" progId="Equation.DSMT4">
                  <p:embed/>
                </p:oleObj>
              </mc:Choice>
              <mc:Fallback>
                <p:oleObj name="Equation" r:id="rId7" imgW="6045200" imgH="241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097" y="124687"/>
                        <a:ext cx="6045200" cy="241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7" name="Рисунок 36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094407" y="401647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98616" y="4108691"/>
            <a:ext cx="315711" cy="184908"/>
          </a:xfrm>
          <a:prstGeom prst="rect">
            <a:avLst/>
          </a:prstGeom>
        </p:spPr>
      </p:pic>
      <p:cxnSp>
        <p:nvCxnSpPr>
          <p:cNvPr id="42" name="Прямая со стрелкой 41"/>
          <p:cNvCxnSpPr/>
          <p:nvPr/>
        </p:nvCxnSpPr>
        <p:spPr>
          <a:xfrm>
            <a:off x="2952177" y="3101224"/>
            <a:ext cx="5307890" cy="3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673701" y="4455499"/>
            <a:ext cx="124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Ответ:  14</a:t>
            </a:r>
          </a:p>
        </p:txBody>
      </p:sp>
    </p:spTree>
    <p:extLst>
      <p:ext uri="{BB962C8B-B14F-4D97-AF65-F5344CB8AC3E}">
        <p14:creationId xmlns:p14="http://schemas.microsoft.com/office/powerpoint/2010/main" val="146846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0" grpId="1"/>
      <p:bldP spid="22" grpId="0"/>
      <p:bldP spid="22" grpId="1"/>
      <p:bldP spid="24" grpId="0"/>
      <p:bldP spid="25" grpId="0"/>
      <p:bldP spid="26" grpId="0"/>
      <p:bldP spid="28" grpId="0"/>
      <p:bldP spid="29" grpId="0"/>
      <p:bldP spid="35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38913"/>
              </p:ext>
            </p:extLst>
          </p:nvPr>
        </p:nvGraphicFramePr>
        <p:xfrm>
          <a:off x="4845025" y="1713750"/>
          <a:ext cx="791125" cy="48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" name="Equation" r:id="rId3" imgW="583947" imgH="355446" progId="Equation.DSMT4">
                  <p:embed/>
                </p:oleObj>
              </mc:Choice>
              <mc:Fallback>
                <p:oleObj name="Equation" r:id="rId3" imgW="583947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25" y="1713750"/>
                        <a:ext cx="791125" cy="481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44121" y="2623875"/>
            <a:ext cx="97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Полный перебор всех вариантов описывается </a:t>
            </a:r>
            <a:r>
              <a:rPr lang="en-US" sz="2400" dirty="0"/>
              <a:t>n-</a:t>
            </a:r>
            <a:r>
              <a:rPr lang="ru-RU" sz="2400" dirty="0"/>
              <a:t>м числом Фибоначчи:</a:t>
            </a:r>
          </a:p>
        </p:txBody>
      </p:sp>
      <p:graphicFrame>
        <p:nvGraphicFramePr>
          <p:cNvPr id="737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532650"/>
              </p:ext>
            </p:extLst>
          </p:nvPr>
        </p:nvGraphicFramePr>
        <p:xfrm>
          <a:off x="1663635" y="3261079"/>
          <a:ext cx="4254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4" name="Equation" r:id="rId5" imgW="3454200" imgH="761760" progId="Equation.DSMT4">
                  <p:embed/>
                </p:oleObj>
              </mc:Choice>
              <mc:Fallback>
                <p:oleObj name="Equation" r:id="rId5" imgW="34542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635" y="3261079"/>
                        <a:ext cx="4254500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053679" y="880993"/>
            <a:ext cx="10327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работы алгоритма для задачи «Лягушка», основанного на методе ДП: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95147"/>
              </p:ext>
            </p:extLst>
          </p:nvPr>
        </p:nvGraphicFramePr>
        <p:xfrm>
          <a:off x="6199815" y="3483329"/>
          <a:ext cx="462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" name="Equation" r:id="rId7" imgW="4622760" imgH="711000" progId="Equation.DSMT4">
                  <p:embed/>
                </p:oleObj>
              </mc:Choice>
              <mc:Fallback>
                <p:oleObj name="Equation" r:id="rId7" imgW="4622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9815" y="3483329"/>
                        <a:ext cx="4622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253423" y="2261571"/>
            <a:ext cx="7685154" cy="65821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Задача 2. Задача расстановки  единиц</a:t>
            </a:r>
            <a:endParaRPr lang="ru-RU" sz="3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7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1215" y="429561"/>
            <a:ext cx="10824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Задана строка</a:t>
            </a:r>
            <a:r>
              <a:rPr lang="en-US" sz="2400" dirty="0"/>
              <a:t> </a:t>
            </a:r>
            <a:r>
              <a:rPr lang="ru-RU" sz="2400" dirty="0"/>
              <a:t>длины </a:t>
            </a:r>
            <a:r>
              <a:rPr lang="en-US" sz="2400" i="1" dirty="0"/>
              <a:t>n</a:t>
            </a:r>
            <a:r>
              <a:rPr lang="en-US" sz="2400" dirty="0"/>
              <a:t>. </a:t>
            </a:r>
            <a:endParaRPr lang="ru-RU" sz="2400" dirty="0"/>
          </a:p>
          <a:p>
            <a:r>
              <a:rPr lang="ru-RU" sz="2400" dirty="0"/>
              <a:t>Имеется </a:t>
            </a:r>
            <a:r>
              <a:rPr lang="en-US" sz="2400" i="1" dirty="0"/>
              <a:t>k </a:t>
            </a:r>
            <a:r>
              <a:rPr lang="ru-RU" sz="2400" dirty="0"/>
              <a:t>единиц </a:t>
            </a:r>
            <a:r>
              <a:rPr lang="en-US" sz="2400" dirty="0"/>
              <a:t>(</a:t>
            </a:r>
            <a:r>
              <a:rPr lang="ru-RU" sz="2400" i="1" dirty="0"/>
              <a:t> </a:t>
            </a:r>
            <a:r>
              <a:rPr lang="en-US" sz="2400" i="1" dirty="0" err="1"/>
              <a:t>k≤n</a:t>
            </a:r>
            <a:r>
              <a:rPr lang="ru-RU" sz="2400" dirty="0"/>
              <a:t>)</a:t>
            </a:r>
            <a:r>
              <a:rPr lang="ru-RU" sz="2400" i="1" dirty="0"/>
              <a:t>.</a:t>
            </a:r>
            <a:endParaRPr lang="en-US" sz="2400" dirty="0"/>
          </a:p>
          <a:p>
            <a:r>
              <a:rPr lang="ru-RU" sz="2400" dirty="0"/>
              <a:t>Необходимо определить количество способов, для того, чтобы расставить </a:t>
            </a:r>
            <a:r>
              <a:rPr lang="en-US" sz="2400" i="1" dirty="0"/>
              <a:t>k </a:t>
            </a:r>
            <a:r>
              <a:rPr lang="ru-RU" sz="2400" dirty="0"/>
              <a:t>единиц в строке  длины </a:t>
            </a:r>
            <a:r>
              <a:rPr lang="en-US" sz="2400" i="1" dirty="0"/>
              <a:t>n</a:t>
            </a:r>
            <a:r>
              <a:rPr lang="ru-RU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4892674" y="3463925"/>
                <a:ext cx="2497939" cy="6985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!⋅</m:t>
                          </m:r>
                          <m:d>
                            <m:d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2674" y="3463925"/>
                <a:ext cx="2497939" cy="698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97287" y="3049167"/>
            <a:ext cx="902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Количество способов можно посчитать комбинаторно:</a:t>
            </a:r>
            <a:endParaRPr lang="en-US" sz="24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80185"/>
              </p:ext>
            </p:extLst>
          </p:nvPr>
        </p:nvGraphicFramePr>
        <p:xfrm>
          <a:off x="1210955" y="1988016"/>
          <a:ext cx="4953260" cy="70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13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65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97287" y="4150056"/>
            <a:ext cx="117878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Однако при больших значениях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/>
              <a:t>и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ru-RU" sz="2400" dirty="0"/>
              <a:t>итоговое значение уже может не помещаться в целочисленные типы данных. </a:t>
            </a:r>
          </a:p>
          <a:p>
            <a:pPr lvl="1" algn="just"/>
            <a:endParaRPr lang="ru-RU" sz="2400" dirty="0"/>
          </a:p>
          <a:p>
            <a:pPr lvl="1" algn="just"/>
            <a:r>
              <a:rPr lang="ru-RU" sz="2400" dirty="0"/>
              <a:t>Например, при подсчете числа сочетаний через факториал при </a:t>
            </a:r>
          </a:p>
          <a:p>
            <a:pPr lvl="2" algn="ctr"/>
            <a:r>
              <a:rPr lang="en-US" sz="2400" dirty="0"/>
              <a:t>n = 100, k = 1</a:t>
            </a:r>
            <a:r>
              <a:rPr lang="ru-RU" sz="2400" dirty="0"/>
              <a:t> </a:t>
            </a:r>
          </a:p>
          <a:p>
            <a:pPr lvl="1"/>
            <a:r>
              <a:rPr lang="ru-RU" sz="2400" dirty="0"/>
              <a:t>произойдет переполнение, но в тоже время при вычислении с помощью метода ДП не возникнет проблем, так как итоговое значение равно всего лишь 100.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8CDC9C0-340E-4B62-B630-5B7969CA8BD0}"/>
              </a:ext>
            </a:extLst>
          </p:cNvPr>
          <p:cNvCxnSpPr>
            <a:cxnSpLocks/>
          </p:cNvCxnSpPr>
          <p:nvPr/>
        </p:nvCxnSpPr>
        <p:spPr>
          <a:xfrm>
            <a:off x="898687" y="518474"/>
            <a:ext cx="0" cy="231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59644"/>
              </p:ext>
            </p:extLst>
          </p:nvPr>
        </p:nvGraphicFramePr>
        <p:xfrm>
          <a:off x="732031" y="2347675"/>
          <a:ext cx="2568262" cy="56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Equation" r:id="rId3" imgW="1739900" imgH="381000" progId="Equation.DSMT4">
                  <p:embed/>
                </p:oleObj>
              </mc:Choice>
              <mc:Fallback>
                <p:oleObj name="Equation" r:id="rId3" imgW="1739900" imgH="3810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31" y="2347675"/>
                        <a:ext cx="2568262" cy="562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92972"/>
              </p:ext>
            </p:extLst>
          </p:nvPr>
        </p:nvGraphicFramePr>
        <p:xfrm>
          <a:off x="4329448" y="1123633"/>
          <a:ext cx="4953260" cy="70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13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65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Правая фигурная скобка 8"/>
          <p:cNvSpPr/>
          <p:nvPr/>
        </p:nvSpPr>
        <p:spPr>
          <a:xfrm rot="5400000">
            <a:off x="6324228" y="-55512"/>
            <a:ext cx="548921" cy="4538482"/>
          </a:xfrm>
          <a:prstGeom prst="rightBrace">
            <a:avLst>
              <a:gd name="adj1" fmla="val 8333"/>
              <a:gd name="adj2" fmla="val 51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054769" y="1875789"/>
                <a:ext cx="725648" cy="381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69" y="1875789"/>
                <a:ext cx="725648" cy="381195"/>
              </a:xfrm>
              <a:prstGeom prst="rect">
                <a:avLst/>
              </a:prstGeom>
              <a:blipFill rotWithShape="0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54698"/>
              </p:ext>
            </p:extLst>
          </p:nvPr>
        </p:nvGraphicFramePr>
        <p:xfrm>
          <a:off x="4303787" y="2883714"/>
          <a:ext cx="4953260" cy="70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13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65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Правая фигурная скобка 16"/>
          <p:cNvSpPr/>
          <p:nvPr/>
        </p:nvSpPr>
        <p:spPr>
          <a:xfrm rot="5400000">
            <a:off x="6298568" y="1705342"/>
            <a:ext cx="548921" cy="4538482"/>
          </a:xfrm>
          <a:prstGeom prst="rightBrace">
            <a:avLst>
              <a:gd name="adj1" fmla="val 8333"/>
              <a:gd name="adj2" fmla="val 51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6066814" y="3593388"/>
                <a:ext cx="725648" cy="381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814" y="3593388"/>
                <a:ext cx="725648" cy="3811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393770" y="2530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 txBox="1"/>
              <p:nvPr/>
            </p:nvSpPr>
            <p:spPr bwMode="auto">
              <a:xfrm>
                <a:off x="487363" y="255588"/>
                <a:ext cx="1377950" cy="558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363" y="255588"/>
                <a:ext cx="1377950" cy="558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7" grpId="0" animBg="1"/>
      <p:bldP spid="18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053" y="525184"/>
            <a:ext cx="6165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Обозначим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</a:rPr>
              <a:t>F[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  <a:r>
              <a:rPr lang="en-US" sz="2000" b="1" dirty="0"/>
              <a:t> </a:t>
            </a:r>
            <a:r>
              <a:rPr lang="en-US" sz="2000" dirty="0"/>
              <a:t>- </a:t>
            </a:r>
            <a:r>
              <a:rPr lang="ru-RU" sz="2000" dirty="0"/>
              <a:t>количество способов, для того, чтобы в строке  длины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/>
              <a:t> </a:t>
            </a:r>
            <a:r>
              <a:rPr lang="ru-RU" sz="2000" dirty="0"/>
              <a:t>расставить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i="1" dirty="0"/>
              <a:t> </a:t>
            </a:r>
            <a:r>
              <a:rPr lang="ru-RU" sz="2000" dirty="0"/>
              <a:t>единиц.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68813"/>
              </p:ext>
            </p:extLst>
          </p:nvPr>
        </p:nvGraphicFramePr>
        <p:xfrm>
          <a:off x="7873959" y="4265441"/>
          <a:ext cx="3124461" cy="123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F(i-1,j)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   F(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 flipH="1" flipV="1">
            <a:off x="8747367" y="4601143"/>
            <a:ext cx="255112" cy="28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9002479" y="4544583"/>
            <a:ext cx="1" cy="339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461913" y="3456814"/>
                <a:ext cx="6052009" cy="1151439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,0]=1,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], 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bar>
                              <m:r>
                                <a:rPr lang="ru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bar>
                            </m:e>
                          </m:eqAr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913" y="3456814"/>
                <a:ext cx="6052009" cy="1151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25114" y="97345"/>
            <a:ext cx="25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назад (двумерное):</a:t>
            </a: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64272"/>
              </p:ext>
            </p:extLst>
          </p:nvPr>
        </p:nvGraphicFramePr>
        <p:xfrm>
          <a:off x="7873959" y="1008398"/>
          <a:ext cx="24174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587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8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61261" y="949523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число единиц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279" y="4666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длина строки</a:t>
            </a:r>
          </a:p>
        </p:txBody>
      </p:sp>
      <p:cxnSp>
        <p:nvCxnSpPr>
          <p:cNvPr id="15" name="Прямая со стрелкой 14"/>
          <p:cNvCxnSpPr>
            <a:cxnSpLocks/>
          </p:cNvCxnSpPr>
          <p:nvPr/>
        </p:nvCxnSpPr>
        <p:spPr>
          <a:xfrm>
            <a:off x="8022528" y="913383"/>
            <a:ext cx="0" cy="405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841254E2-B836-40E2-B6FB-021F48334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48462"/>
              </p:ext>
            </p:extLst>
          </p:nvPr>
        </p:nvGraphicFramePr>
        <p:xfrm>
          <a:off x="815319" y="1540847"/>
          <a:ext cx="4953260" cy="70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13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65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Правая фигурная скобка 20">
            <a:extLst>
              <a:ext uri="{FF2B5EF4-FFF2-40B4-BE49-F238E27FC236}">
                <a16:creationId xmlns:a16="http://schemas.microsoft.com/office/drawing/2014/main" id="{5651B569-0607-471C-BA5E-AAC1DF852E4E}"/>
              </a:ext>
            </a:extLst>
          </p:cNvPr>
          <p:cNvSpPr/>
          <p:nvPr/>
        </p:nvSpPr>
        <p:spPr>
          <a:xfrm rot="5400000">
            <a:off x="3015180" y="60182"/>
            <a:ext cx="548921" cy="4953259"/>
          </a:xfrm>
          <a:prstGeom prst="rightBrace">
            <a:avLst>
              <a:gd name="adj1" fmla="val 8333"/>
              <a:gd name="adj2" fmla="val 51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C8AA1-D906-4594-AF3D-0298F57DE86B}"/>
              </a:ext>
            </a:extLst>
          </p:cNvPr>
          <p:cNvSpPr txBox="1"/>
          <p:nvPr/>
        </p:nvSpPr>
        <p:spPr>
          <a:xfrm>
            <a:off x="3367209" y="2567187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/>
              <a:t> </a:t>
            </a:r>
            <a:r>
              <a:rPr lang="ru-RU" dirty="0"/>
              <a:t>единиц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6652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23214"/>
              </p:ext>
            </p:extLst>
          </p:nvPr>
        </p:nvGraphicFramePr>
        <p:xfrm>
          <a:off x="1461155" y="2901949"/>
          <a:ext cx="37235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1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14919" y="3999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4919" y="436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4994" y="436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8693" y="4727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4994" y="4729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1295" y="4727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98310"/>
              </p:ext>
            </p:extLst>
          </p:nvPr>
        </p:nvGraphicFramePr>
        <p:xfrm>
          <a:off x="7170788" y="752324"/>
          <a:ext cx="3124461" cy="123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F(i-1,j1)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/>
          <p:cNvCxnSpPr/>
          <p:nvPr/>
        </p:nvCxnSpPr>
        <p:spPr>
          <a:xfrm flipH="1" flipV="1">
            <a:off x="7898687" y="1078598"/>
            <a:ext cx="358219" cy="339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8334472" y="938258"/>
            <a:ext cx="18854" cy="337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86707"/>
              </p:ext>
            </p:extLst>
          </p:nvPr>
        </p:nvGraphicFramePr>
        <p:xfrm>
          <a:off x="7540625" y="4183895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3" imgW="1765080" imgH="469800" progId="Equation.DSMT4">
                  <p:embed/>
                </p:oleObj>
              </mc:Choice>
              <mc:Fallback>
                <p:oleObj name="Equation" r:id="rId3" imgW="1765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0625" y="4183895"/>
                        <a:ext cx="1765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93584" y="3555030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 работы алгоритма: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1779" y="97345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ДП назад (двумерное):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3">
                <a:extLst>
                  <a:ext uri="{FF2B5EF4-FFF2-40B4-BE49-F238E27FC236}">
                    <a16:creationId xmlns:a16="http://schemas.microsoft.com/office/drawing/2014/main" id="{D0324596-5373-4282-A55E-8054570AFCC1}"/>
                  </a:ext>
                </a:extLst>
              </p:cNvPr>
              <p:cNvSpPr txBox="1"/>
              <p:nvPr/>
            </p:nvSpPr>
            <p:spPr bwMode="auto">
              <a:xfrm>
                <a:off x="149854" y="752324"/>
                <a:ext cx="6052009" cy="1151439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,0]=1,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], 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bar>
                              <m:r>
                                <a:rPr lang="ru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bar>
                            </m:e>
                          </m:eqAr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9" name="Объект 3">
                <a:extLst>
                  <a:ext uri="{FF2B5EF4-FFF2-40B4-BE49-F238E27FC236}">
                    <a16:creationId xmlns:a16="http://schemas.microsoft.com/office/drawing/2014/main" id="{D0324596-5373-4282-A55E-8054570AF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854" y="752324"/>
                <a:ext cx="6052009" cy="1151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4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3" grpId="0"/>
      <p:bldP spid="25" grpId="0"/>
      <p:bldP spid="27" grpId="0"/>
      <p:bldP spid="2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86822"/>
              </p:ext>
            </p:extLst>
          </p:nvPr>
        </p:nvGraphicFramePr>
        <p:xfrm>
          <a:off x="10127202" y="200355"/>
          <a:ext cx="173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Equation" r:id="rId3" imgW="1739900" imgH="381000" progId="Equation.DSMT4">
                  <p:embed/>
                </p:oleObj>
              </mc:Choice>
              <mc:Fallback>
                <p:oleObj name="Equation" r:id="rId3" imgW="1739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7202" y="200355"/>
                        <a:ext cx="1739900" cy="381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006" y="534561"/>
            <a:ext cx="1041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Обозначим через </a:t>
            </a:r>
            <a:r>
              <a:rPr lang="en-US" dirty="0">
                <a:latin typeface="Consolas" panose="020B0609020204030204" pitchFamily="49" charset="0"/>
              </a:rPr>
              <a:t>F[</a:t>
            </a:r>
            <a:r>
              <a:rPr lang="en-US" dirty="0" err="1">
                <a:latin typeface="Consolas" panose="020B06090202040302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- </a:t>
            </a:r>
            <a:r>
              <a:rPr lang="ru-RU" dirty="0"/>
              <a:t>количество способов, для того, чтобы расставить </a:t>
            </a:r>
            <a:r>
              <a:rPr lang="en-US" i="1" dirty="0"/>
              <a:t>j </a:t>
            </a:r>
            <a:r>
              <a:rPr lang="ru-RU" dirty="0"/>
              <a:t>единиц в строке  длины </a:t>
            </a:r>
            <a:r>
              <a:rPr lang="en-US" i="1" dirty="0" err="1"/>
              <a:t>i</a:t>
            </a:r>
            <a:r>
              <a:rPr lang="ru-RU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006" y="30901"/>
            <a:ext cx="26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вперёд (двумерное):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34278"/>
              </p:ext>
            </p:extLst>
          </p:nvPr>
        </p:nvGraphicFramePr>
        <p:xfrm>
          <a:off x="190500" y="1135217"/>
          <a:ext cx="5905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" name="Equation" r:id="rId5" imgW="5905500" imgH="1651000" progId="Equation.DSMT4">
                  <p:embed/>
                </p:oleObj>
              </mc:Choice>
              <mc:Fallback>
                <p:oleObj name="Equation" r:id="rId5" imgW="59055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135217"/>
                        <a:ext cx="5905500" cy="165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15514"/>
              </p:ext>
            </p:extLst>
          </p:nvPr>
        </p:nvGraphicFramePr>
        <p:xfrm>
          <a:off x="7757366" y="1306140"/>
          <a:ext cx="3435351" cy="146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i,j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/>
          <p:cNvCxnSpPr/>
          <p:nvPr/>
        </p:nvCxnSpPr>
        <p:spPr>
          <a:xfrm>
            <a:off x="9825829" y="1557750"/>
            <a:ext cx="0" cy="480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9943664" y="1545871"/>
            <a:ext cx="197965" cy="480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9809"/>
              </p:ext>
            </p:extLst>
          </p:nvPr>
        </p:nvGraphicFramePr>
        <p:xfrm>
          <a:off x="2179620" y="3512479"/>
          <a:ext cx="19272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457140" y="3149844"/>
            <a:ext cx="112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число единиц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4221470" y="3367892"/>
            <a:ext cx="235670" cy="15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9473" y="3443316"/>
            <a:ext cx="109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длина строки</a:t>
            </a:r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1676259" y="3995406"/>
            <a:ext cx="383843" cy="30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47027"/>
              </p:ext>
            </p:extLst>
          </p:nvPr>
        </p:nvGraphicFramePr>
        <p:xfrm>
          <a:off x="915802" y="2630740"/>
          <a:ext cx="35366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1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85749" y="374272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04939" y="2979628"/>
            <a:ext cx="2896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04938" y="3348960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0198" y="3378753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78287" y="374272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4937" y="375808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70651" y="374272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97308" y="407728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04842" y="407728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4619" y="407192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0322" y="4091994"/>
            <a:ext cx="25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91827" y="407192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10495" y="407192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96149" y="4449024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45037" y="4455968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4618" y="4467242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0639" y="4455968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04841" y="4449024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91826" y="4455968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01548" y="4466001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11269" y="4441261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5946" y="38369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215198" y="3281815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 работы алгоритма:</a:t>
            </a:r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41861"/>
              </p:ext>
            </p:extLst>
          </p:nvPr>
        </p:nvGraphicFramePr>
        <p:xfrm>
          <a:off x="6780883" y="4021645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2" name="Equation" r:id="rId3" imgW="1765080" imgH="469800" progId="Equation.DSMT4">
                  <p:embed/>
                </p:oleObj>
              </mc:Choice>
              <mc:Fallback>
                <p:oleObj name="Equation" r:id="rId3" imgW="1765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0883" y="4021645"/>
                        <a:ext cx="1765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49165"/>
              </p:ext>
            </p:extLst>
          </p:nvPr>
        </p:nvGraphicFramePr>
        <p:xfrm>
          <a:off x="8443166" y="718070"/>
          <a:ext cx="3435351" cy="146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2" name="Прямая со стрелкой 51"/>
          <p:cNvCxnSpPr/>
          <p:nvPr/>
        </p:nvCxnSpPr>
        <p:spPr>
          <a:xfrm>
            <a:off x="10511629" y="969680"/>
            <a:ext cx="0" cy="480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10629464" y="957801"/>
            <a:ext cx="197965" cy="480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006" y="30901"/>
            <a:ext cx="26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вперёд (двумерное):</a:t>
            </a: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654990"/>
              </p:ext>
            </p:extLst>
          </p:nvPr>
        </p:nvGraphicFramePr>
        <p:xfrm>
          <a:off x="77097" y="529539"/>
          <a:ext cx="5905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3" name="Equation" r:id="rId6" imgW="5905500" imgH="1651000" progId="Equation.DSMT4">
                  <p:embed/>
                </p:oleObj>
              </mc:Choice>
              <mc:Fallback>
                <p:oleObj name="Equation" r:id="rId6" imgW="59055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7" y="529539"/>
                        <a:ext cx="5905500" cy="165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1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4" grpId="0"/>
      <p:bldP spid="26" grpId="0"/>
      <p:bldP spid="30" grpId="0"/>
      <p:bldP spid="30" grpId="1"/>
      <p:bldP spid="31" grpId="0"/>
      <p:bldP spid="32" grpId="0"/>
      <p:bldP spid="33" grpId="0"/>
      <p:bldP spid="33" grpId="1"/>
      <p:bldP spid="34" grpId="0"/>
      <p:bldP spid="35" grpId="0"/>
      <p:bldP spid="35" grpId="1"/>
      <p:bldP spid="36" grpId="0"/>
      <p:bldP spid="37" grpId="0"/>
      <p:bldP spid="38" grpId="0"/>
      <p:bldP spid="39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4" grpId="0"/>
      <p:bldP spid="45" grpId="0"/>
      <p:bldP spid="46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28517" y="4323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78692"/>
              </p:ext>
            </p:extLst>
          </p:nvPr>
        </p:nvGraphicFramePr>
        <p:xfrm>
          <a:off x="3914459" y="2397878"/>
          <a:ext cx="2708736" cy="7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3" imgW="1765300" imgH="469900" progId="Equation.DSMT4">
                  <p:embed/>
                </p:oleObj>
              </mc:Choice>
              <mc:Fallback>
                <p:oleObj name="Equation" r:id="rId3" imgW="1765300" imgH="4699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459" y="2397878"/>
                        <a:ext cx="2708736" cy="721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7652" y="1256790"/>
            <a:ext cx="879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Время работы алгоритма «Расстановка единиц», основанного на методе динамического программирования: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047" y="3429000"/>
            <a:ext cx="1121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ru-RU" sz="2400" dirty="0"/>
              <a:t>Количество способов можно посчитать и комбинаторно, но при больших значениях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ru-RU" sz="2400" dirty="0"/>
              <a:t>промежуточные результаты вычислений могут уже не помещается в целочисленные типы данных.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87308" y="1201622"/>
            <a:ext cx="7219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AutoNum type="arabicPeriod"/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разбивается на </a:t>
            </a: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независимые подзадачи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т.е. подзадачи не пересекаются 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две задачи назовем независимыми, если они не имеют общих подзадач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308" y="2657193"/>
            <a:ext cx="724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2.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</a:t>
            </a:r>
          </a:p>
          <a:p>
            <a:pPr lvl="0" algn="just"/>
            <a:r>
              <a:rPr lang="ru-RU" dirty="0"/>
              <a:t>Каждая подзадача решается отдельно (рекурсивным методом). </a:t>
            </a:r>
          </a:p>
          <a:p>
            <a:pPr lvl="0" algn="just"/>
            <a:r>
              <a:rPr lang="ru-RU" dirty="0"/>
              <a:t>Когда объем возникающих подзадач достаточно мал, то подзадачи решаются непосредственно.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87308" y="4134406"/>
            <a:ext cx="7279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отдельных решений подзадач строится решение исходной задачи.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9466" y="452486"/>
            <a:ext cx="3673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«Разделяй и властвуй»</a:t>
            </a:r>
          </a:p>
        </p:txBody>
      </p:sp>
      <p:grpSp>
        <p:nvGrpSpPr>
          <p:cNvPr id="94" name="Группа 93"/>
          <p:cNvGrpSpPr/>
          <p:nvPr/>
        </p:nvGrpSpPr>
        <p:grpSpPr>
          <a:xfrm>
            <a:off x="9040923" y="568474"/>
            <a:ext cx="3049233" cy="5571195"/>
            <a:chOff x="9225562" y="575081"/>
            <a:chExt cx="3049233" cy="5571195"/>
          </a:xfrm>
        </p:grpSpPr>
        <p:sp>
          <p:nvSpPr>
            <p:cNvPr id="7" name="Овал 6"/>
            <p:cNvSpPr/>
            <p:nvPr/>
          </p:nvSpPr>
          <p:spPr>
            <a:xfrm>
              <a:off x="9605179" y="3930549"/>
              <a:ext cx="536253" cy="4966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1275176" y="3994515"/>
              <a:ext cx="536253" cy="49662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0696861" y="5721658"/>
              <a:ext cx="469930" cy="42461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cxnSp>
          <p:nvCxnSpPr>
            <p:cNvPr id="16" name="Прямая со стрелкой 15"/>
            <p:cNvCxnSpPr>
              <a:stCxn id="7" idx="4"/>
            </p:cNvCxnSpPr>
            <p:nvPr/>
          </p:nvCxnSpPr>
          <p:spPr>
            <a:xfrm flipH="1">
              <a:off x="9605179" y="4427178"/>
              <a:ext cx="268127" cy="5310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8" idx="4"/>
            </p:cNvCxnSpPr>
            <p:nvPr/>
          </p:nvCxnSpPr>
          <p:spPr>
            <a:xfrm>
              <a:off x="11543303" y="4491144"/>
              <a:ext cx="268126" cy="468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278844" y="3397520"/>
              <a:ext cx="2210006" cy="38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зависимые задачи (1) и (2)</a:t>
              </a:r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9225562" y="575081"/>
              <a:ext cx="3049233" cy="1495981"/>
              <a:chOff x="9205991" y="464794"/>
              <a:chExt cx="3049233" cy="1495981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9624767" y="975706"/>
                <a:ext cx="688157" cy="4760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1125200" y="1002997"/>
                <a:ext cx="688157" cy="47602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1" name="Прямая со стрелкой 30"/>
              <p:cNvCxnSpPr>
                <a:stCxn id="26" idx="4"/>
              </p:cNvCxnSpPr>
              <p:nvPr/>
            </p:nvCxnSpPr>
            <p:spPr>
              <a:xfrm flipH="1">
                <a:off x="9624767" y="1451728"/>
                <a:ext cx="344079" cy="5090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>
                <a:stCxn id="27" idx="4"/>
              </p:cNvCxnSpPr>
              <p:nvPr/>
            </p:nvCxnSpPr>
            <p:spPr>
              <a:xfrm>
                <a:off x="11469279" y="1479019"/>
                <a:ext cx="344078" cy="4487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26" idx="4"/>
              </p:cNvCxnSpPr>
              <p:nvPr/>
            </p:nvCxnSpPr>
            <p:spPr>
              <a:xfrm>
                <a:off x="9968846" y="1451728"/>
                <a:ext cx="117834" cy="5090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9205991" y="464794"/>
                <a:ext cx="30492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независимые задачи (1) и (2)</a:t>
                </a:r>
              </a:p>
            </p:txBody>
          </p:sp>
        </p:grpSp>
        <p:cxnSp>
          <p:nvCxnSpPr>
            <p:cNvPr id="38" name="Прямая со стрелкой 37"/>
            <p:cNvCxnSpPr>
              <a:stCxn id="26" idx="4"/>
            </p:cNvCxnSpPr>
            <p:nvPr/>
          </p:nvCxnSpPr>
          <p:spPr>
            <a:xfrm>
              <a:off x="9988417" y="1562015"/>
              <a:ext cx="474483" cy="476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7" idx="4"/>
            </p:cNvCxnSpPr>
            <p:nvPr/>
          </p:nvCxnSpPr>
          <p:spPr>
            <a:xfrm flipH="1">
              <a:off x="11144771" y="1589306"/>
              <a:ext cx="344079" cy="4040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10814012" y="1277726"/>
              <a:ext cx="37946" cy="1908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Овал 43"/>
            <p:cNvSpPr/>
            <p:nvPr/>
          </p:nvSpPr>
          <p:spPr>
            <a:xfrm>
              <a:off x="9924987" y="2074401"/>
              <a:ext cx="356649" cy="33631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10340212" y="2065635"/>
              <a:ext cx="356649" cy="336316"/>
            </a:xfrm>
            <a:prstGeom prst="ellipse">
              <a:avLst/>
            </a:prstGeom>
            <a:solidFill>
              <a:srgbClr val="39F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10918527" y="2016454"/>
              <a:ext cx="356649" cy="3363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11680151" y="2046647"/>
              <a:ext cx="356649" cy="33631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9405524" y="2073380"/>
              <a:ext cx="356649" cy="3363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372980" y="4958023"/>
              <a:ext cx="356649" cy="336316"/>
            </a:xfrm>
            <a:prstGeom prst="ellipse">
              <a:avLst/>
            </a:prstGeom>
            <a:solidFill>
              <a:srgbClr val="39F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 стрелкой 56"/>
            <p:cNvCxnSpPr>
              <a:stCxn id="8" idx="4"/>
            </p:cNvCxnSpPr>
            <p:nvPr/>
          </p:nvCxnSpPr>
          <p:spPr>
            <a:xfrm flipH="1">
              <a:off x="11275176" y="4491144"/>
              <a:ext cx="268127" cy="467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Овал 57"/>
            <p:cNvSpPr/>
            <p:nvPr/>
          </p:nvSpPr>
          <p:spPr>
            <a:xfrm>
              <a:off x="11722907" y="4941606"/>
              <a:ext cx="356649" cy="33631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2" name="Прямая со стрелкой 61"/>
            <p:cNvCxnSpPr>
              <a:stCxn id="55" idx="5"/>
              <a:endCxn id="9" idx="0"/>
            </p:cNvCxnSpPr>
            <p:nvPr/>
          </p:nvCxnSpPr>
          <p:spPr>
            <a:xfrm>
              <a:off x="9677399" y="5245087"/>
              <a:ext cx="1254427" cy="476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58" idx="3"/>
            </p:cNvCxnSpPr>
            <p:nvPr/>
          </p:nvCxnSpPr>
          <p:spPr>
            <a:xfrm flipH="1">
              <a:off x="10918527" y="5228670"/>
              <a:ext cx="856610" cy="492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7" idx="4"/>
            </p:cNvCxnSpPr>
            <p:nvPr/>
          </p:nvCxnSpPr>
          <p:spPr>
            <a:xfrm>
              <a:off x="9873306" y="4427178"/>
              <a:ext cx="352352" cy="514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48" idx="4"/>
            </p:cNvCxnSpPr>
            <p:nvPr/>
          </p:nvCxnSpPr>
          <p:spPr>
            <a:xfrm flipH="1">
              <a:off x="9372980" y="2409696"/>
              <a:ext cx="210869" cy="370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48" idx="4"/>
            </p:cNvCxnSpPr>
            <p:nvPr/>
          </p:nvCxnSpPr>
          <p:spPr>
            <a:xfrm>
              <a:off x="9583849" y="2409696"/>
              <a:ext cx="154297" cy="304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45" idx="4"/>
            </p:cNvCxnSpPr>
            <p:nvPr/>
          </p:nvCxnSpPr>
          <p:spPr>
            <a:xfrm flipH="1">
              <a:off x="10359381" y="2401951"/>
              <a:ext cx="159156" cy="294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44" idx="4"/>
            </p:cNvCxnSpPr>
            <p:nvPr/>
          </p:nvCxnSpPr>
          <p:spPr>
            <a:xfrm flipH="1">
              <a:off x="9991938" y="2410717"/>
              <a:ext cx="111374" cy="317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44" idx="4"/>
            </p:cNvCxnSpPr>
            <p:nvPr/>
          </p:nvCxnSpPr>
          <p:spPr>
            <a:xfrm>
              <a:off x="10103312" y="2410717"/>
              <a:ext cx="151925" cy="328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45" idx="4"/>
            </p:cNvCxnSpPr>
            <p:nvPr/>
          </p:nvCxnSpPr>
          <p:spPr>
            <a:xfrm>
              <a:off x="10518537" y="2401951"/>
              <a:ext cx="160937" cy="287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>
              <a:stCxn id="46" idx="4"/>
            </p:cNvCxnSpPr>
            <p:nvPr/>
          </p:nvCxnSpPr>
          <p:spPr>
            <a:xfrm flipH="1">
              <a:off x="11019934" y="2352770"/>
              <a:ext cx="76918" cy="336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stCxn id="46" idx="4"/>
            </p:cNvCxnSpPr>
            <p:nvPr/>
          </p:nvCxnSpPr>
          <p:spPr>
            <a:xfrm>
              <a:off x="11096852" y="2352770"/>
              <a:ext cx="158784" cy="336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47" idx="4"/>
            </p:cNvCxnSpPr>
            <p:nvPr/>
          </p:nvCxnSpPr>
          <p:spPr>
            <a:xfrm flipH="1">
              <a:off x="11775137" y="2382963"/>
              <a:ext cx="83339" cy="313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47" idx="4"/>
            </p:cNvCxnSpPr>
            <p:nvPr/>
          </p:nvCxnSpPr>
          <p:spPr>
            <a:xfrm>
              <a:off x="11858476" y="2382963"/>
              <a:ext cx="178324" cy="344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Овал 89"/>
            <p:cNvSpPr/>
            <p:nvPr/>
          </p:nvSpPr>
          <p:spPr>
            <a:xfrm>
              <a:off x="10063108" y="4985757"/>
              <a:ext cx="356649" cy="33631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11061839" y="4947467"/>
              <a:ext cx="356649" cy="3363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2726753" y="51815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3" name="Объект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29580"/>
              </p:ext>
            </p:extLst>
          </p:nvPr>
        </p:nvGraphicFramePr>
        <p:xfrm>
          <a:off x="2726753" y="5181536"/>
          <a:ext cx="27654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3" imgW="2768600" imgH="825500" progId="Equation.DSMT4">
                  <p:embed/>
                </p:oleObj>
              </mc:Choice>
              <mc:Fallback>
                <p:oleObj name="Equation" r:id="rId3" imgW="2768600" imgH="8255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753" y="5181536"/>
                        <a:ext cx="27654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2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55068" y="2825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5605" y="100243"/>
            <a:ext cx="9543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На практике, когда результат является достаточно большим числом, в задаче предлагается найти ответ по модулю (</a:t>
            </a:r>
            <a:r>
              <a:rPr lang="en-US" sz="2400" dirty="0"/>
              <a:t>% </a:t>
            </a:r>
            <a:r>
              <a:rPr lang="en-US" sz="2400" i="1" dirty="0"/>
              <a:t>p</a:t>
            </a:r>
            <a:r>
              <a:rPr lang="en-US" sz="2400" dirty="0"/>
              <a:t>). </a:t>
            </a:r>
            <a:r>
              <a:rPr lang="ru-RU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>
              <a:xfrm>
                <a:off x="754063" y="2197100"/>
                <a:ext cx="4140200" cy="355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 % 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 % 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3" y="2197100"/>
                <a:ext cx="4140200" cy="355600"/>
              </a:xfrm>
              <a:prstGeom prst="rect">
                <a:avLst/>
              </a:prstGeom>
              <a:blipFill>
                <a:blip r:embed="rId4"/>
                <a:stretch>
                  <a:fillRect l="-295" b="-135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>
              <a:xfrm>
                <a:off x="796925" y="3038475"/>
                <a:ext cx="4140200" cy="355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)⋅(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 % 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ru-BY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3038475"/>
                <a:ext cx="4140200" cy="355600"/>
              </a:xfrm>
              <a:prstGeom prst="rect">
                <a:avLst/>
              </a:prstGeom>
              <a:blipFill>
                <a:blip r:embed="rId6"/>
                <a:stretch>
                  <a:fillRect l="-295" b="-135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5"/>
              <p:cNvSpPr txBox="1"/>
              <p:nvPr/>
            </p:nvSpPr>
            <p:spPr>
              <a:xfrm>
                <a:off x="796924" y="2602410"/>
                <a:ext cx="5155467" cy="355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 % 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 % 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Объект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4" y="2602410"/>
                <a:ext cx="5155467" cy="355600"/>
              </a:xfrm>
              <a:prstGeom prst="rect">
                <a:avLst/>
              </a:prstGeom>
              <a:blipFill>
                <a:blip r:embed="rId7"/>
                <a:stretch>
                  <a:fillRect l="-355" b="-2413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862921"/>
              </p:ext>
            </p:extLst>
          </p:nvPr>
        </p:nvGraphicFramePr>
        <p:xfrm>
          <a:off x="4540250" y="1003661"/>
          <a:ext cx="1322668" cy="65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8" imgW="1930320" imgH="977760" progId="Equation.DSMT4">
                  <p:embed/>
                </p:oleObj>
              </mc:Choice>
              <mc:Fallback>
                <p:oleObj name="Equation" r:id="rId8" imgW="193032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40250" y="1003661"/>
                        <a:ext cx="1322668" cy="65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45225" y="1842362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Свойства модульной арифметики</a:t>
            </a:r>
            <a:r>
              <a:rPr lang="ru-RU" dirty="0"/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17" y="4021910"/>
            <a:ext cx="7462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Малая теорема Ферма</a:t>
            </a:r>
            <a:r>
              <a:rPr lang="ru-RU" b="1" dirty="0"/>
              <a:t> 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p – </a:t>
            </a:r>
            <a:r>
              <a:rPr lang="ru-RU" dirty="0"/>
              <a:t>простое число, </a:t>
            </a:r>
            <a:r>
              <a:rPr lang="ru-RU" i="1" dirty="0"/>
              <a:t>а</a:t>
            </a:r>
            <a:r>
              <a:rPr lang="ru-RU" dirty="0"/>
              <a:t> – целое число,  которое не делится на </a:t>
            </a:r>
            <a:r>
              <a:rPr lang="en-US" i="1" dirty="0"/>
              <a:t>p</a:t>
            </a:r>
            <a:r>
              <a:rPr lang="ru-RU" dirty="0"/>
              <a:t>, то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00128" y="1003661"/>
            <a:ext cx="168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эквивалентные формы записи: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Объект 26"/>
              <p:cNvSpPr txBox="1"/>
              <p:nvPr/>
            </p:nvSpPr>
            <p:spPr>
              <a:xfrm>
                <a:off x="1265238" y="5557838"/>
                <a:ext cx="7343775" cy="6762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,  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другими словами: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>
                        <m:f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7" name="Объект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38" y="5557838"/>
                <a:ext cx="7343775" cy="6762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19209" y="5098050"/>
            <a:ext cx="684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Следствие из малой теоремы Ферма</a:t>
            </a:r>
            <a:r>
              <a:rPr lang="en-US" u="sng" dirty="0"/>
              <a:t> (a – </a:t>
            </a:r>
            <a:r>
              <a:rPr lang="ru-RU" u="sng" dirty="0"/>
              <a:t>целое, </a:t>
            </a:r>
            <a:r>
              <a:rPr lang="en-US" u="sng" dirty="0"/>
              <a:t>p – </a:t>
            </a:r>
            <a:r>
              <a:rPr lang="ru-RU" u="sng" dirty="0"/>
              <a:t>простое число):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8"/>
              <p:cNvSpPr txBox="1"/>
              <p:nvPr/>
            </p:nvSpPr>
            <p:spPr>
              <a:xfrm>
                <a:off x="1265238" y="4662488"/>
                <a:ext cx="2017712" cy="434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" name="Объект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38" y="4662488"/>
                <a:ext cx="2017712" cy="434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892404"/>
              </p:ext>
            </p:extLst>
          </p:nvPr>
        </p:nvGraphicFramePr>
        <p:xfrm>
          <a:off x="4823405" y="3615658"/>
          <a:ext cx="2270976" cy="30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12" imgW="3060360" imgH="419040" progId="Equation.DSMT4">
                  <p:embed/>
                </p:oleObj>
              </mc:Choice>
              <mc:Fallback>
                <p:oleObj name="Equation" r:id="rId12" imgW="3060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23405" y="3615658"/>
                        <a:ext cx="2270976" cy="30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1496" y="3565948"/>
            <a:ext cx="44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два числа сравнимы по модулю </a:t>
            </a:r>
            <a:r>
              <a:rPr lang="en-US" dirty="0"/>
              <a:t>p</a:t>
            </a:r>
            <a:r>
              <a:rPr lang="ru-RU" dirty="0"/>
              <a:t>, т.е.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30"/>
              <p:cNvSpPr txBox="1"/>
              <p:nvPr/>
            </p:nvSpPr>
            <p:spPr>
              <a:xfrm>
                <a:off x="9274175" y="3538538"/>
                <a:ext cx="1687513" cy="3968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1" name="Объект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75" y="3538538"/>
                <a:ext cx="1687513" cy="3968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/>
          <p:cNvSpPr/>
          <p:nvPr/>
        </p:nvSpPr>
        <p:spPr>
          <a:xfrm>
            <a:off x="7094381" y="3557176"/>
            <a:ext cx="2207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 это записывается: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4446494" y="982755"/>
            <a:ext cx="17930" cy="753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87623B9-0C41-46AD-BB38-A377DAD93DCC}"/>
              </a:ext>
            </a:extLst>
          </p:cNvPr>
          <p:cNvCxnSpPr/>
          <p:nvPr/>
        </p:nvCxnSpPr>
        <p:spPr>
          <a:xfrm>
            <a:off x="1002323" y="4345075"/>
            <a:ext cx="0" cy="752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0EE8962-D1DF-47F3-8901-3D16B8DED848}"/>
              </a:ext>
            </a:extLst>
          </p:cNvPr>
          <p:cNvCxnSpPr/>
          <p:nvPr/>
        </p:nvCxnSpPr>
        <p:spPr>
          <a:xfrm>
            <a:off x="987669" y="5467382"/>
            <a:ext cx="0" cy="752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2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21" grpId="0"/>
      <p:bldP spid="22" grpId="0"/>
      <p:bldP spid="26" grpId="0"/>
      <p:bldP spid="27" grpId="0" animBg="1"/>
      <p:bldP spid="28" grpId="0"/>
      <p:bldP spid="29" grpId="0" animBg="1"/>
      <p:bldP spid="30" grpId="0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195" y="2582945"/>
            <a:ext cx="9809800" cy="147609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Задача 3</a:t>
            </a:r>
            <a:r>
              <a:rPr lang="en-US" sz="3200" b="1" dirty="0"/>
              <a:t>. </a:t>
            </a:r>
            <a:br>
              <a:rPr lang="ru-RU" sz="3200" b="1" dirty="0"/>
            </a:br>
            <a:r>
              <a:rPr lang="ru-RU" sz="3200" b="1" dirty="0"/>
              <a:t>Оптимального перемножения группы матриц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818561" y="3474480"/>
            <a:ext cx="103394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  перемножения всех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 неоднозначен. Чтобы устранить неоднозначность, нужно расставить скобки. Порядок расстановки скобок однозначно определит последовательность перемножаемых матриц. </a:t>
            </a:r>
          </a:p>
          <a:p>
            <a:pPr lvl="1" indent="21590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матричное произведение ассоциативно, то результат не зависит от расстановки скобок, но порядок перемножения может существенно повлиять на время работы алгоритма.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3283" y="751344"/>
            <a:ext cx="10339434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Заданы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матриц:</a:t>
            </a: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Определить, какое минимальное число операций умножения требуется для перемножения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матриц, причем перемножать можно любые две рядом стоящие матрицы.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40F6D49-BA0D-4D2E-B696-60C7377DE4C9}"/>
              </a:ext>
            </a:extLst>
          </p:cNvPr>
          <p:cNvCxnSpPr>
            <a:cxnSpLocks/>
          </p:cNvCxnSpPr>
          <p:nvPr/>
        </p:nvCxnSpPr>
        <p:spPr>
          <a:xfrm>
            <a:off x="818561" y="751344"/>
            <a:ext cx="0" cy="272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0B72E77F-DD23-458F-87B6-00C105B73803}"/>
                  </a:ext>
                </a:extLst>
              </p:cNvPr>
              <p:cNvSpPr txBox="1"/>
              <p:nvPr/>
            </p:nvSpPr>
            <p:spPr bwMode="auto">
              <a:xfrm>
                <a:off x="3505820" y="751344"/>
                <a:ext cx="6854237" cy="16033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ba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0B72E77F-DD23-458F-87B6-00C105B73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820" y="751344"/>
                <a:ext cx="6854237" cy="1603375"/>
              </a:xfrm>
              <a:prstGeom prst="rect">
                <a:avLst/>
              </a:prstGeom>
              <a:blipFill>
                <a:blip r:embed="rId3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9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727220"/>
              </p:ext>
            </p:extLst>
          </p:nvPr>
        </p:nvGraphicFramePr>
        <p:xfrm>
          <a:off x="1593850" y="2554288"/>
          <a:ext cx="3225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8" name="Equation" r:id="rId3" imgW="3225600" imgH="1942920" progId="Equation.DSMT4">
                  <p:embed/>
                </p:oleObj>
              </mc:Choice>
              <mc:Fallback>
                <p:oleObj name="Equation" r:id="rId3" imgW="3225600" imgH="194292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554288"/>
                        <a:ext cx="32258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39793" y="0"/>
            <a:ext cx="405220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Сведения из математики:</a:t>
            </a:r>
          </a:p>
          <a:p>
            <a:r>
              <a:rPr lang="ru-RU" dirty="0"/>
              <a:t>при перемножении</a:t>
            </a:r>
            <a:r>
              <a:rPr lang="en-US" dirty="0"/>
              <a:t> </a:t>
            </a:r>
            <a:r>
              <a:rPr lang="ru-RU" dirty="0"/>
              <a:t>двух матриц:  </a:t>
            </a:r>
            <a:endParaRPr lang="en-US" dirty="0"/>
          </a:p>
          <a:p>
            <a:r>
              <a:rPr lang="en-US" b="1" dirty="0"/>
              <a:t>B</a:t>
            </a:r>
            <a:r>
              <a:rPr lang="ru-RU" b="1" dirty="0"/>
              <a:t> </a:t>
            </a:r>
            <a:r>
              <a:rPr lang="en-US" b="1" dirty="0"/>
              <a:t>[n</a:t>
            </a:r>
            <a:r>
              <a:rPr lang="ru-RU" b="1" dirty="0"/>
              <a:t> </a:t>
            </a:r>
            <a:r>
              <a:rPr lang="en-US" b="1" dirty="0"/>
              <a:t>×</a:t>
            </a:r>
            <a:r>
              <a:rPr lang="ru-RU" b="1" dirty="0"/>
              <a:t> </a:t>
            </a:r>
            <a:r>
              <a:rPr lang="en-US" b="1" dirty="0"/>
              <a:t>k]</a:t>
            </a:r>
            <a:r>
              <a:rPr lang="en-US" dirty="0"/>
              <a:t> </a:t>
            </a:r>
            <a:r>
              <a:rPr lang="ru-RU" dirty="0"/>
              <a:t> * </a:t>
            </a:r>
            <a:r>
              <a:rPr lang="en-US" b="1" dirty="0"/>
              <a:t>C</a:t>
            </a:r>
            <a:r>
              <a:rPr lang="ru-RU" b="1" dirty="0"/>
              <a:t> </a:t>
            </a:r>
            <a:r>
              <a:rPr lang="en-US" b="1" dirty="0"/>
              <a:t>[k</a:t>
            </a:r>
            <a:r>
              <a:rPr lang="ru-RU" b="1" dirty="0"/>
              <a:t> </a:t>
            </a:r>
            <a:r>
              <a:rPr lang="en-US" b="1" dirty="0"/>
              <a:t>×</a:t>
            </a:r>
            <a:r>
              <a:rPr lang="ru-RU" b="1" dirty="0"/>
              <a:t> </a:t>
            </a:r>
            <a:r>
              <a:rPr lang="en-US" b="1" dirty="0"/>
              <a:t>m] </a:t>
            </a:r>
            <a:endParaRPr lang="ru-RU" b="1" dirty="0"/>
          </a:p>
          <a:p>
            <a:r>
              <a:rPr lang="ru-RU" dirty="0"/>
              <a:t>получим матрицу </a:t>
            </a:r>
            <a:r>
              <a:rPr lang="en-US" b="1" dirty="0"/>
              <a:t>D [n</a:t>
            </a:r>
            <a:r>
              <a:rPr lang="ru-RU" b="1" dirty="0"/>
              <a:t> </a:t>
            </a:r>
            <a:r>
              <a:rPr lang="en-US" b="1" dirty="0"/>
              <a:t>×</a:t>
            </a:r>
            <a:r>
              <a:rPr lang="ru-RU" b="1" dirty="0"/>
              <a:t> </a:t>
            </a:r>
            <a:r>
              <a:rPr lang="en-US" b="1" dirty="0"/>
              <a:t>m]</a:t>
            </a:r>
          </a:p>
          <a:p>
            <a:r>
              <a:rPr lang="ru-RU" dirty="0"/>
              <a:t>Выполнив  </a:t>
            </a:r>
            <a:r>
              <a:rPr lang="en-US" b="1" dirty="0" err="1"/>
              <a:t>n·k·m</a:t>
            </a:r>
            <a:r>
              <a:rPr lang="en-US" dirty="0"/>
              <a:t> </a:t>
            </a:r>
            <a:r>
              <a:rPr lang="ru-RU" dirty="0"/>
              <a:t>операций умножения.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77029"/>
              </p:ext>
            </p:extLst>
          </p:nvPr>
        </p:nvGraphicFramePr>
        <p:xfrm>
          <a:off x="761951" y="738664"/>
          <a:ext cx="1460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9" name="Equation" r:id="rId5" imgW="1460160" imgH="1473120" progId="Equation.DSMT4">
                  <p:embed/>
                </p:oleObj>
              </mc:Choice>
              <mc:Fallback>
                <p:oleObj name="Equation" r:id="rId5" imgW="146016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51" y="738664"/>
                        <a:ext cx="14605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52813"/>
              </p:ext>
            </p:extLst>
          </p:nvPr>
        </p:nvGraphicFramePr>
        <p:xfrm>
          <a:off x="7073900" y="2554288"/>
          <a:ext cx="3225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0" name="Equation" r:id="rId7" imgW="3225600" imgH="1942920" progId="Equation.DSMT4">
                  <p:embed/>
                </p:oleObj>
              </mc:Choice>
              <mc:Fallback>
                <p:oleObj name="Equation" r:id="rId7" imgW="3225600" imgH="1942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554288"/>
                        <a:ext cx="32258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66187"/>
              </p:ext>
            </p:extLst>
          </p:nvPr>
        </p:nvGraphicFramePr>
        <p:xfrm>
          <a:off x="5321300" y="267017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1" name="Equation" r:id="rId9" imgW="126720" imgH="190440" progId="Equation.DSMT4">
                  <p:embed/>
                </p:oleObj>
              </mc:Choice>
              <mc:Fallback>
                <p:oleObj name="Equation" r:id="rId9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1300" y="267017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70322" y="96743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1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8248" y="180587"/>
            <a:ext cx="6802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Числа Каталана </a:t>
            </a:r>
            <a:r>
              <a:rPr lang="ru-RU" dirty="0"/>
              <a:t>– это последовательность чисел, </a:t>
            </a:r>
          </a:p>
          <a:p>
            <a:pPr algn="just"/>
            <a:r>
              <a:rPr lang="ru-RU" dirty="0"/>
              <a:t>названная в честь бельгийского математика </a:t>
            </a:r>
            <a:r>
              <a:rPr lang="ru-RU" dirty="0" err="1"/>
              <a:t>Эжен</a:t>
            </a:r>
            <a:r>
              <a:rPr lang="ru-RU" dirty="0"/>
              <a:t> Шарля Каталана.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5031" y="89808"/>
            <a:ext cx="2747976" cy="61258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248" y="995666"/>
            <a:ext cx="457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ru-RU" b="1" dirty="0"/>
              <a:t>С</a:t>
            </a:r>
            <a:r>
              <a:rPr lang="en-US" b="1" baseline="-25000" dirty="0"/>
              <a:t>n 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ru-RU" dirty="0"/>
              <a:t>обозначение </a:t>
            </a:r>
            <a:r>
              <a:rPr lang="en-US" dirty="0"/>
              <a:t>n-</a:t>
            </a:r>
            <a:r>
              <a:rPr lang="ru-RU" dirty="0"/>
              <a:t>ого числа Каталана.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95152"/>
              </p:ext>
            </p:extLst>
          </p:nvPr>
        </p:nvGraphicFramePr>
        <p:xfrm>
          <a:off x="1700149" y="4059939"/>
          <a:ext cx="5330104" cy="71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2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9"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8248" y="1660536"/>
            <a:ext cx="8761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+mj-lt"/>
              <a:buAutoNum type="arabicPeriod"/>
            </a:pPr>
            <a:r>
              <a:rPr lang="ru-RU" u="sng" dirty="0"/>
              <a:t>Количество способов расстановки скобок в произведении из (</a:t>
            </a:r>
            <a:r>
              <a:rPr lang="en-US" u="sng" dirty="0"/>
              <a:t>n+1</a:t>
            </a:r>
            <a:r>
              <a:rPr lang="ru-RU" u="sng" dirty="0"/>
              <a:t>)</a:t>
            </a:r>
            <a:r>
              <a:rPr lang="en-US" u="sng" dirty="0"/>
              <a:t> </a:t>
            </a:r>
            <a:r>
              <a:rPr lang="ru-RU" u="sng" dirty="0"/>
              <a:t>множителя.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/>
              <a:t>Количество двоичных корневых деревьев с </a:t>
            </a:r>
            <a:r>
              <a:rPr lang="en-US" dirty="0"/>
              <a:t>n </a:t>
            </a:r>
            <a:r>
              <a:rPr lang="ru-RU" dirty="0"/>
              <a:t>листьями, у которых из каждого внутреннего узла выходит ровно 2 узла.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/>
              <a:t>Количество правильных скобочных последовательностей длины </a:t>
            </a:r>
            <a:r>
              <a:rPr lang="en-US" dirty="0"/>
              <a:t>2n.</a:t>
            </a:r>
            <a:endParaRPr lang="ru-RU" dirty="0"/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/>
              <a:t>Количество триангуляций выпуклого (</a:t>
            </a:r>
            <a:r>
              <a:rPr lang="en-US" dirty="0"/>
              <a:t>n+</a:t>
            </a:r>
            <a:r>
              <a:rPr lang="ru-RU" dirty="0"/>
              <a:t>2)–угольника (разбиение на треугольники непересекающимися диагоналями).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75033" y="440060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</a:t>
            </a:r>
            <a:r>
              <a:rPr lang="en-US" baseline="-25000" dirty="0"/>
              <a:t>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626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53934" y="1257433"/>
            <a:ext cx="327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рекуррентная формула для С</a:t>
            </a:r>
            <a:r>
              <a:rPr lang="en-US" b="1" baseline="-25000" dirty="0"/>
              <a:t>n</a:t>
            </a:r>
            <a:endParaRPr lang="ru-RU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Объект 34"/>
              <p:cNvSpPr txBox="1"/>
              <p:nvPr/>
            </p:nvSpPr>
            <p:spPr bwMode="auto">
              <a:xfrm>
                <a:off x="311150" y="1989138"/>
                <a:ext cx="6330950" cy="29019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8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  </a:t>
                </a:r>
                <a:r>
                  <a:rPr lang="ru-RU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1 1 2 5</m:t>
                    </m:r>
                  </m:oMath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5 2 1 1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___________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____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__________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5+2+2+5=14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5" name="Объект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0" y="1989138"/>
                <a:ext cx="6330950" cy="2901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311150" y="5064108"/>
                <a:ext cx="2743810" cy="7616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2⋅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0" y="5064108"/>
                <a:ext cx="2743810" cy="761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C623F11-EC5B-4128-A590-6852CC97F4E8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>
            <a:extLst>
              <a:ext uri="{FF2B5EF4-FFF2-40B4-BE49-F238E27FC236}">
                <a16:creationId xmlns:a16="http://schemas.microsoft.com/office/drawing/2014/main" id="{42E12214-A45B-4F76-905A-AB324667077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50CA254-A3EF-4B4D-B93A-49D654663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82478"/>
              </p:ext>
            </p:extLst>
          </p:nvPr>
        </p:nvGraphicFramePr>
        <p:xfrm>
          <a:off x="3267518" y="198248"/>
          <a:ext cx="5330104" cy="71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2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9"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5D89ED3-BDE7-431D-A455-65F1120C429D}"/>
              </a:ext>
            </a:extLst>
          </p:cNvPr>
          <p:cNvSpPr/>
          <p:nvPr/>
        </p:nvSpPr>
        <p:spPr>
          <a:xfrm>
            <a:off x="2842402" y="53891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С</a:t>
            </a:r>
            <a:r>
              <a:rPr lang="en-US" b="1" baseline="-25000" dirty="0"/>
              <a:t>n </a:t>
            </a:r>
            <a:endParaRPr lang="ru-RU" b="1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6301953-C26C-479B-B584-5EDA0C783816}"/>
              </a:ext>
            </a:extLst>
          </p:cNvPr>
          <p:cNvCxnSpPr>
            <a:cxnSpLocks/>
          </p:cNvCxnSpPr>
          <p:nvPr/>
        </p:nvCxnSpPr>
        <p:spPr>
          <a:xfrm>
            <a:off x="7007469" y="1354015"/>
            <a:ext cx="0" cy="5273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F2C0BFB-9C45-4537-BDB9-AFF1F3148183}"/>
              </a:ext>
            </a:extLst>
          </p:cNvPr>
          <p:cNvCxnSpPr/>
          <p:nvPr/>
        </p:nvCxnSpPr>
        <p:spPr>
          <a:xfrm>
            <a:off x="340780" y="2769577"/>
            <a:ext cx="628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334F04-52E6-4C5D-8F06-0779C182A38E}"/>
                  </a:ext>
                </a:extLst>
              </p:cNvPr>
              <p:cNvSpPr txBox="1"/>
              <p:nvPr/>
            </p:nvSpPr>
            <p:spPr>
              <a:xfrm>
                <a:off x="8109913" y="3040196"/>
                <a:ext cx="2125016" cy="799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334F04-52E6-4C5D-8F06-0779C182A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13" y="3040196"/>
                <a:ext cx="2125016" cy="799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9D2A40-53CD-4327-8D5B-71BDCF2EDD68}"/>
                  </a:ext>
                </a:extLst>
              </p:cNvPr>
              <p:cNvSpPr txBox="1"/>
              <p:nvPr/>
            </p:nvSpPr>
            <p:spPr>
              <a:xfrm>
                <a:off x="8109913" y="1967888"/>
                <a:ext cx="1998051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9D2A40-53CD-4327-8D5B-71BDCF2ED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13" y="1967888"/>
                <a:ext cx="1998051" cy="669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5513561-F022-4C56-A57C-4C31CEE1A9CD}"/>
              </a:ext>
            </a:extLst>
          </p:cNvPr>
          <p:cNvSpPr txBox="1"/>
          <p:nvPr/>
        </p:nvSpPr>
        <p:spPr>
          <a:xfrm>
            <a:off x="7731307" y="1350500"/>
            <a:ext cx="346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аналитическая формулы для С</a:t>
            </a:r>
            <a:r>
              <a:rPr lang="en-US" b="1" baseline="-25000" dirty="0"/>
              <a:t>n</a:t>
            </a:r>
            <a:endParaRPr lang="ru-BY" b="1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6918380-FDD0-44D9-82B8-8711C497A559}"/>
              </a:ext>
            </a:extLst>
          </p:cNvPr>
          <p:cNvCxnSpPr/>
          <p:nvPr/>
        </p:nvCxnSpPr>
        <p:spPr>
          <a:xfrm>
            <a:off x="353480" y="4977021"/>
            <a:ext cx="628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4" grpId="0" animBg="1"/>
      <p:bldP spid="21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91651"/>
              </p:ext>
            </p:extLst>
          </p:nvPr>
        </p:nvGraphicFramePr>
        <p:xfrm>
          <a:off x="1359015" y="873617"/>
          <a:ext cx="5386920" cy="2715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7603" y="279211"/>
            <a:ext cx="425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Числа Каталана в треугольнике Паскаля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4891" y="3907612"/>
            <a:ext cx="721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в чётных строках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ru-RU" dirty="0"/>
              <a:t>от серединной</a:t>
            </a:r>
            <a:r>
              <a:rPr lang="en-US" dirty="0"/>
              <a:t> </a:t>
            </a:r>
            <a:r>
              <a:rPr lang="ru-RU" dirty="0"/>
              <a:t>линии отнять соседний элемент,</a:t>
            </a:r>
          </a:p>
          <a:p>
            <a:r>
              <a:rPr lang="ru-RU" dirty="0"/>
              <a:t> то получиться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baseline="-25000" dirty="0"/>
              <a:t>/</a:t>
            </a:r>
            <a:r>
              <a:rPr lang="ru-RU" baseline="-25000" dirty="0"/>
              <a:t>2</a:t>
            </a:r>
            <a:r>
              <a:rPr lang="ru-RU" dirty="0"/>
              <a:t>  число Каталана.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71498"/>
              </p:ext>
            </p:extLst>
          </p:nvPr>
        </p:nvGraphicFramePr>
        <p:xfrm>
          <a:off x="1553139" y="4628701"/>
          <a:ext cx="313916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2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9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00041" y="1055801"/>
            <a:ext cx="4364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Если в треугольнике Паскаля в строке </a:t>
            </a:r>
            <a:r>
              <a:rPr lang="en-US" sz="1600" dirty="0"/>
              <a:t>n</a:t>
            </a:r>
            <a:r>
              <a:rPr lang="ru-RU" sz="1600" dirty="0"/>
              <a:t> слева направо пронумеровать числа (нумерация с 0), то </a:t>
            </a:r>
            <a:r>
              <a:rPr lang="en-US" sz="1600" dirty="0"/>
              <a:t>m-</a:t>
            </a:r>
            <a:r>
              <a:rPr lang="ru-RU" sz="1600" dirty="0"/>
              <a:t>е число есть</a:t>
            </a:r>
            <a:r>
              <a:rPr lang="en-US" sz="1600" dirty="0"/>
              <a:t> </a:t>
            </a:r>
            <a:r>
              <a:rPr lang="ru-RU" sz="1600" dirty="0"/>
              <a:t>биномиальный коэффициент: (число способов выбрать </a:t>
            </a:r>
            <a:r>
              <a:rPr lang="en-US" sz="1600" dirty="0"/>
              <a:t>m </a:t>
            </a:r>
            <a:r>
              <a:rPr lang="ru-RU" sz="1600" dirty="0"/>
              <a:t>элементов из </a:t>
            </a:r>
            <a:r>
              <a:rPr lang="en-US" sz="1600" dirty="0"/>
              <a:t>n)</a:t>
            </a:r>
            <a:endParaRPr lang="ru-RU" sz="16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44447"/>
              </p:ext>
            </p:extLst>
          </p:nvPr>
        </p:nvGraphicFramePr>
        <p:xfrm>
          <a:off x="7530118" y="2020544"/>
          <a:ext cx="2122929" cy="6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8" name="Equation" r:id="rId3" imgW="2463480" imgH="736560" progId="Equation.DSMT4">
                  <p:embed/>
                </p:oleObj>
              </mc:Choice>
              <mc:Fallback>
                <p:oleObj name="Equation" r:id="rId3" imgW="2463480" imgH="73656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118" y="2020544"/>
                        <a:ext cx="2122929" cy="634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164891" y="4994461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С</a:t>
            </a:r>
            <a:r>
              <a:rPr lang="en-US" baseline="-25000" dirty="0"/>
              <a:t>n</a:t>
            </a:r>
            <a:endParaRPr lang="ru-RU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1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8261055" y="2338128"/>
                <a:ext cx="1530350" cy="12112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/>
                <a:br>
                  <a:rPr lang="ru-BY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1055" y="2338128"/>
                <a:ext cx="1530350" cy="1211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07909" y="2482095"/>
            <a:ext cx="5821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различных способов задать однозначно порядок перемножения матриц  – С</a:t>
            </a:r>
            <a:r>
              <a:rPr lang="en-US" baseline="-25000" dirty="0"/>
              <a:t>s-1</a:t>
            </a:r>
            <a:r>
              <a:rPr lang="ru-RU" dirty="0"/>
              <a:t> число Каталана, т.е. экспоненциальная функция.</a:t>
            </a:r>
            <a:r>
              <a:rPr lang="en-US" dirty="0"/>
              <a:t>  </a:t>
            </a:r>
            <a:endParaRPr lang="ru-RU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007909" y="3851688"/>
            <a:ext cx="55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динамического программирования позволит решить задачу за время 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253733"/>
              </p:ext>
            </p:extLst>
          </p:nvPr>
        </p:nvGraphicFramePr>
        <p:xfrm>
          <a:off x="8870858" y="4012668"/>
          <a:ext cx="67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Equation" r:id="rId4" imgW="672808" imgH="469696" progId="Equation.DSMT4">
                  <p:embed/>
                </p:oleObj>
              </mc:Choice>
              <mc:Fallback>
                <p:oleObj name="Equation" r:id="rId4" imgW="672808" imgH="469696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0858" y="4012668"/>
                        <a:ext cx="673100" cy="469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29798AB-504C-47FF-A3FE-F2810B07BF97}"/>
              </a:ext>
            </a:extLst>
          </p:cNvPr>
          <p:cNvCxnSpPr>
            <a:cxnSpLocks/>
          </p:cNvCxnSpPr>
          <p:nvPr/>
        </p:nvCxnSpPr>
        <p:spPr>
          <a:xfrm>
            <a:off x="0" y="38367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B49297B-FE4F-46FE-B5E5-33A6EEDABA3C}"/>
              </a:ext>
            </a:extLst>
          </p:cNvPr>
          <p:cNvCxnSpPr>
            <a:cxnSpLocks/>
          </p:cNvCxnSpPr>
          <p:nvPr/>
        </p:nvCxnSpPr>
        <p:spPr>
          <a:xfrm>
            <a:off x="0" y="231113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1920A1AB-3A3A-4B1C-A20C-A2395A7C1968}"/>
                  </a:ext>
                </a:extLst>
              </p:cNvPr>
              <p:cNvSpPr txBox="1"/>
              <p:nvPr/>
            </p:nvSpPr>
            <p:spPr bwMode="auto">
              <a:xfrm>
                <a:off x="3241870" y="668861"/>
                <a:ext cx="6854237" cy="16033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ba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1920A1AB-3A3A-4B1C-A20C-A2395A7C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870" y="668861"/>
                <a:ext cx="6854237" cy="1603375"/>
              </a:xfrm>
              <a:prstGeom prst="rect">
                <a:avLst/>
              </a:prstGeom>
              <a:blipFill>
                <a:blip r:embed="rId7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401A43-86FD-493D-A207-C1438FF8510F}"/>
              </a:ext>
            </a:extLst>
          </p:cNvPr>
          <p:cNvSpPr txBox="1"/>
          <p:nvPr/>
        </p:nvSpPr>
        <p:spPr>
          <a:xfrm>
            <a:off x="876693" y="151917"/>
            <a:ext cx="2731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800" b="1" dirty="0"/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41164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Объект 35"/>
              <p:cNvSpPr txBox="1"/>
              <p:nvPr/>
            </p:nvSpPr>
            <p:spPr bwMode="auto">
              <a:xfrm>
                <a:off x="1337656" y="909284"/>
                <a:ext cx="6854237" cy="16033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ba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36" name="Объект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7656" y="909284"/>
                <a:ext cx="6854237" cy="1603375"/>
              </a:xfrm>
              <a:prstGeom prst="rect">
                <a:avLst/>
              </a:prstGeom>
              <a:blipFill>
                <a:blip r:embed="rId3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76693" y="2664264"/>
            <a:ext cx="104071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800" b="1" dirty="0"/>
              <a:t>Подзадача</a:t>
            </a:r>
          </a:p>
          <a:p>
            <a:pPr lvl="1"/>
            <a:r>
              <a:rPr lang="ru-RU" sz="2400" dirty="0"/>
              <a:t>Обозначим через                         минимальное число операций умножения, чтобы перемножить матрицы с номерами от </a:t>
            </a:r>
            <a:r>
              <a:rPr lang="en-US" sz="2400" b="1" i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до </a:t>
            </a:r>
            <a:r>
              <a:rPr lang="en-US" sz="2400" b="1" i="1" dirty="0"/>
              <a:t>j</a:t>
            </a:r>
            <a:r>
              <a:rPr lang="en-US" sz="2400" dirty="0"/>
              <a:t> </a:t>
            </a:r>
            <a:r>
              <a:rPr lang="ru-RU" sz="2400" dirty="0"/>
              <a:t>включительно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992131"/>
              </p:ext>
            </p:extLst>
          </p:nvPr>
        </p:nvGraphicFramePr>
        <p:xfrm>
          <a:off x="2853578" y="4085628"/>
          <a:ext cx="7770068" cy="60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5" name="Equation" r:id="rId4" imgW="3860800" imgH="368300" progId="Equation.DSMT4">
                  <p:embed/>
                </p:oleObj>
              </mc:Choice>
              <mc:Fallback>
                <p:oleObj name="Equation" r:id="rId4" imgW="3860800" imgH="368300" progId="Equation.DSMT4">
                  <p:embed/>
                  <p:pic>
                    <p:nvPicPr>
                      <p:cNvPr id="0" name="Picture 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578" y="4085628"/>
                        <a:ext cx="7770068" cy="6089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483369"/>
              </p:ext>
            </p:extLst>
          </p:nvPr>
        </p:nvGraphicFramePr>
        <p:xfrm>
          <a:off x="4149341" y="3145269"/>
          <a:ext cx="856812" cy="41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6" name="Equation" r:id="rId6" imgW="710891" imgH="355446" progId="Equation.DSMT4">
                  <p:embed/>
                </p:oleObj>
              </mc:Choice>
              <mc:Fallback>
                <p:oleObj name="Equation" r:id="rId6" imgW="710891" imgH="355446" progId="Equation.DSMT4">
                  <p:embed/>
                  <p:pic>
                    <p:nvPicPr>
                      <p:cNvPr id="0" name="Picture 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341" y="3145269"/>
                        <a:ext cx="856812" cy="4112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8F51C-E0A9-483A-A188-5193DFB48BB3}"/>
              </a:ext>
            </a:extLst>
          </p:cNvPr>
          <p:cNvSpPr txBox="1"/>
          <p:nvPr/>
        </p:nvSpPr>
        <p:spPr>
          <a:xfrm>
            <a:off x="1565214" y="5081119"/>
            <a:ext cx="124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Ответ: </a:t>
            </a:r>
            <a:endParaRPr lang="ru-BY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18">
                <a:extLst>
                  <a:ext uri="{FF2B5EF4-FFF2-40B4-BE49-F238E27FC236}">
                    <a16:creationId xmlns:a16="http://schemas.microsoft.com/office/drawing/2014/main" id="{192903ED-5D4B-46E6-B79C-D6BF9666F631}"/>
                  </a:ext>
                </a:extLst>
              </p:cNvPr>
              <p:cNvSpPr txBox="1"/>
              <p:nvPr/>
            </p:nvSpPr>
            <p:spPr bwMode="auto">
              <a:xfrm>
                <a:off x="3120805" y="5100201"/>
                <a:ext cx="1028536" cy="5041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BY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ru-BY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Объект 18">
                <a:extLst>
                  <a:ext uri="{FF2B5EF4-FFF2-40B4-BE49-F238E27FC236}">
                    <a16:creationId xmlns:a16="http://schemas.microsoft.com/office/drawing/2014/main" id="{192903ED-5D4B-46E6-B79C-D6BF9666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0805" y="5100201"/>
                <a:ext cx="1028536" cy="5041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073051D-3E36-4249-8421-5C4D8EBE6977}"/>
              </a:ext>
            </a:extLst>
          </p:cNvPr>
          <p:cNvSpPr txBox="1"/>
          <p:nvPr/>
        </p:nvSpPr>
        <p:spPr>
          <a:xfrm>
            <a:off x="876693" y="151917"/>
            <a:ext cx="2731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800" b="1" dirty="0"/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56680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 bwMode="auto">
              <a:xfrm>
                <a:off x="2609368" y="3171962"/>
                <a:ext cx="7623961" cy="6842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    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   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 ⋅ 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9368" y="3171962"/>
                <a:ext cx="7623961" cy="684212"/>
              </a:xfrm>
              <a:prstGeom prst="rect">
                <a:avLst/>
              </a:prstGeom>
              <a:blipFill>
                <a:blip r:embed="rId3"/>
                <a:stretch>
                  <a:fillRect l="-799" b="-265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80754" y="529039"/>
                <a:ext cx="9630133" cy="184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000" dirty="0"/>
                  <a:t>Предположим, что мы решили подзадачу оптимального перемножения группы матриц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⋅…⋅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lvl="1" algn="just"/>
                <a:endParaRPr lang="ru-RU" dirty="0"/>
              </a:p>
              <a:p>
                <a:pPr lvl="2" algn="just"/>
                <a:r>
                  <a:rPr lang="ru-RU" dirty="0"/>
                  <a:t>На последнем этапе, когда формировалась результирующая матрица</a:t>
                </a:r>
                <a:r>
                  <a:rPr lang="en-US" dirty="0"/>
                  <a:t> </a:t>
                </a:r>
                <a:r>
                  <a:rPr lang="ru-RU" dirty="0"/>
                  <a:t>                , должны были перемножаться две матрицы. Рассмотрим все возможные варианты того, как эти две матрицы могли быть получены.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" y="529039"/>
                <a:ext cx="9630133" cy="1840568"/>
              </a:xfrm>
              <a:prstGeom prst="rect">
                <a:avLst/>
              </a:prstGeom>
              <a:blipFill>
                <a:blip r:embed="rId4"/>
                <a:stretch>
                  <a:fillRect t="-1987" r="-696" b="-43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бъект 20"/>
              <p:cNvSpPr txBox="1"/>
              <p:nvPr/>
            </p:nvSpPr>
            <p:spPr bwMode="auto">
              <a:xfrm>
                <a:off x="1836370" y="2438400"/>
                <a:ext cx="7754822" cy="2921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Фиксируем некоторое значение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21" name="Объект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6370" y="2438400"/>
                <a:ext cx="7754822" cy="292100"/>
              </a:xfrm>
              <a:prstGeom prst="rect">
                <a:avLst/>
              </a:prstGeom>
              <a:blipFill>
                <a:blip r:embed="rId5"/>
                <a:stretch>
                  <a:fillRect l="-314" b="-562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98630"/>
              </p:ext>
            </p:extLst>
          </p:nvPr>
        </p:nvGraphicFramePr>
        <p:xfrm>
          <a:off x="9064668" y="1449323"/>
          <a:ext cx="1053048" cy="3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6" name="Equation" r:id="rId6" imgW="1167893" imgH="431613" progId="Equation.DSMT4">
                  <p:embed/>
                </p:oleObj>
              </mc:Choice>
              <mc:Fallback>
                <p:oleObj name="Equation" r:id="rId6" imgW="1167893" imgH="431613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68" y="1449323"/>
                        <a:ext cx="1053048" cy="389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36370" y="4297636"/>
            <a:ext cx="7160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ru-RU" dirty="0"/>
              <a:t>Так как у нас оптимизационная задача, то перемножать матрицы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ru-RU" dirty="0"/>
              <a:t>надо за минимально возможно число операций умножения.</a:t>
            </a:r>
            <a:r>
              <a:rPr lang="en-US" dirty="0"/>
              <a:t> </a:t>
            </a:r>
          </a:p>
          <a:p>
            <a:r>
              <a:rPr lang="en-US" dirty="0"/>
              <a:t>                    </a:t>
            </a:r>
            <a:endParaRPr lang="ru-RU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631243"/>
              </p:ext>
            </p:extLst>
          </p:nvPr>
        </p:nvGraphicFramePr>
        <p:xfrm>
          <a:off x="4394200" y="4923775"/>
          <a:ext cx="170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7" name="Equation" r:id="rId8" imgW="1701800" imgH="736600" progId="Equation.DSMT4">
                  <p:embed/>
                </p:oleObj>
              </mc:Choice>
              <mc:Fallback>
                <p:oleObj name="Equation" r:id="rId8" imgW="1701800" imgH="736600" progId="Equation.DSMT4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4923775"/>
                        <a:ext cx="1701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DDC3FFE-7672-499D-B5DB-BA0072730E0D}"/>
              </a:ext>
            </a:extLst>
          </p:cNvPr>
          <p:cNvCxnSpPr/>
          <p:nvPr/>
        </p:nvCxnSpPr>
        <p:spPr>
          <a:xfrm>
            <a:off x="1800520" y="1348033"/>
            <a:ext cx="0" cy="498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9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2936" y="1084083"/>
            <a:ext cx="105674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разбиении задачи на подзадачи полезен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балансировки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предполагает, что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разбивается на подзадачи приблизительно равных размерностей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т. е. идет поддержание равновесия.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Обычно такая стратегия приводит к разделению исходной задачи пополам и обработке каждой из его частей тем же способом до тех пор, пока части не станут настолько малыми, что их можно будет обрабатывать непосредственно. Часто такой процесс приводит к логарифмическому множителю в формуле, описывающей трудоемкость алгоритма. </a:t>
            </a:r>
          </a:p>
          <a:p>
            <a:pPr indent="21590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Таким образом, в основе техники рассматриваемого метода лежит процедура разделения. Если разделение удается произвести без слишком больших затрат, то может быть построен эффективный алгоритм.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7502" y="448553"/>
            <a:ext cx="4016997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Принцип балансировки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0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66837"/>
              </p:ext>
            </p:extLst>
          </p:nvPr>
        </p:nvGraphicFramePr>
        <p:xfrm>
          <a:off x="2430086" y="3303765"/>
          <a:ext cx="7137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8" name="Equation" r:id="rId3" imgW="7137360" imgH="1396800" progId="Equation.DSMT4">
                  <p:embed/>
                </p:oleObj>
              </mc:Choice>
              <mc:Fallback>
                <p:oleObj name="Equation" r:id="rId3" imgW="7137360" imgH="13968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086" y="3303765"/>
                        <a:ext cx="7137400" cy="1397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0086" y="2001686"/>
            <a:ext cx="6260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Справедливо следующее рекуррентное соотношение: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58052"/>
              </p:ext>
            </p:extLst>
          </p:nvPr>
        </p:nvGraphicFramePr>
        <p:xfrm>
          <a:off x="2564094" y="620861"/>
          <a:ext cx="37607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9" name="Equation" r:id="rId5" imgW="2743200" imgH="787400" progId="Equation.DSMT4">
                  <p:embed/>
                </p:oleObj>
              </mc:Choice>
              <mc:Fallback>
                <p:oleObj name="Equation" r:id="rId5" imgW="2743200" imgH="78740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094" y="620861"/>
                        <a:ext cx="3760787" cy="73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1011853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2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99441"/>
              </p:ext>
            </p:extLst>
          </p:nvPr>
        </p:nvGraphicFramePr>
        <p:xfrm>
          <a:off x="296981" y="559245"/>
          <a:ext cx="7137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3" imgW="7137360" imgH="1396800" progId="Equation.DSMT4">
                  <p:embed/>
                </p:oleObj>
              </mc:Choice>
              <mc:Fallback>
                <p:oleObj name="Equation" r:id="rId3" imgW="7137360" imgH="139680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81" y="559245"/>
                        <a:ext cx="7137400" cy="1397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8615"/>
              </p:ext>
            </p:extLst>
          </p:nvPr>
        </p:nvGraphicFramePr>
        <p:xfrm>
          <a:off x="518474" y="2882824"/>
          <a:ext cx="4110675" cy="305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F[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92160"/>
              </p:ext>
            </p:extLst>
          </p:nvPr>
        </p:nvGraphicFramePr>
        <p:xfrm>
          <a:off x="5164619" y="2882824"/>
          <a:ext cx="2811888" cy="3111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304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F[1,s]</a:t>
                      </a:r>
                      <a:endParaRPr lang="ru-RU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5626075" y="3137106"/>
            <a:ext cx="1970202" cy="230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945732" y="3060429"/>
            <a:ext cx="1644192" cy="194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289025" y="3060429"/>
            <a:ext cx="1300899" cy="1574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609536" y="3060429"/>
            <a:ext cx="980388" cy="120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977181" y="3060429"/>
            <a:ext cx="612743" cy="791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278839" y="3060429"/>
            <a:ext cx="311085" cy="424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05689"/>
              </p:ext>
            </p:extLst>
          </p:nvPr>
        </p:nvGraphicFramePr>
        <p:xfrm>
          <a:off x="8125905" y="2882824"/>
          <a:ext cx="2885948" cy="3126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304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F[1,s]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/>
          <p:cNvCxnSpPr/>
          <p:nvPr/>
        </p:nvCxnSpPr>
        <p:spPr>
          <a:xfrm flipV="1">
            <a:off x="8966237" y="3060429"/>
            <a:ext cx="0" cy="39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 flipV="1">
            <a:off x="9315029" y="3060429"/>
            <a:ext cx="9427" cy="787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9616686" y="3060429"/>
            <a:ext cx="18854" cy="1154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8617445" y="3060429"/>
            <a:ext cx="9427" cy="197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9956051" y="3060429"/>
            <a:ext cx="9427" cy="1574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10267136" y="3060429"/>
            <a:ext cx="28280" cy="194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10615928" y="3060429"/>
            <a:ext cx="9427" cy="230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1011853" y="643377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474" y="250409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вариант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30760" y="248615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 вариант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F02E3-B633-4964-B663-99387FA02BA9}"/>
              </a:ext>
            </a:extLst>
          </p:cNvPr>
          <p:cNvSpPr txBox="1"/>
          <p:nvPr/>
        </p:nvSpPr>
        <p:spPr>
          <a:xfrm>
            <a:off x="250293" y="329996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ru-BY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66BD2D-2790-4B25-BDD4-71461DEB9DF5}"/>
              </a:ext>
            </a:extLst>
          </p:cNvPr>
          <p:cNvSpPr txBox="1"/>
          <p:nvPr/>
        </p:nvSpPr>
        <p:spPr>
          <a:xfrm>
            <a:off x="3746898" y="2464014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</a:t>
            </a:r>
            <a:endParaRPr lang="ru-BY" i="1" dirty="0"/>
          </a:p>
        </p:txBody>
      </p:sp>
    </p:spTree>
    <p:extLst>
      <p:ext uri="{BB962C8B-B14F-4D97-AF65-F5344CB8AC3E}">
        <p14:creationId xmlns:p14="http://schemas.microsoft.com/office/powerpoint/2010/main" val="38787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4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5716"/>
              </p:ext>
            </p:extLst>
          </p:nvPr>
        </p:nvGraphicFramePr>
        <p:xfrm>
          <a:off x="3560717" y="2011780"/>
          <a:ext cx="4085992" cy="3032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2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63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5740924" y="2582944"/>
            <a:ext cx="0" cy="443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5882326" y="2254577"/>
            <a:ext cx="1571" cy="771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948314" y="3120272"/>
            <a:ext cx="3864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948314" y="3026004"/>
            <a:ext cx="8201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5948314" y="2922309"/>
            <a:ext cx="13197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82857" y="1235276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Зависимые подзадачи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1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554" y="1571259"/>
            <a:ext cx="6880628" cy="2720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82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8506" y="1137888"/>
            <a:ext cx="11262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Время работы алгоритма оптимального перемножения группы матриц, основанного на методе динамического программирования:  </a:t>
            </a:r>
          </a:p>
          <a:p>
            <a:pPr algn="just"/>
            <a:endParaRPr lang="ru-RU" sz="20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	</a:t>
            </a:r>
            <a:r>
              <a:rPr lang="ru-RU" sz="2000" dirty="0"/>
              <a:t>вычислить </a:t>
            </a:r>
            <a:r>
              <a:rPr lang="en-US" sz="2000" dirty="0">
                <a:latin typeface="Consolas" panose="020B0609020204030204" pitchFamily="49" charset="0"/>
              </a:rPr>
              <a:t>s(s+1)/2</a:t>
            </a:r>
            <a:r>
              <a:rPr lang="en-US" sz="2000" baseline="30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/>
              <a:t>элементов таблицы</a:t>
            </a:r>
            <a:r>
              <a:rPr lang="en-US" sz="2000" dirty="0"/>
              <a:t>;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endParaRPr lang="ru-RU" sz="20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	</a:t>
            </a:r>
            <a:r>
              <a:rPr lang="ru-RU" sz="2000" dirty="0"/>
              <a:t>каждый элемент таблицы вычисляется ровно один раз за не более, чем </a:t>
            </a:r>
            <a:r>
              <a:rPr lang="en-US" sz="2000" i="1" dirty="0">
                <a:latin typeface="Consolas" panose="020B0609020204030204" pitchFamily="49" charset="0"/>
              </a:rPr>
              <a:t>s</a:t>
            </a:r>
            <a:r>
              <a:rPr lang="en-US" sz="2000" dirty="0"/>
              <a:t> </a:t>
            </a:r>
            <a:r>
              <a:rPr lang="ru-RU" sz="2000" dirty="0"/>
              <a:t>арифметических операций</a:t>
            </a:r>
            <a:r>
              <a:rPr lang="en-US" sz="2000" dirty="0"/>
              <a:t>.</a:t>
            </a:r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157720"/>
              </p:ext>
            </p:extLst>
          </p:nvPr>
        </p:nvGraphicFramePr>
        <p:xfrm>
          <a:off x="5163458" y="3791857"/>
          <a:ext cx="932542" cy="65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Equation" r:id="rId3" imgW="672808" imgH="469696" progId="Equation.DSMT4">
                  <p:embed/>
                </p:oleObj>
              </mc:Choice>
              <mc:Fallback>
                <p:oleObj name="Equation" r:id="rId3" imgW="672808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458" y="3791857"/>
                        <a:ext cx="932542" cy="651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4402317" y="2082701"/>
                <a:ext cx="4091234" cy="2184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br>
                  <a:rPr lang="ru-BY" sz="2800" dirty="0">
                    <a:solidFill>
                      <a:srgbClr val="000000"/>
                    </a:solidFill>
                  </a:rPr>
                </a:br>
                <a:endParaRPr lang="ru-BY" sz="28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2317" y="2082701"/>
                <a:ext cx="4091234" cy="218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08428" y="1429768"/>
            <a:ext cx="13997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800" dirty="0"/>
              <a:t>Пример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97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2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34500"/>
              </p:ext>
            </p:extLst>
          </p:nvPr>
        </p:nvGraphicFramePr>
        <p:xfrm>
          <a:off x="3656628" y="238536"/>
          <a:ext cx="5025459" cy="512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2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63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9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3 500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8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41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98198"/>
              </p:ext>
            </p:extLst>
          </p:nvPr>
        </p:nvGraphicFramePr>
        <p:xfrm>
          <a:off x="3656628" y="238536"/>
          <a:ext cx="6316931" cy="5557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2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1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)·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= 1 100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= 6 300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1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3 500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8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453CD083-5330-402C-9DAB-060057051699}"/>
              </a:ext>
            </a:extLst>
          </p:cNvPr>
          <p:cNvCxnSpPr/>
          <p:nvPr/>
        </p:nvCxnSpPr>
        <p:spPr>
          <a:xfrm flipH="1">
            <a:off x="7748833" y="238536"/>
            <a:ext cx="490194" cy="70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9554AB74-D00E-47C7-8D25-4A0E2023AE33}"/>
                  </a:ext>
                </a:extLst>
              </p:cNvPr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9554AB74-D00E-47C7-8D25-4A0E2023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3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209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1887"/>
              </p:ext>
            </p:extLst>
          </p:nvPr>
        </p:nvGraphicFramePr>
        <p:xfrm>
          <a:off x="3656628" y="238536"/>
          <a:ext cx="6901393" cy="590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8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2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1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05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ru-RU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= 7 875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=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3 500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8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EC224700-13B1-4812-898F-D5C21ECC06E7}"/>
              </a:ext>
            </a:extLst>
          </p:cNvPr>
          <p:cNvCxnSpPr/>
          <p:nvPr/>
        </p:nvCxnSpPr>
        <p:spPr>
          <a:xfrm flipH="1">
            <a:off x="10312924" y="2356701"/>
            <a:ext cx="845071" cy="54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1">
                <a:extLst>
                  <a:ext uri="{FF2B5EF4-FFF2-40B4-BE49-F238E27FC236}">
                    <a16:creationId xmlns:a16="http://schemas.microsoft.com/office/drawing/2014/main" id="{F462A2C4-A5E4-405A-A6BB-EFB3BFD3456E}"/>
                  </a:ext>
                </a:extLst>
              </p:cNvPr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Объект 11">
                <a:extLst>
                  <a:ext uri="{FF2B5EF4-FFF2-40B4-BE49-F238E27FC236}">
                    <a16:creationId xmlns:a16="http://schemas.microsoft.com/office/drawing/2014/main" id="{F462A2C4-A5E4-405A-A6BB-EFB3BFD3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3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20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6381"/>
              </p:ext>
            </p:extLst>
          </p:nvPr>
        </p:nvGraphicFramePr>
        <p:xfrm>
          <a:off x="3656628" y="238536"/>
          <a:ext cx="6901393" cy="590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8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2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1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=3 700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=24 500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=3 100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05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3 500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8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700A6460-6C36-4E34-8F32-51DB685A03E6}"/>
              </a:ext>
            </a:extLst>
          </p:cNvPr>
          <p:cNvCxnSpPr/>
          <p:nvPr/>
        </p:nvCxnSpPr>
        <p:spPr>
          <a:xfrm flipH="1">
            <a:off x="10162095" y="320511"/>
            <a:ext cx="622169" cy="69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40CDD155-75E5-4903-AF07-4A62351A0CC3}"/>
                  </a:ext>
                </a:extLst>
              </p:cNvPr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40CDD155-75E5-4903-AF07-4A62351A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3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16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903456" y="235946"/>
            <a:ext cx="68735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Поиск максимального и минимального элементов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03456" y="1192012"/>
            <a:ext cx="857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Разделим массив на две части (предположим, что </a:t>
            </a:r>
            <a:r>
              <a:rPr lang="en-US" dirty="0"/>
              <a:t>n=2</a:t>
            </a:r>
            <a:r>
              <a:rPr lang="en-US" baseline="30000" dirty="0"/>
              <a:t>k</a:t>
            </a:r>
            <a:r>
              <a:rPr lang="en-US" dirty="0"/>
              <a:t>)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В каждой из частей этим же алгоритмом найдём локальные  </a:t>
            </a:r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ru-RU" baseline="-25000" dirty="0"/>
              <a:t>, </a:t>
            </a:r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baseline="-25000" dirty="0">
                <a:solidFill>
                  <a:srgbClr val="7030A0"/>
                </a:solidFill>
              </a:rPr>
              <a:t>1</a:t>
            </a:r>
            <a:r>
              <a:rPr lang="en-US" baseline="-25000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ru-RU" baseline="-25000" dirty="0">
                <a:solidFill>
                  <a:srgbClr val="00B050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, min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Полагаем </a:t>
            </a:r>
            <a:r>
              <a:rPr lang="en-US" b="1" dirty="0">
                <a:solidFill>
                  <a:srgbClr val="00B050"/>
                </a:solidFill>
              </a:rPr>
              <a:t>max</a:t>
            </a:r>
            <a:r>
              <a:rPr lang="en-US" dirty="0"/>
              <a:t>=</a:t>
            </a:r>
            <a:r>
              <a:rPr lang="ru-RU" i="1" dirty="0"/>
              <a:t>наибольший</a:t>
            </a:r>
            <a:r>
              <a:rPr lang="ru-RU" dirty="0"/>
              <a:t> (</a:t>
            </a:r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en-US" baseline="-25000" dirty="0">
                <a:solidFill>
                  <a:srgbClr val="00B050"/>
                </a:solidFill>
              </a:rPr>
              <a:t>1 </a:t>
            </a:r>
            <a:r>
              <a:rPr lang="ru-RU" dirty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ru-RU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/>
              <a:t>), 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en-US" dirty="0"/>
              <a:t>=</a:t>
            </a:r>
            <a:r>
              <a:rPr lang="ru-RU" i="1" dirty="0"/>
              <a:t>наименьший</a:t>
            </a:r>
            <a:r>
              <a:rPr lang="ru-RU" dirty="0"/>
              <a:t> (</a:t>
            </a:r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baseline="-25000" dirty="0">
                <a:solidFill>
                  <a:srgbClr val="7030A0"/>
                </a:solidFill>
              </a:rPr>
              <a:t>1 </a:t>
            </a:r>
            <a:r>
              <a:rPr lang="ru-RU" dirty="0">
                <a:solidFill>
                  <a:srgbClr val="7030A0"/>
                </a:solidFill>
              </a:rPr>
              <a:t>,</a:t>
            </a:r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ru-RU" baseline="-25000" dirty="0"/>
              <a:t>2</a:t>
            </a:r>
            <a:r>
              <a:rPr lang="en-US" dirty="0"/>
              <a:t> 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endParaRPr lang="ru-RU" dirty="0"/>
          </a:p>
          <a:p>
            <a:pPr algn="just"/>
            <a:r>
              <a:rPr lang="ru-RU" dirty="0"/>
              <a:t>Если в рассматриваемой области меньше 2-х элементов, то деление не выполняем, а за 1 сравнение определим максимальный и минимальный элемент области.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Объект 49"/>
              <p:cNvSpPr txBox="1"/>
              <p:nvPr/>
            </p:nvSpPr>
            <p:spPr bwMode="auto">
              <a:xfrm>
                <a:off x="4472659" y="3714965"/>
                <a:ext cx="3246681" cy="1086949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0" name="Объект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2659" y="3714965"/>
                <a:ext cx="3246681" cy="1086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-50796" y="977383"/>
            <a:ext cx="30088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spcAft>
                <a:spcPts val="0"/>
              </a:spcAft>
              <a:tabLst>
                <a:tab pos="215900" algn="l"/>
              </a:tabLst>
            </a:pP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20779" y="1743935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10722" y="2529802"/>
            <a:ext cx="2215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Комбинирование»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00172" y="5190220"/>
            <a:ext cx="387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Последовательный поиск</a:t>
            </a:r>
          </a:p>
        </p:txBody>
      </p:sp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71829"/>
              </p:ext>
            </p:extLst>
          </p:nvPr>
        </p:nvGraphicFramePr>
        <p:xfrm>
          <a:off x="8989379" y="5961942"/>
          <a:ext cx="691818" cy="25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" name="Equation" r:id="rId4" imgW="647700" imgH="241300" progId="Equation.DSMT4">
                  <p:embed/>
                </p:oleObj>
              </mc:Choice>
              <mc:Fallback>
                <p:oleObj name="Equation" r:id="rId4" imgW="647700" imgH="2413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379" y="5961942"/>
                        <a:ext cx="691818" cy="257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760453" y="5089834"/>
            <a:ext cx="387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на основе принципа «разделяй и властвуй»</a:t>
            </a:r>
            <a:endParaRPr lang="ru-RU" b="1" dirty="0"/>
          </a:p>
        </p:txBody>
      </p: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69504"/>
              </p:ext>
            </p:extLst>
          </p:nvPr>
        </p:nvGraphicFramePr>
        <p:xfrm>
          <a:off x="3542789" y="5795558"/>
          <a:ext cx="701223" cy="59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" name="Equation" r:id="rId6" imgW="723586" imgH="609336" progId="Equation.DSMT4">
                  <p:embed/>
                </p:oleObj>
              </mc:Choice>
              <mc:Fallback>
                <p:oleObj name="Equation" r:id="rId6" imgW="723586" imgH="609336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789" y="5795558"/>
                        <a:ext cx="701223" cy="590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51" grpId="0"/>
      <p:bldP spid="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44770"/>
              </p:ext>
            </p:extLst>
          </p:nvPr>
        </p:nvGraphicFramePr>
        <p:xfrm>
          <a:off x="3656628" y="238536"/>
          <a:ext cx="6901393" cy="590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8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2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1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05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3 500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8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7808" y="3035262"/>
            <a:ext cx="10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Ответ</a:t>
            </a:r>
            <a:r>
              <a:rPr lang="ru-RU" b="1" dirty="0"/>
              <a:t>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70125" y="4946316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·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·A</a:t>
            </a:r>
            <a:r>
              <a:rPr lang="en-US" baseline="-25000" dirty="0"/>
              <a:t>3</a:t>
            </a:r>
            <a:r>
              <a:rPr lang="ru-RU" dirty="0"/>
              <a:t>))</a:t>
            </a:r>
            <a:r>
              <a:rPr lang="en-US" dirty="0"/>
              <a:t>·A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2018" y="3532171"/>
            <a:ext cx="290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3 100 операций умножения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CE114E6-5F5E-4E6B-B8AB-B296DDF67325}"/>
              </a:ext>
            </a:extLst>
          </p:cNvPr>
          <p:cNvSpPr/>
          <p:nvPr/>
        </p:nvSpPr>
        <p:spPr>
          <a:xfrm>
            <a:off x="770125" y="450649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·A</a:t>
            </a:r>
            <a:r>
              <a:rPr lang="en-US" baseline="-25000" dirty="0"/>
              <a:t>2</a:t>
            </a:r>
            <a:r>
              <a:rPr lang="en-US" dirty="0"/>
              <a:t>·A</a:t>
            </a:r>
            <a:r>
              <a:rPr lang="en-US" baseline="-25000" dirty="0"/>
              <a:t>3</a:t>
            </a:r>
            <a:r>
              <a:rPr lang="ru-RU" dirty="0"/>
              <a:t>)</a:t>
            </a:r>
            <a:r>
              <a:rPr lang="en-US" dirty="0"/>
              <a:t>·A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744E2-8432-45AE-ADF4-92553CEFBADA}"/>
              </a:ext>
            </a:extLst>
          </p:cNvPr>
          <p:cNvSpPr txBox="1"/>
          <p:nvPr/>
        </p:nvSpPr>
        <p:spPr>
          <a:xfrm>
            <a:off x="254128" y="4066678"/>
            <a:ext cx="27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Порядок перемножения: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11">
                <a:extLst>
                  <a:ext uri="{FF2B5EF4-FFF2-40B4-BE49-F238E27FC236}">
                    <a16:creationId xmlns:a16="http://schemas.microsoft.com/office/drawing/2014/main" id="{34315C57-9F03-4B29-9E9A-EB341309EE84}"/>
                  </a:ext>
                </a:extLst>
              </p:cNvPr>
              <p:cNvSpPr txBox="1"/>
              <p:nvPr/>
            </p:nvSpPr>
            <p:spPr bwMode="auto">
              <a:xfrm>
                <a:off x="315995" y="733797"/>
                <a:ext cx="3407593" cy="185882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br>
                  <a:rPr lang="ru-BY" sz="2400" dirty="0">
                    <a:solidFill>
                      <a:srgbClr val="000000"/>
                    </a:solidFill>
                  </a:rPr>
                </a:br>
                <a:endParaRPr lang="ru-BY" sz="2400" dirty="0"/>
              </a:p>
            </p:txBody>
          </p:sp>
        </mc:Choice>
        <mc:Fallback xmlns="">
          <p:sp>
            <p:nvSpPr>
              <p:cNvPr id="20" name="Объект 11">
                <a:extLst>
                  <a:ext uri="{FF2B5EF4-FFF2-40B4-BE49-F238E27FC236}">
                    <a16:creationId xmlns:a16="http://schemas.microsoft.com/office/drawing/2014/main" id="{34315C57-9F03-4B29-9E9A-EB341309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95" y="733797"/>
                <a:ext cx="3407593" cy="1858822"/>
              </a:xfrm>
              <a:prstGeom prst="rect">
                <a:avLst/>
              </a:prstGeom>
              <a:blipFill>
                <a:blip r:embed="rId3"/>
                <a:stretch>
                  <a:fillRect l="-537" b="-78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654" y="2486524"/>
            <a:ext cx="11796346" cy="29308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4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Наибольшая общая подпоследовательность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НОП)</a:t>
            </a:r>
          </a:p>
          <a:p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англ.</a:t>
            </a:r>
            <a:r>
              <a:rPr lang="ru-RU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longest common subsequence</a:t>
            </a:r>
            <a:r>
              <a:rPr lang="ru-RU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2800" b="1" dirty="0"/>
              <a:t>LCS</a:t>
            </a:r>
            <a:r>
              <a:rPr lang="ru-RU" sz="2800" b="1" dirty="0"/>
              <a:t>)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27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53A252ED-B4D6-4F11-AB07-62D5F1E2B072}"/>
              </a:ext>
            </a:extLst>
          </p:cNvPr>
          <p:cNvGrpSpPr/>
          <p:nvPr/>
        </p:nvGrpSpPr>
        <p:grpSpPr>
          <a:xfrm>
            <a:off x="982539" y="2585042"/>
            <a:ext cx="11095161" cy="1200329"/>
            <a:chOff x="982539" y="2585042"/>
            <a:chExt cx="11095161" cy="120032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C313B140-AD03-4DAA-82B7-6034F5347D9B}"/>
                </a:ext>
              </a:extLst>
            </p:cNvPr>
            <p:cNvGrpSpPr/>
            <p:nvPr/>
          </p:nvGrpSpPr>
          <p:grpSpPr>
            <a:xfrm>
              <a:off x="982539" y="2585042"/>
              <a:ext cx="11095161" cy="1200329"/>
              <a:chOff x="982539" y="2585042"/>
              <a:chExt cx="11095161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982539" y="2585042"/>
                    <a:ext cx="11095161" cy="120032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ru-RU" sz="2400" b="1" dirty="0"/>
                      <a:t>Пример.</a:t>
                    </a:r>
                  </a:p>
                  <a:p>
                    <a:pPr algn="just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=х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ru-RU" sz="2400" b="0" i="1" dirty="0">
                      <a:latin typeface="Cambria Math" panose="02040503050406030204" pitchFamily="18" charset="0"/>
                    </a:endParaRPr>
                  </a:p>
                  <a:p>
                    <a:pPr algn="just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ru-RU" sz="2400" i="1" dirty="0">
                        <a:latin typeface="Cambria Math" panose="02040503050406030204" pitchFamily="18" charset="0"/>
                      </a:rPr>
                      <a:t> - </a:t>
                    </a:r>
                    <a:r>
                      <a:rPr lang="ru-RU" sz="2400" dirty="0">
                        <a:latin typeface="Cambria Math" panose="02040503050406030204" pitchFamily="18" charset="0"/>
                      </a:rPr>
                      <a:t>подпоследовательность</a:t>
                    </a:r>
                    <a:r>
                      <a:rPr lang="en-US" sz="2400" dirty="0">
                        <a:latin typeface="Cambria Math" panose="02040503050406030204" pitchFamily="18" charset="0"/>
                      </a:rPr>
                      <a:t> </a:t>
                    </a:r>
                    <a:r>
                      <a:rPr lang="ru-RU" sz="2400" dirty="0">
                        <a:latin typeface="Cambria Math" panose="02040503050406030204" pitchFamily="18" charset="0"/>
                      </a:rPr>
                      <a:t>для </a:t>
                    </a:r>
                    <a:r>
                      <a:rPr lang="en-US" sz="2400" i="1" dirty="0">
                        <a:latin typeface="Cambria Math" panose="02040503050406030204" pitchFamily="18" charset="0"/>
                      </a:rPr>
                      <a:t>Z</a:t>
                    </a: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539" y="2585042"/>
                    <a:ext cx="11095161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24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Прямая соединительная линия 3">
                <a:extLst>
                  <a:ext uri="{FF2B5EF4-FFF2-40B4-BE49-F238E27FC236}">
                    <a16:creationId xmlns:a16="http://schemas.microsoft.com/office/drawing/2014/main" id="{39609E59-2C7A-497E-9A50-5B3D4D73AD89}"/>
                  </a:ext>
                </a:extLst>
              </p:cNvPr>
              <p:cNvCxnSpPr/>
              <p:nvPr/>
            </p:nvCxnSpPr>
            <p:spPr>
              <a:xfrm>
                <a:off x="1389184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4AFAF420-EA91-4BFF-93EC-64F8ECAEED3E}"/>
                  </a:ext>
                </a:extLst>
              </p:cNvPr>
              <p:cNvCxnSpPr/>
              <p:nvPr/>
            </p:nvCxnSpPr>
            <p:spPr>
              <a:xfrm flipH="1">
                <a:off x="1389184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5CF2EA75-329A-47F1-96C5-3D3795DAB7BC}"/>
                </a:ext>
              </a:extLst>
            </p:cNvPr>
            <p:cNvGrpSpPr/>
            <p:nvPr/>
          </p:nvGrpSpPr>
          <p:grpSpPr>
            <a:xfrm>
              <a:off x="2596662" y="3389717"/>
              <a:ext cx="413238" cy="395654"/>
              <a:chOff x="2596662" y="3389717"/>
              <a:chExt cx="413238" cy="395654"/>
            </a:xfrm>
          </p:grpSpPr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BFEB7DED-D194-4B39-B83B-EDBCAC02CF89}"/>
                  </a:ext>
                </a:extLst>
              </p:cNvPr>
              <p:cNvCxnSpPr/>
              <p:nvPr/>
            </p:nvCxnSpPr>
            <p:spPr>
              <a:xfrm>
                <a:off x="2596662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50541E03-9098-4D0A-9061-133758AAB3AB}"/>
                  </a:ext>
                </a:extLst>
              </p:cNvPr>
              <p:cNvCxnSpPr/>
              <p:nvPr/>
            </p:nvCxnSpPr>
            <p:spPr>
              <a:xfrm flipH="1">
                <a:off x="2596662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CA4DA1A-6081-4C5F-844F-54FB2A716554}"/>
              </a:ext>
            </a:extLst>
          </p:cNvPr>
          <p:cNvGrpSpPr/>
          <p:nvPr/>
        </p:nvGrpSpPr>
        <p:grpSpPr>
          <a:xfrm>
            <a:off x="815264" y="119229"/>
            <a:ext cx="10118346" cy="2384839"/>
            <a:chOff x="889616" y="242321"/>
            <a:chExt cx="10118346" cy="2384839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8C4BC7A3-055F-4B95-9624-3F22BC5190BF}"/>
                </a:ext>
              </a:extLst>
            </p:cNvPr>
            <p:cNvCxnSpPr>
              <a:cxnSpLocks/>
            </p:cNvCxnSpPr>
            <p:nvPr/>
          </p:nvCxnSpPr>
          <p:spPr>
            <a:xfrm>
              <a:off x="889616" y="242321"/>
              <a:ext cx="0" cy="22283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3409C06-3859-4092-B9A1-02ECA42810F8}"/>
                    </a:ext>
                  </a:extLst>
                </p:cNvPr>
                <p:cNvSpPr txBox="1"/>
                <p:nvPr/>
              </p:nvSpPr>
              <p:spPr>
                <a:xfrm>
                  <a:off x="973747" y="318836"/>
                  <a:ext cx="10034215" cy="23083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ru-RU" sz="2400" dirty="0"/>
                    <a:t>Для конечной последовательности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=х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sz="2400" b="0" dirty="0"/>
                </a:p>
                <a:p>
                  <a:pPr algn="just"/>
                  <a:r>
                    <a:rPr lang="ru-RU" sz="2400" dirty="0"/>
                    <a:t>некоторую её </a:t>
                  </a:r>
                  <a:r>
                    <a:rPr lang="ru-RU" sz="2400" b="1" dirty="0"/>
                    <a:t>подпоследовательность</a:t>
                  </a:r>
                  <a:r>
                    <a:rPr lang="ru-RU" sz="2400" dirty="0"/>
                    <a:t> можно получить, если удалить из </a:t>
                  </a:r>
                  <a:r>
                    <a:rPr lang="en-US" sz="2400" dirty="0"/>
                    <a:t>Z</a:t>
                  </a:r>
                  <a:r>
                    <a:rPr lang="ru-RU" sz="2400" dirty="0"/>
                    <a:t> некоторое (возможно пустое) множество элементов. </a:t>
                  </a:r>
                  <a:endParaRPr lang="en-US" sz="2400" dirty="0"/>
                </a:p>
                <a:p>
                  <a:pPr algn="just"/>
                  <a:r>
                    <a:rPr lang="ru-RU" sz="2400" dirty="0"/>
                    <a:t>Менять элементы последовательности местами нельзя. </a:t>
                  </a:r>
                  <a:endParaRPr lang="en-US" sz="2400" dirty="0"/>
                </a:p>
                <a:p>
                  <a:pPr algn="just"/>
                  <a:r>
                    <a:rPr lang="ru-RU" sz="2400" dirty="0"/>
                    <a:t>Удаляемые элементы не обязательно идут подряд.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3409C06-3859-4092-B9A1-02ECA4281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7" y="318836"/>
                  <a:ext cx="10034215" cy="2308324"/>
                </a:xfrm>
                <a:prstGeom prst="rect">
                  <a:avLst/>
                </a:prstGeom>
                <a:blipFill>
                  <a:blip r:embed="rId4"/>
                  <a:stretch>
                    <a:fillRect l="-972" t="-2111" r="-911" b="-501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FDCDCE-B701-41EA-BDEB-84ED1A8FCBD2}"/>
              </a:ext>
            </a:extLst>
          </p:cNvPr>
          <p:cNvSpPr txBox="1"/>
          <p:nvPr/>
        </p:nvSpPr>
        <p:spPr>
          <a:xfrm>
            <a:off x="815264" y="3996020"/>
            <a:ext cx="100342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Крайние случаи: </a:t>
            </a:r>
            <a:endParaRPr lang="en-US" sz="2400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2400" dirty="0"/>
              <a:t>самая короткая - пустая подпоследовательность (удалены все элементы последовательности </a:t>
            </a:r>
            <a:r>
              <a:rPr lang="en-US" sz="2400" i="1" dirty="0">
                <a:latin typeface="Cambria Math" panose="02040503050406030204" pitchFamily="18" charset="0"/>
              </a:rPr>
              <a:t>Z</a:t>
            </a:r>
            <a:r>
              <a:rPr lang="ru-RU" sz="2400" dirty="0"/>
              <a:t>)</a:t>
            </a:r>
            <a:r>
              <a:rPr lang="en-US" sz="2400" dirty="0"/>
              <a:t>;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2400" dirty="0"/>
              <a:t>самая длинная - совпадает с самой последовательностью</a:t>
            </a:r>
            <a:r>
              <a:rPr lang="en-US" sz="2400" dirty="0"/>
              <a:t> (</a:t>
            </a:r>
            <a:r>
              <a:rPr lang="ru-RU" sz="2400" dirty="0"/>
              <a:t>удалено нулевое  множество элементов</a:t>
            </a:r>
            <a:r>
              <a:rPr lang="en-US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92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273" y="1154796"/>
                <a:ext cx="11206465" cy="34163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Заданы две конечные последовательности </a:t>
                </a:r>
                <a:endParaRPr lang="en-US" sz="2400" dirty="0"/>
              </a:p>
              <a:p>
                <a:pPr algn="just"/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en-US" sz="2400" b="0" dirty="0"/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Необходимо найти </a:t>
                </a:r>
                <a:r>
                  <a:rPr lang="ru-RU" sz="2400" b="1" dirty="0"/>
                  <a:t>наибольшую общую подпоследовательность </a:t>
                </a:r>
                <a:r>
                  <a:rPr lang="ru-RU" sz="2400" dirty="0"/>
                  <a:t>двух последовательностей Х и </a:t>
                </a:r>
                <a:r>
                  <a:rPr lang="en-US" sz="2400" i="1" dirty="0"/>
                  <a:t>Y</a:t>
                </a:r>
                <a:r>
                  <a:rPr lang="ru-RU" sz="2400" dirty="0"/>
                  <a:t>, т.е. общую их подпоследовательность, имеющую максимальную длину</a:t>
                </a:r>
                <a:r>
                  <a:rPr lang="en-US" sz="2400" dirty="0"/>
                  <a:t> (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англ.</a:t>
                </a:r>
                <a:r>
                  <a:rPr lang="ru-RU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longest common subsequence</a:t>
                </a:r>
                <a:r>
                  <a:rPr lang="en-US" sz="2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3" y="1154796"/>
                <a:ext cx="11206465" cy="3416320"/>
              </a:xfrm>
              <a:prstGeom prst="rect">
                <a:avLst/>
              </a:prstGeom>
              <a:blipFill>
                <a:blip r:embed="rId3"/>
                <a:stretch>
                  <a:fillRect l="-871" t="-1426" r="-816" b="-30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CB2219-03F2-4D0C-8A3E-899B51EE133B}"/>
              </a:ext>
            </a:extLst>
          </p:cNvPr>
          <p:cNvSpPr txBox="1"/>
          <p:nvPr/>
        </p:nvSpPr>
        <p:spPr>
          <a:xfrm>
            <a:off x="919565" y="909255"/>
            <a:ext cx="2943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X</a:t>
            </a:r>
            <a:r>
              <a:rPr lang="en-US" sz="3200" dirty="0"/>
              <a:t>=</a:t>
            </a:r>
            <a:r>
              <a:rPr lang="ru-RU" sz="3200" dirty="0">
                <a:solidFill>
                  <a:srgbClr val="FF0000"/>
                </a:solidFill>
              </a:rPr>
              <a:t>Ф</a:t>
            </a:r>
            <a:r>
              <a:rPr lang="ru-RU" sz="3200" dirty="0"/>
              <a:t>,Б,</a:t>
            </a:r>
            <a:r>
              <a:rPr lang="ru-RU" sz="3200" dirty="0">
                <a:solidFill>
                  <a:srgbClr val="FF0000"/>
                </a:solidFill>
              </a:rPr>
              <a:t>П</a:t>
            </a:r>
            <a:r>
              <a:rPr lang="ru-RU" sz="3200" dirty="0"/>
              <a:t>,Г,</a:t>
            </a:r>
            <a:r>
              <a:rPr lang="ru-RU" sz="3200" dirty="0">
                <a:solidFill>
                  <a:srgbClr val="FF0000"/>
                </a:solidFill>
              </a:rPr>
              <a:t>М</a:t>
            </a:r>
            <a:r>
              <a:rPr lang="ru-RU" sz="3200" dirty="0"/>
              <a:t>,У,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endParaRPr lang="ru-BY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A1E2E-1B8D-49E1-B01A-82640E822509}"/>
              </a:ext>
            </a:extLst>
          </p:cNvPr>
          <p:cNvSpPr txBox="1"/>
          <p:nvPr/>
        </p:nvSpPr>
        <p:spPr>
          <a:xfrm>
            <a:off x="919565" y="1624969"/>
            <a:ext cx="4303065" cy="58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Y</a:t>
            </a:r>
            <a:r>
              <a:rPr lang="en-US" sz="3200" dirty="0"/>
              <a:t>=</a:t>
            </a:r>
            <a:r>
              <a:rPr lang="ru-RU" sz="3200" dirty="0"/>
              <a:t>А,</a:t>
            </a:r>
            <a:r>
              <a:rPr lang="ru-RU" sz="3200" dirty="0">
                <a:solidFill>
                  <a:srgbClr val="FF0000"/>
                </a:solidFill>
              </a:rPr>
              <a:t>Ф</a:t>
            </a:r>
            <a:r>
              <a:rPr lang="ru-RU" sz="3200" dirty="0"/>
              <a:t>,И,</a:t>
            </a:r>
            <a:r>
              <a:rPr lang="ru-RU" sz="3200" dirty="0">
                <a:solidFill>
                  <a:srgbClr val="FF0000"/>
                </a:solidFill>
              </a:rPr>
              <a:t>П</a:t>
            </a:r>
            <a:r>
              <a:rPr lang="ru-RU" sz="3200" dirty="0"/>
              <a:t>,С,Д,</a:t>
            </a:r>
            <a:r>
              <a:rPr lang="ru-RU" sz="3200" dirty="0">
                <a:solidFill>
                  <a:srgbClr val="FF0000"/>
                </a:solidFill>
              </a:rPr>
              <a:t>М</a:t>
            </a:r>
            <a:r>
              <a:rPr lang="ru-RU" sz="3200" dirty="0"/>
              <a:t>,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,Б,Г,У</a:t>
            </a:r>
            <a:endParaRPr lang="ru-BY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EBA38-8012-42F4-8389-162FC0ECF085}"/>
              </a:ext>
            </a:extLst>
          </p:cNvPr>
          <p:cNvSpPr txBox="1"/>
          <p:nvPr/>
        </p:nvSpPr>
        <p:spPr>
          <a:xfrm>
            <a:off x="919565" y="2340682"/>
            <a:ext cx="40832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LCS (</a:t>
            </a:r>
            <a:r>
              <a:rPr lang="en-US" sz="3200" i="1" dirty="0"/>
              <a:t>X</a:t>
            </a:r>
            <a:r>
              <a:rPr lang="en-US" sz="3200" dirty="0"/>
              <a:t>,</a:t>
            </a:r>
            <a:r>
              <a:rPr lang="en-US" sz="3200" i="1" dirty="0"/>
              <a:t>Y</a:t>
            </a:r>
            <a:r>
              <a:rPr lang="en-US" sz="3200" dirty="0"/>
              <a:t>)  = </a:t>
            </a:r>
            <a:r>
              <a:rPr lang="ru-RU" sz="3200" dirty="0">
                <a:solidFill>
                  <a:srgbClr val="FF0000"/>
                </a:solidFill>
              </a:rPr>
              <a:t>Ф</a:t>
            </a:r>
            <a:r>
              <a:rPr lang="ru-RU" sz="3200" dirty="0"/>
              <a:t>,</a:t>
            </a:r>
            <a:r>
              <a:rPr lang="ru-RU" sz="3200" dirty="0">
                <a:solidFill>
                  <a:srgbClr val="FF0000"/>
                </a:solidFill>
              </a:rPr>
              <a:t>П</a:t>
            </a:r>
            <a:r>
              <a:rPr lang="ru-RU" sz="3200" dirty="0"/>
              <a:t>,</a:t>
            </a:r>
            <a:r>
              <a:rPr lang="ru-RU" sz="3200" dirty="0">
                <a:solidFill>
                  <a:srgbClr val="FF0000"/>
                </a:solidFill>
              </a:rPr>
              <a:t>М</a:t>
            </a:r>
            <a:r>
              <a:rPr lang="ru-RU" sz="3200" dirty="0"/>
              <a:t>,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</a:p>
          <a:p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|LCS (</a:t>
            </a:r>
            <a:r>
              <a:rPr lang="en-US" sz="3200" i="1" dirty="0"/>
              <a:t>X</a:t>
            </a:r>
            <a:r>
              <a:rPr lang="en-US" sz="3200" dirty="0"/>
              <a:t>,</a:t>
            </a:r>
            <a:r>
              <a:rPr lang="en-US" sz="3200" i="1" dirty="0"/>
              <a:t>Y</a:t>
            </a:r>
            <a:r>
              <a:rPr lang="en-US" sz="3200" dirty="0"/>
              <a:t>)|= 4</a:t>
            </a:r>
            <a:endParaRPr lang="ru-BY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D9056-42D4-400F-A50E-D0C3886D429C}"/>
              </a:ext>
            </a:extLst>
          </p:cNvPr>
          <p:cNvSpPr txBox="1"/>
          <p:nvPr/>
        </p:nvSpPr>
        <p:spPr>
          <a:xfrm>
            <a:off x="903568" y="4910640"/>
            <a:ext cx="706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 общем случае задача может иметь неоднозначное решение.</a:t>
            </a:r>
            <a:endParaRPr lang="ru-BY" sz="20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A3DC687-0A0A-4ADE-B6A1-07E4788898F9}"/>
              </a:ext>
            </a:extLst>
          </p:cNvPr>
          <p:cNvCxnSpPr>
            <a:cxnSpLocks/>
          </p:cNvCxnSpPr>
          <p:nvPr/>
        </p:nvCxnSpPr>
        <p:spPr>
          <a:xfrm flipV="1">
            <a:off x="688157" y="2145323"/>
            <a:ext cx="10996820" cy="6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3CB3515-445F-4DEE-A14E-4D948DC0C350}"/>
              </a:ext>
            </a:extLst>
          </p:cNvPr>
          <p:cNvCxnSpPr/>
          <p:nvPr/>
        </p:nvCxnSpPr>
        <p:spPr>
          <a:xfrm>
            <a:off x="5569791" y="559748"/>
            <a:ext cx="0" cy="3235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61E261-8666-4B9F-8EC9-54218688AD83}"/>
              </a:ext>
            </a:extLst>
          </p:cNvPr>
          <p:cNvSpPr txBox="1"/>
          <p:nvPr/>
        </p:nvSpPr>
        <p:spPr>
          <a:xfrm>
            <a:off x="6308603" y="909255"/>
            <a:ext cx="365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X</a:t>
            </a:r>
            <a:r>
              <a:rPr lang="en-US" sz="3200" dirty="0"/>
              <a:t>=0</a:t>
            </a:r>
            <a:r>
              <a:rPr lang="ru-RU" sz="3200" dirty="0"/>
              <a:t>,</a:t>
            </a:r>
            <a:r>
              <a:rPr lang="en-US" sz="3200" dirty="0"/>
              <a:t>2</a:t>
            </a:r>
            <a:r>
              <a:rPr lang="ru-RU" sz="3200" dirty="0"/>
              <a:t>,0,</a:t>
            </a:r>
            <a:r>
              <a:rPr lang="en-US" sz="3200" dirty="0"/>
              <a:t>9</a:t>
            </a:r>
            <a:r>
              <a:rPr lang="ru-RU" sz="3200" dirty="0"/>
              <a:t>,</a:t>
            </a:r>
            <a:r>
              <a:rPr lang="en-US" sz="3200" dirty="0"/>
              <a:t>1</a:t>
            </a:r>
            <a:r>
              <a:rPr lang="ru-RU" sz="3200" dirty="0"/>
              <a:t>,</a:t>
            </a:r>
            <a:r>
              <a:rPr lang="en-US" sz="3200" dirty="0"/>
              <a:t>9</a:t>
            </a:r>
            <a:r>
              <a:rPr lang="ru-RU" sz="3200" dirty="0"/>
              <a:t>,</a:t>
            </a:r>
            <a:r>
              <a:rPr lang="en-US" sz="3200" dirty="0"/>
              <a:t>6</a:t>
            </a:r>
            <a:r>
              <a:rPr lang="ru-RU" sz="3200" dirty="0"/>
              <a:t>,</a:t>
            </a:r>
            <a:r>
              <a:rPr lang="en-US" sz="3200" dirty="0"/>
              <a:t>7</a:t>
            </a:r>
            <a:r>
              <a:rPr lang="ru-RU" sz="3200" dirty="0"/>
              <a:t>,22</a:t>
            </a:r>
            <a:endParaRPr lang="ru-BY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CCC60-7014-4C27-B920-8C76BBDFF8B2}"/>
              </a:ext>
            </a:extLst>
          </p:cNvPr>
          <p:cNvSpPr txBox="1"/>
          <p:nvPr/>
        </p:nvSpPr>
        <p:spPr>
          <a:xfrm>
            <a:off x="6308603" y="1624969"/>
            <a:ext cx="3584642" cy="58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Y</a:t>
            </a:r>
            <a:r>
              <a:rPr lang="en-US" sz="3200" dirty="0"/>
              <a:t>=</a:t>
            </a:r>
            <a:r>
              <a:rPr lang="ru-RU" sz="3200" dirty="0"/>
              <a:t>2,5,0,1,1,9,5,5,22</a:t>
            </a:r>
            <a:endParaRPr lang="ru-BY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8EAE7-9D16-45F0-88D5-AE8E362B7545}"/>
              </a:ext>
            </a:extLst>
          </p:cNvPr>
          <p:cNvSpPr txBox="1"/>
          <p:nvPr/>
        </p:nvSpPr>
        <p:spPr>
          <a:xfrm>
            <a:off x="6308603" y="2340682"/>
            <a:ext cx="4275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LCS (</a:t>
            </a:r>
            <a:r>
              <a:rPr lang="en-US" sz="3200" i="1" dirty="0"/>
              <a:t>X</a:t>
            </a:r>
            <a:r>
              <a:rPr lang="en-US" sz="3200" dirty="0"/>
              <a:t>,</a:t>
            </a:r>
            <a:r>
              <a:rPr lang="en-US" sz="3200" i="1" dirty="0"/>
              <a:t>Y</a:t>
            </a:r>
            <a:r>
              <a:rPr lang="en-US" sz="3200" dirty="0"/>
              <a:t>)=</a:t>
            </a:r>
            <a:r>
              <a:rPr lang="ru-RU" sz="3200" dirty="0"/>
              <a:t>2,0,1,9,22</a:t>
            </a:r>
            <a:endParaRPr lang="ru-BY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35E74-02F6-4CEC-A2D3-2E78A5E73E02}"/>
              </a:ext>
            </a:extLst>
          </p:cNvPr>
          <p:cNvSpPr txBox="1"/>
          <p:nvPr/>
        </p:nvSpPr>
        <p:spPr>
          <a:xfrm>
            <a:off x="6308603" y="3033015"/>
            <a:ext cx="3452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|LCS (</a:t>
            </a:r>
            <a:r>
              <a:rPr lang="en-US" sz="3200" i="1" dirty="0"/>
              <a:t>X</a:t>
            </a:r>
            <a:r>
              <a:rPr lang="en-US" sz="3200" dirty="0"/>
              <a:t>,</a:t>
            </a:r>
            <a:r>
              <a:rPr lang="en-US" sz="3200" i="1" dirty="0"/>
              <a:t>Y</a:t>
            </a:r>
            <a:r>
              <a:rPr lang="en-US" sz="3200" dirty="0"/>
              <a:t>)|= 5</a:t>
            </a:r>
            <a:endParaRPr lang="ru-BY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328A8-C468-4C1A-B257-DD4A181E787F}"/>
              </a:ext>
            </a:extLst>
          </p:cNvPr>
          <p:cNvSpPr txBox="1"/>
          <p:nvPr/>
        </p:nvSpPr>
        <p:spPr>
          <a:xfrm>
            <a:off x="550288" y="286047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1.</a:t>
            </a:r>
            <a:endParaRPr lang="ru-BY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F8E68-66D5-46C5-AC2C-206002850316}"/>
              </a:ext>
            </a:extLst>
          </p:cNvPr>
          <p:cNvSpPr txBox="1"/>
          <p:nvPr/>
        </p:nvSpPr>
        <p:spPr>
          <a:xfrm>
            <a:off x="5883398" y="475951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2.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46592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3" grpId="0"/>
      <p:bldP spid="14" grpId="0"/>
      <p:bldP spid="15" grpId="0"/>
      <p:bldP spid="16" grpId="0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5587B4-5DA0-4265-8E9C-885D6FD398C2}"/>
                  </a:ext>
                </a:extLst>
              </p:cNvPr>
              <p:cNvSpPr txBox="1"/>
              <p:nvPr/>
            </p:nvSpPr>
            <p:spPr>
              <a:xfrm>
                <a:off x="2208362" y="1109811"/>
                <a:ext cx="97140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1. Построим множество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в которое добавим все возможные подпоследовательности последовательности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Х=х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sz="1800" b="0" dirty="0"/>
              </a:p>
              <a:p>
                <a:r>
                  <a:rPr lang="ru-RU" dirty="0"/>
                  <a:t>      </a:t>
                </a: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5587B4-5DA0-4265-8E9C-885D6FD3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62" y="1109811"/>
                <a:ext cx="9714007" cy="923330"/>
              </a:xfrm>
              <a:prstGeom prst="rect">
                <a:avLst/>
              </a:prstGeom>
              <a:blipFill>
                <a:blip r:embed="rId3"/>
                <a:stretch>
                  <a:fillRect l="-502" t="-3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F7E93F-D722-4622-B76C-2773CD3E8000}"/>
              </a:ext>
            </a:extLst>
          </p:cNvPr>
          <p:cNvSpPr txBox="1"/>
          <p:nvPr/>
        </p:nvSpPr>
        <p:spPr>
          <a:xfrm>
            <a:off x="2390182" y="1909995"/>
            <a:ext cx="62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dirty="0"/>
              <a:t>Сколько </a:t>
            </a:r>
            <a:r>
              <a:rPr lang="ru-RU" dirty="0" err="1"/>
              <a:t>подпоследовательностей</a:t>
            </a:r>
            <a:r>
              <a:rPr lang="ru-RU" dirty="0"/>
              <a:t> будет сгенерировано?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E0D60-73E8-4666-BE15-4914D78CD7F6}"/>
                  </a:ext>
                </a:extLst>
              </p:cNvPr>
              <p:cNvSpPr txBox="1"/>
              <p:nvPr/>
            </p:nvSpPr>
            <p:spPr>
              <a:xfrm>
                <a:off x="8684790" y="1909995"/>
                <a:ext cx="1067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ru-BY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</m:acc>
                          <m:r>
                            <a:rPr lang="ru-BY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E0D60-73E8-4666-BE15-4914D78CD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790" y="1909995"/>
                <a:ext cx="106753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E61370-32A5-42E9-B004-FD1CFF905A81}"/>
              </a:ext>
            </a:extLst>
          </p:cNvPr>
          <p:cNvSpPr txBox="1"/>
          <p:nvPr/>
        </p:nvSpPr>
        <p:spPr>
          <a:xfrm>
            <a:off x="269631" y="541576"/>
            <a:ext cx="61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Задачу </a:t>
            </a:r>
            <a:r>
              <a:rPr lang="en-US" b="1" dirty="0"/>
              <a:t>LCS </a:t>
            </a:r>
            <a:r>
              <a:rPr lang="ru-RU" b="1" dirty="0"/>
              <a:t>можно решить полным перебором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D1E355-04FF-4D2E-B485-EB2832072AEB}"/>
                  </a:ext>
                </a:extLst>
              </p:cNvPr>
              <p:cNvSpPr txBox="1"/>
              <p:nvPr/>
            </p:nvSpPr>
            <p:spPr>
              <a:xfrm>
                <a:off x="2208362" y="2404934"/>
                <a:ext cx="82695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  <a:p>
                <a:pPr marL="342900" indent="-342900" algn="just">
                  <a:buAutoNum type="arabicPeriod" startAt="2"/>
                </a:pPr>
                <a:r>
                  <a:rPr lang="ru-RU" dirty="0"/>
                  <a:t>Для каждой последовательности из множества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проверяем, является ли  она подпоследовательностью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r>
                  <a:rPr lang="ru-RU" dirty="0"/>
                  <a:t>Если является, то среди таких последовательностей выберем ту, у которой наибольшая длина.      </a:t>
                </a:r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D1E355-04FF-4D2E-B485-EB283207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62" y="2404934"/>
                <a:ext cx="8269508" cy="1200329"/>
              </a:xfrm>
              <a:prstGeom prst="rect">
                <a:avLst/>
              </a:prstGeom>
              <a:blipFill>
                <a:blip r:embed="rId5"/>
                <a:stretch>
                  <a:fillRect l="-590" r="-590" b="-76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B70CC07-41AC-42BB-AED7-155B42B5B618}"/>
              </a:ext>
            </a:extLst>
          </p:cNvPr>
          <p:cNvSpPr txBox="1"/>
          <p:nvPr/>
        </p:nvSpPr>
        <p:spPr>
          <a:xfrm>
            <a:off x="245786" y="4841003"/>
            <a:ext cx="3490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X</a:t>
            </a:r>
            <a:r>
              <a:rPr lang="en-US" sz="3200" dirty="0"/>
              <a:t>=</a:t>
            </a:r>
            <a:r>
              <a:rPr lang="ru-RU" sz="3200" dirty="0"/>
              <a:t>Ф Б П Г М У И Р</a:t>
            </a:r>
            <a:endParaRPr lang="ru-BY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56862-0507-46F5-AB75-6BA1EC8B3629}"/>
              </a:ext>
            </a:extLst>
          </p:cNvPr>
          <p:cNvSpPr txBox="1"/>
          <p:nvPr/>
        </p:nvSpPr>
        <p:spPr>
          <a:xfrm>
            <a:off x="269631" y="5374258"/>
            <a:ext cx="5290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Y</a:t>
            </a:r>
            <a:r>
              <a:rPr lang="en-US" sz="3200" dirty="0"/>
              <a:t>=</a:t>
            </a:r>
            <a:r>
              <a:rPr lang="ru-RU" sz="3200" dirty="0"/>
              <a:t>А Ф И П С Д М И Б Г Л У В</a:t>
            </a:r>
            <a:endParaRPr lang="ru-BY" sz="32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1C582A1-4340-4A7C-A0DA-AF61FB76252C}"/>
              </a:ext>
            </a:extLst>
          </p:cNvPr>
          <p:cNvCxnSpPr>
            <a:cxnSpLocks/>
          </p:cNvCxnSpPr>
          <p:nvPr/>
        </p:nvCxnSpPr>
        <p:spPr>
          <a:xfrm>
            <a:off x="5006432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BC691CD-8261-4F3B-A351-B5A3BE91DE16}"/>
              </a:ext>
            </a:extLst>
          </p:cNvPr>
          <p:cNvCxnSpPr>
            <a:cxnSpLocks/>
          </p:cNvCxnSpPr>
          <p:nvPr/>
        </p:nvCxnSpPr>
        <p:spPr>
          <a:xfrm flipV="1">
            <a:off x="3742426" y="5891625"/>
            <a:ext cx="0" cy="3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353F3-5258-4B10-956E-0A4CB3E7B2AA}"/>
                  </a:ext>
                </a:extLst>
              </p:cNvPr>
              <p:cNvSpPr txBox="1"/>
              <p:nvPr/>
            </p:nvSpPr>
            <p:spPr>
              <a:xfrm>
                <a:off x="4055234" y="4875107"/>
                <a:ext cx="81367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=</a:t>
                </a:r>
                <a:r>
                  <a:rPr lang="en-US" sz="3200" dirty="0"/>
                  <a:t>{</a:t>
                </a:r>
                <a:r>
                  <a:rPr lang="ru-RU" sz="3200" dirty="0"/>
                  <a:t>Б Г У И Р</a:t>
                </a:r>
                <a:r>
                  <a:rPr lang="en-US" sz="3200" dirty="0"/>
                  <a:t>, </a:t>
                </a:r>
                <a:r>
                  <a:rPr lang="ru-RU" sz="3200" dirty="0"/>
                  <a:t>Ф П М И, М У Р, М И Р</a:t>
                </a:r>
                <a:r>
                  <a:rPr lang="en-US" sz="3200" dirty="0"/>
                  <a:t>,…}</a:t>
                </a:r>
                <a:endParaRPr lang="ru-BY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353F3-5258-4B10-956E-0A4CB3E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234" y="4875107"/>
                <a:ext cx="8136766" cy="584775"/>
              </a:xfrm>
              <a:prstGeom prst="rect">
                <a:avLst/>
              </a:prstGeom>
              <a:blipFill>
                <a:blip r:embed="rId6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61E7C6D-512F-47EB-B354-38FF9C752274}"/>
              </a:ext>
            </a:extLst>
          </p:cNvPr>
          <p:cNvCxnSpPr>
            <a:cxnSpLocks/>
          </p:cNvCxnSpPr>
          <p:nvPr/>
        </p:nvCxnSpPr>
        <p:spPr>
          <a:xfrm>
            <a:off x="5249928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E96102B-3F35-4D4F-8A6B-DD6C280701D7}"/>
              </a:ext>
            </a:extLst>
          </p:cNvPr>
          <p:cNvCxnSpPr>
            <a:cxnSpLocks/>
          </p:cNvCxnSpPr>
          <p:nvPr/>
        </p:nvCxnSpPr>
        <p:spPr>
          <a:xfrm flipV="1">
            <a:off x="3979818" y="5891625"/>
            <a:ext cx="0" cy="3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4855A48-C9D2-4C0F-AA17-05F7E1B87B43}"/>
              </a:ext>
            </a:extLst>
          </p:cNvPr>
          <p:cNvCxnSpPr>
            <a:cxnSpLocks/>
          </p:cNvCxnSpPr>
          <p:nvPr/>
        </p:nvCxnSpPr>
        <p:spPr>
          <a:xfrm>
            <a:off x="5457619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940EF10-9633-4792-91D2-789532007685}"/>
              </a:ext>
            </a:extLst>
          </p:cNvPr>
          <p:cNvCxnSpPr>
            <a:cxnSpLocks/>
          </p:cNvCxnSpPr>
          <p:nvPr/>
        </p:nvCxnSpPr>
        <p:spPr>
          <a:xfrm flipV="1">
            <a:off x="4620977" y="5891625"/>
            <a:ext cx="0" cy="3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9A85B4D-3AEA-4A3F-A9A5-79D6C3E6BA73}"/>
              </a:ext>
            </a:extLst>
          </p:cNvPr>
          <p:cNvCxnSpPr>
            <a:cxnSpLocks/>
          </p:cNvCxnSpPr>
          <p:nvPr/>
        </p:nvCxnSpPr>
        <p:spPr>
          <a:xfrm>
            <a:off x="5863182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B2DE64-0E10-4A91-90FE-53BF67836347}"/>
                  </a:ext>
                </a:extLst>
              </p:cNvPr>
              <p:cNvSpPr txBox="1"/>
              <p:nvPr/>
            </p:nvSpPr>
            <p:spPr>
              <a:xfrm>
                <a:off x="7702833" y="3680740"/>
                <a:ext cx="15878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  <m:r>
                            <a:rPr lang="ru-R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ru-BY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B2DE64-0E10-4A91-90FE-53BF6783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33" y="3680740"/>
                <a:ext cx="1587807" cy="461665"/>
              </a:xfrm>
              <a:prstGeom prst="rect">
                <a:avLst/>
              </a:prstGeom>
              <a:blipFill>
                <a:blip r:embed="rId7"/>
                <a:stretch>
                  <a:fillRect r="-769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5FB7CD1-9345-4FCD-8528-2F2C34AF918C}"/>
              </a:ext>
            </a:extLst>
          </p:cNvPr>
          <p:cNvSpPr txBox="1"/>
          <p:nvPr/>
        </p:nvSpPr>
        <p:spPr>
          <a:xfrm>
            <a:off x="269631" y="3753885"/>
            <a:ext cx="723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Время работы алгоритма </a:t>
            </a:r>
            <a:r>
              <a:rPr lang="en-US" b="1" dirty="0"/>
              <a:t>LCS (X,Y)</a:t>
            </a:r>
            <a:r>
              <a:rPr lang="ru-RU" b="1" dirty="0"/>
              <a:t>, основанного на полном переборе: </a:t>
            </a:r>
            <a:endParaRPr lang="ru-BY" b="1" dirty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9533835-C855-4C5F-91A2-BA069DD52428}"/>
              </a:ext>
            </a:extLst>
          </p:cNvPr>
          <p:cNvCxnSpPr/>
          <p:nvPr/>
        </p:nvCxnSpPr>
        <p:spPr>
          <a:xfrm flipV="1">
            <a:off x="100298" y="4563142"/>
            <a:ext cx="12107159" cy="23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F479C13-D700-4CB2-8F5B-1959897A049A}"/>
              </a:ext>
            </a:extLst>
          </p:cNvPr>
          <p:cNvCxnSpPr>
            <a:cxnSpLocks/>
          </p:cNvCxnSpPr>
          <p:nvPr/>
        </p:nvCxnSpPr>
        <p:spPr>
          <a:xfrm>
            <a:off x="6569498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46F7163-8601-4679-8F6B-F2E88DB5E439}"/>
              </a:ext>
            </a:extLst>
          </p:cNvPr>
          <p:cNvCxnSpPr>
            <a:cxnSpLocks/>
          </p:cNvCxnSpPr>
          <p:nvPr/>
        </p:nvCxnSpPr>
        <p:spPr>
          <a:xfrm flipV="1">
            <a:off x="1231981" y="5891625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C7FCF6A-FEB1-4F60-B5FB-6C48FA7347CF}"/>
              </a:ext>
            </a:extLst>
          </p:cNvPr>
          <p:cNvCxnSpPr>
            <a:cxnSpLocks/>
          </p:cNvCxnSpPr>
          <p:nvPr/>
        </p:nvCxnSpPr>
        <p:spPr>
          <a:xfrm>
            <a:off x="6924122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947F128-5034-49EC-AFD8-D2520C29250F}"/>
              </a:ext>
            </a:extLst>
          </p:cNvPr>
          <p:cNvCxnSpPr>
            <a:cxnSpLocks/>
          </p:cNvCxnSpPr>
          <p:nvPr/>
        </p:nvCxnSpPr>
        <p:spPr>
          <a:xfrm flipV="1">
            <a:off x="1955881" y="5891625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AF8C691-5005-445A-AF5D-DAB2E7E6796B}"/>
              </a:ext>
            </a:extLst>
          </p:cNvPr>
          <p:cNvCxnSpPr>
            <a:cxnSpLocks/>
          </p:cNvCxnSpPr>
          <p:nvPr/>
        </p:nvCxnSpPr>
        <p:spPr>
          <a:xfrm>
            <a:off x="7322707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B07DDE1-D858-4E6C-AF85-EEF9E575AE21}"/>
              </a:ext>
            </a:extLst>
          </p:cNvPr>
          <p:cNvCxnSpPr>
            <a:cxnSpLocks/>
          </p:cNvCxnSpPr>
          <p:nvPr/>
        </p:nvCxnSpPr>
        <p:spPr>
          <a:xfrm flipV="1">
            <a:off x="3013889" y="5891625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E43858B-0F77-443C-B015-BB494B301E55}"/>
              </a:ext>
            </a:extLst>
          </p:cNvPr>
          <p:cNvCxnSpPr>
            <a:cxnSpLocks/>
          </p:cNvCxnSpPr>
          <p:nvPr/>
        </p:nvCxnSpPr>
        <p:spPr>
          <a:xfrm>
            <a:off x="7702833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FCA8A1C-32D8-492C-AB46-BEEBC24ABC0C}"/>
              </a:ext>
            </a:extLst>
          </p:cNvPr>
          <p:cNvCxnSpPr>
            <a:cxnSpLocks/>
          </p:cNvCxnSpPr>
          <p:nvPr/>
        </p:nvCxnSpPr>
        <p:spPr>
          <a:xfrm flipV="1">
            <a:off x="3436948" y="5891625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B2C1BC-AC7E-43B4-A5B3-AE2AFB841A1F}"/>
              </a:ext>
            </a:extLst>
          </p:cNvPr>
          <p:cNvSpPr txBox="1"/>
          <p:nvPr/>
        </p:nvSpPr>
        <p:spPr>
          <a:xfrm>
            <a:off x="177265" y="4569183"/>
            <a:ext cx="4607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(элементы последовательности разделяются пробелом)</a:t>
            </a:r>
            <a:endParaRPr lang="ru-BY" sz="1400" dirty="0"/>
          </a:p>
        </p:txBody>
      </p:sp>
    </p:spTree>
    <p:extLst>
      <p:ext uri="{BB962C8B-B14F-4D97-AF65-F5344CB8AC3E}">
        <p14:creationId xmlns:p14="http://schemas.microsoft.com/office/powerpoint/2010/main" val="34901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5" grpId="0"/>
      <p:bldP spid="18" grpId="0"/>
      <p:bldP spid="22" grpId="0"/>
      <p:bldP spid="28" grpId="0"/>
      <p:bldP spid="29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5148" y="1605530"/>
                <a:ext cx="3455319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endParaRPr lang="ru-RU" sz="24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lvl="2"/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48" y="1605530"/>
                <a:ext cx="3455319" cy="1599412"/>
              </a:xfrm>
              <a:prstGeom prst="rect">
                <a:avLst/>
              </a:prstGeom>
              <a:blipFill>
                <a:blip r:embed="rId2"/>
                <a:stretch>
                  <a:fillRect b="-608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50599"/>
              </p:ext>
            </p:extLst>
          </p:nvPr>
        </p:nvGraphicFramePr>
        <p:xfrm>
          <a:off x="8329773" y="830652"/>
          <a:ext cx="2934856" cy="231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1173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7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3">
                <a:tc>
                  <a:txBody>
                    <a:bodyPr/>
                    <a:lstStyle/>
                    <a:p>
                      <a:r>
                        <a:rPr lang="en-US" sz="1200" dirty="0"/>
                        <a:t>1 x</a:t>
                      </a:r>
                      <a:r>
                        <a:rPr lang="en-US" sz="1200" baseline="-25000" dirty="0"/>
                        <a:t>1</a:t>
                      </a:r>
                      <a:endParaRPr lang="ru-RU" sz="12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 err="1"/>
                        <a:t>x</a:t>
                      </a:r>
                      <a:r>
                        <a:rPr lang="en-US" sz="1200" baseline="-25000" dirty="0" err="1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8F6FB89-EB6B-4A5D-A3A4-28A1815D1BAF}"/>
              </a:ext>
            </a:extLst>
          </p:cNvPr>
          <p:cNvSpPr txBox="1"/>
          <p:nvPr/>
        </p:nvSpPr>
        <p:spPr>
          <a:xfrm>
            <a:off x="7812832" y="1819318"/>
            <a:ext cx="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  <a:endParaRPr lang="ru-RU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9DF747-4D5E-4959-B664-40B3C400F3C1}"/>
                  </a:ext>
                </a:extLst>
              </p:cNvPr>
              <p:cNvSpPr txBox="1"/>
              <p:nvPr/>
            </p:nvSpPr>
            <p:spPr>
              <a:xfrm>
                <a:off x="152851" y="3872456"/>
                <a:ext cx="7211472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Рассмотрим последние элементы префиксов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  <a:endParaRPr lang="ru-RU" sz="2400" dirty="0"/>
              </a:p>
              <a:p>
                <a:r>
                  <a:rPr lang="ru-RU" sz="2400" dirty="0"/>
                  <a:t>Возможны два случая:</a:t>
                </a:r>
                <a:endParaRPr lang="en-US" sz="2400" dirty="0"/>
              </a:p>
              <a:p>
                <a:r>
                  <a:rPr lang="ru-RU" sz="2400" dirty="0">
                    <a:solidFill>
                      <a:srgbClr val="000000"/>
                    </a:solidFill>
                  </a:rPr>
                  <a:t>1</a:t>
                </a:r>
                <a:r>
                  <a:rPr lang="en-US" sz="2400" dirty="0">
                    <a:solidFill>
                      <a:srgbClr val="000000"/>
                    </a:solidFill>
                  </a:rPr>
                  <a:t>)</a:t>
                </a:r>
                <a:r>
                  <a:rPr lang="ru-RU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ru-RU" sz="2400" dirty="0"/>
                  <a:t>2</a:t>
                </a:r>
                <a:r>
                  <a:rPr lang="en-US" sz="2400" dirty="0"/>
                  <a:t>)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9DF747-4D5E-4959-B664-40B3C400F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1" y="3872456"/>
                <a:ext cx="7211472" cy="1599412"/>
              </a:xfrm>
              <a:prstGeom prst="rect">
                <a:avLst/>
              </a:prstGeom>
              <a:blipFill>
                <a:blip r:embed="rId4"/>
                <a:stretch>
                  <a:fillRect l="-1268" t="-2662" b="-7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FF713AF-A01A-4D6B-8EAA-A57BB7F001A0}"/>
              </a:ext>
            </a:extLst>
          </p:cNvPr>
          <p:cNvSpPr txBox="1"/>
          <p:nvPr/>
        </p:nvSpPr>
        <p:spPr>
          <a:xfrm>
            <a:off x="1725736" y="196124"/>
            <a:ext cx="874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Задачу </a:t>
            </a:r>
            <a:r>
              <a:rPr lang="en-US" sz="2400" b="1" dirty="0"/>
              <a:t>LCS </a:t>
            </a:r>
            <a:r>
              <a:rPr lang="ru-RU" sz="2400" b="1" dirty="0"/>
              <a:t>можно решить динамическим программированием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48040-75B4-4D3F-8AB7-8CB774B6F9E9}"/>
              </a:ext>
            </a:extLst>
          </p:cNvPr>
          <p:cNvSpPr txBox="1"/>
          <p:nvPr/>
        </p:nvSpPr>
        <p:spPr>
          <a:xfrm>
            <a:off x="0" y="722788"/>
            <a:ext cx="6643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Обозначим через </a:t>
            </a:r>
            <a:r>
              <a:rPr lang="en-US" sz="2400" dirty="0"/>
              <a:t>F[</a:t>
            </a:r>
            <a:r>
              <a:rPr lang="en-US" sz="2400" dirty="0" err="1"/>
              <a:t>i,j</a:t>
            </a:r>
            <a:r>
              <a:rPr lang="en-US" sz="2400" dirty="0"/>
              <a:t>] </a:t>
            </a:r>
            <a:r>
              <a:rPr lang="ru-RU" sz="2400" dirty="0"/>
              <a:t>длину наибольшей общей подпоследовательности для двух префиксов: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E15E79D-97E1-47C5-B18F-130421953C45}"/>
              </a:ext>
            </a:extLst>
          </p:cNvPr>
          <p:cNvCxnSpPr>
            <a:cxnSpLocks/>
          </p:cNvCxnSpPr>
          <p:nvPr/>
        </p:nvCxnSpPr>
        <p:spPr>
          <a:xfrm>
            <a:off x="7513163" y="830652"/>
            <a:ext cx="75414" cy="604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59231A-1CD6-4DAC-A2DC-7D080D73E9B3}"/>
              </a:ext>
            </a:extLst>
          </p:cNvPr>
          <p:cNvSpPr txBox="1"/>
          <p:nvPr/>
        </p:nvSpPr>
        <p:spPr>
          <a:xfrm>
            <a:off x="7714460" y="3687789"/>
            <a:ext cx="422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Граничные условия</a:t>
            </a:r>
            <a:r>
              <a:rPr lang="en-US" dirty="0"/>
              <a:t> (</a:t>
            </a:r>
            <a:r>
              <a:rPr lang="ru-RU" dirty="0"/>
              <a:t>один из префиксов пустой):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/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55000" lnSpcReduction="20000"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4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BY" sz="4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4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5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37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6" grpId="0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 что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 х[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blipFill>
                <a:blip r:embed="rId3"/>
                <a:stretch>
                  <a:fillRect l="-275" b="-116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/>
              <p:nvPr/>
            </p:nvSpPr>
            <p:spPr>
              <a:xfrm>
                <a:off x="348254" y="1494661"/>
                <a:ext cx="1164578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u="sng" dirty="0"/>
                  <a:t>От противного. </a:t>
                </a:r>
              </a:p>
              <a:p>
                <a:pPr lvl="1" algn="just"/>
                <a:r>
                  <a:rPr lang="ru-RU" dirty="0"/>
                  <a:t>1) Предположим, что последний элемент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отличен от </a:t>
                </a:r>
                <a14:m>
                  <m:oMath xmlns:m="http://schemas.openxmlformats.org/officeDocument/2006/math">
                    <m:r>
                      <a:rPr lang="ru-BY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(т.е. общая подпоследовательность завершилась элементом, который стоит в префиксах не последним). Тогда к НОП(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) в конец добавим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b="0" dirty="0"/>
                  <a:t>, получая при этом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 большей на 1 длины, чем построенная ранее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Противоречие.</a:t>
                </a:r>
              </a:p>
              <a:p>
                <a:pPr lvl="1" algn="just"/>
                <a:endParaRPr lang="ru-RU" dirty="0"/>
              </a:p>
              <a:p>
                <a:pPr lvl="1"/>
                <a:r>
                  <a:rPr lang="ru-RU" dirty="0"/>
                  <a:t>2) Рассмотрим случай, когда последний элемент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равен </a:t>
                </a:r>
                <a14:m>
                  <m:oMath xmlns:m="http://schemas.openxmlformats.org/officeDocument/2006/math">
                    <m:r>
                      <a:rPr lang="ru-BY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, но </a:t>
                </a:r>
                <a14:m>
                  <m:oMath xmlns:m="http://schemas.openxmlformats.org/officeDocument/2006/math">
                    <m:r>
                      <a:rPr lang="ru-BY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BY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т.е.  из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 элемент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был вычеркнут 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случай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B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ru-RU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ru-RU" dirty="0"/>
                          <m:t>, но </m:t>
                        </m:r>
                        <m:r>
                          <a:rPr lang="ru-BY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B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ru-RU">
                            <a:latin typeface="Cambria Math" panose="02040503050406030204" pitchFamily="18" charset="0"/>
                          </a:rPr>
                          <m:t> рассматривается аналогично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algn="just"/>
                <a:endParaRPr lang="ru-RU" dirty="0"/>
              </a:p>
              <a:p>
                <a:pPr lvl="1"/>
                <a:endParaRPr lang="en-US" dirty="0"/>
              </a:p>
              <a:p>
                <a:pPr lvl="1"/>
                <a:endParaRPr lang="ru-RU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54" y="1494661"/>
                <a:ext cx="11645782" cy="3416320"/>
              </a:xfrm>
              <a:prstGeom prst="rect">
                <a:avLst/>
              </a:prstGeom>
              <a:blipFill>
                <a:blip r:embed="rId4"/>
                <a:stretch>
                  <a:fillRect l="-419" t="-891" r="-4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AA34FF8D-808D-4895-8D70-84F8FADC4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27972"/>
              </p:ext>
            </p:extLst>
          </p:nvPr>
        </p:nvGraphicFramePr>
        <p:xfrm>
          <a:off x="3305651" y="3758539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5" name="Таблица 6">
            <a:extLst>
              <a:ext uri="{FF2B5EF4-FFF2-40B4-BE49-F238E27FC236}">
                <a16:creationId xmlns:a16="http://schemas.microsoft.com/office/drawing/2014/main" id="{0CD61596-E4F0-4C6A-B193-578C36E6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73053"/>
              </p:ext>
            </p:extLst>
          </p:nvPr>
        </p:nvGraphicFramePr>
        <p:xfrm>
          <a:off x="3270395" y="4451178"/>
          <a:ext cx="27060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78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27073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7" name="Таблица 6">
            <a:extLst>
              <a:ext uri="{FF2B5EF4-FFF2-40B4-BE49-F238E27FC236}">
                <a16:creationId xmlns:a16="http://schemas.microsoft.com/office/drawing/2014/main" id="{224A9962-94A2-4033-BEAD-9D16E488A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90924"/>
              </p:ext>
            </p:extLst>
          </p:nvPr>
        </p:nvGraphicFramePr>
        <p:xfrm>
          <a:off x="5189185" y="219035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9" name="Таблица 6">
            <a:extLst>
              <a:ext uri="{FF2B5EF4-FFF2-40B4-BE49-F238E27FC236}">
                <a16:creationId xmlns:a16="http://schemas.microsoft.com/office/drawing/2014/main" id="{A6EF8B72-C6F7-4B3E-97F7-D7BEA2BD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69179"/>
              </p:ext>
            </p:extLst>
          </p:nvPr>
        </p:nvGraphicFramePr>
        <p:xfrm>
          <a:off x="5189185" y="678613"/>
          <a:ext cx="2857358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94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00232" y="33385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2F6723-83DA-409F-83A2-4628D7071EF2}"/>
              </a:ext>
            </a:extLst>
          </p:cNvPr>
          <p:cNvSpPr txBox="1"/>
          <p:nvPr/>
        </p:nvSpPr>
        <p:spPr>
          <a:xfrm>
            <a:off x="5627965" y="46850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  <a:endParaRPr lang="ru-BY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FA96D6F-A547-4BCD-86C2-8E92BF67171C}"/>
              </a:ext>
            </a:extLst>
          </p:cNvPr>
          <p:cNvSpPr txBox="1"/>
          <p:nvPr/>
        </p:nvSpPr>
        <p:spPr>
          <a:xfrm>
            <a:off x="4804029" y="47110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endParaRPr lang="ru-BY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F257B7-9CDC-4C00-A1DF-7229DFA31A91}"/>
                  </a:ext>
                </a:extLst>
              </p:cNvPr>
              <p:cNvSpPr txBox="1"/>
              <p:nvPr/>
            </p:nvSpPr>
            <p:spPr>
              <a:xfrm>
                <a:off x="2784776" y="4482765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F257B7-9CDC-4C00-A1DF-7229DFA3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776" y="4482765"/>
                <a:ext cx="485619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/>
              <p:nvPr/>
            </p:nvSpPr>
            <p:spPr>
              <a:xfrm>
                <a:off x="185162" y="883424"/>
                <a:ext cx="11821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Утверждение.</a:t>
                </a:r>
              </a:p>
              <a:p>
                <a:pPr lvl="1"/>
                <a:r>
                  <a:rPr lang="ru-RU" b="1" dirty="0"/>
                  <a:t>Если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/>
                  <a:t>, то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1" dirty="0"/>
                  <a:t>обязательно будет содержать самым последним элементом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2" y="883424"/>
                <a:ext cx="11821675" cy="646331"/>
              </a:xfrm>
              <a:prstGeom prst="rect">
                <a:avLst/>
              </a:prstGeom>
              <a:blipFill>
                <a:blip r:embed="rId8"/>
                <a:stretch>
                  <a:fillRect l="-412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/>
              <p:nvPr/>
            </p:nvSpPr>
            <p:spPr>
              <a:xfrm>
                <a:off x="2804494" y="3739959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494" y="3739959"/>
                <a:ext cx="4856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E6AB0BE-61A0-4914-A874-C3514BE8EC3D}"/>
              </a:ext>
            </a:extLst>
          </p:cNvPr>
          <p:cNvSpPr txBox="1"/>
          <p:nvPr/>
        </p:nvSpPr>
        <p:spPr>
          <a:xfrm>
            <a:off x="4940399" y="403288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034A52-FCAB-4324-9EF7-C09E0177E010}"/>
                  </a:ext>
                </a:extLst>
              </p:cNvPr>
              <p:cNvSpPr txBox="1"/>
              <p:nvPr/>
            </p:nvSpPr>
            <p:spPr>
              <a:xfrm>
                <a:off x="343075" y="5047068"/>
                <a:ext cx="1150584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Тогда в последовательности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есть е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ще один элемент</m:t>
                    </m:r>
                    <m:r>
                      <a:rPr lang="ru-RU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 который стоит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раньше, т.</a:t>
                </a:r>
                <a:r>
                  <a:rPr lang="en-US" dirty="0"/>
                  <a:t> </a:t>
                </a:r>
                <a:r>
                  <a:rPr lang="ru-RU" dirty="0"/>
                  <a:t>е.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и после него никто более не вошел в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Поэтому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не изменится, если мы вычеркнем из последовательности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элемент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dirty="0"/>
                  <a:t>, а добавим вместо него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. </a:t>
                </a:r>
              </a:p>
              <a:p>
                <a:pPr lvl="1" algn="just"/>
                <a:r>
                  <a:rPr lang="ru-RU" dirty="0"/>
                  <a:t>Доказательство завершено.</a:t>
                </a:r>
                <a:endParaRPr lang="ru-BY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034A52-FCAB-4324-9EF7-C09E0177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" y="5047068"/>
                <a:ext cx="11505848" cy="1200329"/>
              </a:xfrm>
              <a:prstGeom prst="rect">
                <a:avLst/>
              </a:prstGeom>
              <a:blipFill>
                <a:blip r:embed="rId10"/>
                <a:stretch>
                  <a:fillRect t="-3046" r="-424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18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42" grpId="0"/>
      <p:bldP spid="43" grpId="0"/>
      <p:bldP spid="26" grpId="0"/>
      <p:bldP spid="2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3961375-CB15-4BB4-9629-DC36F88A4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88059"/>
              </p:ext>
            </p:extLst>
          </p:nvPr>
        </p:nvGraphicFramePr>
        <p:xfrm>
          <a:off x="2359430" y="4831012"/>
          <a:ext cx="2187277" cy="95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78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  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 что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 х[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blipFill>
                <a:blip r:embed="rId3"/>
                <a:stretch>
                  <a:fillRect l="-275" b="-116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Таблица 6">
            <a:extLst>
              <a:ext uri="{FF2B5EF4-FFF2-40B4-BE49-F238E27FC236}">
                <a16:creationId xmlns:a16="http://schemas.microsoft.com/office/drawing/2014/main" id="{224A9962-94A2-4033-BEAD-9D16E488AECF}"/>
              </a:ext>
            </a:extLst>
          </p:cNvPr>
          <p:cNvGraphicFramePr>
            <a:graphicFrameLocks noGrp="1"/>
          </p:cNvGraphicFramePr>
          <p:nvPr/>
        </p:nvGraphicFramePr>
        <p:xfrm>
          <a:off x="5189185" y="219035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9" name="Таблица 6">
            <a:extLst>
              <a:ext uri="{FF2B5EF4-FFF2-40B4-BE49-F238E27FC236}">
                <a16:creationId xmlns:a16="http://schemas.microsoft.com/office/drawing/2014/main" id="{A6EF8B72-C6F7-4B3E-97F7-D7BEA2BD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07867"/>
              </p:ext>
            </p:extLst>
          </p:nvPr>
        </p:nvGraphicFramePr>
        <p:xfrm>
          <a:off x="5189185" y="678613"/>
          <a:ext cx="2857358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94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29136" y="101257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/>
              <p:nvPr/>
            </p:nvSpPr>
            <p:spPr>
              <a:xfrm>
                <a:off x="145291" y="1359663"/>
                <a:ext cx="11821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Утверждение.</a:t>
                </a:r>
              </a:p>
              <a:p>
                <a:pPr lvl="1"/>
                <a:r>
                  <a:rPr lang="ru-RU" b="1" dirty="0"/>
                  <a:t>Если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/>
                  <a:t>, то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1" dirty="0"/>
                  <a:t>обязательно будет содержать самым последним элементом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1" y="1359663"/>
                <a:ext cx="11821675" cy="646331"/>
              </a:xfrm>
              <a:prstGeom prst="rect">
                <a:avLst/>
              </a:prstGeom>
              <a:blipFill>
                <a:blip r:embed="rId6"/>
                <a:stretch>
                  <a:fillRect l="-464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8DA0CD-3E4D-4E75-BE40-AE24296963ED}"/>
                  </a:ext>
                </a:extLst>
              </p:cNvPr>
              <p:cNvSpPr txBox="1"/>
              <p:nvPr/>
            </p:nvSpPr>
            <p:spPr>
              <a:xfrm>
                <a:off x="658343" y="3715147"/>
                <a:ext cx="453084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</a:rPr>
                  <a:t>Рекуррентное соотношение:</a:t>
                </a:r>
              </a:p>
              <a:p>
                <a:pPr lvl="1"/>
                <a:r>
                  <a:rPr lang="ru-RU" b="0" dirty="0">
                    <a:solidFill>
                      <a:srgbClr val="00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то</a:t>
                </a:r>
              </a:p>
              <a:p>
                <a:r>
                  <a:rPr lang="ru-RU" b="0" dirty="0">
                    <a:solidFill>
                      <a:srgbClr val="0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8DA0CD-3E4D-4E75-BE40-AE2429696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43" y="3715147"/>
                <a:ext cx="4530841" cy="923330"/>
              </a:xfrm>
              <a:prstGeom prst="rect">
                <a:avLst/>
              </a:prstGeom>
              <a:blipFill>
                <a:blip r:embed="rId7"/>
                <a:stretch>
                  <a:fillRect l="-1211" t="-3289" b="-4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C93A003-F810-4445-966E-5F8C986614F0}"/>
              </a:ext>
            </a:extLst>
          </p:cNvPr>
          <p:cNvCxnSpPr>
            <a:cxnSpLocks/>
          </p:cNvCxnSpPr>
          <p:nvPr/>
        </p:nvCxnSpPr>
        <p:spPr>
          <a:xfrm flipH="1" flipV="1">
            <a:off x="3178056" y="5066673"/>
            <a:ext cx="416521" cy="38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271EF-DFAA-441D-8222-01A88A939AAE}"/>
                  </a:ext>
                </a:extLst>
              </p:cNvPr>
              <p:cNvSpPr txBox="1"/>
              <p:nvPr/>
            </p:nvSpPr>
            <p:spPr>
              <a:xfrm>
                <a:off x="536940" y="2318994"/>
                <a:ext cx="11118119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Поэтому в Случае 1 можно пока забыть про элементы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решить задачу НОП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), а затем в конец построенной НОП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) приписать элемент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).</a:t>
                </a: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271EF-DFAA-441D-8222-01A88A93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40" y="2318994"/>
                <a:ext cx="11118119" cy="690958"/>
              </a:xfrm>
              <a:prstGeom prst="rect">
                <a:avLst/>
              </a:prstGeom>
              <a:blipFill>
                <a:blip r:embed="rId8"/>
                <a:stretch>
                  <a:fillRect l="-439" t="-3509" b="-96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921A612-A1E2-4F8B-9F09-37626084402C}"/>
              </a:ext>
            </a:extLst>
          </p:cNvPr>
          <p:cNvSpPr txBox="1"/>
          <p:nvPr/>
        </p:nvSpPr>
        <p:spPr>
          <a:xfrm>
            <a:off x="6415080" y="-1015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1D95FA-E872-4445-AC74-BBED2B21C3B6}"/>
              </a:ext>
            </a:extLst>
          </p:cNvPr>
          <p:cNvSpPr txBox="1"/>
          <p:nvPr/>
        </p:nvSpPr>
        <p:spPr>
          <a:xfrm>
            <a:off x="7219370" y="1012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536885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 что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 х[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blipFill>
                <a:blip r:embed="rId3"/>
                <a:stretch>
                  <a:fillRect l="-275" b="-116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/>
              <p:nvPr/>
            </p:nvSpPr>
            <p:spPr>
              <a:xfrm>
                <a:off x="295180" y="1973730"/>
                <a:ext cx="11554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</a:t>
                </a:r>
                <a:r>
                  <a:rPr lang="ru-RU" dirty="0"/>
                  <a:t>Предположим, что последний элемент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равен 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. Тогда элемент х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не войдет в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поэтому его  можно  вычеркнуть из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 и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=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1973730"/>
                <a:ext cx="11554798" cy="646331"/>
              </a:xfrm>
              <a:prstGeom prst="rect">
                <a:avLst/>
              </a:prstGeom>
              <a:blipFill>
                <a:blip r:embed="rId4"/>
                <a:stretch>
                  <a:fillRect l="-422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AA34FF8D-808D-4895-8D70-84F8FADC4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8905"/>
              </p:ext>
            </p:extLst>
          </p:nvPr>
        </p:nvGraphicFramePr>
        <p:xfrm>
          <a:off x="3638173" y="2944304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7" name="Таблица 6">
            <a:extLst>
              <a:ext uri="{FF2B5EF4-FFF2-40B4-BE49-F238E27FC236}">
                <a16:creationId xmlns:a16="http://schemas.microsoft.com/office/drawing/2014/main" id="{224A9962-94A2-4033-BEAD-9D16E488A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22134"/>
              </p:ext>
            </p:extLst>
          </p:nvPr>
        </p:nvGraphicFramePr>
        <p:xfrm>
          <a:off x="5189185" y="219035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9" name="Таблица 6">
            <a:extLst>
              <a:ext uri="{FF2B5EF4-FFF2-40B4-BE49-F238E27FC236}">
                <a16:creationId xmlns:a16="http://schemas.microsoft.com/office/drawing/2014/main" id="{A6EF8B72-C6F7-4B3E-97F7-D7BEA2BD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29127"/>
              </p:ext>
            </p:extLst>
          </p:nvPr>
        </p:nvGraphicFramePr>
        <p:xfrm>
          <a:off x="5170709" y="728020"/>
          <a:ext cx="2857358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94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00232" y="33385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/>
              <p:nvPr/>
            </p:nvSpPr>
            <p:spPr>
              <a:xfrm>
                <a:off x="295180" y="1199141"/>
                <a:ext cx="108628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Утверждение.</a:t>
                </a:r>
                <a:endParaRPr lang="en-US" b="1" dirty="0"/>
              </a:p>
              <a:p>
                <a:pPr lvl="1"/>
                <a:r>
                  <a:rPr lang="ru-RU" b="1" dirty="0"/>
                  <a:t>Если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/>
                  <a:t>, то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1" dirty="0"/>
                  <a:t>точно не сможет завершиться на один из этих элементов.</a:t>
                </a:r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1199141"/>
                <a:ext cx="10862815" cy="646331"/>
              </a:xfrm>
              <a:prstGeom prst="rect">
                <a:avLst/>
              </a:prstGeom>
              <a:blipFill>
                <a:blip r:embed="rId7"/>
                <a:stretch>
                  <a:fillRect l="-449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/>
              <p:nvPr/>
            </p:nvSpPr>
            <p:spPr>
              <a:xfrm>
                <a:off x="3026773" y="2987870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73" y="2987870"/>
                <a:ext cx="4856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Таблица 6">
            <a:extLst>
              <a:ext uri="{FF2B5EF4-FFF2-40B4-BE49-F238E27FC236}">
                <a16:creationId xmlns:a16="http://schemas.microsoft.com/office/drawing/2014/main" id="{7714CC4F-8DE0-4B3B-ADB1-9442D0734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75507"/>
              </p:ext>
            </p:extLst>
          </p:nvPr>
        </p:nvGraphicFramePr>
        <p:xfrm>
          <a:off x="3609371" y="3620614"/>
          <a:ext cx="2856785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21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B77F72-9680-40A7-88D2-F69AAC474055}"/>
                  </a:ext>
                </a:extLst>
              </p:cNvPr>
              <p:cNvSpPr txBox="1"/>
              <p:nvPr/>
            </p:nvSpPr>
            <p:spPr>
              <a:xfrm>
                <a:off x="3026773" y="3613597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B77F72-9680-40A7-88D2-F69AAC474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73" y="3613597"/>
                <a:ext cx="485619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C7ADBE-EB6A-4E51-8EEE-EA293AB677F4}"/>
                  </a:ext>
                </a:extLst>
              </p:cNvPr>
              <p:cNvSpPr txBox="1"/>
              <p:nvPr/>
            </p:nvSpPr>
            <p:spPr>
              <a:xfrm>
                <a:off x="295180" y="4150920"/>
                <a:ext cx="11554798" cy="692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2) </a:t>
                </a:r>
                <a:r>
                  <a:rPr lang="ru-RU" dirty="0"/>
                  <a:t>Предположим, что последний элемент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равен от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. Тогда элемент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dirty="0"/>
                  <a:t>не войдет в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поэтому его  можно  вычеркнуть из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 и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=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C7ADBE-EB6A-4E51-8EEE-EA293AB6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4150920"/>
                <a:ext cx="11554798" cy="692369"/>
              </a:xfrm>
              <a:prstGeom prst="rect">
                <a:avLst/>
              </a:prstGeom>
              <a:blipFill>
                <a:blip r:embed="rId10"/>
                <a:stretch>
                  <a:fillRect l="-422" t="-5263" b="-96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C211516-1FA0-487C-A94A-EAD59B6E120A}"/>
              </a:ext>
            </a:extLst>
          </p:cNvPr>
          <p:cNvSpPr txBox="1"/>
          <p:nvPr/>
        </p:nvSpPr>
        <p:spPr>
          <a:xfrm>
            <a:off x="4992414" y="31916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CF4795-F33E-40E7-8532-D7CC70428D3D}"/>
              </a:ext>
            </a:extLst>
          </p:cNvPr>
          <p:cNvSpPr txBox="1"/>
          <p:nvPr/>
        </p:nvSpPr>
        <p:spPr>
          <a:xfrm>
            <a:off x="6217370" y="392399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Таблица 6">
            <a:extLst>
              <a:ext uri="{FF2B5EF4-FFF2-40B4-BE49-F238E27FC236}">
                <a16:creationId xmlns:a16="http://schemas.microsoft.com/office/drawing/2014/main" id="{9A5404B6-E2A3-4284-9F8A-BBFCCCA68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34858"/>
              </p:ext>
            </p:extLst>
          </p:nvPr>
        </p:nvGraphicFramePr>
        <p:xfrm>
          <a:off x="3608798" y="4888061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07ACBB-395A-40A1-B13E-A0A19C0E8A03}"/>
                  </a:ext>
                </a:extLst>
              </p:cNvPr>
              <p:cNvSpPr txBox="1"/>
              <p:nvPr/>
            </p:nvSpPr>
            <p:spPr>
              <a:xfrm>
                <a:off x="3026773" y="4964456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07ACBB-395A-40A1-B13E-A0A19C0E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73" y="4964456"/>
                <a:ext cx="4856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Таблица 6">
            <a:extLst>
              <a:ext uri="{FF2B5EF4-FFF2-40B4-BE49-F238E27FC236}">
                <a16:creationId xmlns:a16="http://schemas.microsoft.com/office/drawing/2014/main" id="{2C0CF25E-91AC-487A-91A2-C1289E78C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73569"/>
              </p:ext>
            </p:extLst>
          </p:nvPr>
        </p:nvGraphicFramePr>
        <p:xfrm>
          <a:off x="3608798" y="5428586"/>
          <a:ext cx="2857358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94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8E9643AF-DFEA-4054-A098-E8B1D9FACEBB}"/>
              </a:ext>
            </a:extLst>
          </p:cNvPr>
          <p:cNvSpPr txBox="1"/>
          <p:nvPr/>
        </p:nvSpPr>
        <p:spPr>
          <a:xfrm>
            <a:off x="5309167" y="514912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6E2CC7-6561-4274-83D6-ADEE63BAA3F3}"/>
                  </a:ext>
                </a:extLst>
              </p:cNvPr>
              <p:cNvSpPr txBox="1"/>
              <p:nvPr/>
            </p:nvSpPr>
            <p:spPr>
              <a:xfrm>
                <a:off x="3026773" y="5460135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6E2CC7-6561-4274-83D6-ADEE63BA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73" y="5460135"/>
                <a:ext cx="485619" cy="369332"/>
              </a:xfrm>
              <a:prstGeom prst="rect">
                <a:avLst/>
              </a:prstGeom>
              <a:blipFill>
                <a:blip r:embed="rId1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C7242BDE-DF7C-45FA-A782-F97FD87080FB}"/>
              </a:ext>
            </a:extLst>
          </p:cNvPr>
          <p:cNvSpPr txBox="1"/>
          <p:nvPr/>
        </p:nvSpPr>
        <p:spPr>
          <a:xfrm>
            <a:off x="5638983" y="5780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645AE4-5E72-448B-A3C2-5C8FF7EC0F6B}"/>
                  </a:ext>
                </a:extLst>
              </p:cNvPr>
              <p:cNvSpPr txBox="1"/>
              <p:nvPr/>
            </p:nvSpPr>
            <p:spPr>
              <a:xfrm>
                <a:off x="295180" y="6112324"/>
                <a:ext cx="11655122" cy="692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3) </a:t>
                </a:r>
                <a:r>
                  <a:rPr lang="en-US" dirty="0"/>
                  <a:t>C</a:t>
                </a:r>
                <a:r>
                  <a:rPr lang="ru-RU" dirty="0" err="1"/>
                  <a:t>лучай</a:t>
                </a:r>
                <a:r>
                  <a:rPr lang="ru-RU" dirty="0"/>
                  <a:t>, когда в </a:t>
                </a:r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не входит ни один из элементов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 будет рассмотрен через шаг в подзадачах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645AE4-5E72-448B-A3C2-5C8FF7EC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6112324"/>
                <a:ext cx="11655122" cy="692369"/>
              </a:xfrm>
              <a:prstGeom prst="rect">
                <a:avLst/>
              </a:prstGeom>
              <a:blipFill>
                <a:blip r:embed="rId13"/>
                <a:stretch>
                  <a:fillRect l="-418" t="-5310" b="-106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8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42" grpId="0"/>
      <p:bldP spid="43" grpId="0"/>
      <p:bldP spid="28" grpId="0"/>
      <p:bldP spid="31" grpId="0"/>
      <p:bldP spid="33" grpId="0"/>
      <p:bldP spid="34" grpId="0"/>
      <p:bldP spid="41" grpId="0"/>
      <p:bldP spid="46" grpId="0"/>
      <p:bldP spid="47" grpId="0"/>
      <p:bldP spid="50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259398" y="1245424"/>
            <a:ext cx="5081048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l,r</a:t>
            </a:r>
            <a:r>
              <a:rPr lang="ru-RU" sz="2000" dirty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if</a:t>
            </a:r>
            <a:r>
              <a:rPr lang="ru-RU" sz="2000" dirty="0">
                <a:latin typeface="Consolas" panose="020B0609020204030204" pitchFamily="49" charset="0"/>
              </a:rPr>
              <a:t> l ≠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ru-RU" sz="2000" dirty="0">
                <a:latin typeface="Consolas" panose="020B0609020204030204" pitchFamily="49" charset="0"/>
              </a:rPr>
              <a:t>k = (l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l,k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(k+1,r)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MergeList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l,k,r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3424" y="1043616"/>
            <a:ext cx="558066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Делим последовательность элементов на две части (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границы </a:t>
            </a:r>
            <a:r>
              <a:rPr lang="en-US" i="1" dirty="0"/>
              <a:t>l</a:t>
            </a:r>
            <a:r>
              <a:rPr lang="ru-RU" i="1" dirty="0"/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/>
              <a:t> </a:t>
            </a:r>
            <a:r>
              <a:rPr lang="en-US" i="1" dirty="0"/>
              <a:t>r</a:t>
            </a:r>
            <a:r>
              <a:rPr lang="ru-RU" dirty="0"/>
              <a:t>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включаем</a:t>
            </a:r>
            <a:r>
              <a:rPr lang="en-US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сортируемая  последовательность состояла из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элементов, то первая часть может содержать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элементов, а вторая часть – оставшиеся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порядок следования элементов в каждой из полученных частей совпадает с их порядком следования в исходной последовательности). Если в последовательности только один элемент, то деление не выполняем.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Сортируем отдельно каждую из полученных частей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этим же алгоритмом.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Производим слияние отсортированных частей последовательности так, чтобы сохранилась упорядоченность.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93816"/>
              </p:ext>
            </p:extLst>
          </p:nvPr>
        </p:nvGraphicFramePr>
        <p:xfrm>
          <a:off x="6259398" y="3474238"/>
          <a:ext cx="39639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Equation" r:id="rId3" imgW="4330700" imgH="1117600" progId="Equation.DSMT4">
                  <p:embed/>
                </p:oleObj>
              </mc:Choice>
              <mc:Fallback>
                <p:oleObj name="Equation" r:id="rId3" imgW="4330700" imgH="11176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398" y="3474238"/>
                        <a:ext cx="3963987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-4559" y="3800747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4638172"/>
            <a:ext cx="219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802072"/>
              </p:ext>
            </p:extLst>
          </p:nvPr>
        </p:nvGraphicFramePr>
        <p:xfrm>
          <a:off x="6345447" y="5007504"/>
          <a:ext cx="1892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Equation" r:id="rId5" imgW="1892300" imgH="355600" progId="Equation.DSMT4">
                  <p:embed/>
                </p:oleObj>
              </mc:Choice>
              <mc:Fallback>
                <p:oleObj name="Equation" r:id="rId5" imgW="1892300" imgH="3556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447" y="5007504"/>
                        <a:ext cx="1892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49452" y="106075"/>
            <a:ext cx="429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Сортировка массива слиянием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4266" y="774591"/>
            <a:ext cx="3008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55B89FD-DA55-4A07-AC71-2D222225A1A2}"/>
              </a:ext>
            </a:extLst>
          </p:cNvPr>
          <p:cNvCxnSpPr/>
          <p:nvPr/>
        </p:nvCxnSpPr>
        <p:spPr>
          <a:xfrm>
            <a:off x="5978769" y="870438"/>
            <a:ext cx="0" cy="5205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536885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 что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 х[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blipFill>
                <a:blip r:embed="rId3"/>
                <a:stretch>
                  <a:fillRect l="-275" b="-116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Таблица 6">
            <a:extLst>
              <a:ext uri="{FF2B5EF4-FFF2-40B4-BE49-F238E27FC236}">
                <a16:creationId xmlns:a16="http://schemas.microsoft.com/office/drawing/2014/main" id="{224A9962-94A2-4033-BEAD-9D16E488A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47009"/>
              </p:ext>
            </p:extLst>
          </p:nvPr>
        </p:nvGraphicFramePr>
        <p:xfrm>
          <a:off x="5189185" y="219035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9" name="Таблица 6">
            <a:extLst>
              <a:ext uri="{FF2B5EF4-FFF2-40B4-BE49-F238E27FC236}">
                <a16:creationId xmlns:a16="http://schemas.microsoft.com/office/drawing/2014/main" id="{A6EF8B72-C6F7-4B3E-97F7-D7BEA2BD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70883"/>
              </p:ext>
            </p:extLst>
          </p:nvPr>
        </p:nvGraphicFramePr>
        <p:xfrm>
          <a:off x="5189185" y="678613"/>
          <a:ext cx="2857358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94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00232" y="33385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/>
              <p:nvPr/>
            </p:nvSpPr>
            <p:spPr>
              <a:xfrm>
                <a:off x="212073" y="999305"/>
                <a:ext cx="95668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Утверждение.</a:t>
                </a:r>
                <a:endParaRPr lang="en-US" b="1" dirty="0"/>
              </a:p>
              <a:p>
                <a:pPr lvl="1"/>
                <a:r>
                  <a:rPr lang="ru-RU" b="1" dirty="0"/>
                  <a:t>Если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/>
                  <a:t>, то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1" dirty="0"/>
                  <a:t>точно не сможет завершиться на один из этих элементов.</a:t>
                </a:r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3" y="999305"/>
                <a:ext cx="9566857" cy="646331"/>
              </a:xfrm>
              <a:prstGeom prst="rect">
                <a:avLst/>
              </a:prstGeom>
              <a:blipFill>
                <a:blip r:embed="rId6"/>
                <a:stretch>
                  <a:fillRect l="-574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A9F7EB-DFF7-439A-9B1A-4B0741084090}"/>
                  </a:ext>
                </a:extLst>
              </p:cNvPr>
              <p:cNvSpPr txBox="1"/>
              <p:nvPr/>
            </p:nvSpPr>
            <p:spPr>
              <a:xfrm>
                <a:off x="567213" y="3185647"/>
                <a:ext cx="5684248" cy="680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если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 х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то</m:t>
                      </m:r>
                    </m:oMath>
                  </m:oMathPara>
                </a14:m>
                <a:endParaRPr lang="ru-RU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х </m:t>
                      </m:r>
                      <m:d>
                        <m:dPr>
                          <m:begChr m:val="{"/>
                          <m:endChr m:val="}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A9F7EB-DFF7-439A-9B1A-4B074108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13" y="3185647"/>
                <a:ext cx="5684248" cy="680123"/>
              </a:xfrm>
              <a:prstGeom prst="rect">
                <a:avLst/>
              </a:prstGeom>
              <a:blipFill>
                <a:blip r:embed="rId7"/>
                <a:stretch>
                  <a:fillRect t="-901" b="-72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Таблица 50">
            <a:extLst>
              <a:ext uri="{FF2B5EF4-FFF2-40B4-BE49-F238E27FC236}">
                <a16:creationId xmlns:a16="http://schemas.microsoft.com/office/drawing/2014/main" id="{CC3B585A-A32E-4B4F-A8A8-A8EE1A033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70869"/>
              </p:ext>
            </p:extLst>
          </p:nvPr>
        </p:nvGraphicFramePr>
        <p:xfrm>
          <a:off x="4276183" y="4591828"/>
          <a:ext cx="260658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98">
                <a:tc>
                  <a:txBody>
                    <a:bodyPr/>
                    <a:lstStyle/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BB66329-6B08-4BB7-8858-A61491E4A9AA}"/>
              </a:ext>
            </a:extLst>
          </p:cNvPr>
          <p:cNvCxnSpPr>
            <a:cxnSpLocks/>
          </p:cNvCxnSpPr>
          <p:nvPr/>
        </p:nvCxnSpPr>
        <p:spPr>
          <a:xfrm flipH="1">
            <a:off x="5122277" y="51605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175BDCA-9A56-413E-B5BB-989D573754ED}"/>
              </a:ext>
            </a:extLst>
          </p:cNvPr>
          <p:cNvCxnSpPr/>
          <p:nvPr/>
        </p:nvCxnSpPr>
        <p:spPr>
          <a:xfrm flipV="1">
            <a:off x="5579477" y="4859117"/>
            <a:ext cx="0" cy="30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92EBD6-8740-439B-A757-BDDE8979FA4C}"/>
              </a:ext>
            </a:extLst>
          </p:cNvPr>
          <p:cNvSpPr txBox="1"/>
          <p:nvPr/>
        </p:nvSpPr>
        <p:spPr>
          <a:xfrm>
            <a:off x="433633" y="2677212"/>
            <a:ext cx="656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Получаем для Случая 2 следующее рекуррентное соотношение: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240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9">
                <a:extLst>
                  <a:ext uri="{FF2B5EF4-FFF2-40B4-BE49-F238E27FC236}">
                    <a16:creationId xmlns:a16="http://schemas.microsoft.com/office/drawing/2014/main" id="{A7915D77-F2CA-4DBD-8A21-FC2CD533249E}"/>
                  </a:ext>
                </a:extLst>
              </p:cNvPr>
              <p:cNvSpPr txBox="1"/>
              <p:nvPr/>
            </p:nvSpPr>
            <p:spPr bwMode="auto">
              <a:xfrm>
                <a:off x="289630" y="648181"/>
                <a:ext cx="8260482" cy="27291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ru-RU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=1,…</a:t>
                </a:r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1,…,</a:t>
                </a: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ru-RU" sz="200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−1]+1,         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 х[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]=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𝑚𝑎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х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 х[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]≠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</m:t>
                    </m:r>
                  </m:oMath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24" name="Объект 9">
                <a:extLst>
                  <a:ext uri="{FF2B5EF4-FFF2-40B4-BE49-F238E27FC236}">
                    <a16:creationId xmlns:a16="http://schemas.microsoft.com/office/drawing/2014/main" id="{A7915D77-F2CA-4DBD-8A21-FC2CD5332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630" y="648181"/>
                <a:ext cx="8260482" cy="2729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B93591-6CE5-4F00-91A0-00D95F09DC7C}"/>
              </a:ext>
            </a:extLst>
          </p:cNvPr>
          <p:cNvSpPr txBox="1"/>
          <p:nvPr/>
        </p:nvSpPr>
        <p:spPr>
          <a:xfrm>
            <a:off x="188535" y="182810"/>
            <a:ext cx="744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Объединяя оба случая, получаем следующее рекуррентное соотношение: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9">
                <a:extLst>
                  <a:ext uri="{FF2B5EF4-FFF2-40B4-BE49-F238E27FC236}">
                    <a16:creationId xmlns:a16="http://schemas.microsoft.com/office/drawing/2014/main" id="{7FD9DCCA-5D93-48D2-8FB3-82AA68FBDAB3}"/>
                  </a:ext>
                </a:extLst>
              </p:cNvPr>
              <p:cNvSpPr txBox="1"/>
              <p:nvPr/>
            </p:nvSpPr>
            <p:spPr bwMode="auto">
              <a:xfrm>
                <a:off x="940080" y="4336545"/>
                <a:ext cx="5281611" cy="5371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решение задачи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Объект 9">
                <a:extLst>
                  <a:ext uri="{FF2B5EF4-FFF2-40B4-BE49-F238E27FC236}">
                    <a16:creationId xmlns:a16="http://schemas.microsoft.com/office/drawing/2014/main" id="{7FD9DCCA-5D93-48D2-8FB3-82AA68FB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0080" y="4336545"/>
                <a:ext cx="5281611" cy="537113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559A9DB4-9976-4852-AAE8-1D647EB3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93126"/>
              </p:ext>
            </p:extLst>
          </p:nvPr>
        </p:nvGraphicFramePr>
        <p:xfrm>
          <a:off x="8257880" y="3480708"/>
          <a:ext cx="3517808" cy="261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56">
                  <a:extLst>
                    <a:ext uri="{9D8B030D-6E8A-4147-A177-3AD203B41FA5}">
                      <a16:colId xmlns:a16="http://schemas.microsoft.com/office/drawing/2014/main" val="946057617"/>
                    </a:ext>
                  </a:extLst>
                </a:gridCol>
              </a:tblGrid>
              <a:tr h="627665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m=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3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r>
                        <a:rPr lang="en-US" sz="1200" dirty="0"/>
                        <a:t>1 </a:t>
                      </a:r>
                      <a:r>
                        <a:rPr lang="ru-RU" sz="1200" dirty="0"/>
                        <a:t>   </a:t>
                      </a:r>
                      <a:r>
                        <a:rPr lang="ru-RU" sz="1400" b="1" dirty="0"/>
                        <a:t>м</a:t>
                      </a:r>
                      <a:endParaRPr lang="ru-RU" sz="1400" b="1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  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  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ru-RU" sz="1200" dirty="0"/>
                        <a:t>4   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333">
                <a:tc>
                  <a:txBody>
                    <a:bodyPr/>
                    <a:lstStyle/>
                    <a:p>
                      <a:r>
                        <a:rPr lang="en-US" sz="1200" dirty="0"/>
                        <a:t>n=</a:t>
                      </a:r>
                      <a:r>
                        <a:rPr lang="ru-RU" sz="1200" dirty="0"/>
                        <a:t>5</a:t>
                      </a:r>
                      <a:r>
                        <a:rPr lang="en-US" sz="1200" dirty="0"/>
                        <a:t>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7096"/>
              </p:ext>
            </p:extLst>
          </p:nvPr>
        </p:nvGraphicFramePr>
        <p:xfrm>
          <a:off x="1675242" y="2479880"/>
          <a:ext cx="2451877" cy="218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610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20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8F6FB89-EB6B-4A5D-A3A4-28A1815D1BAF}"/>
              </a:ext>
            </a:extLst>
          </p:cNvPr>
          <p:cNvSpPr txBox="1"/>
          <p:nvPr/>
        </p:nvSpPr>
        <p:spPr>
          <a:xfrm>
            <a:off x="1156444" y="3379591"/>
            <a:ext cx="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  <a:endParaRPr lang="ru-RU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9">
                <a:extLst>
                  <a:ext uri="{FF2B5EF4-FFF2-40B4-BE49-F238E27FC236}">
                    <a16:creationId xmlns:a16="http://schemas.microsoft.com/office/drawing/2014/main" id="{C673367E-B84B-4168-A15C-94BA08C216B2}"/>
                  </a:ext>
                </a:extLst>
              </p:cNvPr>
              <p:cNvSpPr txBox="1"/>
              <p:nvPr/>
            </p:nvSpPr>
            <p:spPr bwMode="auto">
              <a:xfrm>
                <a:off x="977000" y="693154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−1]+1,        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 х[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 х[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7" name="Объект 9">
                <a:extLst>
                  <a:ext uri="{FF2B5EF4-FFF2-40B4-BE49-F238E27FC236}">
                    <a16:creationId xmlns:a16="http://schemas.microsoft.com/office/drawing/2014/main" id="{C673367E-B84B-4168-A15C-94BA08C21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000" y="693154"/>
                <a:ext cx="7032487" cy="1357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C791BE55-E7E6-4688-9888-949A1F71FD52}"/>
              </a:ext>
            </a:extLst>
          </p:cNvPr>
          <p:cNvCxnSpPr/>
          <p:nvPr/>
        </p:nvCxnSpPr>
        <p:spPr>
          <a:xfrm>
            <a:off x="2432116" y="3299381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9C7841A-3127-4D36-BFDC-A05574912AAD}"/>
              </a:ext>
            </a:extLst>
          </p:cNvPr>
          <p:cNvCxnSpPr/>
          <p:nvPr/>
        </p:nvCxnSpPr>
        <p:spPr>
          <a:xfrm>
            <a:off x="2432115" y="3610423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8533C44-A969-4CF6-B731-5D0C83BB69D2}"/>
              </a:ext>
            </a:extLst>
          </p:cNvPr>
          <p:cNvCxnSpPr/>
          <p:nvPr/>
        </p:nvCxnSpPr>
        <p:spPr>
          <a:xfrm>
            <a:off x="2432114" y="3861681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13564D8-D325-4782-824E-2E73C95F4909}"/>
              </a:ext>
            </a:extLst>
          </p:cNvPr>
          <p:cNvCxnSpPr/>
          <p:nvPr/>
        </p:nvCxnSpPr>
        <p:spPr>
          <a:xfrm>
            <a:off x="2432114" y="4187072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0136D51-6F49-46D0-A922-3548153C9A07}"/>
              </a:ext>
            </a:extLst>
          </p:cNvPr>
          <p:cNvCxnSpPr/>
          <p:nvPr/>
        </p:nvCxnSpPr>
        <p:spPr>
          <a:xfrm>
            <a:off x="2432113" y="4517010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A8C6E5-7203-4159-8715-45E1C44004CF}"/>
              </a:ext>
            </a:extLst>
          </p:cNvPr>
          <p:cNvSpPr txBox="1"/>
          <p:nvPr/>
        </p:nvSpPr>
        <p:spPr>
          <a:xfrm>
            <a:off x="273377" y="5123282"/>
            <a:ext cx="1050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не нужно восстанавливать саму подпоследовательность, то можно в памяти хранить только предыдущую строку матрицы и текущую  (предыдущий столбец и текущий)</a:t>
            </a:r>
            <a:endParaRPr lang="ru-BY" dirty="0"/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88FB314B-EC90-4B4C-A325-4139CD5FD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55036"/>
              </p:ext>
            </p:extLst>
          </p:nvPr>
        </p:nvGraphicFramePr>
        <p:xfrm>
          <a:off x="8726896" y="830187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5BAAA68-3740-4DF4-8C58-C6C337389590}"/>
              </a:ext>
            </a:extLst>
          </p:cNvPr>
          <p:cNvCxnSpPr>
            <a:cxnSpLocks/>
          </p:cNvCxnSpPr>
          <p:nvPr/>
        </p:nvCxnSpPr>
        <p:spPr>
          <a:xfrm flipH="1" flipV="1">
            <a:off x="9549354" y="1205551"/>
            <a:ext cx="207389" cy="33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FFE4B75-5E88-459D-A886-BC353E9DD72E}"/>
              </a:ext>
            </a:extLst>
          </p:cNvPr>
          <p:cNvCxnSpPr/>
          <p:nvPr/>
        </p:nvCxnSpPr>
        <p:spPr>
          <a:xfrm flipV="1">
            <a:off x="9939170" y="1202444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35C5CD7-73C4-414A-BD09-F9A8CCEC94ED}"/>
              </a:ext>
            </a:extLst>
          </p:cNvPr>
          <p:cNvCxnSpPr/>
          <p:nvPr/>
        </p:nvCxnSpPr>
        <p:spPr>
          <a:xfrm flipH="1">
            <a:off x="9436231" y="1687398"/>
            <a:ext cx="320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EFE431E4-9E32-4C10-B1BB-094DF704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747"/>
              </p:ext>
            </p:extLst>
          </p:nvPr>
        </p:nvGraphicFramePr>
        <p:xfrm>
          <a:off x="5455390" y="2561078"/>
          <a:ext cx="2451877" cy="218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610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20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87E1591-9CB3-40D8-B01D-5E56F7364D04}"/>
              </a:ext>
            </a:extLst>
          </p:cNvPr>
          <p:cNvCxnSpPr/>
          <p:nvPr/>
        </p:nvCxnSpPr>
        <p:spPr>
          <a:xfrm>
            <a:off x="6332488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CC7C5C-D8A1-418D-8E44-7ABBF67DD0D7}"/>
              </a:ext>
            </a:extLst>
          </p:cNvPr>
          <p:cNvCxnSpPr/>
          <p:nvPr/>
        </p:nvCxnSpPr>
        <p:spPr>
          <a:xfrm>
            <a:off x="6681328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288F0F1-3174-4A7E-9838-FAA4188A5C3B}"/>
              </a:ext>
            </a:extLst>
          </p:cNvPr>
          <p:cNvCxnSpPr/>
          <p:nvPr/>
        </p:nvCxnSpPr>
        <p:spPr>
          <a:xfrm>
            <a:off x="7041823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D78019F-415E-484E-95C5-CEB554B87AE6}"/>
              </a:ext>
            </a:extLst>
          </p:cNvPr>
          <p:cNvCxnSpPr/>
          <p:nvPr/>
        </p:nvCxnSpPr>
        <p:spPr>
          <a:xfrm>
            <a:off x="7371008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9635BA4-0E9F-41A4-A94F-89011BBB3EED}"/>
              </a:ext>
            </a:extLst>
          </p:cNvPr>
          <p:cNvCxnSpPr/>
          <p:nvPr/>
        </p:nvCxnSpPr>
        <p:spPr>
          <a:xfrm>
            <a:off x="7757507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4196E-72F3-4734-BF01-A9660CF2F98B}"/>
              </a:ext>
            </a:extLst>
          </p:cNvPr>
          <p:cNvSpPr txBox="1"/>
          <p:nvPr/>
        </p:nvSpPr>
        <p:spPr>
          <a:xfrm>
            <a:off x="1999027" y="206691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1-й способ</a:t>
            </a:r>
            <a:endParaRPr lang="ru-B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F6A3E6-066F-46A1-8862-595FD6DE3283}"/>
              </a:ext>
            </a:extLst>
          </p:cNvPr>
          <p:cNvSpPr txBox="1"/>
          <p:nvPr/>
        </p:nvSpPr>
        <p:spPr>
          <a:xfrm>
            <a:off x="5912177" y="206691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2-й способ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5B4130-9221-4D31-9CE6-6A0F9A16F2E6}"/>
                  </a:ext>
                </a:extLst>
              </p:cNvPr>
              <p:cNvSpPr txBox="1"/>
              <p:nvPr/>
            </p:nvSpPr>
            <p:spPr>
              <a:xfrm>
                <a:off x="5502524" y="6021769"/>
                <a:ext cx="1083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5B4130-9221-4D31-9CE6-6A0F9A16F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24" y="6021769"/>
                <a:ext cx="10831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50A4B3C-DEE0-4ADF-B138-D05B9A23DCD3}"/>
              </a:ext>
            </a:extLst>
          </p:cNvPr>
          <p:cNvSpPr txBox="1"/>
          <p:nvPr/>
        </p:nvSpPr>
        <p:spPr>
          <a:xfrm>
            <a:off x="339077" y="6021769"/>
            <a:ext cx="488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Время работы алгоритма, основанного на ДП: </a:t>
            </a:r>
            <a:endParaRPr lang="ru-BY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25CFC6-ACB0-4424-9722-5141E0434FA9}"/>
              </a:ext>
            </a:extLst>
          </p:cNvPr>
          <p:cNvSpPr txBox="1"/>
          <p:nvPr/>
        </p:nvSpPr>
        <p:spPr>
          <a:xfrm>
            <a:off x="188536" y="25452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ДП назад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142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36" grpId="0"/>
      <p:bldP spid="37" grpId="0"/>
      <p:bldP spid="38" grpId="0"/>
      <p:bldP spid="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93591-6CE5-4F00-91A0-00D95F09DC7C}"/>
                  </a:ext>
                </a:extLst>
              </p:cNvPr>
              <p:cNvSpPr txBox="1"/>
              <p:nvPr/>
            </p:nvSpPr>
            <p:spPr>
              <a:xfrm>
                <a:off x="289376" y="49101"/>
                <a:ext cx="1161324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Восстановление наибольшей обще подпоследовательности </a:t>
                </a:r>
                <a:r>
                  <a:rPr lang="ru-RU" dirty="0"/>
                  <a:t>– «обратный ход»: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стартуем из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движение осуществляем до тех пор, пока не придем в нулевую строку или нулевой столбец (либо пока не придем к нулевому элементу матрицы)</a:t>
                </a:r>
                <a:r>
                  <a:rPr lang="en-US" dirty="0"/>
                  <a:t>;</a:t>
                </a:r>
                <a:endParaRPr lang="ru-RU" dirty="0"/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движение осуществляем по следующему правилу: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  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ru-RU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то добавляем 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dirty="0"/>
                  <a:t> (или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) к ответу и переходим к элементу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   если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ru-RU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то переходим к любому из  элементов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/>
                  <a:t>, который равен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pPr lvl="1"/>
                <a:endParaRPr lang="ru-RU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</a:rPr>
                  <a:t>Для получения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нужно перевернуть полученный ответ.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93591-6CE5-4F00-91A0-00D95F09D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6" y="49101"/>
                <a:ext cx="11613248" cy="3416320"/>
              </a:xfrm>
              <a:prstGeom prst="rect">
                <a:avLst/>
              </a:prstGeom>
              <a:blipFill>
                <a:blip r:embed="rId3"/>
                <a:stretch>
                  <a:fillRect l="-420" t="-893" b="-196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559A9DB4-9976-4852-AAE8-1D647EB3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27399"/>
              </p:ext>
            </p:extLst>
          </p:nvPr>
        </p:nvGraphicFramePr>
        <p:xfrm>
          <a:off x="2776559" y="3417710"/>
          <a:ext cx="3487918" cy="24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4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457">
                  <a:extLst>
                    <a:ext uri="{9D8B030D-6E8A-4147-A177-3AD203B41FA5}">
                      <a16:colId xmlns:a16="http://schemas.microsoft.com/office/drawing/2014/main" val="946057617"/>
                    </a:ext>
                  </a:extLst>
                </a:gridCol>
              </a:tblGrid>
              <a:tr h="497403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m=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3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r>
                        <a:rPr lang="en-US" sz="1200" dirty="0"/>
                        <a:t>1 </a:t>
                      </a:r>
                      <a:r>
                        <a:rPr lang="ru-RU" sz="1200" dirty="0"/>
                        <a:t>    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     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     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ru-RU" sz="1200" dirty="0"/>
                        <a:t>4     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333">
                <a:tc>
                  <a:txBody>
                    <a:bodyPr/>
                    <a:lstStyle/>
                    <a:p>
                      <a:r>
                        <a:rPr lang="en-US" sz="1200" dirty="0"/>
                        <a:t>n=</a:t>
                      </a:r>
                      <a:r>
                        <a:rPr lang="ru-RU" sz="1200" dirty="0"/>
                        <a:t>5</a:t>
                      </a:r>
                      <a:r>
                        <a:rPr lang="en-US" sz="1200" dirty="0"/>
                        <a:t> 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FBC71C5-051A-4947-AA17-24224A62E429}"/>
              </a:ext>
            </a:extLst>
          </p:cNvPr>
          <p:cNvCxnSpPr/>
          <p:nvPr/>
        </p:nvCxnSpPr>
        <p:spPr>
          <a:xfrm flipH="1" flipV="1">
            <a:off x="5436123" y="5364484"/>
            <a:ext cx="263951" cy="2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E7B937-5236-4A80-AE73-D12C3F46A5E3}"/>
              </a:ext>
            </a:extLst>
          </p:cNvPr>
          <p:cNvSpPr txBox="1"/>
          <p:nvPr/>
        </p:nvSpPr>
        <p:spPr>
          <a:xfrm>
            <a:off x="9511745" y="55691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</a:t>
            </a:r>
            <a:endParaRPr lang="ru-BY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EE80045-A3B2-498D-8152-6C975F74E731}"/>
              </a:ext>
            </a:extLst>
          </p:cNvPr>
          <p:cNvCxnSpPr/>
          <p:nvPr/>
        </p:nvCxnSpPr>
        <p:spPr>
          <a:xfrm flipV="1">
            <a:off x="5436123" y="4980342"/>
            <a:ext cx="0" cy="25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A226E8-3060-4C19-A299-EC02C617499B}"/>
              </a:ext>
            </a:extLst>
          </p:cNvPr>
          <p:cNvSpPr txBox="1"/>
          <p:nvPr/>
        </p:nvSpPr>
        <p:spPr>
          <a:xfrm>
            <a:off x="9216471" y="556918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51C1E8B-ACE0-4E38-B0AA-00497966FBCE}"/>
              </a:ext>
            </a:extLst>
          </p:cNvPr>
          <p:cNvCxnSpPr/>
          <p:nvPr/>
        </p:nvCxnSpPr>
        <p:spPr>
          <a:xfrm flipH="1" flipV="1">
            <a:off x="4220065" y="4133615"/>
            <a:ext cx="263951" cy="2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BF47493-1EE2-4207-B501-BFDC7F878461}"/>
              </a:ext>
            </a:extLst>
          </p:cNvPr>
          <p:cNvCxnSpPr/>
          <p:nvPr/>
        </p:nvCxnSpPr>
        <p:spPr>
          <a:xfrm flipV="1">
            <a:off x="5032341" y="4405573"/>
            <a:ext cx="0" cy="25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830CD1-E1AF-4D17-9B66-BB06803A71AC}"/>
              </a:ext>
            </a:extLst>
          </p:cNvPr>
          <p:cNvCxnSpPr/>
          <p:nvPr/>
        </p:nvCxnSpPr>
        <p:spPr>
          <a:xfrm flipH="1">
            <a:off x="4606565" y="4359859"/>
            <a:ext cx="240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506B82-4A5D-4F79-8A42-8A1FDB1AD4B4}"/>
              </a:ext>
            </a:extLst>
          </p:cNvPr>
          <p:cNvSpPr txBox="1"/>
          <p:nvPr/>
        </p:nvSpPr>
        <p:spPr>
          <a:xfrm>
            <a:off x="8855473" y="556918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</a:t>
            </a:r>
            <a:endParaRPr lang="ru-BY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E934779-459E-45B9-8702-8D2AD9A4C9CB}"/>
              </a:ext>
            </a:extLst>
          </p:cNvPr>
          <p:cNvCxnSpPr/>
          <p:nvPr/>
        </p:nvCxnSpPr>
        <p:spPr>
          <a:xfrm flipH="1" flipV="1">
            <a:off x="5079475" y="4754098"/>
            <a:ext cx="263951" cy="2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F52BB4-A578-44D5-A8C7-60B5111B67A8}"/>
                  </a:ext>
                </a:extLst>
              </p:cNvPr>
              <p:cNvSpPr txBox="1"/>
              <p:nvPr/>
            </p:nvSpPr>
            <p:spPr>
              <a:xfrm>
                <a:off x="7852763" y="5050199"/>
                <a:ext cx="36132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м а м и т а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м о т м а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=</a:t>
                </a:r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F52BB4-A578-44D5-A8C7-60B5111B6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763" y="5050199"/>
                <a:ext cx="361323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2356074-0590-492E-9402-ACF66085222E}"/>
              </a:ext>
            </a:extLst>
          </p:cNvPr>
          <p:cNvSpPr txBox="1"/>
          <p:nvPr/>
        </p:nvSpPr>
        <p:spPr>
          <a:xfrm>
            <a:off x="2237254" y="6203430"/>
            <a:ext cx="507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</a:t>
            </a:r>
            <a:r>
              <a:rPr lang="ru-RU" sz="1600" dirty="0"/>
              <a:t>в примере при неоднозначности движение шло вверх</a:t>
            </a:r>
            <a:r>
              <a:rPr lang="ru-RU" dirty="0"/>
              <a:t>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070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0" grpId="0"/>
      <p:bldP spid="23" grpId="0"/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307995" y="2486524"/>
            <a:ext cx="8042635" cy="18959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5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подстрока-палиндром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9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533" y="844728"/>
            <a:ext cx="1007763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Задана строка длины </a:t>
            </a:r>
            <a:r>
              <a:rPr lang="en-US" sz="2400" dirty="0"/>
              <a:t>n. </a:t>
            </a:r>
            <a:endParaRPr lang="ru-RU" sz="2400" dirty="0"/>
          </a:p>
          <a:p>
            <a:pPr algn="just"/>
            <a:r>
              <a:rPr lang="ru-RU" sz="2400" dirty="0"/>
              <a:t>Необходимо вычеркнуть минимальное число элементов, чтобы получился палиндром </a:t>
            </a:r>
          </a:p>
          <a:p>
            <a:pPr algn="just"/>
            <a:r>
              <a:rPr lang="ru-RU" sz="2400" dirty="0"/>
              <a:t>(</a:t>
            </a:r>
            <a:r>
              <a:rPr lang="ru-RU" sz="1600" dirty="0"/>
              <a:t>палиндром  - </a:t>
            </a:r>
            <a:r>
              <a:rPr lang="ru-RU" sz="1600" i="1" dirty="0"/>
              <a:t>строка</a:t>
            </a:r>
            <a:r>
              <a:rPr lang="ru-RU" i="1" dirty="0"/>
              <a:t>, которая одинаково читается слева направо и справа налево</a:t>
            </a:r>
            <a:r>
              <a:rPr lang="ru-RU" sz="2400" dirty="0"/>
              <a:t>).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561" y="2851155"/>
            <a:ext cx="8870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Для строки: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f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/>
              <a:t>l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</a:p>
          <a:p>
            <a:pPr lvl="1"/>
            <a:r>
              <a:rPr lang="ru-RU" sz="2400" dirty="0"/>
              <a:t>Максимальная подстрока-палиндром:</a:t>
            </a:r>
            <a:r>
              <a:rPr lang="en-US" sz="24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C4BC7A3-055F-4B95-9624-3F22BC5190BF}"/>
              </a:ext>
            </a:extLst>
          </p:cNvPr>
          <p:cNvCxnSpPr>
            <a:cxnSpLocks/>
          </p:cNvCxnSpPr>
          <p:nvPr/>
        </p:nvCxnSpPr>
        <p:spPr>
          <a:xfrm>
            <a:off x="818561" y="844728"/>
            <a:ext cx="0" cy="1569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52935-637F-42D9-B0B4-4A489322C0D5}"/>
              </a:ext>
            </a:extLst>
          </p:cNvPr>
          <p:cNvSpPr txBox="1"/>
          <p:nvPr/>
        </p:nvSpPr>
        <p:spPr>
          <a:xfrm>
            <a:off x="316428" y="186710"/>
            <a:ext cx="30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Неявное решение задачи</a:t>
            </a:r>
            <a:endParaRPr lang="ru-BY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/>
              <p:nvPr/>
            </p:nvSpPr>
            <p:spPr>
              <a:xfrm>
                <a:off x="852234" y="705329"/>
                <a:ext cx="5850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Предположим, что у нас  задана строка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Х=х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4" y="705329"/>
                <a:ext cx="5850769" cy="369332"/>
              </a:xfrm>
              <a:prstGeom prst="rect">
                <a:avLst/>
              </a:prstGeom>
              <a:blipFill>
                <a:blip r:embed="rId3"/>
                <a:stretch>
                  <a:fillRect l="-938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/>
              <p:nvPr/>
            </p:nvSpPr>
            <p:spPr>
              <a:xfrm>
                <a:off x="852234" y="1048925"/>
                <a:ext cx="4490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Перевернем эту строку: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</m:acc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=х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4" y="1048925"/>
                <a:ext cx="4490224" cy="369332"/>
              </a:xfrm>
              <a:prstGeom prst="rect">
                <a:avLst/>
              </a:prstGeom>
              <a:blipFill>
                <a:blip r:embed="rId4"/>
                <a:stretch>
                  <a:fillRect l="-1223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/>
              <p:nvPr/>
            </p:nvSpPr>
            <p:spPr>
              <a:xfrm>
                <a:off x="852234" y="1393668"/>
                <a:ext cx="426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Наибольший палиндром = </a:t>
                </a:r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</m:acc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ru-RU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4" y="1393668"/>
                <a:ext cx="4264052" cy="369332"/>
              </a:xfrm>
              <a:prstGeom prst="rect">
                <a:avLst/>
              </a:prstGeom>
              <a:blipFill>
                <a:blip r:embed="rId5"/>
                <a:stretch>
                  <a:fillRect l="-1288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814E5F8-6FA0-493C-A424-F306415F3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68387"/>
              </p:ext>
            </p:extLst>
          </p:nvPr>
        </p:nvGraphicFramePr>
        <p:xfrm>
          <a:off x="1816706" y="3014391"/>
          <a:ext cx="3525752" cy="31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719">
                  <a:extLst>
                    <a:ext uri="{9D8B030D-6E8A-4147-A177-3AD203B41FA5}">
                      <a16:colId xmlns:a16="http://schemas.microsoft.com/office/drawing/2014/main" val="856561913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63160"/>
                  </a:ext>
                </a:extLst>
              </a:tr>
              <a:tr h="4564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FB1027C-068E-4FCD-9AA9-971F54954815}"/>
              </a:ext>
            </a:extLst>
          </p:cNvPr>
          <p:cNvSpPr/>
          <p:nvPr/>
        </p:nvSpPr>
        <p:spPr>
          <a:xfrm>
            <a:off x="1482499" y="344274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351EEE8-948E-4F34-B6CA-B5610C8D85E8}"/>
              </a:ext>
            </a:extLst>
          </p:cNvPr>
          <p:cNvSpPr/>
          <p:nvPr/>
        </p:nvSpPr>
        <p:spPr>
          <a:xfrm>
            <a:off x="1474351" y="386211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55A62F-15CE-4131-8F7E-3B80073845AC}"/>
              </a:ext>
            </a:extLst>
          </p:cNvPr>
          <p:cNvSpPr/>
          <p:nvPr/>
        </p:nvSpPr>
        <p:spPr>
          <a:xfrm>
            <a:off x="1431186" y="425557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E8A2A2F-C074-4D33-BBCF-23267A371DDD}"/>
              </a:ext>
            </a:extLst>
          </p:cNvPr>
          <p:cNvSpPr/>
          <p:nvPr/>
        </p:nvSpPr>
        <p:spPr>
          <a:xfrm>
            <a:off x="1472841" y="4650416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E9A844A-B0E2-4C8F-9DA6-D7E5F972508B}"/>
              </a:ext>
            </a:extLst>
          </p:cNvPr>
          <p:cNvSpPr/>
          <p:nvPr/>
        </p:nvSpPr>
        <p:spPr>
          <a:xfrm>
            <a:off x="1492397" y="5044279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E2A8F7D-8433-46DD-A0DD-3E75ED816F0A}"/>
              </a:ext>
            </a:extLst>
          </p:cNvPr>
          <p:cNvSpPr/>
          <p:nvPr/>
        </p:nvSpPr>
        <p:spPr>
          <a:xfrm>
            <a:off x="1479390" y="541361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B2FDF9-6D92-4F31-B146-9101FBC9F759}"/>
              </a:ext>
            </a:extLst>
          </p:cNvPr>
          <p:cNvSpPr/>
          <p:nvPr/>
        </p:nvSpPr>
        <p:spPr>
          <a:xfrm>
            <a:off x="1423904" y="575960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162D853-4F42-44FF-84CB-137F21E72ECF}"/>
              </a:ext>
            </a:extLst>
          </p:cNvPr>
          <p:cNvSpPr/>
          <p:nvPr/>
        </p:nvSpPr>
        <p:spPr>
          <a:xfrm>
            <a:off x="2334862" y="259816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D168329-D398-40F2-9E82-261FF95FCD6E}"/>
              </a:ext>
            </a:extLst>
          </p:cNvPr>
          <p:cNvSpPr/>
          <p:nvPr/>
        </p:nvSpPr>
        <p:spPr>
          <a:xfrm>
            <a:off x="2763857" y="262161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52908E4-31D9-4D0D-9EAE-19028CEE84A6}"/>
              </a:ext>
            </a:extLst>
          </p:cNvPr>
          <p:cNvSpPr/>
          <p:nvPr/>
        </p:nvSpPr>
        <p:spPr>
          <a:xfrm>
            <a:off x="3185065" y="2623897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A37ECFA-7886-4DA1-A57C-7D66D7FA381A}"/>
              </a:ext>
            </a:extLst>
          </p:cNvPr>
          <p:cNvSpPr/>
          <p:nvPr/>
        </p:nvSpPr>
        <p:spPr>
          <a:xfrm>
            <a:off x="3687652" y="2653613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C85B66B-6C34-4C38-A91A-7E69464F13C8}"/>
              </a:ext>
            </a:extLst>
          </p:cNvPr>
          <p:cNvSpPr/>
          <p:nvPr/>
        </p:nvSpPr>
        <p:spPr>
          <a:xfrm>
            <a:off x="4111281" y="2621610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318F2C6-DAED-4C49-B624-78B2C6EE4A7D}"/>
              </a:ext>
            </a:extLst>
          </p:cNvPr>
          <p:cNvSpPr/>
          <p:nvPr/>
        </p:nvSpPr>
        <p:spPr>
          <a:xfrm>
            <a:off x="4475090" y="26536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978610F-4C84-47DF-A40F-309ECC1BC1BF}"/>
              </a:ext>
            </a:extLst>
          </p:cNvPr>
          <p:cNvSpPr/>
          <p:nvPr/>
        </p:nvSpPr>
        <p:spPr>
          <a:xfrm>
            <a:off x="4933920" y="265571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B60534-FA91-4A4C-B82F-491A78FD1378}"/>
              </a:ext>
            </a:extLst>
          </p:cNvPr>
          <p:cNvSpPr/>
          <p:nvPr/>
        </p:nvSpPr>
        <p:spPr>
          <a:xfrm>
            <a:off x="707727" y="2082007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Х=</a:t>
            </a:r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/>
              <p:nvPr/>
            </p:nvSpPr>
            <p:spPr>
              <a:xfrm>
                <a:off x="7052471" y="3033506"/>
                <a:ext cx="227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71" y="3033506"/>
                <a:ext cx="2270301" cy="369332"/>
              </a:xfrm>
              <a:prstGeom prst="rect">
                <a:avLst/>
              </a:prstGeom>
              <a:blipFill>
                <a:blip r:embed="rId6"/>
                <a:stretch>
                  <a:fillRect l="-2419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/>
              <p:nvPr/>
            </p:nvSpPr>
            <p:spPr>
              <a:xfrm>
                <a:off x="7052471" y="3409646"/>
                <a:ext cx="2665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Требуемая память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71" y="3409646"/>
                <a:ext cx="2665025" cy="369332"/>
              </a:xfrm>
              <a:prstGeom prst="rect">
                <a:avLst/>
              </a:prstGeom>
              <a:blipFill>
                <a:blip r:embed="rId7"/>
                <a:stretch>
                  <a:fillRect l="-205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F2CD2E2-FB65-4A4C-BCFC-6D1D3FA8FF20}"/>
              </a:ext>
            </a:extLst>
          </p:cNvPr>
          <p:cNvSpPr txBox="1"/>
          <p:nvPr/>
        </p:nvSpPr>
        <p:spPr>
          <a:xfrm>
            <a:off x="7494923" y="54775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1BE1582-042E-4292-B18F-05ECD01CC6F4}"/>
              </a:ext>
            </a:extLst>
          </p:cNvPr>
          <p:cNvCxnSpPr>
            <a:cxnSpLocks/>
          </p:cNvCxnSpPr>
          <p:nvPr/>
        </p:nvCxnSpPr>
        <p:spPr>
          <a:xfrm flipH="1" flipV="1">
            <a:off x="4810361" y="5586607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64F4BB0-35AA-4C01-9EC2-B4A3BDD8A0C7}"/>
              </a:ext>
            </a:extLst>
          </p:cNvPr>
          <p:cNvCxnSpPr/>
          <p:nvPr/>
        </p:nvCxnSpPr>
        <p:spPr>
          <a:xfrm flipV="1">
            <a:off x="4749524" y="5228945"/>
            <a:ext cx="0" cy="23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8864C4-6062-4130-9223-CFA4B8AB80E9}"/>
              </a:ext>
            </a:extLst>
          </p:cNvPr>
          <p:cNvSpPr txBox="1"/>
          <p:nvPr/>
        </p:nvSpPr>
        <p:spPr>
          <a:xfrm>
            <a:off x="7790358" y="547756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323C2E7-7EE6-4DB3-9D92-BF8C33BD2C2E}"/>
              </a:ext>
            </a:extLst>
          </p:cNvPr>
          <p:cNvCxnSpPr>
            <a:cxnSpLocks/>
          </p:cNvCxnSpPr>
          <p:nvPr/>
        </p:nvCxnSpPr>
        <p:spPr>
          <a:xfrm flipH="1" flipV="1">
            <a:off x="3982577" y="4163102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9EECA3A-393F-4F5B-BD40-04CE782D6D08}"/>
              </a:ext>
            </a:extLst>
          </p:cNvPr>
          <p:cNvCxnSpPr/>
          <p:nvPr/>
        </p:nvCxnSpPr>
        <p:spPr>
          <a:xfrm flipV="1">
            <a:off x="4349718" y="4532810"/>
            <a:ext cx="0" cy="23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4167A79-D341-4CB7-9B06-C0ED2A30ADED}"/>
              </a:ext>
            </a:extLst>
          </p:cNvPr>
          <p:cNvSpPr txBox="1"/>
          <p:nvPr/>
        </p:nvSpPr>
        <p:spPr>
          <a:xfrm>
            <a:off x="8064792" y="5477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ru-BY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7041445-3AE4-4C7A-8E25-B12C65B47C0F}"/>
              </a:ext>
            </a:extLst>
          </p:cNvPr>
          <p:cNvCxnSpPr>
            <a:cxnSpLocks/>
          </p:cNvCxnSpPr>
          <p:nvPr/>
        </p:nvCxnSpPr>
        <p:spPr>
          <a:xfrm flipH="1" flipV="1">
            <a:off x="4401176" y="4878710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60A1268-9168-4F72-90E7-749A025602AB}"/>
              </a:ext>
            </a:extLst>
          </p:cNvPr>
          <p:cNvCxnSpPr/>
          <p:nvPr/>
        </p:nvCxnSpPr>
        <p:spPr>
          <a:xfrm flipH="1">
            <a:off x="3322282" y="4046778"/>
            <a:ext cx="36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6CCB2E1-C2BC-4BEA-AE92-228ACD2CAEFE}"/>
              </a:ext>
            </a:extLst>
          </p:cNvPr>
          <p:cNvSpPr txBox="1"/>
          <p:nvPr/>
        </p:nvSpPr>
        <p:spPr>
          <a:xfrm>
            <a:off x="8332301" y="547756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C1FBF2DC-44E3-45EE-A6CF-9AD952B0ABB2}"/>
              </a:ext>
            </a:extLst>
          </p:cNvPr>
          <p:cNvCxnSpPr>
            <a:cxnSpLocks/>
          </p:cNvCxnSpPr>
          <p:nvPr/>
        </p:nvCxnSpPr>
        <p:spPr>
          <a:xfrm flipH="1" flipV="1">
            <a:off x="3058368" y="3812074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092750D-DD00-478B-8AD8-7C7DF09D1263}"/>
              </a:ext>
            </a:extLst>
          </p:cNvPr>
          <p:cNvCxnSpPr/>
          <p:nvPr/>
        </p:nvCxnSpPr>
        <p:spPr>
          <a:xfrm flipH="1">
            <a:off x="2517270" y="3796091"/>
            <a:ext cx="36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5FB083-90F9-497B-A511-0E4A13E00D51}"/>
              </a:ext>
            </a:extLst>
          </p:cNvPr>
          <p:cNvSpPr txBox="1"/>
          <p:nvPr/>
        </p:nvSpPr>
        <p:spPr>
          <a:xfrm>
            <a:off x="8628831" y="54775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3DE81267-3040-46B0-89A3-AB231F75F78B}"/>
              </a:ext>
            </a:extLst>
          </p:cNvPr>
          <p:cNvCxnSpPr>
            <a:cxnSpLocks/>
          </p:cNvCxnSpPr>
          <p:nvPr/>
        </p:nvCxnSpPr>
        <p:spPr>
          <a:xfrm flipH="1" flipV="1">
            <a:off x="2211303" y="3348069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9B91AAE-4C60-4131-9CC8-A90F25D4C193}"/>
              </a:ext>
            </a:extLst>
          </p:cNvPr>
          <p:cNvSpPr txBox="1"/>
          <p:nvPr/>
        </p:nvSpPr>
        <p:spPr>
          <a:xfrm>
            <a:off x="5777349" y="5161972"/>
            <a:ext cx="2884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Наибольший палиндром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177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9" grpId="0"/>
      <p:bldP spid="42" grpId="0"/>
      <p:bldP spid="47" grpId="0"/>
      <p:bldP spid="50" grpId="0"/>
      <p:bldP spid="5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260" y="123578"/>
            <a:ext cx="10821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Явное решение задачи</a:t>
            </a:r>
          </a:p>
          <a:p>
            <a:pPr lvl="1" algn="just"/>
            <a:r>
              <a:rPr lang="ru-RU" sz="2400" dirty="0"/>
              <a:t>Обозначим через </a:t>
            </a:r>
            <a:r>
              <a:rPr lang="en-US" sz="2400" i="1" dirty="0"/>
              <a:t>F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dirty="0" err="1"/>
              <a:t>,</a:t>
            </a:r>
            <a:r>
              <a:rPr lang="en-US" sz="2400" i="1" dirty="0" err="1"/>
              <a:t>j</a:t>
            </a:r>
            <a:r>
              <a:rPr lang="en-US" sz="2400" dirty="0"/>
              <a:t>] </a:t>
            </a:r>
            <a:r>
              <a:rPr lang="ru-RU" sz="2400" dirty="0"/>
              <a:t>длину максимального палиндрома, который можно получить, если мы рассматриваем элементы строки</a:t>
            </a:r>
            <a:r>
              <a:rPr lang="en-US" sz="2400" dirty="0"/>
              <a:t> </a:t>
            </a:r>
            <a:r>
              <a:rPr lang="ru-RU" sz="2400" dirty="0"/>
              <a:t>от индекса </a:t>
            </a:r>
            <a:r>
              <a:rPr lang="en-US" sz="2400" i="1" dirty="0" err="1"/>
              <a:t>i</a:t>
            </a:r>
            <a:r>
              <a:rPr lang="ru-RU" sz="2400" dirty="0"/>
              <a:t>  до </a:t>
            </a:r>
            <a:r>
              <a:rPr lang="en-US" sz="2400" i="1" dirty="0"/>
              <a:t>j</a:t>
            </a:r>
            <a:r>
              <a:rPr lang="en-US" sz="2400" dirty="0"/>
              <a:t> </a:t>
            </a:r>
            <a:r>
              <a:rPr lang="ru-RU" sz="2400" dirty="0"/>
              <a:t>включительно.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72969"/>
              </p:ext>
            </p:extLst>
          </p:nvPr>
        </p:nvGraphicFramePr>
        <p:xfrm>
          <a:off x="3421170" y="1931816"/>
          <a:ext cx="4746929" cy="37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20329" y="22439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53643" y="230114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695907" y="224395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026923" y="22769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j-1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249589" y="19125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15754"/>
              </p:ext>
            </p:extLst>
          </p:nvPr>
        </p:nvGraphicFramePr>
        <p:xfrm>
          <a:off x="4239332" y="3507402"/>
          <a:ext cx="2451877" cy="213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610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2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20534" y="4407113"/>
            <a:ext cx="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  <a:endParaRPr lang="ru-RU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49751" y="56421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=6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A00437-9CA9-4289-ABE2-251BBFE96162}"/>
              </a:ext>
            </a:extLst>
          </p:cNvPr>
          <p:cNvSpPr txBox="1"/>
          <p:nvPr/>
        </p:nvSpPr>
        <p:spPr>
          <a:xfrm>
            <a:off x="754144" y="3112277"/>
            <a:ext cx="109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Ответ: 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329200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51112"/>
              </p:ext>
            </p:extLst>
          </p:nvPr>
        </p:nvGraphicFramePr>
        <p:xfrm>
          <a:off x="3141356" y="2198769"/>
          <a:ext cx="4500563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6" name="Equation" r:id="rId3" imgW="4520880" imgH="1168200" progId="Equation.DSMT4">
                  <p:embed/>
                </p:oleObj>
              </mc:Choice>
              <mc:Fallback>
                <p:oleObj name="Equation" r:id="rId3" imgW="4520880" imgH="1168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356" y="2198769"/>
                        <a:ext cx="4500563" cy="1163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4459" y="156759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Строки длины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4459" y="237434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Строки длины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9872" y="358775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Строки длины </a:t>
            </a:r>
            <a:r>
              <a:rPr lang="en-US" dirty="0"/>
              <a:t>&gt;2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59150"/>
              </p:ext>
            </p:extLst>
          </p:nvPr>
        </p:nvGraphicFramePr>
        <p:xfrm>
          <a:off x="1346961" y="5013235"/>
          <a:ext cx="2602405" cy="144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</a:t>
                      </a:r>
                      <a:r>
                        <a:rPr lang="ru-RU" b="1" dirty="0"/>
                        <a:t>   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,j)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Прямая со стрелкой 32"/>
          <p:cNvCxnSpPr/>
          <p:nvPr/>
        </p:nvCxnSpPr>
        <p:spPr>
          <a:xfrm flipH="1">
            <a:off x="2213509" y="5709588"/>
            <a:ext cx="268909" cy="212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1502"/>
              </p:ext>
            </p:extLst>
          </p:nvPr>
        </p:nvGraphicFramePr>
        <p:xfrm>
          <a:off x="5199152" y="5003382"/>
          <a:ext cx="2724140" cy="144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</a:t>
                      </a:r>
                      <a:r>
                        <a:rPr lang="ru-RU" b="1" dirty="0"/>
                        <a:t>   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,j)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Прямая со стрелкой 36"/>
          <p:cNvCxnSpPr/>
          <p:nvPr/>
        </p:nvCxnSpPr>
        <p:spPr>
          <a:xfrm flipH="1">
            <a:off x="5954707" y="5691408"/>
            <a:ext cx="282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7067765" y="5815793"/>
            <a:ext cx="0" cy="278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87958"/>
              </p:ext>
            </p:extLst>
          </p:nvPr>
        </p:nvGraphicFramePr>
        <p:xfrm>
          <a:off x="8421237" y="1330778"/>
          <a:ext cx="2771480" cy="203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404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  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52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44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13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23397"/>
              </p:ext>
            </p:extLst>
          </p:nvPr>
        </p:nvGraphicFramePr>
        <p:xfrm>
          <a:off x="3135241" y="1528909"/>
          <a:ext cx="19478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7" name="Equation" r:id="rId5" imgW="1955520" imgH="355320" progId="Equation.DSMT4">
                  <p:embed/>
                </p:oleObj>
              </mc:Choice>
              <mc:Fallback>
                <p:oleObj name="Equation" r:id="rId5" imgW="1955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241" y="1528909"/>
                        <a:ext cx="1947863" cy="354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367"/>
              </p:ext>
            </p:extLst>
          </p:nvPr>
        </p:nvGraphicFramePr>
        <p:xfrm>
          <a:off x="3130665" y="3716510"/>
          <a:ext cx="675005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8" name="Equation" r:id="rId7" imgW="6781680" imgH="1218960" progId="Equation.DSMT4">
                  <p:embed/>
                </p:oleObj>
              </mc:Choice>
              <mc:Fallback>
                <p:oleObj name="Equation" r:id="rId7" imgW="678168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665" y="3716510"/>
                        <a:ext cx="6750050" cy="1211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 flipV="1">
            <a:off x="9634096" y="1399413"/>
            <a:ext cx="0" cy="336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031957" y="1330778"/>
            <a:ext cx="0" cy="647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10487586" y="1491107"/>
            <a:ext cx="0" cy="883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0937973" y="1567597"/>
            <a:ext cx="0" cy="1046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744FADEE-D0BF-4D31-9803-72B3A7835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21512"/>
              </p:ext>
            </p:extLst>
          </p:nvPr>
        </p:nvGraphicFramePr>
        <p:xfrm>
          <a:off x="2211453" y="405961"/>
          <a:ext cx="4746929" cy="37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CBDEBDB-8C4E-4B42-908A-226C3E7C3F26}"/>
              </a:ext>
            </a:extLst>
          </p:cNvPr>
          <p:cNvSpPr txBox="1"/>
          <p:nvPr/>
        </p:nvSpPr>
        <p:spPr>
          <a:xfrm>
            <a:off x="3210612" y="7181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AB117-1F81-48FB-BC41-2D08E4145FB6}"/>
              </a:ext>
            </a:extLst>
          </p:cNvPr>
          <p:cNvSpPr txBox="1"/>
          <p:nvPr/>
        </p:nvSpPr>
        <p:spPr>
          <a:xfrm>
            <a:off x="5243926" y="77529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A5D10-EFA2-4C58-83F6-EC06D592F0D9}"/>
              </a:ext>
            </a:extLst>
          </p:cNvPr>
          <p:cNvSpPr txBox="1"/>
          <p:nvPr/>
        </p:nvSpPr>
        <p:spPr>
          <a:xfrm>
            <a:off x="3486190" y="71810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i+1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C4C757-C130-40F3-B54D-583FD2C184E9}"/>
              </a:ext>
            </a:extLst>
          </p:cNvPr>
          <p:cNvSpPr txBox="1"/>
          <p:nvPr/>
        </p:nvSpPr>
        <p:spPr>
          <a:xfrm>
            <a:off x="4817206" y="75106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j-1</a:t>
            </a: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4CD4C96-3FD8-462E-93B6-3162ED992DA8}"/>
              </a:ext>
            </a:extLst>
          </p:cNvPr>
          <p:cNvSpPr/>
          <p:nvPr/>
        </p:nvSpPr>
        <p:spPr>
          <a:xfrm>
            <a:off x="1039872" y="38670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9B9A330-A65D-4679-840E-59178CAAC313}"/>
              </a:ext>
            </a:extLst>
          </p:cNvPr>
          <p:cNvCxnSpPr/>
          <p:nvPr/>
        </p:nvCxnSpPr>
        <p:spPr>
          <a:xfrm>
            <a:off x="829559" y="2045616"/>
            <a:ext cx="71986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93AFC3C-376D-4F0D-AFD2-B9ECAD073FC9}"/>
              </a:ext>
            </a:extLst>
          </p:cNvPr>
          <p:cNvCxnSpPr/>
          <p:nvPr/>
        </p:nvCxnSpPr>
        <p:spPr>
          <a:xfrm>
            <a:off x="807582" y="3429000"/>
            <a:ext cx="71986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41708"/>
              </p:ext>
            </p:extLst>
          </p:nvPr>
        </p:nvGraphicFramePr>
        <p:xfrm>
          <a:off x="6254962" y="847468"/>
          <a:ext cx="2911656" cy="217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0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 </a:t>
                      </a:r>
                    </a:p>
                    <a:p>
                      <a:r>
                        <a:rPr lang="en-US" sz="1800" b="0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4497" y="883640"/>
            <a:ext cx="4403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Задачи</a:t>
            </a:r>
            <a:r>
              <a:rPr lang="en-US" sz="2400" dirty="0"/>
              <a:t> A, B </a:t>
            </a:r>
            <a:r>
              <a:rPr lang="ru-RU" sz="2400" dirty="0"/>
              <a:t>и </a:t>
            </a:r>
            <a:r>
              <a:rPr lang="en-US" sz="2400" dirty="0"/>
              <a:t>C </a:t>
            </a:r>
            <a:r>
              <a:rPr lang="ru-RU" sz="2400" dirty="0"/>
              <a:t>являются зависимыми,</a:t>
            </a:r>
            <a:r>
              <a:rPr lang="en-US" sz="2400" dirty="0"/>
              <a:t> </a:t>
            </a:r>
            <a:r>
              <a:rPr lang="ru-RU" sz="2400" dirty="0"/>
              <a:t>так как они требуют  для своего решения знать длину максимального палиндрома для строки </a:t>
            </a:r>
            <a:r>
              <a:rPr lang="en-US" sz="2400" dirty="0"/>
              <a:t>string </a:t>
            </a:r>
            <a:r>
              <a:rPr lang="ru-RU" sz="2400" dirty="0"/>
              <a:t>от индекса </a:t>
            </a:r>
            <a:r>
              <a:rPr lang="en-US" sz="2400" i="1" dirty="0" err="1"/>
              <a:t>i</a:t>
            </a:r>
            <a:r>
              <a:rPr lang="ru-RU" sz="2400" dirty="0"/>
              <a:t>  до </a:t>
            </a:r>
            <a:r>
              <a:rPr lang="en-US" sz="2400" i="1" dirty="0"/>
              <a:t>j</a:t>
            </a:r>
            <a:r>
              <a:rPr lang="en-US" sz="2400" dirty="0"/>
              <a:t> </a:t>
            </a:r>
            <a:r>
              <a:rPr lang="ru-RU" sz="2400" dirty="0"/>
              <a:t>включительно.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408900" y="1683959"/>
            <a:ext cx="395471" cy="379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7465693" y="2305635"/>
            <a:ext cx="490194" cy="28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140091" y="1658536"/>
            <a:ext cx="0" cy="379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143844" y="44884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898015" y="478136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j+1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897775" y="196458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829846" y="137658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2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57902" y="546054"/>
            <a:ext cx="31013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ru-RU" sz="1600" b="1" dirty="0">
                <a:latin typeface="Consolas" panose="020B0609020204030204" pitchFamily="49" charset="0"/>
              </a:rPr>
              <a:t>       </a:t>
            </a:r>
            <a:r>
              <a:rPr lang="ru-RU" sz="1600" b="1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Partition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ru-RU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16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j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ru-RU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16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latin typeface="Consolas" panose="020B0609020204030204" pitchFamily="49" charset="0"/>
              </a:rPr>
              <a:t>i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537" y="315222"/>
            <a:ext cx="540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Быстрая сортировка массива Ч. Хоара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07013" y="1114775"/>
            <a:ext cx="55806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Выбираем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 качестве сепаратора </a:t>
            </a:r>
            <a:r>
              <a:rPr lang="en-US" b="1" dirty="0"/>
              <a:t>x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медиану рассматриваемой области</a:t>
            </a:r>
            <a:r>
              <a:rPr lang="en-US" dirty="0"/>
              <a:t> 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 линейное от числа элементов время). Относительно сепаратора </a:t>
            </a:r>
            <a:r>
              <a:rPr lang="en-US" b="1" dirty="0"/>
              <a:t>x</a:t>
            </a:r>
            <a:r>
              <a:rPr lang="en-US" altLang="ru-RU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делим массив на три части:</a:t>
            </a:r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 первой части -  элементы, которые меньше или </a:t>
            </a:r>
            <a:r>
              <a:rPr lang="ru-RU" dirty="0" err="1"/>
              <a:t>вравны</a:t>
            </a:r>
            <a:r>
              <a:rPr lang="ru-RU" dirty="0"/>
              <a:t> </a:t>
            </a:r>
            <a:r>
              <a:rPr lang="en-US" b="1" dirty="0"/>
              <a:t>x</a:t>
            </a:r>
            <a:r>
              <a:rPr lang="en-US" dirty="0"/>
              <a:t>;</a:t>
            </a:r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во второй части - элемент </a:t>
            </a:r>
            <a:r>
              <a:rPr lang="en-US" b="1" dirty="0"/>
              <a:t>x</a:t>
            </a:r>
            <a:r>
              <a:rPr lang="en-US" dirty="0"/>
              <a:t>;</a:t>
            </a:r>
            <a:endParaRPr lang="ru-RU" dirty="0"/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 третьей части – элементы, которые  больше или равны </a:t>
            </a:r>
            <a:r>
              <a:rPr lang="en-US" b="1" dirty="0"/>
              <a:t>x</a:t>
            </a:r>
            <a:r>
              <a:rPr lang="ru-RU" dirty="0"/>
              <a:t>.</a:t>
            </a:r>
          </a:p>
          <a:p>
            <a:pPr marL="342900"/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Сортируем отдельно </a:t>
            </a:r>
            <a:r>
              <a:rPr lang="en-US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части этим же алгоритмом. Если в некоторой менее одного элемента, то ничего не делаем.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dirty="0"/>
              <a:t>Происходит слияние отсортированных сегментов в один путем присоединения  сегментов.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2208" y="3885295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86117" y="4930403"/>
            <a:ext cx="219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90912" y="1176331"/>
            <a:ext cx="1761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2450"/>
              </p:ext>
            </p:extLst>
          </p:nvPr>
        </p:nvGraphicFramePr>
        <p:xfrm>
          <a:off x="9109337" y="2348105"/>
          <a:ext cx="3082663" cy="91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8" name="Equation" r:id="rId3" imgW="3771900" imgH="1117600" progId="Equation.DSMT4">
                  <p:embed/>
                </p:oleObj>
              </mc:Choice>
              <mc:Fallback>
                <p:oleObj name="Equation" r:id="rId3" imgW="3771900" imgH="11176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9337" y="2348105"/>
                        <a:ext cx="3082663" cy="913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285789"/>
              </p:ext>
            </p:extLst>
          </p:nvPr>
        </p:nvGraphicFramePr>
        <p:xfrm>
          <a:off x="9237264" y="3802733"/>
          <a:ext cx="1630443" cy="292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" name="Equation" r:id="rId5" imgW="1981200" imgH="355600" progId="Equation.DSMT4">
                  <p:embed/>
                </p:oleObj>
              </mc:Choice>
              <mc:Fallback>
                <p:oleObj name="Equation" r:id="rId5" imgW="1981200" imgH="3556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264" y="3802733"/>
                        <a:ext cx="1630443" cy="292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55FA236-36D0-4941-979A-54AF3090A9F0}"/>
              </a:ext>
            </a:extLst>
          </p:cNvPr>
          <p:cNvCxnSpPr>
            <a:stCxn id="5" idx="3"/>
          </p:cNvCxnSpPr>
          <p:nvPr/>
        </p:nvCxnSpPr>
        <p:spPr>
          <a:xfrm>
            <a:off x="8796463" y="546055"/>
            <a:ext cx="83768" cy="567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19040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6662944" y="215900"/>
                <a:ext cx="5348082" cy="2093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]=1,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&amp;2, 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&amp;1, 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2944" y="215900"/>
                <a:ext cx="5348082" cy="2093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070106" y="537631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49" y="118737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6909082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09365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238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10658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288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95437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858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37675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359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17760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3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38F186A4-50AA-4E35-B12A-FDE88246A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514379"/>
              </p:ext>
            </p:extLst>
          </p:nvPr>
        </p:nvGraphicFramePr>
        <p:xfrm>
          <a:off x="9911768" y="3159155"/>
          <a:ext cx="71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7" name="Equation" r:id="rId5" imgW="711000" imgH="469800" progId="Equation.DSMT4">
                  <p:embed/>
                </p:oleObj>
              </mc:Choice>
              <mc:Fallback>
                <p:oleObj name="Equation" r:id="rId5" imgW="711000" imgH="469800" progId="Equation.DSMT4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1768" y="3159155"/>
                        <a:ext cx="711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8E55D46-2252-4754-B64D-DC4FC12ED0B2}"/>
              </a:ext>
            </a:extLst>
          </p:cNvPr>
          <p:cNvSpPr txBox="1"/>
          <p:nvPr/>
        </p:nvSpPr>
        <p:spPr>
          <a:xfrm>
            <a:off x="6402465" y="3228945"/>
            <a:ext cx="324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Время работы алгоритма :</a:t>
            </a:r>
          </a:p>
        </p:txBody>
      </p:sp>
    </p:spTree>
    <p:extLst>
      <p:ext uri="{BB962C8B-B14F-4D97-AF65-F5344CB8AC3E}">
        <p14:creationId xmlns:p14="http://schemas.microsoft.com/office/powerpoint/2010/main" val="4796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91301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1837" y="608194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3981183" y="2332755"/>
            <a:ext cx="340047" cy="2740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3484506" y="2606768"/>
            <a:ext cx="37789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3003572" y="2659192"/>
            <a:ext cx="303720" cy="2733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3003572" y="3020919"/>
            <a:ext cx="11220" cy="34599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6363254" y="2001357"/>
            <a:ext cx="332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7849" y="118737"/>
            <a:ext cx="3456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Восстановление палиндрома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2C72C6-CB24-4F91-9EAD-729589D60D8D}"/>
              </a:ext>
            </a:extLst>
          </p:cNvPr>
          <p:cNvSpPr/>
          <p:nvPr/>
        </p:nvSpPr>
        <p:spPr>
          <a:xfrm>
            <a:off x="6363254" y="2356833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s</a:t>
            </a:r>
            <a:endParaRPr lang="ru-RU" sz="2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AE43EBC-CADB-488B-BA37-930E45A28231}"/>
              </a:ext>
            </a:extLst>
          </p:cNvPr>
          <p:cNvSpPr/>
          <p:nvPr/>
        </p:nvSpPr>
        <p:spPr>
          <a:xfrm>
            <a:off x="6363254" y="2704139"/>
            <a:ext cx="684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s f</a:t>
            </a:r>
            <a:endParaRPr lang="ru-RU" sz="2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318ABEE-1DC4-4CC8-A20B-8CD0930590E1}"/>
              </a:ext>
            </a:extLst>
          </p:cNvPr>
          <p:cNvSpPr/>
          <p:nvPr/>
        </p:nvSpPr>
        <p:spPr>
          <a:xfrm>
            <a:off x="6386762" y="3145896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s f s a</a:t>
            </a:r>
            <a:r>
              <a:rPr lang="ru-RU" sz="2400" dirty="0"/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72E2C30-A9BE-4642-9A14-2ECBA6B00677}"/>
              </a:ext>
            </a:extLst>
          </p:cNvPr>
          <p:cNvCxnSpPr/>
          <p:nvPr/>
        </p:nvCxnSpPr>
        <p:spPr>
          <a:xfrm>
            <a:off x="6240544" y="3135998"/>
            <a:ext cx="1451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6" grpId="0"/>
      <p:bldP spid="3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25190" y="2486524"/>
            <a:ext cx="11285034" cy="156136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6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Наибольшая возрастающая подпоследовательность</a:t>
            </a:r>
          </a:p>
          <a:p>
            <a:pPr algn="ctr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subsequence, LIS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9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273" y="1154796"/>
                <a:ext cx="11206465" cy="230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Задана конечная последовательность чисел (могут быть повторения) </a:t>
                </a:r>
                <a:endParaRPr lang="en-US" sz="2400" dirty="0"/>
              </a:p>
              <a:p>
                <a:pPr algn="just"/>
                <a:endParaRPr lang="ru-RU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Х=х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b="0" dirty="0"/>
                  <a:t>.</a:t>
                </a:r>
              </a:p>
              <a:p>
                <a:endParaRPr lang="en-US" sz="2400" b="0" dirty="0"/>
              </a:p>
              <a:p>
                <a:pPr algn="just"/>
                <a:r>
                  <a:rPr lang="ru-RU" sz="2400" dirty="0"/>
                  <a:t>Необходимо найти </a:t>
                </a:r>
                <a:r>
                  <a:rPr lang="ru-RU" sz="2400" b="1" dirty="0"/>
                  <a:t>наибольшую возрастающую подпоследовательность </a:t>
                </a:r>
                <a:r>
                  <a:rPr lang="ru-RU" sz="2400" dirty="0"/>
                  <a:t>(или наибольшую строго возрастающую).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3" y="1154796"/>
                <a:ext cx="11206465" cy="2308324"/>
              </a:xfrm>
              <a:prstGeom prst="rect">
                <a:avLst/>
              </a:prstGeom>
              <a:blipFill>
                <a:blip r:embed="rId3"/>
                <a:stretch>
                  <a:fillRect l="-871" t="-2111" r="-816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6EA56EA-8C9F-4D15-8B1E-468F8B28B28F}"/>
              </a:ext>
            </a:extLst>
          </p:cNvPr>
          <p:cNvSpPr txBox="1"/>
          <p:nvPr/>
        </p:nvSpPr>
        <p:spPr>
          <a:xfrm>
            <a:off x="1092819" y="3579547"/>
            <a:ext cx="6133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0" dirty="0"/>
              <a:t>Х= 0, 2, 9, 1, 9, 6, 7, 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3860C-8C99-4BA8-9459-309CB453F3D8}"/>
              </a:ext>
            </a:extLst>
          </p:cNvPr>
          <p:cNvSpPr txBox="1"/>
          <p:nvPr/>
        </p:nvSpPr>
        <p:spPr>
          <a:xfrm>
            <a:off x="1092819" y="4296138"/>
            <a:ext cx="6133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0" dirty="0"/>
              <a:t>НВП(Х)= 0, 2, 6, 7, 22</a:t>
            </a:r>
          </a:p>
        </p:txBody>
      </p:sp>
    </p:spTree>
    <p:extLst>
      <p:ext uri="{BB962C8B-B14F-4D97-AF65-F5344CB8AC3E}">
        <p14:creationId xmlns:p14="http://schemas.microsoft.com/office/powerpoint/2010/main" val="42307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52935-637F-42D9-B0B4-4A489322C0D5}"/>
              </a:ext>
            </a:extLst>
          </p:cNvPr>
          <p:cNvSpPr txBox="1"/>
          <p:nvPr/>
        </p:nvSpPr>
        <p:spPr>
          <a:xfrm>
            <a:off x="316428" y="186710"/>
            <a:ext cx="490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Неявное решение задачи (двумерное ДП)</a:t>
            </a:r>
            <a:endParaRPr lang="ru-BY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/>
              <p:nvPr/>
            </p:nvSpPr>
            <p:spPr>
              <a:xfrm>
                <a:off x="818347" y="518216"/>
                <a:ext cx="8008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Предположим, что у нас  задана п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оследовательность чисел  </m:t>
                    </m:r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=х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7" y="518216"/>
                <a:ext cx="8008603" cy="369332"/>
              </a:xfrm>
              <a:prstGeom prst="rect">
                <a:avLst/>
              </a:prstGeom>
              <a:blipFill>
                <a:blip r:embed="rId3"/>
                <a:stretch>
                  <a:fillRect l="-60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/>
              <p:nvPr/>
            </p:nvSpPr>
            <p:spPr>
              <a:xfrm>
                <a:off x="818347" y="907720"/>
                <a:ext cx="11106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dirty="0"/>
                  <a:t>Отсортируем последовательность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Х </m:t>
                    </m:r>
                  </m:oMath>
                </a14:m>
                <a:r>
                  <a:rPr lang="ru-RU" dirty="0"/>
                  <a:t>по не убыванию, получим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7" y="907720"/>
                <a:ext cx="1110656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/>
              <p:nvPr/>
            </p:nvSpPr>
            <p:spPr>
              <a:xfrm>
                <a:off x="818347" y="1783076"/>
                <a:ext cx="2901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/>
                  <a:t>Тогда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В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= </a:t>
                </a:r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ru-RU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/>
                  <a:t> </a:t>
                </a:r>
                <a:endParaRPr lang="ru-BY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7" y="1783076"/>
                <a:ext cx="2901243" cy="369332"/>
              </a:xfrm>
              <a:prstGeom prst="rect">
                <a:avLst/>
              </a:prstGeom>
              <a:blipFill>
                <a:blip r:embed="rId5"/>
                <a:stretch>
                  <a:fillRect l="-168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814E5F8-6FA0-493C-A424-F306415F3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08556"/>
              </p:ext>
            </p:extLst>
          </p:nvPr>
        </p:nvGraphicFramePr>
        <p:xfrm>
          <a:off x="1816706" y="3014391"/>
          <a:ext cx="3525750" cy="341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0">
                  <a:extLst>
                    <a:ext uri="{9D8B030D-6E8A-4147-A177-3AD203B41FA5}">
                      <a16:colId xmlns:a16="http://schemas.microsoft.com/office/drawing/2014/main" val="856561913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411765953"/>
                    </a:ext>
                  </a:extLst>
                </a:gridCol>
              </a:tblGrid>
              <a:tr h="332124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63160"/>
                  </a:ext>
                </a:extLst>
              </a:tr>
              <a:tr h="4564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4590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FB1027C-068E-4FCD-9AA9-971F54954815}"/>
              </a:ext>
            </a:extLst>
          </p:cNvPr>
          <p:cNvSpPr/>
          <p:nvPr/>
        </p:nvSpPr>
        <p:spPr>
          <a:xfrm>
            <a:off x="1560260" y="34879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351EEE8-948E-4F34-B6CA-B5610C8D85E8}"/>
              </a:ext>
            </a:extLst>
          </p:cNvPr>
          <p:cNvSpPr/>
          <p:nvPr/>
        </p:nvSpPr>
        <p:spPr>
          <a:xfrm>
            <a:off x="1560260" y="3862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55A62F-15CE-4131-8F7E-3B80073845AC}"/>
              </a:ext>
            </a:extLst>
          </p:cNvPr>
          <p:cNvSpPr/>
          <p:nvPr/>
        </p:nvSpPr>
        <p:spPr>
          <a:xfrm>
            <a:off x="1555452" y="425444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E8A2A2F-C074-4D33-BBCF-23267A371DDD}"/>
              </a:ext>
            </a:extLst>
          </p:cNvPr>
          <p:cNvSpPr/>
          <p:nvPr/>
        </p:nvSpPr>
        <p:spPr>
          <a:xfrm>
            <a:off x="1560260" y="46504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E9A844A-B0E2-4C8F-9DA6-D7E5F972508B}"/>
              </a:ext>
            </a:extLst>
          </p:cNvPr>
          <p:cNvSpPr/>
          <p:nvPr/>
        </p:nvSpPr>
        <p:spPr>
          <a:xfrm>
            <a:off x="1560260" y="50442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E2A8F7D-8433-46DD-A0DD-3E75ED816F0A}"/>
              </a:ext>
            </a:extLst>
          </p:cNvPr>
          <p:cNvSpPr/>
          <p:nvPr/>
        </p:nvSpPr>
        <p:spPr>
          <a:xfrm>
            <a:off x="1560260" y="54136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B2FDF9-6D92-4F31-B146-9101FBC9F759}"/>
              </a:ext>
            </a:extLst>
          </p:cNvPr>
          <p:cNvSpPr/>
          <p:nvPr/>
        </p:nvSpPr>
        <p:spPr>
          <a:xfrm>
            <a:off x="1560260" y="57596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162D853-4F42-44FF-84CB-137F21E72ECF}"/>
              </a:ext>
            </a:extLst>
          </p:cNvPr>
          <p:cNvSpPr/>
          <p:nvPr/>
        </p:nvSpPr>
        <p:spPr>
          <a:xfrm>
            <a:off x="2255411" y="2675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D168329-D398-40F2-9E82-261FF95FCD6E}"/>
              </a:ext>
            </a:extLst>
          </p:cNvPr>
          <p:cNvSpPr/>
          <p:nvPr/>
        </p:nvSpPr>
        <p:spPr>
          <a:xfrm>
            <a:off x="2636548" y="2675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52908E4-31D9-4D0D-9EAE-19028CEE84A6}"/>
              </a:ext>
            </a:extLst>
          </p:cNvPr>
          <p:cNvSpPr/>
          <p:nvPr/>
        </p:nvSpPr>
        <p:spPr>
          <a:xfrm>
            <a:off x="3064518" y="2652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A37ECFA-7886-4DA1-A57C-7D66D7FA381A}"/>
              </a:ext>
            </a:extLst>
          </p:cNvPr>
          <p:cNvSpPr/>
          <p:nvPr/>
        </p:nvSpPr>
        <p:spPr>
          <a:xfrm>
            <a:off x="3860499" y="26749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C85B66B-6C34-4C38-A91A-7E69464F13C8}"/>
              </a:ext>
            </a:extLst>
          </p:cNvPr>
          <p:cNvSpPr/>
          <p:nvPr/>
        </p:nvSpPr>
        <p:spPr>
          <a:xfrm>
            <a:off x="4214200" y="2674920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318F2C6-DAED-4C49-B624-78B2C6EE4A7D}"/>
              </a:ext>
            </a:extLst>
          </p:cNvPr>
          <p:cNvSpPr/>
          <p:nvPr/>
        </p:nvSpPr>
        <p:spPr>
          <a:xfrm>
            <a:off x="4567865" y="26749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978610F-4C84-47DF-A40F-309ECC1BC1BF}"/>
              </a:ext>
            </a:extLst>
          </p:cNvPr>
          <p:cNvSpPr/>
          <p:nvPr/>
        </p:nvSpPr>
        <p:spPr>
          <a:xfrm>
            <a:off x="4933920" y="267492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/>
              <p:nvPr/>
            </p:nvSpPr>
            <p:spPr>
              <a:xfrm>
                <a:off x="6486863" y="5598277"/>
                <a:ext cx="227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63" y="5598277"/>
                <a:ext cx="2270301" cy="369332"/>
              </a:xfrm>
              <a:prstGeom prst="rect">
                <a:avLst/>
              </a:prstGeom>
              <a:blipFill>
                <a:blip r:embed="rId6"/>
                <a:stretch>
                  <a:fillRect l="-2145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/>
              <p:nvPr/>
            </p:nvSpPr>
            <p:spPr>
              <a:xfrm>
                <a:off x="6486863" y="5974417"/>
                <a:ext cx="2665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Требуемая память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63" y="5974417"/>
                <a:ext cx="2665025" cy="369332"/>
              </a:xfrm>
              <a:prstGeom prst="rect">
                <a:avLst/>
              </a:prstGeom>
              <a:blipFill>
                <a:blip r:embed="rId7"/>
                <a:stretch>
                  <a:fillRect l="-183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9B91AAE-4C60-4131-9CC8-A90F25D4C193}"/>
              </a:ext>
            </a:extLst>
          </p:cNvPr>
          <p:cNvSpPr txBox="1"/>
          <p:nvPr/>
        </p:nvSpPr>
        <p:spPr>
          <a:xfrm>
            <a:off x="6443916" y="4835186"/>
            <a:ext cx="4056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НВП (0, 2, 9, 1, 9, 6, 7, 22)=(22, 9, 9, 2,0)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6D98AA-D1BA-4DC8-8348-420C43378AD3}"/>
                  </a:ext>
                </a:extLst>
              </p:cNvPr>
              <p:cNvSpPr txBox="1"/>
              <p:nvPr/>
            </p:nvSpPr>
            <p:spPr>
              <a:xfrm>
                <a:off x="818347" y="1245668"/>
                <a:ext cx="11251139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1600" dirty="0"/>
                  <a:t>(если требуется, чтобы подпоследовательность строго возрастала, то удалим из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повторяющиеся элементы).</a:t>
                </a:r>
                <a:r>
                  <a:rPr lang="en-US" sz="1600" dirty="0"/>
                  <a:t> </a:t>
                </a:r>
              </a:p>
              <a:p>
                <a:pPr lvl="1"/>
                <a:r>
                  <a:rPr lang="ru-RU" dirty="0"/>
                  <a:t>Сделать это можно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𝑜𝑔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6D98AA-D1BA-4DC8-8348-420C43378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7" y="1245668"/>
                <a:ext cx="11251139" cy="615553"/>
              </a:xfrm>
              <a:prstGeom prst="rect">
                <a:avLst/>
              </a:prstGeom>
              <a:blipFill>
                <a:blip r:embed="rId8"/>
                <a:stretch>
                  <a:fillRect t="-2970" b="-148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F4458E5-8520-40D1-97E2-D7D8998BE24E}"/>
              </a:ext>
            </a:extLst>
          </p:cNvPr>
          <p:cNvSpPr txBox="1"/>
          <p:nvPr/>
        </p:nvSpPr>
        <p:spPr>
          <a:xfrm>
            <a:off x="187643" y="2154781"/>
            <a:ext cx="2720526" cy="73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dirty="0"/>
              <a:t>Х= 0, 2, 9, 1, 9, 6, 7, 22</a:t>
            </a:r>
          </a:p>
          <a:p>
            <a:r>
              <a:rPr lang="en-US" sz="2000" b="0" dirty="0"/>
              <a:t>Y</a:t>
            </a:r>
            <a:r>
              <a:rPr lang="ru-RU" sz="2000" b="0" dirty="0"/>
              <a:t>= 0, 1, 2, 6, 7, 9, 9, 22</a:t>
            </a:r>
            <a:endParaRPr lang="ru-RU" sz="2400" b="0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3F5B461-B881-4321-9BC2-23DB058F388B}"/>
              </a:ext>
            </a:extLst>
          </p:cNvPr>
          <p:cNvSpPr/>
          <p:nvPr/>
        </p:nvSpPr>
        <p:spPr>
          <a:xfrm>
            <a:off x="1443242" y="615702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22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C1E5B1E-0B3D-4774-B51A-422411899CCF}"/>
              </a:ext>
            </a:extLst>
          </p:cNvPr>
          <p:cNvSpPr/>
          <p:nvPr/>
        </p:nvSpPr>
        <p:spPr>
          <a:xfrm>
            <a:off x="3433642" y="26641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32E589B-B3BE-4D6F-9A1E-544B80157FC6}"/>
              </a:ext>
            </a:extLst>
          </p:cNvPr>
          <p:cNvCxnSpPr/>
          <p:nvPr/>
        </p:nvCxnSpPr>
        <p:spPr>
          <a:xfrm flipH="1" flipV="1">
            <a:off x="4869551" y="6031567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ECBD86E-4708-4B10-B1E3-4A6B5647779F}"/>
              </a:ext>
            </a:extLst>
          </p:cNvPr>
          <p:cNvCxnSpPr/>
          <p:nvPr/>
        </p:nvCxnSpPr>
        <p:spPr>
          <a:xfrm flipV="1">
            <a:off x="4869551" y="5662235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5DDD654-A3D8-46FA-9C22-E66594DB67AC}"/>
              </a:ext>
            </a:extLst>
          </p:cNvPr>
          <p:cNvCxnSpPr/>
          <p:nvPr/>
        </p:nvCxnSpPr>
        <p:spPr>
          <a:xfrm flipV="1">
            <a:off x="4848162" y="520451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4D7C437-7149-4F7C-9262-A052B30B1417}"/>
              </a:ext>
            </a:extLst>
          </p:cNvPr>
          <p:cNvCxnSpPr/>
          <p:nvPr/>
        </p:nvCxnSpPr>
        <p:spPr>
          <a:xfrm flipH="1" flipV="1">
            <a:off x="4439352" y="4905832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B76EBD35-6D18-432B-A260-315106E69B36}"/>
              </a:ext>
            </a:extLst>
          </p:cNvPr>
          <p:cNvCxnSpPr/>
          <p:nvPr/>
        </p:nvCxnSpPr>
        <p:spPr>
          <a:xfrm flipV="1">
            <a:off x="4439352" y="446575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63EC5ACA-8B11-429F-B4B5-FBBB1FA351C9}"/>
              </a:ext>
            </a:extLst>
          </p:cNvPr>
          <p:cNvCxnSpPr/>
          <p:nvPr/>
        </p:nvCxnSpPr>
        <p:spPr>
          <a:xfrm flipH="1" flipV="1">
            <a:off x="4065863" y="4066449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0772F5D-327E-44F7-A2DD-0998F0E3562C}"/>
              </a:ext>
            </a:extLst>
          </p:cNvPr>
          <p:cNvCxnSpPr/>
          <p:nvPr/>
        </p:nvCxnSpPr>
        <p:spPr>
          <a:xfrm flipH="1">
            <a:off x="3579581" y="4046778"/>
            <a:ext cx="28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0EED8E3C-353F-477D-8C4C-4151A1B86907}"/>
              </a:ext>
            </a:extLst>
          </p:cNvPr>
          <p:cNvCxnSpPr/>
          <p:nvPr/>
        </p:nvCxnSpPr>
        <p:spPr>
          <a:xfrm flipH="1">
            <a:off x="3152724" y="4041601"/>
            <a:ext cx="28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29AA524-DE0E-483B-AC05-C8C84027E973}"/>
              </a:ext>
            </a:extLst>
          </p:cNvPr>
          <p:cNvCxnSpPr/>
          <p:nvPr/>
        </p:nvCxnSpPr>
        <p:spPr>
          <a:xfrm flipH="1" flipV="1">
            <a:off x="2871875" y="3712369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1C7DA35A-F0A3-42B7-905E-85D2C0ADFC0F}"/>
              </a:ext>
            </a:extLst>
          </p:cNvPr>
          <p:cNvCxnSpPr/>
          <p:nvPr/>
        </p:nvCxnSpPr>
        <p:spPr>
          <a:xfrm flipH="1">
            <a:off x="2453754" y="3581258"/>
            <a:ext cx="28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2F48797-FC00-4CBD-82BF-9B46B619778C}"/>
              </a:ext>
            </a:extLst>
          </p:cNvPr>
          <p:cNvCxnSpPr/>
          <p:nvPr/>
        </p:nvCxnSpPr>
        <p:spPr>
          <a:xfrm flipH="1" flipV="1">
            <a:off x="2116174" y="3256452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32F43DC-434C-472E-B4C8-C1F0FCF47E65}"/>
              </a:ext>
            </a:extLst>
          </p:cNvPr>
          <p:cNvCxnSpPr/>
          <p:nvPr/>
        </p:nvCxnSpPr>
        <p:spPr>
          <a:xfrm>
            <a:off x="0" y="210977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2" grpId="0"/>
      <p:bldP spid="55" grpId="0"/>
      <p:bldP spid="44" grpId="0"/>
      <p:bldP spid="45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25482" y="2929795"/>
            <a:ext cx="8814061" cy="5184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27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648" y="213362"/>
            <a:ext cx="10821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Явное решение задачи </a:t>
            </a:r>
            <a:r>
              <a:rPr lang="ru-RU" sz="2400" dirty="0"/>
              <a:t>(одномерное ДП)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3025"/>
              </p:ext>
            </p:extLst>
          </p:nvPr>
        </p:nvGraphicFramePr>
        <p:xfrm>
          <a:off x="3386001" y="1562484"/>
          <a:ext cx="4746929" cy="37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7799" y="1874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8474" y="1939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ru-RU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91754" y="19075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  <a:r>
              <a:rPr lang="en-US" dirty="0"/>
              <a:t>-1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37131" y="156976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445F85-62AF-439A-81C5-A9D48997734D}"/>
                  </a:ext>
                </a:extLst>
              </p:cNvPr>
              <p:cNvSpPr txBox="1"/>
              <p:nvPr/>
            </p:nvSpPr>
            <p:spPr>
              <a:xfrm>
                <a:off x="383648" y="706531"/>
                <a:ext cx="112020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Обозначим через </a:t>
                </a:r>
                <a:r>
                  <a:rPr lang="en-US" i="1" dirty="0"/>
                  <a:t>F</a:t>
                </a:r>
                <a:r>
                  <a:rPr lang="en-US" dirty="0"/>
                  <a:t>[</a:t>
                </a:r>
                <a:r>
                  <a:rPr lang="en-US" i="1" dirty="0" err="1"/>
                  <a:t>i</a:t>
                </a:r>
                <a:r>
                  <a:rPr lang="en-US" dirty="0"/>
                  <a:t>] </a:t>
                </a:r>
                <a:r>
                  <a:rPr lang="ru-RU" dirty="0"/>
                  <a:t>длину максимальной возрастающей подпоследовательности, которая обязательно заканчивается в элементе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445F85-62AF-439A-81C5-A9D48997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8" y="706531"/>
                <a:ext cx="11202070" cy="646331"/>
              </a:xfrm>
              <a:prstGeom prst="rect">
                <a:avLst/>
              </a:prstGeom>
              <a:blipFill>
                <a:blip r:embed="rId3"/>
                <a:stretch>
                  <a:fillRect l="-490" t="-5660" r="-435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F81406B-D644-4518-84E4-EAC20841FAC0}"/>
              </a:ext>
            </a:extLst>
          </p:cNvPr>
          <p:cNvSpPr txBox="1"/>
          <p:nvPr/>
        </p:nvSpPr>
        <p:spPr>
          <a:xfrm>
            <a:off x="7799910" y="1939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3BC9F-FB1E-4C7F-9A80-02132D7F43D1}"/>
                  </a:ext>
                </a:extLst>
              </p:cNvPr>
              <p:cNvSpPr txBox="1"/>
              <p:nvPr/>
            </p:nvSpPr>
            <p:spPr>
              <a:xfrm>
                <a:off x="586494" y="2403107"/>
                <a:ext cx="11202070" cy="1776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Рассмотрим некоторую возрастающую подпоследовательность, которая заканчивается  элементе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В этой последовательности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является последним и остальные элементы этой последовательности не больше, чем он. </a:t>
                </a:r>
                <a:endParaRPr lang="en-US" dirty="0"/>
              </a:p>
              <a:p>
                <a:pPr algn="just"/>
                <a:r>
                  <a:rPr lang="ru-RU" dirty="0"/>
                  <a:t>Непосредственно перед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могут оказаться те из 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 которые не больше, чем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  Для того, чтобы получить последовательность наибольшей длины, </m:t>
                    </m:r>
                  </m:oMath>
                </a14:m>
                <a:r>
                  <a:rPr lang="ru-RU" dirty="0"/>
                  <a:t>заканчивающуюся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нужно, чтобы перед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стоял тот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i="1" dirty="0"/>
                  <a:t>j</a:t>
                </a:r>
                <a:r>
                  <a:rPr lang="en-US" dirty="0"/>
                  <a:t>=1, …</a:t>
                </a:r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) </a:t>
                </a:r>
                <a:r>
                  <a:rPr lang="ru-RU" dirty="0"/>
                  <a:t> для которого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)  </a:t>
                </a:r>
                <a:r>
                  <a:rPr lang="ru-RU" dirty="0"/>
                  <a:t>наибольшее</a:t>
                </a:r>
                <a:r>
                  <a:rPr lang="en-US" dirty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3BC9F-FB1E-4C7F-9A80-02132D7F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94" y="2403107"/>
                <a:ext cx="11202070" cy="1776640"/>
              </a:xfrm>
              <a:prstGeom prst="rect">
                <a:avLst/>
              </a:prstGeom>
              <a:blipFill>
                <a:blip r:embed="rId4"/>
                <a:stretch>
                  <a:fillRect l="-435" t="-1712" r="-490" b="-34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2530326-33A8-4D90-ABCA-B3B977C36B25}"/>
              </a:ext>
            </a:extLst>
          </p:cNvPr>
          <p:cNvSpPr txBox="1"/>
          <p:nvPr/>
        </p:nvSpPr>
        <p:spPr>
          <a:xfrm>
            <a:off x="683168" y="4274430"/>
            <a:ext cx="573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u="sng" dirty="0"/>
              <a:t>Тогда получаем следующее рекуррентное соотношение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66A237-BF3E-48EB-BBF4-6BD900C2AE6E}"/>
                  </a:ext>
                </a:extLst>
              </p:cNvPr>
              <p:cNvSpPr txBox="1"/>
              <p:nvPr/>
            </p:nvSpPr>
            <p:spPr>
              <a:xfrm>
                <a:off x="7056496" y="5365076"/>
                <a:ext cx="2513791" cy="486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В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66A237-BF3E-48EB-BBF4-6BD900C2A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96" y="5365076"/>
                <a:ext cx="2513791" cy="48609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DA892A9-11A9-45FE-B3D8-C3F761994FA0}"/>
              </a:ext>
            </a:extLst>
          </p:cNvPr>
          <p:cNvCxnSpPr/>
          <p:nvPr/>
        </p:nvCxnSpPr>
        <p:spPr>
          <a:xfrm>
            <a:off x="6096000" y="4829630"/>
            <a:ext cx="0" cy="143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D5FF9A-04C6-4AF0-B252-0775D4F937E4}"/>
              </a:ext>
            </a:extLst>
          </p:cNvPr>
          <p:cNvSpPr txBox="1"/>
          <p:nvPr/>
        </p:nvSpPr>
        <p:spPr>
          <a:xfrm>
            <a:off x="6418474" y="494127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70C3D3-61E9-4C0E-90AC-57E503AEBD66}"/>
                  </a:ext>
                </a:extLst>
              </p:cNvPr>
              <p:cNvSpPr txBox="1"/>
              <p:nvPr/>
            </p:nvSpPr>
            <p:spPr>
              <a:xfrm>
                <a:off x="1072277" y="4912284"/>
                <a:ext cx="3895378" cy="978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eqArr>
                      <m:eqAr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 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=1,…,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+  1,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eqAr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70C3D3-61E9-4C0E-90AC-57E503AE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77" y="4912284"/>
                <a:ext cx="3895378" cy="978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80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A56EA-8C9F-4D15-8B1E-468F8B28B28F}"/>
              </a:ext>
            </a:extLst>
          </p:cNvPr>
          <p:cNvSpPr txBox="1"/>
          <p:nvPr/>
        </p:nvSpPr>
        <p:spPr>
          <a:xfrm>
            <a:off x="881803" y="642915"/>
            <a:ext cx="6133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dirty="0"/>
              <a:t>Построить НВП для последовательности:</a:t>
            </a:r>
          </a:p>
          <a:p>
            <a:pPr algn="ctr"/>
            <a:r>
              <a:rPr lang="ru-RU" sz="2400" b="0" dirty="0"/>
              <a:t>Х= 0, 2, 9, 1, 9, 6, 7, 22</a:t>
            </a:r>
            <a:r>
              <a:rPr lang="ru-RU" sz="2400" dirty="0"/>
              <a:t>, 1</a:t>
            </a:r>
            <a:endParaRPr lang="ru-RU" sz="2400" b="0" dirty="0"/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565046C9-FA51-4D79-8237-3B7FC1391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7685"/>
              </p:ext>
            </p:extLst>
          </p:nvPr>
        </p:nvGraphicFramePr>
        <p:xfrm>
          <a:off x="1047262" y="1869826"/>
          <a:ext cx="665018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38438112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31014104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2305044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73488959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34323034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77527946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3952174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91559324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9011714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076202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70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Х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76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BY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53696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F858261-3535-47E3-AC38-8F14DD531555}"/>
              </a:ext>
            </a:extLst>
          </p:cNvPr>
          <p:cNvCxnSpPr/>
          <p:nvPr/>
        </p:nvCxnSpPr>
        <p:spPr>
          <a:xfrm flipV="1">
            <a:off x="5943601" y="3080752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390530C-9962-4719-AC69-0E5C8E1864FC}"/>
              </a:ext>
            </a:extLst>
          </p:cNvPr>
          <p:cNvCxnSpPr/>
          <p:nvPr/>
        </p:nvCxnSpPr>
        <p:spPr>
          <a:xfrm flipV="1">
            <a:off x="5234354" y="3080752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9AA9F7E-FFA7-47C4-A39E-726EA36C134D}"/>
              </a:ext>
            </a:extLst>
          </p:cNvPr>
          <p:cNvCxnSpPr/>
          <p:nvPr/>
        </p:nvCxnSpPr>
        <p:spPr>
          <a:xfrm flipV="1">
            <a:off x="3903785" y="3080753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46AA297-3146-46C6-A903-98E5F06B7586}"/>
              </a:ext>
            </a:extLst>
          </p:cNvPr>
          <p:cNvCxnSpPr/>
          <p:nvPr/>
        </p:nvCxnSpPr>
        <p:spPr>
          <a:xfrm flipV="1">
            <a:off x="6641123" y="3080754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AE82838-64FF-4C0A-93FA-BA897A644D15}"/>
              </a:ext>
            </a:extLst>
          </p:cNvPr>
          <p:cNvCxnSpPr/>
          <p:nvPr/>
        </p:nvCxnSpPr>
        <p:spPr>
          <a:xfrm flipV="1">
            <a:off x="1884486" y="3007746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EC4321-35E1-4327-BBFE-A261E3FE8DE2}"/>
              </a:ext>
            </a:extLst>
          </p:cNvPr>
          <p:cNvSpPr txBox="1"/>
          <p:nvPr/>
        </p:nvSpPr>
        <p:spPr>
          <a:xfrm>
            <a:off x="-36634" y="4323487"/>
            <a:ext cx="61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dirty="0"/>
              <a:t>НВП( 0, 2, 9, 1, 9, 6, 7, 22</a:t>
            </a:r>
            <a:r>
              <a:rPr lang="ru-RU" sz="1800" dirty="0"/>
              <a:t>, 1)=(0,1,6,7,22)</a:t>
            </a:r>
            <a:endParaRPr lang="ru-RU" sz="18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5D9B8-A0E8-4802-8B33-1E483C738498}"/>
              </a:ext>
            </a:extLst>
          </p:cNvPr>
          <p:cNvSpPr txBox="1"/>
          <p:nvPr/>
        </p:nvSpPr>
        <p:spPr>
          <a:xfrm>
            <a:off x="881803" y="3850255"/>
            <a:ext cx="32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восстановить саму НВП(Х)?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/>
              <p:nvPr/>
            </p:nvSpPr>
            <p:spPr>
              <a:xfrm>
                <a:off x="8663309" y="2069454"/>
                <a:ext cx="227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309" y="2069454"/>
                <a:ext cx="2270301" cy="369332"/>
              </a:xfrm>
              <a:prstGeom prst="rect">
                <a:avLst/>
              </a:prstGeom>
              <a:blipFill>
                <a:blip r:embed="rId3"/>
                <a:stretch>
                  <a:fillRect l="-2145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C4E197-B74B-499E-AEFF-3DEB172118EC}"/>
                  </a:ext>
                </a:extLst>
              </p:cNvPr>
              <p:cNvSpPr txBox="1"/>
              <p:nvPr/>
            </p:nvSpPr>
            <p:spPr>
              <a:xfrm>
                <a:off x="8663309" y="2448112"/>
                <a:ext cx="2632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Требуемая память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C4E197-B74B-499E-AEFF-3DEB17211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309" y="2448112"/>
                <a:ext cx="2632259" cy="369332"/>
              </a:xfrm>
              <a:prstGeom prst="rect">
                <a:avLst/>
              </a:prstGeom>
              <a:blipFill>
                <a:blip r:embed="rId4"/>
                <a:stretch>
                  <a:fillRect l="-1852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0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565046C9-FA51-4D79-8237-3B7FC1391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16336"/>
              </p:ext>
            </p:extLst>
          </p:nvPr>
        </p:nvGraphicFramePr>
        <p:xfrm>
          <a:off x="1009630" y="964421"/>
          <a:ext cx="6987650" cy="1184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765">
                  <a:extLst>
                    <a:ext uri="{9D8B030D-6E8A-4147-A177-3AD203B41FA5}">
                      <a16:colId xmlns:a16="http://schemas.microsoft.com/office/drawing/2014/main" val="2384381128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2031014104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3523050441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1734889598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2343230348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1775279461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4239521749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891559324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3179011714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1076202232"/>
                    </a:ext>
                  </a:extLst>
                </a:gridCol>
              </a:tblGrid>
              <a:tr h="33141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708917"/>
                  </a:ext>
                </a:extLst>
              </a:tr>
              <a:tr h="331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Х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ru-BY" sz="2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ru-BY" sz="2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ru-BY" sz="2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BY" sz="2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ru-BY" sz="2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ru-BY" sz="2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ru-BY" sz="2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22</a:t>
                      </a:r>
                      <a:endParaRPr lang="ru-BY" sz="2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BY" sz="2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762191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536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/>
              <p:nvPr/>
            </p:nvSpPr>
            <p:spPr>
              <a:xfrm>
                <a:off x="1009631" y="457470"/>
                <a:ext cx="6622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Можно ли решить эту задачу быстрее, например,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31" y="457470"/>
                <a:ext cx="6622519" cy="369332"/>
              </a:xfrm>
              <a:prstGeom prst="rect">
                <a:avLst/>
              </a:prstGeom>
              <a:blipFill>
                <a:blip r:embed="rId3"/>
                <a:stretch>
                  <a:fillRect l="-82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4E90916-26EB-4544-A007-8978DCBE4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19205"/>
              </p:ext>
            </p:extLst>
          </p:nvPr>
        </p:nvGraphicFramePr>
        <p:xfrm>
          <a:off x="1870824" y="3356164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7FFBF1-D30A-4165-99D7-C13D9FBF8C83}"/>
              </a:ext>
            </a:extLst>
          </p:cNvPr>
          <p:cNvSpPr txBox="1"/>
          <p:nvPr/>
        </p:nvSpPr>
        <p:spPr>
          <a:xfrm>
            <a:off x="2269905" y="410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  <a:endParaRPr lang="ru-BY" dirty="0"/>
          </a:p>
        </p:txBody>
      </p:sp>
      <p:graphicFrame>
        <p:nvGraphicFramePr>
          <p:cNvPr id="20" name="Таблица 3">
            <a:extLst>
              <a:ext uri="{FF2B5EF4-FFF2-40B4-BE49-F238E27FC236}">
                <a16:creationId xmlns:a16="http://schemas.microsoft.com/office/drawing/2014/main" id="{402993A5-0100-43E6-AB16-57687D6EF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51896"/>
              </p:ext>
            </p:extLst>
          </p:nvPr>
        </p:nvGraphicFramePr>
        <p:xfrm>
          <a:off x="3324578" y="2855987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21" name="Таблица 3">
            <a:extLst>
              <a:ext uri="{FF2B5EF4-FFF2-40B4-BE49-F238E27FC236}">
                <a16:creationId xmlns:a16="http://schemas.microsoft.com/office/drawing/2014/main" id="{5DA4EF00-1C2F-430A-AE4A-3EAD61049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81564"/>
              </p:ext>
            </p:extLst>
          </p:nvPr>
        </p:nvGraphicFramePr>
        <p:xfrm>
          <a:off x="2972645" y="3284345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4996B55-15AB-465E-8D60-D44D8BE2DDAC}"/>
              </a:ext>
            </a:extLst>
          </p:cNvPr>
          <p:cNvSpPr txBox="1"/>
          <p:nvPr/>
        </p:nvSpPr>
        <p:spPr>
          <a:xfrm>
            <a:off x="3743790" y="4040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graphicFrame>
        <p:nvGraphicFramePr>
          <p:cNvPr id="28" name="Таблица 3">
            <a:extLst>
              <a:ext uri="{FF2B5EF4-FFF2-40B4-BE49-F238E27FC236}">
                <a16:creationId xmlns:a16="http://schemas.microsoft.com/office/drawing/2014/main" id="{DA96DD72-1EF5-410C-BC09-47738980D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12393"/>
              </p:ext>
            </p:extLst>
          </p:nvPr>
        </p:nvGraphicFramePr>
        <p:xfrm>
          <a:off x="4767627" y="2441085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29" name="Таблица 3">
            <a:extLst>
              <a:ext uri="{FF2B5EF4-FFF2-40B4-BE49-F238E27FC236}">
                <a16:creationId xmlns:a16="http://schemas.microsoft.com/office/drawing/2014/main" id="{0B5EC321-56F0-4835-B57B-A17164742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61627"/>
              </p:ext>
            </p:extLst>
          </p:nvPr>
        </p:nvGraphicFramePr>
        <p:xfrm>
          <a:off x="4406631" y="2860614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8472AB6-6616-4678-A06E-3A56E093FD18}"/>
              </a:ext>
            </a:extLst>
          </p:cNvPr>
          <p:cNvSpPr txBox="1"/>
          <p:nvPr/>
        </p:nvSpPr>
        <p:spPr>
          <a:xfrm>
            <a:off x="6567680" y="4138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  <a:endParaRPr lang="ru-BY" dirty="0"/>
          </a:p>
        </p:txBody>
      </p:sp>
      <p:graphicFrame>
        <p:nvGraphicFramePr>
          <p:cNvPr id="35" name="Таблица 3">
            <a:extLst>
              <a:ext uri="{FF2B5EF4-FFF2-40B4-BE49-F238E27FC236}">
                <a16:creationId xmlns:a16="http://schemas.microsoft.com/office/drawing/2014/main" id="{6CA05F35-E2CF-4515-9D32-5E2670BF4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94818"/>
              </p:ext>
            </p:extLst>
          </p:nvPr>
        </p:nvGraphicFramePr>
        <p:xfrm>
          <a:off x="2628364" y="3712703"/>
          <a:ext cx="113330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8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9592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37" name="Таблица 3">
            <a:extLst>
              <a:ext uri="{FF2B5EF4-FFF2-40B4-BE49-F238E27FC236}">
                <a16:creationId xmlns:a16="http://schemas.microsoft.com/office/drawing/2014/main" id="{DC628515-B346-4974-A933-BA94603B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08192"/>
              </p:ext>
            </p:extLst>
          </p:nvPr>
        </p:nvGraphicFramePr>
        <p:xfrm>
          <a:off x="1509828" y="3768929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38" name="Таблица 3">
            <a:extLst>
              <a:ext uri="{FF2B5EF4-FFF2-40B4-BE49-F238E27FC236}">
                <a16:creationId xmlns:a16="http://schemas.microsoft.com/office/drawing/2014/main" id="{708A61BD-BE0F-48C0-BEE9-07B765702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54302"/>
              </p:ext>
            </p:extLst>
          </p:nvPr>
        </p:nvGraphicFramePr>
        <p:xfrm>
          <a:off x="4043860" y="3725496"/>
          <a:ext cx="113330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8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9592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39" name="Таблица 3">
            <a:extLst>
              <a:ext uri="{FF2B5EF4-FFF2-40B4-BE49-F238E27FC236}">
                <a16:creationId xmlns:a16="http://schemas.microsoft.com/office/drawing/2014/main" id="{FD055554-DD1E-45DB-9878-BEE435ED5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27920"/>
              </p:ext>
            </p:extLst>
          </p:nvPr>
        </p:nvGraphicFramePr>
        <p:xfrm>
          <a:off x="4406631" y="3299282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0" name="Таблица 3">
            <a:extLst>
              <a:ext uri="{FF2B5EF4-FFF2-40B4-BE49-F238E27FC236}">
                <a16:creationId xmlns:a16="http://schemas.microsoft.com/office/drawing/2014/main" id="{BC600239-74FD-4922-B34E-447AF184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11538"/>
              </p:ext>
            </p:extLst>
          </p:nvPr>
        </p:nvGraphicFramePr>
        <p:xfrm>
          <a:off x="6135053" y="2939565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1" name="Таблица 3">
            <a:extLst>
              <a:ext uri="{FF2B5EF4-FFF2-40B4-BE49-F238E27FC236}">
                <a16:creationId xmlns:a16="http://schemas.microsoft.com/office/drawing/2014/main" id="{BF8A7987-F720-4DC9-8690-0AEA88E40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72120"/>
              </p:ext>
            </p:extLst>
          </p:nvPr>
        </p:nvGraphicFramePr>
        <p:xfrm>
          <a:off x="5774057" y="3359094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2" name="Таблица 3">
            <a:extLst>
              <a:ext uri="{FF2B5EF4-FFF2-40B4-BE49-F238E27FC236}">
                <a16:creationId xmlns:a16="http://schemas.microsoft.com/office/drawing/2014/main" id="{69BBC3B5-EE3B-43C7-8307-6E3A04B84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03140"/>
              </p:ext>
            </p:extLst>
          </p:nvPr>
        </p:nvGraphicFramePr>
        <p:xfrm>
          <a:off x="5411286" y="3775693"/>
          <a:ext cx="113330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8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9592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4" name="Таблица 3">
            <a:extLst>
              <a:ext uri="{FF2B5EF4-FFF2-40B4-BE49-F238E27FC236}">
                <a16:creationId xmlns:a16="http://schemas.microsoft.com/office/drawing/2014/main" id="{84D0E80D-6203-424B-94E3-9EEADB5C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05581"/>
              </p:ext>
            </p:extLst>
          </p:nvPr>
        </p:nvGraphicFramePr>
        <p:xfrm>
          <a:off x="7959276" y="2516570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5" name="Таблица 3">
            <a:extLst>
              <a:ext uri="{FF2B5EF4-FFF2-40B4-BE49-F238E27FC236}">
                <a16:creationId xmlns:a16="http://schemas.microsoft.com/office/drawing/2014/main" id="{386B872D-30F1-451E-8DA0-6D84D7FE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33208"/>
              </p:ext>
            </p:extLst>
          </p:nvPr>
        </p:nvGraphicFramePr>
        <p:xfrm>
          <a:off x="7605246" y="2926484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1356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6" name="Таблица 3">
            <a:extLst>
              <a:ext uri="{FF2B5EF4-FFF2-40B4-BE49-F238E27FC236}">
                <a16:creationId xmlns:a16="http://schemas.microsoft.com/office/drawing/2014/main" id="{55B78BE0-EDE1-4E58-B2F4-F26A57248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68208"/>
              </p:ext>
            </p:extLst>
          </p:nvPr>
        </p:nvGraphicFramePr>
        <p:xfrm>
          <a:off x="7173971" y="3362916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8" name="Таблица 3">
            <a:extLst>
              <a:ext uri="{FF2B5EF4-FFF2-40B4-BE49-F238E27FC236}">
                <a16:creationId xmlns:a16="http://schemas.microsoft.com/office/drawing/2014/main" id="{5AF1EFE5-631D-451A-8D8A-AD6951469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09938"/>
              </p:ext>
            </p:extLst>
          </p:nvPr>
        </p:nvGraphicFramePr>
        <p:xfrm>
          <a:off x="6825359" y="3779550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B519BFC-871E-4E2B-B44B-53321AC434C8}"/>
              </a:ext>
            </a:extLst>
          </p:cNvPr>
          <p:cNvSpPr txBox="1"/>
          <p:nvPr/>
        </p:nvSpPr>
        <p:spPr>
          <a:xfrm>
            <a:off x="8370451" y="4181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endParaRPr lang="ru-BY" dirty="0"/>
          </a:p>
        </p:txBody>
      </p:sp>
      <p:graphicFrame>
        <p:nvGraphicFramePr>
          <p:cNvPr id="50" name="Таблица 3">
            <a:extLst>
              <a:ext uri="{FF2B5EF4-FFF2-40B4-BE49-F238E27FC236}">
                <a16:creationId xmlns:a16="http://schemas.microsoft.com/office/drawing/2014/main" id="{BCD90178-D1BA-476A-B5CD-73D88293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6719"/>
              </p:ext>
            </p:extLst>
          </p:nvPr>
        </p:nvGraphicFramePr>
        <p:xfrm>
          <a:off x="9804777" y="2512713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1" name="Таблица 3">
            <a:extLst>
              <a:ext uri="{FF2B5EF4-FFF2-40B4-BE49-F238E27FC236}">
                <a16:creationId xmlns:a16="http://schemas.microsoft.com/office/drawing/2014/main" id="{6CEF98F2-5181-4BE4-89E0-BB7FBEEAD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05655"/>
              </p:ext>
            </p:extLst>
          </p:nvPr>
        </p:nvGraphicFramePr>
        <p:xfrm>
          <a:off x="9450747" y="2922627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1356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2" name="Таблица 3">
            <a:extLst>
              <a:ext uri="{FF2B5EF4-FFF2-40B4-BE49-F238E27FC236}">
                <a16:creationId xmlns:a16="http://schemas.microsoft.com/office/drawing/2014/main" id="{63D47E47-FEA0-43C8-BFBA-50CFCC10B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67268"/>
              </p:ext>
            </p:extLst>
          </p:nvPr>
        </p:nvGraphicFramePr>
        <p:xfrm>
          <a:off x="9019472" y="3359059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3" name="Таблица 3">
            <a:extLst>
              <a:ext uri="{FF2B5EF4-FFF2-40B4-BE49-F238E27FC236}">
                <a16:creationId xmlns:a16="http://schemas.microsoft.com/office/drawing/2014/main" id="{48D7F3C1-5FAB-4D61-A163-1C2B4B23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51061"/>
              </p:ext>
            </p:extLst>
          </p:nvPr>
        </p:nvGraphicFramePr>
        <p:xfrm>
          <a:off x="8670860" y="3775693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472911C-E9A3-44C5-87ED-6BAF1A52275D}"/>
              </a:ext>
            </a:extLst>
          </p:cNvPr>
          <p:cNvSpPr txBox="1"/>
          <p:nvPr/>
        </p:nvSpPr>
        <p:spPr>
          <a:xfrm>
            <a:off x="10146824" y="4178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ru-BY" dirty="0"/>
          </a:p>
        </p:txBody>
      </p:sp>
      <p:graphicFrame>
        <p:nvGraphicFramePr>
          <p:cNvPr id="55" name="Таблица 3">
            <a:extLst>
              <a:ext uri="{FF2B5EF4-FFF2-40B4-BE49-F238E27FC236}">
                <a16:creationId xmlns:a16="http://schemas.microsoft.com/office/drawing/2014/main" id="{1562D6E2-4762-4BA7-BAC6-F6F75F2BF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13919"/>
              </p:ext>
            </p:extLst>
          </p:nvPr>
        </p:nvGraphicFramePr>
        <p:xfrm>
          <a:off x="3184411" y="4779139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6" name="Таблица 3">
            <a:extLst>
              <a:ext uri="{FF2B5EF4-FFF2-40B4-BE49-F238E27FC236}">
                <a16:creationId xmlns:a16="http://schemas.microsoft.com/office/drawing/2014/main" id="{C5ED7D61-17EF-49BB-B7E9-6CBB18D31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64359"/>
              </p:ext>
            </p:extLst>
          </p:nvPr>
        </p:nvGraphicFramePr>
        <p:xfrm>
          <a:off x="2830381" y="5189053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1356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7" name="Таблица 3">
            <a:extLst>
              <a:ext uri="{FF2B5EF4-FFF2-40B4-BE49-F238E27FC236}">
                <a16:creationId xmlns:a16="http://schemas.microsoft.com/office/drawing/2014/main" id="{D8BFCED0-D276-4EBA-81D1-549BBF19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63629"/>
              </p:ext>
            </p:extLst>
          </p:nvPr>
        </p:nvGraphicFramePr>
        <p:xfrm>
          <a:off x="2399106" y="5625485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8" name="Таблица 3">
            <a:extLst>
              <a:ext uri="{FF2B5EF4-FFF2-40B4-BE49-F238E27FC236}">
                <a16:creationId xmlns:a16="http://schemas.microsoft.com/office/drawing/2014/main" id="{8044D526-998D-4503-AA1E-89B2B845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96335"/>
              </p:ext>
            </p:extLst>
          </p:nvPr>
        </p:nvGraphicFramePr>
        <p:xfrm>
          <a:off x="2050494" y="6042119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9" name="Таблица 3">
            <a:extLst>
              <a:ext uri="{FF2B5EF4-FFF2-40B4-BE49-F238E27FC236}">
                <a16:creationId xmlns:a16="http://schemas.microsoft.com/office/drawing/2014/main" id="{DE7CC9CD-FE78-45D0-BD7F-B4A4470F6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49961"/>
              </p:ext>
            </p:extLst>
          </p:nvPr>
        </p:nvGraphicFramePr>
        <p:xfrm>
          <a:off x="5928586" y="4409807"/>
          <a:ext cx="4095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0" name="Таблица 3">
            <a:extLst>
              <a:ext uri="{FF2B5EF4-FFF2-40B4-BE49-F238E27FC236}">
                <a16:creationId xmlns:a16="http://schemas.microsoft.com/office/drawing/2014/main" id="{643E1121-BD09-4554-8E50-1A2796CD2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3391"/>
              </p:ext>
            </p:extLst>
          </p:nvPr>
        </p:nvGraphicFramePr>
        <p:xfrm>
          <a:off x="5574554" y="4819721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57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1" name="Таблица 3">
            <a:extLst>
              <a:ext uri="{FF2B5EF4-FFF2-40B4-BE49-F238E27FC236}">
                <a16:creationId xmlns:a16="http://schemas.microsoft.com/office/drawing/2014/main" id="{F906D27C-2F57-4216-A386-200AC2405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01880"/>
              </p:ext>
            </p:extLst>
          </p:nvPr>
        </p:nvGraphicFramePr>
        <p:xfrm>
          <a:off x="5143279" y="5256153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27702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2" name="Таблица 3">
            <a:extLst>
              <a:ext uri="{FF2B5EF4-FFF2-40B4-BE49-F238E27FC236}">
                <a16:creationId xmlns:a16="http://schemas.microsoft.com/office/drawing/2014/main" id="{714AF8BA-790E-4372-94D9-4273772DC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06162"/>
              </p:ext>
            </p:extLst>
          </p:nvPr>
        </p:nvGraphicFramePr>
        <p:xfrm>
          <a:off x="4794667" y="5672787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26721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3" name="Таблица 3">
            <a:extLst>
              <a:ext uri="{FF2B5EF4-FFF2-40B4-BE49-F238E27FC236}">
                <a16:creationId xmlns:a16="http://schemas.microsoft.com/office/drawing/2014/main" id="{AE195EE7-10B2-4AD7-A3B7-0706847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1147"/>
              </p:ext>
            </p:extLst>
          </p:nvPr>
        </p:nvGraphicFramePr>
        <p:xfrm>
          <a:off x="4319336" y="6089705"/>
          <a:ext cx="20187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91">
                  <a:extLst>
                    <a:ext uri="{9D8B030D-6E8A-4147-A177-3AD203B41FA5}">
                      <a16:colId xmlns:a16="http://schemas.microsoft.com/office/drawing/2014/main" val="1717220035"/>
                    </a:ext>
                  </a:extLst>
                </a:gridCol>
                <a:gridCol w="375191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44871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4790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78747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22</a:t>
                      </a:r>
                      <a:endParaRPr lang="ru-BY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AF353B8-2470-4613-A3EA-8B05634FE191}"/>
              </a:ext>
            </a:extLst>
          </p:cNvPr>
          <p:cNvSpPr txBox="1"/>
          <p:nvPr/>
        </p:nvSpPr>
        <p:spPr>
          <a:xfrm>
            <a:off x="3743183" y="64478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22</a:t>
            </a:r>
            <a:endParaRPr lang="ru-BY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4B515B-00B6-43C6-BB0A-95C64B76A8F2}"/>
              </a:ext>
            </a:extLst>
          </p:cNvPr>
          <p:cNvSpPr txBox="1"/>
          <p:nvPr/>
        </p:nvSpPr>
        <p:spPr>
          <a:xfrm>
            <a:off x="6487353" y="6377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graphicFrame>
        <p:nvGraphicFramePr>
          <p:cNvPr id="68" name="Таблица 3">
            <a:extLst>
              <a:ext uri="{FF2B5EF4-FFF2-40B4-BE49-F238E27FC236}">
                <a16:creationId xmlns:a16="http://schemas.microsoft.com/office/drawing/2014/main" id="{8EABD4C7-B259-48ED-9621-E78BD5F64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94979"/>
              </p:ext>
            </p:extLst>
          </p:nvPr>
        </p:nvGraphicFramePr>
        <p:xfrm>
          <a:off x="478700" y="3657875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4BAA7D38-B81E-40E3-BF5D-A33135AFBA1C}"/>
              </a:ext>
            </a:extLst>
          </p:cNvPr>
          <p:cNvSpPr txBox="1"/>
          <p:nvPr/>
        </p:nvSpPr>
        <p:spPr>
          <a:xfrm>
            <a:off x="25815" y="4017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C3BB4D-FAB0-45DE-A1A6-082230769545}"/>
              </a:ext>
            </a:extLst>
          </p:cNvPr>
          <p:cNvSpPr txBox="1"/>
          <p:nvPr/>
        </p:nvSpPr>
        <p:spPr>
          <a:xfrm>
            <a:off x="1023459" y="4040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07A4CE02-6CB3-42BD-A62A-91DD0E45F908}"/>
              </a:ext>
            </a:extLst>
          </p:cNvPr>
          <p:cNvCxnSpPr/>
          <p:nvPr/>
        </p:nvCxnSpPr>
        <p:spPr>
          <a:xfrm>
            <a:off x="4161887" y="3284345"/>
            <a:ext cx="1132008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37C857DA-003B-40AE-8EA3-84FF4C67F853}"/>
              </a:ext>
            </a:extLst>
          </p:cNvPr>
          <p:cNvCxnSpPr/>
          <p:nvPr/>
        </p:nvCxnSpPr>
        <p:spPr>
          <a:xfrm>
            <a:off x="6487353" y="4507593"/>
            <a:ext cx="0" cy="190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32147D05-D549-468E-84FB-528196AA8BEE}"/>
              </a:ext>
            </a:extLst>
          </p:cNvPr>
          <p:cNvSpPr/>
          <p:nvPr/>
        </p:nvSpPr>
        <p:spPr>
          <a:xfrm>
            <a:off x="4161887" y="2810417"/>
            <a:ext cx="1322512" cy="902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900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30" grpId="0"/>
      <p:bldP spid="49" grpId="0"/>
      <p:bldP spid="54" grpId="0"/>
      <p:bldP spid="64" grpId="0"/>
      <p:bldP spid="65" grpId="0"/>
      <p:bldP spid="69" grpId="0"/>
      <p:bldP spid="70" grpId="0"/>
      <p:bldP spid="7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AD0B62A-5A2E-4F4B-970A-F55B78DAB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02650"/>
              </p:ext>
            </p:extLst>
          </p:nvPr>
        </p:nvGraphicFramePr>
        <p:xfrm>
          <a:off x="2032000" y="719666"/>
          <a:ext cx="651042" cy="523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42">
                  <a:extLst>
                    <a:ext uri="{9D8B030D-6E8A-4147-A177-3AD203B41FA5}">
                      <a16:colId xmlns:a16="http://schemas.microsoft.com/office/drawing/2014/main" val="4064767215"/>
                    </a:ext>
                  </a:extLst>
                </a:gridCol>
              </a:tblGrid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95705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88837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22050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79580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17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00908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19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43783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23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0231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77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00071"/>
                  </a:ext>
                </a:extLst>
              </a:tr>
            </a:tbl>
          </a:graphicData>
        </a:graphic>
      </p:graphicFrame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FC5D5FD-CB3E-4E2D-9E87-4E76D90BA022}"/>
              </a:ext>
            </a:extLst>
          </p:cNvPr>
          <p:cNvCxnSpPr/>
          <p:nvPr/>
        </p:nvCxnSpPr>
        <p:spPr>
          <a:xfrm>
            <a:off x="1710685" y="859143"/>
            <a:ext cx="0" cy="513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E5F104-4FE7-41D3-9E00-E1AB5A574978}"/>
              </a:ext>
            </a:extLst>
          </p:cNvPr>
          <p:cNvSpPr txBox="1"/>
          <p:nvPr/>
        </p:nvSpPr>
        <p:spPr>
          <a:xfrm>
            <a:off x="3006750" y="2466473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Х=6</a:t>
            </a:r>
            <a:endParaRPr lang="ru-BY" sz="2400" dirty="0">
              <a:solidFill>
                <a:srgbClr val="FF0000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42D8C74-362D-4932-B93C-56DEA8B6E48E}"/>
              </a:ext>
            </a:extLst>
          </p:cNvPr>
          <p:cNvCxnSpPr>
            <a:cxnSpLocks/>
          </p:cNvCxnSpPr>
          <p:nvPr/>
        </p:nvCxnSpPr>
        <p:spPr>
          <a:xfrm flipH="1">
            <a:off x="2683042" y="2420579"/>
            <a:ext cx="323708" cy="27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48994F1-9F94-4FD2-BECC-0B06247A5472}"/>
              </a:ext>
            </a:extLst>
          </p:cNvPr>
          <p:cNvCxnSpPr>
            <a:cxnSpLocks/>
          </p:cNvCxnSpPr>
          <p:nvPr/>
        </p:nvCxnSpPr>
        <p:spPr>
          <a:xfrm>
            <a:off x="2683042" y="2697306"/>
            <a:ext cx="336884" cy="276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2D9403A-DAAD-4121-8626-D40F3C781EF4}"/>
              </a:ext>
            </a:extLst>
          </p:cNvPr>
          <p:cNvCxnSpPr>
            <a:cxnSpLocks/>
          </p:cNvCxnSpPr>
          <p:nvPr/>
        </p:nvCxnSpPr>
        <p:spPr>
          <a:xfrm>
            <a:off x="1034716" y="2697305"/>
            <a:ext cx="1648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B4F99E-D00D-4A01-98E1-53DFB122EF4F}"/>
              </a:ext>
            </a:extLst>
          </p:cNvPr>
          <p:cNvSpPr txBox="1"/>
          <p:nvPr/>
        </p:nvSpPr>
        <p:spPr>
          <a:xfrm>
            <a:off x="1710686" y="274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ru-BY" i="1" dirty="0"/>
          </a:p>
        </p:txBody>
      </p:sp>
      <p:graphicFrame>
        <p:nvGraphicFramePr>
          <p:cNvPr id="14" name="Таблица 2">
            <a:extLst>
              <a:ext uri="{FF2B5EF4-FFF2-40B4-BE49-F238E27FC236}">
                <a16:creationId xmlns:a16="http://schemas.microsoft.com/office/drawing/2014/main" id="{59C8CCDD-B6E6-4785-848E-544C7AC7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53455"/>
              </p:ext>
            </p:extLst>
          </p:nvPr>
        </p:nvGraphicFramePr>
        <p:xfrm>
          <a:off x="5022455" y="719666"/>
          <a:ext cx="651042" cy="523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42">
                  <a:extLst>
                    <a:ext uri="{9D8B030D-6E8A-4147-A177-3AD203B41FA5}">
                      <a16:colId xmlns:a16="http://schemas.microsoft.com/office/drawing/2014/main" val="4064767215"/>
                    </a:ext>
                  </a:extLst>
                </a:gridCol>
              </a:tblGrid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95705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88837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22050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  <a:endParaRPr lang="ru-BY" sz="2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79580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17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00908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19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43783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23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0231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77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000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7B3323F-2A29-43C1-862C-F351AD11DDBC}"/>
              </a:ext>
            </a:extLst>
          </p:cNvPr>
          <p:cNvSpPr txBox="1"/>
          <p:nvPr/>
        </p:nvSpPr>
        <p:spPr>
          <a:xfrm>
            <a:off x="2933416" y="302019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</a:t>
            </a:r>
            <a:r>
              <a:rPr lang="en-US" dirty="0" err="1"/>
              <a:t>UpperBound</a:t>
            </a:r>
            <a:r>
              <a:rPr lang="en-US" dirty="0"/>
              <a:t> (</a:t>
            </a:r>
            <a:r>
              <a:rPr lang="ru-RU" dirty="0"/>
              <a:t>х)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6C6D8A-B05D-4BCE-A7CE-A4FCF821619C}"/>
                  </a:ext>
                </a:extLst>
              </p:cNvPr>
              <p:cNvSpPr txBox="1"/>
              <p:nvPr/>
            </p:nvSpPr>
            <p:spPr>
              <a:xfrm>
                <a:off x="7689202" y="3738310"/>
                <a:ext cx="33969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6C6D8A-B05D-4BCE-A7CE-A4FCF821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02" y="3738310"/>
                <a:ext cx="339691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2D4F6FF-B029-4282-B3FD-F065EB4568A5}"/>
              </a:ext>
            </a:extLst>
          </p:cNvPr>
          <p:cNvSpPr txBox="1"/>
          <p:nvPr/>
        </p:nvSpPr>
        <p:spPr>
          <a:xfrm>
            <a:off x="7376381" y="3116179"/>
            <a:ext cx="465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 работы алгоритма построения НВП(Х):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327573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84297" y="1623882"/>
            <a:ext cx="10958493" cy="28963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строк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расстояния Левенштейна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редакционное расстояние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8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06966" y="640471"/>
            <a:ext cx="9485542" cy="7575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Заданы две строки, как сравнить их, чтобы определить насколько они похожи?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/>
              <p:nvPr/>
            </p:nvSpPr>
            <p:spPr>
              <a:xfrm>
                <a:off x="2419368" y="1547929"/>
                <a:ext cx="700896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68" y="1547929"/>
                <a:ext cx="7008962" cy="1200329"/>
              </a:xfrm>
              <a:prstGeom prst="rect">
                <a:avLst/>
              </a:prstGeom>
              <a:blipFill>
                <a:blip r:embed="rId3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6B11421-97F7-4AA6-A340-E9BDAB8C5F8F}"/>
              </a:ext>
            </a:extLst>
          </p:cNvPr>
          <p:cNvSpPr txBox="1"/>
          <p:nvPr/>
        </p:nvSpPr>
        <p:spPr>
          <a:xfrm>
            <a:off x="1171362" y="3463412"/>
            <a:ext cx="90353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Приложения</a:t>
            </a:r>
            <a:r>
              <a:rPr lang="ru-RU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для исправления ошибок при наборе слова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для сравнения текстовых файлов («символы» – строки</a:t>
            </a:r>
            <a:r>
              <a:rPr lang="en-US" sz="2400" dirty="0"/>
              <a:t> </a:t>
            </a:r>
            <a:r>
              <a:rPr lang="ru-RU" sz="2400" dirty="0"/>
              <a:t>файла</a:t>
            </a:r>
            <a:r>
              <a:rPr lang="en-US" sz="2400" dirty="0"/>
              <a:t>; </a:t>
            </a:r>
            <a:r>
              <a:rPr lang="ru-RU" sz="2400" dirty="0"/>
              <a:t> «строки» - файлы)</a:t>
            </a:r>
            <a:r>
              <a:rPr lang="en-US" sz="24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в биоинформатике при сравнении аминокислот.</a:t>
            </a:r>
            <a:endParaRPr lang="en-US" sz="24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004551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90636" y="2522245"/>
            <a:ext cx="6407212" cy="11177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позиций, в которых соответствующие символы двух строк одинаковой длины отличаются.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/>
              <p:nvPr/>
            </p:nvSpPr>
            <p:spPr>
              <a:xfrm>
                <a:off x="1511624" y="814085"/>
                <a:ext cx="30659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24" y="814085"/>
                <a:ext cx="3065903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2DAA98-D70E-4714-8ACA-FB0BE49BE38E}"/>
              </a:ext>
            </a:extLst>
          </p:cNvPr>
          <p:cNvSpPr txBox="1"/>
          <p:nvPr/>
        </p:nvSpPr>
        <p:spPr>
          <a:xfrm>
            <a:off x="402566" y="352420"/>
            <a:ext cx="5430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строки имеют одинаковую длину,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6D3AC-B0F0-4C76-9B53-50AAF71AECFF}"/>
              </a:ext>
            </a:extLst>
          </p:cNvPr>
          <p:cNvSpPr txBox="1"/>
          <p:nvPr/>
        </p:nvSpPr>
        <p:spPr>
          <a:xfrm>
            <a:off x="402566" y="1691248"/>
            <a:ext cx="8126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для их сравнения можно использовать следующую метрику: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Хэмминга</a:t>
            </a:r>
            <a:endParaRPr lang="ru-BY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40565-AAA0-4865-95B7-213AEF7A1866}"/>
              </a:ext>
            </a:extLst>
          </p:cNvPr>
          <p:cNvSpPr txBox="1"/>
          <p:nvPr/>
        </p:nvSpPr>
        <p:spPr>
          <a:xfrm>
            <a:off x="9217604" y="3569676"/>
            <a:ext cx="246770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Ричард Уэсли Хэмминг</a:t>
            </a:r>
          </a:p>
          <a:p>
            <a:pPr algn="ctr"/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Richard Wesley Hamming</a:t>
            </a:r>
            <a:endParaRPr lang="ru-RU" sz="1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sz="1600" b="1" dirty="0">
                <a:solidFill>
                  <a:srgbClr val="202122"/>
                </a:solidFill>
                <a:latin typeface="Arial" panose="020B0604020202020204" pitchFamily="34" charset="0"/>
              </a:rPr>
              <a:t>1915-1998</a:t>
            </a:r>
          </a:p>
          <a:p>
            <a:pPr algn="ctr"/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США, Чикаго</a:t>
            </a:r>
            <a:endParaRPr lang="ru-BY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D3A56A5-CF0E-4DFD-A21E-3357B7A86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721" y="562068"/>
            <a:ext cx="2124410" cy="2870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Заголовок 1">
                <a:extLst>
                  <a:ext uri="{FF2B5EF4-FFF2-40B4-BE49-F238E27FC236}">
                    <a16:creationId xmlns:a16="http://schemas.microsoft.com/office/drawing/2014/main" id="{51115542-7E1B-4F63-84BF-538A4CBAC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6514" y="4533719"/>
                <a:ext cx="1748285" cy="36576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Х,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</p:txBody>
          </p:sp>
        </mc:Choice>
        <mc:Fallback xmlns="">
          <p:sp>
            <p:nvSpPr>
              <p:cNvPr id="17" name="Заголовок 1">
                <a:extLst>
                  <a:ext uri="{FF2B5EF4-FFF2-40B4-BE49-F238E27FC236}">
                    <a16:creationId xmlns:a16="http://schemas.microsoft.com/office/drawing/2014/main" id="{51115542-7E1B-4F63-84BF-538A4CBAC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14" y="4533719"/>
                <a:ext cx="1748285" cy="365760"/>
              </a:xfrm>
              <a:prstGeom prst="rect">
                <a:avLst/>
              </a:prstGeom>
              <a:blipFill>
                <a:blip r:embed="rId4"/>
                <a:stretch>
                  <a:fillRect l="-1045" t="-23333" b="-5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3CB6F2-3303-45F3-BBA2-F538B732EECC}"/>
              </a:ext>
            </a:extLst>
          </p:cNvPr>
          <p:cNvSpPr txBox="1"/>
          <p:nvPr/>
        </p:nvSpPr>
        <p:spPr>
          <a:xfrm>
            <a:off x="651616" y="5166752"/>
            <a:ext cx="7024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расстояние Хэмминга равно 1, то говорят, что строки являются «соседними».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BB6CBFE-FCA2-4668-900E-694036E93827}"/>
              </a:ext>
            </a:extLst>
          </p:cNvPr>
          <p:cNvCxnSpPr/>
          <p:nvPr/>
        </p:nvCxnSpPr>
        <p:spPr>
          <a:xfrm>
            <a:off x="844940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1">
                <a:extLst>
                  <a:ext uri="{FF2B5EF4-FFF2-40B4-BE49-F238E27FC236}">
                    <a16:creationId xmlns:a16="http://schemas.microsoft.com/office/drawing/2014/main" id="{BB97A321-E958-47B0-8D05-F7CFFBF3C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259895"/>
                  </p:ext>
                </p:extLst>
              </p:nvPr>
            </p:nvGraphicFramePr>
            <p:xfrm>
              <a:off x="2598697" y="3569676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2758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1">
                <a:extLst>
                  <a:ext uri="{FF2B5EF4-FFF2-40B4-BE49-F238E27FC236}">
                    <a16:creationId xmlns:a16="http://schemas.microsoft.com/office/drawing/2014/main" id="{BB97A321-E958-47B0-8D05-F7CFFBF3C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259895"/>
                  </p:ext>
                </p:extLst>
              </p:nvPr>
            </p:nvGraphicFramePr>
            <p:xfrm>
              <a:off x="2598697" y="3569676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18" t="-8197" r="-9945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0540605-0BAA-4A73-B9CC-4CA18E28E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024271"/>
                  </p:ext>
                </p:extLst>
              </p:nvPr>
            </p:nvGraphicFramePr>
            <p:xfrm>
              <a:off x="2598695" y="3981093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2758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о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0540605-0BAA-4A73-B9CC-4CA18E28E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024271"/>
                  </p:ext>
                </p:extLst>
              </p:nvPr>
            </p:nvGraphicFramePr>
            <p:xfrm>
              <a:off x="2598695" y="3981093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18" t="-8197" r="-99454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49164C-630C-4EAD-801C-F98ECB35B45F}"/>
                  </a:ext>
                </a:extLst>
              </p:cNvPr>
              <p:cNvSpPr txBox="1"/>
              <p:nvPr/>
            </p:nvSpPr>
            <p:spPr>
              <a:xfrm>
                <a:off x="2200190" y="360260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49164C-630C-4EAD-801C-F98ECB35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90" y="3602601"/>
                <a:ext cx="3985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8CACC8-ECE6-435D-96B5-6A39D4370A00}"/>
                  </a:ext>
                </a:extLst>
              </p:cNvPr>
              <p:cNvSpPr txBox="1"/>
              <p:nvPr/>
            </p:nvSpPr>
            <p:spPr>
              <a:xfrm>
                <a:off x="2200188" y="397752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8CACC8-ECE6-435D-96B5-6A39D4370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88" y="3977521"/>
                <a:ext cx="3985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0188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 txBox="1">
                <a:spLocks/>
              </p:cNvSpPr>
              <p:nvPr/>
            </p:nvSpPr>
            <p:spPr>
              <a:xfrm>
                <a:off x="1225985" y="3820926"/>
                <a:ext cx="7386673" cy="109488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замена символа в строке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Х 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replace</m:t>
                    </m:r>
                    <m:r>
                      <m:rPr>
                        <m:nor/>
                      </m:rPr>
                      <a:rPr lang="ru-RU" sz="2000" b="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удаление символа из  строки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Х</m:t>
                    </m:r>
                    <m:r>
                      <m:rPr>
                        <m:nor/>
                      </m:rPr>
                      <a:rPr lang="ru-RU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ru-RU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delete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:r>
                  <a:rPr lang="ru-RU" sz="2400" b="0" dirty="0">
                    <a:latin typeface="Times New Roman" panose="02020603050405020304" pitchFamily="18" charset="0"/>
                  </a:rPr>
                  <a:t>3)  </a:t>
                </a:r>
                <a:r>
                  <a:rPr lang="ru-RU" sz="2400" dirty="0">
                    <a:latin typeface="Times New Roman" panose="02020603050405020304" pitchFamily="18" charset="0"/>
                  </a:rPr>
                  <a:t>вставка</a:t>
                </a:r>
                <a:r>
                  <a:rPr lang="ru-RU" sz="2400" b="0" dirty="0">
                    <a:latin typeface="Times New Roman" panose="02020603050405020304" pitchFamily="18" charset="0"/>
                  </a:rPr>
                  <a:t> символа в строку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Х 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insert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85" y="3820926"/>
                <a:ext cx="7386673" cy="1094884"/>
              </a:xfrm>
              <a:prstGeom prst="rect">
                <a:avLst/>
              </a:prstGeom>
              <a:blipFill>
                <a:blip r:embed="rId2"/>
                <a:stretch>
                  <a:fillRect l="-1238" t="-7821" b="-117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/>
              <p:nvPr/>
            </p:nvSpPr>
            <p:spPr>
              <a:xfrm>
                <a:off x="1388057" y="503346"/>
                <a:ext cx="30659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057" y="503346"/>
                <a:ext cx="3065903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2DAA98-D70E-4714-8ACA-FB0BE49BE38E}"/>
              </a:ext>
            </a:extLst>
          </p:cNvPr>
          <p:cNvSpPr txBox="1"/>
          <p:nvPr/>
        </p:nvSpPr>
        <p:spPr>
          <a:xfrm>
            <a:off x="329094" y="80154"/>
            <a:ext cx="5430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строки имеют разную длину: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6D3AC-B0F0-4C76-9B53-50AAF71AECFF}"/>
              </a:ext>
            </a:extLst>
          </p:cNvPr>
          <p:cNvSpPr txBox="1"/>
          <p:nvPr/>
        </p:nvSpPr>
        <p:spPr>
          <a:xfrm>
            <a:off x="379534" y="2283021"/>
            <a:ext cx="785174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Левенштейна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двух строк равно минимальному числу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односимвольных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«редакторских правок»: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40565-AAA0-4865-95B7-213AEF7A1866}"/>
              </a:ext>
            </a:extLst>
          </p:cNvPr>
          <p:cNvSpPr txBox="1"/>
          <p:nvPr/>
        </p:nvSpPr>
        <p:spPr>
          <a:xfrm>
            <a:off x="9217604" y="3569676"/>
            <a:ext cx="24677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Владимир Иосифович Левенштейн</a:t>
            </a:r>
            <a:endParaRPr lang="ru-RU" sz="1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sz="1600" b="1" dirty="0">
                <a:solidFill>
                  <a:srgbClr val="202122"/>
                </a:solidFill>
                <a:latin typeface="Arial" panose="020B0604020202020204" pitchFamily="34" charset="0"/>
              </a:rPr>
              <a:t>1935-2017</a:t>
            </a:r>
          </a:p>
          <a:p>
            <a:pPr algn="ctr"/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СССР (Россия), Москва</a:t>
            </a: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доктор физ.-</a:t>
            </a:r>
            <a:r>
              <a:rPr lang="ru-RU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мат.наук</a:t>
            </a:r>
            <a:endParaRPr lang="ru-BY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3CB6F2-3303-45F3-BBA2-F538B732EECC}"/>
                  </a:ext>
                </a:extLst>
              </p:cNvPr>
              <p:cNvSpPr txBox="1"/>
              <p:nvPr/>
            </p:nvSpPr>
            <p:spPr>
              <a:xfrm>
                <a:off x="347002" y="4970827"/>
                <a:ext cx="7024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которых строка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преобразуется с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3CB6F2-3303-45F3-BBA2-F538B732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2" y="4970827"/>
                <a:ext cx="7024070" cy="461665"/>
              </a:xfrm>
              <a:prstGeom prst="rect">
                <a:avLst/>
              </a:prstGeom>
              <a:blipFill>
                <a:blip r:embed="rId4"/>
                <a:stretch>
                  <a:fillRect l="-1389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BB6CBFE-FCA2-4668-900E-694036E93827}"/>
              </a:ext>
            </a:extLst>
          </p:cNvPr>
          <p:cNvCxnSpPr/>
          <p:nvPr/>
        </p:nvCxnSpPr>
        <p:spPr>
          <a:xfrm>
            <a:off x="844940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7E13F6-4E5D-4390-8E49-EC5F64D33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487" y="918844"/>
            <a:ext cx="1914525" cy="2390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BED66C-A0B4-4C6E-9325-D0CE9C9D35D3}"/>
              </a:ext>
            </a:extLst>
          </p:cNvPr>
          <p:cNvSpPr txBox="1"/>
          <p:nvPr/>
        </p:nvSpPr>
        <p:spPr>
          <a:xfrm>
            <a:off x="352095" y="1277862"/>
            <a:ext cx="7906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для их сравнения можно использовать следующую метрику: расстояние Левенштейна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(др. словами редакционное расстояние). </a:t>
            </a:r>
          </a:p>
        </p:txBody>
      </p:sp>
    </p:spTree>
    <p:extLst>
      <p:ext uri="{BB962C8B-B14F-4D97-AF65-F5344CB8AC3E}">
        <p14:creationId xmlns:p14="http://schemas.microsoft.com/office/powerpoint/2010/main" val="18427449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 txBox="1">
                <a:spLocks/>
              </p:cNvSpPr>
              <p:nvPr/>
            </p:nvSpPr>
            <p:spPr>
              <a:xfrm>
                <a:off x="9995163" y="120559"/>
                <a:ext cx="2196837" cy="109488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i="0" dirty="0" smtClean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replace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i="0" dirty="0" smtClean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delete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i="0" dirty="0" smtClean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−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insert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163" y="120559"/>
                <a:ext cx="2196837" cy="1094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49925-6FF2-4DE0-BB43-D96180A1CF04}"/>
                  </a:ext>
                </a:extLst>
              </p:cNvPr>
              <p:cNvSpPr txBox="1"/>
              <p:nvPr/>
            </p:nvSpPr>
            <p:spPr>
              <a:xfrm>
                <a:off x="1422010" y="256837"/>
                <a:ext cx="35830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2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49925-6FF2-4DE0-BB43-D96180A1C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10" y="256837"/>
                <a:ext cx="3583006" cy="584775"/>
              </a:xfrm>
              <a:prstGeom prst="rect">
                <a:avLst/>
              </a:prstGeom>
              <a:blipFill>
                <a:blip r:embed="rId3"/>
                <a:stretch>
                  <a:fillRect l="-4252"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42BFF-BF25-4660-9AC4-A687F695AAEA}"/>
                  </a:ext>
                </a:extLst>
              </p:cNvPr>
              <p:cNvSpPr txBox="1"/>
              <p:nvPr/>
            </p:nvSpPr>
            <p:spPr>
              <a:xfrm>
                <a:off x="1422010" y="859629"/>
                <a:ext cx="33184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cs typeface="Times New Roman" panose="02020603050405020304" pitchFamily="18" charset="0"/>
                  </a:rPr>
                  <a:t>Y</a:t>
                </a:r>
                <a:r>
                  <a:rPr lang="ru-RU" sz="32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42BFF-BF25-4660-9AC4-A687F695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10" y="859629"/>
                <a:ext cx="3318485" cy="584775"/>
              </a:xfrm>
              <a:prstGeom prst="rect">
                <a:avLst/>
              </a:prstGeom>
              <a:blipFill>
                <a:blip r:embed="rId4"/>
                <a:stretch>
                  <a:fillRect l="-4587"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683597-F9C5-4807-9C55-772895A4171F}"/>
              </a:ext>
            </a:extLst>
          </p:cNvPr>
          <p:cNvSpPr txBox="1"/>
          <p:nvPr/>
        </p:nvSpPr>
        <p:spPr>
          <a:xfrm>
            <a:off x="1518852" y="3852660"/>
            <a:ext cx="176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  <a:r>
              <a:rPr lang="en-US" sz="3200" dirty="0"/>
              <a:t>(</a:t>
            </a:r>
            <a:r>
              <a:rPr lang="ru-RU" sz="3200" dirty="0"/>
              <a:t>Х,</a:t>
            </a:r>
            <a:r>
              <a:rPr lang="en-US" sz="3200" dirty="0"/>
              <a:t>Y)=</a:t>
            </a:r>
            <a:r>
              <a:rPr lang="ru-RU" sz="3200" dirty="0"/>
              <a:t>4</a:t>
            </a:r>
            <a:endParaRPr lang="ru-BY" sz="3200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79206EF6-7FE6-4A90-B1C0-4B17CA6B0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77676"/>
              </p:ext>
            </p:extLst>
          </p:nvPr>
        </p:nvGraphicFramePr>
        <p:xfrm>
          <a:off x="1527435" y="2089241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2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6B8261-40D6-48FF-A53A-9CF00C7F17DE}"/>
                  </a:ext>
                </a:extLst>
              </p:cNvPr>
              <p:cNvSpPr txBox="1"/>
              <p:nvPr/>
            </p:nvSpPr>
            <p:spPr>
              <a:xfrm>
                <a:off x="989227" y="208924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6B8261-40D6-48FF-A53A-9CF00C7F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7" y="2089241"/>
                <a:ext cx="3985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BB53B-5961-41E7-A220-3A89BE4DEF68}"/>
                  </a:ext>
                </a:extLst>
              </p:cNvPr>
              <p:cNvSpPr txBox="1"/>
              <p:nvPr/>
            </p:nvSpPr>
            <p:spPr>
              <a:xfrm>
                <a:off x="989225" y="246416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BB53B-5961-41E7-A220-3A89BE4DE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5" y="2464161"/>
                <a:ext cx="3985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A6A9AD93-5657-44C8-A597-501079C4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58909"/>
              </p:ext>
            </p:extLst>
          </p:nvPr>
        </p:nvGraphicFramePr>
        <p:xfrm>
          <a:off x="1518852" y="2498042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2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4F70A2B3-E59B-4176-BE1D-AFF02C575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4864"/>
              </p:ext>
            </p:extLst>
          </p:nvPr>
        </p:nvGraphicFramePr>
        <p:xfrm>
          <a:off x="1518852" y="2928855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64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7156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3519" y="2734708"/>
                <a:ext cx="3455319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19" y="2734708"/>
                <a:ext cx="3455319" cy="860748"/>
              </a:xfrm>
              <a:prstGeom prst="rect">
                <a:avLst/>
              </a:prstGeom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00288"/>
              </p:ext>
            </p:extLst>
          </p:nvPr>
        </p:nvGraphicFramePr>
        <p:xfrm>
          <a:off x="8329773" y="830652"/>
          <a:ext cx="2934856" cy="231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1173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7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3">
                <a:tc>
                  <a:txBody>
                    <a:bodyPr/>
                    <a:lstStyle/>
                    <a:p>
                      <a:r>
                        <a:rPr lang="en-US" sz="1200" dirty="0"/>
                        <a:t>1 x</a:t>
                      </a:r>
                      <a:r>
                        <a:rPr lang="en-US" sz="1200" baseline="-25000" dirty="0"/>
                        <a:t>1</a:t>
                      </a:r>
                      <a:endParaRPr lang="ru-RU" sz="12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 err="1"/>
                        <a:t>x</a:t>
                      </a:r>
                      <a:r>
                        <a:rPr lang="en-US" sz="1200" baseline="-25000" dirty="0" err="1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8F6FB89-EB6B-4A5D-A3A4-28A1815D1BAF}"/>
              </a:ext>
            </a:extLst>
          </p:cNvPr>
          <p:cNvSpPr txBox="1"/>
          <p:nvPr/>
        </p:nvSpPr>
        <p:spPr>
          <a:xfrm>
            <a:off x="7812832" y="1819318"/>
            <a:ext cx="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  <a:endParaRPr lang="ru-RU" sz="2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713AF-A01A-4D6B-8EAA-A57BB7F001A0}"/>
              </a:ext>
            </a:extLst>
          </p:cNvPr>
          <p:cNvSpPr txBox="1"/>
          <p:nvPr/>
        </p:nvSpPr>
        <p:spPr>
          <a:xfrm>
            <a:off x="1725736" y="196124"/>
            <a:ext cx="874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Задачу можно решить динамическим программированием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48040-75B4-4D3F-8AB7-8CB774B6F9E9}"/>
                  </a:ext>
                </a:extLst>
              </p:cNvPr>
              <p:cNvSpPr txBox="1"/>
              <p:nvPr/>
            </p:nvSpPr>
            <p:spPr>
              <a:xfrm>
                <a:off x="326468" y="1573481"/>
                <a:ext cx="696243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/>
                  <a:t>Обозначим через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lvl="1" algn="just"/>
                <a:r>
                  <a:rPr lang="ru-RU" sz="2400" dirty="0"/>
                  <a:t>расстояние Левенштейна для двух префиксов: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48040-75B4-4D3F-8AB7-8CB774B6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8" y="1573481"/>
                <a:ext cx="6962439" cy="830997"/>
              </a:xfrm>
              <a:prstGeom prst="rect">
                <a:avLst/>
              </a:prstGeom>
              <a:blipFill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E15E79D-97E1-47C5-B18F-130421953C45}"/>
              </a:ext>
            </a:extLst>
          </p:cNvPr>
          <p:cNvCxnSpPr>
            <a:cxnSpLocks/>
          </p:cNvCxnSpPr>
          <p:nvPr/>
        </p:nvCxnSpPr>
        <p:spPr>
          <a:xfrm>
            <a:off x="7513163" y="830652"/>
            <a:ext cx="75414" cy="604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59231A-1CD6-4DAC-A2DC-7D080D73E9B3}"/>
              </a:ext>
            </a:extLst>
          </p:cNvPr>
          <p:cNvSpPr txBox="1"/>
          <p:nvPr/>
        </p:nvSpPr>
        <p:spPr>
          <a:xfrm>
            <a:off x="7714460" y="3687789"/>
            <a:ext cx="422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Граничные условия</a:t>
            </a:r>
            <a:r>
              <a:rPr lang="en-US" dirty="0"/>
              <a:t> (</a:t>
            </a:r>
            <a:r>
              <a:rPr lang="ru-RU" dirty="0"/>
              <a:t>один из префиксов пустой):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/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47500" lnSpcReduction="20000"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ru-BY" sz="45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sz="4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BY" sz="4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BY" sz="4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5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45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45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sz="45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endParaRPr lang="en-US" sz="4500" b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5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blipFill>
                <a:blip r:embed="rId5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9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792506" y="295834"/>
            <a:ext cx="6606988" cy="4988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6722" y="888621"/>
            <a:ext cx="10331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применяется к задачам, в которых нужно что-то подсчитать или к оптимизационным задачам.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7836" y="3496986"/>
            <a:ext cx="103363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оптимизации. В таких задачах существует много решений, каждому из которых поставлено в соответствие некоторое значение. Необходимо найти среди всех возможных решений одно с оптимальным (наибольшим или наименьшим) значением. Например, во взвешенном графе между заданной парой вершин существует несколько маршрутов, каждый маршрут характеризуется своей длиной, и нам необходимо найти маршрут кратчайшей длины.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057836" y="1719618"/>
                <a:ext cx="1010015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Например, в задаче требуется определить число различных способов подняться по ступенькам при заданном способе подъема, или вычислить число способов размещения </a:t>
                </a:r>
                <a:r>
                  <a:rPr lang="ru-RU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единиц в строке длины </a:t>
                </a:r>
                <a:r>
                  <a:rPr lang="ru-RU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или 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ое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Фибоначчи и т.п.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6" y="1719618"/>
                <a:ext cx="10100158" cy="1569660"/>
              </a:xfrm>
              <a:prstGeom prst="rect">
                <a:avLst/>
              </a:prstGeom>
              <a:blipFill>
                <a:blip r:embed="rId3"/>
                <a:stretch>
                  <a:fillRect t="-3101" r="-966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5292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8610" y="618730"/>
                <a:ext cx="4026016" cy="87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10" y="618730"/>
                <a:ext cx="4026016" cy="876971"/>
              </a:xfrm>
              <a:prstGeom prst="rect">
                <a:avLst/>
              </a:prstGeom>
              <a:blipFill>
                <a:blip r:embed="rId2"/>
                <a:stretch>
                  <a:fillRect b="-34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9">
                <a:extLst>
                  <a:ext uri="{FF2B5EF4-FFF2-40B4-BE49-F238E27FC236}">
                    <a16:creationId xmlns:a16="http://schemas.microsoft.com/office/drawing/2014/main" id="{DBCD0524-246A-4EAB-A024-1D1CA8C15F0D}"/>
                  </a:ext>
                </a:extLst>
              </p:cNvPr>
              <p:cNvSpPr txBox="1"/>
              <p:nvPr/>
            </p:nvSpPr>
            <p:spPr bwMode="auto">
              <a:xfrm>
                <a:off x="0" y="4472439"/>
                <a:ext cx="11813440" cy="8309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BY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BY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BY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х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BY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1,если 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0,если 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</m:t>
                          </m:r>
                        </m:e>
                      </m:eqArr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12" name="Объект 9">
                <a:extLst>
                  <a:ext uri="{FF2B5EF4-FFF2-40B4-BE49-F238E27FC236}">
                    <a16:creationId xmlns:a16="http://schemas.microsoft.com/office/drawing/2014/main" id="{DBCD0524-246A-4EAB-A024-1D1CA8C15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472439"/>
                <a:ext cx="11813440" cy="830998"/>
              </a:xfrm>
              <a:prstGeom prst="rect">
                <a:avLst/>
              </a:prstGeom>
              <a:blipFill>
                <a:blip r:embed="rId4"/>
                <a:stretch>
                  <a:fillRect b="-1022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00D9C4-2706-4C8B-B1FC-D0EBF2D061F5}"/>
                  </a:ext>
                </a:extLst>
              </p:cNvPr>
              <p:cNvSpPr txBox="1"/>
              <p:nvPr/>
            </p:nvSpPr>
            <p:spPr>
              <a:xfrm>
                <a:off x="756028" y="2955241"/>
                <a:ext cx="2755558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преобразовали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в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потом удалили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00D9C4-2706-4C8B-B1FC-D0EBF2D06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28" y="2955241"/>
                <a:ext cx="2755558" cy="668645"/>
              </a:xfrm>
              <a:prstGeom prst="rect">
                <a:avLst/>
              </a:prstGeom>
              <a:blipFill>
                <a:blip r:embed="rId5"/>
                <a:stretch>
                  <a:fillRect l="-1770" b="-146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F01C994-FE84-4E4D-920D-6FCBB29537ED}"/>
              </a:ext>
            </a:extLst>
          </p:cNvPr>
          <p:cNvCxnSpPr>
            <a:cxnSpLocks/>
          </p:cNvCxnSpPr>
          <p:nvPr/>
        </p:nvCxnSpPr>
        <p:spPr>
          <a:xfrm>
            <a:off x="2846404" y="3720302"/>
            <a:ext cx="362522" cy="37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BFCCF1-00F9-4EEF-9E43-2F3A4303E4FE}"/>
                  </a:ext>
                </a:extLst>
              </p:cNvPr>
              <p:cNvSpPr txBox="1"/>
              <p:nvPr/>
            </p:nvSpPr>
            <p:spPr>
              <a:xfrm>
                <a:off x="4347170" y="2979985"/>
                <a:ext cx="2755558" cy="690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преобразовали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  <a:endParaRPr lang="ru-BY" dirty="0"/>
              </a:p>
              <a:p>
                <a:r>
                  <a:rPr lang="ru-RU" dirty="0"/>
                  <a:t>потом добавили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BFCCF1-00F9-4EEF-9E43-2F3A4303E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170" y="2979985"/>
                <a:ext cx="2755558" cy="690958"/>
              </a:xfrm>
              <a:prstGeom prst="rect">
                <a:avLst/>
              </a:prstGeom>
              <a:blipFill>
                <a:blip r:embed="rId6"/>
                <a:stretch>
                  <a:fillRect l="-1770" t="-4425" b="-106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FA57BF9-6FAA-4DB9-94A9-21750D5E2082}"/>
              </a:ext>
            </a:extLst>
          </p:cNvPr>
          <p:cNvCxnSpPr>
            <a:cxnSpLocks/>
          </p:cNvCxnSpPr>
          <p:nvPr/>
        </p:nvCxnSpPr>
        <p:spPr>
          <a:xfrm>
            <a:off x="5511115" y="3692068"/>
            <a:ext cx="134850" cy="2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0930D-D38A-4D4F-80D1-48CFD926B118}"/>
                  </a:ext>
                </a:extLst>
              </p:cNvPr>
              <p:cNvSpPr txBox="1"/>
              <p:nvPr/>
            </p:nvSpPr>
            <p:spPr>
              <a:xfrm>
                <a:off x="7712579" y="2830328"/>
                <a:ext cx="4100861" cy="990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преобразовали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/>
                  <a:t>потом, </a:t>
                </a:r>
              </a:p>
              <a:p>
                <a:r>
                  <a:rPr lang="ru-RU" dirty="0"/>
                  <a:t>если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то заменить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на</a:t>
                </a:r>
                <a:r>
                  <a:rPr lang="ru-RU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то ничего не делать </m:t>
                    </m:r>
                  </m:oMath>
                </a14:m>
                <a:endParaRPr lang="en-US" sz="18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0930D-D38A-4D4F-80D1-48CFD926B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579" y="2830328"/>
                <a:ext cx="4100861" cy="990271"/>
              </a:xfrm>
              <a:prstGeom prst="rect">
                <a:avLst/>
              </a:prstGeom>
              <a:blipFill>
                <a:blip r:embed="rId7"/>
                <a:stretch>
                  <a:fillRect l="-1189" t="-2454" b="-67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63967F9-B0CE-44FF-8A1B-D9318B2103CF}"/>
              </a:ext>
            </a:extLst>
          </p:cNvPr>
          <p:cNvCxnSpPr>
            <a:cxnSpLocks/>
          </p:cNvCxnSpPr>
          <p:nvPr/>
        </p:nvCxnSpPr>
        <p:spPr>
          <a:xfrm>
            <a:off x="9124497" y="3883853"/>
            <a:ext cx="0" cy="23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0A559842-8F06-4F40-8E11-EFEE327C48AB}"/>
              </a:ext>
            </a:extLst>
          </p:cNvPr>
          <p:cNvCxnSpPr>
            <a:cxnSpLocks/>
          </p:cNvCxnSpPr>
          <p:nvPr/>
        </p:nvCxnSpPr>
        <p:spPr>
          <a:xfrm>
            <a:off x="0" y="196472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Правая фигурная скобка 50">
            <a:extLst>
              <a:ext uri="{FF2B5EF4-FFF2-40B4-BE49-F238E27FC236}">
                <a16:creationId xmlns:a16="http://schemas.microsoft.com/office/drawing/2014/main" id="{34A63165-CAC5-4A97-B98E-11FAF680E18C}"/>
              </a:ext>
            </a:extLst>
          </p:cNvPr>
          <p:cNvSpPr/>
          <p:nvPr/>
        </p:nvSpPr>
        <p:spPr>
          <a:xfrm rot="16200000">
            <a:off x="2986811" y="3254186"/>
            <a:ext cx="444231" cy="22764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3" name="Правая фигурная скобка 52">
            <a:extLst>
              <a:ext uri="{FF2B5EF4-FFF2-40B4-BE49-F238E27FC236}">
                <a16:creationId xmlns:a16="http://schemas.microsoft.com/office/drawing/2014/main" id="{2C42408B-8790-4C71-BC05-7D3CD8B357FF}"/>
              </a:ext>
            </a:extLst>
          </p:cNvPr>
          <p:cNvSpPr/>
          <p:nvPr/>
        </p:nvSpPr>
        <p:spPr>
          <a:xfrm rot="16200000">
            <a:off x="8902382" y="2180836"/>
            <a:ext cx="444231" cy="446009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8" name="Правая фигурная скобка 57">
            <a:extLst>
              <a:ext uri="{FF2B5EF4-FFF2-40B4-BE49-F238E27FC236}">
                <a16:creationId xmlns:a16="http://schemas.microsoft.com/office/drawing/2014/main" id="{818D982B-248E-4F80-9486-A3E2E77867CC}"/>
              </a:ext>
            </a:extLst>
          </p:cNvPr>
          <p:cNvSpPr/>
          <p:nvPr/>
        </p:nvSpPr>
        <p:spPr>
          <a:xfrm rot="16200000">
            <a:off x="5387855" y="3314574"/>
            <a:ext cx="444231" cy="207593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536744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60528"/>
              </p:ext>
            </p:extLst>
          </p:nvPr>
        </p:nvGraphicFramePr>
        <p:xfrm>
          <a:off x="8740140" y="523875"/>
          <a:ext cx="3081133" cy="261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3604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11">
                <a:tc>
                  <a:txBody>
                    <a:bodyPr/>
                    <a:lstStyle/>
                    <a:p>
                      <a:r>
                        <a:rPr lang="en-US" sz="1200" dirty="0"/>
                        <a:t>1 x</a:t>
                      </a:r>
                      <a:r>
                        <a:rPr lang="en-US" sz="1200" baseline="-25000" dirty="0"/>
                        <a:t>1</a:t>
                      </a:r>
                      <a:endParaRPr lang="ru-RU" sz="12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03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0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03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604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 err="1"/>
                        <a:t>x</a:t>
                      </a:r>
                      <a:r>
                        <a:rPr lang="en-US" sz="1200" baseline="-25000" dirty="0" err="1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0" y="886563"/>
                <a:ext cx="6981567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6563"/>
                <a:ext cx="6981567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00E447-6134-4E7B-A972-EDE499E3D015}"/>
                  </a:ext>
                </a:extLst>
              </p:cNvPr>
              <p:cNvSpPr txBox="1"/>
              <p:nvPr/>
            </p:nvSpPr>
            <p:spPr>
              <a:xfrm>
                <a:off x="1888164" y="1968617"/>
                <a:ext cx="343696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(х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1,если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0,если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00E447-6134-4E7B-A972-EDE499E3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164" y="1968617"/>
                <a:ext cx="343696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6836"/>
              </p:ext>
            </p:extLst>
          </p:nvPr>
        </p:nvGraphicFramePr>
        <p:xfrm>
          <a:off x="3226318" y="3368305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215F7FD-46DE-489D-978B-6BA1FA210B7F}"/>
              </a:ext>
            </a:extLst>
          </p:cNvPr>
          <p:cNvCxnSpPr>
            <a:cxnSpLocks/>
          </p:cNvCxnSpPr>
          <p:nvPr/>
        </p:nvCxnSpPr>
        <p:spPr>
          <a:xfrm flipH="1" flipV="1">
            <a:off x="4104174" y="3828126"/>
            <a:ext cx="207389" cy="33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401A58-A0F8-4B75-A5D1-F70E18BCA138}"/>
              </a:ext>
            </a:extLst>
          </p:cNvPr>
          <p:cNvCxnSpPr/>
          <p:nvPr/>
        </p:nvCxnSpPr>
        <p:spPr>
          <a:xfrm flipV="1">
            <a:off x="4493990" y="3825019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4D22068-F48E-4ADE-B91E-7B9E649A907A}"/>
              </a:ext>
            </a:extLst>
          </p:cNvPr>
          <p:cNvCxnSpPr/>
          <p:nvPr/>
        </p:nvCxnSpPr>
        <p:spPr>
          <a:xfrm flipH="1">
            <a:off x="3991051" y="4309973"/>
            <a:ext cx="320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A86FF0D-26D0-4A7B-A45E-366D629D73F3}"/>
              </a:ext>
            </a:extLst>
          </p:cNvPr>
          <p:cNvCxnSpPr>
            <a:cxnSpLocks/>
          </p:cNvCxnSpPr>
          <p:nvPr/>
        </p:nvCxnSpPr>
        <p:spPr>
          <a:xfrm>
            <a:off x="9798908" y="1470454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121F64-FE27-4E87-8AC5-E51216763D8A}"/>
              </a:ext>
            </a:extLst>
          </p:cNvPr>
          <p:cNvCxnSpPr>
            <a:cxnSpLocks/>
          </p:cNvCxnSpPr>
          <p:nvPr/>
        </p:nvCxnSpPr>
        <p:spPr>
          <a:xfrm flipV="1">
            <a:off x="9798908" y="1829699"/>
            <a:ext cx="1876089" cy="1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A7BE808-1180-4AB8-A3CB-A0AE8F7337A4}"/>
              </a:ext>
            </a:extLst>
          </p:cNvPr>
          <p:cNvCxnSpPr>
            <a:cxnSpLocks/>
          </p:cNvCxnSpPr>
          <p:nvPr/>
        </p:nvCxnSpPr>
        <p:spPr>
          <a:xfrm>
            <a:off x="9860576" y="2224975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722031E0-8CB0-4426-9B99-A8A72DAF1593}"/>
              </a:ext>
            </a:extLst>
          </p:cNvPr>
          <p:cNvCxnSpPr>
            <a:cxnSpLocks/>
          </p:cNvCxnSpPr>
          <p:nvPr/>
        </p:nvCxnSpPr>
        <p:spPr>
          <a:xfrm>
            <a:off x="9798908" y="2895601"/>
            <a:ext cx="1729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E0D1A5B-2ED5-4F8D-A65E-DB6AED90B65F}"/>
              </a:ext>
            </a:extLst>
          </p:cNvPr>
          <p:cNvSpPr txBox="1"/>
          <p:nvPr/>
        </p:nvSpPr>
        <p:spPr>
          <a:xfrm>
            <a:off x="827104" y="5464099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алгоритма: </a:t>
            </a:r>
            <a:endParaRPr lang="ru-BY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C5FECE-B25F-45D4-93F8-037229DD60F6}"/>
              </a:ext>
            </a:extLst>
          </p:cNvPr>
          <p:cNvSpPr txBox="1"/>
          <p:nvPr/>
        </p:nvSpPr>
        <p:spPr>
          <a:xfrm>
            <a:off x="827104" y="5971437"/>
            <a:ext cx="272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Требуемая память: 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17513-9EDE-4CFA-AF5C-D882AF1A8D69}"/>
                  </a:ext>
                </a:extLst>
              </p:cNvPr>
              <p:cNvSpPr txBox="1"/>
              <p:nvPr/>
            </p:nvSpPr>
            <p:spPr>
              <a:xfrm>
                <a:off x="4207868" y="5510265"/>
                <a:ext cx="16057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17513-9EDE-4CFA-AF5C-D882AF1A8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8" y="5510265"/>
                <a:ext cx="1605776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733975-00F0-4AEF-806A-386841016489}"/>
                  </a:ext>
                </a:extLst>
              </p:cNvPr>
              <p:cNvSpPr txBox="1"/>
              <p:nvPr/>
            </p:nvSpPr>
            <p:spPr>
              <a:xfrm>
                <a:off x="4207868" y="5971437"/>
                <a:ext cx="16057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733975-00F0-4AEF-806A-38684101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8" y="5971437"/>
                <a:ext cx="1605776" cy="369332"/>
              </a:xfrm>
              <a:prstGeom prst="rect">
                <a:avLst/>
              </a:prstGeom>
              <a:blipFill>
                <a:blip r:embed="rId6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7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59274"/>
              </p:ext>
            </p:extLst>
          </p:nvPr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64280"/>
              </p:ext>
            </p:extLst>
          </p:nvPr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105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58690"/>
              </p:ext>
            </p:extLst>
          </p:nvPr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/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669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85978"/>
              </p:ext>
            </p:extLst>
          </p:nvPr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/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482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57130"/>
              </p:ext>
            </p:extLst>
          </p:nvPr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/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064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89487"/>
              </p:ext>
            </p:extLst>
          </p:nvPr>
        </p:nvGraphicFramePr>
        <p:xfrm>
          <a:off x="224419" y="331171"/>
          <a:ext cx="5994143" cy="618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/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662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1376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/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907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55045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/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59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62268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/>
        </p:nvGraphicFramePr>
        <p:xfrm>
          <a:off x="8511280" y="3688020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9360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7702</TotalTime>
  <Words>9470</Words>
  <Application>Microsoft Office PowerPoint</Application>
  <PresentationFormat>Широкоэкранный</PresentationFormat>
  <Paragraphs>4007</Paragraphs>
  <Slides>106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106</vt:i4>
      </vt:variant>
    </vt:vector>
  </HeadingPairs>
  <TitlesOfParts>
    <vt:vector size="117" baseType="lpstr">
      <vt:lpstr>Arial</vt:lpstr>
      <vt:lpstr>Calibri</vt:lpstr>
      <vt:lpstr>Calibri Light</vt:lpstr>
      <vt:lpstr>Cambria Math</vt:lpstr>
      <vt:lpstr>Consolas</vt:lpstr>
      <vt:lpstr>SFMono-Regular</vt:lpstr>
      <vt:lpstr>Symbol</vt:lpstr>
      <vt:lpstr>Times New Roman</vt:lpstr>
      <vt:lpstr>Wingdings</vt:lpstr>
      <vt:lpstr>Тема Office</vt:lpstr>
      <vt:lpstr>Equation</vt:lpstr>
      <vt:lpstr>Методы разработки алгоритмов  Метод «разделяй и властвуй»  Динамическое программирование</vt:lpstr>
      <vt:lpstr>Метод «разделяй и властвуй»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1. Лягушка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2. Задача расстановки  единиц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3.  Оптимального перемножения группы матриц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888</cp:revision>
  <dcterms:created xsi:type="dcterms:W3CDTF">2020-04-14T05:04:13Z</dcterms:created>
  <dcterms:modified xsi:type="dcterms:W3CDTF">2022-02-17T19:26:48Z</dcterms:modified>
</cp:coreProperties>
</file>