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62" r:id="rId2"/>
    <p:sldId id="446" r:id="rId3"/>
    <p:sldId id="419" r:id="rId4"/>
    <p:sldId id="420" r:id="rId5"/>
    <p:sldId id="447" r:id="rId6"/>
    <p:sldId id="403" r:id="rId7"/>
    <p:sldId id="405" r:id="rId8"/>
    <p:sldId id="404" r:id="rId9"/>
    <p:sldId id="407" r:id="rId10"/>
    <p:sldId id="408" r:id="rId11"/>
    <p:sldId id="448" r:id="rId12"/>
    <p:sldId id="409" r:id="rId13"/>
    <p:sldId id="410" r:id="rId14"/>
    <p:sldId id="412" r:id="rId15"/>
    <p:sldId id="413" r:id="rId16"/>
    <p:sldId id="414" r:id="rId17"/>
    <p:sldId id="449" r:id="rId18"/>
    <p:sldId id="415" r:id="rId19"/>
    <p:sldId id="416" r:id="rId20"/>
    <p:sldId id="450" r:id="rId21"/>
    <p:sldId id="417" r:id="rId22"/>
    <p:sldId id="418" r:id="rId23"/>
    <p:sldId id="451" r:id="rId24"/>
    <p:sldId id="421" r:id="rId25"/>
    <p:sldId id="422" r:id="rId26"/>
    <p:sldId id="452" r:id="rId27"/>
    <p:sldId id="453" r:id="rId28"/>
    <p:sldId id="437" r:id="rId29"/>
    <p:sldId id="402" r:id="rId30"/>
    <p:sldId id="427" r:id="rId31"/>
    <p:sldId id="441" r:id="rId32"/>
    <p:sldId id="442" r:id="rId33"/>
    <p:sldId id="431" r:id="rId34"/>
    <p:sldId id="428" r:id="rId35"/>
    <p:sldId id="430" r:id="rId36"/>
    <p:sldId id="432" r:id="rId37"/>
    <p:sldId id="443" r:id="rId38"/>
    <p:sldId id="435" r:id="rId39"/>
    <p:sldId id="444" r:id="rId40"/>
    <p:sldId id="436" r:id="rId41"/>
    <p:sldId id="454" r:id="rId42"/>
    <p:sldId id="423" r:id="rId43"/>
    <p:sldId id="426" r:id="rId44"/>
    <p:sldId id="433" r:id="rId45"/>
    <p:sldId id="438" r:id="rId46"/>
    <p:sldId id="439" r:id="rId47"/>
    <p:sldId id="440" r:id="rId48"/>
    <p:sldId id="434" r:id="rId49"/>
    <p:sldId id="458" r:id="rId50"/>
    <p:sldId id="425" r:id="rId51"/>
    <p:sldId id="459" r:id="rId52"/>
    <p:sldId id="457" r:id="rId53"/>
    <p:sldId id="462" r:id="rId54"/>
    <p:sldId id="463" r:id="rId55"/>
    <p:sldId id="460" r:id="rId56"/>
    <p:sldId id="464" r:id="rId57"/>
    <p:sldId id="461" r:id="rId58"/>
    <p:sldId id="466" r:id="rId59"/>
    <p:sldId id="465" r:id="rId60"/>
    <p:sldId id="467" r:id="rId61"/>
    <p:sldId id="468" r:id="rId62"/>
    <p:sldId id="469" r:id="rId63"/>
    <p:sldId id="470" r:id="rId64"/>
    <p:sldId id="456" r:id="rId65"/>
    <p:sldId id="445" r:id="rId6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74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ctor Demianov" initials="VD" lastIdx="1" clrIdx="0">
    <p:extLst>
      <p:ext uri="{19B8F6BF-5375-455C-9EA6-DF929625EA0E}">
        <p15:presenceInfo xmlns:p15="http://schemas.microsoft.com/office/powerpoint/2012/main" userId="3f9c65cd43f8d0b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F754"/>
    <a:srgbClr val="000000"/>
    <a:srgbClr val="FFFFFF"/>
    <a:srgbClr val="144E9D"/>
    <a:srgbClr val="FF5050"/>
    <a:srgbClr val="0070C0"/>
    <a:srgbClr val="E5D3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5394" autoAdjust="0"/>
  </p:normalViewPr>
  <p:slideViewPr>
    <p:cSldViewPr snapToGrid="0">
      <p:cViewPr varScale="1">
        <p:scale>
          <a:sx n="109" d="100"/>
          <a:sy n="109" d="100"/>
        </p:scale>
        <p:origin x="576" y="108"/>
      </p:cViewPr>
      <p:guideLst>
        <p:guide orient="horz" pos="3974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4" d="100"/>
        <a:sy n="134" d="100"/>
      </p:scale>
      <p:origin x="0" y="-119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6.wmf"/><Relationship Id="rId1" Type="http://schemas.openxmlformats.org/officeDocument/2006/relationships/image" Target="../media/image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8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7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7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17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17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27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17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6.wmf"/><Relationship Id="rId1" Type="http://schemas.openxmlformats.org/officeDocument/2006/relationships/image" Target="../media/image7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8F9A9-31C6-4BBE-BA5D-41C48B66B13C}" type="datetimeFigureOut">
              <a:rPr lang="ru-RU" smtClean="0"/>
              <a:pPr/>
              <a:t>19.01.2022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0C928-40FE-48A9-8508-DEC12BFF553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7375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0C928-40FE-48A9-8508-DEC12BFF5536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765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0C928-40FE-48A9-8508-DEC12BFF5536}" type="slidenum">
              <a:rPr lang="ru-RU" smtClean="0"/>
              <a:pPr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75652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0C928-40FE-48A9-8508-DEC12BFF5536}" type="slidenum">
              <a:rPr lang="ru-RU" smtClean="0"/>
              <a:pPr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18580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0C928-40FE-48A9-8508-DEC12BFF5536}" type="slidenum">
              <a:rPr lang="ru-RU" smtClean="0"/>
              <a:pPr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8699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0C928-40FE-48A9-8508-DEC12BFF5536}" type="slidenum">
              <a:rPr lang="ru-RU" smtClean="0"/>
              <a:pPr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84031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0C928-40FE-48A9-8508-DEC12BFF5536}" type="slidenum">
              <a:rPr lang="ru-RU" smtClean="0"/>
              <a:pPr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9338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0C928-40FE-48A9-8508-DEC12BFF5536}" type="slidenum">
              <a:rPr lang="ru-RU" smtClean="0"/>
              <a:pPr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44784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0C928-40FE-48A9-8508-DEC12BFF5536}" type="slidenum">
              <a:rPr lang="ru-RU" smtClean="0"/>
              <a:pPr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4842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0C928-40FE-48A9-8508-DEC12BFF5536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6720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0C928-40FE-48A9-8508-DEC12BFF5536}" type="slidenum">
              <a:rPr lang="ru-RU" smtClean="0"/>
              <a:pPr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3418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0C928-40FE-48A9-8508-DEC12BFF5536}" type="slidenum">
              <a:rPr lang="ru-RU" smtClean="0"/>
              <a:pPr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679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0C928-40FE-48A9-8508-DEC12BFF5536}" type="slidenum">
              <a:rPr lang="ru-RU" smtClean="0"/>
              <a:pPr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7165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0C928-40FE-48A9-8508-DEC12BFF5536}" type="slidenum">
              <a:rPr lang="ru-RU" smtClean="0"/>
              <a:pPr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1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0C928-40FE-48A9-8508-DEC12BFF5536}" type="slidenum">
              <a:rPr lang="ru-RU" smtClean="0"/>
              <a:pPr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71910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0C928-40FE-48A9-8508-DEC12BFF5536}" type="slidenum">
              <a:rPr lang="ru-RU" smtClean="0"/>
              <a:pPr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3666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0C928-40FE-48A9-8508-DEC12BFF5536}" type="slidenum">
              <a:rPr lang="ru-RU" smtClean="0"/>
              <a:pPr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984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19.01.2022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236597"/>
            <a:ext cx="3024336" cy="76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91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19.01.2022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2027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19.01.2022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4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19.01.2022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extBox 9"/>
          <p:cNvSpPr txBox="1"/>
          <p:nvPr userDrawn="1"/>
        </p:nvSpPr>
        <p:spPr>
          <a:xfrm>
            <a:off x="11366500" y="6673334"/>
            <a:ext cx="8255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2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1" name="Рисунок 10" descr="png..png"/>
          <p:cNvPicPr>
            <a:picLocks noChangeAspect="1"/>
          </p:cNvPicPr>
          <p:nvPr userDrawn="1"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1558644" y="5918200"/>
            <a:ext cx="468256" cy="69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40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19.01.2022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610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19.01.2022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434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19.01.2022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581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19.01.2022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31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19.01.2022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2" name="Рисунок 11" descr="png..png"/>
          <p:cNvPicPr>
            <a:picLocks noChangeAspect="1"/>
          </p:cNvPicPr>
          <p:nvPr userDrawn="1"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17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19.01.2022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961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19.01.2022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09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76552-E558-4846-BB9C-6F97A16E9C82}" type="datetimeFigureOut">
              <a:rPr lang="ru-RU" smtClean="0"/>
              <a:pPr/>
              <a:t>19.01.2022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7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7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8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9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19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12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14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5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3.bin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16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25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7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18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17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17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17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2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23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17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27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46.bin"/><Relationship Id="rId5" Type="http://schemas.openxmlformats.org/officeDocument/2006/relationships/oleObject" Target="../embeddings/oleObject45.bin"/><Relationship Id="rId4" Type="http://schemas.openxmlformats.org/officeDocument/2006/relationships/image" Target="../media/image17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49.bin"/><Relationship Id="rId5" Type="http://schemas.openxmlformats.org/officeDocument/2006/relationships/oleObject" Target="../embeddings/oleObject48.bin"/><Relationship Id="rId4" Type="http://schemas.openxmlformats.org/officeDocument/2006/relationships/image" Target="../media/image17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53.bin"/><Relationship Id="rId5" Type="http://schemas.openxmlformats.org/officeDocument/2006/relationships/oleObject" Target="../embeddings/oleObject52.bin"/><Relationship Id="rId10" Type="http://schemas.openxmlformats.org/officeDocument/2006/relationships/image" Target="../media/image16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55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0%D0%BD%D0%B3%D0%BB%D0%B8%D0%B9%D1%81%D0%BA%D0%B8%D0%B9_%D1%8F%D0%B7%D1%8B%D0%BA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57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56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59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58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63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62.bin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image" Target="../media/image36.w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68.bin"/><Relationship Id="rId12" Type="http://schemas.openxmlformats.org/officeDocument/2006/relationships/oleObject" Target="../embeddings/oleObject71.bin"/><Relationship Id="rId17" Type="http://schemas.openxmlformats.org/officeDocument/2006/relationships/image" Target="../media/image3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3.bin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67.bin"/><Relationship Id="rId11" Type="http://schemas.openxmlformats.org/officeDocument/2006/relationships/image" Target="../media/image35.wmf"/><Relationship Id="rId5" Type="http://schemas.openxmlformats.org/officeDocument/2006/relationships/image" Target="../media/image33.wmf"/><Relationship Id="rId15" Type="http://schemas.openxmlformats.org/officeDocument/2006/relationships/image" Target="../media/image37.wmf"/><Relationship Id="rId10" Type="http://schemas.openxmlformats.org/officeDocument/2006/relationships/oleObject" Target="../embeddings/oleObject70.bin"/><Relationship Id="rId4" Type="http://schemas.openxmlformats.org/officeDocument/2006/relationships/oleObject" Target="../embeddings/oleObject66.bin"/><Relationship Id="rId9" Type="http://schemas.openxmlformats.org/officeDocument/2006/relationships/oleObject" Target="../embeddings/oleObject69.bin"/><Relationship Id="rId14" Type="http://schemas.openxmlformats.org/officeDocument/2006/relationships/oleObject" Target="../embeddings/oleObject72.bin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39.w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Ohio_State_University" TargetMode="External"/><Relationship Id="rId13" Type="http://schemas.openxmlformats.org/officeDocument/2006/relationships/hyperlink" Target="https://en.wikipedia.org/wiki/Coding_theory" TargetMode="External"/><Relationship Id="rId3" Type="http://schemas.openxmlformats.org/officeDocument/2006/relationships/hyperlink" Target="https://ru.wikipedia.org/wiki/1952_%D0%B3%D0%BE%D0%B4" TargetMode="External"/><Relationship Id="rId7" Type="http://schemas.openxmlformats.org/officeDocument/2006/relationships/hyperlink" Target="https://en.wikipedia.org/wiki/Santa_Cruz,_California" TargetMode="External"/><Relationship Id="rId12" Type="http://schemas.openxmlformats.org/officeDocument/2006/relationships/hyperlink" Target="https://en.wikipedia.org/wiki/Information_theory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Ohio" TargetMode="External"/><Relationship Id="rId11" Type="http://schemas.openxmlformats.org/officeDocument/2006/relationships/hyperlink" Target="https://en.wikipedia.org/wiki/IEEE_Richard_W._Hamming_Medal" TargetMode="External"/><Relationship Id="rId5" Type="http://schemas.openxmlformats.org/officeDocument/2006/relationships/hyperlink" Target="https://ru.wikipedia.org/wiki/%D0%A5%D0%B0%D1%84%D1%84%D0%BC%D0%B0%D0%BD,_%D0%94%D1%8D%D0%B2%D0%B8%D0%B4" TargetMode="External"/><Relationship Id="rId10" Type="http://schemas.openxmlformats.org/officeDocument/2006/relationships/hyperlink" Target="https://en.wikipedia.org/wiki/Huffman_coding" TargetMode="External"/><Relationship Id="rId4" Type="http://schemas.openxmlformats.org/officeDocument/2006/relationships/hyperlink" Target="https://ru.wikipedia.org/wiki/%D0%9C%D0%B0%D1%81%D1%81%D0%B0%D1%87%D1%83%D1%81%D0%B5%D1%82%D1%81%D0%BA%D0%B8%D0%B9_%D1%82%D0%B5%D1%85%D0%BD%D0%BE%D0%BB%D0%BE%D0%B3%D0%B8%D1%87%D0%B5%D1%81%D0%BA%D0%B8%D0%B9_%D0%B8%D0%BD%D1%81%D1%82%D0%B8%D1%82%D1%83%D1%82" TargetMode="External"/><Relationship Id="rId9" Type="http://schemas.openxmlformats.org/officeDocument/2006/relationships/hyperlink" Target="https://en.wikipedia.org/wiki/Massachusetts_Institute_of_Technology" TargetMode="External"/><Relationship Id="rId14" Type="http://schemas.openxmlformats.org/officeDocument/2006/relationships/image" Target="../media/image40.jp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GXM49-2Juh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acm.bsu.by/problems/2193/statement/?nav-folder=684" TargetMode="Externa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hqdl2GA9iNM1um0HOCuC3uOk35w7o26j/view?usp=shar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acm.bsu.by/problems/2193/statement/?nav-folder=684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drive.google.com/file/d/1edTYU1aW_nz8HKTMI49500gyoF84DZJI/view?usp=sharing" TargetMode="Externa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067262" y="2484391"/>
            <a:ext cx="6124738" cy="2433142"/>
          </a:xfrm>
        </p:spPr>
        <p:txBody>
          <a:bodyPr>
            <a:normAutofit fontScale="90000"/>
          </a:bodyPr>
          <a:lstStyle/>
          <a:p>
            <a:pPr algn="l"/>
            <a:r>
              <a:rPr lang="ru-RU" sz="3200" dirty="0">
                <a:solidFill>
                  <a:srgbClr val="0070C0"/>
                </a:solidFill>
              </a:rPr>
              <a:t>Бинарная куча</a:t>
            </a:r>
            <a:r>
              <a:rPr lang="ru-RU" sz="3200" dirty="0"/>
              <a:t> </a:t>
            </a:r>
            <a:r>
              <a:rPr lang="ru-RU" sz="2800" dirty="0"/>
              <a:t>(</a:t>
            </a:r>
            <a:r>
              <a:rPr lang="en-US" sz="2800" dirty="0">
                <a:latin typeface="Consolas" panose="020B0609020204030204" pitchFamily="49" charset="0"/>
              </a:rPr>
              <a:t>binary heap</a:t>
            </a:r>
            <a:r>
              <a:rPr lang="en-US" sz="2800" dirty="0"/>
              <a:t>)</a:t>
            </a:r>
            <a:br>
              <a:rPr lang="ru-RU" sz="2800" dirty="0"/>
            </a:br>
            <a:br>
              <a:rPr lang="ru-RU" sz="2800" dirty="0"/>
            </a:br>
            <a:r>
              <a:rPr lang="ru-RU" sz="3200" dirty="0">
                <a:solidFill>
                  <a:srgbClr val="0070C0"/>
                </a:solidFill>
              </a:rPr>
              <a:t>Биномиальная куча </a:t>
            </a:r>
            <a:r>
              <a:rPr lang="ru-RU" sz="2800" dirty="0"/>
              <a:t>(</a:t>
            </a:r>
            <a:r>
              <a:rPr lang="en-US" sz="2800" dirty="0">
                <a:latin typeface="Consolas" panose="020B0609020204030204" pitchFamily="49" charset="0"/>
              </a:rPr>
              <a:t>binomial</a:t>
            </a:r>
            <a:r>
              <a:rPr lang="ru-RU" sz="2800" i="1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latin typeface="Consolas" panose="020B0609020204030204" pitchFamily="49" charset="0"/>
              </a:rPr>
              <a:t>heap</a:t>
            </a:r>
            <a:r>
              <a:rPr lang="en-US" sz="2800" dirty="0"/>
              <a:t>)</a:t>
            </a:r>
            <a:br>
              <a:rPr lang="ru-RU" sz="3200" dirty="0"/>
            </a:br>
            <a:br>
              <a:rPr lang="ru-RU" sz="3200" dirty="0">
                <a:solidFill>
                  <a:srgbClr val="0070C0"/>
                </a:solidFill>
              </a:rPr>
            </a:br>
            <a:r>
              <a:rPr lang="ru-RU" sz="3200" dirty="0">
                <a:solidFill>
                  <a:srgbClr val="0070C0"/>
                </a:solidFill>
              </a:rPr>
              <a:t>Куча Фибоначчи </a:t>
            </a:r>
            <a:r>
              <a:rPr lang="ru-RU" sz="3200" dirty="0"/>
              <a:t>(</a:t>
            </a:r>
            <a:r>
              <a:rPr lang="en-US" sz="2800" dirty="0">
                <a:latin typeface="Consolas" panose="020B0609020204030204" pitchFamily="49" charset="0"/>
              </a:rPr>
              <a:t>Fibonacci</a:t>
            </a:r>
            <a:r>
              <a:rPr lang="ru-RU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latin typeface="Consolas" panose="020B0609020204030204" pitchFamily="49" charset="0"/>
              </a:rPr>
              <a:t>heap </a:t>
            </a:r>
            <a:r>
              <a:rPr lang="ru-RU" sz="3200" dirty="0"/>
              <a:t>)</a:t>
            </a:r>
            <a:r>
              <a:rPr lang="en-US" sz="3200" dirty="0"/>
              <a:t> </a:t>
            </a:r>
            <a:endParaRPr lang="ru-RU" sz="3200" dirty="0">
              <a:solidFill>
                <a:srgbClr val="0070C0"/>
              </a:solidFill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13814" y="3364647"/>
            <a:ext cx="5718699" cy="15340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rgbClr val="C00000"/>
                </a:solidFill>
              </a:rPr>
              <a:t>Приоритетная очередь</a:t>
            </a:r>
            <a:endParaRPr lang="en-US" sz="3200" dirty="0">
              <a:solidFill>
                <a:srgbClr val="C00000"/>
              </a:solidFill>
            </a:endParaRPr>
          </a:p>
          <a:p>
            <a:r>
              <a:rPr lang="ru-RU" sz="3200" dirty="0">
                <a:solidFill>
                  <a:srgbClr val="C00000"/>
                </a:solidFill>
              </a:rPr>
              <a:t> </a:t>
            </a:r>
            <a:r>
              <a:rPr lang="ru-RU" sz="3000" dirty="0"/>
              <a:t>(</a:t>
            </a:r>
            <a:r>
              <a:rPr lang="en-US" sz="3000" dirty="0">
                <a:latin typeface="Consolas" panose="020B0609020204030204" pitchFamily="49" charset="0"/>
              </a:rPr>
              <a:t>priority queue</a:t>
            </a:r>
            <a:r>
              <a:rPr lang="en-US" sz="3000" dirty="0"/>
              <a:t>)</a:t>
            </a:r>
            <a:endParaRPr lang="ru-RU" sz="3000" dirty="0"/>
          </a:p>
          <a:p>
            <a:pPr algn="l"/>
            <a:endParaRPr lang="ru-RU" sz="3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5072" y="1316346"/>
            <a:ext cx="575991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dirty="0">
                <a:solidFill>
                  <a:srgbClr val="C00000"/>
                </a:solidFill>
              </a:rPr>
              <a:t>Абстрактные типы данных</a:t>
            </a:r>
            <a:endParaRPr lang="ru-RU" sz="4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106243" y="1316346"/>
            <a:ext cx="451700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>
                <a:solidFill>
                  <a:schemeClr val="accent1">
                    <a:lumMod val="75000"/>
                  </a:schemeClr>
                </a:solidFill>
              </a:rPr>
              <a:t>Структуры данных</a:t>
            </a:r>
            <a:endParaRPr lang="ru-RU" sz="4000" dirty="0"/>
          </a:p>
        </p:txBody>
      </p:sp>
      <p:sp>
        <p:nvSpPr>
          <p:cNvPr id="8" name="TextBox 3"/>
          <p:cNvSpPr txBox="1"/>
          <p:nvPr/>
        </p:nvSpPr>
        <p:spPr>
          <a:xfrm>
            <a:off x="7722713" y="6413958"/>
            <a:ext cx="429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©ДМА  ФПМИ Соболевская Е.П., 202</a:t>
            </a:r>
            <a:r>
              <a:rPr lang="en-US" dirty="0"/>
              <a:t>1</a:t>
            </a:r>
            <a:r>
              <a:rPr lang="ru-RU" dirty="0"/>
              <a:t> год</a:t>
            </a:r>
          </a:p>
        </p:txBody>
      </p:sp>
    </p:spTree>
    <p:extLst>
      <p:ext uri="{BB962C8B-B14F-4D97-AF65-F5344CB8AC3E}">
        <p14:creationId xmlns:p14="http://schemas.microsoft.com/office/powerpoint/2010/main" val="4242224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199893" y="1252765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  <a:r>
              <a:rPr lang="ru-RU" baseline="30000" dirty="0"/>
              <a:t>0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203982" y="2113830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  <a:r>
              <a:rPr lang="ru-RU" baseline="30000" dirty="0"/>
              <a:t>1</a:t>
            </a:r>
            <a:endParaRPr lang="ru-RU" dirty="0"/>
          </a:p>
        </p:txBody>
      </p:sp>
      <p:grpSp>
        <p:nvGrpSpPr>
          <p:cNvPr id="74" name="Группа 73"/>
          <p:cNvGrpSpPr/>
          <p:nvPr/>
        </p:nvGrpSpPr>
        <p:grpSpPr>
          <a:xfrm>
            <a:off x="6136954" y="1360072"/>
            <a:ext cx="5653806" cy="2825266"/>
            <a:chOff x="197288" y="3418778"/>
            <a:chExt cx="5653806" cy="2825266"/>
          </a:xfrm>
        </p:grpSpPr>
        <p:grpSp>
          <p:nvGrpSpPr>
            <p:cNvPr id="6" name="Группа 5"/>
            <p:cNvGrpSpPr/>
            <p:nvPr/>
          </p:nvGrpSpPr>
          <p:grpSpPr>
            <a:xfrm>
              <a:off x="725314" y="3418778"/>
              <a:ext cx="4792690" cy="2825266"/>
              <a:chOff x="-68780" y="2479356"/>
              <a:chExt cx="4792690" cy="2825266"/>
            </a:xfrm>
          </p:grpSpPr>
          <p:sp>
            <p:nvSpPr>
              <p:cNvPr id="7" name="Овал 6"/>
              <p:cNvSpPr/>
              <p:nvPr/>
            </p:nvSpPr>
            <p:spPr>
              <a:xfrm>
                <a:off x="3628901" y="3521526"/>
                <a:ext cx="443060" cy="46191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" name="Овал 7"/>
              <p:cNvSpPr/>
              <p:nvPr/>
            </p:nvSpPr>
            <p:spPr>
              <a:xfrm>
                <a:off x="987863" y="3366122"/>
                <a:ext cx="443060" cy="46191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" name="Овал 8"/>
              <p:cNvSpPr/>
              <p:nvPr/>
            </p:nvSpPr>
            <p:spPr>
              <a:xfrm>
                <a:off x="4280850" y="4130977"/>
                <a:ext cx="443060" cy="46191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0" name="Овал 9"/>
              <p:cNvSpPr/>
              <p:nvPr/>
            </p:nvSpPr>
            <p:spPr>
              <a:xfrm>
                <a:off x="3102977" y="4105414"/>
                <a:ext cx="443060" cy="46191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1" name="Овал 10"/>
              <p:cNvSpPr/>
              <p:nvPr/>
            </p:nvSpPr>
            <p:spPr>
              <a:xfrm>
                <a:off x="1765506" y="4081537"/>
                <a:ext cx="443060" cy="46191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2" name="Овал 11"/>
              <p:cNvSpPr/>
              <p:nvPr/>
            </p:nvSpPr>
            <p:spPr>
              <a:xfrm>
                <a:off x="327373" y="4081537"/>
                <a:ext cx="443060" cy="46191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3" name="Овал 12"/>
              <p:cNvSpPr/>
              <p:nvPr/>
            </p:nvSpPr>
            <p:spPr>
              <a:xfrm>
                <a:off x="2158694" y="2479356"/>
                <a:ext cx="443060" cy="46191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cxnSp>
            <p:nvCxnSpPr>
              <p:cNvPr id="14" name="Прямая со стрелкой 13"/>
              <p:cNvCxnSpPr>
                <a:stCxn id="7" idx="4"/>
                <a:endCxn id="10" idx="7"/>
              </p:cNvCxnSpPr>
              <p:nvPr/>
            </p:nvCxnSpPr>
            <p:spPr>
              <a:xfrm flipH="1">
                <a:off x="3481152" y="3983439"/>
                <a:ext cx="369279" cy="189621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Прямая со стрелкой 14"/>
              <p:cNvCxnSpPr>
                <a:stCxn id="7" idx="4"/>
                <a:endCxn id="9" idx="1"/>
              </p:cNvCxnSpPr>
              <p:nvPr/>
            </p:nvCxnSpPr>
            <p:spPr>
              <a:xfrm>
                <a:off x="3850431" y="3983439"/>
                <a:ext cx="495304" cy="215184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Прямая со стрелкой 15"/>
              <p:cNvCxnSpPr>
                <a:stCxn id="13" idx="4"/>
                <a:endCxn id="8" idx="7"/>
              </p:cNvCxnSpPr>
              <p:nvPr/>
            </p:nvCxnSpPr>
            <p:spPr>
              <a:xfrm flipH="1">
                <a:off x="1366038" y="2941269"/>
                <a:ext cx="1014186" cy="492499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Прямая со стрелкой 16"/>
              <p:cNvCxnSpPr>
                <a:stCxn id="13" idx="4"/>
                <a:endCxn id="7" idx="1"/>
              </p:cNvCxnSpPr>
              <p:nvPr/>
            </p:nvCxnSpPr>
            <p:spPr>
              <a:xfrm>
                <a:off x="2380224" y="2941269"/>
                <a:ext cx="1313562" cy="647903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Прямая со стрелкой 17"/>
              <p:cNvCxnSpPr>
                <a:stCxn id="8" idx="4"/>
                <a:endCxn id="12" idx="7"/>
              </p:cNvCxnSpPr>
              <p:nvPr/>
            </p:nvCxnSpPr>
            <p:spPr>
              <a:xfrm flipH="1">
                <a:off x="705548" y="3828035"/>
                <a:ext cx="503845" cy="321148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Прямая со стрелкой 18"/>
              <p:cNvCxnSpPr>
                <a:stCxn id="8" idx="4"/>
                <a:endCxn id="11" idx="1"/>
              </p:cNvCxnSpPr>
              <p:nvPr/>
            </p:nvCxnSpPr>
            <p:spPr>
              <a:xfrm>
                <a:off x="1209393" y="3828035"/>
                <a:ext cx="620998" cy="321148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Овал 19"/>
              <p:cNvSpPr/>
              <p:nvPr/>
            </p:nvSpPr>
            <p:spPr>
              <a:xfrm>
                <a:off x="613229" y="4830112"/>
                <a:ext cx="443060" cy="46191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1" name="Овал 20"/>
              <p:cNvSpPr/>
              <p:nvPr/>
            </p:nvSpPr>
            <p:spPr>
              <a:xfrm>
                <a:off x="2088169" y="4796952"/>
                <a:ext cx="443060" cy="46191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2" name="Овал 21"/>
              <p:cNvSpPr/>
              <p:nvPr/>
            </p:nvSpPr>
            <p:spPr>
              <a:xfrm>
                <a:off x="1430923" y="4816392"/>
                <a:ext cx="443060" cy="46191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3" name="Овал 22"/>
              <p:cNvSpPr/>
              <p:nvPr/>
            </p:nvSpPr>
            <p:spPr>
              <a:xfrm>
                <a:off x="-68780" y="4842709"/>
                <a:ext cx="443060" cy="46191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cxnSp>
            <p:nvCxnSpPr>
              <p:cNvPr id="24" name="Прямая со стрелкой 23"/>
              <p:cNvCxnSpPr>
                <a:stCxn id="12" idx="4"/>
                <a:endCxn id="23" idx="0"/>
              </p:cNvCxnSpPr>
              <p:nvPr/>
            </p:nvCxnSpPr>
            <p:spPr>
              <a:xfrm flipH="1">
                <a:off x="152750" y="4543450"/>
                <a:ext cx="396153" cy="299259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Прямая со стрелкой 25"/>
              <p:cNvCxnSpPr>
                <a:stCxn id="11" idx="4"/>
                <a:endCxn id="22" idx="0"/>
              </p:cNvCxnSpPr>
              <p:nvPr/>
            </p:nvCxnSpPr>
            <p:spPr>
              <a:xfrm flipH="1">
                <a:off x="1652453" y="4543450"/>
                <a:ext cx="334583" cy="272942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 стрелкой 26"/>
              <p:cNvCxnSpPr>
                <a:stCxn id="11" idx="4"/>
                <a:endCxn id="21" idx="0"/>
              </p:cNvCxnSpPr>
              <p:nvPr/>
            </p:nvCxnSpPr>
            <p:spPr>
              <a:xfrm>
                <a:off x="1987036" y="4543450"/>
                <a:ext cx="322663" cy="253502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/>
            <p:cNvSpPr txBox="1"/>
            <p:nvPr/>
          </p:nvSpPr>
          <p:spPr>
            <a:xfrm>
              <a:off x="197288" y="4965025"/>
              <a:ext cx="506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2</a:t>
              </a:r>
              <a:r>
                <a:rPr lang="en-US" baseline="30000" dirty="0"/>
                <a:t>h-1</a:t>
              </a:r>
              <a:endParaRPr lang="ru-RU" dirty="0"/>
            </a:p>
          </p:txBody>
        </p:sp>
        <p:sp>
          <p:nvSpPr>
            <p:cNvPr id="31" name="Овал 30"/>
            <p:cNvSpPr/>
            <p:nvPr/>
          </p:nvSpPr>
          <p:spPr>
            <a:xfrm>
              <a:off x="5408034" y="5782131"/>
              <a:ext cx="443060" cy="46191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2" name="Овал 31"/>
            <p:cNvSpPr/>
            <p:nvPr/>
          </p:nvSpPr>
          <p:spPr>
            <a:xfrm>
              <a:off x="4787776" y="5782131"/>
              <a:ext cx="443060" cy="46191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3" name="Овал 32"/>
            <p:cNvSpPr/>
            <p:nvPr/>
          </p:nvSpPr>
          <p:spPr>
            <a:xfrm>
              <a:off x="3482049" y="5767321"/>
              <a:ext cx="443060" cy="46191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4" name="Овал 33"/>
            <p:cNvSpPr/>
            <p:nvPr/>
          </p:nvSpPr>
          <p:spPr>
            <a:xfrm>
              <a:off x="4130566" y="5754724"/>
              <a:ext cx="443060" cy="46191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44" name="Прямая со стрелкой 43"/>
            <p:cNvCxnSpPr>
              <a:stCxn id="12" idx="4"/>
              <a:endCxn id="20" idx="0"/>
            </p:cNvCxnSpPr>
            <p:nvPr/>
          </p:nvCxnSpPr>
          <p:spPr>
            <a:xfrm>
              <a:off x="1342997" y="5482872"/>
              <a:ext cx="285856" cy="286662"/>
            </a:xfrm>
            <a:prstGeom prst="straightConnector1">
              <a:avLst/>
            </a:prstGeom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 стрелкой 65"/>
            <p:cNvCxnSpPr>
              <a:stCxn id="10" idx="4"/>
              <a:endCxn id="33" idx="0"/>
            </p:cNvCxnSpPr>
            <p:nvPr/>
          </p:nvCxnSpPr>
          <p:spPr>
            <a:xfrm flipH="1">
              <a:off x="3703579" y="5506749"/>
              <a:ext cx="415022" cy="260572"/>
            </a:xfrm>
            <a:prstGeom prst="straightConnector1">
              <a:avLst/>
            </a:prstGeom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 стрелкой 67"/>
            <p:cNvCxnSpPr>
              <a:stCxn id="10" idx="4"/>
              <a:endCxn id="34" idx="0"/>
            </p:cNvCxnSpPr>
            <p:nvPr/>
          </p:nvCxnSpPr>
          <p:spPr>
            <a:xfrm>
              <a:off x="4118601" y="5506749"/>
              <a:ext cx="233495" cy="247975"/>
            </a:xfrm>
            <a:prstGeom prst="straightConnector1">
              <a:avLst/>
            </a:prstGeom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Прямая со стрелкой 69"/>
            <p:cNvCxnSpPr>
              <a:stCxn id="9" idx="4"/>
              <a:endCxn id="32" idx="0"/>
            </p:cNvCxnSpPr>
            <p:nvPr/>
          </p:nvCxnSpPr>
          <p:spPr>
            <a:xfrm flipH="1">
              <a:off x="5009306" y="5532312"/>
              <a:ext cx="287168" cy="249819"/>
            </a:xfrm>
            <a:prstGeom prst="straightConnector1">
              <a:avLst/>
            </a:prstGeom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Прямая со стрелкой 71"/>
            <p:cNvCxnSpPr>
              <a:stCxn id="9" idx="4"/>
              <a:endCxn id="31" idx="0"/>
            </p:cNvCxnSpPr>
            <p:nvPr/>
          </p:nvCxnSpPr>
          <p:spPr>
            <a:xfrm>
              <a:off x="5296474" y="5532312"/>
              <a:ext cx="333090" cy="249819"/>
            </a:xfrm>
            <a:prstGeom prst="straightConnector1">
              <a:avLst/>
            </a:prstGeom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221259" y="5866164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2</a:t>
              </a:r>
              <a:r>
                <a:rPr lang="en-US" baseline="30000" dirty="0"/>
                <a:t>h</a:t>
              </a:r>
              <a:endParaRPr lang="ru-RU" dirty="0"/>
            </a:p>
          </p:txBody>
        </p:sp>
      </p:grpSp>
      <p:grpSp>
        <p:nvGrpSpPr>
          <p:cNvPr id="79" name="Группа 78"/>
          <p:cNvGrpSpPr/>
          <p:nvPr/>
        </p:nvGrpSpPr>
        <p:grpSpPr>
          <a:xfrm>
            <a:off x="243255" y="1343334"/>
            <a:ext cx="5297783" cy="2753707"/>
            <a:chOff x="193417" y="3455987"/>
            <a:chExt cx="5297783" cy="2753707"/>
          </a:xfrm>
        </p:grpSpPr>
        <p:grpSp>
          <p:nvGrpSpPr>
            <p:cNvPr id="80" name="Группа 79"/>
            <p:cNvGrpSpPr/>
            <p:nvPr/>
          </p:nvGrpSpPr>
          <p:grpSpPr>
            <a:xfrm>
              <a:off x="779647" y="3455987"/>
              <a:ext cx="4711553" cy="2753707"/>
              <a:chOff x="-14447" y="2516565"/>
              <a:chExt cx="4711553" cy="2753707"/>
            </a:xfrm>
          </p:grpSpPr>
          <p:sp>
            <p:nvSpPr>
              <p:cNvPr id="92" name="Овал 91"/>
              <p:cNvSpPr/>
              <p:nvPr/>
            </p:nvSpPr>
            <p:spPr>
              <a:xfrm>
                <a:off x="3628901" y="3521526"/>
                <a:ext cx="443060" cy="46191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3" name="Овал 92"/>
              <p:cNvSpPr/>
              <p:nvPr/>
            </p:nvSpPr>
            <p:spPr>
              <a:xfrm>
                <a:off x="1042196" y="3331772"/>
                <a:ext cx="443060" cy="46191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4" name="Овал 93"/>
              <p:cNvSpPr/>
              <p:nvPr/>
            </p:nvSpPr>
            <p:spPr>
              <a:xfrm>
                <a:off x="4254046" y="4168186"/>
                <a:ext cx="443060" cy="46191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5" name="Овал 94"/>
              <p:cNvSpPr/>
              <p:nvPr/>
            </p:nvSpPr>
            <p:spPr>
              <a:xfrm>
                <a:off x="3129756" y="4142623"/>
                <a:ext cx="443060" cy="46191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6" name="Овал 95"/>
              <p:cNvSpPr/>
              <p:nvPr/>
            </p:nvSpPr>
            <p:spPr>
              <a:xfrm>
                <a:off x="1819839" y="4047187"/>
                <a:ext cx="443060" cy="46191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7" name="Овал 96"/>
              <p:cNvSpPr/>
              <p:nvPr/>
            </p:nvSpPr>
            <p:spPr>
              <a:xfrm>
                <a:off x="381706" y="4047187"/>
                <a:ext cx="443060" cy="46191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8" name="Овал 97"/>
              <p:cNvSpPr/>
              <p:nvPr/>
            </p:nvSpPr>
            <p:spPr>
              <a:xfrm>
                <a:off x="2213027" y="2516565"/>
                <a:ext cx="443060" cy="46191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cxnSp>
            <p:nvCxnSpPr>
              <p:cNvPr id="99" name="Прямая со стрелкой 98"/>
              <p:cNvCxnSpPr>
                <a:stCxn id="92" idx="4"/>
                <a:endCxn id="95" idx="7"/>
              </p:cNvCxnSpPr>
              <p:nvPr/>
            </p:nvCxnSpPr>
            <p:spPr>
              <a:xfrm flipH="1">
                <a:off x="3507931" y="3983439"/>
                <a:ext cx="342500" cy="22683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Прямая со стрелкой 99"/>
              <p:cNvCxnSpPr>
                <a:stCxn id="92" idx="4"/>
                <a:endCxn id="94" idx="1"/>
              </p:cNvCxnSpPr>
              <p:nvPr/>
            </p:nvCxnSpPr>
            <p:spPr>
              <a:xfrm>
                <a:off x="3850431" y="3983439"/>
                <a:ext cx="468500" cy="25239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Прямая со стрелкой 100"/>
              <p:cNvCxnSpPr>
                <a:stCxn id="98" idx="4"/>
                <a:endCxn id="93" idx="7"/>
              </p:cNvCxnSpPr>
              <p:nvPr/>
            </p:nvCxnSpPr>
            <p:spPr>
              <a:xfrm flipH="1">
                <a:off x="1420371" y="2978478"/>
                <a:ext cx="1014186" cy="42094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Прямая со стрелкой 101"/>
              <p:cNvCxnSpPr>
                <a:stCxn id="98" idx="4"/>
                <a:endCxn id="92" idx="1"/>
              </p:cNvCxnSpPr>
              <p:nvPr/>
            </p:nvCxnSpPr>
            <p:spPr>
              <a:xfrm>
                <a:off x="2434557" y="2978478"/>
                <a:ext cx="1259229" cy="61069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Прямая со стрелкой 102"/>
              <p:cNvCxnSpPr>
                <a:stCxn id="93" idx="4"/>
                <a:endCxn id="97" idx="7"/>
              </p:cNvCxnSpPr>
              <p:nvPr/>
            </p:nvCxnSpPr>
            <p:spPr>
              <a:xfrm flipH="1">
                <a:off x="759881" y="3793685"/>
                <a:ext cx="503845" cy="32114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Прямая со стрелкой 103"/>
              <p:cNvCxnSpPr>
                <a:stCxn id="93" idx="4"/>
                <a:endCxn id="96" idx="1"/>
              </p:cNvCxnSpPr>
              <p:nvPr/>
            </p:nvCxnSpPr>
            <p:spPr>
              <a:xfrm>
                <a:off x="1263726" y="3793685"/>
                <a:ext cx="620998" cy="32114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Овал 107"/>
              <p:cNvSpPr/>
              <p:nvPr/>
            </p:nvSpPr>
            <p:spPr>
              <a:xfrm>
                <a:off x="-14447" y="4808359"/>
                <a:ext cx="443060" cy="46191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cxnSp>
            <p:nvCxnSpPr>
              <p:cNvPr id="109" name="Прямая со стрелкой 108"/>
              <p:cNvCxnSpPr>
                <a:stCxn id="97" idx="4"/>
                <a:endCxn id="108" idx="0"/>
              </p:cNvCxnSpPr>
              <p:nvPr/>
            </p:nvCxnSpPr>
            <p:spPr>
              <a:xfrm flipH="1">
                <a:off x="207083" y="4509100"/>
                <a:ext cx="396153" cy="29925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TextBox 80"/>
            <p:cNvSpPr txBox="1"/>
            <p:nvPr/>
          </p:nvSpPr>
          <p:spPr>
            <a:xfrm>
              <a:off x="193824" y="4943669"/>
              <a:ext cx="506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2</a:t>
              </a:r>
              <a:r>
                <a:rPr lang="en-US" baseline="30000" dirty="0"/>
                <a:t>h-1</a:t>
              </a:r>
              <a:endParaRPr lang="ru-RU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93417" y="576037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ru-RU" dirty="0"/>
            </a:p>
          </p:txBody>
        </p:sp>
      </p:grpSp>
      <p:sp>
        <p:nvSpPr>
          <p:cNvPr id="112" name="TextBox 111"/>
          <p:cNvSpPr txBox="1"/>
          <p:nvPr/>
        </p:nvSpPr>
        <p:spPr>
          <a:xfrm>
            <a:off x="6117936" y="1373988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  <a:r>
              <a:rPr lang="ru-RU" baseline="30000" dirty="0"/>
              <a:t>0</a:t>
            </a:r>
            <a:endParaRPr lang="ru-RU" dirty="0"/>
          </a:p>
        </p:txBody>
      </p:sp>
      <p:sp>
        <p:nvSpPr>
          <p:cNvPr id="113" name="TextBox 112"/>
          <p:cNvSpPr txBox="1"/>
          <p:nvPr/>
        </p:nvSpPr>
        <p:spPr>
          <a:xfrm>
            <a:off x="6127248" y="2258446"/>
            <a:ext cx="416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  <a:r>
              <a:rPr lang="ru-RU" baseline="30000" dirty="0"/>
              <a:t>1</a:t>
            </a:r>
            <a:endParaRPr lang="ru-RU" dirty="0"/>
          </a:p>
        </p:txBody>
      </p:sp>
      <p:sp>
        <p:nvSpPr>
          <p:cNvPr id="114" name="TextBox 113"/>
          <p:cNvSpPr txBox="1"/>
          <p:nvPr/>
        </p:nvSpPr>
        <p:spPr>
          <a:xfrm>
            <a:off x="7174823" y="449389"/>
            <a:ext cx="3845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Максимальное число вершин в полном бинарном дереве высоты </a:t>
            </a:r>
            <a:r>
              <a:rPr lang="en-US" i="1" dirty="0"/>
              <a:t>h</a:t>
            </a:r>
            <a:endParaRPr lang="ru-RU" i="1" dirty="0"/>
          </a:p>
        </p:txBody>
      </p:sp>
      <p:sp>
        <p:nvSpPr>
          <p:cNvPr id="115" name="TextBox 114"/>
          <p:cNvSpPr txBox="1"/>
          <p:nvPr/>
        </p:nvSpPr>
        <p:spPr>
          <a:xfrm>
            <a:off x="317473" y="388134"/>
            <a:ext cx="4909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Минимальное число вершин в полном бинарном дереве высоты </a:t>
            </a:r>
            <a:r>
              <a:rPr lang="en-US" i="1" dirty="0"/>
              <a:t>h</a:t>
            </a:r>
            <a:endParaRPr lang="ru-RU" i="1" dirty="0"/>
          </a:p>
        </p:txBody>
      </p:sp>
      <p:graphicFrame>
        <p:nvGraphicFramePr>
          <p:cNvPr id="116" name="Объект 1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2120423"/>
              </p:ext>
            </p:extLst>
          </p:nvPr>
        </p:nvGraphicFramePr>
        <p:xfrm>
          <a:off x="7434263" y="4489450"/>
          <a:ext cx="4046537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35" name="Equation" r:id="rId3" imgW="2616120" imgH="495000" progId="Equation.DSMT4">
                  <p:embed/>
                </p:oleObj>
              </mc:Choice>
              <mc:Fallback>
                <p:oleObj name="Equation" r:id="rId3" imgW="2616120" imgH="495000" progId="Equation.DSMT4">
                  <p:embed/>
                  <p:pic>
                    <p:nvPicPr>
                      <p:cNvPr id="0" name="Picture 2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4263" y="4489450"/>
                        <a:ext cx="4046537" cy="765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" name="Объект 1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0837780"/>
              </p:ext>
            </p:extLst>
          </p:nvPr>
        </p:nvGraphicFramePr>
        <p:xfrm>
          <a:off x="1045759" y="4509304"/>
          <a:ext cx="4073961" cy="753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36" name="Equation" r:id="rId5" imgW="2679480" imgH="495000" progId="Equation.DSMT4">
                  <p:embed/>
                </p:oleObj>
              </mc:Choice>
              <mc:Fallback>
                <p:oleObj name="Equation" r:id="rId5" imgW="2679480" imgH="495000" progId="Equation.DSMT4">
                  <p:embed/>
                  <p:pic>
                    <p:nvPicPr>
                      <p:cNvPr id="0" name="Picture 2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5759" y="4509304"/>
                        <a:ext cx="4073961" cy="75300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" name="Объект 1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6247862"/>
              </p:ext>
            </p:extLst>
          </p:nvPr>
        </p:nvGraphicFramePr>
        <p:xfrm>
          <a:off x="4964194" y="5622600"/>
          <a:ext cx="2173974" cy="439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37" name="Equation" r:id="rId7" imgW="1193760" imgH="241200" progId="Equation.DSMT4">
                  <p:embed/>
                </p:oleObj>
              </mc:Choice>
              <mc:Fallback>
                <p:oleObj name="Equation" r:id="rId7" imgW="1193760" imgH="241200" progId="Equation.DSMT4">
                  <p:embed/>
                  <p:pic>
                    <p:nvPicPr>
                      <p:cNvPr id="0" name="Picture 2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4194" y="5622600"/>
                        <a:ext cx="2173974" cy="43942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0" name="Прямая соединительная линия 119"/>
          <p:cNvCxnSpPr/>
          <p:nvPr/>
        </p:nvCxnSpPr>
        <p:spPr>
          <a:xfrm>
            <a:off x="5915318" y="604355"/>
            <a:ext cx="6498" cy="45031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009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112" grpId="0"/>
      <p:bldP spid="113" grpId="0"/>
      <p:bldP spid="114" grpId="0"/>
      <p:bldP spid="1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990697" y="2970511"/>
            <a:ext cx="686238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/>
              <a:t>Высота </a:t>
            </a:r>
            <a:r>
              <a:rPr lang="en-US" sz="3200" i="1" dirty="0"/>
              <a:t>h </a:t>
            </a:r>
            <a:r>
              <a:rPr lang="ru-RU" sz="3200" dirty="0"/>
              <a:t>полного бинарного дерева, содержащего </a:t>
            </a:r>
            <a:r>
              <a:rPr lang="ru-RU" sz="3200" i="1" dirty="0"/>
              <a:t>n</a:t>
            </a:r>
            <a:r>
              <a:rPr lang="ru-RU" sz="3200" dirty="0"/>
              <a:t> вершин, — O(</a:t>
            </a:r>
            <a:r>
              <a:rPr lang="ru-RU" sz="3200" dirty="0" err="1"/>
              <a:t>log</a:t>
            </a:r>
            <a:r>
              <a:rPr lang="ru-RU" sz="3200" dirty="0"/>
              <a:t> </a:t>
            </a:r>
            <a:r>
              <a:rPr lang="ru-RU" sz="3200" i="1" dirty="0"/>
              <a:t>n</a:t>
            </a:r>
            <a:r>
              <a:rPr lang="ru-RU" sz="3200" dirty="0"/>
              <a:t>).</a:t>
            </a:r>
          </a:p>
        </p:txBody>
      </p:sp>
      <p:graphicFrame>
        <p:nvGraphicFramePr>
          <p:cNvPr id="118" name="Объект 1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1460853"/>
              </p:ext>
            </p:extLst>
          </p:nvPr>
        </p:nvGraphicFramePr>
        <p:xfrm>
          <a:off x="990697" y="1271142"/>
          <a:ext cx="3823383" cy="772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19" name="Equation" r:id="rId3" imgW="1193760" imgH="241200" progId="Equation.DSMT4">
                  <p:embed/>
                </p:oleObj>
              </mc:Choice>
              <mc:Fallback>
                <p:oleObj name="Equation" r:id="rId3" imgW="11937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97" y="1271142"/>
                        <a:ext cx="3823383" cy="7728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Левая фигурная скобка 2"/>
          <p:cNvSpPr/>
          <p:nvPr/>
        </p:nvSpPr>
        <p:spPr>
          <a:xfrm rot="16200000">
            <a:off x="1344706" y="1628691"/>
            <a:ext cx="744070" cy="175708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4077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57113" y="136148"/>
            <a:ext cx="4825733" cy="3344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ru-RU" sz="2000" dirty="0"/>
              <a:t>В памяти компьютера полное бинарное дерево легко реализуется с помощью массива.</a:t>
            </a:r>
          </a:p>
          <a:p>
            <a:pPr algn="just">
              <a:spcAft>
                <a:spcPts val="800"/>
              </a:spcAft>
            </a:pPr>
            <a:endParaRPr lang="ru-RU" dirty="0"/>
          </a:p>
          <a:p>
            <a:pPr algn="just">
              <a:spcAft>
                <a:spcPts val="800"/>
              </a:spcAft>
            </a:pPr>
            <a:r>
              <a:rPr lang="ru-RU" sz="2000" dirty="0"/>
              <a:t>Если предположить, что </a:t>
            </a:r>
            <a:r>
              <a:rPr lang="ru-RU" sz="2000" u="sng" dirty="0"/>
              <a:t>индексы массива начинаются с единицы</a:t>
            </a:r>
            <a:r>
              <a:rPr lang="ru-RU" sz="2000" dirty="0"/>
              <a:t>, то для элемента с </a:t>
            </a:r>
            <a:r>
              <a:rPr lang="ru-RU" sz="2000" dirty="0" err="1"/>
              <a:t>индекcом</a:t>
            </a:r>
            <a:r>
              <a:rPr lang="en-US" sz="2000" dirty="0"/>
              <a:t> </a:t>
            </a:r>
            <a:r>
              <a:rPr lang="ru-RU" sz="2000" b="1" dirty="0">
                <a:latin typeface="Consolas" panose="020B0609020204030204" pitchFamily="49" charset="0"/>
              </a:rPr>
              <a:t>i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ru-RU" sz="2000" dirty="0"/>
              <a:t>сыновьями являются элементы с индексами </a:t>
            </a:r>
            <a:r>
              <a:rPr lang="ru-RU" sz="2000" b="1" dirty="0"/>
              <a:t>2</a:t>
            </a:r>
            <a:r>
              <a:rPr lang="ru-RU" sz="2000" b="1" dirty="0">
                <a:latin typeface="Consolas" panose="020B0609020204030204" pitchFamily="49" charset="0"/>
              </a:rPr>
              <a:t>i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ru-RU" sz="2000" dirty="0"/>
              <a:t>и </a:t>
            </a:r>
            <a:r>
              <a:rPr lang="ru-RU" sz="2000" b="1" dirty="0"/>
              <a:t>2</a:t>
            </a:r>
            <a:r>
              <a:rPr lang="ru-RU" sz="2000" b="1" dirty="0">
                <a:latin typeface="Consolas" panose="020B0609020204030204" pitchFamily="49" charset="0"/>
              </a:rPr>
              <a:t>i</a:t>
            </a:r>
            <a:r>
              <a:rPr lang="ru-RU" sz="2000" b="1" dirty="0"/>
              <a:t> + 1</a:t>
            </a:r>
            <a:r>
              <a:rPr lang="ru-RU" sz="2000" dirty="0"/>
              <a:t>, а родителем является элемент массива по индексу </a:t>
            </a:r>
            <a:r>
              <a:rPr lang="ru-RU" sz="2000" b="1" dirty="0"/>
              <a:t>⌊</a:t>
            </a:r>
            <a:r>
              <a:rPr lang="ru-RU" sz="2000" b="1" dirty="0">
                <a:latin typeface="Consolas" panose="020B0609020204030204" pitchFamily="49" charset="0"/>
              </a:rPr>
              <a:t>i</a:t>
            </a:r>
            <a:r>
              <a:rPr lang="ru-RU" sz="2000" b="1" dirty="0"/>
              <a:t>/2⌋</a:t>
            </a:r>
            <a:r>
              <a:rPr lang="ru-RU" sz="2000" dirty="0"/>
              <a:t>. </a:t>
            </a:r>
          </a:p>
        </p:txBody>
      </p:sp>
      <p:grpSp>
        <p:nvGrpSpPr>
          <p:cNvPr id="18" name="Группа 17"/>
          <p:cNvGrpSpPr/>
          <p:nvPr/>
        </p:nvGrpSpPr>
        <p:grpSpPr>
          <a:xfrm>
            <a:off x="341406" y="3578427"/>
            <a:ext cx="3371905" cy="2693364"/>
            <a:chOff x="1353313" y="2203568"/>
            <a:chExt cx="3371905" cy="2693364"/>
          </a:xfrm>
          <a:noFill/>
        </p:grpSpPr>
        <p:sp>
          <p:nvSpPr>
            <p:cNvPr id="6" name="Овал 5"/>
            <p:cNvSpPr/>
            <p:nvPr/>
          </p:nvSpPr>
          <p:spPr>
            <a:xfrm>
              <a:off x="2573517" y="3290465"/>
              <a:ext cx="575035" cy="565609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" name="Овал 52"/>
            <p:cNvSpPr/>
            <p:nvPr/>
          </p:nvSpPr>
          <p:spPr>
            <a:xfrm>
              <a:off x="3360029" y="4283896"/>
              <a:ext cx="575035" cy="565609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" name="Овал 55"/>
            <p:cNvSpPr/>
            <p:nvPr/>
          </p:nvSpPr>
          <p:spPr>
            <a:xfrm>
              <a:off x="1775382" y="4331323"/>
              <a:ext cx="575035" cy="565609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Овал 57"/>
            <p:cNvSpPr/>
            <p:nvPr/>
          </p:nvSpPr>
          <p:spPr>
            <a:xfrm>
              <a:off x="2573517" y="2203568"/>
              <a:ext cx="575035" cy="565609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8" name="Прямая со стрелкой 7"/>
            <p:cNvCxnSpPr>
              <a:stCxn id="6" idx="4"/>
              <a:endCxn id="56" idx="0"/>
            </p:cNvCxnSpPr>
            <p:nvPr/>
          </p:nvCxnSpPr>
          <p:spPr>
            <a:xfrm flipH="1">
              <a:off x="2062900" y="3856074"/>
              <a:ext cx="798135" cy="475249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>
              <a:stCxn id="6" idx="4"/>
              <a:endCxn id="53" idx="0"/>
            </p:cNvCxnSpPr>
            <p:nvPr/>
          </p:nvCxnSpPr>
          <p:spPr>
            <a:xfrm>
              <a:off x="2861035" y="3856074"/>
              <a:ext cx="786512" cy="427822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>
              <a:stCxn id="58" idx="4"/>
              <a:endCxn id="6" idx="0"/>
            </p:cNvCxnSpPr>
            <p:nvPr/>
          </p:nvCxnSpPr>
          <p:spPr>
            <a:xfrm>
              <a:off x="2861035" y="2769177"/>
              <a:ext cx="0" cy="521288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224971" y="3388898"/>
              <a:ext cx="311304" cy="369332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i</a:t>
              </a:r>
              <a:endParaRPr lang="ru-RU" dirty="0">
                <a:latin typeface="Consolas" panose="020B0609020204030204" pitchFamily="49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353313" y="4382034"/>
              <a:ext cx="437940" cy="369332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2i</a:t>
              </a:r>
              <a:endParaRPr lang="ru-RU" dirty="0">
                <a:latin typeface="Consolas" panose="020B0609020204030204" pitchFamily="49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034003" y="4391564"/>
              <a:ext cx="691215" cy="369332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2i+1</a:t>
              </a:r>
              <a:endParaRPr lang="ru-RU" dirty="0">
                <a:latin typeface="Consolas" panose="020B0609020204030204" pitchFamily="49" charset="0"/>
              </a:endParaRPr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3148552" y="2282566"/>
              <a:ext cx="678391" cy="369332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>
              <a:spAutoFit/>
            </a:bodyPr>
            <a:lstStyle/>
            <a:p>
              <a:r>
                <a:rPr lang="ru-RU" dirty="0"/>
                <a:t>⌊</a:t>
              </a:r>
              <a:r>
                <a:rPr lang="ru-RU" dirty="0">
                  <a:latin typeface="Consolas" panose="020B0609020204030204" pitchFamily="49" charset="0"/>
                </a:rPr>
                <a:t>i</a:t>
              </a:r>
              <a:r>
                <a:rPr lang="ru-RU" dirty="0"/>
                <a:t>/2⌋</a:t>
              </a:r>
            </a:p>
          </p:txBody>
        </p:sp>
      </p:grpSp>
      <p:grpSp>
        <p:nvGrpSpPr>
          <p:cNvPr id="20" name="Группа 19"/>
          <p:cNvGrpSpPr/>
          <p:nvPr/>
        </p:nvGrpSpPr>
        <p:grpSpPr>
          <a:xfrm>
            <a:off x="5579821" y="850663"/>
            <a:ext cx="3871355" cy="3085344"/>
            <a:chOff x="7049646" y="2027647"/>
            <a:chExt cx="3871355" cy="3085344"/>
          </a:xfrm>
          <a:noFill/>
        </p:grpSpPr>
        <p:sp>
          <p:nvSpPr>
            <p:cNvPr id="15" name="TextBox 14"/>
            <p:cNvSpPr txBox="1"/>
            <p:nvPr/>
          </p:nvSpPr>
          <p:spPr>
            <a:xfrm>
              <a:off x="8985324" y="2027647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  <a:endParaRPr lang="ru-RU" sz="1200" dirty="0"/>
            </a:p>
          </p:txBody>
        </p:sp>
        <p:grpSp>
          <p:nvGrpSpPr>
            <p:cNvPr id="31" name="Группа 30"/>
            <p:cNvGrpSpPr/>
            <p:nvPr/>
          </p:nvGrpSpPr>
          <p:grpSpPr>
            <a:xfrm>
              <a:off x="7049646" y="2290384"/>
              <a:ext cx="3871355" cy="2822607"/>
              <a:chOff x="280604" y="2516565"/>
              <a:chExt cx="3871355" cy="2822607"/>
            </a:xfrm>
            <a:grpFill/>
          </p:grpSpPr>
          <p:sp>
            <p:nvSpPr>
              <p:cNvPr id="32" name="Овал 31"/>
              <p:cNvSpPr/>
              <p:nvPr/>
            </p:nvSpPr>
            <p:spPr>
              <a:xfrm>
                <a:off x="3109194" y="3413896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33" name="Овал 32"/>
              <p:cNvSpPr/>
              <p:nvPr/>
            </p:nvSpPr>
            <p:spPr>
              <a:xfrm>
                <a:off x="1277489" y="3413897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3708899" y="4103777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Овал 34"/>
              <p:cNvSpPr/>
              <p:nvPr/>
            </p:nvSpPr>
            <p:spPr>
              <a:xfrm>
                <a:off x="2685695" y="4103776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36" name="Овал 35"/>
              <p:cNvSpPr/>
              <p:nvPr/>
            </p:nvSpPr>
            <p:spPr>
              <a:xfrm>
                <a:off x="1930253" y="4063923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37" name="Овал 36"/>
              <p:cNvSpPr/>
              <p:nvPr/>
            </p:nvSpPr>
            <p:spPr>
              <a:xfrm>
                <a:off x="723664" y="4099267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38" name="Овал 37"/>
              <p:cNvSpPr/>
              <p:nvPr/>
            </p:nvSpPr>
            <p:spPr>
              <a:xfrm>
                <a:off x="2159444" y="2516565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9" name="Прямая со стрелкой 38"/>
              <p:cNvCxnSpPr>
                <a:stCxn id="32" idx="4"/>
                <a:endCxn id="35" idx="7"/>
              </p:cNvCxnSpPr>
              <p:nvPr/>
            </p:nvCxnSpPr>
            <p:spPr>
              <a:xfrm flipH="1">
                <a:off x="3063870" y="3875809"/>
                <a:ext cx="266854" cy="295613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Прямая со стрелкой 39"/>
              <p:cNvCxnSpPr>
                <a:stCxn id="32" idx="4"/>
                <a:endCxn id="34" idx="1"/>
              </p:cNvCxnSpPr>
              <p:nvPr/>
            </p:nvCxnSpPr>
            <p:spPr>
              <a:xfrm>
                <a:off x="3330724" y="3875809"/>
                <a:ext cx="443060" cy="295614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Прямая со стрелкой 40"/>
              <p:cNvCxnSpPr>
                <a:stCxn id="38" idx="4"/>
                <a:endCxn id="33" idx="7"/>
              </p:cNvCxnSpPr>
              <p:nvPr/>
            </p:nvCxnSpPr>
            <p:spPr>
              <a:xfrm flipH="1">
                <a:off x="1655664" y="2978478"/>
                <a:ext cx="725310" cy="503065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Прямая со стрелкой 41"/>
              <p:cNvCxnSpPr>
                <a:stCxn id="38" idx="4"/>
                <a:endCxn id="32" idx="0"/>
              </p:cNvCxnSpPr>
              <p:nvPr/>
            </p:nvCxnSpPr>
            <p:spPr>
              <a:xfrm>
                <a:off x="2380974" y="2978478"/>
                <a:ext cx="949750" cy="435418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 стрелкой 42"/>
              <p:cNvCxnSpPr>
                <a:stCxn id="33" idx="4"/>
                <a:endCxn id="37" idx="7"/>
              </p:cNvCxnSpPr>
              <p:nvPr/>
            </p:nvCxnSpPr>
            <p:spPr>
              <a:xfrm flipH="1">
                <a:off x="1101839" y="3875810"/>
                <a:ext cx="397180" cy="291103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 стрелкой 43"/>
              <p:cNvCxnSpPr>
                <a:stCxn id="33" idx="4"/>
                <a:endCxn id="36" idx="1"/>
              </p:cNvCxnSpPr>
              <p:nvPr/>
            </p:nvCxnSpPr>
            <p:spPr>
              <a:xfrm>
                <a:off x="1499019" y="3875810"/>
                <a:ext cx="496119" cy="255759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Овал 44"/>
              <p:cNvSpPr/>
              <p:nvPr/>
            </p:nvSpPr>
            <p:spPr>
              <a:xfrm>
                <a:off x="1055959" y="4853601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46" name="Овал 45"/>
              <p:cNvSpPr/>
              <p:nvPr/>
            </p:nvSpPr>
            <p:spPr>
              <a:xfrm>
                <a:off x="2331641" y="4877259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47" name="Овал 46"/>
              <p:cNvSpPr/>
              <p:nvPr/>
            </p:nvSpPr>
            <p:spPr>
              <a:xfrm>
                <a:off x="1609784" y="4877259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48" name="Овал 47"/>
              <p:cNvSpPr/>
              <p:nvPr/>
            </p:nvSpPr>
            <p:spPr>
              <a:xfrm>
                <a:off x="280604" y="4853601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cxnSp>
            <p:nvCxnSpPr>
              <p:cNvPr id="49" name="Прямая со стрелкой 48"/>
              <p:cNvCxnSpPr>
                <a:stCxn id="37" idx="4"/>
                <a:endCxn id="48" idx="0"/>
              </p:cNvCxnSpPr>
              <p:nvPr/>
            </p:nvCxnSpPr>
            <p:spPr>
              <a:xfrm flipH="1">
                <a:off x="502134" y="4561180"/>
                <a:ext cx="443060" cy="292421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 стрелкой 49"/>
              <p:cNvCxnSpPr>
                <a:stCxn id="37" idx="4"/>
                <a:endCxn id="45" idx="0"/>
              </p:cNvCxnSpPr>
              <p:nvPr/>
            </p:nvCxnSpPr>
            <p:spPr>
              <a:xfrm>
                <a:off x="945194" y="4561180"/>
                <a:ext cx="332295" cy="292421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 стрелкой 50"/>
              <p:cNvCxnSpPr>
                <a:stCxn id="36" idx="4"/>
                <a:endCxn id="47" idx="0"/>
              </p:cNvCxnSpPr>
              <p:nvPr/>
            </p:nvCxnSpPr>
            <p:spPr>
              <a:xfrm flipH="1">
                <a:off x="1831314" y="4525836"/>
                <a:ext cx="320469" cy="351423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 стрелкой 51"/>
              <p:cNvCxnSpPr>
                <a:stCxn id="36" idx="4"/>
                <a:endCxn id="46" idx="0"/>
              </p:cNvCxnSpPr>
              <p:nvPr/>
            </p:nvCxnSpPr>
            <p:spPr>
              <a:xfrm>
                <a:off x="2151783" y="4525836"/>
                <a:ext cx="401388" cy="351423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TextBox 61"/>
            <p:cNvSpPr txBox="1"/>
            <p:nvPr/>
          </p:nvSpPr>
          <p:spPr>
            <a:xfrm>
              <a:off x="8104012" y="2914704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</a:t>
              </a:r>
              <a:endParaRPr lang="ru-RU" sz="12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565815" y="3606235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4</a:t>
              </a:r>
              <a:endParaRPr lang="ru-RU" sz="12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9508888" y="3589033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6</a:t>
              </a:r>
              <a:endParaRPr lang="ru-RU" sz="12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0551653" y="3625113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7</a:t>
              </a:r>
              <a:endParaRPr lang="ru-RU" sz="12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9201313" y="4365802"/>
              <a:ext cx="341760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11</a:t>
              </a:r>
              <a:endParaRPr lang="ru-RU" sz="12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419280" y="4374079"/>
              <a:ext cx="341760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10</a:t>
              </a:r>
              <a:endParaRPr lang="ru-RU" sz="12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949464" y="4381251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9</a:t>
              </a:r>
              <a:endParaRPr lang="ru-RU" sz="12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074518" y="4365803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8</a:t>
              </a:r>
              <a:endParaRPr lang="ru-RU" sz="12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9947317" y="2897318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</a:t>
              </a:r>
              <a:endParaRPr lang="ru-RU" sz="12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8789092" y="3555163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5</a:t>
              </a:r>
              <a:endParaRPr lang="ru-RU" sz="1200" dirty="0"/>
            </a:p>
          </p:txBody>
        </p:sp>
      </p:grpSp>
      <p:sp>
        <p:nvSpPr>
          <p:cNvPr id="16" name="Прямоугольник 15"/>
          <p:cNvSpPr/>
          <p:nvPr/>
        </p:nvSpPr>
        <p:spPr>
          <a:xfrm>
            <a:off x="5547152" y="4343620"/>
            <a:ext cx="57616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 памяти компьютера бинарная куча будет храниться в массиве следующим образом: </a:t>
            </a:r>
          </a:p>
        </p:txBody>
      </p:sp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940830"/>
              </p:ext>
            </p:extLst>
          </p:nvPr>
        </p:nvGraphicFramePr>
        <p:xfrm>
          <a:off x="5603398" y="5102784"/>
          <a:ext cx="3207589" cy="766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5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5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5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15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15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15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15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15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617"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1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9002595" y="5247496"/>
            <a:ext cx="218290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n=11</a:t>
            </a:r>
            <a:r>
              <a:rPr lang="ru-RU" dirty="0"/>
              <a:t> </a:t>
            </a:r>
          </a:p>
          <a:p>
            <a:r>
              <a:rPr lang="ru-RU" sz="1600" dirty="0"/>
              <a:t>(число элементов в куче)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871812" y="136148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Пример.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5381489" y="0"/>
            <a:ext cx="40863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62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/>
      <p:bldP spid="5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Группа 17"/>
          <p:cNvGrpSpPr/>
          <p:nvPr/>
        </p:nvGrpSpPr>
        <p:grpSpPr>
          <a:xfrm>
            <a:off x="718541" y="3411373"/>
            <a:ext cx="3575932" cy="2693364"/>
            <a:chOff x="1149286" y="2203568"/>
            <a:chExt cx="3575932" cy="2693364"/>
          </a:xfrm>
        </p:grpSpPr>
        <p:sp>
          <p:nvSpPr>
            <p:cNvPr id="6" name="Овал 5"/>
            <p:cNvSpPr/>
            <p:nvPr/>
          </p:nvSpPr>
          <p:spPr>
            <a:xfrm>
              <a:off x="2573517" y="3290465"/>
              <a:ext cx="575035" cy="565609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" name="Овал 52"/>
            <p:cNvSpPr/>
            <p:nvPr/>
          </p:nvSpPr>
          <p:spPr>
            <a:xfrm>
              <a:off x="3360029" y="4283896"/>
              <a:ext cx="575035" cy="565609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" name="Овал 55"/>
            <p:cNvSpPr/>
            <p:nvPr/>
          </p:nvSpPr>
          <p:spPr>
            <a:xfrm>
              <a:off x="1775382" y="4331323"/>
              <a:ext cx="575035" cy="565609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Овал 57"/>
            <p:cNvSpPr/>
            <p:nvPr/>
          </p:nvSpPr>
          <p:spPr>
            <a:xfrm>
              <a:off x="2573517" y="2203568"/>
              <a:ext cx="575035" cy="565609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8" name="Прямая со стрелкой 7"/>
            <p:cNvCxnSpPr>
              <a:stCxn id="6" idx="4"/>
              <a:endCxn id="56" idx="0"/>
            </p:cNvCxnSpPr>
            <p:nvPr/>
          </p:nvCxnSpPr>
          <p:spPr>
            <a:xfrm flipH="1">
              <a:off x="2062900" y="3856074"/>
              <a:ext cx="798135" cy="475249"/>
            </a:xfrm>
            <a:prstGeom prst="straightConnector1">
              <a:avLst/>
            </a:prstGeom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>
              <a:stCxn id="6" idx="4"/>
              <a:endCxn id="53" idx="0"/>
            </p:cNvCxnSpPr>
            <p:nvPr/>
          </p:nvCxnSpPr>
          <p:spPr>
            <a:xfrm>
              <a:off x="2861035" y="3856074"/>
              <a:ext cx="786512" cy="427822"/>
            </a:xfrm>
            <a:prstGeom prst="straightConnector1">
              <a:avLst/>
            </a:prstGeom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>
              <a:stCxn id="58" idx="4"/>
              <a:endCxn id="6" idx="0"/>
            </p:cNvCxnSpPr>
            <p:nvPr/>
          </p:nvCxnSpPr>
          <p:spPr>
            <a:xfrm>
              <a:off x="2861035" y="2769177"/>
              <a:ext cx="0" cy="521288"/>
            </a:xfrm>
            <a:prstGeom prst="straightConnector1">
              <a:avLst/>
            </a:prstGeom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224971" y="338889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i</a:t>
              </a:r>
              <a:endParaRPr lang="ru-RU" dirty="0">
                <a:latin typeface="Consolas" panose="020B0609020204030204" pitchFamily="49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149286" y="446138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2i+1</a:t>
              </a:r>
              <a:endParaRPr lang="ru-RU" dirty="0">
                <a:latin typeface="Consolas" panose="020B0609020204030204" pitchFamily="49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034003" y="439156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2i+2</a:t>
              </a:r>
              <a:endParaRPr lang="ru-RU" dirty="0">
                <a:latin typeface="Consolas" panose="020B0609020204030204" pitchFamily="49" charset="0"/>
              </a:endParaRPr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3148552" y="2282566"/>
              <a:ext cx="112883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dirty="0"/>
                <a:t>⌊</a:t>
              </a:r>
              <a:r>
                <a:rPr lang="en-US" dirty="0"/>
                <a:t>(</a:t>
              </a:r>
              <a:r>
                <a:rPr lang="ru-RU" dirty="0">
                  <a:latin typeface="Consolas" panose="020B0609020204030204" pitchFamily="49" charset="0"/>
                </a:rPr>
                <a:t>i</a:t>
              </a:r>
              <a:r>
                <a:rPr lang="en-US" dirty="0">
                  <a:latin typeface="Consolas" panose="020B0609020204030204" pitchFamily="49" charset="0"/>
                </a:rPr>
                <a:t>-1)</a:t>
              </a:r>
              <a:r>
                <a:rPr lang="ru-RU" dirty="0"/>
                <a:t>/2⌋</a:t>
              </a:r>
            </a:p>
          </p:txBody>
        </p:sp>
      </p:grpSp>
      <p:grpSp>
        <p:nvGrpSpPr>
          <p:cNvPr id="20" name="Группа 19"/>
          <p:cNvGrpSpPr/>
          <p:nvPr/>
        </p:nvGrpSpPr>
        <p:grpSpPr>
          <a:xfrm>
            <a:off x="6511899" y="859032"/>
            <a:ext cx="3871355" cy="3085344"/>
            <a:chOff x="7049646" y="2027647"/>
            <a:chExt cx="3871355" cy="3085344"/>
          </a:xfrm>
          <a:noFill/>
        </p:grpSpPr>
        <p:sp>
          <p:nvSpPr>
            <p:cNvPr id="15" name="TextBox 14"/>
            <p:cNvSpPr txBox="1"/>
            <p:nvPr/>
          </p:nvSpPr>
          <p:spPr>
            <a:xfrm>
              <a:off x="8985324" y="2027647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</a:t>
              </a:r>
              <a:endParaRPr lang="ru-RU" sz="1200" dirty="0"/>
            </a:p>
          </p:txBody>
        </p:sp>
        <p:grpSp>
          <p:nvGrpSpPr>
            <p:cNvPr id="31" name="Группа 30"/>
            <p:cNvGrpSpPr/>
            <p:nvPr/>
          </p:nvGrpSpPr>
          <p:grpSpPr>
            <a:xfrm>
              <a:off x="7049646" y="2290384"/>
              <a:ext cx="3871355" cy="2822607"/>
              <a:chOff x="280604" y="2516565"/>
              <a:chExt cx="3871355" cy="2822607"/>
            </a:xfrm>
            <a:grpFill/>
          </p:grpSpPr>
          <p:sp>
            <p:nvSpPr>
              <p:cNvPr id="32" name="Овал 31"/>
              <p:cNvSpPr/>
              <p:nvPr/>
            </p:nvSpPr>
            <p:spPr>
              <a:xfrm>
                <a:off x="3109194" y="3413896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33" name="Овал 32"/>
              <p:cNvSpPr/>
              <p:nvPr/>
            </p:nvSpPr>
            <p:spPr>
              <a:xfrm>
                <a:off x="1277489" y="3413897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3708899" y="4103777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Овал 34"/>
              <p:cNvSpPr/>
              <p:nvPr/>
            </p:nvSpPr>
            <p:spPr>
              <a:xfrm>
                <a:off x="2685695" y="4103776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36" name="Овал 35"/>
              <p:cNvSpPr/>
              <p:nvPr/>
            </p:nvSpPr>
            <p:spPr>
              <a:xfrm>
                <a:off x="1930253" y="4063923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37" name="Овал 36"/>
              <p:cNvSpPr/>
              <p:nvPr/>
            </p:nvSpPr>
            <p:spPr>
              <a:xfrm>
                <a:off x="723664" y="4099267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38" name="Овал 37"/>
              <p:cNvSpPr/>
              <p:nvPr/>
            </p:nvSpPr>
            <p:spPr>
              <a:xfrm>
                <a:off x="2159444" y="2516565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9" name="Прямая со стрелкой 38"/>
              <p:cNvCxnSpPr>
                <a:stCxn id="32" idx="4"/>
                <a:endCxn id="35" idx="7"/>
              </p:cNvCxnSpPr>
              <p:nvPr/>
            </p:nvCxnSpPr>
            <p:spPr>
              <a:xfrm flipH="1">
                <a:off x="3063870" y="3875809"/>
                <a:ext cx="266854" cy="295613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Прямая со стрелкой 39"/>
              <p:cNvCxnSpPr>
                <a:stCxn id="32" idx="4"/>
                <a:endCxn id="34" idx="1"/>
              </p:cNvCxnSpPr>
              <p:nvPr/>
            </p:nvCxnSpPr>
            <p:spPr>
              <a:xfrm>
                <a:off x="3330724" y="3875809"/>
                <a:ext cx="443060" cy="295614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Прямая со стрелкой 40"/>
              <p:cNvCxnSpPr>
                <a:stCxn id="38" idx="4"/>
                <a:endCxn id="33" idx="7"/>
              </p:cNvCxnSpPr>
              <p:nvPr/>
            </p:nvCxnSpPr>
            <p:spPr>
              <a:xfrm flipH="1">
                <a:off x="1655664" y="2978478"/>
                <a:ext cx="725310" cy="503065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Прямая со стрелкой 41"/>
              <p:cNvCxnSpPr>
                <a:stCxn id="38" idx="4"/>
                <a:endCxn id="32" idx="0"/>
              </p:cNvCxnSpPr>
              <p:nvPr/>
            </p:nvCxnSpPr>
            <p:spPr>
              <a:xfrm>
                <a:off x="2380974" y="2978478"/>
                <a:ext cx="949750" cy="435418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 стрелкой 42"/>
              <p:cNvCxnSpPr>
                <a:stCxn id="33" idx="4"/>
                <a:endCxn id="37" idx="7"/>
              </p:cNvCxnSpPr>
              <p:nvPr/>
            </p:nvCxnSpPr>
            <p:spPr>
              <a:xfrm flipH="1">
                <a:off x="1101839" y="3875810"/>
                <a:ext cx="397180" cy="291103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 стрелкой 43"/>
              <p:cNvCxnSpPr>
                <a:stCxn id="33" idx="4"/>
                <a:endCxn id="36" idx="1"/>
              </p:cNvCxnSpPr>
              <p:nvPr/>
            </p:nvCxnSpPr>
            <p:spPr>
              <a:xfrm>
                <a:off x="1499019" y="3875810"/>
                <a:ext cx="496119" cy="255759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Овал 44"/>
              <p:cNvSpPr/>
              <p:nvPr/>
            </p:nvSpPr>
            <p:spPr>
              <a:xfrm>
                <a:off x="1055959" y="4853601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46" name="Овал 45"/>
              <p:cNvSpPr/>
              <p:nvPr/>
            </p:nvSpPr>
            <p:spPr>
              <a:xfrm>
                <a:off x="2331641" y="4877259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47" name="Овал 46"/>
              <p:cNvSpPr/>
              <p:nvPr/>
            </p:nvSpPr>
            <p:spPr>
              <a:xfrm>
                <a:off x="1609784" y="4877259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48" name="Овал 47"/>
              <p:cNvSpPr/>
              <p:nvPr/>
            </p:nvSpPr>
            <p:spPr>
              <a:xfrm>
                <a:off x="280604" y="4853601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cxnSp>
            <p:nvCxnSpPr>
              <p:cNvPr id="49" name="Прямая со стрелкой 48"/>
              <p:cNvCxnSpPr>
                <a:stCxn id="37" idx="4"/>
                <a:endCxn id="48" idx="0"/>
              </p:cNvCxnSpPr>
              <p:nvPr/>
            </p:nvCxnSpPr>
            <p:spPr>
              <a:xfrm flipH="1">
                <a:off x="502134" y="4561180"/>
                <a:ext cx="443060" cy="292421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 стрелкой 49"/>
              <p:cNvCxnSpPr>
                <a:stCxn id="37" idx="4"/>
                <a:endCxn id="45" idx="0"/>
              </p:cNvCxnSpPr>
              <p:nvPr/>
            </p:nvCxnSpPr>
            <p:spPr>
              <a:xfrm>
                <a:off x="945194" y="4561180"/>
                <a:ext cx="332295" cy="292421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 стрелкой 50"/>
              <p:cNvCxnSpPr>
                <a:stCxn id="36" idx="4"/>
                <a:endCxn id="47" idx="0"/>
              </p:cNvCxnSpPr>
              <p:nvPr/>
            </p:nvCxnSpPr>
            <p:spPr>
              <a:xfrm flipH="1">
                <a:off x="1831314" y="4525836"/>
                <a:ext cx="320469" cy="351423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 стрелкой 51"/>
              <p:cNvCxnSpPr>
                <a:stCxn id="36" idx="4"/>
                <a:endCxn id="46" idx="0"/>
              </p:cNvCxnSpPr>
              <p:nvPr/>
            </p:nvCxnSpPr>
            <p:spPr>
              <a:xfrm>
                <a:off x="2151783" y="4525836"/>
                <a:ext cx="401388" cy="351423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TextBox 61"/>
            <p:cNvSpPr txBox="1"/>
            <p:nvPr/>
          </p:nvSpPr>
          <p:spPr>
            <a:xfrm>
              <a:off x="8104012" y="2914704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  <a:endParaRPr lang="ru-RU" sz="12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565815" y="3606235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</a:t>
              </a:r>
              <a:endParaRPr lang="ru-RU" sz="12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9508888" y="3589033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5</a:t>
              </a:r>
              <a:endParaRPr lang="ru-RU" sz="12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0551653" y="3625113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6</a:t>
              </a:r>
              <a:endParaRPr lang="ru-RU" sz="12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9201313" y="4365802"/>
              <a:ext cx="341760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10</a:t>
              </a:r>
              <a:endParaRPr lang="ru-RU" sz="12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419280" y="4374079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9</a:t>
              </a:r>
              <a:endParaRPr lang="ru-RU" sz="12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949464" y="4381251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8</a:t>
              </a:r>
              <a:endParaRPr lang="ru-RU" sz="12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074518" y="4365803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7</a:t>
              </a:r>
              <a:endParaRPr lang="ru-RU" sz="12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9947317" y="2897318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</a:t>
              </a:r>
              <a:endParaRPr lang="ru-RU" sz="12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8789092" y="3555163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4</a:t>
              </a:r>
              <a:endParaRPr lang="ru-RU" sz="1200" dirty="0"/>
            </a:p>
          </p:txBody>
        </p:sp>
      </p:grpSp>
      <p:sp>
        <p:nvSpPr>
          <p:cNvPr id="16" name="Прямоугольник 15"/>
          <p:cNvSpPr/>
          <p:nvPr/>
        </p:nvSpPr>
        <p:spPr>
          <a:xfrm>
            <a:off x="6186355" y="4139680"/>
            <a:ext cx="52526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 памяти компьютера указанное бинарная куча будет храниться в массиве следующим образом: </a:t>
            </a:r>
          </a:p>
        </p:txBody>
      </p:sp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470567"/>
              </p:ext>
            </p:extLst>
          </p:nvPr>
        </p:nvGraphicFramePr>
        <p:xfrm>
          <a:off x="7156095" y="5072400"/>
          <a:ext cx="3480554" cy="746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345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45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" name="Прямоугольник 25"/>
          <p:cNvSpPr/>
          <p:nvPr/>
        </p:nvSpPr>
        <p:spPr>
          <a:xfrm>
            <a:off x="136990" y="269071"/>
            <a:ext cx="588437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Если предположить, что </a:t>
            </a:r>
            <a:r>
              <a:rPr lang="ru-RU" u="sng" dirty="0"/>
              <a:t>индексы массива начинаются с нуля, то для перехода от 1-индексации к 0-индексации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 вместо i подставим </a:t>
            </a:r>
            <a:r>
              <a:rPr lang="ru-RU" dirty="0">
                <a:latin typeface="Consolas" panose="020B0609020204030204" pitchFamily="49" charset="0"/>
              </a:rPr>
              <a:t>i′=i+1</a:t>
            </a:r>
            <a:r>
              <a:rPr lang="ru-RU" dirty="0"/>
              <a:t>, </a:t>
            </a:r>
          </a:p>
          <a:p>
            <a:pPr lvl="1"/>
            <a:r>
              <a:rPr lang="ru-RU" dirty="0"/>
              <a:t>затем из результата вычтем 1. 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C</a:t>
            </a:r>
            <a:r>
              <a:rPr lang="ru-RU" b="1" dirty="0" err="1"/>
              <a:t>ыновьями</a:t>
            </a:r>
            <a:r>
              <a:rPr lang="ru-RU" b="1" dirty="0"/>
              <a:t> </a:t>
            </a:r>
            <a:r>
              <a:rPr lang="ru-RU" dirty="0"/>
              <a:t>элемента </a:t>
            </a:r>
            <a:r>
              <a:rPr lang="ru-RU" b="1" dirty="0">
                <a:latin typeface="Consolas" panose="020B0609020204030204" pitchFamily="49" charset="0"/>
              </a:rPr>
              <a:t>i</a:t>
            </a:r>
            <a:r>
              <a:rPr lang="ru-RU" dirty="0"/>
              <a:t> являются элементы с индексами </a:t>
            </a:r>
            <a:endParaRPr lang="en-US" dirty="0"/>
          </a:p>
          <a:p>
            <a:r>
              <a:rPr lang="ru-RU" dirty="0">
                <a:latin typeface="Consolas" panose="020B0609020204030204" pitchFamily="49" charset="0"/>
              </a:rPr>
              <a:t>2(i+1)−1 = </a:t>
            </a:r>
            <a:r>
              <a:rPr lang="ru-RU" b="1" dirty="0">
                <a:latin typeface="Consolas" panose="020B0609020204030204" pitchFamily="49" charset="0"/>
              </a:rPr>
              <a:t>2i+1</a:t>
            </a:r>
            <a:r>
              <a:rPr lang="ru-RU" dirty="0">
                <a:latin typeface="Consolas" panose="020B0609020204030204" pitchFamily="49" charset="0"/>
              </a:rPr>
              <a:t>, 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ru-RU" dirty="0">
                <a:latin typeface="Consolas" panose="020B0609020204030204" pitchFamily="49" charset="0"/>
              </a:rPr>
              <a:t>2(i+1)+1</a:t>
            </a:r>
            <a:r>
              <a:rPr lang="en-US" dirty="0">
                <a:latin typeface="Consolas" panose="020B0609020204030204" pitchFamily="49" charset="0"/>
              </a:rPr>
              <a:t>]</a:t>
            </a:r>
            <a:r>
              <a:rPr lang="ru-RU" dirty="0">
                <a:latin typeface="Consolas" panose="020B0609020204030204" pitchFamily="49" charset="0"/>
              </a:rPr>
              <a:t>−1 = </a:t>
            </a:r>
            <a:r>
              <a:rPr lang="ru-RU" b="1" dirty="0">
                <a:latin typeface="Consolas" panose="020B0609020204030204" pitchFamily="49" charset="0"/>
              </a:rPr>
              <a:t>2i+2</a:t>
            </a:r>
            <a:r>
              <a:rPr lang="ru-RU" dirty="0">
                <a:latin typeface="Consolas" panose="020B0609020204030204" pitchFamily="49" charset="0"/>
              </a:rPr>
              <a:t>. 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b="1" dirty="0"/>
          </a:p>
          <a:p>
            <a:r>
              <a:rPr lang="ru-RU" b="1" dirty="0"/>
              <a:t>Родителем</a:t>
            </a:r>
            <a:r>
              <a:rPr lang="ru-RU" dirty="0"/>
              <a:t> элемента </a:t>
            </a:r>
            <a:r>
              <a:rPr lang="ru-RU" b="1" dirty="0">
                <a:latin typeface="Consolas" panose="020B0609020204030204" pitchFamily="49" charset="0"/>
              </a:rPr>
              <a:t>i</a:t>
            </a:r>
            <a:r>
              <a:rPr lang="ru-RU" dirty="0"/>
              <a:t> является элемент </a:t>
            </a:r>
            <a:endParaRPr lang="en-US" dirty="0"/>
          </a:p>
          <a:p>
            <a:r>
              <a:rPr lang="ru-RU" dirty="0">
                <a:latin typeface="Consolas" panose="020B0609020204030204" pitchFamily="49" charset="0"/>
              </a:rPr>
              <a:t>⌊(i + 1)/2⌋ − 1 = </a:t>
            </a:r>
            <a:r>
              <a:rPr lang="ru-RU" b="1" dirty="0">
                <a:latin typeface="Consolas" panose="020B0609020204030204" pitchFamily="49" charset="0"/>
              </a:rPr>
              <a:t>⌊(i − 1)/2⌋</a:t>
            </a:r>
            <a:r>
              <a:rPr lang="ru-RU" dirty="0"/>
              <a:t>.</a:t>
            </a:r>
          </a:p>
        </p:txBody>
      </p:sp>
      <p:cxnSp>
        <p:nvCxnSpPr>
          <p:cNvPr id="54" name="Прямая соединительная линия 53"/>
          <p:cNvCxnSpPr/>
          <p:nvPr/>
        </p:nvCxnSpPr>
        <p:spPr>
          <a:xfrm flipH="1">
            <a:off x="6114966" y="-248631"/>
            <a:ext cx="389" cy="7476531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627529" y="854900"/>
            <a:ext cx="0" cy="627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74447" y="269071"/>
            <a:ext cx="1116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Пример.</a:t>
            </a:r>
          </a:p>
        </p:txBody>
      </p:sp>
    </p:spTree>
    <p:extLst>
      <p:ext uri="{BB962C8B-B14F-4D97-AF65-F5344CB8AC3E}">
        <p14:creationId xmlns:p14="http://schemas.microsoft.com/office/powerpoint/2010/main" val="435628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43141" y="221964"/>
            <a:ext cx="62536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>
                <a:latin typeface="Consolas" panose="020B0609020204030204" pitchFamily="49" charset="0"/>
              </a:rPr>
              <a:t>GetMin</a:t>
            </a:r>
            <a:r>
              <a:rPr lang="ru-RU" sz="2400" b="1" dirty="0">
                <a:latin typeface="Consolas" panose="020B0609020204030204" pitchFamily="49" charset="0"/>
              </a:rPr>
              <a:t>() </a:t>
            </a:r>
            <a:r>
              <a:rPr lang="ru-RU" sz="2400" dirty="0"/>
              <a:t>— поиск минимального ключа </a:t>
            </a:r>
            <a:endParaRPr lang="en-US" sz="2400" dirty="0"/>
          </a:p>
        </p:txBody>
      </p:sp>
      <p:sp>
        <p:nvSpPr>
          <p:cNvPr id="30" name="Овал 29"/>
          <p:cNvSpPr/>
          <p:nvPr/>
        </p:nvSpPr>
        <p:spPr>
          <a:xfrm>
            <a:off x="3958203" y="2436350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1" name="Овал 30"/>
          <p:cNvSpPr/>
          <p:nvPr/>
        </p:nvSpPr>
        <p:spPr>
          <a:xfrm>
            <a:off x="2126498" y="2436351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2" name="Овал 31"/>
          <p:cNvSpPr/>
          <p:nvPr/>
        </p:nvSpPr>
        <p:spPr>
          <a:xfrm>
            <a:off x="4557908" y="3126231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3" name="Овал 32"/>
          <p:cNvSpPr/>
          <p:nvPr/>
        </p:nvSpPr>
        <p:spPr>
          <a:xfrm>
            <a:off x="3534704" y="3126230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4" name="Овал 33"/>
          <p:cNvSpPr/>
          <p:nvPr/>
        </p:nvSpPr>
        <p:spPr>
          <a:xfrm>
            <a:off x="2779262" y="3086377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5" name="Овал 34"/>
          <p:cNvSpPr/>
          <p:nvPr/>
        </p:nvSpPr>
        <p:spPr>
          <a:xfrm>
            <a:off x="1572673" y="3121721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6" name="Овал 35"/>
          <p:cNvSpPr/>
          <p:nvPr/>
        </p:nvSpPr>
        <p:spPr>
          <a:xfrm>
            <a:off x="3008453" y="1539019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  <a:endParaRPr lang="ru-RU" b="1" dirty="0">
              <a:solidFill>
                <a:schemeClr val="tx1"/>
              </a:solidFill>
            </a:endParaRPr>
          </a:p>
        </p:txBody>
      </p:sp>
      <p:cxnSp>
        <p:nvCxnSpPr>
          <p:cNvPr id="37" name="Прямая со стрелкой 36"/>
          <p:cNvCxnSpPr>
            <a:stCxn id="30" idx="4"/>
            <a:endCxn id="33" idx="7"/>
          </p:cNvCxnSpPr>
          <p:nvPr/>
        </p:nvCxnSpPr>
        <p:spPr>
          <a:xfrm flipH="1">
            <a:off x="3912879" y="2898263"/>
            <a:ext cx="266854" cy="2956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30" idx="4"/>
            <a:endCxn id="32" idx="1"/>
          </p:cNvCxnSpPr>
          <p:nvPr/>
        </p:nvCxnSpPr>
        <p:spPr>
          <a:xfrm>
            <a:off x="4179733" y="2898263"/>
            <a:ext cx="443060" cy="2956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stCxn id="36" idx="4"/>
            <a:endCxn id="31" idx="7"/>
          </p:cNvCxnSpPr>
          <p:nvPr/>
        </p:nvCxnSpPr>
        <p:spPr>
          <a:xfrm flipH="1">
            <a:off x="2504673" y="2000932"/>
            <a:ext cx="725310" cy="5030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36" idx="4"/>
            <a:endCxn id="30" idx="0"/>
          </p:cNvCxnSpPr>
          <p:nvPr/>
        </p:nvCxnSpPr>
        <p:spPr>
          <a:xfrm>
            <a:off x="3229983" y="2000932"/>
            <a:ext cx="949750" cy="4354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31" idx="4"/>
            <a:endCxn id="35" idx="7"/>
          </p:cNvCxnSpPr>
          <p:nvPr/>
        </p:nvCxnSpPr>
        <p:spPr>
          <a:xfrm flipH="1">
            <a:off x="1950848" y="2898264"/>
            <a:ext cx="397180" cy="2911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stCxn id="31" idx="4"/>
            <a:endCxn id="34" idx="1"/>
          </p:cNvCxnSpPr>
          <p:nvPr/>
        </p:nvCxnSpPr>
        <p:spPr>
          <a:xfrm>
            <a:off x="2348028" y="2898264"/>
            <a:ext cx="496119" cy="2557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Овал 42"/>
          <p:cNvSpPr/>
          <p:nvPr/>
        </p:nvSpPr>
        <p:spPr>
          <a:xfrm>
            <a:off x="1904968" y="3876055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4" name="Овал 43"/>
          <p:cNvSpPr/>
          <p:nvPr/>
        </p:nvSpPr>
        <p:spPr>
          <a:xfrm>
            <a:off x="3180650" y="3899713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5" name="Овал 44"/>
          <p:cNvSpPr/>
          <p:nvPr/>
        </p:nvSpPr>
        <p:spPr>
          <a:xfrm>
            <a:off x="2458793" y="3899713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6" name="Овал 45"/>
          <p:cNvSpPr/>
          <p:nvPr/>
        </p:nvSpPr>
        <p:spPr>
          <a:xfrm>
            <a:off x="1129613" y="3876055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47" name="Прямая со стрелкой 46"/>
          <p:cNvCxnSpPr>
            <a:stCxn id="35" idx="4"/>
            <a:endCxn id="46" idx="0"/>
          </p:cNvCxnSpPr>
          <p:nvPr/>
        </p:nvCxnSpPr>
        <p:spPr>
          <a:xfrm flipH="1">
            <a:off x="1351143" y="3583634"/>
            <a:ext cx="443060" cy="2924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35" idx="4"/>
            <a:endCxn id="43" idx="0"/>
          </p:cNvCxnSpPr>
          <p:nvPr/>
        </p:nvCxnSpPr>
        <p:spPr>
          <a:xfrm>
            <a:off x="1794203" y="3583634"/>
            <a:ext cx="332295" cy="2924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stCxn id="34" idx="4"/>
            <a:endCxn id="45" idx="0"/>
          </p:cNvCxnSpPr>
          <p:nvPr/>
        </p:nvCxnSpPr>
        <p:spPr>
          <a:xfrm flipH="1">
            <a:off x="2680323" y="3548290"/>
            <a:ext cx="320469" cy="3514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34" idx="4"/>
            <a:endCxn id="44" idx="0"/>
          </p:cNvCxnSpPr>
          <p:nvPr/>
        </p:nvCxnSpPr>
        <p:spPr>
          <a:xfrm>
            <a:off x="3000792" y="3548290"/>
            <a:ext cx="401388" cy="3514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Группа 57"/>
          <p:cNvGrpSpPr/>
          <p:nvPr/>
        </p:nvGrpSpPr>
        <p:grpSpPr>
          <a:xfrm>
            <a:off x="1181815" y="1276282"/>
            <a:ext cx="3713019" cy="2630603"/>
            <a:chOff x="6913312" y="870929"/>
            <a:chExt cx="3713019" cy="2630603"/>
          </a:xfrm>
          <a:noFill/>
        </p:grpSpPr>
        <p:sp>
          <p:nvSpPr>
            <p:cNvPr id="18" name="TextBox 17"/>
            <p:cNvSpPr txBox="1"/>
            <p:nvPr/>
          </p:nvSpPr>
          <p:spPr>
            <a:xfrm>
              <a:off x="8796788" y="870929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</a:t>
              </a:r>
              <a:endParaRPr lang="ru-RU" sz="12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915476" y="1757986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  <a:endParaRPr lang="ru-RU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377279" y="2449517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</a:t>
              </a:r>
              <a:endParaRPr lang="ru-RU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320352" y="2432315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5</a:t>
              </a:r>
              <a:endParaRPr lang="ru-RU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363117" y="2468395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6</a:t>
              </a:r>
              <a:endParaRPr lang="ru-RU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012777" y="3209084"/>
              <a:ext cx="341760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10</a:t>
              </a:r>
              <a:endParaRPr lang="ru-RU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230744" y="3217361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9</a:t>
              </a:r>
              <a:endParaRPr lang="ru-RU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760928" y="3224533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8</a:t>
              </a:r>
              <a:endParaRPr lang="ru-RU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913312" y="3219578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7</a:t>
              </a:r>
              <a:endParaRPr lang="ru-RU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758781" y="1740600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</a:t>
              </a:r>
              <a:endParaRPr lang="ru-RU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600556" y="2398445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4</a:t>
              </a:r>
              <a:endParaRPr lang="ru-RU" sz="1200" dirty="0"/>
            </a:p>
          </p:txBody>
        </p:sp>
      </p:grpSp>
      <p:graphicFrame>
        <p:nvGraphicFramePr>
          <p:cNvPr id="51" name="Таблица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211411"/>
              </p:ext>
            </p:extLst>
          </p:nvPr>
        </p:nvGraphicFramePr>
        <p:xfrm>
          <a:off x="442908" y="5011653"/>
          <a:ext cx="3515295" cy="746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345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45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5130268"/>
              </p:ext>
            </p:extLst>
          </p:nvPr>
        </p:nvGraphicFramePr>
        <p:xfrm>
          <a:off x="7260600" y="3352677"/>
          <a:ext cx="10128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91" name="Equation" r:id="rId3" imgW="393480" imgH="266400" progId="Equation.DSMT4">
                  <p:embed/>
                </p:oleObj>
              </mc:Choice>
              <mc:Fallback>
                <p:oleObj name="Equation" r:id="rId3" imgW="393480" imgH="266400" progId="Equation.DSMT4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0600" y="3352677"/>
                        <a:ext cx="1012825" cy="685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0" name="Прямая со стрелкой 59"/>
          <p:cNvCxnSpPr/>
          <p:nvPr/>
        </p:nvCxnSpPr>
        <p:spPr>
          <a:xfrm>
            <a:off x="207390" y="4534293"/>
            <a:ext cx="358218" cy="386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рямоугольник 2"/>
          <p:cNvSpPr/>
          <p:nvPr/>
        </p:nvSpPr>
        <p:spPr>
          <a:xfrm>
            <a:off x="6918682" y="1803142"/>
            <a:ext cx="30948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GetMin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endParaRPr lang="ru-RU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40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938247" y="270141"/>
            <a:ext cx="79483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 err="1">
                <a:latin typeface="Consolas" panose="020B0609020204030204" pitchFamily="49" charset="0"/>
              </a:rPr>
              <a:t>ExtractMin</a:t>
            </a:r>
            <a:r>
              <a:rPr lang="ru-RU" sz="2400" b="1" dirty="0">
                <a:latin typeface="Consolas" panose="020B0609020204030204" pitchFamily="49" charset="0"/>
              </a:rPr>
              <a:t>() </a:t>
            </a:r>
            <a:r>
              <a:rPr lang="ru-RU" sz="2400" dirty="0"/>
              <a:t>— удаление минимального ключа</a:t>
            </a:r>
          </a:p>
        </p:txBody>
      </p:sp>
      <p:sp>
        <p:nvSpPr>
          <p:cNvPr id="3" name="Овал 2"/>
          <p:cNvSpPr/>
          <p:nvPr/>
        </p:nvSpPr>
        <p:spPr>
          <a:xfrm>
            <a:off x="2943137" y="2513201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" name="Овал 3"/>
          <p:cNvSpPr/>
          <p:nvPr/>
        </p:nvSpPr>
        <p:spPr>
          <a:xfrm>
            <a:off x="1111432" y="2513202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" name="Овал 4"/>
          <p:cNvSpPr/>
          <p:nvPr/>
        </p:nvSpPr>
        <p:spPr>
          <a:xfrm>
            <a:off x="3542842" y="3203082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2519638" y="3203081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Овал 6"/>
          <p:cNvSpPr/>
          <p:nvPr/>
        </p:nvSpPr>
        <p:spPr>
          <a:xfrm>
            <a:off x="1764196" y="3163228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Овал 7"/>
          <p:cNvSpPr/>
          <p:nvPr/>
        </p:nvSpPr>
        <p:spPr>
          <a:xfrm>
            <a:off x="557607" y="3198572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Овал 8"/>
          <p:cNvSpPr/>
          <p:nvPr/>
        </p:nvSpPr>
        <p:spPr>
          <a:xfrm>
            <a:off x="1979156" y="1624590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" name="Прямая со стрелкой 9"/>
          <p:cNvCxnSpPr>
            <a:stCxn id="3" idx="4"/>
            <a:endCxn id="6" idx="7"/>
          </p:cNvCxnSpPr>
          <p:nvPr/>
        </p:nvCxnSpPr>
        <p:spPr>
          <a:xfrm flipH="1">
            <a:off x="2897813" y="2975114"/>
            <a:ext cx="266854" cy="29561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3" idx="4"/>
            <a:endCxn id="5" idx="1"/>
          </p:cNvCxnSpPr>
          <p:nvPr/>
        </p:nvCxnSpPr>
        <p:spPr>
          <a:xfrm>
            <a:off x="3164667" y="2975114"/>
            <a:ext cx="443060" cy="295614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9" idx="4"/>
            <a:endCxn id="4" idx="7"/>
          </p:cNvCxnSpPr>
          <p:nvPr/>
        </p:nvCxnSpPr>
        <p:spPr>
          <a:xfrm flipH="1">
            <a:off x="1489607" y="2086503"/>
            <a:ext cx="711079" cy="494345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9" idx="4"/>
            <a:endCxn id="3" idx="0"/>
          </p:cNvCxnSpPr>
          <p:nvPr/>
        </p:nvCxnSpPr>
        <p:spPr>
          <a:xfrm>
            <a:off x="2200686" y="2086503"/>
            <a:ext cx="963981" cy="426698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4" idx="4"/>
            <a:endCxn id="8" idx="7"/>
          </p:cNvCxnSpPr>
          <p:nvPr/>
        </p:nvCxnSpPr>
        <p:spPr>
          <a:xfrm flipH="1">
            <a:off x="935782" y="2975115"/>
            <a:ext cx="397180" cy="29110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4" idx="4"/>
            <a:endCxn id="7" idx="1"/>
          </p:cNvCxnSpPr>
          <p:nvPr/>
        </p:nvCxnSpPr>
        <p:spPr>
          <a:xfrm>
            <a:off x="1332962" y="2975115"/>
            <a:ext cx="496119" cy="255759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Овал 15"/>
          <p:cNvSpPr/>
          <p:nvPr/>
        </p:nvSpPr>
        <p:spPr>
          <a:xfrm>
            <a:off x="889902" y="3952906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7" name="Овал 16"/>
          <p:cNvSpPr/>
          <p:nvPr/>
        </p:nvSpPr>
        <p:spPr>
          <a:xfrm>
            <a:off x="2165584" y="3976564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8" name="Овал 17"/>
          <p:cNvSpPr/>
          <p:nvPr/>
        </p:nvSpPr>
        <p:spPr>
          <a:xfrm>
            <a:off x="1443727" y="3976564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" name="Овал 18"/>
          <p:cNvSpPr/>
          <p:nvPr/>
        </p:nvSpPr>
        <p:spPr>
          <a:xfrm>
            <a:off x="114547" y="3952906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20" name="Прямая со стрелкой 19"/>
          <p:cNvCxnSpPr>
            <a:stCxn id="8" idx="4"/>
            <a:endCxn id="19" idx="0"/>
          </p:cNvCxnSpPr>
          <p:nvPr/>
        </p:nvCxnSpPr>
        <p:spPr>
          <a:xfrm flipH="1">
            <a:off x="336077" y="3660485"/>
            <a:ext cx="443060" cy="29242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8" idx="4"/>
            <a:endCxn id="16" idx="0"/>
          </p:cNvCxnSpPr>
          <p:nvPr/>
        </p:nvCxnSpPr>
        <p:spPr>
          <a:xfrm>
            <a:off x="779137" y="3660485"/>
            <a:ext cx="332295" cy="29242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7" idx="4"/>
            <a:endCxn id="18" idx="0"/>
          </p:cNvCxnSpPr>
          <p:nvPr/>
        </p:nvCxnSpPr>
        <p:spPr>
          <a:xfrm flipH="1">
            <a:off x="1665257" y="3625141"/>
            <a:ext cx="320469" cy="35142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7" idx="4"/>
            <a:endCxn id="17" idx="0"/>
          </p:cNvCxnSpPr>
          <p:nvPr/>
        </p:nvCxnSpPr>
        <p:spPr>
          <a:xfrm>
            <a:off x="1985726" y="3625141"/>
            <a:ext cx="401388" cy="35142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Группа 23"/>
          <p:cNvGrpSpPr/>
          <p:nvPr/>
        </p:nvGrpSpPr>
        <p:grpSpPr>
          <a:xfrm>
            <a:off x="185603" y="1338871"/>
            <a:ext cx="3713019" cy="2630603"/>
            <a:chOff x="6913312" y="870929"/>
            <a:chExt cx="3713019" cy="2630603"/>
          </a:xfrm>
        </p:grpSpPr>
        <p:sp>
          <p:nvSpPr>
            <p:cNvPr id="25" name="TextBox 24"/>
            <p:cNvSpPr txBox="1"/>
            <p:nvPr/>
          </p:nvSpPr>
          <p:spPr>
            <a:xfrm>
              <a:off x="8796788" y="870929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</a:t>
              </a:r>
              <a:endParaRPr lang="ru-RU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915476" y="175798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  <a:endParaRPr lang="ru-RU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377279" y="244951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</a:t>
              </a:r>
              <a:endParaRPr lang="ru-RU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320352" y="243231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5</a:t>
              </a:r>
              <a:endParaRPr lang="ru-RU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363117" y="246839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6</a:t>
              </a:r>
              <a:endParaRPr lang="ru-RU" sz="12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012777" y="3209084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10</a:t>
              </a:r>
              <a:endParaRPr lang="ru-RU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30744" y="321736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9</a:t>
              </a:r>
              <a:endParaRPr lang="ru-RU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760928" y="322453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8</a:t>
              </a:r>
              <a:endParaRPr lang="ru-RU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913312" y="321957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7</a:t>
              </a:r>
              <a:endParaRPr lang="ru-RU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758781" y="174060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</a:t>
              </a:r>
              <a:endParaRPr lang="ru-RU" sz="12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600556" y="239844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4</a:t>
              </a:r>
              <a:endParaRPr lang="ru-RU" sz="1200" dirty="0"/>
            </a:p>
          </p:txBody>
        </p:sp>
      </p:grpSp>
      <p:graphicFrame>
        <p:nvGraphicFramePr>
          <p:cNvPr id="36" name="Таблица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149867"/>
              </p:ext>
            </p:extLst>
          </p:nvPr>
        </p:nvGraphicFramePr>
        <p:xfrm>
          <a:off x="442908" y="5011653"/>
          <a:ext cx="3515295" cy="746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345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45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Таблица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106398"/>
              </p:ext>
            </p:extLst>
          </p:nvPr>
        </p:nvGraphicFramePr>
        <p:xfrm>
          <a:off x="4443555" y="5030903"/>
          <a:ext cx="3515295" cy="746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7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345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45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3378371" y="5800977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n=11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131057" y="543164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131057" y="5016065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ru-RU" dirty="0"/>
          </a:p>
        </p:txBody>
      </p:sp>
      <p:grpSp>
        <p:nvGrpSpPr>
          <p:cNvPr id="142" name="Группа 141"/>
          <p:cNvGrpSpPr/>
          <p:nvPr/>
        </p:nvGrpSpPr>
        <p:grpSpPr>
          <a:xfrm>
            <a:off x="4158977" y="1257516"/>
            <a:ext cx="3874046" cy="3059781"/>
            <a:chOff x="4160451" y="1361223"/>
            <a:chExt cx="3874046" cy="3059781"/>
          </a:xfrm>
          <a:noFill/>
        </p:grpSpPr>
        <p:sp>
          <p:nvSpPr>
            <p:cNvPr id="68" name="Овал 67"/>
            <p:cNvSpPr/>
            <p:nvPr/>
          </p:nvSpPr>
          <p:spPr>
            <a:xfrm>
              <a:off x="6991732" y="2495728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9" name="Овал 68"/>
            <p:cNvSpPr/>
            <p:nvPr/>
          </p:nvSpPr>
          <p:spPr>
            <a:xfrm>
              <a:off x="5160027" y="2495729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0" name="Овал 69"/>
            <p:cNvSpPr/>
            <p:nvPr/>
          </p:nvSpPr>
          <p:spPr>
            <a:xfrm>
              <a:off x="7591437" y="3185609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71" name="Овал 70"/>
            <p:cNvSpPr/>
            <p:nvPr/>
          </p:nvSpPr>
          <p:spPr>
            <a:xfrm>
              <a:off x="6568233" y="3185608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2" name="Овал 71"/>
            <p:cNvSpPr/>
            <p:nvPr/>
          </p:nvSpPr>
          <p:spPr>
            <a:xfrm>
              <a:off x="5812791" y="3145755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3" name="Овал 72"/>
            <p:cNvSpPr/>
            <p:nvPr/>
          </p:nvSpPr>
          <p:spPr>
            <a:xfrm>
              <a:off x="4606202" y="3181099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4" name="Овал 73"/>
            <p:cNvSpPr/>
            <p:nvPr/>
          </p:nvSpPr>
          <p:spPr>
            <a:xfrm>
              <a:off x="6027751" y="1607117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9</a:t>
              </a:r>
              <a:endParaRPr lang="ru-RU" b="1" dirty="0">
                <a:solidFill>
                  <a:srgbClr val="FF0000"/>
                </a:solidFill>
              </a:endParaRPr>
            </a:p>
          </p:txBody>
        </p:sp>
        <p:cxnSp>
          <p:nvCxnSpPr>
            <p:cNvPr id="75" name="Прямая со стрелкой 74"/>
            <p:cNvCxnSpPr>
              <a:stCxn id="68" idx="4"/>
              <a:endCxn id="71" idx="7"/>
            </p:cNvCxnSpPr>
            <p:nvPr/>
          </p:nvCxnSpPr>
          <p:spPr>
            <a:xfrm flipH="1">
              <a:off x="6946408" y="2957641"/>
              <a:ext cx="266854" cy="295613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Прямая со стрелкой 75"/>
            <p:cNvCxnSpPr>
              <a:stCxn id="68" idx="4"/>
              <a:endCxn id="70" idx="1"/>
            </p:cNvCxnSpPr>
            <p:nvPr/>
          </p:nvCxnSpPr>
          <p:spPr>
            <a:xfrm>
              <a:off x="7213262" y="2957641"/>
              <a:ext cx="443060" cy="295614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 стрелкой 76"/>
            <p:cNvCxnSpPr>
              <a:stCxn id="74" idx="4"/>
              <a:endCxn id="69" idx="7"/>
            </p:cNvCxnSpPr>
            <p:nvPr/>
          </p:nvCxnSpPr>
          <p:spPr>
            <a:xfrm flipH="1">
              <a:off x="5538202" y="2069030"/>
              <a:ext cx="711079" cy="494345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 стрелкой 77"/>
            <p:cNvCxnSpPr>
              <a:stCxn id="74" idx="4"/>
              <a:endCxn id="68" idx="0"/>
            </p:cNvCxnSpPr>
            <p:nvPr/>
          </p:nvCxnSpPr>
          <p:spPr>
            <a:xfrm>
              <a:off x="6249281" y="2069030"/>
              <a:ext cx="963981" cy="426698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 стрелкой 78"/>
            <p:cNvCxnSpPr>
              <a:stCxn id="69" idx="4"/>
              <a:endCxn id="73" idx="7"/>
            </p:cNvCxnSpPr>
            <p:nvPr/>
          </p:nvCxnSpPr>
          <p:spPr>
            <a:xfrm flipH="1">
              <a:off x="4984377" y="2957642"/>
              <a:ext cx="397180" cy="291103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Прямая со стрелкой 79"/>
            <p:cNvCxnSpPr>
              <a:stCxn id="69" idx="4"/>
              <a:endCxn id="72" idx="1"/>
            </p:cNvCxnSpPr>
            <p:nvPr/>
          </p:nvCxnSpPr>
          <p:spPr>
            <a:xfrm>
              <a:off x="5381557" y="2957642"/>
              <a:ext cx="496119" cy="255759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Овал 80"/>
            <p:cNvSpPr/>
            <p:nvPr/>
          </p:nvSpPr>
          <p:spPr>
            <a:xfrm>
              <a:off x="4938497" y="3935433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83" name="Овал 82"/>
            <p:cNvSpPr/>
            <p:nvPr/>
          </p:nvSpPr>
          <p:spPr>
            <a:xfrm>
              <a:off x="5492322" y="3959091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84" name="Овал 83"/>
            <p:cNvSpPr/>
            <p:nvPr/>
          </p:nvSpPr>
          <p:spPr>
            <a:xfrm>
              <a:off x="4163142" y="3935433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85" name="Прямая со стрелкой 84"/>
            <p:cNvCxnSpPr>
              <a:stCxn id="73" idx="4"/>
              <a:endCxn id="84" idx="0"/>
            </p:cNvCxnSpPr>
            <p:nvPr/>
          </p:nvCxnSpPr>
          <p:spPr>
            <a:xfrm flipH="1">
              <a:off x="4384672" y="3643012"/>
              <a:ext cx="443060" cy="292421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Прямая со стрелкой 85"/>
            <p:cNvCxnSpPr>
              <a:stCxn id="73" idx="4"/>
              <a:endCxn id="81" idx="0"/>
            </p:cNvCxnSpPr>
            <p:nvPr/>
          </p:nvCxnSpPr>
          <p:spPr>
            <a:xfrm>
              <a:off x="4827732" y="3643012"/>
              <a:ext cx="332295" cy="292421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Прямая со стрелкой 86"/>
            <p:cNvCxnSpPr>
              <a:stCxn id="72" idx="4"/>
              <a:endCxn id="83" idx="0"/>
            </p:cNvCxnSpPr>
            <p:nvPr/>
          </p:nvCxnSpPr>
          <p:spPr>
            <a:xfrm flipH="1">
              <a:off x="5713852" y="3607668"/>
              <a:ext cx="320469" cy="351423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6043927" y="1361223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</a:t>
              </a:r>
              <a:endParaRPr lang="ru-RU" sz="12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162615" y="2227995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  <a:endParaRPr lang="ru-RU" sz="1200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624418" y="2903712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</a:t>
              </a:r>
              <a:endParaRPr lang="ru-RU" sz="1200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567491" y="2886904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5</a:t>
              </a:r>
              <a:endParaRPr lang="ru-RU" sz="12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610256" y="2922159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6</a:t>
              </a:r>
              <a:endParaRPr lang="ru-RU" sz="120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477883" y="3653997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9</a:t>
              </a:r>
              <a:endParaRPr lang="ru-RU" sz="1200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008067" y="3661005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8</a:t>
              </a:r>
              <a:endParaRPr lang="ru-RU" sz="12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160451" y="3656164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7</a:t>
              </a:r>
              <a:endParaRPr lang="ru-RU" sz="1200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005920" y="2211007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</a:t>
              </a:r>
              <a:endParaRPr lang="ru-RU" sz="12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847695" y="2853808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4</a:t>
              </a:r>
              <a:endParaRPr lang="ru-RU" sz="1200" dirty="0"/>
            </a:p>
          </p:txBody>
        </p:sp>
      </p:grpSp>
      <p:cxnSp>
        <p:nvCxnSpPr>
          <p:cNvPr id="39" name="Прямая соединительная линия 38"/>
          <p:cNvCxnSpPr/>
          <p:nvPr/>
        </p:nvCxnSpPr>
        <p:spPr>
          <a:xfrm>
            <a:off x="4084710" y="1102780"/>
            <a:ext cx="37771" cy="47845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7036750" y="5800977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n=10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03" name="Овал 102"/>
          <p:cNvSpPr/>
          <p:nvPr/>
        </p:nvSpPr>
        <p:spPr>
          <a:xfrm>
            <a:off x="10978406" y="2423705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4" name="Овал 103"/>
          <p:cNvSpPr/>
          <p:nvPr/>
        </p:nvSpPr>
        <p:spPr>
          <a:xfrm>
            <a:off x="9245581" y="2468043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5" name="Овал 104"/>
          <p:cNvSpPr/>
          <p:nvPr/>
        </p:nvSpPr>
        <p:spPr>
          <a:xfrm>
            <a:off x="11546313" y="3163228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6" name="Овал 105"/>
          <p:cNvSpPr/>
          <p:nvPr/>
        </p:nvSpPr>
        <p:spPr>
          <a:xfrm>
            <a:off x="10653787" y="3157922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7" name="Овал 106"/>
          <p:cNvSpPr/>
          <p:nvPr/>
        </p:nvSpPr>
        <p:spPr>
          <a:xfrm>
            <a:off x="9898345" y="3118069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8" name="Овал 107"/>
          <p:cNvSpPr/>
          <p:nvPr/>
        </p:nvSpPr>
        <p:spPr>
          <a:xfrm>
            <a:off x="8691756" y="3153413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9" name="Овал 108"/>
          <p:cNvSpPr/>
          <p:nvPr/>
        </p:nvSpPr>
        <p:spPr>
          <a:xfrm>
            <a:off x="10000416" y="1691177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9</a:t>
            </a:r>
            <a:endParaRPr lang="ru-RU" b="1" dirty="0">
              <a:solidFill>
                <a:srgbClr val="FF0000"/>
              </a:solidFill>
            </a:endParaRPr>
          </a:p>
        </p:txBody>
      </p:sp>
      <p:cxnSp>
        <p:nvCxnSpPr>
          <p:cNvPr id="110" name="Прямая со стрелкой 109"/>
          <p:cNvCxnSpPr>
            <a:stCxn id="103" idx="4"/>
            <a:endCxn id="106" idx="7"/>
          </p:cNvCxnSpPr>
          <p:nvPr/>
        </p:nvCxnSpPr>
        <p:spPr>
          <a:xfrm flipH="1">
            <a:off x="11031962" y="2885618"/>
            <a:ext cx="167974" cy="33995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Прямая со стрелкой 110"/>
          <p:cNvCxnSpPr>
            <a:stCxn id="103" idx="4"/>
            <a:endCxn id="105" idx="1"/>
          </p:cNvCxnSpPr>
          <p:nvPr/>
        </p:nvCxnSpPr>
        <p:spPr>
          <a:xfrm>
            <a:off x="11199936" y="2885618"/>
            <a:ext cx="411262" cy="345256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 стрелкой 111"/>
          <p:cNvCxnSpPr>
            <a:stCxn id="109" idx="4"/>
            <a:endCxn id="104" idx="7"/>
          </p:cNvCxnSpPr>
          <p:nvPr/>
        </p:nvCxnSpPr>
        <p:spPr>
          <a:xfrm flipH="1">
            <a:off x="9623756" y="2153090"/>
            <a:ext cx="598190" cy="382599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/>
          <p:cNvCxnSpPr>
            <a:stCxn id="109" idx="4"/>
            <a:endCxn id="103" idx="0"/>
          </p:cNvCxnSpPr>
          <p:nvPr/>
        </p:nvCxnSpPr>
        <p:spPr>
          <a:xfrm>
            <a:off x="10221946" y="2153090"/>
            <a:ext cx="977990" cy="270615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Прямая со стрелкой 113"/>
          <p:cNvCxnSpPr>
            <a:stCxn id="104" idx="4"/>
            <a:endCxn id="108" idx="7"/>
          </p:cNvCxnSpPr>
          <p:nvPr/>
        </p:nvCxnSpPr>
        <p:spPr>
          <a:xfrm flipH="1">
            <a:off x="9069931" y="2929956"/>
            <a:ext cx="397180" cy="29110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/>
          <p:cNvCxnSpPr>
            <a:stCxn id="104" idx="4"/>
            <a:endCxn id="107" idx="1"/>
          </p:cNvCxnSpPr>
          <p:nvPr/>
        </p:nvCxnSpPr>
        <p:spPr>
          <a:xfrm>
            <a:off x="9467111" y="2929956"/>
            <a:ext cx="496119" cy="255759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Овал 115"/>
          <p:cNvSpPr/>
          <p:nvPr/>
        </p:nvSpPr>
        <p:spPr>
          <a:xfrm>
            <a:off x="9024051" y="3907747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7" name="Овал 116"/>
          <p:cNvSpPr/>
          <p:nvPr/>
        </p:nvSpPr>
        <p:spPr>
          <a:xfrm>
            <a:off x="9577876" y="3931405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8" name="Овал 117"/>
          <p:cNvSpPr/>
          <p:nvPr/>
        </p:nvSpPr>
        <p:spPr>
          <a:xfrm>
            <a:off x="8325702" y="3855119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119" name="Прямая со стрелкой 118"/>
          <p:cNvCxnSpPr>
            <a:stCxn id="108" idx="4"/>
            <a:endCxn id="118" idx="0"/>
          </p:cNvCxnSpPr>
          <p:nvPr/>
        </p:nvCxnSpPr>
        <p:spPr>
          <a:xfrm flipH="1">
            <a:off x="8547232" y="3615326"/>
            <a:ext cx="366054" cy="23979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/>
          <p:cNvCxnSpPr>
            <a:stCxn id="108" idx="4"/>
            <a:endCxn id="116" idx="0"/>
          </p:cNvCxnSpPr>
          <p:nvPr/>
        </p:nvCxnSpPr>
        <p:spPr>
          <a:xfrm>
            <a:off x="8913286" y="3615326"/>
            <a:ext cx="332295" cy="29242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 стрелкой 120"/>
          <p:cNvCxnSpPr>
            <a:stCxn id="107" idx="4"/>
            <a:endCxn id="117" idx="0"/>
          </p:cNvCxnSpPr>
          <p:nvPr/>
        </p:nvCxnSpPr>
        <p:spPr>
          <a:xfrm flipH="1">
            <a:off x="9799406" y="3579982"/>
            <a:ext cx="320469" cy="35142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Группа 121"/>
          <p:cNvGrpSpPr/>
          <p:nvPr/>
        </p:nvGrpSpPr>
        <p:grpSpPr>
          <a:xfrm>
            <a:off x="8319752" y="1293712"/>
            <a:ext cx="3713019" cy="2630603"/>
            <a:chOff x="6913312" y="870929"/>
            <a:chExt cx="3713019" cy="2630603"/>
          </a:xfrm>
        </p:grpSpPr>
        <p:sp>
          <p:nvSpPr>
            <p:cNvPr id="123" name="TextBox 122"/>
            <p:cNvSpPr txBox="1"/>
            <p:nvPr/>
          </p:nvSpPr>
          <p:spPr>
            <a:xfrm>
              <a:off x="8796788" y="870929"/>
              <a:ext cx="263214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</a:t>
              </a:r>
              <a:endParaRPr lang="ru-RU" sz="1200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915476" y="1757986"/>
              <a:ext cx="263214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  <a:endParaRPr lang="ru-RU" sz="120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7377279" y="2449517"/>
              <a:ext cx="263214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</a:t>
              </a:r>
              <a:endParaRPr lang="ru-RU" sz="1200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9320352" y="2432315"/>
              <a:ext cx="263214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5</a:t>
              </a:r>
              <a:endParaRPr lang="ru-RU" sz="1200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10363117" y="2468395"/>
              <a:ext cx="263214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6</a:t>
              </a:r>
              <a:endParaRPr lang="ru-RU" sz="1200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8230744" y="3217361"/>
              <a:ext cx="263214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9</a:t>
              </a:r>
              <a:endParaRPr lang="ru-RU" sz="1200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7760928" y="3224533"/>
              <a:ext cx="263214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8</a:t>
              </a:r>
              <a:endParaRPr lang="ru-RU" sz="1200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6913312" y="3219578"/>
              <a:ext cx="263214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7</a:t>
              </a:r>
              <a:endParaRPr lang="ru-RU" sz="1200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9758781" y="1740600"/>
              <a:ext cx="263214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</a:t>
              </a:r>
              <a:endParaRPr lang="ru-RU" sz="1200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8600556" y="2398445"/>
              <a:ext cx="263214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4</a:t>
              </a:r>
              <a:endParaRPr lang="ru-RU" sz="1200" dirty="0"/>
            </a:p>
          </p:txBody>
        </p:sp>
      </p:grpSp>
      <p:graphicFrame>
        <p:nvGraphicFramePr>
          <p:cNvPr id="143" name="Таблица 1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715546"/>
              </p:ext>
            </p:extLst>
          </p:nvPr>
        </p:nvGraphicFramePr>
        <p:xfrm>
          <a:off x="8319752" y="4937196"/>
          <a:ext cx="3515295" cy="746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7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345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45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4" name="TextBox 143"/>
          <p:cNvSpPr txBox="1"/>
          <p:nvPr/>
        </p:nvSpPr>
        <p:spPr>
          <a:xfrm>
            <a:off x="10879218" y="5758555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n=10</a:t>
            </a:r>
            <a:endParaRPr lang="ru-RU" dirty="0"/>
          </a:p>
        </p:txBody>
      </p:sp>
      <p:sp>
        <p:nvSpPr>
          <p:cNvPr id="140" name="Овал 139"/>
          <p:cNvSpPr/>
          <p:nvPr/>
        </p:nvSpPr>
        <p:spPr>
          <a:xfrm>
            <a:off x="10008967" y="1695540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7" name="Овал 136"/>
          <p:cNvSpPr/>
          <p:nvPr/>
        </p:nvSpPr>
        <p:spPr>
          <a:xfrm>
            <a:off x="10970796" y="2416936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9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138" name="Овал 137"/>
          <p:cNvSpPr/>
          <p:nvPr/>
        </p:nvSpPr>
        <p:spPr>
          <a:xfrm>
            <a:off x="10962507" y="2419589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9" name="Овал 138"/>
          <p:cNvSpPr/>
          <p:nvPr/>
        </p:nvSpPr>
        <p:spPr>
          <a:xfrm>
            <a:off x="11549131" y="3163228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9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03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03" grpId="0" animBg="1"/>
      <p:bldP spid="103" grpId="1" animBg="1"/>
      <p:bldP spid="104" grpId="0" animBg="1"/>
      <p:bldP spid="105" grpId="0" animBg="1"/>
      <p:bldP spid="105" grpId="1" animBg="1"/>
      <p:bldP spid="106" grpId="0" animBg="1"/>
      <p:bldP spid="107" grpId="0" animBg="1"/>
      <p:bldP spid="108" grpId="0" animBg="1"/>
      <p:bldP spid="109" grpId="0" animBg="1"/>
      <p:bldP spid="109" grpId="1" animBg="1"/>
      <p:bldP spid="116" grpId="0" animBg="1"/>
      <p:bldP spid="117" grpId="0" animBg="1"/>
      <p:bldP spid="118" grpId="0" animBg="1"/>
      <p:bldP spid="144" grpId="0"/>
      <p:bldP spid="140" grpId="0" animBg="1"/>
      <p:bldP spid="137" grpId="0" animBg="1"/>
      <p:bldP spid="137" grpId="1" animBg="1"/>
      <p:bldP spid="138" grpId="0" animBg="1"/>
      <p:bldP spid="13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645518" y="499548"/>
            <a:ext cx="1147476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def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solidFill>
                  <a:srgbClr val="FF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ExtractMin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a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):</a:t>
            </a:r>
            <a:endParaRPr lang="en-US" sz="2400" b="1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a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[</a:t>
            </a:r>
            <a:r>
              <a:rPr 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0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]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a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[</a:t>
            </a:r>
            <a:r>
              <a:rPr lang="en-US" sz="2400" b="1" dirty="0" err="1">
                <a:solidFill>
                  <a:srgbClr val="880088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len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a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-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1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]</a:t>
            </a:r>
            <a:endParaRPr lang="en-US" sz="2400" b="1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a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pop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()</a:t>
            </a:r>
            <a:endParaRPr lang="en-US" sz="2400" b="1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0</a:t>
            </a:r>
            <a:endParaRPr lang="en-US" sz="2400" b="1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2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*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+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1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solidFill>
                  <a:srgbClr val="880088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len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a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):</a:t>
            </a:r>
            <a:endParaRPr lang="en-US" sz="2400" b="1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if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2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*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+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2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==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solidFill>
                  <a:srgbClr val="880088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len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a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))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or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a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[</a:t>
            </a:r>
            <a:r>
              <a:rPr 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2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*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+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1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]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a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[</a:t>
            </a:r>
            <a:r>
              <a:rPr 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2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*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+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2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]):</a:t>
            </a:r>
            <a:endParaRPr lang="en-US" sz="2400" b="1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    j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2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*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+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1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# left child</a:t>
            </a:r>
            <a:endParaRPr lang="en-US" sz="2400" b="1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:</a:t>
            </a:r>
            <a:endParaRPr lang="en-US" sz="2400" b="1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    j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2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*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+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2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# right child</a:t>
            </a:r>
            <a:endParaRPr lang="en-US" sz="2400" b="1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if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a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[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]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&lt;=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a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[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j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]:</a:t>
            </a:r>
            <a:endParaRPr lang="en-US" sz="2400" b="1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break</a:t>
            </a:r>
            <a:endParaRPr lang="en-US" sz="2400" b="1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a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[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],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a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[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j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]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a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[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j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],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a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[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]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# swap</a:t>
            </a:r>
            <a:endParaRPr lang="en-US" sz="2400" b="1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j</a:t>
            </a:r>
            <a:endParaRPr lang="ru-RU" sz="2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185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82508" y="1734259"/>
            <a:ext cx="924761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 err="1">
                <a:latin typeface="Consolas" panose="020B0609020204030204" pitchFamily="49" charset="0"/>
              </a:rPr>
              <a:t>ExtractMin</a:t>
            </a:r>
            <a:r>
              <a:rPr lang="ru-RU" sz="3200" b="1" dirty="0">
                <a:latin typeface="Consolas" panose="020B0609020204030204" pitchFamily="49" charset="0"/>
              </a:rPr>
              <a:t>() </a:t>
            </a:r>
            <a:r>
              <a:rPr lang="ru-RU" sz="3200" dirty="0"/>
              <a:t>— удаление минимального ключа</a:t>
            </a:r>
          </a:p>
        </p:txBody>
      </p:sp>
      <p:graphicFrame>
        <p:nvGraphicFramePr>
          <p:cNvPr id="146" name="Объект 1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4448318"/>
              </p:ext>
            </p:extLst>
          </p:nvPr>
        </p:nvGraphicFramePr>
        <p:xfrm>
          <a:off x="4474579" y="3068076"/>
          <a:ext cx="1731737" cy="686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8" name="Equation" r:id="rId3" imgW="672840" imgH="266400" progId="Equation.DSMT4">
                  <p:embed/>
                </p:oleObj>
              </mc:Choice>
              <mc:Fallback>
                <p:oleObj name="Equation" r:id="rId3" imgW="67284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4579" y="3068076"/>
                        <a:ext cx="1731737" cy="6861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7211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061476" y="108148"/>
            <a:ext cx="67041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</a:t>
            </a:r>
            <a:r>
              <a:rPr lang="ru-RU" sz="2400" b="1" dirty="0" err="1">
                <a:latin typeface="Consolas" panose="020B0609020204030204" pitchFamily="49" charset="0"/>
              </a:rPr>
              <a:t>nsert</a:t>
            </a:r>
            <a:r>
              <a:rPr lang="ru-RU" sz="2400" b="1" dirty="0">
                <a:latin typeface="Consolas" panose="020B0609020204030204" pitchFamily="49" charset="0"/>
              </a:rPr>
              <a:t>(x) </a:t>
            </a:r>
            <a:r>
              <a:rPr lang="ru-RU" sz="2400" dirty="0"/>
              <a:t>— добавление ключа x</a:t>
            </a:r>
          </a:p>
        </p:txBody>
      </p:sp>
      <p:sp>
        <p:nvSpPr>
          <p:cNvPr id="3" name="Овал 2"/>
          <p:cNvSpPr/>
          <p:nvPr/>
        </p:nvSpPr>
        <p:spPr>
          <a:xfrm>
            <a:off x="2836978" y="2586767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" name="Овал 3"/>
          <p:cNvSpPr/>
          <p:nvPr/>
        </p:nvSpPr>
        <p:spPr>
          <a:xfrm>
            <a:off x="1005273" y="2586768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" name="Овал 4"/>
          <p:cNvSpPr/>
          <p:nvPr/>
        </p:nvSpPr>
        <p:spPr>
          <a:xfrm>
            <a:off x="3436683" y="3276648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2413479" y="3276647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Овал 6"/>
          <p:cNvSpPr/>
          <p:nvPr/>
        </p:nvSpPr>
        <p:spPr>
          <a:xfrm>
            <a:off x="1658037" y="3236794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Овал 7"/>
          <p:cNvSpPr/>
          <p:nvPr/>
        </p:nvSpPr>
        <p:spPr>
          <a:xfrm>
            <a:off x="451448" y="3272138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Овал 8"/>
          <p:cNvSpPr/>
          <p:nvPr/>
        </p:nvSpPr>
        <p:spPr>
          <a:xfrm>
            <a:off x="1872997" y="1698156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" name="Прямая со стрелкой 9"/>
          <p:cNvCxnSpPr>
            <a:stCxn id="3" idx="4"/>
            <a:endCxn id="6" idx="7"/>
          </p:cNvCxnSpPr>
          <p:nvPr/>
        </p:nvCxnSpPr>
        <p:spPr>
          <a:xfrm flipH="1">
            <a:off x="2791654" y="3048680"/>
            <a:ext cx="266854" cy="2956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3" idx="4"/>
            <a:endCxn id="5" idx="1"/>
          </p:cNvCxnSpPr>
          <p:nvPr/>
        </p:nvCxnSpPr>
        <p:spPr>
          <a:xfrm>
            <a:off x="3058508" y="3048680"/>
            <a:ext cx="443060" cy="2956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9" idx="4"/>
            <a:endCxn id="4" idx="7"/>
          </p:cNvCxnSpPr>
          <p:nvPr/>
        </p:nvCxnSpPr>
        <p:spPr>
          <a:xfrm flipH="1">
            <a:off x="1383448" y="2160069"/>
            <a:ext cx="711079" cy="4943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9" idx="4"/>
            <a:endCxn id="3" idx="0"/>
          </p:cNvCxnSpPr>
          <p:nvPr/>
        </p:nvCxnSpPr>
        <p:spPr>
          <a:xfrm>
            <a:off x="2094527" y="2160069"/>
            <a:ext cx="963981" cy="4266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4" idx="4"/>
            <a:endCxn id="8" idx="7"/>
          </p:cNvCxnSpPr>
          <p:nvPr/>
        </p:nvCxnSpPr>
        <p:spPr>
          <a:xfrm flipH="1">
            <a:off x="829623" y="3048681"/>
            <a:ext cx="397180" cy="2911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4" idx="4"/>
            <a:endCxn id="7" idx="1"/>
          </p:cNvCxnSpPr>
          <p:nvPr/>
        </p:nvCxnSpPr>
        <p:spPr>
          <a:xfrm>
            <a:off x="1226803" y="3048681"/>
            <a:ext cx="496119" cy="2557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Овал 15"/>
          <p:cNvSpPr/>
          <p:nvPr/>
        </p:nvSpPr>
        <p:spPr>
          <a:xfrm>
            <a:off x="783743" y="4026472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7" name="Овал 16"/>
          <p:cNvSpPr/>
          <p:nvPr/>
        </p:nvSpPr>
        <p:spPr>
          <a:xfrm>
            <a:off x="2059425" y="4050130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8" name="Овал 17"/>
          <p:cNvSpPr/>
          <p:nvPr/>
        </p:nvSpPr>
        <p:spPr>
          <a:xfrm>
            <a:off x="1337568" y="4050130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" name="Овал 18"/>
          <p:cNvSpPr/>
          <p:nvPr/>
        </p:nvSpPr>
        <p:spPr>
          <a:xfrm>
            <a:off x="8388" y="4026472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20" name="Прямая со стрелкой 19"/>
          <p:cNvCxnSpPr>
            <a:stCxn id="8" idx="4"/>
          </p:cNvCxnSpPr>
          <p:nvPr/>
        </p:nvCxnSpPr>
        <p:spPr>
          <a:xfrm flipH="1">
            <a:off x="229918" y="3734051"/>
            <a:ext cx="443060" cy="2924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8" idx="4"/>
            <a:endCxn id="16" idx="0"/>
          </p:cNvCxnSpPr>
          <p:nvPr/>
        </p:nvCxnSpPr>
        <p:spPr>
          <a:xfrm>
            <a:off x="672978" y="3734051"/>
            <a:ext cx="332295" cy="2924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7" idx="4"/>
            <a:endCxn id="18" idx="0"/>
          </p:cNvCxnSpPr>
          <p:nvPr/>
        </p:nvCxnSpPr>
        <p:spPr>
          <a:xfrm flipH="1">
            <a:off x="1559098" y="3698707"/>
            <a:ext cx="320469" cy="3514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7" idx="4"/>
            <a:endCxn id="17" idx="0"/>
          </p:cNvCxnSpPr>
          <p:nvPr/>
        </p:nvCxnSpPr>
        <p:spPr>
          <a:xfrm>
            <a:off x="1879567" y="3698707"/>
            <a:ext cx="401388" cy="3514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Группа 23"/>
          <p:cNvGrpSpPr/>
          <p:nvPr/>
        </p:nvGrpSpPr>
        <p:grpSpPr>
          <a:xfrm>
            <a:off x="79444" y="1412437"/>
            <a:ext cx="3713019" cy="2718209"/>
            <a:chOff x="6913312" y="870929"/>
            <a:chExt cx="3713019" cy="2718209"/>
          </a:xfrm>
        </p:grpSpPr>
        <p:sp>
          <p:nvSpPr>
            <p:cNvPr id="25" name="TextBox 24"/>
            <p:cNvSpPr txBox="1"/>
            <p:nvPr/>
          </p:nvSpPr>
          <p:spPr>
            <a:xfrm>
              <a:off x="8796788" y="870929"/>
              <a:ext cx="263214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</a:t>
              </a:r>
              <a:endParaRPr lang="ru-RU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915476" y="1757986"/>
              <a:ext cx="263214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  <a:endParaRPr lang="ru-RU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377279" y="2449517"/>
              <a:ext cx="263214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</a:t>
              </a:r>
              <a:endParaRPr lang="ru-RU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320352" y="2432315"/>
              <a:ext cx="263214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5</a:t>
              </a:r>
              <a:endParaRPr lang="ru-RU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363117" y="2468395"/>
              <a:ext cx="263214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6</a:t>
              </a:r>
              <a:endParaRPr lang="ru-RU" sz="12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729203" y="3304777"/>
              <a:ext cx="341760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10</a:t>
              </a:r>
              <a:endParaRPr lang="ru-RU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136938" y="3312139"/>
              <a:ext cx="263214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9</a:t>
              </a:r>
              <a:endParaRPr lang="ru-RU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760928" y="3224533"/>
              <a:ext cx="263214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8</a:t>
              </a:r>
              <a:endParaRPr lang="ru-RU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913312" y="3219578"/>
              <a:ext cx="263214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7</a:t>
              </a:r>
              <a:endParaRPr lang="ru-RU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758781" y="1740600"/>
              <a:ext cx="263214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</a:t>
              </a:r>
              <a:endParaRPr lang="ru-RU" sz="12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600556" y="2398445"/>
              <a:ext cx="263214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4</a:t>
              </a:r>
              <a:endParaRPr lang="ru-RU" sz="1200" dirty="0"/>
            </a:p>
          </p:txBody>
        </p:sp>
      </p:grpSp>
      <p:graphicFrame>
        <p:nvGraphicFramePr>
          <p:cNvPr id="36" name="Таблица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57167"/>
              </p:ext>
            </p:extLst>
          </p:nvPr>
        </p:nvGraphicFramePr>
        <p:xfrm>
          <a:off x="263280" y="5098178"/>
          <a:ext cx="3515295" cy="746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345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45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3074311" y="5868764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n=11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-57555" y="549943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-39339" y="500274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ru-RU" dirty="0"/>
          </a:p>
        </p:txBody>
      </p:sp>
      <p:cxnSp>
        <p:nvCxnSpPr>
          <p:cNvPr id="39" name="Прямая соединительная линия 38"/>
          <p:cNvCxnSpPr/>
          <p:nvPr/>
        </p:nvCxnSpPr>
        <p:spPr>
          <a:xfrm>
            <a:off x="3990272" y="1074620"/>
            <a:ext cx="14711" cy="52481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7324830" y="5868764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n=12</a:t>
            </a:r>
            <a:endParaRPr lang="ru-RU" dirty="0">
              <a:solidFill>
                <a:srgbClr val="FF0000"/>
              </a:solidFill>
            </a:endParaRPr>
          </a:p>
        </p:txBody>
      </p:sp>
      <p:grpSp>
        <p:nvGrpSpPr>
          <p:cNvPr id="57" name="Группа 56"/>
          <p:cNvGrpSpPr/>
          <p:nvPr/>
        </p:nvGrpSpPr>
        <p:grpSpPr>
          <a:xfrm>
            <a:off x="4052818" y="1331082"/>
            <a:ext cx="3686678" cy="3059781"/>
            <a:chOff x="4158977" y="1257516"/>
            <a:chExt cx="3686678" cy="3059781"/>
          </a:xfrm>
          <a:noFill/>
        </p:grpSpPr>
        <p:sp>
          <p:nvSpPr>
            <p:cNvPr id="68" name="Овал 67"/>
            <p:cNvSpPr/>
            <p:nvPr/>
          </p:nvSpPr>
          <p:spPr>
            <a:xfrm>
              <a:off x="6990258" y="2392021"/>
              <a:ext cx="443060" cy="46191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9" name="Овал 68"/>
            <p:cNvSpPr/>
            <p:nvPr/>
          </p:nvSpPr>
          <p:spPr>
            <a:xfrm>
              <a:off x="5158553" y="2392022"/>
              <a:ext cx="443060" cy="46191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0" name="Овал 69"/>
            <p:cNvSpPr/>
            <p:nvPr/>
          </p:nvSpPr>
          <p:spPr>
            <a:xfrm>
              <a:off x="7402595" y="3056594"/>
              <a:ext cx="443060" cy="46191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71" name="Овал 70"/>
            <p:cNvSpPr/>
            <p:nvPr/>
          </p:nvSpPr>
          <p:spPr>
            <a:xfrm>
              <a:off x="6745932" y="3093065"/>
              <a:ext cx="443060" cy="46191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2" name="Овал 71"/>
            <p:cNvSpPr/>
            <p:nvPr/>
          </p:nvSpPr>
          <p:spPr>
            <a:xfrm>
              <a:off x="5811317" y="3042048"/>
              <a:ext cx="443060" cy="46191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3" name="Овал 72"/>
            <p:cNvSpPr/>
            <p:nvPr/>
          </p:nvSpPr>
          <p:spPr>
            <a:xfrm>
              <a:off x="4604728" y="3077392"/>
              <a:ext cx="443060" cy="46191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4" name="Овал 73"/>
            <p:cNvSpPr/>
            <p:nvPr/>
          </p:nvSpPr>
          <p:spPr>
            <a:xfrm>
              <a:off x="5963916" y="1522260"/>
              <a:ext cx="443060" cy="46191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75" name="Прямая со стрелкой 74"/>
            <p:cNvCxnSpPr>
              <a:stCxn id="68" idx="4"/>
              <a:endCxn id="71" idx="7"/>
            </p:cNvCxnSpPr>
            <p:nvPr/>
          </p:nvCxnSpPr>
          <p:spPr>
            <a:xfrm flipH="1">
              <a:off x="7124107" y="2853934"/>
              <a:ext cx="87681" cy="306777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Прямая со стрелкой 75"/>
            <p:cNvCxnSpPr>
              <a:stCxn id="68" idx="4"/>
              <a:endCxn id="70" idx="1"/>
            </p:cNvCxnSpPr>
            <p:nvPr/>
          </p:nvCxnSpPr>
          <p:spPr>
            <a:xfrm>
              <a:off x="7211788" y="2853934"/>
              <a:ext cx="255692" cy="270306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 стрелкой 76"/>
            <p:cNvCxnSpPr>
              <a:stCxn id="74" idx="4"/>
              <a:endCxn id="69" idx="7"/>
            </p:cNvCxnSpPr>
            <p:nvPr/>
          </p:nvCxnSpPr>
          <p:spPr>
            <a:xfrm flipH="1">
              <a:off x="5536728" y="1984173"/>
              <a:ext cx="648718" cy="475495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 стрелкой 77"/>
            <p:cNvCxnSpPr>
              <a:stCxn id="74" idx="4"/>
              <a:endCxn id="68" idx="0"/>
            </p:cNvCxnSpPr>
            <p:nvPr/>
          </p:nvCxnSpPr>
          <p:spPr>
            <a:xfrm>
              <a:off x="6185446" y="1984173"/>
              <a:ext cx="1026342" cy="407848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 стрелкой 78"/>
            <p:cNvCxnSpPr>
              <a:stCxn id="69" idx="4"/>
              <a:endCxn id="73" idx="7"/>
            </p:cNvCxnSpPr>
            <p:nvPr/>
          </p:nvCxnSpPr>
          <p:spPr>
            <a:xfrm flipH="1">
              <a:off x="4982903" y="2853935"/>
              <a:ext cx="397180" cy="291103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Прямая со стрелкой 79"/>
            <p:cNvCxnSpPr>
              <a:stCxn id="69" idx="4"/>
              <a:endCxn id="72" idx="1"/>
            </p:cNvCxnSpPr>
            <p:nvPr/>
          </p:nvCxnSpPr>
          <p:spPr>
            <a:xfrm>
              <a:off x="5380083" y="2853935"/>
              <a:ext cx="496119" cy="255759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Овал 80"/>
            <p:cNvSpPr/>
            <p:nvPr/>
          </p:nvSpPr>
          <p:spPr>
            <a:xfrm>
              <a:off x="4937023" y="3831726"/>
              <a:ext cx="443060" cy="46191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83" name="Овал 82"/>
            <p:cNvSpPr/>
            <p:nvPr/>
          </p:nvSpPr>
          <p:spPr>
            <a:xfrm>
              <a:off x="5490848" y="3855384"/>
              <a:ext cx="443060" cy="46191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84" name="Овал 83"/>
            <p:cNvSpPr/>
            <p:nvPr/>
          </p:nvSpPr>
          <p:spPr>
            <a:xfrm>
              <a:off x="4161668" y="3831726"/>
              <a:ext cx="443060" cy="46191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85" name="Прямая со стрелкой 84"/>
            <p:cNvCxnSpPr>
              <a:stCxn id="73" idx="4"/>
              <a:endCxn id="84" idx="0"/>
            </p:cNvCxnSpPr>
            <p:nvPr/>
          </p:nvCxnSpPr>
          <p:spPr>
            <a:xfrm flipH="1">
              <a:off x="4383198" y="3539305"/>
              <a:ext cx="443060" cy="292421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Прямая со стрелкой 85"/>
            <p:cNvCxnSpPr>
              <a:stCxn id="73" idx="4"/>
              <a:endCxn id="81" idx="0"/>
            </p:cNvCxnSpPr>
            <p:nvPr/>
          </p:nvCxnSpPr>
          <p:spPr>
            <a:xfrm>
              <a:off x="4826258" y="3539305"/>
              <a:ext cx="332295" cy="292421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Прямая со стрелкой 86"/>
            <p:cNvCxnSpPr>
              <a:stCxn id="72" idx="4"/>
              <a:endCxn id="83" idx="0"/>
            </p:cNvCxnSpPr>
            <p:nvPr/>
          </p:nvCxnSpPr>
          <p:spPr>
            <a:xfrm flipH="1">
              <a:off x="5712378" y="3503961"/>
              <a:ext cx="320469" cy="351423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6042453" y="1257516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</a:t>
              </a:r>
              <a:endParaRPr lang="ru-RU" sz="12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161141" y="2124288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  <a:endParaRPr lang="ru-RU" sz="1200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622944" y="2800005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</a:t>
              </a:r>
              <a:endParaRPr lang="ru-RU" sz="1200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820643" y="2858620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5</a:t>
              </a:r>
              <a:endParaRPr lang="ru-RU" sz="12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475274" y="2806727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6</a:t>
              </a:r>
              <a:endParaRPr lang="ru-RU" sz="120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476409" y="3550290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9</a:t>
              </a:r>
              <a:endParaRPr lang="ru-RU" sz="1200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006593" y="3557298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8</a:t>
              </a:r>
              <a:endParaRPr lang="ru-RU" sz="12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158977" y="3552457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7</a:t>
              </a:r>
              <a:endParaRPr lang="ru-RU" sz="1200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004446" y="2107300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</a:t>
              </a:r>
              <a:endParaRPr lang="ru-RU" sz="12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846221" y="2750101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4</a:t>
              </a:r>
              <a:endParaRPr lang="ru-RU" sz="1200" dirty="0"/>
            </a:p>
          </p:txBody>
        </p:sp>
        <p:sp>
          <p:nvSpPr>
            <p:cNvPr id="133" name="Овал 132"/>
            <p:cNvSpPr/>
            <p:nvPr/>
          </p:nvSpPr>
          <p:spPr>
            <a:xfrm rot="21283785">
              <a:off x="6054006" y="3847335"/>
              <a:ext cx="443060" cy="46191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51" name="Прямая со стрелкой 50"/>
            <p:cNvCxnSpPr>
              <a:stCxn id="72" idx="4"/>
              <a:endCxn id="133" idx="0"/>
            </p:cNvCxnSpPr>
            <p:nvPr/>
          </p:nvCxnSpPr>
          <p:spPr>
            <a:xfrm>
              <a:off x="6032847" y="3503961"/>
              <a:ext cx="221475" cy="34435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/>
            <p:cNvSpPr txBox="1"/>
            <p:nvPr/>
          </p:nvSpPr>
          <p:spPr>
            <a:xfrm>
              <a:off x="5899063" y="3586631"/>
              <a:ext cx="341760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10</a:t>
              </a:r>
              <a:endParaRPr lang="ru-RU" sz="1200" dirty="0"/>
            </a:p>
          </p:txBody>
        </p:sp>
        <p:sp>
          <p:nvSpPr>
            <p:cNvPr id="135" name="Овал 134"/>
            <p:cNvSpPr/>
            <p:nvPr/>
          </p:nvSpPr>
          <p:spPr>
            <a:xfrm>
              <a:off x="6570233" y="3850838"/>
              <a:ext cx="443060" cy="461913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0</a:t>
              </a:r>
              <a:endParaRPr lang="ru-RU" b="1" dirty="0">
                <a:solidFill>
                  <a:srgbClr val="FF0000"/>
                </a:solidFill>
              </a:endParaRPr>
            </a:p>
          </p:txBody>
        </p:sp>
        <p:cxnSp>
          <p:nvCxnSpPr>
            <p:cNvPr id="56" name="Прямая со стрелкой 55"/>
            <p:cNvCxnSpPr>
              <a:stCxn id="71" idx="4"/>
              <a:endCxn id="135" idx="0"/>
            </p:cNvCxnSpPr>
            <p:nvPr/>
          </p:nvCxnSpPr>
          <p:spPr>
            <a:xfrm flipH="1">
              <a:off x="6791763" y="3554978"/>
              <a:ext cx="175699" cy="29586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/>
            <p:cNvSpPr txBox="1"/>
            <p:nvPr/>
          </p:nvSpPr>
          <p:spPr>
            <a:xfrm>
              <a:off x="6503474" y="3602662"/>
              <a:ext cx="341760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11</a:t>
              </a:r>
              <a:endParaRPr lang="ru-RU" sz="1200" dirty="0"/>
            </a:p>
          </p:txBody>
        </p:sp>
      </p:grpSp>
      <p:graphicFrame>
        <p:nvGraphicFramePr>
          <p:cNvPr id="141" name="Таблица 1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988845"/>
              </p:ext>
            </p:extLst>
          </p:nvPr>
        </p:nvGraphicFramePr>
        <p:xfrm>
          <a:off x="4166814" y="5064946"/>
          <a:ext cx="3820740" cy="787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8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8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88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88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88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88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881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881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881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457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408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9397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97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9" name="Таблица 1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579769"/>
              </p:ext>
            </p:extLst>
          </p:nvPr>
        </p:nvGraphicFramePr>
        <p:xfrm>
          <a:off x="8229881" y="5076288"/>
          <a:ext cx="3737997" cy="768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1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21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21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21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21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21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213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287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065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8410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0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1" name="TextBox 190"/>
          <p:cNvSpPr txBox="1"/>
          <p:nvPr/>
        </p:nvSpPr>
        <p:spPr>
          <a:xfrm>
            <a:off x="11364171" y="5857323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n=12</a:t>
            </a:r>
            <a:endParaRPr lang="ru-RU" dirty="0"/>
          </a:p>
        </p:txBody>
      </p:sp>
      <p:sp>
        <p:nvSpPr>
          <p:cNvPr id="140" name="Овал 139"/>
          <p:cNvSpPr/>
          <p:nvPr/>
        </p:nvSpPr>
        <p:spPr>
          <a:xfrm>
            <a:off x="10943916" y="2630349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2" name="Овал 141"/>
          <p:cNvSpPr/>
          <p:nvPr/>
        </p:nvSpPr>
        <p:spPr>
          <a:xfrm>
            <a:off x="9112211" y="2630350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3" name="Овал 142"/>
          <p:cNvSpPr/>
          <p:nvPr/>
        </p:nvSpPr>
        <p:spPr>
          <a:xfrm>
            <a:off x="11356253" y="3294922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4" name="Овал 143"/>
          <p:cNvSpPr/>
          <p:nvPr/>
        </p:nvSpPr>
        <p:spPr>
          <a:xfrm>
            <a:off x="10699590" y="3331393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0" name="Овал 189"/>
          <p:cNvSpPr/>
          <p:nvPr/>
        </p:nvSpPr>
        <p:spPr>
          <a:xfrm>
            <a:off x="9764975" y="3280376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2" name="Овал 191"/>
          <p:cNvSpPr/>
          <p:nvPr/>
        </p:nvSpPr>
        <p:spPr>
          <a:xfrm>
            <a:off x="8558386" y="3315720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3" name="Овал 192"/>
          <p:cNvSpPr/>
          <p:nvPr/>
        </p:nvSpPr>
        <p:spPr>
          <a:xfrm>
            <a:off x="9917574" y="1760588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94" name="Прямая со стрелкой 193"/>
          <p:cNvCxnSpPr>
            <a:stCxn id="140" idx="4"/>
            <a:endCxn id="144" idx="7"/>
          </p:cNvCxnSpPr>
          <p:nvPr/>
        </p:nvCxnSpPr>
        <p:spPr>
          <a:xfrm flipH="1">
            <a:off x="11077765" y="3092262"/>
            <a:ext cx="87681" cy="306777"/>
          </a:xfrm>
          <a:prstGeom prst="straightConnector1">
            <a:avLst/>
          </a:prstGeom>
          <a:noFill/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Прямая со стрелкой 194"/>
          <p:cNvCxnSpPr>
            <a:stCxn id="140" idx="4"/>
            <a:endCxn id="143" idx="1"/>
          </p:cNvCxnSpPr>
          <p:nvPr/>
        </p:nvCxnSpPr>
        <p:spPr>
          <a:xfrm>
            <a:off x="11165446" y="3092262"/>
            <a:ext cx="255692" cy="270306"/>
          </a:xfrm>
          <a:prstGeom prst="straightConnector1">
            <a:avLst/>
          </a:prstGeom>
          <a:noFill/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Прямая со стрелкой 195"/>
          <p:cNvCxnSpPr>
            <a:stCxn id="193" idx="4"/>
            <a:endCxn id="142" idx="7"/>
          </p:cNvCxnSpPr>
          <p:nvPr/>
        </p:nvCxnSpPr>
        <p:spPr>
          <a:xfrm flipH="1">
            <a:off x="9490386" y="2222501"/>
            <a:ext cx="648718" cy="475495"/>
          </a:xfrm>
          <a:prstGeom prst="straightConnector1">
            <a:avLst/>
          </a:prstGeom>
          <a:noFill/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Прямая со стрелкой 196"/>
          <p:cNvCxnSpPr>
            <a:stCxn id="193" idx="4"/>
            <a:endCxn id="140" idx="0"/>
          </p:cNvCxnSpPr>
          <p:nvPr/>
        </p:nvCxnSpPr>
        <p:spPr>
          <a:xfrm>
            <a:off x="10139104" y="2222501"/>
            <a:ext cx="1026342" cy="407848"/>
          </a:xfrm>
          <a:prstGeom prst="straightConnector1">
            <a:avLst/>
          </a:prstGeom>
          <a:noFill/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Прямая со стрелкой 197"/>
          <p:cNvCxnSpPr>
            <a:stCxn id="142" idx="4"/>
            <a:endCxn id="192" idx="7"/>
          </p:cNvCxnSpPr>
          <p:nvPr/>
        </p:nvCxnSpPr>
        <p:spPr>
          <a:xfrm flipH="1">
            <a:off x="8936561" y="3092263"/>
            <a:ext cx="397180" cy="291103"/>
          </a:xfrm>
          <a:prstGeom prst="straightConnector1">
            <a:avLst/>
          </a:prstGeom>
          <a:noFill/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Прямая со стрелкой 198"/>
          <p:cNvCxnSpPr>
            <a:stCxn id="142" idx="4"/>
            <a:endCxn id="190" idx="1"/>
          </p:cNvCxnSpPr>
          <p:nvPr/>
        </p:nvCxnSpPr>
        <p:spPr>
          <a:xfrm>
            <a:off x="9333741" y="3092263"/>
            <a:ext cx="496119" cy="255759"/>
          </a:xfrm>
          <a:prstGeom prst="straightConnector1">
            <a:avLst/>
          </a:prstGeom>
          <a:noFill/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Овал 199"/>
          <p:cNvSpPr/>
          <p:nvPr/>
        </p:nvSpPr>
        <p:spPr>
          <a:xfrm>
            <a:off x="8890681" y="4070054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01" name="Овал 200"/>
          <p:cNvSpPr/>
          <p:nvPr/>
        </p:nvSpPr>
        <p:spPr>
          <a:xfrm>
            <a:off x="9444506" y="4093712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02" name="Овал 201"/>
          <p:cNvSpPr/>
          <p:nvPr/>
        </p:nvSpPr>
        <p:spPr>
          <a:xfrm>
            <a:off x="8115326" y="4070054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203" name="Прямая со стрелкой 202"/>
          <p:cNvCxnSpPr>
            <a:stCxn id="192" idx="4"/>
            <a:endCxn id="202" idx="0"/>
          </p:cNvCxnSpPr>
          <p:nvPr/>
        </p:nvCxnSpPr>
        <p:spPr>
          <a:xfrm flipH="1">
            <a:off x="8336856" y="3777633"/>
            <a:ext cx="443060" cy="292421"/>
          </a:xfrm>
          <a:prstGeom prst="straightConnector1">
            <a:avLst/>
          </a:prstGeom>
          <a:noFill/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Прямая со стрелкой 203"/>
          <p:cNvCxnSpPr>
            <a:stCxn id="192" idx="4"/>
            <a:endCxn id="200" idx="0"/>
          </p:cNvCxnSpPr>
          <p:nvPr/>
        </p:nvCxnSpPr>
        <p:spPr>
          <a:xfrm>
            <a:off x="8779916" y="3777633"/>
            <a:ext cx="332295" cy="292421"/>
          </a:xfrm>
          <a:prstGeom prst="straightConnector1">
            <a:avLst/>
          </a:prstGeom>
          <a:noFill/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Прямая со стрелкой 204"/>
          <p:cNvCxnSpPr>
            <a:stCxn id="190" idx="4"/>
            <a:endCxn id="201" idx="0"/>
          </p:cNvCxnSpPr>
          <p:nvPr/>
        </p:nvCxnSpPr>
        <p:spPr>
          <a:xfrm flipH="1">
            <a:off x="9666036" y="3742289"/>
            <a:ext cx="320469" cy="351423"/>
          </a:xfrm>
          <a:prstGeom prst="straightConnector1">
            <a:avLst/>
          </a:prstGeom>
          <a:noFill/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/>
          <p:cNvSpPr txBox="1"/>
          <p:nvPr/>
        </p:nvSpPr>
        <p:spPr>
          <a:xfrm>
            <a:off x="9996111" y="1495844"/>
            <a:ext cx="263214" cy="276999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  <a:endParaRPr lang="ru-RU" sz="1200" dirty="0"/>
          </a:p>
        </p:txBody>
      </p:sp>
      <p:sp>
        <p:nvSpPr>
          <p:cNvPr id="207" name="TextBox 206"/>
          <p:cNvSpPr txBox="1"/>
          <p:nvPr/>
        </p:nvSpPr>
        <p:spPr>
          <a:xfrm>
            <a:off x="9114799" y="2362616"/>
            <a:ext cx="263214" cy="276999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  <a:endParaRPr lang="ru-RU" sz="1200" dirty="0"/>
          </a:p>
        </p:txBody>
      </p:sp>
      <p:sp>
        <p:nvSpPr>
          <p:cNvPr id="208" name="TextBox 207"/>
          <p:cNvSpPr txBox="1"/>
          <p:nvPr/>
        </p:nvSpPr>
        <p:spPr>
          <a:xfrm>
            <a:off x="8576602" y="3038333"/>
            <a:ext cx="263214" cy="276999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3</a:t>
            </a:r>
            <a:endParaRPr lang="ru-RU" sz="1200" dirty="0"/>
          </a:p>
        </p:txBody>
      </p:sp>
      <p:sp>
        <p:nvSpPr>
          <p:cNvPr id="209" name="TextBox 208"/>
          <p:cNvSpPr txBox="1"/>
          <p:nvPr/>
        </p:nvSpPr>
        <p:spPr>
          <a:xfrm>
            <a:off x="10774301" y="3096948"/>
            <a:ext cx="263214" cy="276999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5</a:t>
            </a:r>
            <a:endParaRPr lang="ru-RU" sz="1200" dirty="0"/>
          </a:p>
        </p:txBody>
      </p:sp>
      <p:sp>
        <p:nvSpPr>
          <p:cNvPr id="210" name="TextBox 209"/>
          <p:cNvSpPr txBox="1"/>
          <p:nvPr/>
        </p:nvSpPr>
        <p:spPr>
          <a:xfrm>
            <a:off x="11428932" y="3045055"/>
            <a:ext cx="263214" cy="276999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6</a:t>
            </a:r>
            <a:endParaRPr lang="ru-RU" sz="1200" dirty="0"/>
          </a:p>
        </p:txBody>
      </p:sp>
      <p:sp>
        <p:nvSpPr>
          <p:cNvPr id="211" name="TextBox 210"/>
          <p:cNvSpPr txBox="1"/>
          <p:nvPr/>
        </p:nvSpPr>
        <p:spPr>
          <a:xfrm>
            <a:off x="9430067" y="3788618"/>
            <a:ext cx="263214" cy="276999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9</a:t>
            </a:r>
            <a:endParaRPr lang="ru-RU" sz="1200" dirty="0"/>
          </a:p>
        </p:txBody>
      </p:sp>
      <p:sp>
        <p:nvSpPr>
          <p:cNvPr id="212" name="TextBox 211"/>
          <p:cNvSpPr txBox="1"/>
          <p:nvPr/>
        </p:nvSpPr>
        <p:spPr>
          <a:xfrm>
            <a:off x="8960251" y="3795626"/>
            <a:ext cx="263214" cy="276999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  <a:endParaRPr lang="ru-RU" sz="1200" dirty="0"/>
          </a:p>
        </p:txBody>
      </p:sp>
      <p:sp>
        <p:nvSpPr>
          <p:cNvPr id="213" name="TextBox 212"/>
          <p:cNvSpPr txBox="1"/>
          <p:nvPr/>
        </p:nvSpPr>
        <p:spPr>
          <a:xfrm>
            <a:off x="8112635" y="3790785"/>
            <a:ext cx="263214" cy="276999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7</a:t>
            </a:r>
            <a:endParaRPr lang="ru-RU" sz="1200" dirty="0"/>
          </a:p>
        </p:txBody>
      </p:sp>
      <p:sp>
        <p:nvSpPr>
          <p:cNvPr id="214" name="TextBox 213"/>
          <p:cNvSpPr txBox="1"/>
          <p:nvPr/>
        </p:nvSpPr>
        <p:spPr>
          <a:xfrm>
            <a:off x="10958104" y="2345628"/>
            <a:ext cx="263214" cy="276999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  <a:endParaRPr lang="ru-RU" sz="1200" dirty="0"/>
          </a:p>
        </p:txBody>
      </p:sp>
      <p:sp>
        <p:nvSpPr>
          <p:cNvPr id="215" name="TextBox 214"/>
          <p:cNvSpPr txBox="1"/>
          <p:nvPr/>
        </p:nvSpPr>
        <p:spPr>
          <a:xfrm>
            <a:off x="9799879" y="2988429"/>
            <a:ext cx="263214" cy="276999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  <a:endParaRPr lang="ru-RU" sz="1200" dirty="0"/>
          </a:p>
        </p:txBody>
      </p:sp>
      <p:sp>
        <p:nvSpPr>
          <p:cNvPr id="216" name="Овал 215"/>
          <p:cNvSpPr/>
          <p:nvPr/>
        </p:nvSpPr>
        <p:spPr>
          <a:xfrm rot="21283785">
            <a:off x="10007664" y="4085663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217" name="Прямая со стрелкой 216"/>
          <p:cNvCxnSpPr>
            <a:stCxn id="190" idx="4"/>
            <a:endCxn id="216" idx="0"/>
          </p:cNvCxnSpPr>
          <p:nvPr/>
        </p:nvCxnSpPr>
        <p:spPr>
          <a:xfrm>
            <a:off x="9986505" y="3742289"/>
            <a:ext cx="221475" cy="344350"/>
          </a:xfrm>
          <a:prstGeom prst="straightConnector1">
            <a:avLst/>
          </a:prstGeom>
          <a:noFill/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/>
          <p:cNvSpPr txBox="1"/>
          <p:nvPr/>
        </p:nvSpPr>
        <p:spPr>
          <a:xfrm>
            <a:off x="9852721" y="3824959"/>
            <a:ext cx="341760" cy="276999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10</a:t>
            </a:r>
            <a:endParaRPr lang="ru-RU" sz="1200" dirty="0"/>
          </a:p>
        </p:txBody>
      </p:sp>
      <p:sp>
        <p:nvSpPr>
          <p:cNvPr id="219" name="Овал 218"/>
          <p:cNvSpPr/>
          <p:nvPr/>
        </p:nvSpPr>
        <p:spPr>
          <a:xfrm>
            <a:off x="10523891" y="4089166"/>
            <a:ext cx="443060" cy="461913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0</a:t>
            </a:r>
            <a:endParaRPr lang="ru-RU" b="1" dirty="0">
              <a:solidFill>
                <a:srgbClr val="FF0000"/>
              </a:solidFill>
            </a:endParaRPr>
          </a:p>
        </p:txBody>
      </p:sp>
      <p:cxnSp>
        <p:nvCxnSpPr>
          <p:cNvPr id="220" name="Прямая со стрелкой 219"/>
          <p:cNvCxnSpPr>
            <a:stCxn id="144" idx="4"/>
            <a:endCxn id="219" idx="0"/>
          </p:cNvCxnSpPr>
          <p:nvPr/>
        </p:nvCxnSpPr>
        <p:spPr>
          <a:xfrm flipH="1">
            <a:off x="10745421" y="3793306"/>
            <a:ext cx="175699" cy="295860"/>
          </a:xfrm>
          <a:prstGeom prst="straightConnector1">
            <a:avLst/>
          </a:prstGeom>
          <a:noFill/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/>
          <p:cNvSpPr txBox="1"/>
          <p:nvPr/>
        </p:nvSpPr>
        <p:spPr>
          <a:xfrm>
            <a:off x="10457132" y="3840990"/>
            <a:ext cx="341760" cy="276999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11</a:t>
            </a:r>
            <a:endParaRPr lang="ru-RU" sz="1200" dirty="0"/>
          </a:p>
        </p:txBody>
      </p:sp>
      <p:sp>
        <p:nvSpPr>
          <p:cNvPr id="222" name="Овал 221"/>
          <p:cNvSpPr/>
          <p:nvPr/>
        </p:nvSpPr>
        <p:spPr>
          <a:xfrm>
            <a:off x="10522016" y="4082689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3" name="Овал 222"/>
          <p:cNvSpPr/>
          <p:nvPr/>
        </p:nvSpPr>
        <p:spPr>
          <a:xfrm>
            <a:off x="10699590" y="3337870"/>
            <a:ext cx="443060" cy="461913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0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226" name="Овал 225"/>
          <p:cNvSpPr/>
          <p:nvPr/>
        </p:nvSpPr>
        <p:spPr>
          <a:xfrm>
            <a:off x="10710988" y="3326705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4" name="Овал 223"/>
          <p:cNvSpPr/>
          <p:nvPr/>
        </p:nvSpPr>
        <p:spPr>
          <a:xfrm>
            <a:off x="10943916" y="2627313"/>
            <a:ext cx="443060" cy="461913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0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227" name="Овал 226"/>
          <p:cNvSpPr/>
          <p:nvPr/>
        </p:nvSpPr>
        <p:spPr>
          <a:xfrm>
            <a:off x="10943916" y="2636826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5" name="Овал 224"/>
          <p:cNvSpPr/>
          <p:nvPr/>
        </p:nvSpPr>
        <p:spPr>
          <a:xfrm>
            <a:off x="9915193" y="1759775"/>
            <a:ext cx="443060" cy="461913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0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13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40" grpId="0" animBg="1"/>
      <p:bldP spid="140" grpId="1" animBg="1"/>
      <p:bldP spid="142" grpId="0" animBg="1"/>
      <p:bldP spid="143" grpId="0" animBg="1"/>
      <p:bldP spid="144" grpId="0" animBg="1"/>
      <p:bldP spid="144" grpId="1" animBg="1"/>
      <p:bldP spid="190" grpId="0" animBg="1"/>
      <p:bldP spid="192" grpId="0" animBg="1"/>
      <p:bldP spid="193" grpId="0" animBg="1"/>
      <p:bldP spid="193" grpId="1" animBg="1"/>
      <p:bldP spid="200" grpId="0" animBg="1"/>
      <p:bldP spid="201" grpId="0" animBg="1"/>
      <p:bldP spid="202" grpId="0" animBg="1"/>
      <p:bldP spid="206" grpId="0"/>
      <p:bldP spid="207" grpId="0"/>
      <p:bldP spid="208" grpId="0"/>
      <p:bldP spid="209" grpId="0"/>
      <p:bldP spid="210" grpId="0"/>
      <p:bldP spid="211" grpId="0"/>
      <p:bldP spid="212" grpId="0"/>
      <p:bldP spid="213" grpId="0"/>
      <p:bldP spid="214" grpId="0"/>
      <p:bldP spid="215" grpId="0"/>
      <p:bldP spid="216" grpId="0" animBg="1"/>
      <p:bldP spid="218" grpId="0"/>
      <p:bldP spid="219" grpId="0" animBg="1"/>
      <p:bldP spid="219" grpId="1" animBg="1"/>
      <p:bldP spid="221" grpId="0"/>
      <p:bldP spid="222" grpId="0" animBg="1"/>
      <p:bldP spid="223" grpId="0" animBg="1"/>
      <p:bldP spid="223" grpId="1" animBg="1"/>
      <p:bldP spid="226" grpId="0" animBg="1"/>
      <p:bldP spid="224" grpId="0" animBg="1"/>
      <p:bldP spid="224" grpId="1" animBg="1"/>
      <p:bldP spid="227" grpId="0" animBg="1"/>
      <p:bldP spid="2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972235" y="1173086"/>
            <a:ext cx="936811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Insert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4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append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880088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j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a[j] is the parent of a[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]: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a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swap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</a:t>
            </a:r>
          </a:p>
        </p:txBody>
      </p:sp>
    </p:spTree>
    <p:extLst>
      <p:ext uri="{BB962C8B-B14F-4D97-AF65-F5344CB8AC3E}">
        <p14:creationId xmlns:p14="http://schemas.microsoft.com/office/powerpoint/2010/main" val="51692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3139084" y="2877770"/>
            <a:ext cx="5718699" cy="15340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rgbClr val="C00000"/>
                </a:solidFill>
              </a:rPr>
              <a:t>Приоритетная очередь</a:t>
            </a:r>
            <a:endParaRPr lang="en-US" sz="3200" dirty="0">
              <a:solidFill>
                <a:srgbClr val="C00000"/>
              </a:solidFill>
            </a:endParaRPr>
          </a:p>
          <a:p>
            <a:r>
              <a:rPr lang="ru-RU" sz="3200" dirty="0">
                <a:solidFill>
                  <a:srgbClr val="C00000"/>
                </a:solidFill>
              </a:rPr>
              <a:t> </a:t>
            </a:r>
            <a:r>
              <a:rPr lang="ru-RU" sz="3000" dirty="0"/>
              <a:t>(</a:t>
            </a:r>
            <a:r>
              <a:rPr lang="en-US" sz="3000" dirty="0">
                <a:latin typeface="Consolas" panose="020B0609020204030204" pitchFamily="49" charset="0"/>
              </a:rPr>
              <a:t>priority queue</a:t>
            </a:r>
            <a:r>
              <a:rPr lang="en-US" sz="3000" dirty="0"/>
              <a:t>)</a:t>
            </a:r>
            <a:endParaRPr lang="ru-RU" sz="3000" dirty="0"/>
          </a:p>
          <a:p>
            <a:pPr algn="l"/>
            <a:endParaRPr lang="ru-RU" sz="3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528389" y="1701828"/>
            <a:ext cx="93457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dirty="0">
                <a:solidFill>
                  <a:srgbClr val="C00000"/>
                </a:solidFill>
              </a:rPr>
              <a:t>Абстрактные типы данных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892451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82508" y="1734259"/>
            <a:ext cx="924761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</a:rPr>
              <a:t>I</a:t>
            </a:r>
            <a:r>
              <a:rPr lang="ru-RU" sz="3200" b="1" dirty="0" err="1">
                <a:latin typeface="Consolas" panose="020B0609020204030204" pitchFamily="49" charset="0"/>
              </a:rPr>
              <a:t>nsert</a:t>
            </a:r>
            <a:r>
              <a:rPr lang="ru-RU" sz="3200" b="1" dirty="0">
                <a:latin typeface="Consolas" panose="020B0609020204030204" pitchFamily="49" charset="0"/>
              </a:rPr>
              <a:t>(x) </a:t>
            </a:r>
            <a:r>
              <a:rPr lang="ru-RU" sz="3200" b="1" dirty="0"/>
              <a:t>— добавление ключа x</a:t>
            </a:r>
          </a:p>
          <a:p>
            <a:r>
              <a:rPr lang="en-US" sz="3200" b="1" dirty="0"/>
              <a:t> </a:t>
            </a:r>
            <a:endParaRPr lang="ru-RU" sz="3200" b="1" dirty="0"/>
          </a:p>
        </p:txBody>
      </p:sp>
      <p:graphicFrame>
        <p:nvGraphicFramePr>
          <p:cNvPr id="146" name="Объект 145"/>
          <p:cNvGraphicFramePr>
            <a:graphicFrameLocks noChangeAspect="1"/>
          </p:cNvGraphicFramePr>
          <p:nvPr/>
        </p:nvGraphicFramePr>
        <p:xfrm>
          <a:off x="4474579" y="3068076"/>
          <a:ext cx="1731737" cy="686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61" name="Equation" r:id="rId3" imgW="672840" imgH="266400" progId="Equation.DSMT4">
                  <p:embed/>
                </p:oleObj>
              </mc:Choice>
              <mc:Fallback>
                <p:oleObj name="Equation" r:id="rId3" imgW="67284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4579" y="3068076"/>
                        <a:ext cx="1731737" cy="6861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5984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78456" y="197543"/>
            <a:ext cx="85662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>
                <a:latin typeface="Consolas" panose="020B0609020204030204" pitchFamily="49" charset="0"/>
              </a:rPr>
              <a:t>DecreaseKey</a:t>
            </a:r>
            <a:r>
              <a:rPr lang="ru-RU" sz="2400" b="1" dirty="0">
                <a:latin typeface="Consolas" panose="020B0609020204030204" pitchFamily="49" charset="0"/>
              </a:rPr>
              <a:t> </a:t>
            </a:r>
          </a:p>
          <a:p>
            <a:r>
              <a:rPr lang="ru-RU" sz="2400" b="1" dirty="0"/>
              <a:t>уменьшение </a:t>
            </a:r>
            <a:r>
              <a:rPr lang="ru-RU" sz="2400" dirty="0"/>
              <a:t>ключа вершины на заданную величину </a:t>
            </a:r>
          </a:p>
          <a:p>
            <a:r>
              <a:rPr lang="ru-RU" sz="2400" dirty="0"/>
              <a:t>(</a:t>
            </a:r>
            <a:r>
              <a:rPr lang="ru-RU" sz="2000" dirty="0"/>
              <a:t>предполагается, что </a:t>
            </a:r>
            <a:r>
              <a:rPr lang="ru-RU" sz="2000" u="sng" dirty="0"/>
              <a:t>известна позиция вершины внутри структуры данных</a:t>
            </a:r>
            <a:r>
              <a:rPr lang="ru-RU" sz="2400" dirty="0"/>
              <a:t>); </a:t>
            </a:r>
          </a:p>
        </p:txBody>
      </p:sp>
      <p:sp>
        <p:nvSpPr>
          <p:cNvPr id="4" name="Овал 3"/>
          <p:cNvSpPr/>
          <p:nvPr/>
        </p:nvSpPr>
        <p:spPr>
          <a:xfrm>
            <a:off x="2915590" y="3613280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Овал 4"/>
          <p:cNvSpPr/>
          <p:nvPr/>
        </p:nvSpPr>
        <p:spPr>
          <a:xfrm>
            <a:off x="1083885" y="3613281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Овал 5"/>
          <p:cNvSpPr/>
          <p:nvPr/>
        </p:nvSpPr>
        <p:spPr>
          <a:xfrm>
            <a:off x="3515295" y="4303161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2492091" y="4303160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Овал 7"/>
          <p:cNvSpPr/>
          <p:nvPr/>
        </p:nvSpPr>
        <p:spPr>
          <a:xfrm>
            <a:off x="1736649" y="4263307"/>
            <a:ext cx="443060" cy="461913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9" name="Овал 8"/>
          <p:cNvSpPr/>
          <p:nvPr/>
        </p:nvSpPr>
        <p:spPr>
          <a:xfrm>
            <a:off x="530060" y="4298651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" name="Овал 9"/>
          <p:cNvSpPr/>
          <p:nvPr/>
        </p:nvSpPr>
        <p:spPr>
          <a:xfrm>
            <a:off x="1951609" y="2724669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1" name="Прямая со стрелкой 10"/>
          <p:cNvCxnSpPr>
            <a:stCxn id="4" idx="4"/>
            <a:endCxn id="7" idx="7"/>
          </p:cNvCxnSpPr>
          <p:nvPr/>
        </p:nvCxnSpPr>
        <p:spPr>
          <a:xfrm flipH="1">
            <a:off x="2870266" y="4075193"/>
            <a:ext cx="266854" cy="29561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4" idx="4"/>
            <a:endCxn id="6" idx="1"/>
          </p:cNvCxnSpPr>
          <p:nvPr/>
        </p:nvCxnSpPr>
        <p:spPr>
          <a:xfrm>
            <a:off x="3137120" y="4075193"/>
            <a:ext cx="443060" cy="295614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10" idx="4"/>
            <a:endCxn id="5" idx="7"/>
          </p:cNvCxnSpPr>
          <p:nvPr/>
        </p:nvCxnSpPr>
        <p:spPr>
          <a:xfrm flipH="1">
            <a:off x="1462060" y="3186582"/>
            <a:ext cx="711079" cy="494345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2144748" y="3159098"/>
            <a:ext cx="963981" cy="426698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5" idx="4"/>
            <a:endCxn id="9" idx="7"/>
          </p:cNvCxnSpPr>
          <p:nvPr/>
        </p:nvCxnSpPr>
        <p:spPr>
          <a:xfrm flipH="1">
            <a:off x="908235" y="4075194"/>
            <a:ext cx="397180" cy="29110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5" idx="4"/>
            <a:endCxn id="8" idx="1"/>
          </p:cNvCxnSpPr>
          <p:nvPr/>
        </p:nvCxnSpPr>
        <p:spPr>
          <a:xfrm>
            <a:off x="1305415" y="4075194"/>
            <a:ext cx="496119" cy="255759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862355" y="5052985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8" name="Овал 17"/>
          <p:cNvSpPr/>
          <p:nvPr/>
        </p:nvSpPr>
        <p:spPr>
          <a:xfrm>
            <a:off x="2138037" y="5076643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" name="Овал 18"/>
          <p:cNvSpPr/>
          <p:nvPr/>
        </p:nvSpPr>
        <p:spPr>
          <a:xfrm>
            <a:off x="1416180" y="5076643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20" name="Прямая со стрелкой 19"/>
          <p:cNvCxnSpPr>
            <a:stCxn id="9" idx="4"/>
          </p:cNvCxnSpPr>
          <p:nvPr/>
        </p:nvCxnSpPr>
        <p:spPr>
          <a:xfrm flipH="1">
            <a:off x="308530" y="4760564"/>
            <a:ext cx="443060" cy="29242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9" idx="4"/>
            <a:endCxn id="17" idx="0"/>
          </p:cNvCxnSpPr>
          <p:nvPr/>
        </p:nvCxnSpPr>
        <p:spPr>
          <a:xfrm>
            <a:off x="751590" y="4760564"/>
            <a:ext cx="332295" cy="29242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8" idx="4"/>
            <a:endCxn id="19" idx="0"/>
          </p:cNvCxnSpPr>
          <p:nvPr/>
        </p:nvCxnSpPr>
        <p:spPr>
          <a:xfrm flipH="1">
            <a:off x="1637710" y="4725220"/>
            <a:ext cx="320469" cy="35142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8" idx="4"/>
            <a:endCxn id="18" idx="0"/>
          </p:cNvCxnSpPr>
          <p:nvPr/>
        </p:nvCxnSpPr>
        <p:spPr>
          <a:xfrm>
            <a:off x="1958179" y="4725220"/>
            <a:ext cx="401388" cy="35142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Группа 23"/>
          <p:cNvGrpSpPr/>
          <p:nvPr/>
        </p:nvGrpSpPr>
        <p:grpSpPr>
          <a:xfrm>
            <a:off x="158056" y="2438950"/>
            <a:ext cx="3713019" cy="2718209"/>
            <a:chOff x="6913312" y="870929"/>
            <a:chExt cx="3713019" cy="2718209"/>
          </a:xfrm>
          <a:noFill/>
        </p:grpSpPr>
        <p:sp>
          <p:nvSpPr>
            <p:cNvPr id="25" name="TextBox 24"/>
            <p:cNvSpPr txBox="1"/>
            <p:nvPr/>
          </p:nvSpPr>
          <p:spPr>
            <a:xfrm>
              <a:off x="8796788" y="870929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</a:t>
              </a:r>
              <a:endParaRPr lang="ru-RU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915476" y="1757986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  <a:endParaRPr lang="ru-RU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377279" y="2449517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</a:t>
              </a:r>
              <a:endParaRPr lang="ru-RU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320352" y="2432315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5</a:t>
              </a:r>
              <a:endParaRPr lang="ru-RU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363117" y="2468395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6</a:t>
              </a:r>
              <a:endParaRPr lang="ru-RU" sz="12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729203" y="3304777"/>
              <a:ext cx="341760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10</a:t>
              </a:r>
              <a:endParaRPr lang="ru-RU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136938" y="3312139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9</a:t>
              </a:r>
              <a:endParaRPr lang="ru-RU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760928" y="3224533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8</a:t>
              </a:r>
              <a:endParaRPr lang="ru-RU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913312" y="3219578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7</a:t>
              </a:r>
              <a:endParaRPr lang="ru-RU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758781" y="1740600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</a:t>
              </a:r>
              <a:endParaRPr lang="ru-RU" sz="12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600556" y="2398445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4</a:t>
              </a:r>
              <a:endParaRPr lang="ru-RU" sz="1200" b="1" dirty="0"/>
            </a:p>
          </p:txBody>
        </p:sp>
      </p:grpSp>
      <p:graphicFrame>
        <p:nvGraphicFramePr>
          <p:cNvPr id="36" name="Таблица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505787"/>
              </p:ext>
            </p:extLst>
          </p:nvPr>
        </p:nvGraphicFramePr>
        <p:xfrm>
          <a:off x="0" y="5674527"/>
          <a:ext cx="3515295" cy="746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345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45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8" name="Прямая соединительная линия 37"/>
          <p:cNvCxnSpPr/>
          <p:nvPr/>
        </p:nvCxnSpPr>
        <p:spPr>
          <a:xfrm>
            <a:off x="4043726" y="2278716"/>
            <a:ext cx="5807" cy="4298811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Овал 39"/>
          <p:cNvSpPr/>
          <p:nvPr/>
        </p:nvSpPr>
        <p:spPr>
          <a:xfrm>
            <a:off x="37654" y="5044719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1" name="Овал 40"/>
          <p:cNvSpPr/>
          <p:nvPr/>
        </p:nvSpPr>
        <p:spPr>
          <a:xfrm>
            <a:off x="7013996" y="3600787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2" name="Овал 41"/>
          <p:cNvSpPr/>
          <p:nvPr/>
        </p:nvSpPr>
        <p:spPr>
          <a:xfrm>
            <a:off x="5182291" y="3600788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3" name="Овал 42"/>
          <p:cNvSpPr/>
          <p:nvPr/>
        </p:nvSpPr>
        <p:spPr>
          <a:xfrm>
            <a:off x="7613701" y="4290668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6590497" y="4290667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5" name="Овал 44"/>
          <p:cNvSpPr/>
          <p:nvPr/>
        </p:nvSpPr>
        <p:spPr>
          <a:xfrm>
            <a:off x="5835055" y="4250814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6" name="Овал 45"/>
          <p:cNvSpPr/>
          <p:nvPr/>
        </p:nvSpPr>
        <p:spPr>
          <a:xfrm>
            <a:off x="4628466" y="4286158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7" name="Овал 46"/>
          <p:cNvSpPr/>
          <p:nvPr/>
        </p:nvSpPr>
        <p:spPr>
          <a:xfrm>
            <a:off x="6050015" y="2712176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8" name="Прямая со стрелкой 47"/>
          <p:cNvCxnSpPr>
            <a:stCxn id="41" idx="4"/>
            <a:endCxn id="44" idx="7"/>
          </p:cNvCxnSpPr>
          <p:nvPr/>
        </p:nvCxnSpPr>
        <p:spPr>
          <a:xfrm flipH="1">
            <a:off x="6968672" y="4062700"/>
            <a:ext cx="266854" cy="29561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stCxn id="41" idx="4"/>
            <a:endCxn id="43" idx="1"/>
          </p:cNvCxnSpPr>
          <p:nvPr/>
        </p:nvCxnSpPr>
        <p:spPr>
          <a:xfrm>
            <a:off x="7235526" y="4062700"/>
            <a:ext cx="443060" cy="295614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47" idx="4"/>
            <a:endCxn id="42" idx="7"/>
          </p:cNvCxnSpPr>
          <p:nvPr/>
        </p:nvCxnSpPr>
        <p:spPr>
          <a:xfrm flipH="1">
            <a:off x="5560466" y="3174089"/>
            <a:ext cx="711079" cy="494345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47" idx="4"/>
            <a:endCxn id="41" idx="0"/>
          </p:cNvCxnSpPr>
          <p:nvPr/>
        </p:nvCxnSpPr>
        <p:spPr>
          <a:xfrm>
            <a:off x="6271545" y="3174089"/>
            <a:ext cx="963981" cy="426698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stCxn id="42" idx="4"/>
            <a:endCxn id="46" idx="7"/>
          </p:cNvCxnSpPr>
          <p:nvPr/>
        </p:nvCxnSpPr>
        <p:spPr>
          <a:xfrm flipH="1">
            <a:off x="5006641" y="4062701"/>
            <a:ext cx="397180" cy="29110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42" idx="4"/>
            <a:endCxn id="45" idx="1"/>
          </p:cNvCxnSpPr>
          <p:nvPr/>
        </p:nvCxnSpPr>
        <p:spPr>
          <a:xfrm>
            <a:off x="5403821" y="4062701"/>
            <a:ext cx="496119" cy="255759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4960761" y="5040492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5" name="Овал 54"/>
          <p:cNvSpPr/>
          <p:nvPr/>
        </p:nvSpPr>
        <p:spPr>
          <a:xfrm>
            <a:off x="6236443" y="5064150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6" name="Овал 55"/>
          <p:cNvSpPr/>
          <p:nvPr/>
        </p:nvSpPr>
        <p:spPr>
          <a:xfrm>
            <a:off x="5514586" y="5064150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7" name="Прямая со стрелкой 56"/>
          <p:cNvCxnSpPr>
            <a:stCxn id="46" idx="4"/>
          </p:cNvCxnSpPr>
          <p:nvPr/>
        </p:nvCxnSpPr>
        <p:spPr>
          <a:xfrm flipH="1">
            <a:off x="4406936" y="4748071"/>
            <a:ext cx="443060" cy="29242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stCxn id="46" idx="4"/>
            <a:endCxn id="54" idx="0"/>
          </p:cNvCxnSpPr>
          <p:nvPr/>
        </p:nvCxnSpPr>
        <p:spPr>
          <a:xfrm>
            <a:off x="4849996" y="4748071"/>
            <a:ext cx="332295" cy="29242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>
            <a:stCxn id="45" idx="4"/>
            <a:endCxn id="56" idx="0"/>
          </p:cNvCxnSpPr>
          <p:nvPr/>
        </p:nvCxnSpPr>
        <p:spPr>
          <a:xfrm flipH="1">
            <a:off x="5736116" y="4712727"/>
            <a:ext cx="320469" cy="35142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stCxn id="45" idx="4"/>
            <a:endCxn id="55" idx="0"/>
          </p:cNvCxnSpPr>
          <p:nvPr/>
        </p:nvCxnSpPr>
        <p:spPr>
          <a:xfrm>
            <a:off x="6056585" y="4712727"/>
            <a:ext cx="401388" cy="35142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Группа 60"/>
          <p:cNvGrpSpPr/>
          <p:nvPr/>
        </p:nvGrpSpPr>
        <p:grpSpPr>
          <a:xfrm>
            <a:off x="4199731" y="2456368"/>
            <a:ext cx="3713019" cy="2718209"/>
            <a:chOff x="6913312" y="870929"/>
            <a:chExt cx="3713019" cy="2718209"/>
          </a:xfrm>
          <a:noFill/>
        </p:grpSpPr>
        <p:sp>
          <p:nvSpPr>
            <p:cNvPr id="62" name="TextBox 61"/>
            <p:cNvSpPr txBox="1"/>
            <p:nvPr/>
          </p:nvSpPr>
          <p:spPr>
            <a:xfrm>
              <a:off x="8796788" y="870929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</a:t>
              </a:r>
              <a:endParaRPr lang="ru-RU" sz="12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915476" y="1757986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  <a:endParaRPr lang="ru-RU" sz="12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377279" y="2449517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</a:t>
              </a:r>
              <a:endParaRPr lang="ru-RU" sz="12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9320352" y="2432315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5</a:t>
              </a:r>
              <a:endParaRPr lang="ru-RU" sz="12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0363117" y="2468395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6</a:t>
              </a:r>
              <a:endParaRPr lang="ru-RU" sz="12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729203" y="3304777"/>
              <a:ext cx="341760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10</a:t>
              </a:r>
              <a:endParaRPr lang="ru-RU" sz="12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136938" y="3312139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9</a:t>
              </a:r>
              <a:endParaRPr lang="ru-RU" sz="12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760928" y="3224533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8</a:t>
              </a:r>
              <a:endParaRPr lang="ru-RU" sz="12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913312" y="3219578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7</a:t>
              </a:r>
              <a:endParaRPr lang="ru-RU" sz="12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9758781" y="1740600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</a:t>
              </a:r>
              <a:endParaRPr lang="ru-RU" sz="12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600556" y="2398445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4</a:t>
              </a:r>
              <a:endParaRPr lang="ru-RU" sz="1200" dirty="0"/>
            </a:p>
          </p:txBody>
        </p:sp>
      </p:grpSp>
      <p:graphicFrame>
        <p:nvGraphicFramePr>
          <p:cNvPr id="73" name="Таблица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039273"/>
              </p:ext>
            </p:extLst>
          </p:nvPr>
        </p:nvGraphicFramePr>
        <p:xfrm>
          <a:off x="4184560" y="5674527"/>
          <a:ext cx="3515295" cy="746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345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45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5" name="Овал 74"/>
          <p:cNvSpPr/>
          <p:nvPr/>
        </p:nvSpPr>
        <p:spPr>
          <a:xfrm>
            <a:off x="4136060" y="5032226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025714" y="1950096"/>
            <a:ext cx="188987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/>
              <a:t>до модификации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4555310" y="1874401"/>
            <a:ext cx="3216137" cy="553998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/>
              <a:t>в момент модификации</a:t>
            </a:r>
          </a:p>
          <a:p>
            <a:r>
              <a:rPr lang="ru-RU" sz="1200" dirty="0"/>
              <a:t>(элемент по индексу 4 уменьшили на число 5)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8762732" y="1953456"/>
            <a:ext cx="219303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/>
              <a:t>после модификации</a:t>
            </a:r>
          </a:p>
        </p:txBody>
      </p:sp>
      <p:graphicFrame>
        <p:nvGraphicFramePr>
          <p:cNvPr id="123" name="Объект 1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5257426"/>
              </p:ext>
            </p:extLst>
          </p:nvPr>
        </p:nvGraphicFramePr>
        <p:xfrm>
          <a:off x="9677701" y="585441"/>
          <a:ext cx="1731737" cy="686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01" name="Equation" r:id="rId3" imgW="672840" imgH="266400" progId="Equation.DSMT4">
                  <p:embed/>
                </p:oleObj>
              </mc:Choice>
              <mc:Fallback>
                <p:oleObj name="Equation" r:id="rId3" imgW="672840" imgH="266400" progId="Equation.DSMT4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77701" y="585441"/>
                        <a:ext cx="1731737" cy="6861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" name="Овал 142"/>
          <p:cNvSpPr/>
          <p:nvPr/>
        </p:nvSpPr>
        <p:spPr>
          <a:xfrm>
            <a:off x="11007156" y="3539356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4" name="Овал 143"/>
          <p:cNvSpPr/>
          <p:nvPr/>
        </p:nvSpPr>
        <p:spPr>
          <a:xfrm>
            <a:off x="9175451" y="3539357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5" name="Овал 144"/>
          <p:cNvSpPr/>
          <p:nvPr/>
        </p:nvSpPr>
        <p:spPr>
          <a:xfrm>
            <a:off x="10583657" y="4229236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6" name="Овал 145"/>
          <p:cNvSpPr/>
          <p:nvPr/>
        </p:nvSpPr>
        <p:spPr>
          <a:xfrm>
            <a:off x="9828215" y="4189383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47" name="Овал 146"/>
          <p:cNvSpPr/>
          <p:nvPr/>
        </p:nvSpPr>
        <p:spPr>
          <a:xfrm>
            <a:off x="8621626" y="4224727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8" name="Овал 147"/>
          <p:cNvSpPr/>
          <p:nvPr/>
        </p:nvSpPr>
        <p:spPr>
          <a:xfrm>
            <a:off x="10043175" y="2650745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9" name="Прямая со стрелкой 148"/>
          <p:cNvCxnSpPr>
            <a:stCxn id="143" idx="4"/>
            <a:endCxn id="145" idx="7"/>
          </p:cNvCxnSpPr>
          <p:nvPr/>
        </p:nvCxnSpPr>
        <p:spPr>
          <a:xfrm flipH="1">
            <a:off x="10961832" y="4001269"/>
            <a:ext cx="266854" cy="29561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Прямая со стрелкой 149"/>
          <p:cNvCxnSpPr>
            <a:stCxn id="143" idx="4"/>
          </p:cNvCxnSpPr>
          <p:nvPr/>
        </p:nvCxnSpPr>
        <p:spPr>
          <a:xfrm>
            <a:off x="11228686" y="4001269"/>
            <a:ext cx="443060" cy="295614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Прямая со стрелкой 150"/>
          <p:cNvCxnSpPr>
            <a:stCxn id="148" idx="4"/>
            <a:endCxn id="144" idx="7"/>
          </p:cNvCxnSpPr>
          <p:nvPr/>
        </p:nvCxnSpPr>
        <p:spPr>
          <a:xfrm flipH="1">
            <a:off x="9553626" y="3112658"/>
            <a:ext cx="711079" cy="494345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Прямая со стрелкой 151"/>
          <p:cNvCxnSpPr>
            <a:stCxn id="148" idx="4"/>
            <a:endCxn id="143" idx="0"/>
          </p:cNvCxnSpPr>
          <p:nvPr/>
        </p:nvCxnSpPr>
        <p:spPr>
          <a:xfrm>
            <a:off x="10264705" y="3112658"/>
            <a:ext cx="963981" cy="426698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Прямая со стрелкой 152"/>
          <p:cNvCxnSpPr>
            <a:stCxn id="144" idx="4"/>
            <a:endCxn id="147" idx="7"/>
          </p:cNvCxnSpPr>
          <p:nvPr/>
        </p:nvCxnSpPr>
        <p:spPr>
          <a:xfrm flipH="1">
            <a:off x="8999801" y="4001270"/>
            <a:ext cx="397180" cy="29110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Прямая со стрелкой 153"/>
          <p:cNvCxnSpPr>
            <a:stCxn id="144" idx="4"/>
            <a:endCxn id="146" idx="1"/>
          </p:cNvCxnSpPr>
          <p:nvPr/>
        </p:nvCxnSpPr>
        <p:spPr>
          <a:xfrm>
            <a:off x="9396981" y="4001270"/>
            <a:ext cx="496119" cy="255759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Овал 154"/>
          <p:cNvSpPr/>
          <p:nvPr/>
        </p:nvSpPr>
        <p:spPr>
          <a:xfrm>
            <a:off x="8953921" y="4979061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56" name="Овал 155"/>
          <p:cNvSpPr/>
          <p:nvPr/>
        </p:nvSpPr>
        <p:spPr>
          <a:xfrm>
            <a:off x="10229603" y="5002719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57" name="Овал 156"/>
          <p:cNvSpPr/>
          <p:nvPr/>
        </p:nvSpPr>
        <p:spPr>
          <a:xfrm>
            <a:off x="9507746" y="5002719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158" name="Прямая со стрелкой 157"/>
          <p:cNvCxnSpPr>
            <a:stCxn id="147" idx="4"/>
            <a:endCxn id="155" idx="0"/>
          </p:cNvCxnSpPr>
          <p:nvPr/>
        </p:nvCxnSpPr>
        <p:spPr>
          <a:xfrm>
            <a:off x="8843156" y="4686640"/>
            <a:ext cx="332295" cy="29242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Прямая со стрелкой 158"/>
          <p:cNvCxnSpPr>
            <a:stCxn id="146" idx="4"/>
            <a:endCxn id="157" idx="0"/>
          </p:cNvCxnSpPr>
          <p:nvPr/>
        </p:nvCxnSpPr>
        <p:spPr>
          <a:xfrm flipH="1">
            <a:off x="9729276" y="4651296"/>
            <a:ext cx="320469" cy="35142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Прямая со стрелкой 159"/>
          <p:cNvCxnSpPr>
            <a:stCxn id="146" idx="4"/>
            <a:endCxn id="156" idx="0"/>
          </p:cNvCxnSpPr>
          <p:nvPr/>
        </p:nvCxnSpPr>
        <p:spPr>
          <a:xfrm>
            <a:off x="10049745" y="4651296"/>
            <a:ext cx="401388" cy="35142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Овал 160"/>
          <p:cNvSpPr/>
          <p:nvPr/>
        </p:nvSpPr>
        <p:spPr>
          <a:xfrm>
            <a:off x="8129220" y="4970795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62" name="Овал 161"/>
          <p:cNvSpPr/>
          <p:nvPr/>
        </p:nvSpPr>
        <p:spPr>
          <a:xfrm>
            <a:off x="11389441" y="4298650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63" name="Прямая со стрелкой 162"/>
          <p:cNvCxnSpPr/>
          <p:nvPr/>
        </p:nvCxnSpPr>
        <p:spPr>
          <a:xfrm flipH="1">
            <a:off x="8377230" y="4686640"/>
            <a:ext cx="443060" cy="29242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8" name="Таблица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312136"/>
              </p:ext>
            </p:extLst>
          </p:nvPr>
        </p:nvGraphicFramePr>
        <p:xfrm>
          <a:off x="8178837" y="5674527"/>
          <a:ext cx="3515295" cy="746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345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451"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6" name="Овал 165"/>
          <p:cNvSpPr/>
          <p:nvPr/>
        </p:nvSpPr>
        <p:spPr>
          <a:xfrm>
            <a:off x="9828088" y="4177415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5" name="Овал 164"/>
          <p:cNvSpPr/>
          <p:nvPr/>
        </p:nvSpPr>
        <p:spPr>
          <a:xfrm>
            <a:off x="9183298" y="3539356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67" name="Овал 166"/>
          <p:cNvSpPr/>
          <p:nvPr/>
        </p:nvSpPr>
        <p:spPr>
          <a:xfrm>
            <a:off x="9183298" y="3545525"/>
            <a:ext cx="443060" cy="463970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4" name="Овал 163"/>
          <p:cNvSpPr/>
          <p:nvPr/>
        </p:nvSpPr>
        <p:spPr>
          <a:xfrm>
            <a:off x="10049618" y="2650745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31178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54" grpId="0" animBg="1"/>
      <p:bldP spid="55" grpId="0" animBg="1"/>
      <p:bldP spid="56" grpId="0" animBg="1"/>
      <p:bldP spid="75" grpId="0" animBg="1"/>
      <p:bldP spid="121" grpId="0"/>
      <p:bldP spid="122" grpId="0"/>
      <p:bldP spid="143" grpId="0" animBg="1"/>
      <p:bldP spid="144" grpId="0" animBg="1"/>
      <p:bldP spid="144" grpId="1" animBg="1"/>
      <p:bldP spid="145" grpId="0" animBg="1"/>
      <p:bldP spid="146" grpId="0" animBg="1"/>
      <p:bldP spid="146" grpId="1" animBg="1"/>
      <p:bldP spid="147" grpId="0" animBg="1"/>
      <p:bldP spid="148" grpId="0" animBg="1"/>
      <p:bldP spid="148" grpId="1" animBg="1"/>
      <p:bldP spid="155" grpId="0" animBg="1"/>
      <p:bldP spid="156" grpId="0" animBg="1"/>
      <p:bldP spid="157" grpId="0" animBg="1"/>
      <p:bldP spid="161" grpId="0" animBg="1"/>
      <p:bldP spid="162" grpId="0" animBg="1"/>
      <p:bldP spid="166" grpId="0" animBg="1"/>
      <p:bldP spid="165" grpId="0" animBg="1"/>
      <p:bldP spid="165" grpId="1" animBg="1"/>
      <p:bldP spid="167" grpId="0" animBg="1"/>
      <p:bldP spid="16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28910" y="208688"/>
            <a:ext cx="114302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>
                <a:latin typeface="Consolas" panose="020B0609020204030204" pitchFamily="49" charset="0"/>
              </a:rPr>
              <a:t>IncreaseKey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ru-RU" sz="2400" b="1" dirty="0"/>
              <a:t>увеличение</a:t>
            </a:r>
            <a:r>
              <a:rPr lang="ru-RU" sz="2400" dirty="0"/>
              <a:t> ключа вершины на заданную величину </a:t>
            </a:r>
          </a:p>
          <a:p>
            <a:r>
              <a:rPr lang="ru-RU" sz="2000" dirty="0"/>
              <a:t>(предполагается, что </a:t>
            </a:r>
            <a:r>
              <a:rPr lang="ru-RU" sz="2000" u="sng" dirty="0"/>
              <a:t>известна позиция вершины внутри структуры данных</a:t>
            </a:r>
            <a:r>
              <a:rPr lang="ru-RU" sz="2000" dirty="0"/>
              <a:t>); </a:t>
            </a:r>
          </a:p>
        </p:txBody>
      </p:sp>
      <p:sp>
        <p:nvSpPr>
          <p:cNvPr id="4" name="Овал 3"/>
          <p:cNvSpPr/>
          <p:nvPr/>
        </p:nvSpPr>
        <p:spPr>
          <a:xfrm>
            <a:off x="2800219" y="3042413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Овал 4"/>
          <p:cNvSpPr/>
          <p:nvPr/>
        </p:nvSpPr>
        <p:spPr>
          <a:xfrm>
            <a:off x="968514" y="3042414"/>
            <a:ext cx="443060" cy="4619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6" name="Овал 5"/>
          <p:cNvSpPr/>
          <p:nvPr/>
        </p:nvSpPr>
        <p:spPr>
          <a:xfrm>
            <a:off x="3399924" y="3732294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2376720" y="3732293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Овал 7"/>
          <p:cNvSpPr/>
          <p:nvPr/>
        </p:nvSpPr>
        <p:spPr>
          <a:xfrm>
            <a:off x="1621278" y="3692440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Овал 8"/>
          <p:cNvSpPr/>
          <p:nvPr/>
        </p:nvSpPr>
        <p:spPr>
          <a:xfrm>
            <a:off x="414689" y="3727784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" name="Овал 9"/>
          <p:cNvSpPr/>
          <p:nvPr/>
        </p:nvSpPr>
        <p:spPr>
          <a:xfrm>
            <a:off x="1836238" y="2153802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1" name="Прямая со стрелкой 10"/>
          <p:cNvCxnSpPr>
            <a:stCxn id="4" idx="4"/>
            <a:endCxn id="7" idx="7"/>
          </p:cNvCxnSpPr>
          <p:nvPr/>
        </p:nvCxnSpPr>
        <p:spPr>
          <a:xfrm flipH="1">
            <a:off x="2754895" y="3504326"/>
            <a:ext cx="266854" cy="29561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4" idx="4"/>
            <a:endCxn id="6" idx="1"/>
          </p:cNvCxnSpPr>
          <p:nvPr/>
        </p:nvCxnSpPr>
        <p:spPr>
          <a:xfrm>
            <a:off x="3021749" y="3504326"/>
            <a:ext cx="443060" cy="295614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10" idx="4"/>
            <a:endCxn id="5" idx="7"/>
          </p:cNvCxnSpPr>
          <p:nvPr/>
        </p:nvCxnSpPr>
        <p:spPr>
          <a:xfrm flipH="1">
            <a:off x="1346689" y="2615715"/>
            <a:ext cx="711079" cy="494345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10" idx="4"/>
            <a:endCxn id="4" idx="0"/>
          </p:cNvCxnSpPr>
          <p:nvPr/>
        </p:nvCxnSpPr>
        <p:spPr>
          <a:xfrm>
            <a:off x="2057768" y="2615715"/>
            <a:ext cx="963981" cy="426698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5" idx="4"/>
            <a:endCxn id="9" idx="7"/>
          </p:cNvCxnSpPr>
          <p:nvPr/>
        </p:nvCxnSpPr>
        <p:spPr>
          <a:xfrm flipH="1">
            <a:off x="792864" y="3504327"/>
            <a:ext cx="397180" cy="2911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5" idx="4"/>
            <a:endCxn id="8" idx="1"/>
          </p:cNvCxnSpPr>
          <p:nvPr/>
        </p:nvCxnSpPr>
        <p:spPr>
          <a:xfrm>
            <a:off x="1190044" y="3504327"/>
            <a:ext cx="496119" cy="255759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746984" y="4482118"/>
            <a:ext cx="443060" cy="461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8" name="Овал 17"/>
          <p:cNvSpPr/>
          <p:nvPr/>
        </p:nvSpPr>
        <p:spPr>
          <a:xfrm>
            <a:off x="2022666" y="4505776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" name="Овал 18"/>
          <p:cNvSpPr/>
          <p:nvPr/>
        </p:nvSpPr>
        <p:spPr>
          <a:xfrm>
            <a:off x="1300809" y="4505776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20" name="Прямая со стрелкой 19"/>
          <p:cNvCxnSpPr>
            <a:stCxn id="9" idx="4"/>
          </p:cNvCxnSpPr>
          <p:nvPr/>
        </p:nvCxnSpPr>
        <p:spPr>
          <a:xfrm flipH="1">
            <a:off x="193159" y="4189697"/>
            <a:ext cx="443060" cy="2924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9" idx="4"/>
            <a:endCxn id="17" idx="0"/>
          </p:cNvCxnSpPr>
          <p:nvPr/>
        </p:nvCxnSpPr>
        <p:spPr>
          <a:xfrm>
            <a:off x="636219" y="4189697"/>
            <a:ext cx="332295" cy="29242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8" idx="4"/>
            <a:endCxn id="19" idx="0"/>
          </p:cNvCxnSpPr>
          <p:nvPr/>
        </p:nvCxnSpPr>
        <p:spPr>
          <a:xfrm flipH="1">
            <a:off x="1522339" y="4154353"/>
            <a:ext cx="320469" cy="35142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8" idx="4"/>
            <a:endCxn id="18" idx="0"/>
          </p:cNvCxnSpPr>
          <p:nvPr/>
        </p:nvCxnSpPr>
        <p:spPr>
          <a:xfrm>
            <a:off x="1842808" y="4154353"/>
            <a:ext cx="401388" cy="35142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Группа 23"/>
          <p:cNvGrpSpPr/>
          <p:nvPr/>
        </p:nvGrpSpPr>
        <p:grpSpPr>
          <a:xfrm>
            <a:off x="42685" y="1868083"/>
            <a:ext cx="3713019" cy="2718209"/>
            <a:chOff x="6913312" y="870929"/>
            <a:chExt cx="3713019" cy="2718209"/>
          </a:xfrm>
        </p:grpSpPr>
        <p:sp>
          <p:nvSpPr>
            <p:cNvPr id="25" name="TextBox 24"/>
            <p:cNvSpPr txBox="1"/>
            <p:nvPr/>
          </p:nvSpPr>
          <p:spPr>
            <a:xfrm>
              <a:off x="8796788" y="870929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</a:t>
              </a:r>
              <a:endParaRPr lang="ru-RU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915476" y="175798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  <a:endParaRPr lang="ru-RU" sz="12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377279" y="244951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</a:t>
              </a:r>
              <a:endParaRPr lang="ru-RU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320352" y="243231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5</a:t>
              </a:r>
              <a:endParaRPr lang="ru-RU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363117" y="246839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6</a:t>
              </a:r>
              <a:endParaRPr lang="ru-RU" sz="12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729203" y="3304777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10</a:t>
              </a:r>
              <a:endParaRPr lang="ru-RU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136938" y="3312139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9</a:t>
              </a:r>
              <a:endParaRPr lang="ru-RU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760928" y="322453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8</a:t>
              </a:r>
              <a:endParaRPr lang="ru-RU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913312" y="321957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7</a:t>
              </a:r>
              <a:endParaRPr lang="ru-RU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758781" y="174060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</a:t>
              </a:r>
              <a:endParaRPr lang="ru-RU" sz="12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600556" y="239844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4</a:t>
              </a:r>
              <a:endParaRPr lang="ru-RU" sz="1200" dirty="0"/>
            </a:p>
          </p:txBody>
        </p:sp>
      </p:grpSp>
      <p:graphicFrame>
        <p:nvGraphicFramePr>
          <p:cNvPr id="36" name="Таблица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228966"/>
              </p:ext>
            </p:extLst>
          </p:nvPr>
        </p:nvGraphicFramePr>
        <p:xfrm>
          <a:off x="224719" y="5134098"/>
          <a:ext cx="3515295" cy="746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345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45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8" name="Прямая соединительная линия 37"/>
          <p:cNvCxnSpPr/>
          <p:nvPr/>
        </p:nvCxnSpPr>
        <p:spPr>
          <a:xfrm>
            <a:off x="3912760" y="1482800"/>
            <a:ext cx="2904" cy="4573548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Овал 39"/>
          <p:cNvSpPr/>
          <p:nvPr/>
        </p:nvSpPr>
        <p:spPr>
          <a:xfrm>
            <a:off x="7871" y="4493731"/>
            <a:ext cx="443060" cy="461913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graphicFrame>
        <p:nvGraphicFramePr>
          <p:cNvPr id="73" name="Таблица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656235"/>
              </p:ext>
            </p:extLst>
          </p:nvPr>
        </p:nvGraphicFramePr>
        <p:xfrm>
          <a:off x="4357551" y="5190619"/>
          <a:ext cx="3515295" cy="746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345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45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8" name="Таблица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086394"/>
              </p:ext>
            </p:extLst>
          </p:nvPr>
        </p:nvGraphicFramePr>
        <p:xfrm>
          <a:off x="8329844" y="5185898"/>
          <a:ext cx="3515295" cy="746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345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451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0" name="TextBox 119"/>
          <p:cNvSpPr txBox="1"/>
          <p:nvPr/>
        </p:nvSpPr>
        <p:spPr>
          <a:xfrm>
            <a:off x="1162781" y="1423345"/>
            <a:ext cx="1889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до модификации</a:t>
            </a:r>
          </a:p>
        </p:txBody>
      </p:sp>
      <p:graphicFrame>
        <p:nvGraphicFramePr>
          <p:cNvPr id="123" name="Объект 1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1961639"/>
              </p:ext>
            </p:extLst>
          </p:nvPr>
        </p:nvGraphicFramePr>
        <p:xfrm>
          <a:off x="8944845" y="579819"/>
          <a:ext cx="1731737" cy="686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22" name="Equation" r:id="rId3" imgW="672840" imgH="266400" progId="Equation.DSMT4">
                  <p:embed/>
                </p:oleObj>
              </mc:Choice>
              <mc:Fallback>
                <p:oleObj name="Equation" r:id="rId3" imgW="672840" imgH="266400" progId="Equation.DSMT4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44845" y="579819"/>
                        <a:ext cx="1731737" cy="6861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" name="Группа 38"/>
          <p:cNvGrpSpPr/>
          <p:nvPr/>
        </p:nvGrpSpPr>
        <p:grpSpPr>
          <a:xfrm>
            <a:off x="3985730" y="1423345"/>
            <a:ext cx="3920701" cy="3590022"/>
            <a:chOff x="4393529" y="1962935"/>
            <a:chExt cx="3920701" cy="3590022"/>
          </a:xfrm>
          <a:noFill/>
        </p:grpSpPr>
        <p:sp>
          <p:nvSpPr>
            <p:cNvPr id="41" name="Овал 40"/>
            <p:cNvSpPr/>
            <p:nvPr/>
          </p:nvSpPr>
          <p:spPr>
            <a:xfrm>
              <a:off x="7271465" y="3627681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" name="Овал 41"/>
            <p:cNvSpPr/>
            <p:nvPr/>
          </p:nvSpPr>
          <p:spPr>
            <a:xfrm>
              <a:off x="5439760" y="3627682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43" name="Овал 42"/>
            <p:cNvSpPr/>
            <p:nvPr/>
          </p:nvSpPr>
          <p:spPr>
            <a:xfrm>
              <a:off x="7871170" y="4317562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44" name="Овал 43"/>
            <p:cNvSpPr/>
            <p:nvPr/>
          </p:nvSpPr>
          <p:spPr>
            <a:xfrm>
              <a:off x="6847966" y="4317561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6" name="Овал 45"/>
            <p:cNvSpPr/>
            <p:nvPr/>
          </p:nvSpPr>
          <p:spPr>
            <a:xfrm>
              <a:off x="4885935" y="4313052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47" name="Овал 46"/>
            <p:cNvSpPr/>
            <p:nvPr/>
          </p:nvSpPr>
          <p:spPr>
            <a:xfrm>
              <a:off x="6307484" y="2739070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Прямая со стрелкой 47"/>
            <p:cNvCxnSpPr>
              <a:stCxn id="41" idx="4"/>
              <a:endCxn id="44" idx="7"/>
            </p:cNvCxnSpPr>
            <p:nvPr/>
          </p:nvCxnSpPr>
          <p:spPr>
            <a:xfrm flipH="1">
              <a:off x="7226141" y="4089594"/>
              <a:ext cx="266854" cy="295613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 стрелкой 48"/>
            <p:cNvCxnSpPr>
              <a:stCxn id="41" idx="4"/>
              <a:endCxn id="43" idx="1"/>
            </p:cNvCxnSpPr>
            <p:nvPr/>
          </p:nvCxnSpPr>
          <p:spPr>
            <a:xfrm>
              <a:off x="7492995" y="4089594"/>
              <a:ext cx="443060" cy="295614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 стрелкой 49"/>
            <p:cNvCxnSpPr>
              <a:stCxn id="47" idx="4"/>
              <a:endCxn id="42" idx="7"/>
            </p:cNvCxnSpPr>
            <p:nvPr/>
          </p:nvCxnSpPr>
          <p:spPr>
            <a:xfrm flipH="1">
              <a:off x="5817935" y="3200983"/>
              <a:ext cx="711079" cy="494345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 стрелкой 50"/>
            <p:cNvCxnSpPr>
              <a:stCxn id="47" idx="4"/>
              <a:endCxn id="41" idx="0"/>
            </p:cNvCxnSpPr>
            <p:nvPr/>
          </p:nvCxnSpPr>
          <p:spPr>
            <a:xfrm>
              <a:off x="6529014" y="3200983"/>
              <a:ext cx="963981" cy="426698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Прямая со стрелкой 51"/>
            <p:cNvCxnSpPr>
              <a:stCxn id="42" idx="4"/>
              <a:endCxn id="46" idx="7"/>
            </p:cNvCxnSpPr>
            <p:nvPr/>
          </p:nvCxnSpPr>
          <p:spPr>
            <a:xfrm flipH="1">
              <a:off x="5264110" y="4089595"/>
              <a:ext cx="397180" cy="291103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Прямая со стрелкой 52"/>
            <p:cNvCxnSpPr>
              <a:stCxn id="42" idx="4"/>
            </p:cNvCxnSpPr>
            <p:nvPr/>
          </p:nvCxnSpPr>
          <p:spPr>
            <a:xfrm>
              <a:off x="5661290" y="4089595"/>
              <a:ext cx="496119" cy="255759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Овал 53"/>
            <p:cNvSpPr/>
            <p:nvPr/>
          </p:nvSpPr>
          <p:spPr>
            <a:xfrm>
              <a:off x="5218230" y="5067386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5" name="Овал 54"/>
            <p:cNvSpPr/>
            <p:nvPr/>
          </p:nvSpPr>
          <p:spPr>
            <a:xfrm>
              <a:off x="6493912" y="5091044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56" name="Овал 55"/>
            <p:cNvSpPr/>
            <p:nvPr/>
          </p:nvSpPr>
          <p:spPr>
            <a:xfrm>
              <a:off x="5772055" y="5091044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57" name="Прямая со стрелкой 56"/>
            <p:cNvCxnSpPr>
              <a:stCxn id="46" idx="4"/>
            </p:cNvCxnSpPr>
            <p:nvPr/>
          </p:nvCxnSpPr>
          <p:spPr>
            <a:xfrm flipH="1">
              <a:off x="4664405" y="4774965"/>
              <a:ext cx="443060" cy="292421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 стрелкой 57"/>
            <p:cNvCxnSpPr>
              <a:stCxn id="46" idx="4"/>
              <a:endCxn id="54" idx="0"/>
            </p:cNvCxnSpPr>
            <p:nvPr/>
          </p:nvCxnSpPr>
          <p:spPr>
            <a:xfrm>
              <a:off x="5107465" y="4774965"/>
              <a:ext cx="332295" cy="292421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 стрелкой 58"/>
            <p:cNvCxnSpPr>
              <a:endCxn id="56" idx="0"/>
            </p:cNvCxnSpPr>
            <p:nvPr/>
          </p:nvCxnSpPr>
          <p:spPr>
            <a:xfrm flipH="1">
              <a:off x="5993585" y="4739621"/>
              <a:ext cx="320469" cy="351423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 стрелкой 59"/>
            <p:cNvCxnSpPr>
              <a:endCxn id="55" idx="0"/>
            </p:cNvCxnSpPr>
            <p:nvPr/>
          </p:nvCxnSpPr>
          <p:spPr>
            <a:xfrm>
              <a:off x="6314054" y="4739621"/>
              <a:ext cx="401388" cy="351423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Группа 60"/>
            <p:cNvGrpSpPr/>
            <p:nvPr/>
          </p:nvGrpSpPr>
          <p:grpSpPr>
            <a:xfrm>
              <a:off x="4457200" y="2483262"/>
              <a:ext cx="3713019" cy="2718209"/>
              <a:chOff x="6913312" y="870929"/>
              <a:chExt cx="3713019" cy="2718209"/>
            </a:xfrm>
            <a:grpFill/>
          </p:grpSpPr>
          <p:sp>
            <p:nvSpPr>
              <p:cNvPr id="62" name="TextBox 61"/>
              <p:cNvSpPr txBox="1"/>
              <p:nvPr/>
            </p:nvSpPr>
            <p:spPr>
              <a:xfrm>
                <a:off x="8796788" y="870929"/>
                <a:ext cx="263214" cy="276999"/>
              </a:xfrm>
              <a:prstGeom prst="rect">
                <a:avLst/>
              </a:prstGeom>
              <a:grp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0</a:t>
                </a:r>
                <a:endParaRPr lang="ru-RU" sz="12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7915476" y="1757986"/>
                <a:ext cx="263214" cy="276999"/>
              </a:xfrm>
              <a:prstGeom prst="rect">
                <a:avLst/>
              </a:prstGeom>
              <a:grp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1</a:t>
                </a:r>
                <a:endParaRPr lang="ru-RU" sz="12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7377279" y="2449517"/>
                <a:ext cx="263214" cy="276999"/>
              </a:xfrm>
              <a:prstGeom prst="rect">
                <a:avLst/>
              </a:prstGeom>
              <a:grp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3</a:t>
                </a:r>
                <a:endParaRPr lang="ru-RU" sz="12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9320352" y="2432315"/>
                <a:ext cx="263214" cy="276999"/>
              </a:xfrm>
              <a:prstGeom prst="rect">
                <a:avLst/>
              </a:prstGeom>
              <a:grp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5</a:t>
                </a:r>
                <a:endParaRPr lang="ru-RU" sz="1200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0363117" y="2468395"/>
                <a:ext cx="263214" cy="276999"/>
              </a:xfrm>
              <a:prstGeom prst="rect">
                <a:avLst/>
              </a:prstGeom>
              <a:grp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6</a:t>
                </a:r>
                <a:endParaRPr lang="ru-RU" sz="12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729203" y="3304777"/>
                <a:ext cx="341760" cy="276999"/>
              </a:xfrm>
              <a:prstGeom prst="rect">
                <a:avLst/>
              </a:prstGeom>
              <a:grp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10</a:t>
                </a:r>
                <a:endParaRPr lang="ru-RU" sz="1200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8136938" y="3312139"/>
                <a:ext cx="263214" cy="276999"/>
              </a:xfrm>
              <a:prstGeom prst="rect">
                <a:avLst/>
              </a:prstGeom>
              <a:grp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9</a:t>
                </a:r>
                <a:endParaRPr lang="ru-RU" sz="1200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7760928" y="3224533"/>
                <a:ext cx="263214" cy="276999"/>
              </a:xfrm>
              <a:prstGeom prst="rect">
                <a:avLst/>
              </a:prstGeom>
              <a:grp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8</a:t>
                </a:r>
                <a:endParaRPr lang="ru-RU" sz="1200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6913312" y="3219578"/>
                <a:ext cx="263214" cy="276999"/>
              </a:xfrm>
              <a:prstGeom prst="rect">
                <a:avLst/>
              </a:prstGeom>
              <a:grp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7</a:t>
                </a:r>
                <a:endParaRPr lang="ru-RU" sz="1200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9758781" y="1740600"/>
                <a:ext cx="263214" cy="276999"/>
              </a:xfrm>
              <a:prstGeom prst="rect">
                <a:avLst/>
              </a:prstGeom>
              <a:grp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2</a:t>
                </a:r>
                <a:endParaRPr lang="ru-RU" sz="1200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8600556" y="2398445"/>
                <a:ext cx="263214" cy="276999"/>
              </a:xfrm>
              <a:prstGeom prst="rect">
                <a:avLst/>
              </a:prstGeom>
              <a:grp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4</a:t>
                </a:r>
                <a:endParaRPr lang="ru-RU" sz="1200" dirty="0"/>
              </a:p>
            </p:txBody>
          </p:sp>
        </p:grpSp>
        <p:sp>
          <p:nvSpPr>
            <p:cNvPr id="75" name="Овал 74"/>
            <p:cNvSpPr/>
            <p:nvPr/>
          </p:nvSpPr>
          <p:spPr>
            <a:xfrm>
              <a:off x="4393529" y="5059120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822736" y="1962935"/>
              <a:ext cx="3152017" cy="553998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dirty="0"/>
                <a:t>в момент модификации</a:t>
              </a:r>
            </a:p>
            <a:p>
              <a:r>
                <a:rPr lang="ru-RU" sz="1200" dirty="0"/>
                <a:t>(элемент по индексу 1 увеличили на число 6)</a:t>
              </a:r>
            </a:p>
          </p:txBody>
        </p:sp>
        <p:sp>
          <p:nvSpPr>
            <p:cNvPr id="124" name="Овал 123"/>
            <p:cNvSpPr/>
            <p:nvPr/>
          </p:nvSpPr>
          <p:spPr>
            <a:xfrm>
              <a:off x="6085954" y="4298434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</p:grpSp>
      <p:sp>
        <p:nvSpPr>
          <p:cNvPr id="133" name="Овал 132"/>
          <p:cNvSpPr/>
          <p:nvPr/>
        </p:nvSpPr>
        <p:spPr>
          <a:xfrm>
            <a:off x="10667341" y="2985168"/>
            <a:ext cx="452871" cy="467714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5" name="Овал 134"/>
          <p:cNvSpPr/>
          <p:nvPr/>
        </p:nvSpPr>
        <p:spPr>
          <a:xfrm>
            <a:off x="11023563" y="3719048"/>
            <a:ext cx="452871" cy="467714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6" name="Овал 135"/>
          <p:cNvSpPr/>
          <p:nvPr/>
        </p:nvSpPr>
        <p:spPr>
          <a:xfrm>
            <a:off x="10315831" y="3740178"/>
            <a:ext cx="452871" cy="467714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8" name="Овал 137"/>
          <p:cNvSpPr/>
          <p:nvPr/>
        </p:nvSpPr>
        <p:spPr>
          <a:xfrm>
            <a:off x="9963737" y="2184347"/>
            <a:ext cx="452871" cy="467714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39" name="Прямая со стрелкой 138"/>
          <p:cNvCxnSpPr>
            <a:stCxn id="133" idx="4"/>
            <a:endCxn id="136" idx="7"/>
          </p:cNvCxnSpPr>
          <p:nvPr/>
        </p:nvCxnSpPr>
        <p:spPr>
          <a:xfrm flipH="1">
            <a:off x="10702381" y="3452882"/>
            <a:ext cx="191396" cy="355791"/>
          </a:xfrm>
          <a:prstGeom prst="straightConnector1">
            <a:avLst/>
          </a:prstGeom>
          <a:noFill/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 стрелкой 139"/>
          <p:cNvCxnSpPr>
            <a:stCxn id="133" idx="4"/>
            <a:endCxn id="135" idx="1"/>
          </p:cNvCxnSpPr>
          <p:nvPr/>
        </p:nvCxnSpPr>
        <p:spPr>
          <a:xfrm>
            <a:off x="10893777" y="3452882"/>
            <a:ext cx="196107" cy="334661"/>
          </a:xfrm>
          <a:prstGeom prst="straightConnector1">
            <a:avLst/>
          </a:prstGeom>
          <a:noFill/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Прямая со стрелкой 140"/>
          <p:cNvCxnSpPr>
            <a:stCxn id="138" idx="4"/>
            <a:endCxn id="134" idx="7"/>
          </p:cNvCxnSpPr>
          <p:nvPr/>
        </p:nvCxnSpPr>
        <p:spPr>
          <a:xfrm flipH="1">
            <a:off x="9463347" y="2652061"/>
            <a:ext cx="726825" cy="500553"/>
          </a:xfrm>
          <a:prstGeom prst="straightConnector1">
            <a:avLst/>
          </a:prstGeom>
          <a:noFill/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Прямая со стрелкой 141"/>
          <p:cNvCxnSpPr>
            <a:stCxn id="138" idx="4"/>
            <a:endCxn id="133" idx="0"/>
          </p:cNvCxnSpPr>
          <p:nvPr/>
        </p:nvCxnSpPr>
        <p:spPr>
          <a:xfrm>
            <a:off x="10190173" y="2652061"/>
            <a:ext cx="703604" cy="333107"/>
          </a:xfrm>
          <a:prstGeom prst="straightConnector1">
            <a:avLst/>
          </a:prstGeom>
          <a:noFill/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Прямая со стрелкой 142"/>
          <p:cNvCxnSpPr>
            <a:stCxn id="134" idx="4"/>
            <a:endCxn id="137" idx="7"/>
          </p:cNvCxnSpPr>
          <p:nvPr/>
        </p:nvCxnSpPr>
        <p:spPr>
          <a:xfrm flipH="1">
            <a:off x="8897259" y="3551833"/>
            <a:ext cx="405975" cy="294759"/>
          </a:xfrm>
          <a:prstGeom prst="straightConnector1">
            <a:avLst/>
          </a:prstGeom>
          <a:noFill/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Прямая со стрелкой 143"/>
          <p:cNvCxnSpPr>
            <a:stCxn id="134" idx="4"/>
          </p:cNvCxnSpPr>
          <p:nvPr/>
        </p:nvCxnSpPr>
        <p:spPr>
          <a:xfrm>
            <a:off x="9303234" y="3551833"/>
            <a:ext cx="507105" cy="258971"/>
          </a:xfrm>
          <a:prstGeom prst="straightConnector1">
            <a:avLst/>
          </a:prstGeom>
          <a:noFill/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Овал 144"/>
          <p:cNvSpPr/>
          <p:nvPr/>
        </p:nvSpPr>
        <p:spPr>
          <a:xfrm>
            <a:off x="8850363" y="4541904"/>
            <a:ext cx="452871" cy="467714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6" name="Овал 145"/>
          <p:cNvSpPr/>
          <p:nvPr/>
        </p:nvSpPr>
        <p:spPr>
          <a:xfrm>
            <a:off x="10154293" y="4565859"/>
            <a:ext cx="452871" cy="467714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7" name="Овал 146"/>
          <p:cNvSpPr/>
          <p:nvPr/>
        </p:nvSpPr>
        <p:spPr>
          <a:xfrm>
            <a:off x="9416451" y="4565859"/>
            <a:ext cx="452871" cy="467714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148" name="Прямая со стрелкой 147"/>
          <p:cNvCxnSpPr>
            <a:stCxn id="137" idx="4"/>
          </p:cNvCxnSpPr>
          <p:nvPr/>
        </p:nvCxnSpPr>
        <p:spPr>
          <a:xfrm flipH="1">
            <a:off x="8284274" y="4245810"/>
            <a:ext cx="452871" cy="296093"/>
          </a:xfrm>
          <a:prstGeom prst="straightConnector1">
            <a:avLst/>
          </a:prstGeom>
          <a:noFill/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Прямая со стрелкой 148"/>
          <p:cNvCxnSpPr>
            <a:stCxn id="137" idx="4"/>
            <a:endCxn id="145" idx="0"/>
          </p:cNvCxnSpPr>
          <p:nvPr/>
        </p:nvCxnSpPr>
        <p:spPr>
          <a:xfrm>
            <a:off x="8737145" y="4245810"/>
            <a:ext cx="339653" cy="296093"/>
          </a:xfrm>
          <a:prstGeom prst="straightConnector1">
            <a:avLst/>
          </a:prstGeom>
          <a:noFill/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Прямая со стрелкой 149"/>
          <p:cNvCxnSpPr>
            <a:endCxn id="147" idx="0"/>
          </p:cNvCxnSpPr>
          <p:nvPr/>
        </p:nvCxnSpPr>
        <p:spPr>
          <a:xfrm flipH="1">
            <a:off x="9642887" y="4210022"/>
            <a:ext cx="327565" cy="355836"/>
          </a:xfrm>
          <a:prstGeom prst="straightConnector1">
            <a:avLst/>
          </a:prstGeom>
          <a:noFill/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Прямая со стрелкой 150"/>
          <p:cNvCxnSpPr>
            <a:endCxn id="146" idx="0"/>
          </p:cNvCxnSpPr>
          <p:nvPr/>
        </p:nvCxnSpPr>
        <p:spPr>
          <a:xfrm>
            <a:off x="9970452" y="4210022"/>
            <a:ext cx="410276" cy="355836"/>
          </a:xfrm>
          <a:prstGeom prst="straightConnector1">
            <a:avLst/>
          </a:prstGeom>
          <a:noFill/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Группа 151"/>
          <p:cNvGrpSpPr/>
          <p:nvPr/>
        </p:nvGrpSpPr>
        <p:grpSpPr>
          <a:xfrm>
            <a:off x="8072480" y="1925326"/>
            <a:ext cx="3304944" cy="2752347"/>
            <a:chOff x="6913312" y="870929"/>
            <a:chExt cx="3233347" cy="2718209"/>
          </a:xfrm>
          <a:noFill/>
        </p:grpSpPr>
        <p:sp>
          <p:nvSpPr>
            <p:cNvPr id="156" name="TextBox 155"/>
            <p:cNvSpPr txBox="1"/>
            <p:nvPr/>
          </p:nvSpPr>
          <p:spPr>
            <a:xfrm>
              <a:off x="8796788" y="870929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</a:t>
              </a:r>
              <a:endParaRPr lang="ru-RU" sz="1200" dirty="0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7915476" y="1757986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  <a:endParaRPr lang="ru-RU" sz="1200" dirty="0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7377279" y="2449517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</a:t>
              </a:r>
              <a:endParaRPr lang="ru-RU" sz="1200" dirty="0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9320352" y="2432315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5</a:t>
              </a:r>
              <a:endParaRPr lang="ru-RU" sz="1200" dirty="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9883445" y="2398445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6</a:t>
              </a:r>
              <a:endParaRPr lang="ru-RU" sz="1200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8729203" y="3304777"/>
              <a:ext cx="341760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10</a:t>
              </a:r>
              <a:endParaRPr lang="ru-RU" sz="1200" dirty="0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8136938" y="3312139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9</a:t>
              </a:r>
              <a:endParaRPr lang="ru-RU" sz="1200" dirty="0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7760928" y="3224533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8</a:t>
              </a:r>
              <a:endParaRPr lang="ru-RU" sz="1200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6913312" y="3219578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7</a:t>
              </a:r>
              <a:endParaRPr lang="ru-RU" sz="1200" dirty="0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9758781" y="1740600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</a:t>
              </a:r>
              <a:endParaRPr lang="ru-RU" sz="1200" dirty="0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8600556" y="2398445"/>
              <a:ext cx="263214" cy="27699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4</a:t>
              </a:r>
              <a:endParaRPr lang="ru-RU" sz="1200" dirty="0"/>
            </a:p>
          </p:txBody>
        </p:sp>
      </p:grpSp>
      <p:sp>
        <p:nvSpPr>
          <p:cNvPr id="153" name="Овал 152"/>
          <p:cNvSpPr/>
          <p:nvPr/>
        </p:nvSpPr>
        <p:spPr>
          <a:xfrm>
            <a:off x="8007400" y="4533534"/>
            <a:ext cx="452871" cy="467714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8840807" y="1423345"/>
            <a:ext cx="2217082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/>
              <a:t>после модификации</a:t>
            </a:r>
          </a:p>
        </p:txBody>
      </p:sp>
      <p:sp>
        <p:nvSpPr>
          <p:cNvPr id="155" name="Овал 154"/>
          <p:cNvSpPr/>
          <p:nvPr/>
        </p:nvSpPr>
        <p:spPr>
          <a:xfrm>
            <a:off x="9737301" y="3763295"/>
            <a:ext cx="452871" cy="467714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9" name="Овал 168"/>
          <p:cNvSpPr/>
          <p:nvPr/>
        </p:nvSpPr>
        <p:spPr>
          <a:xfrm>
            <a:off x="9064301" y="3075141"/>
            <a:ext cx="452871" cy="467714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4" name="Овал 133"/>
          <p:cNvSpPr/>
          <p:nvPr/>
        </p:nvSpPr>
        <p:spPr>
          <a:xfrm>
            <a:off x="9076798" y="3084119"/>
            <a:ext cx="452871" cy="467714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7" name="Овал 136"/>
          <p:cNvSpPr/>
          <p:nvPr/>
        </p:nvSpPr>
        <p:spPr>
          <a:xfrm>
            <a:off x="8510710" y="3778096"/>
            <a:ext cx="452871" cy="467714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68" name="Овал 167"/>
          <p:cNvSpPr/>
          <p:nvPr/>
        </p:nvSpPr>
        <p:spPr>
          <a:xfrm>
            <a:off x="8514514" y="3774828"/>
            <a:ext cx="452871" cy="467714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70" name="Овал 169"/>
          <p:cNvSpPr/>
          <p:nvPr/>
        </p:nvSpPr>
        <p:spPr>
          <a:xfrm>
            <a:off x="8524348" y="3774442"/>
            <a:ext cx="452871" cy="467714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7" name="Овал 166"/>
          <p:cNvSpPr/>
          <p:nvPr/>
        </p:nvSpPr>
        <p:spPr>
          <a:xfrm>
            <a:off x="8850362" y="4530079"/>
            <a:ext cx="452871" cy="467714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FF0000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853077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135" grpId="0" animBg="1"/>
      <p:bldP spid="136" grpId="0" animBg="1"/>
      <p:bldP spid="138" grpId="0" animBg="1"/>
      <p:bldP spid="145" grpId="0" animBg="1"/>
      <p:bldP spid="145" grpId="1" animBg="1"/>
      <p:bldP spid="146" grpId="0" animBg="1"/>
      <p:bldP spid="147" grpId="0" animBg="1"/>
      <p:bldP spid="153" grpId="0" animBg="1"/>
      <p:bldP spid="154" grpId="0"/>
      <p:bldP spid="155" grpId="0" animBg="1"/>
      <p:bldP spid="169" grpId="0" animBg="1"/>
      <p:bldP spid="134" grpId="0" animBg="1"/>
      <p:bldP spid="134" grpId="1" animBg="1"/>
      <p:bldP spid="137" grpId="0" animBg="1"/>
      <p:bldP spid="137" grpId="1" animBg="1"/>
      <p:bldP spid="168" grpId="0" animBg="1"/>
      <p:bldP spid="168" grpId="1" animBg="1"/>
      <p:bldP spid="170" grpId="0" animBg="1"/>
      <p:bldP spid="16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08766" y="273011"/>
            <a:ext cx="10179187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 err="1">
                <a:latin typeface="Consolas" panose="020B0609020204030204" pitchFamily="49" charset="0"/>
              </a:rPr>
              <a:t>DecreaseKey</a:t>
            </a:r>
            <a:r>
              <a:rPr lang="ru-RU" sz="2400" b="1" dirty="0"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ru-RU" sz="2400" b="1" dirty="0"/>
              <a:t>уменьшение </a:t>
            </a:r>
            <a:r>
              <a:rPr lang="ru-RU" sz="2400" dirty="0"/>
              <a:t>ключа вершины на заданную величину </a:t>
            </a:r>
          </a:p>
          <a:p>
            <a:endParaRPr lang="ru-RU" sz="2000" dirty="0"/>
          </a:p>
          <a:p>
            <a:r>
              <a:rPr lang="ru-RU" sz="2400" dirty="0"/>
              <a:t> </a:t>
            </a:r>
            <a:r>
              <a:rPr lang="ru-RU" sz="2400" b="1" dirty="0" err="1">
                <a:latin typeface="Consolas" panose="020B0609020204030204" pitchFamily="49" charset="0"/>
              </a:rPr>
              <a:t>IncreaseKey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ru-RU" sz="2400" b="1" dirty="0"/>
              <a:t>увеличение </a:t>
            </a:r>
            <a:r>
              <a:rPr lang="ru-RU" sz="2400" dirty="0"/>
              <a:t>ключа вершины на заданную величину </a:t>
            </a:r>
          </a:p>
          <a:p>
            <a:endParaRPr lang="ru-RU" sz="2400" dirty="0"/>
          </a:p>
          <a:p>
            <a:r>
              <a:rPr lang="ru-RU" sz="2400" dirty="0"/>
              <a:t>предполагается, что </a:t>
            </a:r>
            <a:r>
              <a:rPr lang="ru-RU" sz="2400" u="sng" dirty="0"/>
              <a:t>известна позиция вершины внутри структуры данных</a:t>
            </a:r>
            <a:endParaRPr lang="ru-RU" sz="3200" b="1" dirty="0"/>
          </a:p>
        </p:txBody>
      </p:sp>
      <p:graphicFrame>
        <p:nvGraphicFramePr>
          <p:cNvPr id="146" name="Объект 1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1824747"/>
              </p:ext>
            </p:extLst>
          </p:nvPr>
        </p:nvGraphicFramePr>
        <p:xfrm>
          <a:off x="4553176" y="3731464"/>
          <a:ext cx="1731737" cy="686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74" name="Equation" r:id="rId3" imgW="672840" imgH="266400" progId="Equation.DSMT4">
                  <p:embed/>
                </p:oleObj>
              </mc:Choice>
              <mc:Fallback>
                <p:oleObj name="Equation" r:id="rId3" imgW="67284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3176" y="3731464"/>
                        <a:ext cx="1731737" cy="6861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1731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63058" y="150787"/>
            <a:ext cx="114302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>
                <a:latin typeface="Consolas" panose="020B0609020204030204" pitchFamily="49" charset="0"/>
              </a:rPr>
              <a:t>Heapify</a:t>
            </a:r>
            <a:r>
              <a:rPr lang="ru-RU" sz="2400" b="1" dirty="0">
                <a:latin typeface="Consolas" panose="020B0609020204030204" pitchFamily="49" charset="0"/>
              </a:rPr>
              <a:t> </a:t>
            </a:r>
            <a:r>
              <a:rPr lang="ru-RU" sz="2400" dirty="0"/>
              <a:t>построение кучи для последовательности из n ключей.</a:t>
            </a:r>
          </a:p>
        </p:txBody>
      </p:sp>
      <p:graphicFrame>
        <p:nvGraphicFramePr>
          <p:cNvPr id="36" name="Таблица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632336"/>
              </p:ext>
            </p:extLst>
          </p:nvPr>
        </p:nvGraphicFramePr>
        <p:xfrm>
          <a:off x="260420" y="5379062"/>
          <a:ext cx="3515295" cy="746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345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451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3153305" y="6146357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n=11</a:t>
            </a:r>
            <a:endParaRPr lang="ru-RU" dirty="0"/>
          </a:p>
        </p:txBody>
      </p:sp>
      <p:grpSp>
        <p:nvGrpSpPr>
          <p:cNvPr id="116" name="Группа 115"/>
          <p:cNvGrpSpPr/>
          <p:nvPr/>
        </p:nvGrpSpPr>
        <p:grpSpPr>
          <a:xfrm>
            <a:off x="260420" y="1948368"/>
            <a:ext cx="3920701" cy="3099606"/>
            <a:chOff x="295123" y="2465844"/>
            <a:chExt cx="3920701" cy="3099606"/>
          </a:xfrm>
        </p:grpSpPr>
        <p:sp>
          <p:nvSpPr>
            <p:cNvPr id="4" name="Овал 3"/>
            <p:cNvSpPr/>
            <p:nvPr/>
          </p:nvSpPr>
          <p:spPr>
            <a:xfrm>
              <a:off x="3173059" y="3640174"/>
              <a:ext cx="443060" cy="461913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" name="Овал 4"/>
            <p:cNvSpPr/>
            <p:nvPr/>
          </p:nvSpPr>
          <p:spPr>
            <a:xfrm>
              <a:off x="1417160" y="3649250"/>
              <a:ext cx="443060" cy="461913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" name="Овал 5"/>
            <p:cNvSpPr/>
            <p:nvPr/>
          </p:nvSpPr>
          <p:spPr>
            <a:xfrm>
              <a:off x="3772764" y="4330055"/>
              <a:ext cx="443060" cy="461913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" name="Овал 6"/>
            <p:cNvSpPr/>
            <p:nvPr/>
          </p:nvSpPr>
          <p:spPr>
            <a:xfrm>
              <a:off x="2749560" y="4330054"/>
              <a:ext cx="443060" cy="461913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" name="Овал 7"/>
            <p:cNvSpPr/>
            <p:nvPr/>
          </p:nvSpPr>
          <p:spPr>
            <a:xfrm>
              <a:off x="1994118" y="4290201"/>
              <a:ext cx="443060" cy="461913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" name="Овал 8"/>
            <p:cNvSpPr/>
            <p:nvPr/>
          </p:nvSpPr>
          <p:spPr>
            <a:xfrm>
              <a:off x="787529" y="4325545"/>
              <a:ext cx="443060" cy="461913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0" name="Овал 9"/>
            <p:cNvSpPr/>
            <p:nvPr/>
          </p:nvSpPr>
          <p:spPr>
            <a:xfrm>
              <a:off x="2209078" y="2751563"/>
              <a:ext cx="443060" cy="461913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11" name="Прямая со стрелкой 10"/>
            <p:cNvCxnSpPr>
              <a:stCxn id="4" idx="4"/>
              <a:endCxn id="7" idx="7"/>
            </p:cNvCxnSpPr>
            <p:nvPr/>
          </p:nvCxnSpPr>
          <p:spPr>
            <a:xfrm flipH="1">
              <a:off x="3127735" y="4102087"/>
              <a:ext cx="266854" cy="2956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>
              <a:stCxn id="4" idx="4"/>
              <a:endCxn id="6" idx="1"/>
            </p:cNvCxnSpPr>
            <p:nvPr/>
          </p:nvCxnSpPr>
          <p:spPr>
            <a:xfrm>
              <a:off x="3394589" y="4102087"/>
              <a:ext cx="443060" cy="29561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/>
            <p:cNvCxnSpPr>
              <a:stCxn id="10" idx="4"/>
              <a:endCxn id="5" idx="7"/>
            </p:cNvCxnSpPr>
            <p:nvPr/>
          </p:nvCxnSpPr>
          <p:spPr>
            <a:xfrm flipH="1">
              <a:off x="1795335" y="3213476"/>
              <a:ext cx="635273" cy="5034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>
              <a:stCxn id="10" idx="4"/>
              <a:endCxn id="4" idx="0"/>
            </p:cNvCxnSpPr>
            <p:nvPr/>
          </p:nvCxnSpPr>
          <p:spPr>
            <a:xfrm>
              <a:off x="2430608" y="3213476"/>
              <a:ext cx="963981" cy="4266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/>
            <p:cNvCxnSpPr>
              <a:stCxn id="5" idx="4"/>
              <a:endCxn id="9" idx="7"/>
            </p:cNvCxnSpPr>
            <p:nvPr/>
          </p:nvCxnSpPr>
          <p:spPr>
            <a:xfrm flipH="1">
              <a:off x="1165704" y="4111163"/>
              <a:ext cx="472986" cy="2820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/>
            <p:cNvCxnSpPr>
              <a:stCxn id="5" idx="4"/>
              <a:endCxn id="8" idx="1"/>
            </p:cNvCxnSpPr>
            <p:nvPr/>
          </p:nvCxnSpPr>
          <p:spPr>
            <a:xfrm>
              <a:off x="1638690" y="4111163"/>
              <a:ext cx="420313" cy="2466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Овал 16"/>
            <p:cNvSpPr/>
            <p:nvPr/>
          </p:nvSpPr>
          <p:spPr>
            <a:xfrm>
              <a:off x="1119824" y="5079879"/>
              <a:ext cx="443060" cy="461913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8" name="Овал 17"/>
            <p:cNvSpPr/>
            <p:nvPr/>
          </p:nvSpPr>
          <p:spPr>
            <a:xfrm>
              <a:off x="2395506" y="5103537"/>
              <a:ext cx="443060" cy="461913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9" name="Овал 18"/>
            <p:cNvSpPr/>
            <p:nvPr/>
          </p:nvSpPr>
          <p:spPr>
            <a:xfrm>
              <a:off x="1673649" y="5103537"/>
              <a:ext cx="443060" cy="461913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20" name="Прямая со стрелкой 19"/>
            <p:cNvCxnSpPr>
              <a:stCxn id="9" idx="4"/>
            </p:cNvCxnSpPr>
            <p:nvPr/>
          </p:nvCxnSpPr>
          <p:spPr>
            <a:xfrm flipH="1">
              <a:off x="565999" y="4787458"/>
              <a:ext cx="443060" cy="29242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/>
            <p:cNvCxnSpPr>
              <a:stCxn id="9" idx="4"/>
              <a:endCxn id="17" idx="0"/>
            </p:cNvCxnSpPr>
            <p:nvPr/>
          </p:nvCxnSpPr>
          <p:spPr>
            <a:xfrm>
              <a:off x="1009059" y="4787458"/>
              <a:ext cx="332295" cy="29242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 стрелкой 21"/>
            <p:cNvCxnSpPr>
              <a:stCxn id="8" idx="4"/>
              <a:endCxn id="19" idx="0"/>
            </p:cNvCxnSpPr>
            <p:nvPr/>
          </p:nvCxnSpPr>
          <p:spPr>
            <a:xfrm flipH="1">
              <a:off x="1895179" y="4752114"/>
              <a:ext cx="320469" cy="35142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/>
            <p:cNvCxnSpPr>
              <a:stCxn id="8" idx="4"/>
              <a:endCxn id="18" idx="0"/>
            </p:cNvCxnSpPr>
            <p:nvPr/>
          </p:nvCxnSpPr>
          <p:spPr>
            <a:xfrm>
              <a:off x="2215648" y="4752114"/>
              <a:ext cx="401388" cy="35142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Группа 23"/>
            <p:cNvGrpSpPr/>
            <p:nvPr/>
          </p:nvGrpSpPr>
          <p:grpSpPr>
            <a:xfrm>
              <a:off x="415525" y="2465844"/>
              <a:ext cx="3713019" cy="2718209"/>
              <a:chOff x="6913312" y="870929"/>
              <a:chExt cx="3713019" cy="2718209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8796788" y="870929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0</a:t>
                </a:r>
                <a:endParaRPr lang="ru-RU" sz="12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7915476" y="1757986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1</a:t>
                </a:r>
                <a:endParaRPr lang="ru-RU" sz="1200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7377279" y="2449517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3</a:t>
                </a:r>
                <a:endParaRPr lang="ru-RU" sz="1200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9320352" y="2432315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5</a:t>
                </a:r>
                <a:endParaRPr lang="ru-RU" sz="12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0363117" y="2468395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6</a:t>
                </a:r>
                <a:endParaRPr lang="ru-RU" sz="12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8729203" y="3304777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10</a:t>
                </a:r>
                <a:endParaRPr lang="ru-RU" sz="12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8136938" y="3312139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9</a:t>
                </a:r>
                <a:endParaRPr lang="ru-RU" sz="1200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760928" y="3224533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8</a:t>
                </a:r>
                <a:endParaRPr lang="ru-RU" sz="1200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6913312" y="3219578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7</a:t>
                </a:r>
                <a:endParaRPr lang="ru-RU" sz="1200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9758781" y="1740600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2</a:t>
                </a:r>
                <a:endParaRPr lang="ru-RU" sz="12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8600556" y="2398445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4</a:t>
                </a:r>
                <a:endParaRPr lang="ru-RU" sz="1200" dirty="0"/>
              </a:p>
            </p:txBody>
          </p:sp>
        </p:grpSp>
        <p:sp>
          <p:nvSpPr>
            <p:cNvPr id="40" name="Овал 39"/>
            <p:cNvSpPr/>
            <p:nvPr/>
          </p:nvSpPr>
          <p:spPr>
            <a:xfrm>
              <a:off x="295123" y="5071613"/>
              <a:ext cx="443060" cy="461913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aphicFrame>
        <p:nvGraphicFramePr>
          <p:cNvPr id="108" name="Таблица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474153"/>
              </p:ext>
            </p:extLst>
          </p:nvPr>
        </p:nvGraphicFramePr>
        <p:xfrm>
          <a:off x="4845214" y="5399455"/>
          <a:ext cx="3515295" cy="746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64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345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451"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0" name="TextBox 119"/>
          <p:cNvSpPr txBox="1"/>
          <p:nvPr/>
        </p:nvSpPr>
        <p:spPr>
          <a:xfrm>
            <a:off x="39104" y="1405453"/>
            <a:ext cx="1916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1. Строим полное бинарное дерево</a:t>
            </a:r>
          </a:p>
        </p:txBody>
      </p:sp>
      <p:sp>
        <p:nvSpPr>
          <p:cNvPr id="41" name="Овал 40"/>
          <p:cNvSpPr/>
          <p:nvPr/>
        </p:nvSpPr>
        <p:spPr>
          <a:xfrm>
            <a:off x="7676350" y="3293963"/>
            <a:ext cx="443060" cy="461913"/>
          </a:xfrm>
          <a:prstGeom prst="ellipse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2" name="Овал 41"/>
          <p:cNvSpPr/>
          <p:nvPr/>
        </p:nvSpPr>
        <p:spPr>
          <a:xfrm>
            <a:off x="5898413" y="3274596"/>
            <a:ext cx="443060" cy="461913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3" name="Овал 42"/>
          <p:cNvSpPr/>
          <p:nvPr/>
        </p:nvSpPr>
        <p:spPr>
          <a:xfrm>
            <a:off x="8276055" y="3983844"/>
            <a:ext cx="443060" cy="461913"/>
          </a:xfrm>
          <a:prstGeom prst="ellipse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4" name="Овал 43"/>
          <p:cNvSpPr/>
          <p:nvPr/>
        </p:nvSpPr>
        <p:spPr>
          <a:xfrm>
            <a:off x="7252851" y="3983843"/>
            <a:ext cx="443060" cy="461913"/>
          </a:xfrm>
          <a:prstGeom prst="ellipse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6" name="Овал 45"/>
          <p:cNvSpPr/>
          <p:nvPr/>
        </p:nvSpPr>
        <p:spPr>
          <a:xfrm>
            <a:off x="5290820" y="3979334"/>
            <a:ext cx="443060" cy="461913"/>
          </a:xfrm>
          <a:prstGeom prst="ellipse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7" name="Овал 46"/>
          <p:cNvSpPr/>
          <p:nvPr/>
        </p:nvSpPr>
        <p:spPr>
          <a:xfrm>
            <a:off x="6707607" y="2406469"/>
            <a:ext cx="443060" cy="461913"/>
          </a:xfrm>
          <a:prstGeom prst="ellipse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48" name="Прямая со стрелкой 47"/>
          <p:cNvCxnSpPr>
            <a:stCxn id="41" idx="4"/>
            <a:endCxn id="44" idx="7"/>
          </p:cNvCxnSpPr>
          <p:nvPr/>
        </p:nvCxnSpPr>
        <p:spPr>
          <a:xfrm flipH="1">
            <a:off x="7631026" y="3755876"/>
            <a:ext cx="266854" cy="29561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stCxn id="41" idx="4"/>
            <a:endCxn id="43" idx="1"/>
          </p:cNvCxnSpPr>
          <p:nvPr/>
        </p:nvCxnSpPr>
        <p:spPr>
          <a:xfrm>
            <a:off x="7897880" y="3755876"/>
            <a:ext cx="443060" cy="295614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47" idx="4"/>
            <a:endCxn id="42" idx="7"/>
          </p:cNvCxnSpPr>
          <p:nvPr/>
        </p:nvCxnSpPr>
        <p:spPr>
          <a:xfrm flipH="1">
            <a:off x="6276588" y="2868382"/>
            <a:ext cx="652549" cy="47386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47" idx="4"/>
            <a:endCxn id="41" idx="0"/>
          </p:cNvCxnSpPr>
          <p:nvPr/>
        </p:nvCxnSpPr>
        <p:spPr>
          <a:xfrm>
            <a:off x="6929137" y="2868382"/>
            <a:ext cx="968743" cy="42558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stCxn id="42" idx="4"/>
            <a:endCxn id="46" idx="7"/>
          </p:cNvCxnSpPr>
          <p:nvPr/>
        </p:nvCxnSpPr>
        <p:spPr>
          <a:xfrm flipH="1">
            <a:off x="5668995" y="3736509"/>
            <a:ext cx="450948" cy="31047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42" idx="4"/>
          </p:cNvCxnSpPr>
          <p:nvPr/>
        </p:nvCxnSpPr>
        <p:spPr>
          <a:xfrm>
            <a:off x="6119943" y="3736509"/>
            <a:ext cx="496119" cy="255759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5604540" y="4755067"/>
            <a:ext cx="443060" cy="461913"/>
          </a:xfrm>
          <a:prstGeom prst="ellipse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5" name="Овал 54"/>
          <p:cNvSpPr/>
          <p:nvPr/>
        </p:nvSpPr>
        <p:spPr>
          <a:xfrm>
            <a:off x="6898797" y="4757326"/>
            <a:ext cx="443060" cy="461913"/>
          </a:xfrm>
          <a:prstGeom prst="ellipse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6" name="Овал 55"/>
          <p:cNvSpPr/>
          <p:nvPr/>
        </p:nvSpPr>
        <p:spPr>
          <a:xfrm>
            <a:off x="6176940" y="4757326"/>
            <a:ext cx="443060" cy="461913"/>
          </a:xfrm>
          <a:prstGeom prst="ellipse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57" name="Прямая со стрелкой 56"/>
          <p:cNvCxnSpPr>
            <a:stCxn id="46" idx="4"/>
          </p:cNvCxnSpPr>
          <p:nvPr/>
        </p:nvCxnSpPr>
        <p:spPr>
          <a:xfrm flipH="1">
            <a:off x="5069290" y="4441247"/>
            <a:ext cx="443060" cy="29242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stCxn id="46" idx="4"/>
            <a:endCxn id="54" idx="0"/>
          </p:cNvCxnSpPr>
          <p:nvPr/>
        </p:nvCxnSpPr>
        <p:spPr>
          <a:xfrm>
            <a:off x="5512350" y="4441247"/>
            <a:ext cx="313720" cy="31382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>
            <a:endCxn id="56" idx="0"/>
          </p:cNvCxnSpPr>
          <p:nvPr/>
        </p:nvCxnSpPr>
        <p:spPr>
          <a:xfrm flipH="1">
            <a:off x="6398470" y="4405903"/>
            <a:ext cx="320469" cy="35142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endCxn id="55" idx="0"/>
          </p:cNvCxnSpPr>
          <p:nvPr/>
        </p:nvCxnSpPr>
        <p:spPr>
          <a:xfrm>
            <a:off x="6718939" y="4405903"/>
            <a:ext cx="401388" cy="35142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Группа 60"/>
          <p:cNvGrpSpPr/>
          <p:nvPr/>
        </p:nvGrpSpPr>
        <p:grpSpPr>
          <a:xfrm>
            <a:off x="4862401" y="2190410"/>
            <a:ext cx="3713019" cy="2710847"/>
            <a:chOff x="6913312" y="870929"/>
            <a:chExt cx="3713019" cy="2710847"/>
          </a:xfrm>
        </p:grpSpPr>
        <p:sp>
          <p:nvSpPr>
            <p:cNvPr id="62" name="TextBox 61"/>
            <p:cNvSpPr txBox="1"/>
            <p:nvPr/>
          </p:nvSpPr>
          <p:spPr>
            <a:xfrm>
              <a:off x="8796788" y="870929"/>
              <a:ext cx="263214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</a:t>
              </a:r>
              <a:endParaRPr lang="ru-RU" sz="12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915476" y="1757986"/>
              <a:ext cx="263214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  <a:endParaRPr lang="ru-RU" sz="12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377279" y="2449517"/>
              <a:ext cx="263214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</a:t>
              </a:r>
              <a:endParaRPr lang="ru-RU" sz="12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9320352" y="2432315"/>
              <a:ext cx="263214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5</a:t>
              </a:r>
              <a:endParaRPr lang="ru-RU" sz="12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0363117" y="2468395"/>
              <a:ext cx="263214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6</a:t>
              </a:r>
              <a:endParaRPr lang="ru-RU" sz="12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729203" y="3304777"/>
              <a:ext cx="341760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10</a:t>
              </a:r>
              <a:endParaRPr lang="ru-RU" sz="12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153882" y="3235664"/>
              <a:ext cx="263214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9</a:t>
              </a:r>
              <a:endParaRPr lang="ru-RU" sz="12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814140" y="3226965"/>
              <a:ext cx="263214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8</a:t>
              </a:r>
              <a:endParaRPr lang="ru-RU" sz="12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913312" y="3219578"/>
              <a:ext cx="263214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7</a:t>
              </a:r>
              <a:endParaRPr lang="ru-RU" sz="12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9758781" y="1740600"/>
              <a:ext cx="263214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</a:t>
              </a:r>
              <a:endParaRPr lang="ru-RU" sz="12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600556" y="2398445"/>
              <a:ext cx="263214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4</a:t>
              </a:r>
              <a:endParaRPr lang="ru-RU" sz="1200" dirty="0"/>
            </a:p>
          </p:txBody>
        </p:sp>
      </p:grpSp>
      <p:sp>
        <p:nvSpPr>
          <p:cNvPr id="75" name="Овал 74"/>
          <p:cNvSpPr/>
          <p:nvPr/>
        </p:nvSpPr>
        <p:spPr>
          <a:xfrm>
            <a:off x="4798414" y="4725402"/>
            <a:ext cx="443060" cy="461913"/>
          </a:xfrm>
          <a:prstGeom prst="ellipse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5148984" y="1649816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2. Просеивание</a:t>
            </a:r>
          </a:p>
        </p:txBody>
      </p:sp>
      <p:sp>
        <p:nvSpPr>
          <p:cNvPr id="124" name="Овал 123"/>
          <p:cNvSpPr/>
          <p:nvPr/>
        </p:nvSpPr>
        <p:spPr>
          <a:xfrm>
            <a:off x="6491354" y="3954886"/>
            <a:ext cx="443060" cy="461913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80822" y="694474"/>
            <a:ext cx="829169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Пример.</a:t>
            </a:r>
          </a:p>
          <a:p>
            <a:r>
              <a:rPr lang="ru-RU" dirty="0"/>
              <a:t>Построить бинарную кучу для последовательности элементов: 7,3,1,8,2,0,6,1,2,0,9</a:t>
            </a:r>
          </a:p>
        </p:txBody>
      </p:sp>
      <p:graphicFrame>
        <p:nvGraphicFramePr>
          <p:cNvPr id="129" name="Объект 1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9394906"/>
              </p:ext>
            </p:extLst>
          </p:nvPr>
        </p:nvGraphicFramePr>
        <p:xfrm>
          <a:off x="2891259" y="1714624"/>
          <a:ext cx="504201" cy="321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776" name="Equation" r:id="rId3" imgW="419040" imgH="266400" progId="Equation.DSMT4">
                  <p:embed/>
                </p:oleObj>
              </mc:Choice>
              <mc:Fallback>
                <p:oleObj name="Equation" r:id="rId3" imgW="419040" imgH="266400" progId="Equation.DSMT4">
                  <p:embed/>
                  <p:pic>
                    <p:nvPicPr>
                      <p:cNvPr id="0" name="Picture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1259" y="1714624"/>
                        <a:ext cx="504201" cy="3215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" name="Овал 132"/>
          <p:cNvSpPr/>
          <p:nvPr/>
        </p:nvSpPr>
        <p:spPr>
          <a:xfrm>
            <a:off x="6176520" y="4768222"/>
            <a:ext cx="443060" cy="461913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4" name="Овал 133"/>
          <p:cNvSpPr/>
          <p:nvPr/>
        </p:nvSpPr>
        <p:spPr>
          <a:xfrm>
            <a:off x="6498469" y="3966631"/>
            <a:ext cx="443060" cy="461913"/>
          </a:xfrm>
          <a:prstGeom prst="ellipse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7" name="Овал 136"/>
          <p:cNvSpPr/>
          <p:nvPr/>
        </p:nvSpPr>
        <p:spPr>
          <a:xfrm>
            <a:off x="4793223" y="4737704"/>
            <a:ext cx="443060" cy="461913"/>
          </a:xfrm>
          <a:prstGeom prst="ellipse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8" name="Овал 137"/>
          <p:cNvSpPr/>
          <p:nvPr/>
        </p:nvSpPr>
        <p:spPr>
          <a:xfrm>
            <a:off x="5292864" y="3981577"/>
            <a:ext cx="443060" cy="461913"/>
          </a:xfrm>
          <a:prstGeom prst="ellipse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9" name="Овал 138"/>
          <p:cNvSpPr/>
          <p:nvPr/>
        </p:nvSpPr>
        <p:spPr>
          <a:xfrm>
            <a:off x="7247178" y="3994466"/>
            <a:ext cx="443060" cy="461913"/>
          </a:xfrm>
          <a:prstGeom prst="ellipse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0" name="Овал 139"/>
          <p:cNvSpPr/>
          <p:nvPr/>
        </p:nvSpPr>
        <p:spPr>
          <a:xfrm>
            <a:off x="7679227" y="3298328"/>
            <a:ext cx="443060" cy="461913"/>
          </a:xfrm>
          <a:prstGeom prst="ellipse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2" name="Овал 141"/>
          <p:cNvSpPr/>
          <p:nvPr/>
        </p:nvSpPr>
        <p:spPr>
          <a:xfrm>
            <a:off x="6496425" y="3965782"/>
            <a:ext cx="443060" cy="461913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3" name="Овал 142"/>
          <p:cNvSpPr/>
          <p:nvPr/>
        </p:nvSpPr>
        <p:spPr>
          <a:xfrm>
            <a:off x="5901799" y="3274595"/>
            <a:ext cx="443060" cy="461913"/>
          </a:xfrm>
          <a:prstGeom prst="ellipse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4" name="Овал 143"/>
          <p:cNvSpPr/>
          <p:nvPr/>
        </p:nvSpPr>
        <p:spPr>
          <a:xfrm>
            <a:off x="6497637" y="3962977"/>
            <a:ext cx="443060" cy="461913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5" name="Овал 144"/>
          <p:cNvSpPr/>
          <p:nvPr/>
        </p:nvSpPr>
        <p:spPr>
          <a:xfrm>
            <a:off x="6180780" y="4768222"/>
            <a:ext cx="443060" cy="461913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6" name="Овал 145"/>
          <p:cNvSpPr/>
          <p:nvPr/>
        </p:nvSpPr>
        <p:spPr>
          <a:xfrm>
            <a:off x="7250807" y="3990380"/>
            <a:ext cx="443060" cy="461913"/>
          </a:xfrm>
          <a:prstGeom prst="ellipse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47" name="Овал 146"/>
          <p:cNvSpPr/>
          <p:nvPr/>
        </p:nvSpPr>
        <p:spPr>
          <a:xfrm>
            <a:off x="6705050" y="2404431"/>
            <a:ext cx="443060" cy="461913"/>
          </a:xfrm>
          <a:prstGeom prst="ellipse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0" name="Овал 149"/>
          <p:cNvSpPr/>
          <p:nvPr/>
        </p:nvSpPr>
        <p:spPr>
          <a:xfrm>
            <a:off x="7683111" y="3303639"/>
            <a:ext cx="443060" cy="461913"/>
          </a:xfrm>
          <a:prstGeom prst="ellipse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48" name="Овал 147"/>
          <p:cNvSpPr/>
          <p:nvPr/>
        </p:nvSpPr>
        <p:spPr>
          <a:xfrm>
            <a:off x="7681124" y="3300500"/>
            <a:ext cx="443060" cy="461913"/>
          </a:xfrm>
          <a:prstGeom prst="ellipse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52" name="Прямая со стрелкой 151"/>
          <p:cNvCxnSpPr/>
          <p:nvPr/>
        </p:nvCxnSpPr>
        <p:spPr>
          <a:xfrm flipH="1">
            <a:off x="260420" y="6248670"/>
            <a:ext cx="147563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120270" y="1586238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?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8575420" y="5752513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n=11</a:t>
            </a:r>
            <a:endParaRPr lang="ru-RU" dirty="0"/>
          </a:p>
        </p:txBody>
      </p:sp>
      <p:sp>
        <p:nvSpPr>
          <p:cNvPr id="80" name="Стрелка вправо 79"/>
          <p:cNvSpPr/>
          <p:nvPr/>
        </p:nvSpPr>
        <p:spPr>
          <a:xfrm>
            <a:off x="4131609" y="3001967"/>
            <a:ext cx="831613" cy="259613"/>
          </a:xfrm>
          <a:prstGeom prst="rightArrow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7301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86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0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1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7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2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5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4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7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120" grpId="0"/>
      <p:bldP spid="41" grpId="0" animBg="1"/>
      <p:bldP spid="42" grpId="0" animBg="1"/>
      <p:bldP spid="43" grpId="0" animBg="1"/>
      <p:bldP spid="44" grpId="0" animBg="1"/>
      <p:bldP spid="46" grpId="0" animBg="1"/>
      <p:bldP spid="47" grpId="0" animBg="1"/>
      <p:bldP spid="54" grpId="0" animBg="1"/>
      <p:bldP spid="55" grpId="0" animBg="1"/>
      <p:bldP spid="56" grpId="0" animBg="1"/>
      <p:bldP spid="75" grpId="0" animBg="1"/>
      <p:bldP spid="121" grpId="0"/>
      <p:bldP spid="124" grpId="0" animBg="1"/>
      <p:bldP spid="96" grpId="0"/>
      <p:bldP spid="133" grpId="0" animBg="1"/>
      <p:bldP spid="134" grpId="0" animBg="1"/>
      <p:bldP spid="137" grpId="0" animBg="1"/>
      <p:bldP spid="138" grpId="0" animBg="1"/>
      <p:bldP spid="139" grpId="0" animBg="1"/>
      <p:bldP spid="140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50" grpId="0" animBg="1"/>
      <p:bldP spid="148" grpId="0" animBg="1"/>
      <p:bldP spid="78" grpId="0"/>
      <p:bldP spid="136" grpId="0"/>
      <p:bldP spid="8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" name="Объект 1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1463981"/>
              </p:ext>
            </p:extLst>
          </p:nvPr>
        </p:nvGraphicFramePr>
        <p:xfrm>
          <a:off x="495300" y="5832474"/>
          <a:ext cx="10946285" cy="4771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58" name="Equation" r:id="rId3" imgW="6680160" imgH="291960" progId="Equation.DSMT4">
                  <p:embed/>
                </p:oleObj>
              </mc:Choice>
              <mc:Fallback>
                <p:oleObj name="Equation" r:id="rId3" imgW="6680160" imgH="291960" progId="Equation.DSMT4">
                  <p:embed/>
                  <p:pic>
                    <p:nvPicPr>
                      <p:cNvPr id="0" name="Picture 2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" y="5832474"/>
                        <a:ext cx="10946285" cy="4771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" name="TextBox 224"/>
          <p:cNvSpPr txBox="1"/>
          <p:nvPr/>
        </p:nvSpPr>
        <p:spPr>
          <a:xfrm>
            <a:off x="29977" y="133723"/>
            <a:ext cx="118993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ru-RU" sz="2400" dirty="0"/>
              <a:t>Для того, чтобы оценить время работы построения бинарной кучи для последовательности из </a:t>
            </a:r>
            <a:r>
              <a:rPr lang="en-US" sz="2400" dirty="0"/>
              <a:t>n</a:t>
            </a:r>
            <a:r>
              <a:rPr lang="ru-RU" sz="2400" dirty="0"/>
              <a:t> элементов, необходимо оценить суммарное число всех просеиваний. Число просеиваний равно сумме высот всех вершин дерева. </a:t>
            </a:r>
          </a:p>
        </p:txBody>
      </p:sp>
      <p:grpSp>
        <p:nvGrpSpPr>
          <p:cNvPr id="2" name="Группа 1"/>
          <p:cNvGrpSpPr/>
          <p:nvPr/>
        </p:nvGrpSpPr>
        <p:grpSpPr>
          <a:xfrm>
            <a:off x="1743012" y="1550507"/>
            <a:ext cx="8226950" cy="3673428"/>
            <a:chOff x="1743012" y="1550507"/>
            <a:chExt cx="8226950" cy="3673428"/>
          </a:xfrm>
        </p:grpSpPr>
        <p:sp>
          <p:nvSpPr>
            <p:cNvPr id="141" name="TextBox 140"/>
            <p:cNvSpPr txBox="1"/>
            <p:nvPr/>
          </p:nvSpPr>
          <p:spPr>
            <a:xfrm>
              <a:off x="2436426" y="3299748"/>
              <a:ext cx="626087" cy="328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/>
                <a:t>2</a:t>
              </a:r>
              <a:r>
                <a:rPr lang="ru-RU" sz="1400" baseline="30000" dirty="0"/>
                <a:t>2</a:t>
              </a:r>
              <a:endParaRPr lang="ru-RU" sz="1400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2436426" y="4798091"/>
              <a:ext cx="629064" cy="328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/>
                <a:t>2</a:t>
              </a:r>
              <a:r>
                <a:rPr lang="en-US" sz="1400" baseline="30000" dirty="0"/>
                <a:t>h</a:t>
              </a:r>
              <a:endParaRPr lang="ru-RU" sz="1400" dirty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2436426" y="2179399"/>
              <a:ext cx="676720" cy="328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/>
                <a:t>2</a:t>
              </a:r>
              <a:r>
                <a:rPr lang="ru-RU" sz="1400" baseline="30000" dirty="0"/>
                <a:t>0 </a:t>
              </a:r>
              <a:endParaRPr lang="ru-RU" sz="1400" dirty="0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2436426" y="2732268"/>
              <a:ext cx="626087" cy="328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/>
                <a:t>2</a:t>
              </a:r>
              <a:r>
                <a:rPr lang="ru-RU" sz="1400" baseline="30000" dirty="0"/>
                <a:t>1</a:t>
              </a:r>
              <a:endParaRPr lang="ru-RU" sz="1400" dirty="0"/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2436426" y="4180404"/>
              <a:ext cx="810755" cy="328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/>
                <a:t>2</a:t>
              </a:r>
              <a:r>
                <a:rPr lang="en-US" sz="1400" baseline="30000" dirty="0"/>
                <a:t>h-1</a:t>
              </a:r>
              <a:endParaRPr lang="ru-RU" sz="1400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8057197" y="1684712"/>
              <a:ext cx="130384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ru-RU" sz="1200" dirty="0"/>
                <a:t>Высоты вершин</a:t>
              </a:r>
            </a:p>
          </p:txBody>
        </p:sp>
        <p:grpSp>
          <p:nvGrpSpPr>
            <p:cNvPr id="127" name="Группа 126"/>
            <p:cNvGrpSpPr/>
            <p:nvPr/>
          </p:nvGrpSpPr>
          <p:grpSpPr>
            <a:xfrm>
              <a:off x="1743012" y="1550507"/>
              <a:ext cx="7451787" cy="3673428"/>
              <a:chOff x="-1320546" y="1072660"/>
              <a:chExt cx="8442082" cy="5519553"/>
            </a:xfrm>
            <a:noFill/>
          </p:grpSpPr>
          <p:sp>
            <p:nvSpPr>
              <p:cNvPr id="162" name="Овал 161"/>
              <p:cNvSpPr/>
              <p:nvPr/>
            </p:nvSpPr>
            <p:spPr>
              <a:xfrm>
                <a:off x="4463709" y="3137533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/>
              </a:p>
            </p:txBody>
          </p:sp>
          <p:sp>
            <p:nvSpPr>
              <p:cNvPr id="163" name="Овал 162"/>
              <p:cNvSpPr/>
              <p:nvPr/>
            </p:nvSpPr>
            <p:spPr>
              <a:xfrm>
                <a:off x="1823421" y="3019338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/>
              </a:p>
            </p:txBody>
          </p:sp>
          <p:sp>
            <p:nvSpPr>
              <p:cNvPr id="164" name="Овал 163"/>
              <p:cNvSpPr/>
              <p:nvPr/>
            </p:nvSpPr>
            <p:spPr>
              <a:xfrm>
                <a:off x="5088854" y="3784193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/>
              </a:p>
            </p:txBody>
          </p:sp>
          <p:sp>
            <p:nvSpPr>
              <p:cNvPr id="165" name="Овал 164"/>
              <p:cNvSpPr/>
              <p:nvPr/>
            </p:nvSpPr>
            <p:spPr>
              <a:xfrm>
                <a:off x="3910981" y="3758630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/>
              </a:p>
            </p:txBody>
          </p:sp>
          <p:sp>
            <p:nvSpPr>
              <p:cNvPr id="166" name="Овал 165"/>
              <p:cNvSpPr/>
              <p:nvPr/>
            </p:nvSpPr>
            <p:spPr>
              <a:xfrm>
                <a:off x="2601064" y="3734753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/>
              </a:p>
            </p:txBody>
          </p:sp>
          <p:sp>
            <p:nvSpPr>
              <p:cNvPr id="167" name="Овал 166"/>
              <p:cNvSpPr/>
              <p:nvPr/>
            </p:nvSpPr>
            <p:spPr>
              <a:xfrm>
                <a:off x="1162931" y="3734753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/>
              </a:p>
            </p:txBody>
          </p:sp>
          <p:sp>
            <p:nvSpPr>
              <p:cNvPr id="168" name="Овал 167"/>
              <p:cNvSpPr/>
              <p:nvPr/>
            </p:nvSpPr>
            <p:spPr>
              <a:xfrm>
                <a:off x="2994252" y="2132572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/>
              </a:p>
            </p:txBody>
          </p:sp>
          <p:cxnSp>
            <p:nvCxnSpPr>
              <p:cNvPr id="169" name="Прямая со стрелкой 168"/>
              <p:cNvCxnSpPr>
                <a:stCxn id="162" idx="4"/>
                <a:endCxn id="165" idx="7"/>
              </p:cNvCxnSpPr>
              <p:nvPr/>
            </p:nvCxnSpPr>
            <p:spPr>
              <a:xfrm flipH="1">
                <a:off x="4289156" y="3599446"/>
                <a:ext cx="396083" cy="226830"/>
              </a:xfrm>
              <a:prstGeom prst="straightConnector1">
                <a:avLst/>
              </a:prstGeom>
              <a:grpFill/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Прямая со стрелкой 169"/>
              <p:cNvCxnSpPr>
                <a:stCxn id="162" idx="4"/>
                <a:endCxn id="164" idx="1"/>
              </p:cNvCxnSpPr>
              <p:nvPr/>
            </p:nvCxnSpPr>
            <p:spPr>
              <a:xfrm>
                <a:off x="4685239" y="3599446"/>
                <a:ext cx="468500" cy="252393"/>
              </a:xfrm>
              <a:prstGeom prst="straightConnector1">
                <a:avLst/>
              </a:prstGeom>
              <a:grpFill/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Прямая со стрелкой 170"/>
              <p:cNvCxnSpPr>
                <a:stCxn id="168" idx="4"/>
                <a:endCxn id="163" idx="7"/>
              </p:cNvCxnSpPr>
              <p:nvPr/>
            </p:nvCxnSpPr>
            <p:spPr>
              <a:xfrm flipH="1">
                <a:off x="2201596" y="2594485"/>
                <a:ext cx="1014186" cy="492499"/>
              </a:xfrm>
              <a:prstGeom prst="straightConnector1">
                <a:avLst/>
              </a:prstGeom>
              <a:grpFill/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Прямая со стрелкой 171"/>
              <p:cNvCxnSpPr>
                <a:stCxn id="168" idx="4"/>
                <a:endCxn id="162" idx="1"/>
              </p:cNvCxnSpPr>
              <p:nvPr/>
            </p:nvCxnSpPr>
            <p:spPr>
              <a:xfrm>
                <a:off x="3215782" y="2594485"/>
                <a:ext cx="1312812" cy="610694"/>
              </a:xfrm>
              <a:prstGeom prst="straightConnector1">
                <a:avLst/>
              </a:prstGeom>
              <a:grpFill/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Прямая со стрелкой 172"/>
              <p:cNvCxnSpPr>
                <a:stCxn id="163" idx="4"/>
                <a:endCxn id="167" idx="7"/>
              </p:cNvCxnSpPr>
              <p:nvPr/>
            </p:nvCxnSpPr>
            <p:spPr>
              <a:xfrm flipH="1">
                <a:off x="1541106" y="3481251"/>
                <a:ext cx="503845" cy="321148"/>
              </a:xfrm>
              <a:prstGeom prst="straightConnector1">
                <a:avLst/>
              </a:prstGeom>
              <a:grpFill/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Прямая со стрелкой 173"/>
              <p:cNvCxnSpPr>
                <a:stCxn id="163" idx="4"/>
                <a:endCxn id="166" idx="1"/>
              </p:cNvCxnSpPr>
              <p:nvPr/>
            </p:nvCxnSpPr>
            <p:spPr>
              <a:xfrm>
                <a:off x="2044951" y="3481251"/>
                <a:ext cx="620998" cy="321148"/>
              </a:xfrm>
              <a:prstGeom prst="straightConnector1">
                <a:avLst/>
              </a:prstGeom>
              <a:grpFill/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Овал 174"/>
              <p:cNvSpPr/>
              <p:nvPr/>
            </p:nvSpPr>
            <p:spPr>
              <a:xfrm>
                <a:off x="1227257" y="6075498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/>
              </a:p>
            </p:txBody>
          </p:sp>
          <p:sp>
            <p:nvSpPr>
              <p:cNvPr id="176" name="Овал 175"/>
              <p:cNvSpPr/>
              <p:nvPr/>
            </p:nvSpPr>
            <p:spPr>
              <a:xfrm>
                <a:off x="2217758" y="5305034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/>
              </a:p>
            </p:txBody>
          </p:sp>
          <p:sp>
            <p:nvSpPr>
              <p:cNvPr id="177" name="Овал 176"/>
              <p:cNvSpPr/>
              <p:nvPr/>
            </p:nvSpPr>
            <p:spPr>
              <a:xfrm>
                <a:off x="929715" y="5314972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/>
              </a:p>
            </p:txBody>
          </p:sp>
          <p:sp>
            <p:nvSpPr>
              <p:cNvPr id="178" name="Овал 177"/>
              <p:cNvSpPr/>
              <p:nvPr/>
            </p:nvSpPr>
            <p:spPr>
              <a:xfrm>
                <a:off x="545248" y="6088095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/>
              </a:p>
            </p:txBody>
          </p:sp>
          <p:cxnSp>
            <p:nvCxnSpPr>
              <p:cNvPr id="179" name="Прямая со стрелкой 178"/>
              <p:cNvCxnSpPr>
                <a:endCxn id="178" idx="0"/>
              </p:cNvCxnSpPr>
              <p:nvPr/>
            </p:nvCxnSpPr>
            <p:spPr>
              <a:xfrm flipH="1">
                <a:off x="766778" y="5788836"/>
                <a:ext cx="396153" cy="299259"/>
              </a:xfrm>
              <a:prstGeom prst="straightConnector1">
                <a:avLst/>
              </a:prstGeom>
              <a:grpFill/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Овал 152"/>
              <p:cNvSpPr/>
              <p:nvPr/>
            </p:nvSpPr>
            <p:spPr>
              <a:xfrm>
                <a:off x="4079388" y="5326923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/>
              </a:p>
            </p:txBody>
          </p:sp>
          <p:sp>
            <p:nvSpPr>
              <p:cNvPr id="154" name="Овал 153"/>
              <p:cNvSpPr/>
              <p:nvPr/>
            </p:nvSpPr>
            <p:spPr>
              <a:xfrm>
                <a:off x="5380465" y="5338389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/>
              </a:p>
            </p:txBody>
          </p:sp>
          <p:cxnSp>
            <p:nvCxnSpPr>
              <p:cNvPr id="155" name="Прямая со стрелкой 154"/>
              <p:cNvCxnSpPr>
                <a:endCxn id="175" idx="0"/>
              </p:cNvCxnSpPr>
              <p:nvPr/>
            </p:nvCxnSpPr>
            <p:spPr>
              <a:xfrm>
                <a:off x="1162931" y="5788836"/>
                <a:ext cx="285856" cy="286662"/>
              </a:xfrm>
              <a:prstGeom prst="straightConnector1">
                <a:avLst/>
              </a:prstGeom>
              <a:grpFill/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Прямая со стрелкой 158"/>
              <p:cNvCxnSpPr>
                <a:stCxn id="164" idx="4"/>
              </p:cNvCxnSpPr>
              <p:nvPr/>
            </p:nvCxnSpPr>
            <p:spPr>
              <a:xfrm flipH="1">
                <a:off x="5023216" y="4246106"/>
                <a:ext cx="287168" cy="249819"/>
              </a:xfrm>
              <a:prstGeom prst="straightConnector1">
                <a:avLst/>
              </a:prstGeom>
              <a:grpFill/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Прямая со стрелкой 159"/>
              <p:cNvCxnSpPr>
                <a:stCxn id="164" idx="4"/>
              </p:cNvCxnSpPr>
              <p:nvPr/>
            </p:nvCxnSpPr>
            <p:spPr>
              <a:xfrm>
                <a:off x="5310384" y="4246106"/>
                <a:ext cx="359894" cy="249819"/>
              </a:xfrm>
              <a:prstGeom prst="straightConnector1">
                <a:avLst/>
              </a:prstGeom>
              <a:grpFill/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6226659" y="2066103"/>
                <a:ext cx="587814" cy="493506"/>
              </a:xfrm>
              <a:prstGeom prst="rect">
                <a:avLst/>
              </a:prstGeom>
              <a:grp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h</a:t>
                </a:r>
                <a:endParaRPr lang="ru-RU" sz="1400" dirty="0"/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6226659" y="2958425"/>
                <a:ext cx="894877" cy="493506"/>
              </a:xfrm>
              <a:prstGeom prst="rect">
                <a:avLst/>
              </a:prstGeom>
              <a:grp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h-1</a:t>
                </a:r>
                <a:endParaRPr lang="ru-RU" sz="1400" dirty="0"/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6226659" y="3912232"/>
                <a:ext cx="894877" cy="493506"/>
              </a:xfrm>
              <a:prstGeom prst="rect">
                <a:avLst/>
              </a:prstGeom>
              <a:grp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h-2</a:t>
                </a:r>
                <a:endParaRPr lang="ru-RU" sz="14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6226659" y="6098707"/>
                <a:ext cx="581065" cy="493506"/>
              </a:xfrm>
              <a:prstGeom prst="rect">
                <a:avLst/>
              </a:prstGeom>
              <a:grp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0</a:t>
                </a:r>
                <a:endParaRPr lang="ru-RU" sz="1400" dirty="0"/>
              </a:p>
            </p:txBody>
          </p:sp>
          <p:sp>
            <p:nvSpPr>
              <p:cNvPr id="186" name="Овал 185"/>
              <p:cNvSpPr/>
              <p:nvPr/>
            </p:nvSpPr>
            <p:spPr>
              <a:xfrm>
                <a:off x="2480667" y="6075498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/>
              </a:p>
            </p:txBody>
          </p:sp>
          <p:sp>
            <p:nvSpPr>
              <p:cNvPr id="187" name="Овал 186"/>
              <p:cNvSpPr/>
              <p:nvPr/>
            </p:nvSpPr>
            <p:spPr>
              <a:xfrm>
                <a:off x="1798658" y="6088095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/>
              </a:p>
            </p:txBody>
          </p:sp>
          <p:cxnSp>
            <p:nvCxnSpPr>
              <p:cNvPr id="188" name="Прямая со стрелкой 187"/>
              <p:cNvCxnSpPr>
                <a:endCxn id="187" idx="0"/>
              </p:cNvCxnSpPr>
              <p:nvPr/>
            </p:nvCxnSpPr>
            <p:spPr>
              <a:xfrm flipH="1">
                <a:off x="2020188" y="5788836"/>
                <a:ext cx="396153" cy="299259"/>
              </a:xfrm>
              <a:prstGeom prst="straightConnector1">
                <a:avLst/>
              </a:prstGeom>
              <a:grpFill/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Прямая со стрелкой 188"/>
              <p:cNvCxnSpPr>
                <a:endCxn id="186" idx="0"/>
              </p:cNvCxnSpPr>
              <p:nvPr/>
            </p:nvCxnSpPr>
            <p:spPr>
              <a:xfrm>
                <a:off x="2416341" y="5788836"/>
                <a:ext cx="285856" cy="286662"/>
              </a:xfrm>
              <a:prstGeom prst="straightConnector1">
                <a:avLst/>
              </a:prstGeom>
              <a:grpFill/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0" name="Овал 189"/>
              <p:cNvSpPr/>
              <p:nvPr/>
            </p:nvSpPr>
            <p:spPr>
              <a:xfrm>
                <a:off x="4353482" y="6075498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/>
              </a:p>
            </p:txBody>
          </p:sp>
          <p:sp>
            <p:nvSpPr>
              <p:cNvPr id="191" name="Овал 190"/>
              <p:cNvSpPr/>
              <p:nvPr/>
            </p:nvSpPr>
            <p:spPr>
              <a:xfrm>
                <a:off x="3671473" y="6088095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/>
              </a:p>
            </p:txBody>
          </p:sp>
          <p:cxnSp>
            <p:nvCxnSpPr>
              <p:cNvPr id="192" name="Прямая со стрелкой 191"/>
              <p:cNvCxnSpPr>
                <a:endCxn id="191" idx="0"/>
              </p:cNvCxnSpPr>
              <p:nvPr/>
            </p:nvCxnSpPr>
            <p:spPr>
              <a:xfrm flipH="1">
                <a:off x="3893003" y="5788836"/>
                <a:ext cx="396153" cy="299259"/>
              </a:xfrm>
              <a:prstGeom prst="straightConnector1">
                <a:avLst/>
              </a:prstGeom>
              <a:grpFill/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Прямая со стрелкой 192"/>
              <p:cNvCxnSpPr>
                <a:endCxn id="190" idx="0"/>
              </p:cNvCxnSpPr>
              <p:nvPr/>
            </p:nvCxnSpPr>
            <p:spPr>
              <a:xfrm>
                <a:off x="4289156" y="5788836"/>
                <a:ext cx="285856" cy="286662"/>
              </a:xfrm>
              <a:prstGeom prst="straightConnector1">
                <a:avLst/>
              </a:prstGeom>
              <a:grpFill/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" name="Овал 193"/>
              <p:cNvSpPr/>
              <p:nvPr/>
            </p:nvSpPr>
            <p:spPr>
              <a:xfrm>
                <a:off x="5653287" y="6088095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/>
              </a:p>
            </p:txBody>
          </p:sp>
          <p:sp>
            <p:nvSpPr>
              <p:cNvPr id="195" name="Овал 194"/>
              <p:cNvSpPr/>
              <p:nvPr/>
            </p:nvSpPr>
            <p:spPr>
              <a:xfrm>
                <a:off x="4971278" y="6100692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/>
              </a:p>
            </p:txBody>
          </p:sp>
          <p:cxnSp>
            <p:nvCxnSpPr>
              <p:cNvPr id="196" name="Прямая со стрелкой 195"/>
              <p:cNvCxnSpPr>
                <a:endCxn id="195" idx="0"/>
              </p:cNvCxnSpPr>
              <p:nvPr/>
            </p:nvCxnSpPr>
            <p:spPr>
              <a:xfrm flipH="1">
                <a:off x="5192808" y="5801433"/>
                <a:ext cx="396153" cy="299259"/>
              </a:xfrm>
              <a:prstGeom prst="straightConnector1">
                <a:avLst/>
              </a:prstGeom>
              <a:grpFill/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Прямая со стрелкой 196"/>
              <p:cNvCxnSpPr>
                <a:endCxn id="194" idx="0"/>
              </p:cNvCxnSpPr>
              <p:nvPr/>
            </p:nvCxnSpPr>
            <p:spPr>
              <a:xfrm>
                <a:off x="5588961" y="5801433"/>
                <a:ext cx="285856" cy="286662"/>
              </a:xfrm>
              <a:prstGeom prst="straightConnector1">
                <a:avLst/>
              </a:prstGeom>
              <a:grpFill/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9" name="TextBox 198"/>
              <p:cNvSpPr txBox="1"/>
              <p:nvPr/>
            </p:nvSpPr>
            <p:spPr>
              <a:xfrm>
                <a:off x="3145446" y="4545861"/>
                <a:ext cx="490692" cy="786170"/>
              </a:xfrm>
              <a:prstGeom prst="rect">
                <a:avLst/>
              </a:prstGeom>
              <a:grp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…</a:t>
                </a:r>
                <a:endParaRPr lang="ru-RU" sz="2800" dirty="0"/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6226659" y="5388542"/>
                <a:ext cx="581065" cy="493506"/>
              </a:xfrm>
              <a:prstGeom prst="rect">
                <a:avLst/>
              </a:prstGeom>
              <a:grp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</a:t>
                </a:r>
                <a:endParaRPr lang="ru-RU" sz="1400" dirty="0"/>
              </a:p>
            </p:txBody>
          </p:sp>
          <p:cxnSp>
            <p:nvCxnSpPr>
              <p:cNvPr id="201" name="Прямая со стрелкой 200"/>
              <p:cNvCxnSpPr/>
              <p:nvPr/>
            </p:nvCxnSpPr>
            <p:spPr>
              <a:xfrm flipH="1">
                <a:off x="3811151" y="4239689"/>
                <a:ext cx="287168" cy="249819"/>
              </a:xfrm>
              <a:prstGeom prst="straightConnector1">
                <a:avLst/>
              </a:prstGeom>
              <a:grpFill/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Прямая со стрелкой 201"/>
              <p:cNvCxnSpPr/>
              <p:nvPr/>
            </p:nvCxnSpPr>
            <p:spPr>
              <a:xfrm>
                <a:off x="4098319" y="4239689"/>
                <a:ext cx="359894" cy="249819"/>
              </a:xfrm>
              <a:prstGeom prst="straightConnector1">
                <a:avLst/>
              </a:prstGeom>
              <a:grpFill/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Прямая со стрелкой 202"/>
              <p:cNvCxnSpPr/>
              <p:nvPr/>
            </p:nvCxnSpPr>
            <p:spPr>
              <a:xfrm flipH="1">
                <a:off x="2534365" y="4211550"/>
                <a:ext cx="287168" cy="249819"/>
              </a:xfrm>
              <a:prstGeom prst="straightConnector1">
                <a:avLst/>
              </a:prstGeom>
              <a:grpFill/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Прямая со стрелкой 203"/>
              <p:cNvCxnSpPr/>
              <p:nvPr/>
            </p:nvCxnSpPr>
            <p:spPr>
              <a:xfrm>
                <a:off x="2821533" y="4211550"/>
                <a:ext cx="359894" cy="249819"/>
              </a:xfrm>
              <a:prstGeom prst="straightConnector1">
                <a:avLst/>
              </a:prstGeom>
              <a:grpFill/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Прямая со стрелкой 204"/>
              <p:cNvCxnSpPr/>
              <p:nvPr/>
            </p:nvCxnSpPr>
            <p:spPr>
              <a:xfrm flipH="1">
                <a:off x="1058339" y="4200349"/>
                <a:ext cx="287168" cy="249819"/>
              </a:xfrm>
              <a:prstGeom prst="straightConnector1">
                <a:avLst/>
              </a:prstGeom>
              <a:grpFill/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Прямая со стрелкой 205"/>
              <p:cNvCxnSpPr/>
              <p:nvPr/>
            </p:nvCxnSpPr>
            <p:spPr>
              <a:xfrm>
                <a:off x="1345507" y="4200349"/>
                <a:ext cx="359894" cy="249819"/>
              </a:xfrm>
              <a:prstGeom prst="straightConnector1">
                <a:avLst/>
              </a:prstGeom>
              <a:grpFill/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8" name="TextBox 207"/>
              <p:cNvSpPr txBox="1"/>
              <p:nvPr/>
            </p:nvSpPr>
            <p:spPr>
              <a:xfrm>
                <a:off x="-1320546" y="1072660"/>
                <a:ext cx="2436956" cy="740258"/>
              </a:xfrm>
              <a:prstGeom prst="rect">
                <a:avLst/>
              </a:prstGeom>
              <a:grp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ru-RU" sz="1200" dirty="0"/>
                  <a:t>Число вершин </a:t>
                </a:r>
              </a:p>
              <a:p>
                <a:pPr algn="ctr"/>
                <a:r>
                  <a:rPr lang="ru-RU" sz="1200" dirty="0"/>
                  <a:t>на уровне</a:t>
                </a:r>
              </a:p>
            </p:txBody>
          </p:sp>
        </p:grpSp>
        <p:graphicFrame>
          <p:nvGraphicFramePr>
            <p:cNvPr id="209" name="Объект 20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70354873"/>
                </p:ext>
              </p:extLst>
            </p:nvPr>
          </p:nvGraphicFramePr>
          <p:xfrm>
            <a:off x="9811212" y="2416073"/>
            <a:ext cx="158750" cy="2397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159" name="Equation" r:id="rId5" imgW="126720" imgH="190440" progId="Equation.DSMT4">
                    <p:embed/>
                  </p:oleObj>
                </mc:Choice>
                <mc:Fallback>
                  <p:oleObj name="Equation" r:id="rId5" imgW="126720" imgH="190440" progId="Equation.DSMT4">
                    <p:embed/>
                    <p:pic>
                      <p:nvPicPr>
                        <p:cNvPr id="0" name="Picture 2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11212" y="2416073"/>
                          <a:ext cx="158750" cy="2397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" name="TextBox 74"/>
            <p:cNvSpPr txBox="1"/>
            <p:nvPr/>
          </p:nvSpPr>
          <p:spPr>
            <a:xfrm>
              <a:off x="5699854" y="4228079"/>
              <a:ext cx="433132" cy="52322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  <a:endParaRPr lang="ru-RU" sz="28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677552" y="4689263"/>
              <a:ext cx="433132" cy="52322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  <a:endParaRPr lang="ru-RU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53367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Прямоугольник 238"/>
          <p:cNvSpPr/>
          <p:nvPr/>
        </p:nvSpPr>
        <p:spPr>
          <a:xfrm>
            <a:off x="9438968" y="500020"/>
            <a:ext cx="829377" cy="1250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8" name="Прямоугольник 237"/>
          <p:cNvSpPr/>
          <p:nvPr/>
        </p:nvSpPr>
        <p:spPr>
          <a:xfrm>
            <a:off x="6626200" y="500020"/>
            <a:ext cx="1228391" cy="1250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7" name="Прямоугольник 236"/>
          <p:cNvSpPr/>
          <p:nvPr/>
        </p:nvSpPr>
        <p:spPr>
          <a:xfrm>
            <a:off x="5289756" y="500020"/>
            <a:ext cx="1170038" cy="1250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6" name="Прямоугольник 235"/>
          <p:cNvSpPr/>
          <p:nvPr/>
        </p:nvSpPr>
        <p:spPr>
          <a:xfrm>
            <a:off x="3832610" y="487543"/>
            <a:ext cx="1104297" cy="1250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5" name="Прямоугольник 234"/>
          <p:cNvSpPr/>
          <p:nvPr/>
        </p:nvSpPr>
        <p:spPr>
          <a:xfrm>
            <a:off x="2496166" y="520776"/>
            <a:ext cx="1104297" cy="1250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209" name="Объект 20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3373073"/>
              </p:ext>
            </p:extLst>
          </p:nvPr>
        </p:nvGraphicFramePr>
        <p:xfrm>
          <a:off x="7854592" y="2052279"/>
          <a:ext cx="158750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18" name="Equation" r:id="rId3" imgW="126720" imgH="190440" progId="Equation.DSMT4">
                  <p:embed/>
                </p:oleObj>
              </mc:Choice>
              <mc:Fallback>
                <p:oleObj name="Equation" r:id="rId3" imgW="12672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4592" y="2052279"/>
                        <a:ext cx="158750" cy="239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" name="Объект 1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3112655"/>
              </p:ext>
            </p:extLst>
          </p:nvPr>
        </p:nvGraphicFramePr>
        <p:xfrm>
          <a:off x="900521" y="583210"/>
          <a:ext cx="10143358" cy="133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19" name="Equation" r:id="rId5" imgW="6743520" imgH="888840" progId="Equation.DSMT4">
                  <p:embed/>
                </p:oleObj>
              </mc:Choice>
              <mc:Fallback>
                <p:oleObj name="Equation" r:id="rId5" imgW="674352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521" y="583210"/>
                        <a:ext cx="10143358" cy="13322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" name="Объект 2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0678984"/>
              </p:ext>
            </p:extLst>
          </p:nvPr>
        </p:nvGraphicFramePr>
        <p:xfrm>
          <a:off x="4323080" y="3705750"/>
          <a:ext cx="2307573" cy="466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20" name="Equation" r:id="rId7" imgW="1193760" imgH="241200" progId="Equation.DSMT4">
                  <p:embed/>
                </p:oleObj>
              </mc:Choice>
              <mc:Fallback>
                <p:oleObj name="Equation" r:id="rId7" imgW="11937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3080" y="3705750"/>
                        <a:ext cx="2307573" cy="4664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1" name="TextBox 220"/>
          <p:cNvSpPr txBox="1"/>
          <p:nvPr/>
        </p:nvSpPr>
        <p:spPr>
          <a:xfrm>
            <a:off x="673148" y="2785832"/>
            <a:ext cx="9670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ru-RU" sz="2400" dirty="0"/>
              <a:t>Так как число вершин полного бинарного дерева высоты </a:t>
            </a:r>
            <a:r>
              <a:rPr lang="en-US" sz="2400" dirty="0"/>
              <a:t>h </a:t>
            </a:r>
            <a:r>
              <a:rPr lang="ru-RU" sz="2400" dirty="0"/>
              <a:t>удовлетворяет</a:t>
            </a:r>
            <a:r>
              <a:rPr lang="en-US" sz="2400" dirty="0"/>
              <a:t> </a:t>
            </a:r>
            <a:r>
              <a:rPr lang="ru-RU" sz="2400" dirty="0"/>
              <a:t>неравенствам:</a:t>
            </a:r>
          </a:p>
        </p:txBody>
      </p:sp>
      <p:sp>
        <p:nvSpPr>
          <p:cNvPr id="222" name="TextBox 221"/>
          <p:cNvSpPr txBox="1"/>
          <p:nvPr/>
        </p:nvSpPr>
        <p:spPr>
          <a:xfrm>
            <a:off x="673148" y="4133727"/>
            <a:ext cx="6958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ru-RU" sz="2400" dirty="0"/>
              <a:t>Получаем</a:t>
            </a:r>
            <a:r>
              <a:rPr lang="en-US" sz="2400" dirty="0"/>
              <a:t> </a:t>
            </a:r>
            <a:r>
              <a:rPr lang="ru-RU" sz="2400" dirty="0"/>
              <a:t>оценку сверху на число просеиваний:</a:t>
            </a:r>
          </a:p>
        </p:txBody>
      </p:sp>
      <p:graphicFrame>
        <p:nvGraphicFramePr>
          <p:cNvPr id="224" name="Объект 2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8721364"/>
              </p:ext>
            </p:extLst>
          </p:nvPr>
        </p:nvGraphicFramePr>
        <p:xfrm>
          <a:off x="4357559" y="4691167"/>
          <a:ext cx="2623211" cy="4019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21" name="Equation" r:id="rId9" imgW="1574640" imgH="241200" progId="Equation.DSMT4">
                  <p:embed/>
                </p:oleObj>
              </mc:Choice>
              <mc:Fallback>
                <p:oleObj name="Equation" r:id="rId9" imgW="15746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7559" y="4691167"/>
                        <a:ext cx="2623211" cy="40194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" name="TextBox 227"/>
          <p:cNvSpPr txBox="1"/>
          <p:nvPr/>
        </p:nvSpPr>
        <p:spPr>
          <a:xfrm>
            <a:off x="642986" y="5282758"/>
            <a:ext cx="7397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Время работы алгоритма</a:t>
            </a:r>
            <a:r>
              <a:rPr lang="en-US" sz="2400" dirty="0"/>
              <a:t> </a:t>
            </a:r>
            <a:r>
              <a:rPr lang="ru-RU" sz="2400" dirty="0"/>
              <a:t>построения бинарной кучи: </a:t>
            </a:r>
          </a:p>
        </p:txBody>
      </p:sp>
      <p:graphicFrame>
        <p:nvGraphicFramePr>
          <p:cNvPr id="229" name="Объект 2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4762636"/>
              </p:ext>
            </p:extLst>
          </p:nvPr>
        </p:nvGraphicFramePr>
        <p:xfrm>
          <a:off x="8013342" y="5212610"/>
          <a:ext cx="3030537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22" name="Equation" r:id="rId11" imgW="1523880" imgH="266400" progId="Equation.DSMT4">
                  <p:embed/>
                </p:oleObj>
              </mc:Choice>
              <mc:Fallback>
                <p:oleObj name="Equation" r:id="rId11" imgW="152388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3342" y="5212610"/>
                        <a:ext cx="3030537" cy="5318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" name="Объект 2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4489740"/>
              </p:ext>
            </p:extLst>
          </p:nvPr>
        </p:nvGraphicFramePr>
        <p:xfrm>
          <a:off x="716548" y="1961074"/>
          <a:ext cx="9146416" cy="905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23" name="Equation" r:id="rId13" imgW="5626080" imgH="558720" progId="Equation.DSMT4">
                  <p:embed/>
                </p:oleObj>
              </mc:Choice>
              <mc:Fallback>
                <p:oleObj name="Equation" r:id="rId13" imgW="562608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548" y="1961074"/>
                        <a:ext cx="9146416" cy="9054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8686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" grpId="0" animBg="1"/>
      <p:bldP spid="238" grpId="0" animBg="1"/>
      <p:bldP spid="237" grpId="0" animBg="1"/>
      <p:bldP spid="236" grpId="0" animBg="1"/>
      <p:bldP spid="235" grpId="0" animBg="1"/>
      <p:bldP spid="221" grpId="0"/>
      <p:bldP spid="222" grpId="0"/>
      <p:bldP spid="22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42919" y="1511875"/>
            <a:ext cx="101791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 err="1">
                <a:latin typeface="Consolas" panose="020B0609020204030204" pitchFamily="49" charset="0"/>
              </a:rPr>
              <a:t>Heapify</a:t>
            </a:r>
            <a:r>
              <a:rPr lang="ru-RU" sz="2400" b="1" dirty="0">
                <a:latin typeface="Consolas" panose="020B0609020204030204" pitchFamily="49" charset="0"/>
              </a:rPr>
              <a:t> </a:t>
            </a:r>
            <a:r>
              <a:rPr lang="ru-RU" sz="2400" dirty="0"/>
              <a:t>построение кучи для последовательности из n ключей:</a:t>
            </a:r>
          </a:p>
        </p:txBody>
      </p:sp>
      <p:graphicFrame>
        <p:nvGraphicFramePr>
          <p:cNvPr id="146" name="Объект 1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0646535"/>
              </p:ext>
            </p:extLst>
          </p:nvPr>
        </p:nvGraphicFramePr>
        <p:xfrm>
          <a:off x="5243768" y="2650665"/>
          <a:ext cx="10779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17" name="Equation" r:id="rId3" imgW="419040" imgH="266400" progId="Equation.DSMT4">
                  <p:embed/>
                </p:oleObj>
              </mc:Choice>
              <mc:Fallback>
                <p:oleObj name="Equation" r:id="rId3" imgW="41904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3768" y="2650665"/>
                        <a:ext cx="1077913" cy="685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369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12936" y="1615109"/>
            <a:ext cx="26847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>
                <a:latin typeface="Consolas" panose="020B0609020204030204" pitchFamily="49" charset="0"/>
              </a:rPr>
              <a:t>GetMin</a:t>
            </a:r>
            <a:r>
              <a:rPr lang="ru-RU" sz="2400" b="1" dirty="0">
                <a:latin typeface="Consolas" panose="020B0609020204030204" pitchFamily="49" charset="0"/>
              </a:rPr>
              <a:t>() </a:t>
            </a:r>
          </a:p>
          <a:p>
            <a:pPr lvl="1"/>
            <a:r>
              <a:rPr lang="ru-RU" sz="2400" dirty="0"/>
              <a:t>поиск минимального ключа; </a:t>
            </a:r>
            <a:endParaRPr lang="en-US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334812" y="1756825"/>
            <a:ext cx="5533534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>
                <a:latin typeface="Consolas" panose="020B0609020204030204" pitchFamily="49" charset="0"/>
              </a:rPr>
              <a:t>IncreaseKey</a:t>
            </a:r>
            <a:r>
              <a:rPr lang="ru-RU" sz="2400" b="1" dirty="0">
                <a:latin typeface="Consolas" panose="020B0609020204030204" pitchFamily="49" charset="0"/>
              </a:rPr>
              <a:t> </a:t>
            </a:r>
            <a:r>
              <a:rPr lang="ru-RU" sz="2400" b="1" dirty="0"/>
              <a:t> </a:t>
            </a:r>
          </a:p>
          <a:p>
            <a:r>
              <a:rPr lang="ru-RU" sz="2400" b="1" dirty="0" err="1">
                <a:latin typeface="Consolas" panose="020B0609020204030204" pitchFamily="49" charset="0"/>
              </a:rPr>
              <a:t>DecreaseKey</a:t>
            </a:r>
            <a:endParaRPr lang="ru-RU" sz="2400" b="1" dirty="0">
              <a:latin typeface="Consolas" panose="020B0609020204030204" pitchFamily="49" charset="0"/>
            </a:endParaRPr>
          </a:p>
          <a:p>
            <a:pPr lvl="1"/>
            <a:r>
              <a:rPr lang="ru-RU" sz="2400" dirty="0"/>
              <a:t>модификация ключа вершины на заданную величину </a:t>
            </a:r>
          </a:p>
          <a:p>
            <a:pPr lvl="1"/>
            <a:r>
              <a:rPr lang="ru-RU" sz="2000" dirty="0"/>
              <a:t>(предполагается, что </a:t>
            </a:r>
            <a:r>
              <a:rPr lang="ru-RU" sz="2000" u="sng" dirty="0"/>
              <a:t>известна позиция вершины внутри структуры данных</a:t>
            </a:r>
            <a:r>
              <a:rPr lang="ru-RU" sz="2000" dirty="0"/>
              <a:t>);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52488" y="840317"/>
            <a:ext cx="4854214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ru-RU" sz="3200" dirty="0"/>
              <a:t>Базовый набор операций: </a:t>
            </a:r>
            <a:endParaRPr lang="en-US" sz="32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313811" y="840317"/>
            <a:ext cx="5811206" cy="584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ru-RU" sz="3200" dirty="0"/>
              <a:t>Расширенный набор операций: </a:t>
            </a:r>
            <a:endParaRPr lang="en-US" sz="32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85400" y="3522040"/>
            <a:ext cx="329304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>
                <a:latin typeface="Consolas" panose="020B0609020204030204" pitchFamily="49" charset="0"/>
              </a:rPr>
              <a:t>ExtractMin</a:t>
            </a:r>
            <a:r>
              <a:rPr lang="ru-RU" sz="2400" b="1" dirty="0">
                <a:latin typeface="Consolas" panose="020B0609020204030204" pitchFamily="49" charset="0"/>
              </a:rPr>
              <a:t>() </a:t>
            </a:r>
            <a:r>
              <a:rPr lang="ru-RU" sz="2400" dirty="0"/>
              <a:t>— </a:t>
            </a:r>
          </a:p>
          <a:p>
            <a:pPr lvl="1"/>
            <a:r>
              <a:rPr lang="ru-RU" sz="2400" dirty="0"/>
              <a:t>удаление минимального ключа; 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312936" y="5059641"/>
            <a:ext cx="29393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</a:t>
            </a:r>
            <a:r>
              <a:rPr lang="ru-RU" sz="2400" b="1" dirty="0" err="1">
                <a:latin typeface="Consolas" panose="020B0609020204030204" pitchFamily="49" charset="0"/>
              </a:rPr>
              <a:t>nsert</a:t>
            </a:r>
            <a:r>
              <a:rPr lang="ru-RU" sz="2400" b="1" dirty="0">
                <a:latin typeface="Consolas" panose="020B0609020204030204" pitchFamily="49" charset="0"/>
              </a:rPr>
              <a:t>(x) </a:t>
            </a:r>
            <a:r>
              <a:rPr lang="ru-RU" sz="2400" dirty="0"/>
              <a:t>— </a:t>
            </a:r>
          </a:p>
          <a:p>
            <a:pPr lvl="1"/>
            <a:r>
              <a:rPr lang="ru-RU" sz="2400" dirty="0"/>
              <a:t>добавление ключа x. 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6210467" y="4499742"/>
            <a:ext cx="359229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>
                <a:latin typeface="Consolas" panose="020B0609020204030204" pitchFamily="49" charset="0"/>
              </a:rPr>
              <a:t>Heapify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ru-RU" sz="2400" dirty="0"/>
              <a:t>— </a:t>
            </a:r>
          </a:p>
          <a:p>
            <a:pPr lvl="1"/>
            <a:r>
              <a:rPr lang="ru-RU" sz="2400" dirty="0"/>
              <a:t>построение кучи для последовательности из n ключей. </a:t>
            </a:r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5639533"/>
              </p:ext>
            </p:extLst>
          </p:nvPr>
        </p:nvGraphicFramePr>
        <p:xfrm>
          <a:off x="3679045" y="3779124"/>
          <a:ext cx="1731737" cy="686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34" name="Equation" r:id="rId3" imgW="672840" imgH="266400" progId="Equation.DSMT4">
                  <p:embed/>
                </p:oleObj>
              </mc:Choice>
              <mc:Fallback>
                <p:oleObj name="Equation" r:id="rId3" imgW="672840" imgH="266400" progId="Equation.DSMT4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9045" y="3779124"/>
                        <a:ext cx="1731737" cy="6861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5803836"/>
              </p:ext>
            </p:extLst>
          </p:nvPr>
        </p:nvGraphicFramePr>
        <p:xfrm>
          <a:off x="9219414" y="1817421"/>
          <a:ext cx="1731737" cy="686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35" name="Equation" r:id="rId5" imgW="672840" imgH="266400" progId="Equation.DSMT4">
                  <p:embed/>
                </p:oleObj>
              </mc:Choice>
              <mc:Fallback>
                <p:oleObj name="Equation" r:id="rId5" imgW="672840" imgH="266400" progId="Equation.DSMT4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19414" y="1817421"/>
                        <a:ext cx="1731737" cy="6861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2264136"/>
              </p:ext>
            </p:extLst>
          </p:nvPr>
        </p:nvGraphicFramePr>
        <p:xfrm>
          <a:off x="3599886" y="5402541"/>
          <a:ext cx="1731737" cy="686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36" name="Equation" r:id="rId6" imgW="672840" imgH="266400" progId="Equation.DSMT4">
                  <p:embed/>
                </p:oleObj>
              </mc:Choice>
              <mc:Fallback>
                <p:oleObj name="Equation" r:id="rId6" imgW="672840" imgH="266400" progId="Equation.DSMT4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9886" y="5402541"/>
                        <a:ext cx="1731737" cy="6861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9286347"/>
              </p:ext>
            </p:extLst>
          </p:nvPr>
        </p:nvGraphicFramePr>
        <p:xfrm>
          <a:off x="3679045" y="2371228"/>
          <a:ext cx="10128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37" name="Equation" r:id="rId7" imgW="393480" imgH="266400" progId="Equation.DSMT4">
                  <p:embed/>
                </p:oleObj>
              </mc:Choice>
              <mc:Fallback>
                <p:oleObj name="Equation" r:id="rId7" imgW="393480" imgH="266400" progId="Equation.DSMT4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9045" y="2371228"/>
                        <a:ext cx="1012825" cy="685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4496828"/>
              </p:ext>
            </p:extLst>
          </p:nvPr>
        </p:nvGraphicFramePr>
        <p:xfrm>
          <a:off x="9724132" y="4941672"/>
          <a:ext cx="10779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38" name="Equation" r:id="rId9" imgW="419040" imgH="266400" progId="Equation.DSMT4">
                  <p:embed/>
                </p:oleObj>
              </mc:Choice>
              <mc:Fallback>
                <p:oleObj name="Equation" r:id="rId9" imgW="419040" imgH="266400" progId="Equation.DSMT4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24132" y="4941672"/>
                        <a:ext cx="1077913" cy="685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285400" y="80214"/>
            <a:ext cx="115829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Время выполнения базовых операций для бинарной кучи, содержащей </a:t>
            </a:r>
            <a:r>
              <a:rPr lang="ru-RU" sz="2400" dirty="0">
                <a:latin typeface="Consolas" panose="020B0609020204030204" pitchFamily="49" charset="0"/>
              </a:rPr>
              <a:t>n</a:t>
            </a:r>
            <a:r>
              <a:rPr lang="ru-RU" sz="2400" dirty="0"/>
              <a:t> вершин:</a:t>
            </a:r>
          </a:p>
        </p:txBody>
      </p:sp>
    </p:spTree>
    <p:extLst>
      <p:ext uri="{BB962C8B-B14F-4D97-AF65-F5344CB8AC3E}">
        <p14:creationId xmlns:p14="http://schemas.microsoft.com/office/powerpoint/2010/main" val="90544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 animBg="1"/>
      <p:bldP spid="8" grpId="0" animBg="1"/>
      <p:bldP spid="10" grpId="0"/>
      <p:bldP spid="11" grpId="0"/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71340" y="147484"/>
            <a:ext cx="10953744" cy="11722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ru-RU" sz="2400" dirty="0"/>
              <a:t>На практике бинарную кучу редко приходится реализовывать самостоятельно, поскольку готовые решения есть в стандартных библиотеках многих языков программирования. Однако важно понимать, как именно устроена эта структура данных. </a:t>
            </a:r>
            <a:endParaRPr lang="ru-RU" sz="2400" dirty="0">
              <a:solidFill>
                <a:srgbClr val="0070C0"/>
              </a:solidFill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442730"/>
              </p:ext>
            </p:extLst>
          </p:nvPr>
        </p:nvGraphicFramePr>
        <p:xfrm>
          <a:off x="438308" y="1476491"/>
          <a:ext cx="11019807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5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2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22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5911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tx1"/>
                          </a:solidFill>
                        </a:rPr>
                        <a:t>C++ 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err="1">
                          <a:solidFill>
                            <a:schemeClr val="tx1"/>
                          </a:solidFill>
                        </a:rPr>
                        <a:t>Java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err="1">
                          <a:solidFill>
                            <a:schemeClr val="tx1"/>
                          </a:solidFill>
                        </a:rPr>
                        <a:t>Python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5640">
                <a:tc>
                  <a:txBody>
                    <a:bodyPr/>
                    <a:lstStyle/>
                    <a:p>
                      <a:pPr algn="just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контейнер-адаптер </a:t>
                      </a:r>
                      <a:r>
                        <a:rPr lang="ru-RU" sz="20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std</a:t>
                      </a:r>
                      <a:r>
                        <a:rPr lang="ru-RU" sz="20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ru-RU" sz="20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priority_queue</a:t>
                      </a:r>
                      <a:r>
                        <a:rPr lang="ru-RU" sz="20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представляющий приоритетную очередь, основанную на бинарной куче</a:t>
                      </a:r>
                    </a:p>
                    <a:p>
                      <a:pPr algn="just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Кроме того, в </a:t>
                      </a:r>
                      <a:r>
                        <a:rPr lang="ru-RU" sz="2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C++ STL </a:t>
                      </a:r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доступна серия алгоритмов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std</a:t>
                      </a:r>
                      <a:r>
                        <a:rPr lang="ru-RU" sz="20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ru-RU" sz="20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make_heap</a:t>
                      </a:r>
                      <a:r>
                        <a:rPr lang="ru-RU" sz="20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ru-RU" sz="20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std</a:t>
                      </a:r>
                      <a:r>
                        <a:rPr lang="ru-RU" sz="20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ru-RU" sz="20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push_heap</a:t>
                      </a:r>
                      <a:r>
                        <a:rPr lang="ru-RU" sz="20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ru-RU" sz="20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std</a:t>
                      </a:r>
                      <a:r>
                        <a:rPr lang="ru-RU" sz="20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ru-RU" sz="20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pop_heap</a:t>
                      </a:r>
                      <a:r>
                        <a:rPr lang="ru-RU" sz="2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и др.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Эти функции позволяют построить кучу на базе любой последовательности элементов.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класс </a:t>
                      </a:r>
                    </a:p>
                    <a:p>
                      <a:pPr algn="just"/>
                      <a:r>
                        <a:rPr lang="ru-RU" sz="20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PriorityQueue</a:t>
                      </a:r>
                      <a:r>
                        <a:rPr lang="ru-RU" sz="20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содержащий внутри бинарную кучу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нет абстрактного интерфейса приоритетной очереди, есть лишь модуль </a:t>
                      </a:r>
                    </a:p>
                    <a:p>
                      <a:r>
                        <a:rPr lang="ru-RU" sz="20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heapq</a:t>
                      </a: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в котором реализована бинарная куча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8295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1818017" y="71128"/>
            <a:ext cx="7823016" cy="6136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rgbClr val="C00000"/>
                </a:solidFill>
              </a:rPr>
              <a:t>Приоритетная очередь </a:t>
            </a:r>
            <a:r>
              <a:rPr lang="ru-RU" sz="2200" dirty="0"/>
              <a:t>(англ. </a:t>
            </a:r>
            <a:r>
              <a:rPr lang="en-US" sz="2200" dirty="0">
                <a:latin typeface="Consolas" panose="020B0609020204030204" pitchFamily="49" charset="0"/>
              </a:rPr>
              <a:t>priority queue</a:t>
            </a:r>
            <a:r>
              <a:rPr lang="en-US" sz="2200" dirty="0"/>
              <a:t>)</a:t>
            </a:r>
            <a:endParaRPr lang="ru-RU" sz="22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42040" y="786596"/>
            <a:ext cx="103231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ru-RU" sz="2000" dirty="0"/>
              <a:t>Предположим, что для каждого элемента определён некоторый приоритет. В простейшем случае значение приоритета может совпадать со значением элемента. В общем случае соотношение элемента и приоритета может быть произвольным.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42040" y="1873257"/>
            <a:ext cx="108615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/>
              <a:t>Приоритетной очередью </a:t>
            </a:r>
            <a:r>
              <a:rPr lang="ru-RU" sz="2400" dirty="0"/>
              <a:t>называется такой абстрактный тип данных, интерфейс которого включает в себя следующие операции: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014952" y="2991920"/>
            <a:ext cx="101620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>
                <a:latin typeface="Consolas" panose="020B0609020204030204" pitchFamily="49" charset="0"/>
              </a:rPr>
              <a:t>PullHighestPriorityElement</a:t>
            </a:r>
            <a:r>
              <a:rPr lang="ru-RU" sz="2400" dirty="0">
                <a:latin typeface="Consolas" panose="020B0609020204030204" pitchFamily="49" charset="0"/>
              </a:rPr>
              <a:t>() </a:t>
            </a:r>
            <a:r>
              <a:rPr lang="ru-RU" sz="2400" dirty="0"/>
              <a:t>— поиск и удаление элемента с самым высоким приоритетом; 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051466" y="4110583"/>
            <a:ext cx="101620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>
                <a:latin typeface="Consolas" panose="020B0609020204030204" pitchFamily="49" charset="0"/>
              </a:rPr>
              <a:t>InsertWithPriority</a:t>
            </a:r>
            <a:r>
              <a:rPr lang="ru-RU" sz="2400" dirty="0">
                <a:latin typeface="Consolas" panose="020B0609020204030204" pitchFamily="49" charset="0"/>
              </a:rPr>
              <a:t>(x, </a:t>
            </a:r>
            <a:r>
              <a:rPr lang="ru-RU" sz="2400" dirty="0" err="1">
                <a:latin typeface="Consolas" panose="020B0609020204030204" pitchFamily="49" charset="0"/>
              </a:rPr>
              <a:t>prior</a:t>
            </a:r>
            <a:r>
              <a:rPr lang="ru-RU" sz="2400" dirty="0">
                <a:latin typeface="Consolas" panose="020B0609020204030204" pitchFamily="49" charset="0"/>
              </a:rPr>
              <a:t>(x)) </a:t>
            </a:r>
            <a:r>
              <a:rPr lang="ru-RU" sz="2400" dirty="0"/>
              <a:t>— добавление элемента x с указанным приоритетом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322729" y="1873624"/>
            <a:ext cx="0" cy="8964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941294" y="2991920"/>
            <a:ext cx="8965" cy="19496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8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89051" y="74206"/>
            <a:ext cx="4413899" cy="671823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Биномиальная куча</a:t>
            </a:r>
          </a:p>
        </p:txBody>
      </p:sp>
      <p:sp>
        <p:nvSpPr>
          <p:cNvPr id="4" name="Овал 3"/>
          <p:cNvSpPr/>
          <p:nvPr/>
        </p:nvSpPr>
        <p:spPr>
          <a:xfrm>
            <a:off x="320498" y="4290271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2479598" y="4290271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2969791" y="4895159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 стрелкой 7"/>
          <p:cNvCxnSpPr>
            <a:stCxn id="5" idx="5"/>
            <a:endCxn id="6" idx="0"/>
          </p:cNvCxnSpPr>
          <p:nvPr/>
        </p:nvCxnSpPr>
        <p:spPr>
          <a:xfrm>
            <a:off x="2753172" y="4579937"/>
            <a:ext cx="376875" cy="31522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3697422" y="4944858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87615" y="5549746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>
            <a:stCxn id="9" idx="5"/>
            <a:endCxn id="10" idx="0"/>
          </p:cNvCxnSpPr>
          <p:nvPr/>
        </p:nvCxnSpPr>
        <p:spPr>
          <a:xfrm>
            <a:off x="3970996" y="5234524"/>
            <a:ext cx="376875" cy="31522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5" idx="5"/>
            <a:endCxn id="9" idx="1"/>
          </p:cNvCxnSpPr>
          <p:nvPr/>
        </p:nvCxnSpPr>
        <p:spPr>
          <a:xfrm>
            <a:off x="2753172" y="4579937"/>
            <a:ext cx="991188" cy="41462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вал 18"/>
          <p:cNvSpPr/>
          <p:nvPr/>
        </p:nvSpPr>
        <p:spPr>
          <a:xfrm>
            <a:off x="4621445" y="4314494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/>
          <p:cNvSpPr/>
          <p:nvPr/>
        </p:nvSpPr>
        <p:spPr>
          <a:xfrm>
            <a:off x="5111638" y="4919382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/>
          <p:cNvSpPr/>
          <p:nvPr/>
        </p:nvSpPr>
        <p:spPr>
          <a:xfrm>
            <a:off x="5839269" y="4969081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/>
          <p:cNvSpPr/>
          <p:nvPr/>
        </p:nvSpPr>
        <p:spPr>
          <a:xfrm>
            <a:off x="6329462" y="5573969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Прямая со стрелкой 22"/>
          <p:cNvCxnSpPr>
            <a:stCxn id="21" idx="5"/>
            <a:endCxn id="22" idx="0"/>
          </p:cNvCxnSpPr>
          <p:nvPr/>
        </p:nvCxnSpPr>
        <p:spPr>
          <a:xfrm>
            <a:off x="6112843" y="5258747"/>
            <a:ext cx="376875" cy="31522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19" idx="5"/>
            <a:endCxn id="21" idx="1"/>
          </p:cNvCxnSpPr>
          <p:nvPr/>
        </p:nvCxnSpPr>
        <p:spPr>
          <a:xfrm>
            <a:off x="4895019" y="4604160"/>
            <a:ext cx="991188" cy="41462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6801978" y="4893666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7292171" y="5498554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/>
          <p:cNvSpPr/>
          <p:nvPr/>
        </p:nvSpPr>
        <p:spPr>
          <a:xfrm>
            <a:off x="8019802" y="5548253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8509995" y="6153141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9" name="Прямая со стрелкой 28"/>
          <p:cNvCxnSpPr>
            <a:stCxn id="27" idx="5"/>
            <a:endCxn id="28" idx="0"/>
          </p:cNvCxnSpPr>
          <p:nvPr/>
        </p:nvCxnSpPr>
        <p:spPr>
          <a:xfrm>
            <a:off x="8293376" y="5837919"/>
            <a:ext cx="376875" cy="31522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25" idx="5"/>
            <a:endCxn id="27" idx="1"/>
          </p:cNvCxnSpPr>
          <p:nvPr/>
        </p:nvCxnSpPr>
        <p:spPr>
          <a:xfrm>
            <a:off x="7075552" y="5183332"/>
            <a:ext cx="991188" cy="41462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19" idx="5"/>
            <a:endCxn id="20" idx="1"/>
          </p:cNvCxnSpPr>
          <p:nvPr/>
        </p:nvCxnSpPr>
        <p:spPr>
          <a:xfrm>
            <a:off x="4895019" y="4604160"/>
            <a:ext cx="263557" cy="36492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endCxn id="25" idx="1"/>
          </p:cNvCxnSpPr>
          <p:nvPr/>
        </p:nvCxnSpPr>
        <p:spPr>
          <a:xfrm>
            <a:off x="4923498" y="4616232"/>
            <a:ext cx="1925418" cy="32713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Овал 37"/>
          <p:cNvSpPr/>
          <p:nvPr/>
        </p:nvSpPr>
        <p:spPr>
          <a:xfrm>
            <a:off x="1075881" y="4276156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1566074" y="4881044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0" name="Прямая со стрелкой 39"/>
          <p:cNvCxnSpPr>
            <a:stCxn id="38" idx="5"/>
            <a:endCxn id="39" idx="0"/>
          </p:cNvCxnSpPr>
          <p:nvPr/>
        </p:nvCxnSpPr>
        <p:spPr>
          <a:xfrm>
            <a:off x="1349455" y="4565822"/>
            <a:ext cx="376875" cy="31522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20498" y="3825967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0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1075881" y="3825967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1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2445730" y="3840082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2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4546612" y="3905329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3</a:t>
            </a:r>
            <a:endParaRPr lang="ru-RU" dirty="0"/>
          </a:p>
        </p:txBody>
      </p:sp>
      <p:cxnSp>
        <p:nvCxnSpPr>
          <p:cNvPr id="50" name="Прямая со стрелкой 49"/>
          <p:cNvCxnSpPr>
            <a:stCxn id="25" idx="5"/>
            <a:endCxn id="26" idx="1"/>
          </p:cNvCxnSpPr>
          <p:nvPr/>
        </p:nvCxnSpPr>
        <p:spPr>
          <a:xfrm>
            <a:off x="7075552" y="5183332"/>
            <a:ext cx="263557" cy="36492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80754" y="3086112"/>
            <a:ext cx="4324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Семейство биномиальных деревьев:</a:t>
            </a:r>
          </a:p>
        </p:txBody>
      </p:sp>
      <p:sp>
        <p:nvSpPr>
          <p:cNvPr id="52" name="Rectangle 2"/>
          <p:cNvSpPr>
            <a:spLocks noChangeArrowheads="1"/>
          </p:cNvSpPr>
          <p:nvPr/>
        </p:nvSpPr>
        <p:spPr bwMode="auto">
          <a:xfrm>
            <a:off x="8928769" y="3041430"/>
            <a:ext cx="257676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у биномиального дерева высоты </a:t>
            </a:r>
            <a:r>
              <a:rPr kumimoji="0" lang="en-US" altLang="ru-RU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на глубине </a:t>
            </a:r>
            <a:r>
              <a:rPr kumimoji="0" lang="en-US" altLang="ru-RU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находится ровно С</a:t>
            </a:r>
            <a:r>
              <a:rPr kumimoji="0" lang="en-US" altLang="ru-RU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</a:t>
            </a:r>
            <a:r>
              <a:rPr lang="en-US" altLang="ru-RU" baseline="-25000" dirty="0">
                <a:latin typeface="Arial" panose="020B0604020202020204" pitchFamily="34" charset="0"/>
                <a:ea typeface="Times New Roman" panose="02020603050405020304" pitchFamily="18" charset="0"/>
              </a:rPr>
              <a:t>h</a:t>
            </a:r>
            <a:r>
              <a:rPr lang="en-US" altLang="ru-RU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altLang="ru-RU" dirty="0">
                <a:latin typeface="Arial" panose="020B0604020202020204" pitchFamily="34" charset="0"/>
                <a:ea typeface="Times New Roman" panose="02020603050405020304" pitchFamily="18" charset="0"/>
              </a:rPr>
              <a:t>вершин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3" name="Объект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224426"/>
              </p:ext>
            </p:extLst>
          </p:nvPr>
        </p:nvGraphicFramePr>
        <p:xfrm>
          <a:off x="8670251" y="3925111"/>
          <a:ext cx="67171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79" name="Equation" r:id="rId3" imgW="253890" imgH="279279" progId="Equation.DSMT4">
                  <p:embed/>
                </p:oleObj>
              </mc:Choice>
              <mc:Fallback>
                <p:oleObj name="Equation" r:id="rId3" imgW="253890" imgH="279279" progId="Equation.DSMT4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70251" y="3925111"/>
                        <a:ext cx="67171" cy="457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Rectangle 3"/>
          <p:cNvSpPr>
            <a:spLocks noChangeArrowheads="1"/>
          </p:cNvSpPr>
          <p:nvPr/>
        </p:nvSpPr>
        <p:spPr bwMode="auto">
          <a:xfrm flipV="1">
            <a:off x="8830507" y="3536316"/>
            <a:ext cx="326501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Прямоугольник 54"/>
          <p:cNvSpPr/>
          <p:nvPr/>
        </p:nvSpPr>
        <p:spPr>
          <a:xfrm>
            <a:off x="98323" y="632025"/>
            <a:ext cx="1188720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15900" algn="just">
              <a:spcAft>
                <a:spcPts val="0"/>
              </a:spcAft>
            </a:pPr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Биномиальная куча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это биномиальный лес, для которого выполняются следующие свойства:</a:t>
            </a:r>
          </a:p>
          <a:p>
            <a:pPr indent="215900" algn="just">
              <a:spcAft>
                <a:spcPts val="0"/>
              </a:spcAft>
            </a:pP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 algn="just">
              <a:spcBef>
                <a:spcPts val="200"/>
              </a:spcBef>
              <a:spcAft>
                <a:spcPts val="200"/>
              </a:spcAft>
              <a:tabLst>
                <a:tab pos="215900" algn="l"/>
              </a:tabLst>
            </a:pPr>
            <a:r>
              <a:rPr lang="ru-RU" sz="20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Инвариант 1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каждая вершина удовлетворяет основному свойству кучи: </a:t>
            </a:r>
            <a:r>
              <a:rPr lang="ru-RU" sz="2200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приоритет отца не ниже приоритета каждого из его сыновей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 algn="just">
              <a:spcBef>
                <a:spcPts val="200"/>
              </a:spcBef>
              <a:spcAft>
                <a:spcPts val="200"/>
              </a:spcAft>
              <a:tabLst>
                <a:tab pos="215900" algn="l"/>
              </a:tabLst>
            </a:pPr>
            <a:r>
              <a:rPr lang="ru-RU" sz="20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Инвариант 2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семействе биномиальных деревьев </a:t>
            </a:r>
            <a:r>
              <a:rPr lang="ru-RU" sz="2200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нет двух деревьев с корнями одинакового ранга</a:t>
            </a:r>
            <a:r>
              <a:rPr lang="en-US" sz="2200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ранг вершины – количество её сыновей, ранг дерева – ранг корня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ru-RU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" name="Rectangle 2"/>
          <p:cNvSpPr>
            <a:spLocks noChangeArrowheads="1"/>
          </p:cNvSpPr>
          <p:nvPr/>
        </p:nvSpPr>
        <p:spPr bwMode="auto">
          <a:xfrm>
            <a:off x="8987618" y="4723433"/>
            <a:ext cx="2695777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latin typeface="Arial" panose="020B0604020202020204" pitchFamily="34" charset="0"/>
                <a:ea typeface="Times New Roman" panose="02020603050405020304" pitchFamily="18" charset="0"/>
              </a:rPr>
              <a:t>в биномиальном дереве у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вершины</a:t>
            </a:r>
            <a:r>
              <a:rPr kumimoji="0" lang="ru-RU" altLang="ru-RU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высоты </a:t>
            </a:r>
            <a:r>
              <a:rPr kumimoji="0" lang="en-US" altLang="ru-RU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сыновья – биномиальные деревья </a:t>
            </a:r>
            <a:r>
              <a:rPr lang="en-US" altLang="ru-RU" dirty="0">
                <a:latin typeface="Arial" panose="020B0604020202020204" pitchFamily="34" charset="0"/>
                <a:ea typeface="Times New Roman" panose="02020603050405020304" pitchFamily="18" charset="0"/>
              </a:rPr>
              <a:t>B</a:t>
            </a:r>
            <a:r>
              <a:rPr lang="en-US" altLang="ru-RU" baseline="-25000" dirty="0">
                <a:latin typeface="Arial" panose="020B0604020202020204" pitchFamily="34" charset="0"/>
                <a:ea typeface="Times New Roman" panose="02020603050405020304" pitchFamily="18" charset="0"/>
              </a:rPr>
              <a:t>0</a:t>
            </a:r>
            <a:r>
              <a:rPr lang="en-US" altLang="ru-RU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altLang="ru-RU" dirty="0">
                <a:latin typeface="Arial" panose="020B0604020202020204" pitchFamily="34" charset="0"/>
                <a:ea typeface="Times New Roman" panose="02020603050405020304" pitchFamily="18" charset="0"/>
              </a:rPr>
              <a:t>,</a:t>
            </a:r>
            <a:r>
              <a:rPr lang="en-US" altLang="ru-RU" dirty="0">
                <a:latin typeface="Arial" panose="020B0604020202020204" pitchFamily="34" charset="0"/>
                <a:ea typeface="Times New Roman" panose="02020603050405020304" pitchFamily="18" charset="0"/>
              </a:rPr>
              <a:t>B</a:t>
            </a:r>
            <a:r>
              <a:rPr lang="en-US" altLang="ru-RU" baseline="-25000" dirty="0">
                <a:latin typeface="Arial" panose="020B0604020202020204" pitchFamily="34" charset="0"/>
                <a:ea typeface="Times New Roman" panose="02020603050405020304" pitchFamily="18" charset="0"/>
              </a:rPr>
              <a:t>1</a:t>
            </a:r>
            <a:r>
              <a:rPr lang="en-US" altLang="ru-RU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altLang="ru-RU" dirty="0">
                <a:latin typeface="Arial" panose="020B0604020202020204" pitchFamily="34" charset="0"/>
                <a:ea typeface="Times New Roman" panose="02020603050405020304" pitchFamily="18" charset="0"/>
              </a:rPr>
              <a:t>,</a:t>
            </a:r>
            <a:r>
              <a:rPr lang="en-US" altLang="ru-RU" dirty="0">
                <a:latin typeface="Arial" panose="020B0604020202020204" pitchFamily="34" charset="0"/>
                <a:ea typeface="Times New Roman" panose="02020603050405020304" pitchFamily="18" charset="0"/>
              </a:rPr>
              <a:t>….</a:t>
            </a:r>
            <a:r>
              <a:rPr lang="ru-RU" altLang="ru-RU" dirty="0">
                <a:latin typeface="Arial" panose="020B0604020202020204" pitchFamily="34" charset="0"/>
                <a:ea typeface="Times New Roman" panose="02020603050405020304" pitchFamily="18" charset="0"/>
              </a:rPr>
              <a:t>,</a:t>
            </a:r>
            <a:r>
              <a:rPr lang="en-US" altLang="ru-RU" dirty="0">
                <a:latin typeface="Arial" panose="020B0604020202020204" pitchFamily="34" charset="0"/>
                <a:ea typeface="Times New Roman" panose="02020603050405020304" pitchFamily="18" charset="0"/>
              </a:rPr>
              <a:t> B</a:t>
            </a:r>
            <a:r>
              <a:rPr lang="en-US" altLang="ru-RU" baseline="-25000" dirty="0">
                <a:latin typeface="Arial" panose="020B0604020202020204" pitchFamily="34" charset="0"/>
                <a:ea typeface="Times New Roman" panose="02020603050405020304" pitchFamily="18" charset="0"/>
              </a:rPr>
              <a:t>h-1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83693" y="1199535"/>
            <a:ext cx="0" cy="15039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537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0" grpId="0" animBg="1"/>
      <p:bldP spid="19" grpId="0" animBg="1"/>
      <p:bldP spid="20" grpId="0" animBg="1"/>
      <p:bldP spid="21" grpId="0" animBg="1"/>
      <p:bldP spid="22" grpId="0" animBg="1"/>
      <p:bldP spid="25" grpId="0" animBg="1"/>
      <p:bldP spid="26" grpId="0" animBg="1"/>
      <p:bldP spid="27" grpId="0" animBg="1"/>
      <p:bldP spid="28" grpId="0" animBg="1"/>
      <p:bldP spid="38" grpId="0" animBg="1"/>
      <p:bldP spid="39" grpId="0" animBg="1"/>
      <p:bldP spid="45" grpId="0"/>
      <p:bldP spid="46" grpId="0"/>
      <p:bldP spid="47" grpId="0"/>
      <p:bldP spid="48" grpId="0"/>
      <p:bldP spid="51" grpId="0"/>
      <p:bldP spid="52" grpId="0"/>
      <p:bldP spid="55" grpId="0"/>
      <p:bldP spid="4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162814" y="296024"/>
            <a:ext cx="6295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Свойства семейства  биномиальных деревьев:</a:t>
            </a:r>
          </a:p>
        </p:txBody>
      </p:sp>
      <p:sp>
        <p:nvSpPr>
          <p:cNvPr id="54" name="Rectangle 3"/>
          <p:cNvSpPr>
            <a:spLocks noChangeArrowheads="1"/>
          </p:cNvSpPr>
          <p:nvPr/>
        </p:nvSpPr>
        <p:spPr bwMode="auto">
          <a:xfrm flipV="1">
            <a:off x="6576150" y="3506148"/>
            <a:ext cx="326501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010719" y="1243427"/>
            <a:ext cx="3521347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построению биномиальное дерево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6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ru-R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содержит 2</a:t>
            </a:r>
            <a:r>
              <a:rPr lang="en-US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вершин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59" name="Прямоугольник 58"/>
          <p:cNvSpPr/>
          <p:nvPr/>
        </p:nvSpPr>
        <p:spPr>
          <a:xfrm>
            <a:off x="8000887" y="314867"/>
            <a:ext cx="3521347" cy="83099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биномиального дерева ранг любой вершины совпадает с её высотой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000887" y="1938331"/>
            <a:ext cx="3521347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в дереве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6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содержится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вершин, то его высота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h=log n;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Прямоугольник 60"/>
          <p:cNvSpPr/>
          <p:nvPr/>
        </p:nvSpPr>
        <p:spPr>
          <a:xfrm>
            <a:off x="396541" y="3869420"/>
            <a:ext cx="11191113" cy="129266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Любая последовательность из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элементов может быть представлена единственным образом как семейство биномиальных деревьев, в котором не более одного дерева каждого ранга. </a:t>
            </a:r>
          </a:p>
          <a:p>
            <a:pPr lvl="2" algn="just"/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Разложим число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 степеням 2.  Например,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если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n=13=2</a:t>
            </a:r>
            <a:r>
              <a:rPr lang="en-US" sz="2000" b="1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+2</a:t>
            </a:r>
            <a:r>
              <a:rPr lang="en-US" sz="2000" b="1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то семейство биномиальных деревьев  состоит из деревьев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B</a:t>
            </a:r>
            <a:r>
              <a:rPr lang="en-US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u-RU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Прямоугольник 61"/>
          <p:cNvSpPr/>
          <p:nvPr/>
        </p:nvSpPr>
        <p:spPr>
          <a:xfrm>
            <a:off x="385286" y="5296228"/>
            <a:ext cx="6912602" cy="1015663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Пусть в семействе из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уникальных биномиальных деревьев </a:t>
            </a:r>
            <a:r>
              <a:rPr lang="en-US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вершин (обозначим через </a:t>
            </a:r>
            <a:r>
              <a:rPr lang="en-US" sz="2000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aseline="30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sz="2000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минимально возможное число вершин в таком семействе)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5" name="Объект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5332420"/>
              </p:ext>
            </p:extLst>
          </p:nvPr>
        </p:nvGraphicFramePr>
        <p:xfrm>
          <a:off x="7539859" y="5321049"/>
          <a:ext cx="3958987" cy="8223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98" name="Equation" r:id="rId3" imgW="2628720" imgH="545760" progId="Equation.DSMT4">
                  <p:embed/>
                </p:oleObj>
              </mc:Choice>
              <mc:Fallback>
                <p:oleObj name="Equation" r:id="rId3" imgW="2628720" imgH="545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9859" y="5321049"/>
                        <a:ext cx="3958987" cy="8223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8010719" y="2633235"/>
            <a:ext cx="3521347" cy="10772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 как ранг дерева  равен его высоте, то для дерева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6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его ранг равен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n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где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–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число вершин дерева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Овал 48"/>
          <p:cNvSpPr/>
          <p:nvPr/>
        </p:nvSpPr>
        <p:spPr>
          <a:xfrm>
            <a:off x="209758" y="1547876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Овал 51"/>
          <p:cNvSpPr/>
          <p:nvPr/>
        </p:nvSpPr>
        <p:spPr>
          <a:xfrm>
            <a:off x="1349206" y="1480393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Овал 54"/>
          <p:cNvSpPr/>
          <p:nvPr/>
        </p:nvSpPr>
        <p:spPr>
          <a:xfrm>
            <a:off x="1839399" y="2085281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7" name="Прямая со стрелкой 56"/>
          <p:cNvCxnSpPr>
            <a:stCxn id="52" idx="5"/>
            <a:endCxn id="55" idx="0"/>
          </p:cNvCxnSpPr>
          <p:nvPr/>
        </p:nvCxnSpPr>
        <p:spPr>
          <a:xfrm>
            <a:off x="1622780" y="1770059"/>
            <a:ext cx="376875" cy="31522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567030" y="2134980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057223" y="2739868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5" name="Прямая со стрелкой 64"/>
          <p:cNvCxnSpPr>
            <a:stCxn id="63" idx="5"/>
            <a:endCxn id="64" idx="0"/>
          </p:cNvCxnSpPr>
          <p:nvPr/>
        </p:nvCxnSpPr>
        <p:spPr>
          <a:xfrm>
            <a:off x="2840604" y="2424646"/>
            <a:ext cx="376875" cy="31522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/>
          <p:cNvCxnSpPr>
            <a:stCxn id="52" idx="5"/>
            <a:endCxn id="63" idx="1"/>
          </p:cNvCxnSpPr>
          <p:nvPr/>
        </p:nvCxnSpPr>
        <p:spPr>
          <a:xfrm>
            <a:off x="1622780" y="1770059"/>
            <a:ext cx="991188" cy="41462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Овал 66"/>
          <p:cNvSpPr/>
          <p:nvPr/>
        </p:nvSpPr>
        <p:spPr>
          <a:xfrm>
            <a:off x="3491053" y="1504616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Овал 67"/>
          <p:cNvSpPr/>
          <p:nvPr/>
        </p:nvSpPr>
        <p:spPr>
          <a:xfrm>
            <a:off x="3981246" y="2109504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4708877" y="2159203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Овал 69"/>
          <p:cNvSpPr/>
          <p:nvPr/>
        </p:nvSpPr>
        <p:spPr>
          <a:xfrm>
            <a:off x="5199070" y="2764091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1" name="Прямая со стрелкой 70"/>
          <p:cNvCxnSpPr>
            <a:stCxn id="69" idx="5"/>
            <a:endCxn id="70" idx="0"/>
          </p:cNvCxnSpPr>
          <p:nvPr/>
        </p:nvCxnSpPr>
        <p:spPr>
          <a:xfrm>
            <a:off x="4982451" y="2448869"/>
            <a:ext cx="376875" cy="31522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67" idx="5"/>
            <a:endCxn id="69" idx="1"/>
          </p:cNvCxnSpPr>
          <p:nvPr/>
        </p:nvCxnSpPr>
        <p:spPr>
          <a:xfrm>
            <a:off x="3764627" y="1794282"/>
            <a:ext cx="991188" cy="41462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Овал 72"/>
          <p:cNvSpPr/>
          <p:nvPr/>
        </p:nvSpPr>
        <p:spPr>
          <a:xfrm>
            <a:off x="5671586" y="2083788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Овал 73"/>
          <p:cNvSpPr/>
          <p:nvPr/>
        </p:nvSpPr>
        <p:spPr>
          <a:xfrm>
            <a:off x="6161779" y="2688676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Овал 75"/>
          <p:cNvSpPr/>
          <p:nvPr/>
        </p:nvSpPr>
        <p:spPr>
          <a:xfrm>
            <a:off x="6889410" y="2738375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Овал 76"/>
          <p:cNvSpPr/>
          <p:nvPr/>
        </p:nvSpPr>
        <p:spPr>
          <a:xfrm>
            <a:off x="7379603" y="3343263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8" name="Прямая со стрелкой 77"/>
          <p:cNvCxnSpPr>
            <a:stCxn id="76" idx="5"/>
            <a:endCxn id="77" idx="0"/>
          </p:cNvCxnSpPr>
          <p:nvPr/>
        </p:nvCxnSpPr>
        <p:spPr>
          <a:xfrm>
            <a:off x="7162984" y="3028041"/>
            <a:ext cx="376875" cy="31522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stCxn id="73" idx="5"/>
            <a:endCxn id="76" idx="1"/>
          </p:cNvCxnSpPr>
          <p:nvPr/>
        </p:nvCxnSpPr>
        <p:spPr>
          <a:xfrm>
            <a:off x="5945160" y="2373454"/>
            <a:ext cx="991188" cy="41462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>
            <a:stCxn id="67" idx="5"/>
            <a:endCxn id="68" idx="1"/>
          </p:cNvCxnSpPr>
          <p:nvPr/>
        </p:nvCxnSpPr>
        <p:spPr>
          <a:xfrm>
            <a:off x="3764627" y="1794282"/>
            <a:ext cx="263557" cy="36492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>
            <a:endCxn id="73" idx="1"/>
          </p:cNvCxnSpPr>
          <p:nvPr/>
        </p:nvCxnSpPr>
        <p:spPr>
          <a:xfrm>
            <a:off x="3793106" y="1806354"/>
            <a:ext cx="1925418" cy="32713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Овал 81"/>
          <p:cNvSpPr/>
          <p:nvPr/>
        </p:nvSpPr>
        <p:spPr>
          <a:xfrm>
            <a:off x="288014" y="2486979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Овал 82"/>
          <p:cNvSpPr/>
          <p:nvPr/>
        </p:nvSpPr>
        <p:spPr>
          <a:xfrm>
            <a:off x="778207" y="3091867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4" name="Прямая со стрелкой 83"/>
          <p:cNvCxnSpPr>
            <a:stCxn id="82" idx="5"/>
            <a:endCxn id="83" idx="0"/>
          </p:cNvCxnSpPr>
          <p:nvPr/>
        </p:nvCxnSpPr>
        <p:spPr>
          <a:xfrm>
            <a:off x="561588" y="2776645"/>
            <a:ext cx="376875" cy="31522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57630" y="1147386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0</a:t>
            </a:r>
            <a:endParaRPr lang="ru-RU" dirty="0"/>
          </a:p>
        </p:txBody>
      </p:sp>
      <p:sp>
        <p:nvSpPr>
          <p:cNvPr id="86" name="TextBox 85"/>
          <p:cNvSpPr txBox="1"/>
          <p:nvPr/>
        </p:nvSpPr>
        <p:spPr>
          <a:xfrm>
            <a:off x="288014" y="203679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1</a:t>
            </a:r>
            <a:endParaRPr lang="ru-RU" dirty="0"/>
          </a:p>
        </p:txBody>
      </p:sp>
      <p:sp>
        <p:nvSpPr>
          <p:cNvPr id="87" name="TextBox 86"/>
          <p:cNvSpPr txBox="1"/>
          <p:nvPr/>
        </p:nvSpPr>
        <p:spPr>
          <a:xfrm>
            <a:off x="1315338" y="1030204"/>
            <a:ext cx="388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2</a:t>
            </a:r>
            <a:endParaRPr lang="ru-RU" dirty="0"/>
          </a:p>
        </p:txBody>
      </p:sp>
      <p:sp>
        <p:nvSpPr>
          <p:cNvPr id="88" name="TextBox 87"/>
          <p:cNvSpPr txBox="1"/>
          <p:nvPr/>
        </p:nvSpPr>
        <p:spPr>
          <a:xfrm>
            <a:off x="3416220" y="1095451"/>
            <a:ext cx="388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3</a:t>
            </a:r>
            <a:endParaRPr lang="ru-RU" dirty="0"/>
          </a:p>
        </p:txBody>
      </p:sp>
      <p:cxnSp>
        <p:nvCxnSpPr>
          <p:cNvPr id="89" name="Прямая со стрелкой 88"/>
          <p:cNvCxnSpPr>
            <a:stCxn id="73" idx="5"/>
            <a:endCxn id="74" idx="1"/>
          </p:cNvCxnSpPr>
          <p:nvPr/>
        </p:nvCxnSpPr>
        <p:spPr>
          <a:xfrm>
            <a:off x="5945160" y="2373454"/>
            <a:ext cx="263557" cy="36492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0" name="Объект 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6828753"/>
              </p:ext>
            </p:extLst>
          </p:nvPr>
        </p:nvGraphicFramePr>
        <p:xfrm>
          <a:off x="7539859" y="1115233"/>
          <a:ext cx="67171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99" name="Equation" r:id="rId5" imgW="253890" imgH="279279" progId="Equation.DSMT4">
                  <p:embed/>
                </p:oleObj>
              </mc:Choice>
              <mc:Fallback>
                <p:oleObj name="Equation" r:id="rId5" imgW="253890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9859" y="1115233"/>
                        <a:ext cx="67171" cy="457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9223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0" grpId="0" animBg="1"/>
      <p:bldP spid="61" grpId="0" animBg="1"/>
      <p:bldP spid="62" grpId="0" animBg="1"/>
      <p:bldP spid="5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141184" y="64961"/>
            <a:ext cx="7909633" cy="671823"/>
          </a:xfrm>
        </p:spPr>
        <p:txBody>
          <a:bodyPr>
            <a:noAutofit/>
          </a:bodyPr>
          <a:lstStyle/>
          <a:p>
            <a:pPr algn="ctr"/>
            <a:r>
              <a:rPr lang="ru-RU" sz="2400" dirty="0"/>
              <a:t>Дополнительные вспомогательные операции </a:t>
            </a:r>
            <a:r>
              <a:rPr lang="en-US" sz="2400" dirty="0"/>
              <a:t>link </a:t>
            </a:r>
            <a:r>
              <a:rPr lang="ru-RU" sz="2400" dirty="0"/>
              <a:t>и </a:t>
            </a:r>
            <a:r>
              <a:rPr lang="en-US" sz="2400" dirty="0"/>
              <a:t>cut</a:t>
            </a:r>
            <a:r>
              <a:rPr lang="ru-RU" sz="2400" dirty="0"/>
              <a:t>, </a:t>
            </a:r>
            <a:br>
              <a:rPr lang="ru-RU" sz="2400" dirty="0"/>
            </a:br>
            <a:r>
              <a:rPr lang="ru-RU" sz="2400" dirty="0"/>
              <a:t>которые нужны для выполнения базовых операций</a:t>
            </a:r>
          </a:p>
        </p:txBody>
      </p:sp>
      <p:sp>
        <p:nvSpPr>
          <p:cNvPr id="5" name="Овал 4"/>
          <p:cNvSpPr/>
          <p:nvPr/>
        </p:nvSpPr>
        <p:spPr>
          <a:xfrm>
            <a:off x="3567873" y="4283926"/>
            <a:ext cx="346383" cy="328368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4657256" y="4603163"/>
            <a:ext cx="346383" cy="328368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Равнобедренный треугольник 6"/>
          <p:cNvSpPr/>
          <p:nvPr/>
        </p:nvSpPr>
        <p:spPr>
          <a:xfrm>
            <a:off x="3477988" y="4656350"/>
            <a:ext cx="522737" cy="579729"/>
          </a:xfrm>
          <a:prstGeom prst="triangl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" name="Равнобедренный треугольник 7"/>
          <p:cNvSpPr/>
          <p:nvPr/>
        </p:nvSpPr>
        <p:spPr>
          <a:xfrm>
            <a:off x="4565391" y="4958180"/>
            <a:ext cx="522737" cy="579729"/>
          </a:xfrm>
          <a:prstGeom prst="triangl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9" name="Прямая со стрелкой 8"/>
          <p:cNvCxnSpPr>
            <a:stCxn id="5" idx="5"/>
            <a:endCxn id="6" idx="2"/>
          </p:cNvCxnSpPr>
          <p:nvPr/>
        </p:nvCxnSpPr>
        <p:spPr>
          <a:xfrm>
            <a:off x="3863529" y="4564206"/>
            <a:ext cx="793727" cy="2031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>
          <a:xfrm>
            <a:off x="3429204" y="2277598"/>
            <a:ext cx="311861" cy="328368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4653569" y="2277598"/>
            <a:ext cx="346383" cy="328368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Равнобедренный треугольник 11"/>
          <p:cNvSpPr/>
          <p:nvPr/>
        </p:nvSpPr>
        <p:spPr>
          <a:xfrm>
            <a:off x="3323765" y="2660984"/>
            <a:ext cx="522737" cy="579729"/>
          </a:xfrm>
          <a:prstGeom prst="triangl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3" name="Равнобедренный треугольник 12"/>
          <p:cNvSpPr/>
          <p:nvPr/>
        </p:nvSpPr>
        <p:spPr>
          <a:xfrm>
            <a:off x="4545392" y="2640712"/>
            <a:ext cx="522737" cy="579729"/>
          </a:xfrm>
          <a:prstGeom prst="triangl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2809188" y="1565644"/>
            <a:ext cx="2913074" cy="4203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4027416" y="2677193"/>
            <a:ext cx="338554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+</a:t>
            </a:r>
            <a:endParaRPr lang="ru-RU" sz="2400" b="1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3232025" y="988929"/>
            <a:ext cx="17139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link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x,y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35240" y="1010658"/>
            <a:ext cx="1535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cut</a:t>
            </a:r>
            <a:r>
              <a:rPr lang="en-US" sz="2400" dirty="0">
                <a:latin typeface="Consolas" panose="020B0609020204030204" pitchFamily="49" charset="0"/>
              </a:rPr>
              <a:t>(y)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6501637" y="1612271"/>
            <a:ext cx="2899614" cy="41103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/>
          <p:cNvSpPr/>
          <p:nvPr/>
        </p:nvSpPr>
        <p:spPr>
          <a:xfrm>
            <a:off x="7650539" y="1780175"/>
            <a:ext cx="346383" cy="328368"/>
          </a:xfrm>
          <a:prstGeom prst="ellipse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" name="Овал 21"/>
          <p:cNvSpPr/>
          <p:nvPr/>
        </p:nvSpPr>
        <p:spPr>
          <a:xfrm>
            <a:off x="8294043" y="2476528"/>
            <a:ext cx="346383" cy="32836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3" name="Равнобедренный треугольник 22"/>
          <p:cNvSpPr/>
          <p:nvPr/>
        </p:nvSpPr>
        <p:spPr>
          <a:xfrm>
            <a:off x="8216237" y="2836087"/>
            <a:ext cx="503767" cy="359456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5" name="Овал 24"/>
          <p:cNvSpPr/>
          <p:nvPr/>
        </p:nvSpPr>
        <p:spPr>
          <a:xfrm>
            <a:off x="7172062" y="2522016"/>
            <a:ext cx="311861" cy="328368"/>
          </a:xfrm>
          <a:prstGeom prst="ellipse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z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6" name="Равнобедренный треугольник 25"/>
          <p:cNvSpPr/>
          <p:nvPr/>
        </p:nvSpPr>
        <p:spPr>
          <a:xfrm>
            <a:off x="7082157" y="2845760"/>
            <a:ext cx="472412" cy="349783"/>
          </a:xfrm>
          <a:prstGeom prst="triangle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27" name="Прямая со стрелкой 26"/>
          <p:cNvCxnSpPr>
            <a:stCxn id="21" idx="4"/>
            <a:endCxn id="25" idx="0"/>
          </p:cNvCxnSpPr>
          <p:nvPr/>
        </p:nvCxnSpPr>
        <p:spPr>
          <a:xfrm flipH="1">
            <a:off x="7327993" y="2108543"/>
            <a:ext cx="495738" cy="41347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Овал 27"/>
          <p:cNvSpPr/>
          <p:nvPr/>
        </p:nvSpPr>
        <p:spPr>
          <a:xfrm>
            <a:off x="7688591" y="2493456"/>
            <a:ext cx="311861" cy="328368"/>
          </a:xfrm>
          <a:prstGeom prst="ellipse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9" name="Равнобедренный треугольник 28"/>
          <p:cNvSpPr/>
          <p:nvPr/>
        </p:nvSpPr>
        <p:spPr>
          <a:xfrm>
            <a:off x="7610494" y="2845760"/>
            <a:ext cx="472412" cy="349783"/>
          </a:xfrm>
          <a:prstGeom prst="triangle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1" name="Овал 30"/>
          <p:cNvSpPr/>
          <p:nvPr/>
        </p:nvSpPr>
        <p:spPr>
          <a:xfrm>
            <a:off x="7297718" y="4231574"/>
            <a:ext cx="294366" cy="328368"/>
          </a:xfrm>
          <a:prstGeom prst="ellipse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7050887" y="4810591"/>
            <a:ext cx="323259" cy="328368"/>
          </a:xfrm>
          <a:prstGeom prst="ellipse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z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3" name="Равнобедренный треугольник 32"/>
          <p:cNvSpPr/>
          <p:nvPr/>
        </p:nvSpPr>
        <p:spPr>
          <a:xfrm>
            <a:off x="6997945" y="5174711"/>
            <a:ext cx="429141" cy="357064"/>
          </a:xfrm>
          <a:prstGeom prst="triangle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34" name="Прямая со стрелкой 33"/>
          <p:cNvCxnSpPr>
            <a:endCxn id="32" idx="0"/>
          </p:cNvCxnSpPr>
          <p:nvPr/>
        </p:nvCxnSpPr>
        <p:spPr>
          <a:xfrm flipH="1">
            <a:off x="7212517" y="4555136"/>
            <a:ext cx="209630" cy="255455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Овал 34"/>
          <p:cNvSpPr/>
          <p:nvPr/>
        </p:nvSpPr>
        <p:spPr>
          <a:xfrm>
            <a:off x="7567416" y="4782031"/>
            <a:ext cx="291953" cy="328368"/>
          </a:xfrm>
          <a:prstGeom prst="ellipse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6" name="Равнобедренный треугольник 35"/>
          <p:cNvSpPr/>
          <p:nvPr/>
        </p:nvSpPr>
        <p:spPr>
          <a:xfrm>
            <a:off x="7482249" y="5132413"/>
            <a:ext cx="462286" cy="374242"/>
          </a:xfrm>
          <a:prstGeom prst="triangle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37" name="Прямая со стрелкой 36"/>
          <p:cNvCxnSpPr/>
          <p:nvPr/>
        </p:nvCxnSpPr>
        <p:spPr>
          <a:xfrm>
            <a:off x="7471170" y="4567302"/>
            <a:ext cx="168784" cy="27498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Овал 37"/>
          <p:cNvSpPr/>
          <p:nvPr/>
        </p:nvSpPr>
        <p:spPr>
          <a:xfrm>
            <a:off x="8295715" y="4761859"/>
            <a:ext cx="341345" cy="32836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9" name="Равнобедренный треугольник 38"/>
          <p:cNvSpPr/>
          <p:nvPr/>
        </p:nvSpPr>
        <p:spPr>
          <a:xfrm>
            <a:off x="8269194" y="5132413"/>
            <a:ext cx="428115" cy="359456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 flipH="1">
            <a:off x="8117322" y="2322990"/>
            <a:ext cx="136991" cy="17400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Стрелка вниз 40"/>
          <p:cNvSpPr/>
          <p:nvPr/>
        </p:nvSpPr>
        <p:spPr>
          <a:xfrm>
            <a:off x="7839470" y="3699558"/>
            <a:ext cx="229399" cy="322881"/>
          </a:xfrm>
          <a:prstGeom prst="downArrow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868058" y="535324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</a:rPr>
              <a:t>x≤y</a:t>
            </a:r>
            <a:endParaRPr lang="ru-RU" b="1" dirty="0">
              <a:latin typeface="Consolas" panose="020B0609020204030204" pitchFamily="49" charset="0"/>
            </a:endParaRPr>
          </a:p>
        </p:txBody>
      </p:sp>
      <p:sp>
        <p:nvSpPr>
          <p:cNvPr id="43" name="Стрелка вниз 42"/>
          <p:cNvSpPr/>
          <p:nvPr/>
        </p:nvSpPr>
        <p:spPr>
          <a:xfrm>
            <a:off x="4093651" y="3699558"/>
            <a:ext cx="229399" cy="322881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47" name="Прямая со стрелкой 46"/>
          <p:cNvCxnSpPr>
            <a:stCxn id="21" idx="4"/>
            <a:endCxn id="28" idx="0"/>
          </p:cNvCxnSpPr>
          <p:nvPr/>
        </p:nvCxnSpPr>
        <p:spPr>
          <a:xfrm>
            <a:off x="7823731" y="2108543"/>
            <a:ext cx="20791" cy="38491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stCxn id="21" idx="4"/>
            <a:endCxn id="22" idx="1"/>
          </p:cNvCxnSpPr>
          <p:nvPr/>
        </p:nvCxnSpPr>
        <p:spPr>
          <a:xfrm>
            <a:off x="7823731" y="2108543"/>
            <a:ext cx="521039" cy="41607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4882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2884054" y="968305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Овал 18"/>
          <p:cNvSpPr/>
          <p:nvPr/>
        </p:nvSpPr>
        <p:spPr>
          <a:xfrm>
            <a:off x="4928447" y="889016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" name="Овал 19"/>
          <p:cNvSpPr/>
          <p:nvPr/>
        </p:nvSpPr>
        <p:spPr>
          <a:xfrm>
            <a:off x="5418640" y="1493904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1" name="Овал 20"/>
          <p:cNvSpPr/>
          <p:nvPr/>
        </p:nvSpPr>
        <p:spPr>
          <a:xfrm>
            <a:off x="6146271" y="1543603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" name="Овал 21"/>
          <p:cNvSpPr/>
          <p:nvPr/>
        </p:nvSpPr>
        <p:spPr>
          <a:xfrm>
            <a:off x="6636464" y="2148491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3" name="Прямая со стрелкой 22"/>
          <p:cNvCxnSpPr>
            <a:stCxn id="21" idx="5"/>
            <a:endCxn id="22" idx="0"/>
          </p:cNvCxnSpPr>
          <p:nvPr/>
        </p:nvCxnSpPr>
        <p:spPr>
          <a:xfrm>
            <a:off x="6419845" y="1833269"/>
            <a:ext cx="376875" cy="31522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19" idx="5"/>
            <a:endCxn id="21" idx="1"/>
          </p:cNvCxnSpPr>
          <p:nvPr/>
        </p:nvCxnSpPr>
        <p:spPr>
          <a:xfrm>
            <a:off x="5202021" y="1178682"/>
            <a:ext cx="991188" cy="41462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7108980" y="1468188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6" name="Овал 25"/>
          <p:cNvSpPr/>
          <p:nvPr/>
        </p:nvSpPr>
        <p:spPr>
          <a:xfrm>
            <a:off x="7599173" y="2073076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7" name="Овал 26"/>
          <p:cNvSpPr/>
          <p:nvPr/>
        </p:nvSpPr>
        <p:spPr>
          <a:xfrm>
            <a:off x="8326804" y="2122775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8" name="Овал 27"/>
          <p:cNvSpPr/>
          <p:nvPr/>
        </p:nvSpPr>
        <p:spPr>
          <a:xfrm>
            <a:off x="8816997" y="2727663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9" name="Прямая со стрелкой 28"/>
          <p:cNvCxnSpPr>
            <a:stCxn id="27" idx="5"/>
            <a:endCxn id="28" idx="0"/>
          </p:cNvCxnSpPr>
          <p:nvPr/>
        </p:nvCxnSpPr>
        <p:spPr>
          <a:xfrm>
            <a:off x="8600378" y="2412441"/>
            <a:ext cx="376875" cy="31522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25" idx="5"/>
            <a:endCxn id="27" idx="1"/>
          </p:cNvCxnSpPr>
          <p:nvPr/>
        </p:nvCxnSpPr>
        <p:spPr>
          <a:xfrm>
            <a:off x="7382554" y="1757854"/>
            <a:ext cx="991188" cy="41462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19" idx="5"/>
            <a:endCxn id="20" idx="1"/>
          </p:cNvCxnSpPr>
          <p:nvPr/>
        </p:nvCxnSpPr>
        <p:spPr>
          <a:xfrm>
            <a:off x="5202021" y="1178682"/>
            <a:ext cx="263557" cy="36492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endCxn id="25" idx="1"/>
          </p:cNvCxnSpPr>
          <p:nvPr/>
        </p:nvCxnSpPr>
        <p:spPr>
          <a:xfrm>
            <a:off x="5230500" y="1190754"/>
            <a:ext cx="1925418" cy="32713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Овал 37"/>
          <p:cNvSpPr/>
          <p:nvPr/>
        </p:nvSpPr>
        <p:spPr>
          <a:xfrm>
            <a:off x="3639437" y="954190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9" name="Овал 38"/>
          <p:cNvSpPr/>
          <p:nvPr/>
        </p:nvSpPr>
        <p:spPr>
          <a:xfrm>
            <a:off x="4129630" y="1559078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0" name="Прямая со стрелкой 39"/>
          <p:cNvCxnSpPr>
            <a:stCxn id="38" idx="5"/>
            <a:endCxn id="39" idx="0"/>
          </p:cNvCxnSpPr>
          <p:nvPr/>
        </p:nvCxnSpPr>
        <p:spPr>
          <a:xfrm>
            <a:off x="3913011" y="1243856"/>
            <a:ext cx="376875" cy="31522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25" idx="5"/>
            <a:endCxn id="26" idx="1"/>
          </p:cNvCxnSpPr>
          <p:nvPr/>
        </p:nvCxnSpPr>
        <p:spPr>
          <a:xfrm>
            <a:off x="7382554" y="1757854"/>
            <a:ext cx="263557" cy="36492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Объект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5706022"/>
              </p:ext>
            </p:extLst>
          </p:nvPr>
        </p:nvGraphicFramePr>
        <p:xfrm>
          <a:off x="8737378" y="825221"/>
          <a:ext cx="67171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84" name="Equation" r:id="rId3" imgW="253890" imgH="279279" progId="Equation.DSMT4">
                  <p:embed/>
                </p:oleObj>
              </mc:Choice>
              <mc:Fallback>
                <p:oleObj name="Equation" r:id="rId3" imgW="253890" imgH="279279" progId="Equation.DSMT4">
                  <p:embed/>
                  <p:pic>
                    <p:nvPicPr>
                      <p:cNvPr id="0" name="Picture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7378" y="825221"/>
                        <a:ext cx="67171" cy="457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9820194"/>
              </p:ext>
            </p:extLst>
          </p:nvPr>
        </p:nvGraphicFramePr>
        <p:xfrm>
          <a:off x="8487060" y="4840532"/>
          <a:ext cx="1484312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85" name="Equation" r:id="rId5" imgW="723600" imgH="266400" progId="Equation.DSMT4">
                  <p:embed/>
                </p:oleObj>
              </mc:Choice>
              <mc:Fallback>
                <p:oleObj name="Equation" r:id="rId5" imgW="723600" imgH="266400" progId="Equation.DSMT4">
                  <p:embed/>
                  <p:pic>
                    <p:nvPicPr>
                      <p:cNvPr id="0" name="Picture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87060" y="4840532"/>
                        <a:ext cx="1484312" cy="5476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350546" y="258326"/>
            <a:ext cx="52719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</a:t>
            </a:r>
            <a:r>
              <a:rPr lang="ru-RU" sz="2400" b="1" dirty="0" err="1">
                <a:latin typeface="Consolas" panose="020B0609020204030204" pitchFamily="49" charset="0"/>
              </a:rPr>
              <a:t>nsert</a:t>
            </a:r>
            <a:r>
              <a:rPr lang="ru-RU" sz="2400" b="1" dirty="0">
                <a:latin typeface="Consolas" panose="020B0609020204030204" pitchFamily="49" charset="0"/>
              </a:rPr>
              <a:t>(x) </a:t>
            </a:r>
            <a:r>
              <a:rPr lang="ru-RU" sz="2400" b="1" dirty="0"/>
              <a:t>— </a:t>
            </a:r>
            <a:r>
              <a:rPr lang="ru-RU" sz="2400" dirty="0"/>
              <a:t>добавление ключа x. </a:t>
            </a:r>
          </a:p>
        </p:txBody>
      </p:sp>
      <p:sp>
        <p:nvSpPr>
          <p:cNvPr id="31" name="Овал 30"/>
          <p:cNvSpPr/>
          <p:nvPr/>
        </p:nvSpPr>
        <p:spPr>
          <a:xfrm>
            <a:off x="2174898" y="985263"/>
            <a:ext cx="320512" cy="339365"/>
          </a:xfrm>
          <a:prstGeom prst="ellipse">
            <a:avLst/>
          </a:prstGeom>
          <a:solidFill>
            <a:srgbClr val="FF5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9" name="Овал 58"/>
          <p:cNvSpPr/>
          <p:nvPr/>
        </p:nvSpPr>
        <p:spPr>
          <a:xfrm>
            <a:off x="2233605" y="4159540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0" name="Овал 59"/>
          <p:cNvSpPr/>
          <p:nvPr/>
        </p:nvSpPr>
        <p:spPr>
          <a:xfrm>
            <a:off x="2723798" y="4733632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1" name="Овал 60"/>
          <p:cNvSpPr/>
          <p:nvPr/>
        </p:nvSpPr>
        <p:spPr>
          <a:xfrm>
            <a:off x="3451429" y="4814127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2" name="Овал 61"/>
          <p:cNvSpPr/>
          <p:nvPr/>
        </p:nvSpPr>
        <p:spPr>
          <a:xfrm>
            <a:off x="3941622" y="5388219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63" name="Прямая со стрелкой 62"/>
          <p:cNvCxnSpPr>
            <a:stCxn id="61" idx="5"/>
            <a:endCxn id="62" idx="0"/>
          </p:cNvCxnSpPr>
          <p:nvPr/>
        </p:nvCxnSpPr>
        <p:spPr>
          <a:xfrm>
            <a:off x="3725003" y="5103793"/>
            <a:ext cx="376875" cy="284426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59" idx="5"/>
            <a:endCxn id="61" idx="1"/>
          </p:cNvCxnSpPr>
          <p:nvPr/>
        </p:nvCxnSpPr>
        <p:spPr>
          <a:xfrm>
            <a:off x="2507179" y="4449206"/>
            <a:ext cx="991188" cy="41462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Овал 65"/>
          <p:cNvSpPr/>
          <p:nvPr/>
        </p:nvSpPr>
        <p:spPr>
          <a:xfrm>
            <a:off x="4414138" y="4707916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4847968" y="5312804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8" name="Овал 67"/>
          <p:cNvSpPr/>
          <p:nvPr/>
        </p:nvSpPr>
        <p:spPr>
          <a:xfrm>
            <a:off x="5575599" y="5362503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9" name="Овал 68"/>
          <p:cNvSpPr/>
          <p:nvPr/>
        </p:nvSpPr>
        <p:spPr>
          <a:xfrm>
            <a:off x="6065792" y="5967391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70" name="Прямая со стрелкой 69"/>
          <p:cNvCxnSpPr>
            <a:stCxn id="68" idx="5"/>
            <a:endCxn id="69" idx="0"/>
          </p:cNvCxnSpPr>
          <p:nvPr/>
        </p:nvCxnSpPr>
        <p:spPr>
          <a:xfrm>
            <a:off x="5849173" y="5652169"/>
            <a:ext cx="376875" cy="31522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>
            <a:stCxn id="66" idx="5"/>
            <a:endCxn id="68" idx="1"/>
          </p:cNvCxnSpPr>
          <p:nvPr/>
        </p:nvCxnSpPr>
        <p:spPr>
          <a:xfrm>
            <a:off x="4687712" y="4997582"/>
            <a:ext cx="934825" cy="41462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59" idx="5"/>
          </p:cNvCxnSpPr>
          <p:nvPr/>
        </p:nvCxnSpPr>
        <p:spPr>
          <a:xfrm>
            <a:off x="2507179" y="4449206"/>
            <a:ext cx="263557" cy="36492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/>
          <p:cNvCxnSpPr/>
          <p:nvPr/>
        </p:nvCxnSpPr>
        <p:spPr>
          <a:xfrm>
            <a:off x="2535658" y="4461278"/>
            <a:ext cx="1925418" cy="32713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Овал 73"/>
          <p:cNvSpPr/>
          <p:nvPr/>
        </p:nvSpPr>
        <p:spPr>
          <a:xfrm>
            <a:off x="1438545" y="4717263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5" name="Овал 74"/>
          <p:cNvSpPr/>
          <p:nvPr/>
        </p:nvSpPr>
        <p:spPr>
          <a:xfrm>
            <a:off x="1928738" y="5322151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76" name="Прямая со стрелкой 75"/>
          <p:cNvCxnSpPr>
            <a:stCxn id="74" idx="5"/>
            <a:endCxn id="75" idx="0"/>
          </p:cNvCxnSpPr>
          <p:nvPr/>
        </p:nvCxnSpPr>
        <p:spPr>
          <a:xfrm>
            <a:off x="1712119" y="5006929"/>
            <a:ext cx="376875" cy="31522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>
            <a:stCxn id="66" idx="5"/>
            <a:endCxn id="67" idx="1"/>
          </p:cNvCxnSpPr>
          <p:nvPr/>
        </p:nvCxnSpPr>
        <p:spPr>
          <a:xfrm>
            <a:off x="4687712" y="4997582"/>
            <a:ext cx="207194" cy="36492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Объект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0662348"/>
              </p:ext>
            </p:extLst>
          </p:nvPr>
        </p:nvGraphicFramePr>
        <p:xfrm>
          <a:off x="6469408" y="4321973"/>
          <a:ext cx="67171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86" name="Equation" r:id="rId7" imgW="253890" imgH="279279" progId="Equation.DSMT4">
                  <p:embed/>
                </p:oleObj>
              </mc:Choice>
              <mc:Fallback>
                <p:oleObj name="Equation" r:id="rId7" imgW="253890" imgH="279279" progId="Equation.DSMT4">
                  <p:embed/>
                  <p:pic>
                    <p:nvPicPr>
                      <p:cNvPr id="0" name="Picture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9408" y="4321973"/>
                        <a:ext cx="67171" cy="457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" name="Овал 78"/>
          <p:cNvSpPr/>
          <p:nvPr/>
        </p:nvSpPr>
        <p:spPr>
          <a:xfrm>
            <a:off x="662056" y="4699071"/>
            <a:ext cx="320512" cy="339365"/>
          </a:xfrm>
          <a:prstGeom prst="ellipse">
            <a:avLst/>
          </a:prstGeom>
          <a:solidFill>
            <a:srgbClr val="FF5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80" name="Прямая соединительная линия 79"/>
          <p:cNvCxnSpPr/>
          <p:nvPr/>
        </p:nvCxnSpPr>
        <p:spPr>
          <a:xfrm>
            <a:off x="386008" y="7300206"/>
            <a:ext cx="6599254" cy="18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535150" y="4472474"/>
            <a:ext cx="235443" cy="2354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578920" y="4454282"/>
            <a:ext cx="1011932" cy="2536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278699" y="2798148"/>
            <a:ext cx="63454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Инвариант 1 всегда будет выполняться. </a:t>
            </a:r>
          </a:p>
          <a:p>
            <a:endParaRPr lang="ru-RU" dirty="0"/>
          </a:p>
          <a:p>
            <a:r>
              <a:rPr lang="ru-RU" dirty="0"/>
              <a:t>Для восстановления инварианта 2 </a:t>
            </a:r>
          </a:p>
          <a:p>
            <a:r>
              <a:rPr lang="ru-RU" dirty="0"/>
              <a:t>выполним серию операций </a:t>
            </a:r>
            <a:r>
              <a:rPr lang="en-US" b="1" dirty="0"/>
              <a:t>link</a:t>
            </a:r>
            <a:r>
              <a:rPr lang="en-US" dirty="0"/>
              <a:t> </a:t>
            </a:r>
            <a:r>
              <a:rPr lang="ru-RU" dirty="0"/>
              <a:t>над деревьями одного ранга: 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141030" y="1604798"/>
            <a:ext cx="388248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0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818867" y="3306931"/>
            <a:ext cx="4851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Так как каждый </a:t>
            </a:r>
            <a:r>
              <a:rPr lang="en-US" dirty="0">
                <a:latin typeface="Consolas" panose="020B0609020204030204" pitchFamily="49" charset="0"/>
              </a:rPr>
              <a:t>link</a:t>
            </a:r>
            <a:r>
              <a:rPr lang="en-US" dirty="0"/>
              <a:t> </a:t>
            </a:r>
            <a:r>
              <a:rPr lang="ru-RU" dirty="0"/>
              <a:t>уменьшает число деревьев на 1, а число деревьев в биномиальном семействе из </a:t>
            </a:r>
            <a:r>
              <a:rPr lang="en-US" dirty="0"/>
              <a:t>n </a:t>
            </a:r>
            <a:r>
              <a:rPr lang="ru-RU" dirty="0"/>
              <a:t>вершин  есть </a:t>
            </a:r>
            <a:r>
              <a:rPr lang="en-US" dirty="0"/>
              <a:t>O(log n)</a:t>
            </a:r>
            <a:r>
              <a:rPr lang="ru-RU" dirty="0"/>
              <a:t>, то время работы операции добавления ключа: </a:t>
            </a:r>
          </a:p>
        </p:txBody>
      </p:sp>
      <p:sp>
        <p:nvSpPr>
          <p:cNvPr id="58" name="Овал 57"/>
          <p:cNvSpPr/>
          <p:nvPr/>
        </p:nvSpPr>
        <p:spPr>
          <a:xfrm>
            <a:off x="313295" y="4173963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125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59" grpId="0" animBg="1"/>
      <p:bldP spid="60" grpId="0" animBg="1"/>
      <p:bldP spid="61" grpId="0" animBg="1"/>
      <p:bldP spid="62" grpId="0" animBg="1"/>
      <p:bldP spid="66" grpId="0" animBg="1"/>
      <p:bldP spid="67" grpId="0" animBg="1"/>
      <p:bldP spid="68" grpId="0" animBg="1"/>
      <p:bldP spid="69" grpId="0" animBg="1"/>
      <p:bldP spid="74" grpId="0" animBg="1"/>
      <p:bldP spid="75" grpId="0" animBg="1"/>
      <p:bldP spid="79" grpId="0" animBg="1"/>
      <p:bldP spid="88" grpId="0"/>
      <p:bldP spid="81" grpId="0"/>
      <p:bldP spid="6" grpId="0"/>
      <p:bldP spid="5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977909" y="1680504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Овал 18"/>
          <p:cNvSpPr/>
          <p:nvPr/>
        </p:nvSpPr>
        <p:spPr>
          <a:xfrm>
            <a:off x="2898219" y="1666081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" name="Овал 19"/>
          <p:cNvSpPr/>
          <p:nvPr/>
        </p:nvSpPr>
        <p:spPr>
          <a:xfrm>
            <a:off x="3388412" y="2270969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1" name="Овал 20"/>
          <p:cNvSpPr/>
          <p:nvPr/>
        </p:nvSpPr>
        <p:spPr>
          <a:xfrm>
            <a:off x="4116043" y="2320668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" name="Овал 21"/>
          <p:cNvSpPr/>
          <p:nvPr/>
        </p:nvSpPr>
        <p:spPr>
          <a:xfrm>
            <a:off x="4606236" y="2925556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3" name="Прямая со стрелкой 22"/>
          <p:cNvCxnSpPr>
            <a:stCxn id="21" idx="5"/>
            <a:endCxn id="22" idx="0"/>
          </p:cNvCxnSpPr>
          <p:nvPr/>
        </p:nvCxnSpPr>
        <p:spPr>
          <a:xfrm>
            <a:off x="4389617" y="2610334"/>
            <a:ext cx="376875" cy="31522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19" idx="5"/>
            <a:endCxn id="21" idx="1"/>
          </p:cNvCxnSpPr>
          <p:nvPr/>
        </p:nvCxnSpPr>
        <p:spPr>
          <a:xfrm>
            <a:off x="3171793" y="1955747"/>
            <a:ext cx="991188" cy="41462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5078752" y="2245253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6" name="Овал 25"/>
          <p:cNvSpPr/>
          <p:nvPr/>
        </p:nvSpPr>
        <p:spPr>
          <a:xfrm>
            <a:off x="5568945" y="2850141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7" name="Овал 26"/>
          <p:cNvSpPr/>
          <p:nvPr/>
        </p:nvSpPr>
        <p:spPr>
          <a:xfrm>
            <a:off x="6296576" y="2899840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8" name="Овал 27"/>
          <p:cNvSpPr/>
          <p:nvPr/>
        </p:nvSpPr>
        <p:spPr>
          <a:xfrm>
            <a:off x="6786769" y="3504728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9" name="Прямая со стрелкой 28"/>
          <p:cNvCxnSpPr>
            <a:stCxn id="27" idx="5"/>
            <a:endCxn id="28" idx="0"/>
          </p:cNvCxnSpPr>
          <p:nvPr/>
        </p:nvCxnSpPr>
        <p:spPr>
          <a:xfrm>
            <a:off x="6570150" y="3189506"/>
            <a:ext cx="376875" cy="31522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25" idx="5"/>
            <a:endCxn id="27" idx="1"/>
          </p:cNvCxnSpPr>
          <p:nvPr/>
        </p:nvCxnSpPr>
        <p:spPr>
          <a:xfrm>
            <a:off x="5352326" y="2534919"/>
            <a:ext cx="991188" cy="41462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19" idx="5"/>
            <a:endCxn id="20" idx="1"/>
          </p:cNvCxnSpPr>
          <p:nvPr/>
        </p:nvCxnSpPr>
        <p:spPr>
          <a:xfrm>
            <a:off x="3171793" y="1955747"/>
            <a:ext cx="263557" cy="36492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endCxn id="25" idx="1"/>
          </p:cNvCxnSpPr>
          <p:nvPr/>
        </p:nvCxnSpPr>
        <p:spPr>
          <a:xfrm>
            <a:off x="3200272" y="1967819"/>
            <a:ext cx="1925418" cy="32713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Овал 37"/>
          <p:cNvSpPr/>
          <p:nvPr/>
        </p:nvSpPr>
        <p:spPr>
          <a:xfrm>
            <a:off x="1733292" y="1666389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9" name="Овал 38"/>
          <p:cNvSpPr/>
          <p:nvPr/>
        </p:nvSpPr>
        <p:spPr>
          <a:xfrm>
            <a:off x="2223485" y="2271277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0" name="Прямая со стрелкой 39"/>
          <p:cNvCxnSpPr>
            <a:stCxn id="38" idx="5"/>
            <a:endCxn id="39" idx="0"/>
          </p:cNvCxnSpPr>
          <p:nvPr/>
        </p:nvCxnSpPr>
        <p:spPr>
          <a:xfrm>
            <a:off x="2006866" y="1956055"/>
            <a:ext cx="376875" cy="31522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25" idx="5"/>
            <a:endCxn id="26" idx="1"/>
          </p:cNvCxnSpPr>
          <p:nvPr/>
        </p:nvCxnSpPr>
        <p:spPr>
          <a:xfrm>
            <a:off x="5352326" y="2534919"/>
            <a:ext cx="263557" cy="36492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Объект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8258492"/>
              </p:ext>
            </p:extLst>
          </p:nvPr>
        </p:nvGraphicFramePr>
        <p:xfrm>
          <a:off x="6947025" y="1276698"/>
          <a:ext cx="67171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90" name="Equation" r:id="rId3" imgW="253890" imgH="279279" progId="Equation.DSMT4">
                  <p:embed/>
                </p:oleObj>
              </mc:Choice>
              <mc:Fallback>
                <p:oleObj name="Equation" r:id="rId3" imgW="253890" imgH="279279" progId="Equation.DSMT4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7025" y="1276698"/>
                        <a:ext cx="67171" cy="457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Rectangle 3"/>
          <p:cNvSpPr>
            <a:spLocks noChangeArrowheads="1"/>
          </p:cNvSpPr>
          <p:nvPr/>
        </p:nvSpPr>
        <p:spPr bwMode="auto">
          <a:xfrm flipV="1">
            <a:off x="8830507" y="3536316"/>
            <a:ext cx="326501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Прямоугольник 48"/>
          <p:cNvSpPr/>
          <p:nvPr/>
        </p:nvSpPr>
        <p:spPr>
          <a:xfrm>
            <a:off x="761519" y="197477"/>
            <a:ext cx="53435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>
                <a:latin typeface="Consolas" panose="020B0609020204030204" pitchFamily="49" charset="0"/>
              </a:rPr>
              <a:t>GetMin</a:t>
            </a:r>
            <a:r>
              <a:rPr lang="ru-RU" sz="2400" b="1" dirty="0">
                <a:latin typeface="Consolas" panose="020B0609020204030204" pitchFamily="49" charset="0"/>
              </a:rPr>
              <a:t>() </a:t>
            </a:r>
            <a:r>
              <a:rPr lang="ru-RU" sz="2000" dirty="0"/>
              <a:t>— поиск минимального ключа; </a:t>
            </a:r>
            <a:endParaRPr lang="en-US" sz="2000" dirty="0"/>
          </a:p>
        </p:txBody>
      </p:sp>
      <p:cxnSp>
        <p:nvCxnSpPr>
          <p:cNvPr id="15" name="Прямая со стрелкой 14"/>
          <p:cNvCxnSpPr/>
          <p:nvPr/>
        </p:nvCxnSpPr>
        <p:spPr>
          <a:xfrm flipH="1">
            <a:off x="3166076" y="1335950"/>
            <a:ext cx="216619" cy="26108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3478215"/>
              </p:ext>
            </p:extLst>
          </p:nvPr>
        </p:nvGraphicFramePr>
        <p:xfrm>
          <a:off x="6456832" y="171168"/>
          <a:ext cx="808908" cy="547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91" name="Equation" r:id="rId5" imgW="393480" imgH="266400" progId="Equation.DSMT4">
                  <p:embed/>
                </p:oleObj>
              </mc:Choice>
              <mc:Fallback>
                <p:oleObj name="Equation" r:id="rId5" imgW="393480" imgH="266400" progId="Equation.DSMT4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6832" y="171168"/>
                        <a:ext cx="808908" cy="5479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132513" y="983332"/>
            <a:ext cx="33491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хранят указатель на корень дерева с минимальным ключом и поддерживают его в процессе выполнения других операций</a:t>
            </a:r>
            <a:r>
              <a:rPr lang="en-US" dirty="0"/>
              <a:t>;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6003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2980675" y="1040094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Овал 18"/>
          <p:cNvSpPr/>
          <p:nvPr/>
        </p:nvSpPr>
        <p:spPr>
          <a:xfrm>
            <a:off x="189347" y="1072669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" name="Овал 19"/>
          <p:cNvSpPr/>
          <p:nvPr/>
        </p:nvSpPr>
        <p:spPr>
          <a:xfrm>
            <a:off x="679540" y="1677557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1" name="Овал 20"/>
          <p:cNvSpPr/>
          <p:nvPr/>
        </p:nvSpPr>
        <p:spPr>
          <a:xfrm>
            <a:off x="1407171" y="1727256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" name="Овал 21"/>
          <p:cNvSpPr/>
          <p:nvPr/>
        </p:nvSpPr>
        <p:spPr>
          <a:xfrm>
            <a:off x="1897364" y="2332144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3" name="Прямая со стрелкой 22"/>
          <p:cNvCxnSpPr>
            <a:stCxn id="21" idx="5"/>
            <a:endCxn id="22" idx="0"/>
          </p:cNvCxnSpPr>
          <p:nvPr/>
        </p:nvCxnSpPr>
        <p:spPr>
          <a:xfrm>
            <a:off x="1680745" y="2016922"/>
            <a:ext cx="376875" cy="3152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19" idx="5"/>
            <a:endCxn id="21" idx="1"/>
          </p:cNvCxnSpPr>
          <p:nvPr/>
        </p:nvCxnSpPr>
        <p:spPr>
          <a:xfrm>
            <a:off x="462921" y="1362335"/>
            <a:ext cx="991188" cy="4146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2369880" y="1651841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6" name="Овал 25"/>
          <p:cNvSpPr/>
          <p:nvPr/>
        </p:nvSpPr>
        <p:spPr>
          <a:xfrm>
            <a:off x="2860073" y="2256729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7" name="Овал 26"/>
          <p:cNvSpPr/>
          <p:nvPr/>
        </p:nvSpPr>
        <p:spPr>
          <a:xfrm>
            <a:off x="3587704" y="2306428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8" name="Овал 27"/>
          <p:cNvSpPr/>
          <p:nvPr/>
        </p:nvSpPr>
        <p:spPr>
          <a:xfrm>
            <a:off x="4077897" y="2911316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9" name="Прямая со стрелкой 28"/>
          <p:cNvCxnSpPr>
            <a:stCxn id="27" idx="5"/>
            <a:endCxn id="28" idx="0"/>
          </p:cNvCxnSpPr>
          <p:nvPr/>
        </p:nvCxnSpPr>
        <p:spPr>
          <a:xfrm>
            <a:off x="3861278" y="2596094"/>
            <a:ext cx="376875" cy="3152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25" idx="5"/>
            <a:endCxn id="27" idx="1"/>
          </p:cNvCxnSpPr>
          <p:nvPr/>
        </p:nvCxnSpPr>
        <p:spPr>
          <a:xfrm>
            <a:off x="2643454" y="1941507"/>
            <a:ext cx="991188" cy="4146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19" idx="5"/>
            <a:endCxn id="20" idx="1"/>
          </p:cNvCxnSpPr>
          <p:nvPr/>
        </p:nvCxnSpPr>
        <p:spPr>
          <a:xfrm>
            <a:off x="462921" y="1362335"/>
            <a:ext cx="263557" cy="3649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endCxn id="25" idx="1"/>
          </p:cNvCxnSpPr>
          <p:nvPr/>
        </p:nvCxnSpPr>
        <p:spPr>
          <a:xfrm>
            <a:off x="491400" y="1374407"/>
            <a:ext cx="1925418" cy="3271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Овал 37"/>
          <p:cNvSpPr/>
          <p:nvPr/>
        </p:nvSpPr>
        <p:spPr>
          <a:xfrm>
            <a:off x="3654991" y="1029294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9" name="Овал 38"/>
          <p:cNvSpPr/>
          <p:nvPr/>
        </p:nvSpPr>
        <p:spPr>
          <a:xfrm>
            <a:off x="4080017" y="1533827"/>
            <a:ext cx="297725" cy="323190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0" name="Прямая со стрелкой 39"/>
          <p:cNvCxnSpPr>
            <a:stCxn id="38" idx="5"/>
            <a:endCxn id="39" idx="0"/>
          </p:cNvCxnSpPr>
          <p:nvPr/>
        </p:nvCxnSpPr>
        <p:spPr>
          <a:xfrm>
            <a:off x="3928565" y="1318960"/>
            <a:ext cx="300315" cy="2148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25" idx="5"/>
            <a:endCxn id="26" idx="1"/>
          </p:cNvCxnSpPr>
          <p:nvPr/>
        </p:nvCxnSpPr>
        <p:spPr>
          <a:xfrm>
            <a:off x="2643454" y="1941507"/>
            <a:ext cx="263557" cy="3649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Объект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314145"/>
              </p:ext>
            </p:extLst>
          </p:nvPr>
        </p:nvGraphicFramePr>
        <p:xfrm>
          <a:off x="5023521" y="2164578"/>
          <a:ext cx="67171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18" name="Equation" r:id="rId3" imgW="253890" imgH="279279" progId="Equation.DSMT4">
                  <p:embed/>
                </p:oleObj>
              </mc:Choice>
              <mc:Fallback>
                <p:oleObj name="Equation" r:id="rId3" imgW="253890" imgH="279279" progId="Equation.DSMT4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3521" y="2164578"/>
                        <a:ext cx="67171" cy="457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Rectangle 3"/>
          <p:cNvSpPr>
            <a:spLocks noChangeArrowheads="1"/>
          </p:cNvSpPr>
          <p:nvPr/>
        </p:nvSpPr>
        <p:spPr bwMode="auto">
          <a:xfrm flipV="1">
            <a:off x="8830507" y="3536316"/>
            <a:ext cx="326501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378875" y="193835"/>
            <a:ext cx="69808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>
                <a:latin typeface="Consolas" panose="020B0609020204030204" pitchFamily="49" charset="0"/>
              </a:rPr>
              <a:t>ExtractMin</a:t>
            </a:r>
            <a:r>
              <a:rPr lang="ru-RU" sz="2400" b="1" dirty="0">
                <a:latin typeface="Consolas" panose="020B0609020204030204" pitchFamily="49" charset="0"/>
              </a:rPr>
              <a:t>() </a:t>
            </a:r>
            <a:r>
              <a:rPr lang="ru-RU" sz="2400" b="1" dirty="0"/>
              <a:t>— </a:t>
            </a:r>
            <a:r>
              <a:rPr lang="ru-RU" sz="2400" dirty="0"/>
              <a:t>удаление минимального ключа; </a:t>
            </a:r>
          </a:p>
        </p:txBody>
      </p:sp>
      <p:sp>
        <p:nvSpPr>
          <p:cNvPr id="33" name="Овал 32"/>
          <p:cNvSpPr/>
          <p:nvPr/>
        </p:nvSpPr>
        <p:spPr>
          <a:xfrm>
            <a:off x="7818490" y="1630418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5" name="Овал 34"/>
          <p:cNvSpPr/>
          <p:nvPr/>
        </p:nvSpPr>
        <p:spPr>
          <a:xfrm>
            <a:off x="8493789" y="1618607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6" name="Овал 35"/>
          <p:cNvSpPr/>
          <p:nvPr/>
        </p:nvSpPr>
        <p:spPr>
          <a:xfrm>
            <a:off x="8983982" y="2223495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37" name="Прямая со стрелкой 36"/>
          <p:cNvCxnSpPr>
            <a:stCxn id="35" idx="5"/>
            <a:endCxn id="36" idx="0"/>
          </p:cNvCxnSpPr>
          <p:nvPr/>
        </p:nvCxnSpPr>
        <p:spPr>
          <a:xfrm>
            <a:off x="8767363" y="1908273"/>
            <a:ext cx="376875" cy="31522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Овал 41"/>
          <p:cNvSpPr/>
          <p:nvPr/>
        </p:nvSpPr>
        <p:spPr>
          <a:xfrm>
            <a:off x="9243456" y="1564061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9733649" y="2168949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10461280" y="2218648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10951473" y="2823536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6" name="Прямая со стрелкой 45"/>
          <p:cNvCxnSpPr>
            <a:stCxn id="44" idx="5"/>
            <a:endCxn id="45" idx="0"/>
          </p:cNvCxnSpPr>
          <p:nvPr/>
        </p:nvCxnSpPr>
        <p:spPr>
          <a:xfrm>
            <a:off x="10734854" y="2508314"/>
            <a:ext cx="376875" cy="31522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>
            <a:stCxn id="42" idx="5"/>
            <a:endCxn id="44" idx="1"/>
          </p:cNvCxnSpPr>
          <p:nvPr/>
        </p:nvCxnSpPr>
        <p:spPr>
          <a:xfrm>
            <a:off x="9517030" y="1853727"/>
            <a:ext cx="991188" cy="41462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Овал 51"/>
          <p:cNvSpPr/>
          <p:nvPr/>
        </p:nvSpPr>
        <p:spPr>
          <a:xfrm>
            <a:off x="7122145" y="1620049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7" name="Овал 56"/>
          <p:cNvSpPr/>
          <p:nvPr/>
        </p:nvSpPr>
        <p:spPr>
          <a:xfrm>
            <a:off x="7629125" y="2275850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58" name="Прямая со стрелкой 57"/>
          <p:cNvCxnSpPr>
            <a:stCxn id="52" idx="5"/>
          </p:cNvCxnSpPr>
          <p:nvPr/>
        </p:nvCxnSpPr>
        <p:spPr>
          <a:xfrm>
            <a:off x="7395719" y="1909715"/>
            <a:ext cx="422771" cy="366135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>
            <a:stCxn id="42" idx="5"/>
            <a:endCxn id="43" idx="1"/>
          </p:cNvCxnSpPr>
          <p:nvPr/>
        </p:nvCxnSpPr>
        <p:spPr>
          <a:xfrm>
            <a:off x="9517030" y="1853727"/>
            <a:ext cx="263557" cy="36492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Овал 59"/>
          <p:cNvSpPr/>
          <p:nvPr/>
        </p:nvSpPr>
        <p:spPr>
          <a:xfrm>
            <a:off x="6588055" y="1607272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1169178" y="1352780"/>
            <a:ext cx="78126" cy="193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982015" y="1520254"/>
            <a:ext cx="78854" cy="1357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V="1">
            <a:off x="503127" y="1556682"/>
            <a:ext cx="176413" cy="211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Овал 66"/>
          <p:cNvSpPr/>
          <p:nvPr/>
        </p:nvSpPr>
        <p:spPr>
          <a:xfrm>
            <a:off x="5704107" y="4345699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8" name="Овал 67"/>
          <p:cNvSpPr/>
          <p:nvPr/>
        </p:nvSpPr>
        <p:spPr>
          <a:xfrm>
            <a:off x="4553983" y="3701006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9" name="Овал 68"/>
          <p:cNvSpPr/>
          <p:nvPr/>
        </p:nvSpPr>
        <p:spPr>
          <a:xfrm>
            <a:off x="4881802" y="4400978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70" name="Прямая со стрелкой 69"/>
          <p:cNvCxnSpPr>
            <a:endCxn id="69" idx="0"/>
          </p:cNvCxnSpPr>
          <p:nvPr/>
        </p:nvCxnSpPr>
        <p:spPr>
          <a:xfrm>
            <a:off x="4778767" y="4023728"/>
            <a:ext cx="263291" cy="3772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Овал 70"/>
          <p:cNvSpPr/>
          <p:nvPr/>
        </p:nvSpPr>
        <p:spPr>
          <a:xfrm>
            <a:off x="7568497" y="4239256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2" name="Овал 71"/>
          <p:cNvSpPr/>
          <p:nvPr/>
        </p:nvSpPr>
        <p:spPr>
          <a:xfrm>
            <a:off x="7990055" y="4918069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3" name="Овал 72"/>
          <p:cNvSpPr/>
          <p:nvPr/>
        </p:nvSpPr>
        <p:spPr>
          <a:xfrm>
            <a:off x="8785254" y="4759591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4" name="Овал 73"/>
          <p:cNvSpPr/>
          <p:nvPr/>
        </p:nvSpPr>
        <p:spPr>
          <a:xfrm>
            <a:off x="9280044" y="5175030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75" name="Прямая со стрелкой 74"/>
          <p:cNvCxnSpPr>
            <a:stCxn id="73" idx="5"/>
            <a:endCxn id="74" idx="0"/>
          </p:cNvCxnSpPr>
          <p:nvPr/>
        </p:nvCxnSpPr>
        <p:spPr>
          <a:xfrm>
            <a:off x="9058828" y="5049257"/>
            <a:ext cx="381472" cy="1257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stCxn id="71" idx="5"/>
            <a:endCxn id="73" idx="1"/>
          </p:cNvCxnSpPr>
          <p:nvPr/>
        </p:nvCxnSpPr>
        <p:spPr>
          <a:xfrm>
            <a:off x="7842071" y="4528922"/>
            <a:ext cx="990121" cy="2803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Овал 76"/>
          <p:cNvSpPr/>
          <p:nvPr/>
        </p:nvSpPr>
        <p:spPr>
          <a:xfrm>
            <a:off x="6413408" y="4258348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8" name="Овал 77"/>
          <p:cNvSpPr/>
          <p:nvPr/>
        </p:nvSpPr>
        <p:spPr>
          <a:xfrm>
            <a:off x="6869566" y="4938457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79" name="Прямая со стрелкой 78"/>
          <p:cNvCxnSpPr>
            <a:stCxn id="77" idx="5"/>
            <a:endCxn id="78" idx="0"/>
          </p:cNvCxnSpPr>
          <p:nvPr/>
        </p:nvCxnSpPr>
        <p:spPr>
          <a:xfrm>
            <a:off x="6686982" y="4548014"/>
            <a:ext cx="342840" cy="3904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/>
          <p:nvPr/>
        </p:nvCxnSpPr>
        <p:spPr>
          <a:xfrm>
            <a:off x="7829799" y="4568840"/>
            <a:ext cx="263557" cy="3649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/>
          <p:cNvCxnSpPr>
            <a:stCxn id="81" idx="5"/>
            <a:endCxn id="67" idx="0"/>
          </p:cNvCxnSpPr>
          <p:nvPr/>
        </p:nvCxnSpPr>
        <p:spPr>
          <a:xfrm flipH="1">
            <a:off x="5864363" y="3891105"/>
            <a:ext cx="113318" cy="45459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1" idx="5"/>
            <a:endCxn id="77" idx="1"/>
          </p:cNvCxnSpPr>
          <p:nvPr/>
        </p:nvCxnSpPr>
        <p:spPr>
          <a:xfrm>
            <a:off x="5977681" y="3891105"/>
            <a:ext cx="482665" cy="4169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 стрелкой 90"/>
          <p:cNvCxnSpPr/>
          <p:nvPr/>
        </p:nvCxnSpPr>
        <p:spPr>
          <a:xfrm>
            <a:off x="5990128" y="3899668"/>
            <a:ext cx="1630301" cy="3701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4995387" y="1198318"/>
            <a:ext cx="1518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/>
              <a:t>1) после серии </a:t>
            </a:r>
          </a:p>
          <a:p>
            <a:pPr algn="ctr"/>
            <a:r>
              <a:rPr lang="en-US" sz="1600" b="1" dirty="0"/>
              <a:t>cut</a:t>
            </a:r>
            <a:r>
              <a:rPr lang="ru-RU" sz="1600" b="1" dirty="0"/>
              <a:t>: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785772" y="3295687"/>
            <a:ext cx="8249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2) выполним серию операций </a:t>
            </a:r>
            <a:r>
              <a:rPr lang="en-US" b="1" dirty="0"/>
              <a:t>link</a:t>
            </a:r>
            <a:r>
              <a:rPr lang="ru-RU" dirty="0"/>
              <a:t> над деревьями одинакового ранга для восстановления инварианта 2:</a:t>
            </a:r>
          </a:p>
        </p:txBody>
      </p:sp>
      <p:graphicFrame>
        <p:nvGraphicFramePr>
          <p:cNvPr id="99" name="Объект 9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3345529"/>
              </p:ext>
            </p:extLst>
          </p:nvPr>
        </p:nvGraphicFramePr>
        <p:xfrm>
          <a:off x="6769186" y="5758789"/>
          <a:ext cx="13811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19" name="Equation" r:id="rId5" imgW="672840" imgH="266400" progId="Equation.DSMT4">
                  <p:embed/>
                </p:oleObj>
              </mc:Choice>
              <mc:Fallback>
                <p:oleObj name="Equation" r:id="rId5" imgW="672840" imgH="266400" progId="Equation.DSMT4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9186" y="5758789"/>
                        <a:ext cx="13811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Прямая со стрелкой 4"/>
          <p:cNvCxnSpPr/>
          <p:nvPr/>
        </p:nvCxnSpPr>
        <p:spPr>
          <a:xfrm>
            <a:off x="77953" y="701740"/>
            <a:ext cx="161630" cy="3275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4225" y="5435873"/>
            <a:ext cx="10322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Так как каждый </a:t>
            </a:r>
            <a:r>
              <a:rPr lang="en-US" b="1" dirty="0">
                <a:latin typeface="Consolas" panose="020B0609020204030204" pitchFamily="49" charset="0"/>
              </a:rPr>
              <a:t>link</a:t>
            </a:r>
            <a:r>
              <a:rPr lang="en-US" dirty="0"/>
              <a:t> </a:t>
            </a:r>
            <a:r>
              <a:rPr lang="ru-RU" dirty="0"/>
              <a:t>уменьшает число деревьев на 1, а число деревьев  в семействе есть </a:t>
            </a:r>
            <a:r>
              <a:rPr lang="en-US" dirty="0"/>
              <a:t>O(log n)</a:t>
            </a:r>
            <a:r>
              <a:rPr lang="ru-RU" dirty="0"/>
              <a:t>, то время работы операции удаления минимального элемента: </a:t>
            </a:r>
          </a:p>
        </p:txBody>
      </p:sp>
      <p:sp>
        <p:nvSpPr>
          <p:cNvPr id="81" name="Овал 80"/>
          <p:cNvSpPr/>
          <p:nvPr/>
        </p:nvSpPr>
        <p:spPr>
          <a:xfrm>
            <a:off x="5704107" y="3601439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3" name="Стрелка вправо 62"/>
          <p:cNvSpPr/>
          <p:nvPr/>
        </p:nvSpPr>
        <p:spPr>
          <a:xfrm>
            <a:off x="5371116" y="1781818"/>
            <a:ext cx="841106" cy="272011"/>
          </a:xfrm>
          <a:prstGeom prst="rightArrow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572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  <p:bldP spid="36" grpId="0" animBg="1"/>
      <p:bldP spid="42" grpId="0" animBg="1"/>
      <p:bldP spid="43" grpId="0" animBg="1"/>
      <p:bldP spid="44" grpId="0" animBg="1"/>
      <p:bldP spid="45" grpId="0" animBg="1"/>
      <p:bldP spid="52" grpId="0" animBg="1"/>
      <p:bldP spid="57" grpId="0" animBg="1"/>
      <p:bldP spid="60" grpId="0" animBg="1"/>
      <p:bldP spid="67" grpId="0" animBg="1"/>
      <p:bldP spid="68" grpId="0" animBg="1"/>
      <p:bldP spid="69" grpId="0" animBg="1"/>
      <p:bldP spid="71" grpId="0" animBg="1"/>
      <p:bldP spid="72" grpId="0" animBg="1"/>
      <p:bldP spid="73" grpId="0" animBg="1"/>
      <p:bldP spid="74" grpId="0" animBg="1"/>
      <p:bldP spid="77" grpId="0" animBg="1"/>
      <p:bldP spid="78" grpId="0" animBg="1"/>
      <p:bldP spid="96" grpId="0"/>
      <p:bldP spid="97" grpId="0"/>
      <p:bldP spid="92" grpId="0"/>
      <p:bldP spid="81" grpId="0" animBg="1"/>
      <p:bldP spid="6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Прямоугольник 55"/>
          <p:cNvSpPr/>
          <p:nvPr/>
        </p:nvSpPr>
        <p:spPr>
          <a:xfrm>
            <a:off x="264393" y="113665"/>
            <a:ext cx="97645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>
                <a:latin typeface="Consolas" panose="020B0609020204030204" pitchFamily="49" charset="0"/>
              </a:rPr>
              <a:t>Heapify</a:t>
            </a:r>
            <a:r>
              <a:rPr lang="ru-RU" sz="2400" b="1" dirty="0">
                <a:latin typeface="Consolas" panose="020B0609020204030204" pitchFamily="49" charset="0"/>
              </a:rPr>
              <a:t> </a:t>
            </a:r>
            <a:r>
              <a:rPr lang="ru-RU" sz="2400" dirty="0"/>
              <a:t>— построение кучи для последовательности из n ключей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2812" y="573795"/>
            <a:ext cx="9732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Биномиальную кучу будем строить вызовом </a:t>
            </a:r>
            <a:r>
              <a:rPr lang="en-US" sz="2400" dirty="0"/>
              <a:t>n </a:t>
            </a:r>
            <a:r>
              <a:rPr lang="ru-RU" sz="2400" dirty="0"/>
              <a:t>раз функции </a:t>
            </a:r>
            <a:r>
              <a:rPr lang="en-US" sz="2400" b="1" dirty="0">
                <a:latin typeface="Consolas" panose="020B0609020204030204" pitchFamily="49" charset="0"/>
              </a:rPr>
              <a:t>I</a:t>
            </a:r>
            <a:r>
              <a:rPr lang="ru-RU" sz="2400" b="1" dirty="0" err="1">
                <a:latin typeface="Consolas" panose="020B0609020204030204" pitchFamily="49" charset="0"/>
              </a:rPr>
              <a:t>nsert</a:t>
            </a:r>
            <a:r>
              <a:rPr lang="ru-RU" sz="2400" b="1" dirty="0">
                <a:latin typeface="Consolas" panose="020B0609020204030204" pitchFamily="49" charset="0"/>
              </a:rPr>
              <a:t>(x)</a:t>
            </a:r>
            <a:r>
              <a:rPr lang="ru-RU" sz="2400" dirty="0">
                <a:latin typeface="Consolas" panose="020B0609020204030204" pitchFamily="49" charset="0"/>
              </a:rPr>
              <a:t>.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400342" y="2608388"/>
            <a:ext cx="1479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1-й элемент: 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395752" y="2902973"/>
            <a:ext cx="1421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2-й элемент: 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395752" y="3262883"/>
            <a:ext cx="1479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3-й элемент: 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168125" y="4303096"/>
            <a:ext cx="1427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</a:t>
            </a:r>
            <a:r>
              <a:rPr lang="ru-RU" dirty="0"/>
              <a:t>-й элемент: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62981" y="1777391"/>
            <a:ext cx="7266038" cy="70788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000" i="1" dirty="0"/>
              <a:t>Оценим число  биномиальных деревьев </a:t>
            </a:r>
            <a:endParaRPr lang="en-US" sz="2000" i="1" dirty="0"/>
          </a:p>
          <a:p>
            <a:pPr algn="ctr"/>
            <a:r>
              <a:rPr lang="ru-RU" sz="2000" i="1" dirty="0"/>
              <a:t>после  выполнения каждой операции </a:t>
            </a:r>
            <a:r>
              <a:rPr lang="en-US" sz="2000" b="1" dirty="0"/>
              <a:t>Insert</a:t>
            </a:r>
            <a:r>
              <a:rPr lang="en-US" sz="2000" i="1" dirty="0"/>
              <a:t> (x)</a:t>
            </a:r>
            <a:endParaRPr lang="ru-RU" sz="20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5085191" y="2609687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0+1-</a:t>
            </a:r>
            <a:r>
              <a:rPr lang="en-US" dirty="0"/>
              <a:t> </a:t>
            </a:r>
            <a:r>
              <a:rPr lang="en-US" i="1" dirty="0"/>
              <a:t>t</a:t>
            </a:r>
            <a:r>
              <a:rPr lang="ru-RU" baseline="-25000" dirty="0"/>
              <a:t>1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085191" y="2902973"/>
            <a:ext cx="2187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(1-</a:t>
            </a:r>
            <a:r>
              <a:rPr lang="en-US" dirty="0"/>
              <a:t> </a:t>
            </a:r>
            <a:r>
              <a:rPr lang="en-US" i="1" dirty="0"/>
              <a:t>t</a:t>
            </a:r>
            <a:r>
              <a:rPr lang="ru-RU" baseline="-25000" dirty="0"/>
              <a:t>1</a:t>
            </a:r>
            <a:r>
              <a:rPr lang="ru-RU" dirty="0"/>
              <a:t>)+1-</a:t>
            </a:r>
            <a:r>
              <a:rPr lang="en-US" i="1" dirty="0"/>
              <a:t>t</a:t>
            </a:r>
            <a:r>
              <a:rPr lang="ru-RU" baseline="-25000" dirty="0"/>
              <a:t>2</a:t>
            </a:r>
            <a:r>
              <a:rPr lang="ru-RU" dirty="0"/>
              <a:t>=2-(</a:t>
            </a:r>
            <a:r>
              <a:rPr lang="en-US" i="1" dirty="0"/>
              <a:t>t</a:t>
            </a:r>
            <a:r>
              <a:rPr lang="ru-RU" baseline="-25000" dirty="0"/>
              <a:t>1</a:t>
            </a:r>
            <a:r>
              <a:rPr lang="ru-RU" dirty="0"/>
              <a:t>+</a:t>
            </a:r>
            <a:r>
              <a:rPr lang="en-US" i="1" dirty="0"/>
              <a:t>t</a:t>
            </a:r>
            <a:r>
              <a:rPr lang="ru-RU" baseline="-25000" dirty="0"/>
              <a:t>2</a:t>
            </a:r>
            <a:r>
              <a:rPr lang="ru-RU" dirty="0"/>
              <a:t>)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056910" y="3263185"/>
            <a:ext cx="2888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2-(</a:t>
            </a:r>
            <a:r>
              <a:rPr lang="en-US" i="1" dirty="0"/>
              <a:t>t</a:t>
            </a:r>
            <a:r>
              <a:rPr lang="ru-RU" baseline="-25000" dirty="0"/>
              <a:t>1</a:t>
            </a:r>
            <a:r>
              <a:rPr lang="ru-RU" dirty="0"/>
              <a:t>+</a:t>
            </a:r>
            <a:r>
              <a:rPr lang="en-US" i="1" dirty="0"/>
              <a:t>t</a:t>
            </a:r>
            <a:r>
              <a:rPr lang="ru-RU" baseline="-25000" dirty="0"/>
              <a:t>2</a:t>
            </a:r>
            <a:r>
              <a:rPr lang="ru-RU" dirty="0"/>
              <a:t>) +1-</a:t>
            </a:r>
            <a:r>
              <a:rPr lang="en-US" i="1" dirty="0"/>
              <a:t>t</a:t>
            </a:r>
            <a:r>
              <a:rPr lang="ru-RU" baseline="-25000" dirty="0"/>
              <a:t>3</a:t>
            </a:r>
            <a:r>
              <a:rPr lang="ru-RU" dirty="0"/>
              <a:t>=3-(</a:t>
            </a:r>
            <a:r>
              <a:rPr lang="en-US" i="1" dirty="0"/>
              <a:t>t</a:t>
            </a:r>
            <a:r>
              <a:rPr lang="ru-RU" baseline="-25000" dirty="0"/>
              <a:t>1</a:t>
            </a:r>
            <a:r>
              <a:rPr lang="ru-RU" dirty="0"/>
              <a:t>+</a:t>
            </a:r>
            <a:r>
              <a:rPr lang="en-US" i="1" dirty="0"/>
              <a:t>t</a:t>
            </a:r>
            <a:r>
              <a:rPr lang="ru-RU" baseline="-25000" dirty="0"/>
              <a:t>2</a:t>
            </a:r>
            <a:r>
              <a:rPr lang="ru-RU" dirty="0"/>
              <a:t>+</a:t>
            </a:r>
            <a:r>
              <a:rPr lang="en-US" i="1" dirty="0"/>
              <a:t>t</a:t>
            </a:r>
            <a:r>
              <a:rPr lang="ru-RU" baseline="-25000" dirty="0"/>
              <a:t>3</a:t>
            </a:r>
            <a:r>
              <a:rPr lang="ru-RU" dirty="0"/>
              <a:t>)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5151314" y="4303096"/>
            <a:ext cx="18429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n</a:t>
            </a:r>
            <a:r>
              <a:rPr lang="ru-RU" dirty="0"/>
              <a:t>-(</a:t>
            </a:r>
            <a:r>
              <a:rPr lang="en-US" i="1" dirty="0"/>
              <a:t>t</a:t>
            </a:r>
            <a:r>
              <a:rPr lang="ru-RU" baseline="-25000" dirty="0"/>
              <a:t>1</a:t>
            </a:r>
            <a:r>
              <a:rPr lang="ru-RU" dirty="0"/>
              <a:t>+</a:t>
            </a:r>
            <a:r>
              <a:rPr lang="en-US" i="1" dirty="0"/>
              <a:t>t</a:t>
            </a:r>
            <a:r>
              <a:rPr lang="ru-RU" baseline="-25000" dirty="0"/>
              <a:t>2</a:t>
            </a:r>
            <a:r>
              <a:rPr lang="ru-RU" dirty="0"/>
              <a:t>+</a:t>
            </a:r>
            <a:r>
              <a:rPr lang="en-US" i="1" dirty="0"/>
              <a:t>t</a:t>
            </a:r>
            <a:r>
              <a:rPr lang="ru-RU" baseline="-25000" dirty="0"/>
              <a:t>3</a:t>
            </a:r>
            <a:r>
              <a:rPr lang="en-US" dirty="0"/>
              <a:t>+</a:t>
            </a:r>
            <a:r>
              <a:rPr lang="ru-RU" dirty="0"/>
              <a:t>…+</a:t>
            </a:r>
            <a:r>
              <a:rPr lang="en-US" dirty="0"/>
              <a:t> </a:t>
            </a:r>
            <a:r>
              <a:rPr lang="en-US" i="1" dirty="0" err="1"/>
              <a:t>t</a:t>
            </a:r>
            <a:r>
              <a:rPr lang="en-US" baseline="-25000" dirty="0" err="1"/>
              <a:t>n</a:t>
            </a:r>
            <a:r>
              <a:rPr lang="ru-RU" dirty="0"/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78386" y="382384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ru-RU" dirty="0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5704607"/>
              </p:ext>
            </p:extLst>
          </p:nvPr>
        </p:nvGraphicFramePr>
        <p:xfrm>
          <a:off x="5151314" y="4773930"/>
          <a:ext cx="1793319" cy="1609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92" name="Equation" r:id="rId3" imgW="838080" imgH="1104840" progId="Equation.DSMT4">
                  <p:embed/>
                </p:oleObj>
              </mc:Choice>
              <mc:Fallback>
                <p:oleObj name="Equation" r:id="rId3" imgW="838080" imgH="1104840" progId="Equation.DSMT4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1314" y="4773930"/>
                        <a:ext cx="1793319" cy="16092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612294" y="1017223"/>
            <a:ext cx="8842066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u="sng" dirty="0"/>
              <a:t>Обозначение</a:t>
            </a:r>
            <a:endParaRPr lang="en-US" u="sng" dirty="0"/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t</a:t>
            </a:r>
            <a:r>
              <a:rPr lang="en-US" baseline="-25000" dirty="0" err="1">
                <a:latin typeface="Consolas" panose="020B0609020204030204" pitchFamily="49" charset="0"/>
              </a:rPr>
              <a:t>i</a:t>
            </a:r>
            <a:r>
              <a:rPr lang="en-US" dirty="0"/>
              <a:t> </a:t>
            </a:r>
            <a:r>
              <a:rPr lang="ru-RU" dirty="0"/>
              <a:t>- </a:t>
            </a:r>
            <a:r>
              <a:rPr lang="ru-RU" sz="2000" dirty="0"/>
              <a:t>число</a:t>
            </a:r>
            <a:r>
              <a:rPr lang="ru-RU" dirty="0"/>
              <a:t> операций </a:t>
            </a:r>
            <a:r>
              <a:rPr lang="en-US" b="1" dirty="0">
                <a:latin typeface="Consolas" panose="020B0609020204030204" pitchFamily="49" charset="0"/>
              </a:rPr>
              <a:t>link</a:t>
            </a:r>
            <a:r>
              <a:rPr lang="ru-RU" dirty="0"/>
              <a:t>, которые были выполнены при добавлении элемента </a:t>
            </a:r>
            <a:r>
              <a:rPr lang="en-US" dirty="0"/>
              <a:t>x</a:t>
            </a:r>
            <a:r>
              <a:rPr lang="ru-RU" dirty="0"/>
              <a:t>.</a:t>
            </a: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3168125" y="4782347"/>
            <a:ext cx="4580607" cy="94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579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2" grpId="0"/>
      <p:bldP spid="93" grpId="0"/>
      <p:bldP spid="94" grpId="0"/>
      <p:bldP spid="6" grpId="0" animBg="1"/>
      <p:bldP spid="9" grpId="0"/>
      <p:bldP spid="100" grpId="0"/>
      <p:bldP spid="101" grpId="0"/>
      <p:bldP spid="10" grpId="0"/>
      <p:bldP spid="12" grpId="0"/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8541390"/>
              </p:ext>
            </p:extLst>
          </p:nvPr>
        </p:nvGraphicFramePr>
        <p:xfrm>
          <a:off x="2274381" y="392685"/>
          <a:ext cx="1874837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98" name="Equation" r:id="rId3" imgW="876240" imgH="545760" progId="Equation.DSMT4">
                  <p:embed/>
                </p:oleObj>
              </mc:Choice>
              <mc:Fallback>
                <p:oleObj name="Equation" r:id="rId3" imgW="876240" imgH="545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4381" y="392685"/>
                        <a:ext cx="1874837" cy="795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" name="Объект 10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1369605"/>
              </p:ext>
            </p:extLst>
          </p:nvPr>
        </p:nvGraphicFramePr>
        <p:xfrm>
          <a:off x="4939992" y="2035759"/>
          <a:ext cx="858838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99" name="Equation" r:id="rId5" imgW="419040" imgH="266400" progId="Equation.DSMT4">
                  <p:embed/>
                </p:oleObj>
              </mc:Choice>
              <mc:Fallback>
                <p:oleObj name="Equation" r:id="rId5" imgW="41904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9992" y="2035759"/>
                        <a:ext cx="858838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Прямоугольник 16"/>
          <p:cNvSpPr/>
          <p:nvPr/>
        </p:nvSpPr>
        <p:spPr>
          <a:xfrm>
            <a:off x="502045" y="1111052"/>
            <a:ext cx="114379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то время работы алгоритма </a:t>
            </a:r>
            <a:r>
              <a:rPr lang="ru-RU" sz="2400" b="1" dirty="0" err="1">
                <a:latin typeface="Consolas" panose="020B0609020204030204" pitchFamily="49" charset="0"/>
              </a:rPr>
              <a:t>Heapify</a:t>
            </a:r>
            <a:r>
              <a:rPr lang="ru-RU" sz="2400" b="1" dirty="0">
                <a:latin typeface="Consolas" panose="020B0609020204030204" pitchFamily="49" charset="0"/>
              </a:rPr>
              <a:t> </a:t>
            </a:r>
            <a:r>
              <a:rPr lang="ru-RU" sz="2400" dirty="0"/>
              <a:t>построения кучи для последовательности из n ключей в худшем случае есть</a:t>
            </a:r>
          </a:p>
        </p:txBody>
      </p:sp>
      <p:sp>
        <p:nvSpPr>
          <p:cNvPr id="107" name="Прямоугольник 106"/>
          <p:cNvSpPr/>
          <p:nvPr/>
        </p:nvSpPr>
        <p:spPr>
          <a:xfrm>
            <a:off x="541472" y="2731322"/>
            <a:ext cx="1090631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u="sng" dirty="0"/>
              <a:t>Усреднённая оценка операции добавления элемента</a:t>
            </a:r>
            <a:r>
              <a:rPr lang="en-US" sz="2400" u="sng" dirty="0"/>
              <a:t> </a:t>
            </a:r>
            <a:r>
              <a:rPr lang="ru-RU" sz="2400" u="sng" dirty="0"/>
              <a:t>в биномиальную кучу:</a:t>
            </a:r>
          </a:p>
          <a:p>
            <a:pPr marL="914400" lvl="1" indent="-457200" algn="just">
              <a:buFont typeface="+mj-lt"/>
              <a:buAutoNum type="arabicParenR"/>
            </a:pPr>
            <a:r>
              <a:rPr lang="ru-RU" sz="2400" dirty="0"/>
              <a:t>предположим, что в биномиальной куче было изначально </a:t>
            </a:r>
            <a:r>
              <a:rPr lang="en-US" sz="2400" i="1" dirty="0"/>
              <a:t>z</a:t>
            </a:r>
            <a:r>
              <a:rPr lang="en-US" sz="2400" baseline="-25000" dirty="0"/>
              <a:t>0</a:t>
            </a:r>
            <a:r>
              <a:rPr lang="en-US" sz="2400" dirty="0"/>
              <a:t> </a:t>
            </a:r>
            <a:r>
              <a:rPr lang="ru-RU" sz="2400" dirty="0"/>
              <a:t>деревьев</a:t>
            </a:r>
            <a:r>
              <a:rPr lang="en-US" sz="2400" dirty="0"/>
              <a:t>; </a:t>
            </a:r>
            <a:endParaRPr lang="ru-RU" sz="2400" dirty="0"/>
          </a:p>
          <a:p>
            <a:pPr marL="914400" lvl="1" indent="-457200" algn="just">
              <a:buFont typeface="+mj-lt"/>
              <a:buAutoNum type="arabicParenR"/>
            </a:pPr>
            <a:r>
              <a:rPr lang="ru-RU" sz="2400" dirty="0"/>
              <a:t>выполним </a:t>
            </a:r>
            <a:r>
              <a:rPr lang="en-US" sz="2400" i="1" dirty="0"/>
              <a:t>k</a:t>
            </a:r>
            <a:r>
              <a:rPr lang="en-US" sz="2400" dirty="0"/>
              <a:t> </a:t>
            </a:r>
            <a:r>
              <a:rPr lang="ru-RU" sz="2400" dirty="0"/>
              <a:t>раз операцию </a:t>
            </a:r>
            <a:r>
              <a:rPr lang="en-US" sz="2400" b="1" dirty="0">
                <a:latin typeface="Consolas" panose="020B0609020204030204" pitchFamily="49" charset="0"/>
              </a:rPr>
              <a:t>Insert</a:t>
            </a:r>
            <a:r>
              <a:rPr lang="en-US" sz="2400" dirty="0">
                <a:latin typeface="Consolas" panose="020B0609020204030204" pitchFamily="49" charset="0"/>
              </a:rPr>
              <a:t>(x</a:t>
            </a:r>
            <a:r>
              <a:rPr lang="en-US" sz="2400" dirty="0"/>
              <a:t>);</a:t>
            </a:r>
          </a:p>
          <a:p>
            <a:pPr marL="914400" lvl="1" indent="-457200" algn="just">
              <a:buFont typeface="+mj-lt"/>
              <a:buAutoNum type="arabicParenR"/>
            </a:pPr>
            <a:r>
              <a:rPr lang="ru-RU" sz="2400" dirty="0"/>
              <a:t>просуммируем затраченное в худшем случае время</a:t>
            </a:r>
            <a:r>
              <a:rPr lang="en-US" sz="2400" dirty="0"/>
              <a:t>;</a:t>
            </a:r>
          </a:p>
          <a:p>
            <a:pPr marL="914400" lvl="1" indent="-457200" algn="just">
              <a:buFont typeface="+mj-lt"/>
              <a:buAutoNum type="arabicParenR"/>
            </a:pPr>
            <a:r>
              <a:rPr lang="ru-RU" sz="2400" dirty="0"/>
              <a:t>разделим полученное значение на число выполненных операций.</a:t>
            </a:r>
          </a:p>
        </p:txBody>
      </p:sp>
      <p:graphicFrame>
        <p:nvGraphicFramePr>
          <p:cNvPr id="108" name="Объект 10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3676138"/>
              </p:ext>
            </p:extLst>
          </p:nvPr>
        </p:nvGraphicFramePr>
        <p:xfrm>
          <a:off x="4343785" y="4818189"/>
          <a:ext cx="3754437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100" name="Equation" r:id="rId7" imgW="1828800" imgH="482400" progId="Equation.DSMT4">
                  <p:embed/>
                </p:oleObj>
              </mc:Choice>
              <mc:Fallback>
                <p:oleObj name="Equation" r:id="rId7" imgW="18288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785" y="4818189"/>
                        <a:ext cx="3754437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41472" y="606375"/>
            <a:ext cx="1100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Так как</a:t>
            </a:r>
          </a:p>
        </p:txBody>
      </p:sp>
    </p:spTree>
    <p:extLst>
      <p:ext uri="{BB962C8B-B14F-4D97-AF65-F5344CB8AC3E}">
        <p14:creationId xmlns:p14="http://schemas.microsoft.com/office/powerpoint/2010/main" val="1591533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0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673261" y="777218"/>
            <a:ext cx="96899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Предполагается, что задана</a:t>
            </a:r>
            <a:r>
              <a:rPr lang="ru-RU" sz="2400" u="sng" dirty="0"/>
              <a:t> позиция вершины внутри структуры данных</a:t>
            </a:r>
            <a:r>
              <a:rPr lang="en-US" sz="2400" dirty="0"/>
              <a:t>.</a:t>
            </a:r>
            <a:r>
              <a:rPr lang="ru-RU" sz="2400" dirty="0"/>
              <a:t> </a:t>
            </a:r>
          </a:p>
        </p:txBody>
      </p:sp>
      <p:sp>
        <p:nvSpPr>
          <p:cNvPr id="5" name="Овал 4"/>
          <p:cNvSpPr/>
          <p:nvPr/>
        </p:nvSpPr>
        <p:spPr>
          <a:xfrm>
            <a:off x="3780340" y="1251338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4261108" y="1847784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4988739" y="1928279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5380020" y="2374002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9" name="Прямая со стрелкой 8"/>
          <p:cNvCxnSpPr>
            <a:stCxn id="7" idx="5"/>
            <a:endCxn id="8" idx="0"/>
          </p:cNvCxnSpPr>
          <p:nvPr/>
        </p:nvCxnSpPr>
        <p:spPr>
          <a:xfrm>
            <a:off x="5262313" y="2217945"/>
            <a:ext cx="277963" cy="1560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5" idx="5"/>
            <a:endCxn id="7" idx="1"/>
          </p:cNvCxnSpPr>
          <p:nvPr/>
        </p:nvCxnSpPr>
        <p:spPr>
          <a:xfrm>
            <a:off x="4053914" y="1541004"/>
            <a:ext cx="981763" cy="4369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/>
          <p:cNvSpPr/>
          <p:nvPr/>
        </p:nvSpPr>
        <p:spPr>
          <a:xfrm>
            <a:off x="5961325" y="1797484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Овал 11"/>
          <p:cNvSpPr/>
          <p:nvPr/>
        </p:nvSpPr>
        <p:spPr>
          <a:xfrm>
            <a:off x="6315782" y="2256754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6867671" y="2238313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7286559" y="2708166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5" name="Прямая со стрелкой 14"/>
          <p:cNvCxnSpPr>
            <a:stCxn id="13" idx="5"/>
            <a:endCxn id="14" idx="0"/>
          </p:cNvCxnSpPr>
          <p:nvPr/>
        </p:nvCxnSpPr>
        <p:spPr>
          <a:xfrm>
            <a:off x="7141245" y="2527979"/>
            <a:ext cx="305570" cy="1801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11" idx="5"/>
            <a:endCxn id="13" idx="1"/>
          </p:cNvCxnSpPr>
          <p:nvPr/>
        </p:nvCxnSpPr>
        <p:spPr>
          <a:xfrm>
            <a:off x="6234899" y="2087150"/>
            <a:ext cx="679710" cy="2008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5" idx="5"/>
          </p:cNvCxnSpPr>
          <p:nvPr/>
        </p:nvCxnSpPr>
        <p:spPr>
          <a:xfrm>
            <a:off x="4053914" y="1541004"/>
            <a:ext cx="263557" cy="3649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4072968" y="1575430"/>
            <a:ext cx="1925418" cy="3271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1" idx="5"/>
            <a:endCxn id="12" idx="1"/>
          </p:cNvCxnSpPr>
          <p:nvPr/>
        </p:nvCxnSpPr>
        <p:spPr>
          <a:xfrm>
            <a:off x="6234899" y="2087150"/>
            <a:ext cx="127821" cy="2193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9305148"/>
              </p:ext>
            </p:extLst>
          </p:nvPr>
        </p:nvGraphicFramePr>
        <p:xfrm>
          <a:off x="7717386" y="1222488"/>
          <a:ext cx="67171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83" name="Equation" r:id="rId3" imgW="253890" imgH="279279" progId="Equation.DSMT4">
                  <p:embed/>
                </p:oleObj>
              </mc:Choice>
              <mc:Fallback>
                <p:oleObj name="Equation" r:id="rId3" imgW="253890" imgH="279279" progId="Equation.DSMT4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7386" y="1222488"/>
                        <a:ext cx="67171" cy="457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Прямоугольник 36"/>
          <p:cNvSpPr/>
          <p:nvPr/>
        </p:nvSpPr>
        <p:spPr>
          <a:xfrm>
            <a:off x="3486731" y="191518"/>
            <a:ext cx="528221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De</a:t>
            </a:r>
            <a:r>
              <a:rPr lang="ru-RU" sz="2400" b="1" dirty="0" err="1">
                <a:latin typeface="Consolas" panose="020B0609020204030204" pitchFamily="49" charset="0"/>
              </a:rPr>
              <a:t>creaseKey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ru-RU" sz="2400" dirty="0">
                <a:latin typeface="Consolas" panose="020B0609020204030204" pitchFamily="49" charset="0"/>
              </a:rPr>
              <a:t>уменьшение ключа)</a:t>
            </a:r>
            <a:endParaRPr lang="ru-RU" sz="2400" dirty="0"/>
          </a:p>
        </p:txBody>
      </p:sp>
      <p:sp>
        <p:nvSpPr>
          <p:cNvPr id="38" name="Прямоугольник 37"/>
          <p:cNvSpPr/>
          <p:nvPr/>
        </p:nvSpPr>
        <p:spPr>
          <a:xfrm>
            <a:off x="481389" y="3258696"/>
            <a:ext cx="115070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Consolas" panose="020B0609020204030204" pitchFamily="49" charset="0"/>
              </a:rPr>
              <a:t>Уменьшаем ключ вершины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ru-RU" sz="2400" dirty="0">
                <a:latin typeface="Consolas" panose="020B0609020204030204" pitchFamily="49" charset="0"/>
              </a:rPr>
              <a:t>и просеиваем (обменами с отцом) элемент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latin typeface="Consolas" panose="020B0609020204030204" pitchFamily="49" charset="0"/>
              </a:rPr>
              <a:t>до тех пор, пока для него не выполнится свойство кучи.</a:t>
            </a:r>
            <a:endParaRPr lang="ru-RU" sz="2400" dirty="0"/>
          </a:p>
        </p:txBody>
      </p:sp>
      <p:sp>
        <p:nvSpPr>
          <p:cNvPr id="39" name="Прямоугольник 38"/>
          <p:cNvSpPr/>
          <p:nvPr/>
        </p:nvSpPr>
        <p:spPr>
          <a:xfrm>
            <a:off x="413022" y="4218217"/>
            <a:ext cx="112151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ru-RU" sz="2400" dirty="0">
                <a:latin typeface="Consolas" panose="020B0609020204030204" pitchFamily="49" charset="0"/>
              </a:rPr>
              <a:t>Так как один обмен выполняется за </a:t>
            </a:r>
            <a:r>
              <a:rPr lang="en-US" sz="2400" dirty="0">
                <a:latin typeface="Consolas" panose="020B0609020204030204" pitchFamily="49" charset="0"/>
              </a:rPr>
              <a:t>O(1)</a:t>
            </a:r>
            <a:r>
              <a:rPr lang="ru-RU" sz="2400" dirty="0">
                <a:latin typeface="Consolas" panose="020B0609020204030204" pitchFamily="49" charset="0"/>
              </a:rPr>
              <a:t>, а количество обменов ограничено высотой дерева </a:t>
            </a:r>
            <a:r>
              <a:rPr lang="en-US" sz="2400" i="1" dirty="0">
                <a:latin typeface="Consolas" panose="020B0609020204030204" pitchFamily="49" charset="0"/>
              </a:rPr>
              <a:t>h</a:t>
            </a:r>
            <a:r>
              <a:rPr lang="ru-RU" sz="2400" dirty="0">
                <a:latin typeface="Consolas" panose="020B0609020204030204" pitchFamily="49" charset="0"/>
              </a:rPr>
              <a:t>=</a:t>
            </a:r>
            <a:r>
              <a:rPr lang="en-US" sz="2400" dirty="0">
                <a:latin typeface="Consolas" panose="020B0609020204030204" pitchFamily="49" charset="0"/>
              </a:rPr>
              <a:t>O(</a:t>
            </a:r>
            <a:r>
              <a:rPr lang="en-US" sz="2400" dirty="0" err="1">
                <a:latin typeface="Consolas" panose="020B0609020204030204" pitchFamily="49" charset="0"/>
              </a:rPr>
              <a:t>log</a:t>
            </a:r>
            <a:r>
              <a:rPr lang="en-US" sz="2400" i="1" dirty="0" err="1">
                <a:latin typeface="Consolas" panose="020B0609020204030204" pitchFamily="49" charset="0"/>
              </a:rPr>
              <a:t>n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  <a:r>
              <a:rPr lang="ru-RU" sz="2400" dirty="0">
                <a:latin typeface="Consolas" panose="020B0609020204030204" pitchFamily="49" charset="0"/>
              </a:rPr>
              <a:t>, то описанный алгоритм выполнит операцию уменьшения ключа за время:  </a:t>
            </a:r>
            <a:endParaRPr lang="ru-RU" sz="2400" dirty="0"/>
          </a:p>
        </p:txBody>
      </p:sp>
      <p:graphicFrame>
        <p:nvGraphicFramePr>
          <p:cNvPr id="40" name="Объект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777032"/>
              </p:ext>
            </p:extLst>
          </p:nvPr>
        </p:nvGraphicFramePr>
        <p:xfrm>
          <a:off x="5152379" y="5626549"/>
          <a:ext cx="1379537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84" name="Equation" r:id="rId5" imgW="672840" imgH="266400" progId="Equation.DSMT4">
                  <p:embed/>
                </p:oleObj>
              </mc:Choice>
              <mc:Fallback>
                <p:oleObj name="Equation" r:id="rId5" imgW="672840" imgH="266400" progId="Equation.DSMT4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2379" y="5626549"/>
                        <a:ext cx="1379537" cy="544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4" name="Прямая со стрелкой 83"/>
          <p:cNvCxnSpPr/>
          <p:nvPr/>
        </p:nvCxnSpPr>
        <p:spPr>
          <a:xfrm flipH="1">
            <a:off x="7612669" y="2576903"/>
            <a:ext cx="201245" cy="1301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Овал 85"/>
          <p:cNvSpPr/>
          <p:nvPr/>
        </p:nvSpPr>
        <p:spPr>
          <a:xfrm>
            <a:off x="6868749" y="2231927"/>
            <a:ext cx="320512" cy="339365"/>
          </a:xfrm>
          <a:prstGeom prst="ellipse">
            <a:avLst/>
          </a:prstGeom>
          <a:solidFill>
            <a:srgbClr val="FF5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7" name="Овал 86"/>
          <p:cNvSpPr/>
          <p:nvPr/>
        </p:nvSpPr>
        <p:spPr>
          <a:xfrm>
            <a:off x="5972783" y="1798841"/>
            <a:ext cx="320512" cy="339365"/>
          </a:xfrm>
          <a:prstGeom prst="ellipse">
            <a:avLst/>
          </a:prstGeom>
          <a:solidFill>
            <a:srgbClr val="FF5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9" name="Овал 88"/>
          <p:cNvSpPr/>
          <p:nvPr/>
        </p:nvSpPr>
        <p:spPr>
          <a:xfrm>
            <a:off x="6867671" y="2230658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5" name="Овал 84"/>
          <p:cNvSpPr/>
          <p:nvPr/>
        </p:nvSpPr>
        <p:spPr>
          <a:xfrm>
            <a:off x="7294030" y="2723591"/>
            <a:ext cx="320512" cy="323940"/>
          </a:xfrm>
          <a:prstGeom prst="ellipse">
            <a:avLst/>
          </a:prstGeom>
          <a:solidFill>
            <a:srgbClr val="FF5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8" name="Овал 87"/>
          <p:cNvSpPr/>
          <p:nvPr/>
        </p:nvSpPr>
        <p:spPr>
          <a:xfrm>
            <a:off x="7296169" y="2705628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10639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1" grpId="0" animBg="1"/>
      <p:bldP spid="12" grpId="0" animBg="1"/>
      <p:bldP spid="13" grpId="0" animBg="1"/>
      <p:bldP spid="14" grpId="0" animBg="1"/>
      <p:bldP spid="38" grpId="0"/>
      <p:bldP spid="39" grpId="0"/>
      <p:bldP spid="86" grpId="0" animBg="1"/>
      <p:bldP spid="87" grpId="0" animBg="1"/>
      <p:bldP spid="89" grpId="0" animBg="1"/>
      <p:bldP spid="85" grpId="0" animBg="1"/>
      <p:bldP spid="8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3147604" y="95769"/>
            <a:ext cx="587741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Inc</a:t>
            </a:r>
            <a:r>
              <a:rPr lang="ru-RU" sz="2400" b="1" dirty="0" err="1">
                <a:latin typeface="Consolas" panose="020B0609020204030204" pitchFamily="49" charset="0"/>
              </a:rPr>
              <a:t>reaseKey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ru-RU" sz="2400" dirty="0">
                <a:latin typeface="Consolas" panose="020B0609020204030204" pitchFamily="49" charset="0"/>
              </a:rPr>
              <a:t>увеличение ключа) </a:t>
            </a:r>
            <a:endParaRPr lang="ru-RU" sz="2400" dirty="0"/>
          </a:p>
        </p:txBody>
      </p:sp>
      <p:graphicFrame>
        <p:nvGraphicFramePr>
          <p:cNvPr id="36" name="Объект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6984743"/>
              </p:ext>
            </p:extLst>
          </p:nvPr>
        </p:nvGraphicFramePr>
        <p:xfrm>
          <a:off x="5562764" y="5727241"/>
          <a:ext cx="1534685" cy="70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28" name="Equation" r:id="rId3" imgW="749160" imgH="342720" progId="Equation.DSMT4">
                  <p:embed/>
                </p:oleObj>
              </mc:Choice>
              <mc:Fallback>
                <p:oleObj name="Equation" r:id="rId3" imgW="74916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764" y="5727241"/>
                        <a:ext cx="1534685" cy="702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Прямоугольник 40"/>
          <p:cNvSpPr/>
          <p:nvPr/>
        </p:nvSpPr>
        <p:spPr>
          <a:xfrm>
            <a:off x="125362" y="3125456"/>
            <a:ext cx="10521457" cy="156966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ru-RU" sz="2400" dirty="0">
                <a:latin typeface="Consolas" panose="020B0609020204030204" pitchFamily="49" charset="0"/>
              </a:rPr>
              <a:t>Увеличиваем ключ вершины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ru-RU" sz="2400" dirty="0">
                <a:latin typeface="Consolas" panose="020B0609020204030204" pitchFamily="49" charset="0"/>
              </a:rPr>
              <a:t>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>
                <a:latin typeface="Consolas" panose="020B0609020204030204" pitchFamily="49" charset="0"/>
              </a:rPr>
              <a:t>Если после этого для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latin typeface="Consolas" panose="020B0609020204030204" pitchFamily="49" charset="0"/>
              </a:rPr>
              <a:t>нарушается свойство кучи, то просеиваем её</a:t>
            </a:r>
            <a:r>
              <a:rPr lang="ru-RU" sz="2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latin typeface="Consolas" panose="020B0609020204030204" pitchFamily="49" charset="0"/>
              </a:rPr>
              <a:t>(обменами с наименьшим из сыновей) тех пор, пока не выполнится инвариант 1. </a:t>
            </a:r>
            <a:endParaRPr lang="ru-RU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298517" y="4798633"/>
            <a:ext cx="104973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ru-RU" sz="2000" dirty="0">
                <a:latin typeface="Consolas" panose="020B0609020204030204" pitchFamily="49" charset="0"/>
              </a:rPr>
              <a:t>Так как одно просеивание выполняется за </a:t>
            </a:r>
            <a:r>
              <a:rPr lang="en-US" sz="2000" dirty="0">
                <a:latin typeface="Consolas" panose="020B0609020204030204" pitchFamily="49" charset="0"/>
              </a:rPr>
              <a:t>O(log n)</a:t>
            </a:r>
            <a:r>
              <a:rPr lang="ru-RU" sz="2000" dirty="0">
                <a:latin typeface="Consolas" panose="020B0609020204030204" pitchFamily="49" charset="0"/>
              </a:rPr>
              <a:t>, а число просеиваний ограничено высотой дерева </a:t>
            </a:r>
            <a:r>
              <a:rPr lang="en-US" sz="2000" dirty="0">
                <a:latin typeface="Consolas" panose="020B0609020204030204" pitchFamily="49" charset="0"/>
              </a:rPr>
              <a:t>h= O(log n)</a:t>
            </a:r>
            <a:r>
              <a:rPr lang="ru-RU" sz="2000" dirty="0">
                <a:latin typeface="Consolas" panose="020B0609020204030204" pitchFamily="49" charset="0"/>
              </a:rPr>
              <a:t>, то алгоритм 1 выполнит операцию увеличения ключа за время:</a:t>
            </a:r>
            <a:endParaRPr lang="ru-RU" sz="2000" dirty="0"/>
          </a:p>
        </p:txBody>
      </p:sp>
      <p:sp>
        <p:nvSpPr>
          <p:cNvPr id="63" name="Овал 62"/>
          <p:cNvSpPr/>
          <p:nvPr/>
        </p:nvSpPr>
        <p:spPr>
          <a:xfrm>
            <a:off x="4575386" y="956997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5065579" y="1526946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5" name="Овал 64"/>
          <p:cNvSpPr/>
          <p:nvPr/>
        </p:nvSpPr>
        <p:spPr>
          <a:xfrm>
            <a:off x="5793210" y="1607441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6" name="Овал 65"/>
          <p:cNvSpPr/>
          <p:nvPr/>
        </p:nvSpPr>
        <p:spPr>
          <a:xfrm>
            <a:off x="6273978" y="2142962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67" name="Прямая со стрелкой 66"/>
          <p:cNvCxnSpPr>
            <a:stCxn id="65" idx="5"/>
            <a:endCxn id="66" idx="0"/>
          </p:cNvCxnSpPr>
          <p:nvPr/>
        </p:nvCxnSpPr>
        <p:spPr>
          <a:xfrm>
            <a:off x="6066784" y="1897107"/>
            <a:ext cx="367450" cy="245855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/>
          <p:cNvCxnSpPr>
            <a:stCxn id="63" idx="5"/>
            <a:endCxn id="65" idx="1"/>
          </p:cNvCxnSpPr>
          <p:nvPr/>
        </p:nvCxnSpPr>
        <p:spPr>
          <a:xfrm>
            <a:off x="4848960" y="1246663"/>
            <a:ext cx="991188" cy="410477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Овал 68"/>
          <p:cNvSpPr/>
          <p:nvPr/>
        </p:nvSpPr>
        <p:spPr>
          <a:xfrm>
            <a:off x="6817096" y="1483580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0" name="Овал 69"/>
          <p:cNvSpPr/>
          <p:nvPr/>
        </p:nvSpPr>
        <p:spPr>
          <a:xfrm>
            <a:off x="7189749" y="2106118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1" name="Овал 70"/>
          <p:cNvSpPr/>
          <p:nvPr/>
        </p:nvSpPr>
        <p:spPr>
          <a:xfrm>
            <a:off x="7823355" y="2106118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2" name="Овал 71"/>
          <p:cNvSpPr/>
          <p:nvPr/>
        </p:nvSpPr>
        <p:spPr>
          <a:xfrm>
            <a:off x="8316895" y="2561780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73" name="Прямая со стрелкой 72"/>
          <p:cNvCxnSpPr>
            <a:stCxn id="71" idx="5"/>
            <a:endCxn id="72" idx="0"/>
          </p:cNvCxnSpPr>
          <p:nvPr/>
        </p:nvCxnSpPr>
        <p:spPr>
          <a:xfrm>
            <a:off x="8096929" y="2395784"/>
            <a:ext cx="380222" cy="165996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>
            <a:stCxn id="69" idx="5"/>
            <a:endCxn id="71" idx="1"/>
          </p:cNvCxnSpPr>
          <p:nvPr/>
        </p:nvCxnSpPr>
        <p:spPr>
          <a:xfrm>
            <a:off x="7090670" y="1773246"/>
            <a:ext cx="779623" cy="38257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63" idx="5"/>
          </p:cNvCxnSpPr>
          <p:nvPr/>
        </p:nvCxnSpPr>
        <p:spPr>
          <a:xfrm>
            <a:off x="4848960" y="1246663"/>
            <a:ext cx="263557" cy="360778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/>
          <p:nvPr/>
        </p:nvCxnSpPr>
        <p:spPr>
          <a:xfrm>
            <a:off x="4877439" y="1254592"/>
            <a:ext cx="1925418" cy="32713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>
            <a:stCxn id="69" idx="5"/>
            <a:endCxn id="70" idx="1"/>
          </p:cNvCxnSpPr>
          <p:nvPr/>
        </p:nvCxnSpPr>
        <p:spPr>
          <a:xfrm>
            <a:off x="7090670" y="1773246"/>
            <a:ext cx="146017" cy="38257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Объект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0469982"/>
              </p:ext>
            </p:extLst>
          </p:nvPr>
        </p:nvGraphicFramePr>
        <p:xfrm>
          <a:off x="8521857" y="901650"/>
          <a:ext cx="67171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29" name="Equation" r:id="rId5" imgW="253890" imgH="279279" progId="Equation.DSMT4">
                  <p:embed/>
                </p:oleObj>
              </mc:Choice>
              <mc:Fallback>
                <p:oleObj name="Equation" r:id="rId5" imgW="253890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1857" y="901650"/>
                        <a:ext cx="67171" cy="457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225835" y="2593176"/>
            <a:ext cx="1756378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sz="2400" b="1" dirty="0"/>
              <a:t>Алгоритм 1</a:t>
            </a:r>
            <a:r>
              <a:rPr lang="ru-RU" b="1" dirty="0"/>
              <a:t> </a:t>
            </a:r>
          </a:p>
        </p:txBody>
      </p:sp>
      <p:sp>
        <p:nvSpPr>
          <p:cNvPr id="59" name="Овал 58"/>
          <p:cNvSpPr/>
          <p:nvPr/>
        </p:nvSpPr>
        <p:spPr>
          <a:xfrm>
            <a:off x="7823355" y="2115557"/>
            <a:ext cx="320512" cy="339365"/>
          </a:xfrm>
          <a:prstGeom prst="ellipse">
            <a:avLst/>
          </a:prstGeom>
          <a:solidFill>
            <a:srgbClr val="FF000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1" name="Овал 60"/>
          <p:cNvSpPr/>
          <p:nvPr/>
        </p:nvSpPr>
        <p:spPr>
          <a:xfrm>
            <a:off x="6817096" y="1483580"/>
            <a:ext cx="320512" cy="339365"/>
          </a:xfrm>
          <a:prstGeom prst="ellipse">
            <a:avLst/>
          </a:prstGeom>
          <a:solidFill>
            <a:srgbClr val="FF000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2" name="Овал 61"/>
          <p:cNvSpPr/>
          <p:nvPr/>
        </p:nvSpPr>
        <p:spPr>
          <a:xfrm>
            <a:off x="4572380" y="956997"/>
            <a:ext cx="320512" cy="339365"/>
          </a:xfrm>
          <a:prstGeom prst="ellipse">
            <a:avLst/>
          </a:prstGeom>
          <a:solidFill>
            <a:srgbClr val="FF000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57" name="Овал 56"/>
          <p:cNvSpPr/>
          <p:nvPr/>
        </p:nvSpPr>
        <p:spPr>
          <a:xfrm>
            <a:off x="4569374" y="956997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8" name="Овал 57"/>
          <p:cNvSpPr/>
          <p:nvPr/>
        </p:nvSpPr>
        <p:spPr>
          <a:xfrm>
            <a:off x="6817096" y="1483580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07523" y="885260"/>
            <a:ext cx="32573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endParaRPr lang="ru-RU" sz="20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553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59" grpId="0" animBg="1"/>
      <p:bldP spid="61" grpId="0" animBg="1"/>
      <p:bldP spid="62" grpId="0" animBg="1"/>
      <p:bldP spid="57" grpId="0" animBg="1"/>
      <p:bldP spid="58" grpId="0" animBg="1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35336"/>
              </p:ext>
            </p:extLst>
          </p:nvPr>
        </p:nvGraphicFramePr>
        <p:xfrm>
          <a:off x="1418476" y="344167"/>
          <a:ext cx="9355048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9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65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8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5911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tx1"/>
                          </a:solidFill>
                        </a:rPr>
                        <a:t>C++ 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err="1">
                          <a:solidFill>
                            <a:schemeClr val="tx1"/>
                          </a:solidFill>
                        </a:rPr>
                        <a:t>Java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err="1">
                          <a:solidFill>
                            <a:schemeClr val="tx1"/>
                          </a:solidFill>
                        </a:rPr>
                        <a:t>Python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5640"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контейнер-адаптер </a:t>
                      </a:r>
                      <a:r>
                        <a:rPr lang="ru-RU" sz="20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std</a:t>
                      </a:r>
                      <a:r>
                        <a:rPr lang="ru-RU" sz="20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ru-RU" sz="20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priority_queue</a:t>
                      </a:r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, </a:t>
                      </a:r>
                    </a:p>
                    <a:p>
                      <a:pPr algn="l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представляющий приоритетную очередь, основанную на</a:t>
                      </a:r>
                    </a:p>
                    <a:p>
                      <a:pPr algn="l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2000" u="sng" dirty="0">
                          <a:solidFill>
                            <a:schemeClr val="tx1"/>
                          </a:solidFill>
                        </a:rPr>
                        <a:t>бинарной куче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класс </a:t>
                      </a:r>
                    </a:p>
                    <a:p>
                      <a:pPr algn="l"/>
                      <a:r>
                        <a:rPr lang="ru-RU" sz="20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PriorityQueue</a:t>
                      </a:r>
                      <a:r>
                        <a:rPr lang="ru-RU" sz="2000" b="1" dirty="0">
                          <a:solidFill>
                            <a:schemeClr val="tx1"/>
                          </a:solidFill>
                        </a:rPr>
                        <a:t>, </a:t>
                      </a:r>
                    </a:p>
                    <a:p>
                      <a:pPr algn="l"/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содержащий внутри </a:t>
                      </a:r>
                      <a:r>
                        <a:rPr lang="ru-RU" sz="2000" u="sng" dirty="0">
                          <a:solidFill>
                            <a:schemeClr val="tx1"/>
                          </a:solidFill>
                        </a:rPr>
                        <a:t>бинарную кучу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нет абстрактного интерфейса приоритетной очереди, есть лишь модуль </a:t>
                      </a:r>
                    </a:p>
                    <a:p>
                      <a:r>
                        <a:rPr lang="ru-RU" sz="20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heapq</a:t>
                      </a:r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в котором реализована </a:t>
                      </a:r>
                      <a:r>
                        <a:rPr lang="ru-RU" sz="2000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бинарная куча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366796" y="3147250"/>
            <a:ext cx="11254485" cy="2882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ru-RU" sz="2400" dirty="0"/>
              <a:t>Хотя приоритетные очереди часто ассоциируются с кучами, они концептуально отличаются от куч. </a:t>
            </a:r>
          </a:p>
          <a:p>
            <a:pPr algn="just">
              <a:spcAft>
                <a:spcPts val="800"/>
              </a:spcAft>
            </a:pPr>
            <a:r>
              <a:rPr lang="ru-RU" sz="2400" b="1" dirty="0">
                <a:solidFill>
                  <a:srgbClr val="C00000"/>
                </a:solidFill>
              </a:rPr>
              <a:t>Приоритетная очередь — это абстрактное понятие.</a:t>
            </a:r>
            <a:r>
              <a:rPr lang="ru-RU" sz="2400" b="1" dirty="0">
                <a:solidFill>
                  <a:srgbClr val="FF0000"/>
                </a:solidFill>
              </a:rPr>
              <a:t> </a:t>
            </a:r>
          </a:p>
          <a:p>
            <a:pPr algn="just">
              <a:spcAft>
                <a:spcPts val="800"/>
              </a:spcAft>
            </a:pPr>
            <a:r>
              <a:rPr lang="ru-RU" sz="2400" dirty="0"/>
              <a:t>По аналогии с тем, как список (</a:t>
            </a:r>
            <a:r>
              <a:rPr lang="en-US" sz="2400" dirty="0">
                <a:latin typeface="Consolas" panose="020B0609020204030204" pitchFamily="49" charset="0"/>
              </a:rPr>
              <a:t>list</a:t>
            </a:r>
            <a:r>
              <a:rPr lang="en-US" sz="2400" dirty="0"/>
              <a:t>) </a:t>
            </a:r>
            <a:r>
              <a:rPr lang="ru-RU" sz="2400" dirty="0"/>
              <a:t>может быть реализован с помощью связного списка </a:t>
            </a:r>
            <a:r>
              <a:rPr lang="en-US" sz="2400" dirty="0"/>
              <a:t>(</a:t>
            </a:r>
            <a:r>
              <a:rPr lang="en-US" sz="2400" dirty="0">
                <a:latin typeface="Consolas" panose="020B0609020204030204" pitchFamily="49" charset="0"/>
              </a:rPr>
              <a:t>linked list</a:t>
            </a:r>
            <a:r>
              <a:rPr lang="en-US" sz="2400" dirty="0"/>
              <a:t>) </a:t>
            </a:r>
            <a:r>
              <a:rPr lang="ru-RU" sz="2400" dirty="0"/>
              <a:t>или массива</a:t>
            </a:r>
            <a:r>
              <a:rPr lang="en-US" sz="2400" dirty="0"/>
              <a:t> (</a:t>
            </a:r>
            <a:r>
              <a:rPr lang="en-US" sz="2400" dirty="0">
                <a:latin typeface="Consolas" panose="020B0609020204030204" pitchFamily="49" charset="0"/>
              </a:rPr>
              <a:t>array</a:t>
            </a:r>
            <a:r>
              <a:rPr lang="en-US" sz="2400" dirty="0"/>
              <a:t>)</a:t>
            </a:r>
            <a:r>
              <a:rPr lang="ru-RU" sz="2400" dirty="0"/>
              <a:t>, приоритетная очередь </a:t>
            </a:r>
            <a:r>
              <a:rPr lang="en-US" sz="2400" dirty="0"/>
              <a:t>(</a:t>
            </a:r>
            <a:r>
              <a:rPr lang="en-US" sz="2400" dirty="0">
                <a:latin typeface="Consolas" panose="020B0609020204030204" pitchFamily="49" charset="0"/>
              </a:rPr>
              <a:t>priority queue</a:t>
            </a:r>
            <a:r>
              <a:rPr lang="en-US" sz="2400" dirty="0"/>
              <a:t>) </a:t>
            </a:r>
            <a:r>
              <a:rPr lang="ru-RU" sz="2400" dirty="0"/>
              <a:t>может быть реализована  с помощью кучи </a:t>
            </a:r>
            <a:r>
              <a:rPr lang="en-US" sz="2400" dirty="0"/>
              <a:t>(</a:t>
            </a:r>
            <a:r>
              <a:rPr lang="en-US" sz="2400" dirty="0">
                <a:latin typeface="Consolas" panose="020B0609020204030204" pitchFamily="49" charset="0"/>
              </a:rPr>
              <a:t>heap</a:t>
            </a:r>
            <a:r>
              <a:rPr lang="en-US" sz="2400" dirty="0"/>
              <a:t>) </a:t>
            </a:r>
            <a:r>
              <a:rPr lang="ru-RU" sz="2400" dirty="0"/>
              <a:t>или другими способами</a:t>
            </a:r>
            <a:r>
              <a:rPr lang="en-US" sz="2400" dirty="0"/>
              <a:t> (stack</a:t>
            </a:r>
            <a:r>
              <a:rPr lang="ru-RU" sz="2400" dirty="0"/>
              <a:t>, </a:t>
            </a:r>
            <a:r>
              <a:rPr lang="en-US" sz="2400" dirty="0"/>
              <a:t>queue</a:t>
            </a:r>
            <a:r>
              <a:rPr lang="ru-RU" sz="2400" dirty="0"/>
              <a:t>, </a:t>
            </a:r>
            <a:r>
              <a:rPr lang="en-US" sz="2400" dirty="0" err="1"/>
              <a:t>deque</a:t>
            </a:r>
            <a:r>
              <a:rPr lang="en-US" sz="2400" dirty="0"/>
              <a:t> …)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09207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3895863"/>
              </p:ext>
            </p:extLst>
          </p:nvPr>
        </p:nvGraphicFramePr>
        <p:xfrm>
          <a:off x="7982322" y="29890"/>
          <a:ext cx="67171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77" name="Equation" r:id="rId3" imgW="253890" imgH="279279" progId="Equation.DSMT4">
                  <p:embed/>
                </p:oleObj>
              </mc:Choice>
              <mc:Fallback>
                <p:oleObj name="Equation" r:id="rId3" imgW="253890" imgH="279279" progId="Equation.DSMT4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2322" y="29890"/>
                        <a:ext cx="67171" cy="457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Прямоугольник 40"/>
          <p:cNvSpPr/>
          <p:nvPr/>
        </p:nvSpPr>
        <p:spPr>
          <a:xfrm>
            <a:off x="1185330" y="1128757"/>
            <a:ext cx="102719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ru-RU" sz="2400" dirty="0">
                <a:latin typeface="Consolas" panose="020B0609020204030204" pitchFamily="49" charset="0"/>
              </a:rPr>
              <a:t>Увеличиваем ключ вершине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ru-RU" sz="2400" dirty="0">
                <a:latin typeface="Consolas" panose="020B0609020204030204" pitchFamily="49" charset="0"/>
              </a:rPr>
              <a:t>.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67629" y="5973002"/>
            <a:ext cx="4129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Consolas" panose="020B0609020204030204" pitchFamily="49" charset="0"/>
              </a:rPr>
              <a:t>Время работы алгоритма: </a:t>
            </a:r>
            <a:endParaRPr lang="ru-RU" sz="2400" dirty="0"/>
          </a:p>
        </p:txBody>
      </p:sp>
      <p:sp>
        <p:nvSpPr>
          <p:cNvPr id="42" name="Прямоугольник 41"/>
          <p:cNvSpPr/>
          <p:nvPr/>
        </p:nvSpPr>
        <p:spPr>
          <a:xfrm>
            <a:off x="1139721" y="2325850"/>
            <a:ext cx="998997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 startAt="3"/>
            </a:pPr>
            <a:r>
              <a:rPr lang="ru-RU" sz="2400" dirty="0">
                <a:latin typeface="Consolas" panose="020B0609020204030204" pitchFamily="49" charset="0"/>
              </a:rPr>
              <a:t>Если инвариант 1 для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ru-RU" sz="2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latin typeface="Consolas" panose="020B0609020204030204" pitchFamily="49" charset="0"/>
              </a:rPr>
              <a:t>НЕ выполняется, то </a:t>
            </a:r>
          </a:p>
          <a:p>
            <a:pPr lvl="1" algn="just"/>
            <a:r>
              <a:rPr lang="ru-RU" sz="2400" dirty="0">
                <a:latin typeface="Consolas" panose="020B0609020204030204" pitchFamily="49" charset="0"/>
              </a:rPr>
              <a:t>3.1. Применяем операцию </a:t>
            </a:r>
            <a:r>
              <a:rPr lang="en-US" sz="2400" b="1" dirty="0">
                <a:latin typeface="Consolas" panose="020B0609020204030204" pitchFamily="49" charset="0"/>
              </a:rPr>
              <a:t>cut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ru-RU" sz="2400" dirty="0">
                <a:latin typeface="Consolas" panose="020B0609020204030204" pitchFamily="49" charset="0"/>
              </a:rPr>
              <a:t>к самой вершине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ru-RU" sz="2400" dirty="0">
                <a:latin typeface="Consolas" panose="020B0609020204030204" pitchFamily="49" charset="0"/>
              </a:rPr>
              <a:t> и ко всем её сыновьям. </a:t>
            </a:r>
          </a:p>
          <a:p>
            <a:pPr lvl="3" algn="just"/>
            <a:r>
              <a:rPr lang="ru-RU" sz="2400" dirty="0">
                <a:latin typeface="Consolas" panose="020B0609020204030204" pitchFamily="49" charset="0"/>
              </a:rPr>
              <a:t>Пусть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</a:t>
            </a:r>
            <a:r>
              <a:rPr lang="en-US" sz="2400" dirty="0">
                <a:latin typeface="Consolas" panose="020B0609020204030204" pitchFamily="49" charset="0"/>
              </a:rPr>
              <a:t> – </a:t>
            </a:r>
            <a:r>
              <a:rPr lang="ru-RU" sz="2400" dirty="0">
                <a:latin typeface="Consolas" panose="020B0609020204030204" pitchFamily="49" charset="0"/>
              </a:rPr>
              <a:t>отец вершины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US" sz="2400" dirty="0">
                <a:latin typeface="Consolas" panose="020B0609020204030204" pitchFamily="49" charset="0"/>
              </a:rPr>
              <a:t>.</a:t>
            </a:r>
            <a:endParaRPr lang="ru-RU" sz="2400" dirty="0">
              <a:latin typeface="Consolas" panose="020B0609020204030204" pitchFamily="49" charset="0"/>
            </a:endParaRPr>
          </a:p>
          <a:p>
            <a:pPr lvl="1" algn="just"/>
            <a:r>
              <a:rPr lang="ru-RU" sz="2400" dirty="0">
                <a:latin typeface="Consolas" panose="020B0609020204030204" pitchFamily="49" charset="0"/>
              </a:rPr>
              <a:t>3.2. Восстанавливаем инвариант 2:серия операций </a:t>
            </a:r>
            <a:r>
              <a:rPr lang="en-US" sz="2400" b="1" dirty="0">
                <a:latin typeface="Consolas" panose="020B0609020204030204" pitchFamily="49" charset="0"/>
              </a:rPr>
              <a:t>link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ru-RU" sz="2400" dirty="0">
                <a:latin typeface="Consolas" panose="020B0609020204030204" pitchFamily="49" charset="0"/>
              </a:rPr>
              <a:t>над «отрезанными» деревьями одного ранга (каждое из этих деревьев – биномиальное). </a:t>
            </a:r>
          </a:p>
          <a:p>
            <a:pPr lvl="3" algn="just"/>
            <a:r>
              <a:rPr lang="ru-RU" sz="2400" dirty="0">
                <a:latin typeface="Consolas" panose="020B0609020204030204" pitchFamily="49" charset="0"/>
              </a:rPr>
              <a:t>Суммарное число </a:t>
            </a:r>
            <a:r>
              <a:rPr lang="en-US" sz="2400" dirty="0">
                <a:latin typeface="Consolas" panose="020B0609020204030204" pitchFamily="49" charset="0"/>
              </a:rPr>
              <a:t>link</a:t>
            </a:r>
            <a:r>
              <a:rPr lang="ru-RU" sz="2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latin typeface="Consolas" panose="020B0609020204030204" pitchFamily="49" charset="0"/>
              </a:rPr>
              <a:t>-</a:t>
            </a:r>
            <a:r>
              <a:rPr lang="ru-RU" sz="2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O(log n).</a:t>
            </a:r>
            <a:endParaRPr lang="ru-RU" sz="2400" dirty="0">
              <a:latin typeface="Consolas" panose="020B0609020204030204" pitchFamily="49" charset="0"/>
            </a:endParaRPr>
          </a:p>
          <a:p>
            <a:pPr lvl="1" algn="just"/>
            <a:r>
              <a:rPr lang="ru-RU" sz="2400" dirty="0">
                <a:latin typeface="Consolas" panose="020B0609020204030204" pitchFamily="49" charset="0"/>
              </a:rPr>
              <a:t>3.3. Полученное дерево «прикрепляем» к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</a:t>
            </a:r>
            <a:r>
              <a:rPr lang="en-US" sz="2400" dirty="0">
                <a:latin typeface="Consolas" panose="020B0609020204030204" pitchFamily="49" charset="0"/>
              </a:rPr>
              <a:t>.</a:t>
            </a:r>
          </a:p>
        </p:txBody>
      </p:sp>
      <p:graphicFrame>
        <p:nvGraphicFramePr>
          <p:cNvPr id="97" name="Объект 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4531187"/>
              </p:ext>
            </p:extLst>
          </p:nvPr>
        </p:nvGraphicFramePr>
        <p:xfrm>
          <a:off x="13649395" y="3195488"/>
          <a:ext cx="67171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78" name="Equation" r:id="rId5" imgW="253890" imgH="279279" progId="Equation.DSMT4">
                  <p:embed/>
                </p:oleObj>
              </mc:Choice>
              <mc:Fallback>
                <p:oleObj name="Equation" r:id="rId5" imgW="253890" imgH="279279" progId="Equation.DSMT4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49395" y="3195488"/>
                        <a:ext cx="67171" cy="457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" name="TextBox 79"/>
          <p:cNvSpPr txBox="1"/>
          <p:nvPr/>
        </p:nvSpPr>
        <p:spPr>
          <a:xfrm>
            <a:off x="4554747" y="646381"/>
            <a:ext cx="1756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Алгоритм 2</a:t>
            </a:r>
            <a:r>
              <a:rPr lang="ru-RU" b="1" dirty="0"/>
              <a:t> </a:t>
            </a:r>
          </a:p>
        </p:txBody>
      </p:sp>
      <p:sp>
        <p:nvSpPr>
          <p:cNvPr id="87" name="Прямоугольник 86"/>
          <p:cNvSpPr/>
          <p:nvPr/>
        </p:nvSpPr>
        <p:spPr>
          <a:xfrm>
            <a:off x="3147604" y="95769"/>
            <a:ext cx="587741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Inc</a:t>
            </a:r>
            <a:r>
              <a:rPr lang="ru-RU" sz="2400" b="1" dirty="0" err="1">
                <a:latin typeface="Consolas" panose="020B0609020204030204" pitchFamily="49" charset="0"/>
              </a:rPr>
              <a:t>reaseKey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ru-RU" sz="2400" dirty="0">
                <a:latin typeface="Consolas" panose="020B0609020204030204" pitchFamily="49" charset="0"/>
              </a:rPr>
              <a:t>увеличение ключа) </a:t>
            </a:r>
            <a:endParaRPr lang="ru-RU" sz="2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185330" y="1550129"/>
            <a:ext cx="102255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Consolas" panose="020B0609020204030204" pitchFamily="49" charset="0"/>
              </a:rPr>
              <a:t>2. Если инвариант 1 для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ru-RU" sz="2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latin typeface="Consolas" panose="020B0609020204030204" pitchFamily="49" charset="0"/>
              </a:rPr>
              <a:t>выполняется, то процедура увеличения ключа завершена.</a:t>
            </a:r>
            <a:endParaRPr lang="ru-RU" sz="2400" dirty="0"/>
          </a:p>
        </p:txBody>
      </p:sp>
      <p:graphicFrame>
        <p:nvGraphicFramePr>
          <p:cNvPr id="94" name="Объект 9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5812443"/>
              </p:ext>
            </p:extLst>
          </p:nvPr>
        </p:nvGraphicFramePr>
        <p:xfrm>
          <a:off x="5073721" y="5890155"/>
          <a:ext cx="1379537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79" name="Equation" r:id="rId6" imgW="672840" imgH="266400" progId="Equation.DSMT4">
                  <p:embed/>
                </p:oleObj>
              </mc:Choice>
              <mc:Fallback>
                <p:oleObj name="Equation" r:id="rId6" imgW="67284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3721" y="5890155"/>
                        <a:ext cx="1379537" cy="544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8747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4" grpId="0"/>
      <p:bldP spid="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/>
          <p:cNvSpPr/>
          <p:nvPr/>
        </p:nvSpPr>
        <p:spPr>
          <a:xfrm>
            <a:off x="3111855" y="1050354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3567769" y="1704940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4329679" y="1704941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4819872" y="2279033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9" name="Прямая со стрелкой 8"/>
          <p:cNvCxnSpPr>
            <a:stCxn id="7" idx="5"/>
            <a:endCxn id="8" idx="0"/>
          </p:cNvCxnSpPr>
          <p:nvPr/>
        </p:nvCxnSpPr>
        <p:spPr>
          <a:xfrm>
            <a:off x="4603253" y="1994607"/>
            <a:ext cx="376875" cy="284426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5" idx="5"/>
            <a:endCxn id="7" idx="1"/>
          </p:cNvCxnSpPr>
          <p:nvPr/>
        </p:nvCxnSpPr>
        <p:spPr>
          <a:xfrm>
            <a:off x="3385429" y="1340020"/>
            <a:ext cx="991188" cy="41462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/>
          <p:cNvSpPr/>
          <p:nvPr/>
        </p:nvSpPr>
        <p:spPr>
          <a:xfrm>
            <a:off x="5292388" y="1598730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Овал 11"/>
          <p:cNvSpPr/>
          <p:nvPr/>
        </p:nvSpPr>
        <p:spPr>
          <a:xfrm>
            <a:off x="5726218" y="2203618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6453849" y="2253317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6944042" y="2858205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5" name="Прямая со стрелкой 14"/>
          <p:cNvCxnSpPr>
            <a:stCxn id="13" idx="5"/>
            <a:endCxn id="14" idx="0"/>
          </p:cNvCxnSpPr>
          <p:nvPr/>
        </p:nvCxnSpPr>
        <p:spPr>
          <a:xfrm>
            <a:off x="6727423" y="2542983"/>
            <a:ext cx="376875" cy="31522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11" idx="5"/>
            <a:endCxn id="13" idx="1"/>
          </p:cNvCxnSpPr>
          <p:nvPr/>
        </p:nvCxnSpPr>
        <p:spPr>
          <a:xfrm>
            <a:off x="5565962" y="1888396"/>
            <a:ext cx="934825" cy="41462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5" idx="5"/>
          </p:cNvCxnSpPr>
          <p:nvPr/>
        </p:nvCxnSpPr>
        <p:spPr>
          <a:xfrm>
            <a:off x="3385429" y="1340020"/>
            <a:ext cx="263557" cy="36492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3413908" y="1352092"/>
            <a:ext cx="1925418" cy="32713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1" idx="5"/>
            <a:endCxn id="12" idx="1"/>
          </p:cNvCxnSpPr>
          <p:nvPr/>
        </p:nvCxnSpPr>
        <p:spPr>
          <a:xfrm>
            <a:off x="5565962" y="1888396"/>
            <a:ext cx="207194" cy="36492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3895863"/>
              </p:ext>
            </p:extLst>
          </p:nvPr>
        </p:nvGraphicFramePr>
        <p:xfrm>
          <a:off x="7982322" y="29890"/>
          <a:ext cx="67171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43" name="Equation" r:id="rId3" imgW="253890" imgH="279279" progId="Equation.DSMT4">
                  <p:embed/>
                </p:oleObj>
              </mc:Choice>
              <mc:Fallback>
                <p:oleObj name="Equation" r:id="rId3" imgW="253890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2322" y="29890"/>
                        <a:ext cx="67171" cy="457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Овал 44"/>
          <p:cNvSpPr/>
          <p:nvPr/>
        </p:nvSpPr>
        <p:spPr>
          <a:xfrm>
            <a:off x="6623529" y="1535258"/>
            <a:ext cx="320512" cy="339365"/>
          </a:xfrm>
          <a:prstGeom prst="ellipse">
            <a:avLst/>
          </a:prstGeom>
          <a:solidFill>
            <a:schemeClr val="accent6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6" name="Овал 45"/>
          <p:cNvSpPr/>
          <p:nvPr/>
        </p:nvSpPr>
        <p:spPr>
          <a:xfrm>
            <a:off x="7113722" y="2109350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7" name="Овал 46"/>
          <p:cNvSpPr/>
          <p:nvPr/>
        </p:nvSpPr>
        <p:spPr>
          <a:xfrm>
            <a:off x="7841353" y="2189845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8" name="Овал 47"/>
          <p:cNvSpPr/>
          <p:nvPr/>
        </p:nvSpPr>
        <p:spPr>
          <a:xfrm>
            <a:off x="8331546" y="2763937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49" name="Прямая со стрелкой 48"/>
          <p:cNvCxnSpPr>
            <a:stCxn id="47" idx="5"/>
            <a:endCxn id="48" idx="0"/>
          </p:cNvCxnSpPr>
          <p:nvPr/>
        </p:nvCxnSpPr>
        <p:spPr>
          <a:xfrm>
            <a:off x="8114927" y="2479511"/>
            <a:ext cx="376875" cy="284426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45" idx="5"/>
            <a:endCxn id="47" idx="1"/>
          </p:cNvCxnSpPr>
          <p:nvPr/>
        </p:nvCxnSpPr>
        <p:spPr>
          <a:xfrm>
            <a:off x="6897103" y="1824924"/>
            <a:ext cx="991188" cy="41462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Овал 50"/>
          <p:cNvSpPr/>
          <p:nvPr/>
        </p:nvSpPr>
        <p:spPr>
          <a:xfrm>
            <a:off x="8804062" y="2083634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2" name="Овал 51"/>
          <p:cNvSpPr/>
          <p:nvPr/>
        </p:nvSpPr>
        <p:spPr>
          <a:xfrm>
            <a:off x="9237892" y="2688522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3" name="Овал 52"/>
          <p:cNvSpPr/>
          <p:nvPr/>
        </p:nvSpPr>
        <p:spPr>
          <a:xfrm>
            <a:off x="9965523" y="2738221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4" name="Овал 53"/>
          <p:cNvSpPr/>
          <p:nvPr/>
        </p:nvSpPr>
        <p:spPr>
          <a:xfrm>
            <a:off x="10455716" y="3343109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55" name="Прямая со стрелкой 54"/>
          <p:cNvCxnSpPr>
            <a:stCxn id="53" idx="5"/>
            <a:endCxn id="54" idx="0"/>
          </p:cNvCxnSpPr>
          <p:nvPr/>
        </p:nvCxnSpPr>
        <p:spPr>
          <a:xfrm>
            <a:off x="10239097" y="3027887"/>
            <a:ext cx="376875" cy="31522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>
            <a:stCxn id="51" idx="5"/>
            <a:endCxn id="53" idx="1"/>
          </p:cNvCxnSpPr>
          <p:nvPr/>
        </p:nvCxnSpPr>
        <p:spPr>
          <a:xfrm>
            <a:off x="9077636" y="2373300"/>
            <a:ext cx="934825" cy="41462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45" idx="5"/>
          </p:cNvCxnSpPr>
          <p:nvPr/>
        </p:nvCxnSpPr>
        <p:spPr>
          <a:xfrm>
            <a:off x="6897103" y="1824924"/>
            <a:ext cx="263557" cy="36492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/>
          <p:nvPr/>
        </p:nvCxnSpPr>
        <p:spPr>
          <a:xfrm>
            <a:off x="6925582" y="1836996"/>
            <a:ext cx="1925418" cy="32713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>
            <a:stCxn id="51" idx="5"/>
            <a:endCxn id="52" idx="1"/>
          </p:cNvCxnSpPr>
          <p:nvPr/>
        </p:nvCxnSpPr>
        <p:spPr>
          <a:xfrm>
            <a:off x="9077636" y="2373300"/>
            <a:ext cx="207194" cy="36492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Объект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3291567"/>
              </p:ext>
            </p:extLst>
          </p:nvPr>
        </p:nvGraphicFramePr>
        <p:xfrm>
          <a:off x="10570000" y="1484054"/>
          <a:ext cx="67171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44" name="Equation" r:id="rId5" imgW="253890" imgH="279279" progId="Equation.DSMT4">
                  <p:embed/>
                </p:oleObj>
              </mc:Choice>
              <mc:Fallback>
                <p:oleObj name="Equation" r:id="rId5" imgW="253890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70000" y="1484054"/>
                        <a:ext cx="67171" cy="457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Прямая со стрелкой 19"/>
          <p:cNvCxnSpPr/>
          <p:nvPr/>
        </p:nvCxnSpPr>
        <p:spPr>
          <a:xfrm>
            <a:off x="3365665" y="1300801"/>
            <a:ext cx="3238100" cy="36492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Овал 60"/>
          <p:cNvSpPr/>
          <p:nvPr/>
        </p:nvSpPr>
        <p:spPr>
          <a:xfrm>
            <a:off x="6634825" y="1540044"/>
            <a:ext cx="320512" cy="339365"/>
          </a:xfrm>
          <a:prstGeom prst="ellipse">
            <a:avLst/>
          </a:prstGeom>
          <a:solidFill>
            <a:srgbClr val="FF000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5" name="Овал 64"/>
          <p:cNvSpPr/>
          <p:nvPr/>
        </p:nvSpPr>
        <p:spPr>
          <a:xfrm>
            <a:off x="3378356" y="3938852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6" name="Овал 65"/>
          <p:cNvSpPr/>
          <p:nvPr/>
        </p:nvSpPr>
        <p:spPr>
          <a:xfrm>
            <a:off x="4105987" y="4019347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4596180" y="4593439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68" name="Прямая со стрелкой 67"/>
          <p:cNvCxnSpPr>
            <a:stCxn id="66" idx="5"/>
            <a:endCxn id="67" idx="0"/>
          </p:cNvCxnSpPr>
          <p:nvPr/>
        </p:nvCxnSpPr>
        <p:spPr>
          <a:xfrm>
            <a:off x="4379561" y="4309013"/>
            <a:ext cx="376875" cy="284426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/>
          <p:cNvCxnSpPr>
            <a:stCxn id="64" idx="5"/>
          </p:cNvCxnSpPr>
          <p:nvPr/>
        </p:nvCxnSpPr>
        <p:spPr>
          <a:xfrm>
            <a:off x="3249616" y="3584944"/>
            <a:ext cx="991188" cy="41462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Овал 69"/>
          <p:cNvSpPr/>
          <p:nvPr/>
        </p:nvSpPr>
        <p:spPr>
          <a:xfrm>
            <a:off x="5023635" y="3831743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1" name="Овал 70"/>
          <p:cNvSpPr/>
          <p:nvPr/>
        </p:nvSpPr>
        <p:spPr>
          <a:xfrm>
            <a:off x="5502526" y="4518024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2" name="Овал 71"/>
          <p:cNvSpPr/>
          <p:nvPr/>
        </p:nvSpPr>
        <p:spPr>
          <a:xfrm>
            <a:off x="6230157" y="4567723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3" name="Овал 72"/>
          <p:cNvSpPr/>
          <p:nvPr/>
        </p:nvSpPr>
        <p:spPr>
          <a:xfrm>
            <a:off x="6605070" y="5150302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74" name="Прямая со стрелкой 73"/>
          <p:cNvCxnSpPr>
            <a:stCxn id="72" idx="5"/>
            <a:endCxn id="73" idx="0"/>
          </p:cNvCxnSpPr>
          <p:nvPr/>
        </p:nvCxnSpPr>
        <p:spPr>
          <a:xfrm>
            <a:off x="6503731" y="4857389"/>
            <a:ext cx="261595" cy="29291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70" idx="5"/>
            <a:endCxn id="72" idx="1"/>
          </p:cNvCxnSpPr>
          <p:nvPr/>
        </p:nvCxnSpPr>
        <p:spPr>
          <a:xfrm>
            <a:off x="5297209" y="4121409"/>
            <a:ext cx="979886" cy="49601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stCxn id="64" idx="5"/>
          </p:cNvCxnSpPr>
          <p:nvPr/>
        </p:nvCxnSpPr>
        <p:spPr>
          <a:xfrm>
            <a:off x="3249616" y="3584944"/>
            <a:ext cx="263557" cy="36492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/>
          <p:nvPr/>
        </p:nvCxnSpPr>
        <p:spPr>
          <a:xfrm>
            <a:off x="3159443" y="3566220"/>
            <a:ext cx="1925418" cy="32713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70" idx="5"/>
            <a:endCxn id="71" idx="1"/>
          </p:cNvCxnSpPr>
          <p:nvPr/>
        </p:nvCxnSpPr>
        <p:spPr>
          <a:xfrm>
            <a:off x="5297209" y="4121409"/>
            <a:ext cx="252255" cy="446314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Объект 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1061999"/>
              </p:ext>
            </p:extLst>
          </p:nvPr>
        </p:nvGraphicFramePr>
        <p:xfrm>
          <a:off x="8929349" y="3135192"/>
          <a:ext cx="67171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45" name="Equation" r:id="rId6" imgW="253890" imgH="279279" progId="Equation.DSMT4">
                  <p:embed/>
                </p:oleObj>
              </mc:Choice>
              <mc:Fallback>
                <p:oleObj name="Equation" r:id="rId6" imgW="253890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9349" y="3135192"/>
                        <a:ext cx="67171" cy="457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" name="Овал 82"/>
          <p:cNvSpPr/>
          <p:nvPr/>
        </p:nvSpPr>
        <p:spPr>
          <a:xfrm>
            <a:off x="8023887" y="5154849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84" name="Овал 83"/>
          <p:cNvSpPr/>
          <p:nvPr/>
        </p:nvSpPr>
        <p:spPr>
          <a:xfrm>
            <a:off x="8563610" y="5104900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85" name="Овал 84"/>
          <p:cNvSpPr/>
          <p:nvPr/>
        </p:nvSpPr>
        <p:spPr>
          <a:xfrm>
            <a:off x="8937075" y="5644235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86" name="Прямая со стрелкой 85"/>
          <p:cNvCxnSpPr>
            <a:stCxn id="84" idx="5"/>
            <a:endCxn id="85" idx="0"/>
          </p:cNvCxnSpPr>
          <p:nvPr/>
        </p:nvCxnSpPr>
        <p:spPr>
          <a:xfrm>
            <a:off x="8837184" y="5394566"/>
            <a:ext cx="260147" cy="249669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Овал 88"/>
          <p:cNvSpPr/>
          <p:nvPr/>
        </p:nvSpPr>
        <p:spPr>
          <a:xfrm>
            <a:off x="6808188" y="4539716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0" name="Овал 89"/>
          <p:cNvSpPr/>
          <p:nvPr/>
        </p:nvSpPr>
        <p:spPr>
          <a:xfrm>
            <a:off x="7266660" y="4557760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1" name="Овал 90"/>
          <p:cNvSpPr/>
          <p:nvPr/>
        </p:nvSpPr>
        <p:spPr>
          <a:xfrm>
            <a:off x="7484164" y="5150302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92" name="Прямая со стрелкой 91"/>
          <p:cNvCxnSpPr>
            <a:stCxn id="90" idx="5"/>
            <a:endCxn id="91" idx="0"/>
          </p:cNvCxnSpPr>
          <p:nvPr/>
        </p:nvCxnSpPr>
        <p:spPr>
          <a:xfrm>
            <a:off x="7540234" y="4847426"/>
            <a:ext cx="104186" cy="302876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Прямая со стрелкой 92"/>
          <p:cNvCxnSpPr>
            <a:stCxn id="88" idx="5"/>
            <a:endCxn id="90" idx="1"/>
          </p:cNvCxnSpPr>
          <p:nvPr/>
        </p:nvCxnSpPr>
        <p:spPr>
          <a:xfrm>
            <a:off x="6861957" y="4137987"/>
            <a:ext cx="451641" cy="46947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>
            <a:stCxn id="88" idx="5"/>
            <a:endCxn id="89" idx="1"/>
          </p:cNvCxnSpPr>
          <p:nvPr/>
        </p:nvCxnSpPr>
        <p:spPr>
          <a:xfrm flipH="1">
            <a:off x="6855126" y="4137987"/>
            <a:ext cx="6831" cy="451428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7" name="Объект 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4531187"/>
              </p:ext>
            </p:extLst>
          </p:nvPr>
        </p:nvGraphicFramePr>
        <p:xfrm>
          <a:off x="13649395" y="3195488"/>
          <a:ext cx="67171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46" name="Equation" r:id="rId7" imgW="253890" imgH="279279" progId="Equation.DSMT4">
                  <p:embed/>
                </p:oleObj>
              </mc:Choice>
              <mc:Fallback>
                <p:oleObj name="Equation" r:id="rId7" imgW="253890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49395" y="3195488"/>
                        <a:ext cx="67171" cy="457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7" name="Прямая со стрелкой 26"/>
          <p:cNvCxnSpPr>
            <a:stCxn id="99" idx="5"/>
            <a:endCxn id="83" idx="0"/>
          </p:cNvCxnSpPr>
          <p:nvPr/>
        </p:nvCxnSpPr>
        <p:spPr>
          <a:xfrm flipH="1">
            <a:off x="8184143" y="4847425"/>
            <a:ext cx="82688" cy="3074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Прямая со стрелкой 99"/>
          <p:cNvCxnSpPr>
            <a:stCxn id="99" idx="5"/>
            <a:endCxn id="84" idx="1"/>
          </p:cNvCxnSpPr>
          <p:nvPr/>
        </p:nvCxnSpPr>
        <p:spPr>
          <a:xfrm>
            <a:off x="8266831" y="4847425"/>
            <a:ext cx="343717" cy="3071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Прямая со стрелкой 101"/>
          <p:cNvCxnSpPr/>
          <p:nvPr/>
        </p:nvCxnSpPr>
        <p:spPr>
          <a:xfrm>
            <a:off x="6888199" y="4131465"/>
            <a:ext cx="1191929" cy="4443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endCxn id="88" idx="1"/>
          </p:cNvCxnSpPr>
          <p:nvPr/>
        </p:nvCxnSpPr>
        <p:spPr>
          <a:xfrm>
            <a:off x="3154289" y="3505599"/>
            <a:ext cx="3481032" cy="39242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624337" y="53947"/>
            <a:ext cx="1756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Алгоритм 2</a:t>
            </a:r>
            <a:r>
              <a:rPr lang="ru-RU" b="1" dirty="0"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58709" y="538875"/>
            <a:ext cx="273657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f</a:t>
            </a:r>
            <a:endParaRPr lang="ru-RU" sz="20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632244" y="1177878"/>
            <a:ext cx="32573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endParaRPr lang="ru-RU" sz="2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994418" y="2877169"/>
            <a:ext cx="32573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f</a:t>
            </a:r>
            <a:endParaRPr lang="ru-RU" sz="20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7993257" y="4557759"/>
            <a:ext cx="320512" cy="339365"/>
          </a:xfrm>
          <a:prstGeom prst="ellipse">
            <a:avLst/>
          </a:prstGeom>
          <a:solidFill>
            <a:srgbClr val="FF000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8" name="Овал 87"/>
          <p:cNvSpPr/>
          <p:nvPr/>
        </p:nvSpPr>
        <p:spPr>
          <a:xfrm>
            <a:off x="6588383" y="3848321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4" name="Овал 63"/>
          <p:cNvSpPr/>
          <p:nvPr/>
        </p:nvSpPr>
        <p:spPr>
          <a:xfrm>
            <a:off x="2976042" y="3295278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645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5" grpId="0" animBg="1"/>
      <p:bldP spid="66" grpId="0" animBg="1"/>
      <p:bldP spid="67" grpId="0" animBg="1"/>
      <p:bldP spid="70" grpId="0" animBg="1"/>
      <p:bldP spid="71" grpId="0" animBg="1"/>
      <p:bldP spid="72" grpId="0" animBg="1"/>
      <p:bldP spid="73" grpId="0" animBg="1"/>
      <p:bldP spid="83" grpId="0" animBg="1"/>
      <p:bldP spid="84" grpId="0" animBg="1"/>
      <p:bldP spid="85" grpId="0" animBg="1"/>
      <p:bldP spid="89" grpId="0" animBg="1"/>
      <p:bldP spid="90" grpId="0" animBg="1"/>
      <p:bldP spid="91" grpId="0" animBg="1"/>
      <p:bldP spid="82" grpId="0"/>
      <p:bldP spid="99" grpId="0" animBg="1"/>
      <p:bldP spid="88" grpId="0" animBg="1"/>
      <p:bldP spid="6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12936" y="1615109"/>
            <a:ext cx="26847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>
                <a:latin typeface="Consolas" panose="020B0609020204030204" pitchFamily="49" charset="0"/>
              </a:rPr>
              <a:t>GetMin</a:t>
            </a:r>
            <a:r>
              <a:rPr lang="ru-RU" sz="2400" b="1" dirty="0">
                <a:latin typeface="Consolas" panose="020B0609020204030204" pitchFamily="49" charset="0"/>
              </a:rPr>
              <a:t>() </a:t>
            </a:r>
            <a:r>
              <a:rPr lang="ru-RU" sz="2400" dirty="0"/>
              <a:t>— поиск минимального ключа; </a:t>
            </a:r>
            <a:endParaRPr lang="en-US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334812" y="1756825"/>
            <a:ext cx="553353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>
                <a:latin typeface="Consolas" panose="020B0609020204030204" pitchFamily="49" charset="0"/>
              </a:rPr>
              <a:t>IncreaseKey</a:t>
            </a:r>
            <a:r>
              <a:rPr lang="ru-RU" sz="2400" b="1" dirty="0">
                <a:latin typeface="Consolas" panose="020B0609020204030204" pitchFamily="49" charset="0"/>
              </a:rPr>
              <a:t> </a:t>
            </a:r>
            <a:r>
              <a:rPr lang="ru-RU" sz="2400" b="1" dirty="0"/>
              <a:t> </a:t>
            </a:r>
          </a:p>
          <a:p>
            <a:r>
              <a:rPr lang="ru-RU" sz="2400" b="1" dirty="0" err="1">
                <a:latin typeface="Consolas" panose="020B0609020204030204" pitchFamily="49" charset="0"/>
              </a:rPr>
              <a:t>DecreaseKey</a:t>
            </a:r>
            <a:endParaRPr lang="ru-RU" sz="2400" b="1" dirty="0">
              <a:latin typeface="Consolas" panose="020B0609020204030204" pitchFamily="49" charset="0"/>
            </a:endParaRPr>
          </a:p>
          <a:p>
            <a:r>
              <a:rPr lang="ru-RU" sz="2400" dirty="0"/>
              <a:t>— модификация ключа вершины на заданную величину </a:t>
            </a:r>
          </a:p>
          <a:p>
            <a:r>
              <a:rPr lang="ru-RU" sz="2400" dirty="0"/>
              <a:t>(</a:t>
            </a:r>
            <a:r>
              <a:rPr lang="ru-RU" sz="2000" dirty="0"/>
              <a:t>предполагается, что </a:t>
            </a:r>
            <a:r>
              <a:rPr lang="ru-RU" sz="2000" u="sng" dirty="0"/>
              <a:t>известна позиция вершины внутри структуры данных</a:t>
            </a:r>
            <a:r>
              <a:rPr lang="ru-RU" sz="2400" dirty="0"/>
              <a:t>);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52488" y="895181"/>
            <a:ext cx="4854214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ru-RU" sz="3200" dirty="0"/>
              <a:t>Базовый набор операций: </a:t>
            </a:r>
            <a:endParaRPr lang="en-US" sz="32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313811" y="840317"/>
            <a:ext cx="5811206" cy="584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ru-RU" sz="3200" dirty="0"/>
              <a:t>Расширенный набор операций: </a:t>
            </a:r>
            <a:endParaRPr lang="en-US" sz="32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85400" y="3522040"/>
            <a:ext cx="32930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>
                <a:latin typeface="Consolas" panose="020B0609020204030204" pitchFamily="49" charset="0"/>
              </a:rPr>
              <a:t>ExtractMin</a:t>
            </a:r>
            <a:r>
              <a:rPr lang="ru-RU" sz="2400" b="1" dirty="0">
                <a:latin typeface="Consolas" panose="020B0609020204030204" pitchFamily="49" charset="0"/>
              </a:rPr>
              <a:t>() </a:t>
            </a:r>
            <a:r>
              <a:rPr lang="ru-RU" sz="2400" dirty="0"/>
              <a:t>— удаление минимального ключа; 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312936" y="5059641"/>
            <a:ext cx="29393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</a:t>
            </a:r>
            <a:r>
              <a:rPr lang="ru-RU" sz="2400" b="1" dirty="0" err="1">
                <a:latin typeface="Consolas" panose="020B0609020204030204" pitchFamily="49" charset="0"/>
              </a:rPr>
              <a:t>nsert</a:t>
            </a:r>
            <a:r>
              <a:rPr lang="ru-RU" sz="2400" b="1" dirty="0">
                <a:latin typeface="Consolas" panose="020B0609020204030204" pitchFamily="49" charset="0"/>
              </a:rPr>
              <a:t>(x) </a:t>
            </a:r>
            <a:r>
              <a:rPr lang="ru-RU" sz="2400" dirty="0"/>
              <a:t>— добавление ключа x. 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6210468" y="4499742"/>
            <a:ext cx="300894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>
                <a:latin typeface="Consolas" panose="020B0609020204030204" pitchFamily="49" charset="0"/>
              </a:rPr>
              <a:t>Heapify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ru-RU" sz="2400" dirty="0"/>
              <a:t>— построение кучи для последовательности из n ключей. </a:t>
            </a:r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5298141"/>
              </p:ext>
            </p:extLst>
          </p:nvPr>
        </p:nvGraphicFramePr>
        <p:xfrm>
          <a:off x="3679045" y="3779124"/>
          <a:ext cx="1731737" cy="686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81" name="Equation" r:id="rId3" imgW="672840" imgH="266400" progId="Equation.DSMT4">
                  <p:embed/>
                </p:oleObj>
              </mc:Choice>
              <mc:Fallback>
                <p:oleObj name="Equation" r:id="rId3" imgW="672840" imgH="266400" progId="Equation.DSMT4">
                  <p:embed/>
                  <p:pic>
                    <p:nvPicPr>
                      <p:cNvPr id="0" name="Picture 2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9045" y="3779124"/>
                        <a:ext cx="1731737" cy="6861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4011881"/>
              </p:ext>
            </p:extLst>
          </p:nvPr>
        </p:nvGraphicFramePr>
        <p:xfrm>
          <a:off x="8977236" y="1684888"/>
          <a:ext cx="1592442" cy="630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82" name="Equation" r:id="rId5" imgW="672840" imgH="266400" progId="Equation.DSMT4">
                  <p:embed/>
                </p:oleObj>
              </mc:Choice>
              <mc:Fallback>
                <p:oleObj name="Equation" r:id="rId5" imgW="672840" imgH="266400" progId="Equation.DSMT4">
                  <p:embed/>
                  <p:pic>
                    <p:nvPicPr>
                      <p:cNvPr id="0" name="Picture 2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77236" y="1684888"/>
                        <a:ext cx="1592442" cy="6309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5320262"/>
              </p:ext>
            </p:extLst>
          </p:nvPr>
        </p:nvGraphicFramePr>
        <p:xfrm>
          <a:off x="3679045" y="5059641"/>
          <a:ext cx="1731737" cy="686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83" name="Equation" r:id="rId6" imgW="672840" imgH="266400" progId="Equation.DSMT4">
                  <p:embed/>
                </p:oleObj>
              </mc:Choice>
              <mc:Fallback>
                <p:oleObj name="Equation" r:id="rId6" imgW="672840" imgH="266400" progId="Equation.DSMT4">
                  <p:embed/>
                  <p:pic>
                    <p:nvPicPr>
                      <p:cNvPr id="0" name="Picture 2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9045" y="5059641"/>
                        <a:ext cx="1731737" cy="6861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9615561"/>
              </p:ext>
            </p:extLst>
          </p:nvPr>
        </p:nvGraphicFramePr>
        <p:xfrm>
          <a:off x="3679045" y="2371228"/>
          <a:ext cx="10128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84" name="Equation" r:id="rId7" imgW="393480" imgH="266400" progId="Equation.DSMT4">
                  <p:embed/>
                </p:oleObj>
              </mc:Choice>
              <mc:Fallback>
                <p:oleObj name="Equation" r:id="rId7" imgW="393480" imgH="266400" progId="Equation.DSMT4">
                  <p:embed/>
                  <p:pic>
                    <p:nvPicPr>
                      <p:cNvPr id="0" name="Picture 2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9045" y="2371228"/>
                        <a:ext cx="1012825" cy="685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5005991"/>
              </p:ext>
            </p:extLst>
          </p:nvPr>
        </p:nvGraphicFramePr>
        <p:xfrm>
          <a:off x="9601406" y="4751619"/>
          <a:ext cx="968272" cy="616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85" name="Equation" r:id="rId9" imgW="419040" imgH="266400" progId="Equation.DSMT4">
                  <p:embed/>
                </p:oleObj>
              </mc:Choice>
              <mc:Fallback>
                <p:oleObj name="Equation" r:id="rId9" imgW="419040" imgH="266400" progId="Equation.DSMT4">
                  <p:embed/>
                  <p:pic>
                    <p:nvPicPr>
                      <p:cNvPr id="0" name="Picture 2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01406" y="4751619"/>
                        <a:ext cx="968272" cy="61604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285400" y="80214"/>
            <a:ext cx="11906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Время выполнения базовых операций для биномиальной кучи, содержащей </a:t>
            </a:r>
            <a:r>
              <a:rPr lang="ru-RU" sz="2400" dirty="0">
                <a:latin typeface="Consolas" panose="020B0609020204030204" pitchFamily="49" charset="0"/>
              </a:rPr>
              <a:t>n</a:t>
            </a:r>
            <a:r>
              <a:rPr lang="ru-RU" sz="2400" dirty="0"/>
              <a:t> вершин:</a:t>
            </a:r>
          </a:p>
        </p:txBody>
      </p:sp>
    </p:spTree>
    <p:extLst>
      <p:ext uri="{BB962C8B-B14F-4D97-AF65-F5344CB8AC3E}">
        <p14:creationId xmlns:p14="http://schemas.microsoft.com/office/powerpoint/2010/main" val="2435027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 animBg="1"/>
      <p:bldP spid="8" grpId="0" animBg="1"/>
      <p:bldP spid="10" grpId="0"/>
      <p:bldP spid="11" grpId="0"/>
      <p:bldP spid="1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3839138" y="825750"/>
            <a:ext cx="4381035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>
                <a:solidFill>
                  <a:srgbClr val="00B050"/>
                </a:solidFill>
              </a:rPr>
              <a:t>Куча Фибоначчи </a:t>
            </a:r>
          </a:p>
          <a:p>
            <a:r>
              <a:rPr lang="ru-RU" sz="3200" dirty="0"/>
              <a:t>(</a:t>
            </a:r>
            <a:r>
              <a:rPr lang="en-US" sz="3200" dirty="0">
                <a:latin typeface="Consolas" panose="020B0609020204030204" pitchFamily="49" charset="0"/>
              </a:rPr>
              <a:t>Fibonacci</a:t>
            </a:r>
            <a:r>
              <a:rPr lang="ru-RU" sz="3200" dirty="0">
                <a:latin typeface="Consolas" panose="020B0609020204030204" pitchFamily="49" charset="0"/>
              </a:rPr>
              <a:t> </a:t>
            </a:r>
            <a:r>
              <a:rPr lang="en-US" sz="3200" dirty="0">
                <a:latin typeface="Consolas" panose="020B0609020204030204" pitchFamily="49" charset="0"/>
              </a:rPr>
              <a:t>heap</a:t>
            </a:r>
            <a:r>
              <a:rPr lang="ru-RU" sz="3200" dirty="0"/>
              <a:t>)</a:t>
            </a:r>
          </a:p>
          <a:p>
            <a:r>
              <a:rPr lang="ru-RU" sz="3200" dirty="0"/>
              <a:t>была предложена Майклом Фридманом </a:t>
            </a:r>
          </a:p>
          <a:p>
            <a:r>
              <a:rPr lang="ru-RU" sz="3200" dirty="0"/>
              <a:t>и</a:t>
            </a:r>
            <a:endParaRPr lang="ru-RU" sz="3200" dirty="0">
              <a:latin typeface="Arial" panose="020B0604020202020204" pitchFamily="34" charset="0"/>
            </a:endParaRPr>
          </a:p>
          <a:p>
            <a:r>
              <a:rPr lang="ru-RU" sz="3200" dirty="0"/>
              <a:t>Робертом </a:t>
            </a:r>
            <a:r>
              <a:rPr lang="ru-RU" sz="3200" dirty="0" err="1"/>
              <a:t>Тарьяном</a:t>
            </a:r>
            <a:endParaRPr lang="ru-RU" sz="3200" dirty="0"/>
          </a:p>
          <a:p>
            <a:r>
              <a:rPr lang="ru-RU" sz="3200" dirty="0">
                <a:solidFill>
                  <a:srgbClr val="202122"/>
                </a:solidFill>
                <a:latin typeface="Arial" panose="020B0604020202020204" pitchFamily="34" charset="0"/>
              </a:rPr>
              <a:t>в </a:t>
            </a:r>
            <a:r>
              <a:rPr lang="ru-RU" sz="3200" b="1" dirty="0">
                <a:latin typeface="Arial" panose="020B0604020202020204" pitchFamily="34" charset="0"/>
              </a:rPr>
              <a:t>1984</a:t>
            </a:r>
            <a:r>
              <a:rPr lang="ru-RU" sz="3200" dirty="0">
                <a:solidFill>
                  <a:srgbClr val="202122"/>
                </a:solidFill>
                <a:latin typeface="Arial" panose="020B0604020202020204" pitchFamily="34" charset="0"/>
              </a:rPr>
              <a:t> году.</a:t>
            </a:r>
            <a:endParaRPr lang="ru-RU" sz="3200" dirty="0"/>
          </a:p>
          <a:p>
            <a:r>
              <a:rPr lang="en-US" dirty="0"/>
              <a:t> </a:t>
            </a:r>
            <a:endParaRPr lang="ru-RU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3608" y="825750"/>
            <a:ext cx="2368573" cy="2659811"/>
          </a:xfrm>
          <a:prstGeom prst="rect">
            <a:avLst/>
          </a:prstGeom>
        </p:spPr>
      </p:pic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165741"/>
              </p:ext>
            </p:extLst>
          </p:nvPr>
        </p:nvGraphicFramePr>
        <p:xfrm>
          <a:off x="184694" y="56561"/>
          <a:ext cx="2357487" cy="862454"/>
        </p:xfrm>
        <a:graphic>
          <a:graphicData uri="http://schemas.openxmlformats.org/drawingml/2006/table">
            <a:tbl>
              <a:tblPr/>
              <a:tblGrid>
                <a:gridCol w="2357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4294"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dirty="0">
                          <a:effectLst/>
                        </a:rPr>
                        <a:t>Майкл Фридман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557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solidFill>
                            <a:srgbClr val="0B0080"/>
                          </a:solidFill>
                          <a:effectLst/>
                          <a:hlinkClick r:id="rId3" tooltip="Английский язык"/>
                        </a:rPr>
                        <a:t>англ.</a:t>
                      </a:r>
                      <a:r>
                        <a:rPr lang="ru-RU" sz="1400" dirty="0">
                          <a:effectLst/>
                        </a:rPr>
                        <a:t> </a:t>
                      </a:r>
                      <a:r>
                        <a:rPr lang="en-US" sz="1400" i="1" dirty="0">
                          <a:effectLst/>
                        </a:rPr>
                        <a:t>Michael Hartley Freedman</a:t>
                      </a:r>
                      <a:endParaRPr lang="en-US" sz="14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7" name="Рисунок 1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1971" y="2958376"/>
            <a:ext cx="2460758" cy="3899624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951118" y="56561"/>
            <a:ext cx="2897184" cy="637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1923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59876" y="154260"/>
            <a:ext cx="10435472" cy="2882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15900" algn="just">
              <a:spcBef>
                <a:spcPts val="200"/>
              </a:spcBef>
              <a:spcAft>
                <a:spcPts val="200"/>
              </a:spcAft>
            </a:pPr>
            <a:r>
              <a:rPr lang="ru-RU" sz="2400" b="1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Куча Фибоначчи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это   семейство корневых деревьев, для которого выполняются следующие свойства (инварианты):</a:t>
            </a:r>
          </a:p>
          <a:p>
            <a:pPr lvl="1" algn="just">
              <a:spcBef>
                <a:spcPts val="200"/>
              </a:spcBef>
              <a:spcAft>
                <a:spcPts val="400"/>
              </a:spcAft>
              <a:tabLst>
                <a:tab pos="215900" algn="l"/>
              </a:tabLst>
            </a:pPr>
            <a:r>
              <a:rPr lang="ru-RU" sz="2000" b="1" i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Инвариант 1.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Каждая вершина в куче Фибоначчи удовлетворяет основному свойству кучи: приоритет отца не ниже приоритета каждого из его сыновей.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 algn="just">
              <a:spcBef>
                <a:spcPts val="200"/>
              </a:spcBef>
              <a:spcAft>
                <a:spcPts val="400"/>
              </a:spcAft>
              <a:tabLst>
                <a:tab pos="215900" algn="l"/>
              </a:tabLst>
            </a:pPr>
            <a:r>
              <a:rPr lang="ru-RU" sz="2000" b="1" i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Инвариант 2.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В семействе корневых деревьев нет двух деревьев с корнями одинакового ранга.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 algn="just">
              <a:spcBef>
                <a:spcPts val="200"/>
              </a:spcBef>
              <a:spcAft>
                <a:spcPts val="400"/>
              </a:spcAft>
              <a:tabLst>
                <a:tab pos="215900" algn="l"/>
              </a:tabLst>
            </a:pPr>
            <a:r>
              <a:rPr lang="ru-RU" sz="2000" b="1" i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Инвариант 3.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Каждая некорневая вершина  в куче Фибоначчи может потерять не более одного сына при выполнении процедуры </a:t>
            </a:r>
            <a:r>
              <a:rPr lang="ru-RU" sz="2000" i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cut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10043" y="3737896"/>
            <a:ext cx="42106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15900" algn="just">
              <a:spcBef>
                <a:spcPts val="200"/>
              </a:spcBef>
              <a:spcAft>
                <a:spcPts val="20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Название «кучи Фибоначчи» обусловлено тем, что для доказательства оценок трудоемкости операций используются числа Фибоначчи. 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71771" y="3377390"/>
            <a:ext cx="3891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ранг любого узла в куче Фибоначчи </a:t>
            </a:r>
          </a:p>
          <a:p>
            <a:r>
              <a:rPr lang="ru-RU" dirty="0"/>
              <a:t>не превосходит: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71771" y="4113609"/>
            <a:ext cx="3891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если в куче </a:t>
            </a:r>
            <a:r>
              <a:rPr lang="en-US" dirty="0"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ru-RU" dirty="0"/>
              <a:t>вершин, то число деревьев в ней:</a:t>
            </a:r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3772096"/>
              </p:ext>
            </p:extLst>
          </p:nvPr>
        </p:nvGraphicFramePr>
        <p:xfrm>
          <a:off x="9708072" y="3381326"/>
          <a:ext cx="1283108" cy="356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66" name="Equation" r:id="rId4" imgW="901309" imgH="241195" progId="Equation.DSMT4">
                  <p:embed/>
                </p:oleObj>
              </mc:Choice>
              <mc:Fallback>
                <p:oleObj name="Equation" r:id="rId4" imgW="901309" imgH="241195" progId="Equation.DSMT4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08072" y="3381326"/>
                        <a:ext cx="1283108" cy="3565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4374606"/>
              </p:ext>
            </p:extLst>
          </p:nvPr>
        </p:nvGraphicFramePr>
        <p:xfrm>
          <a:off x="9708071" y="4159774"/>
          <a:ext cx="1387277" cy="377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67" name="Equation" r:id="rId6" imgW="901440" imgH="241200" progId="Equation.DSMT4">
                  <p:embed/>
                </p:oleObj>
              </mc:Choice>
              <mc:Fallback>
                <p:oleObj name="Equation" r:id="rId6" imgW="901440" imgH="241200" progId="Equation.DSMT4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08071" y="4159774"/>
                        <a:ext cx="1387277" cy="3774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Прямая соединительная линия 2"/>
          <p:cNvCxnSpPr/>
          <p:nvPr/>
        </p:nvCxnSpPr>
        <p:spPr>
          <a:xfrm>
            <a:off x="5188791" y="3377390"/>
            <a:ext cx="0" cy="2017682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>
            <a:off x="1052052" y="993058"/>
            <a:ext cx="9832" cy="200578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32334" y="6060899"/>
            <a:ext cx="95344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  <a:tabLst>
                <a:tab pos="228600" algn="l"/>
              </a:tabLst>
            </a:pP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В.М. Котов, Е. П. Соболевская, А. А. Толстиков. «Алгоритмы и структуры данных»: учеб. пособие 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Минск: БГУ, 2011г.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C. 97 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–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109.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225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3846" y="153409"/>
            <a:ext cx="33173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De</a:t>
            </a:r>
            <a:r>
              <a:rPr lang="ru-RU" sz="2400" b="1" dirty="0" err="1">
                <a:latin typeface="Consolas" panose="020B0609020204030204" pitchFamily="49" charset="0"/>
              </a:rPr>
              <a:t>creaseKey</a:t>
            </a:r>
            <a:r>
              <a:rPr lang="ru-RU" sz="2400" b="1" dirty="0">
                <a:latin typeface="Consolas" panose="020B0609020204030204" pitchFamily="49" charset="0"/>
              </a:rPr>
              <a:t> </a:t>
            </a:r>
            <a:r>
              <a:rPr lang="ru-RU" sz="2400" dirty="0">
                <a:latin typeface="Consolas" panose="020B0609020204030204" pitchFamily="49" charset="0"/>
              </a:rPr>
              <a:t>(уменьшение ключа) </a:t>
            </a:r>
            <a:r>
              <a:rPr lang="ru-RU" sz="2400" dirty="0"/>
              <a:t> </a:t>
            </a:r>
          </a:p>
        </p:txBody>
      </p:sp>
      <p:sp>
        <p:nvSpPr>
          <p:cNvPr id="4" name="Овал 3"/>
          <p:cNvSpPr/>
          <p:nvPr/>
        </p:nvSpPr>
        <p:spPr>
          <a:xfrm>
            <a:off x="3381225" y="206349"/>
            <a:ext cx="530663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6" name="Овал 5"/>
          <p:cNvSpPr/>
          <p:nvPr/>
        </p:nvSpPr>
        <p:spPr>
          <a:xfrm>
            <a:off x="4809200" y="860936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5299393" y="1435028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8" name="Прямая со стрелкой 7"/>
          <p:cNvCxnSpPr>
            <a:stCxn id="6" idx="5"/>
            <a:endCxn id="7" idx="0"/>
          </p:cNvCxnSpPr>
          <p:nvPr/>
        </p:nvCxnSpPr>
        <p:spPr>
          <a:xfrm>
            <a:off x="5082774" y="1150602"/>
            <a:ext cx="376875" cy="284426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>
            <a:stCxn id="4" idx="5"/>
            <a:endCxn id="6" idx="1"/>
          </p:cNvCxnSpPr>
          <p:nvPr/>
        </p:nvCxnSpPr>
        <p:spPr>
          <a:xfrm>
            <a:off x="3834174" y="496015"/>
            <a:ext cx="1021964" cy="41462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>
          <a:xfrm>
            <a:off x="5771909" y="754725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" name="Овал 10"/>
          <p:cNvSpPr/>
          <p:nvPr/>
        </p:nvSpPr>
        <p:spPr>
          <a:xfrm>
            <a:off x="6205739" y="1359613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6933370" y="1409312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7423563" y="2014200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" name="Прямая со стрелкой 13"/>
          <p:cNvCxnSpPr>
            <a:stCxn id="12" idx="5"/>
            <a:endCxn id="13" idx="0"/>
          </p:cNvCxnSpPr>
          <p:nvPr/>
        </p:nvCxnSpPr>
        <p:spPr>
          <a:xfrm>
            <a:off x="7206944" y="1698978"/>
            <a:ext cx="376875" cy="31522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10" idx="5"/>
            <a:endCxn id="12" idx="1"/>
          </p:cNvCxnSpPr>
          <p:nvPr/>
        </p:nvCxnSpPr>
        <p:spPr>
          <a:xfrm>
            <a:off x="6045483" y="1044391"/>
            <a:ext cx="934825" cy="41462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3893429" y="508087"/>
            <a:ext cx="1925418" cy="32713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10" idx="5"/>
            <a:endCxn id="11" idx="1"/>
          </p:cNvCxnSpPr>
          <p:nvPr/>
        </p:nvCxnSpPr>
        <p:spPr>
          <a:xfrm>
            <a:off x="6045483" y="1044391"/>
            <a:ext cx="207194" cy="36492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вал 18"/>
          <p:cNvSpPr/>
          <p:nvPr/>
        </p:nvSpPr>
        <p:spPr>
          <a:xfrm>
            <a:off x="7103050" y="691253"/>
            <a:ext cx="320512" cy="339365"/>
          </a:xfrm>
          <a:prstGeom prst="ellipse">
            <a:avLst/>
          </a:prstGeom>
          <a:solidFill>
            <a:srgbClr val="00B0F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Овал 20"/>
          <p:cNvSpPr/>
          <p:nvPr/>
        </p:nvSpPr>
        <p:spPr>
          <a:xfrm>
            <a:off x="8320874" y="1345840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Овал 21"/>
          <p:cNvSpPr/>
          <p:nvPr/>
        </p:nvSpPr>
        <p:spPr>
          <a:xfrm>
            <a:off x="8811067" y="1919932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23" name="Прямая со стрелкой 22"/>
          <p:cNvCxnSpPr>
            <a:stCxn id="21" idx="5"/>
            <a:endCxn id="22" idx="0"/>
          </p:cNvCxnSpPr>
          <p:nvPr/>
        </p:nvCxnSpPr>
        <p:spPr>
          <a:xfrm>
            <a:off x="8594448" y="1635506"/>
            <a:ext cx="376875" cy="284426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19" idx="5"/>
            <a:endCxn id="21" idx="1"/>
          </p:cNvCxnSpPr>
          <p:nvPr/>
        </p:nvCxnSpPr>
        <p:spPr>
          <a:xfrm>
            <a:off x="7376624" y="980919"/>
            <a:ext cx="991188" cy="41462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9283583" y="1239629"/>
            <a:ext cx="320512" cy="339365"/>
          </a:xfrm>
          <a:prstGeom prst="ellipse">
            <a:avLst/>
          </a:prstGeom>
          <a:solidFill>
            <a:srgbClr val="00B0F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7" name="Овал 26"/>
          <p:cNvSpPr/>
          <p:nvPr/>
        </p:nvSpPr>
        <p:spPr>
          <a:xfrm>
            <a:off x="10445044" y="1894216"/>
            <a:ext cx="320512" cy="339365"/>
          </a:xfrm>
          <a:prstGeom prst="ellipse">
            <a:avLst/>
          </a:prstGeom>
          <a:solidFill>
            <a:srgbClr val="FF000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8" name="Овал 27"/>
          <p:cNvSpPr/>
          <p:nvPr/>
        </p:nvSpPr>
        <p:spPr>
          <a:xfrm>
            <a:off x="10935237" y="2499104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9" name="Прямая со стрелкой 28"/>
          <p:cNvCxnSpPr>
            <a:stCxn id="27" idx="5"/>
            <a:endCxn id="28" idx="0"/>
          </p:cNvCxnSpPr>
          <p:nvPr/>
        </p:nvCxnSpPr>
        <p:spPr>
          <a:xfrm>
            <a:off x="10718618" y="2183882"/>
            <a:ext cx="376875" cy="31522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25" idx="5"/>
            <a:endCxn id="27" idx="1"/>
          </p:cNvCxnSpPr>
          <p:nvPr/>
        </p:nvCxnSpPr>
        <p:spPr>
          <a:xfrm>
            <a:off x="9557157" y="1529295"/>
            <a:ext cx="934825" cy="41462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>
            <a:off x="7405103" y="992991"/>
            <a:ext cx="1925418" cy="32713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Объект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7517620"/>
              </p:ext>
            </p:extLst>
          </p:nvPr>
        </p:nvGraphicFramePr>
        <p:xfrm>
          <a:off x="11049521" y="640049"/>
          <a:ext cx="67171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58" name="Equation" r:id="rId4" imgW="253890" imgH="279279" progId="Equation.DSMT4">
                  <p:embed/>
                </p:oleObj>
              </mc:Choice>
              <mc:Fallback>
                <p:oleObj name="Equation" r:id="rId4" imgW="253890" imgH="279279" progId="Equation.DSMT4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9521" y="640049"/>
                        <a:ext cx="67171" cy="457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5" name="Прямая со стрелкой 34"/>
          <p:cNvCxnSpPr/>
          <p:nvPr/>
        </p:nvCxnSpPr>
        <p:spPr>
          <a:xfrm>
            <a:off x="3845186" y="456796"/>
            <a:ext cx="3238100" cy="36492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Объект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4390041"/>
              </p:ext>
            </p:extLst>
          </p:nvPr>
        </p:nvGraphicFramePr>
        <p:xfrm>
          <a:off x="9408870" y="2291187"/>
          <a:ext cx="67171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59" name="Equation" r:id="rId6" imgW="253890" imgH="279279" progId="Equation.DSMT4">
                  <p:embed/>
                </p:oleObj>
              </mc:Choice>
              <mc:Fallback>
                <p:oleObj name="Equation" r:id="rId6" imgW="253890" imgH="279279" progId="Equation.DSMT4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08870" y="2291187"/>
                        <a:ext cx="67171" cy="457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Овал 41"/>
          <p:cNvSpPr/>
          <p:nvPr/>
        </p:nvSpPr>
        <p:spPr>
          <a:xfrm>
            <a:off x="10448187" y="1894216"/>
            <a:ext cx="320512" cy="339365"/>
          </a:xfrm>
          <a:prstGeom prst="ellipse">
            <a:avLst/>
          </a:prstGeom>
          <a:solidFill>
            <a:srgbClr val="FF000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2723" y="1326456"/>
            <a:ext cx="50886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операции </a:t>
            </a:r>
            <a:r>
              <a:rPr lang="en-US" dirty="0"/>
              <a:t>cut</a:t>
            </a:r>
            <a:r>
              <a:rPr lang="ru-RU" dirty="0"/>
              <a:t>, которые выполняются для восстановления инварианта 1 будем называть </a:t>
            </a:r>
            <a:r>
              <a:rPr lang="ru-RU" b="1" dirty="0">
                <a:solidFill>
                  <a:srgbClr val="00B050"/>
                </a:solidFill>
              </a:rPr>
              <a:t>исходными </a:t>
            </a:r>
            <a:r>
              <a:rPr lang="en-US" b="1" i="1" dirty="0">
                <a:solidFill>
                  <a:srgbClr val="00B050"/>
                </a:solidFill>
                <a:latin typeface="Consolas" panose="020B0609020204030204" pitchFamily="49" charset="0"/>
              </a:rPr>
              <a:t>cut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00B050"/>
                </a:solidFill>
                <a:latin typeface="Consolas" panose="020B0609020204030204" pitchFamily="49" charset="0"/>
              </a:rPr>
              <a:t>cut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)</a:t>
            </a:r>
            <a:endParaRPr lang="ru-RU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Прямоугольник 45"/>
          <p:cNvSpPr/>
          <p:nvPr/>
        </p:nvSpPr>
        <p:spPr>
          <a:xfrm>
            <a:off x="105584" y="2437023"/>
            <a:ext cx="563986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операции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cut</a:t>
            </a:r>
            <a:r>
              <a:rPr lang="ru-RU" dirty="0"/>
              <a:t>, которые выполняются для восстановления инварианта 3 будем называть 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порождёнными 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cut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cut'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ru-RU" sz="1600" dirty="0"/>
              <a:t>(</a:t>
            </a:r>
            <a:r>
              <a:rPr lang="ru-RU" sz="1200" dirty="0"/>
              <a:t>на рисунке синяя заливка у некорневых вершин, которые ранее уже теряли сына)</a:t>
            </a:r>
          </a:p>
        </p:txBody>
      </p:sp>
      <p:cxnSp>
        <p:nvCxnSpPr>
          <p:cNvPr id="50" name="Прямая соединительная линия 49"/>
          <p:cNvCxnSpPr/>
          <p:nvPr/>
        </p:nvCxnSpPr>
        <p:spPr>
          <a:xfrm flipH="1">
            <a:off x="10175893" y="1769653"/>
            <a:ext cx="234294" cy="209011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Прямоугольник 50"/>
          <p:cNvSpPr/>
          <p:nvPr/>
        </p:nvSpPr>
        <p:spPr>
          <a:xfrm>
            <a:off x="9910563" y="2158919"/>
            <a:ext cx="944489" cy="369332"/>
          </a:xfrm>
          <a:prstGeom prst="rect">
            <a:avLst/>
          </a:prstGeom>
          <a:ln w="28575">
            <a:noFill/>
          </a:ln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  <a:latin typeface="Consolas" panose="020B0609020204030204" pitchFamily="49" charset="0"/>
              </a:rPr>
              <a:t>cut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(0)</a:t>
            </a:r>
            <a:endParaRPr lang="ru-RU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cxnSp>
        <p:nvCxnSpPr>
          <p:cNvPr id="53" name="Прямая соединительная линия 52"/>
          <p:cNvCxnSpPr/>
          <p:nvPr/>
        </p:nvCxnSpPr>
        <p:spPr>
          <a:xfrm flipH="1">
            <a:off x="9052376" y="1161716"/>
            <a:ext cx="192642" cy="262197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Прямоугольник 54"/>
          <p:cNvSpPr/>
          <p:nvPr/>
        </p:nvSpPr>
        <p:spPr>
          <a:xfrm>
            <a:off x="8931405" y="791815"/>
            <a:ext cx="1071127" cy="369332"/>
          </a:xfrm>
          <a:prstGeom prst="rect">
            <a:avLst/>
          </a:prstGeom>
          <a:ln w="28575">
            <a:noFill/>
          </a:ln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cut'</a:t>
            </a:r>
            <a:r>
              <a:rPr lang="en-US" b="1" dirty="0">
                <a:solidFill>
                  <a:srgbClr val="144E9D"/>
                </a:solidFill>
                <a:latin typeface="Consolas" panose="020B0609020204030204" pitchFamily="49" charset="0"/>
              </a:rPr>
              <a:t>(2)</a:t>
            </a:r>
            <a:endParaRPr lang="ru-RU" b="1" dirty="0">
              <a:solidFill>
                <a:srgbClr val="144E9D"/>
              </a:solidFill>
              <a:latin typeface="Consolas" panose="020B0609020204030204" pitchFamily="49" charset="0"/>
            </a:endParaRP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6764009" y="684882"/>
            <a:ext cx="192642" cy="262197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Прямоугольник 56"/>
          <p:cNvSpPr/>
          <p:nvPr/>
        </p:nvSpPr>
        <p:spPr>
          <a:xfrm>
            <a:off x="6917273" y="283913"/>
            <a:ext cx="1071127" cy="369332"/>
          </a:xfrm>
          <a:prstGeom prst="rect">
            <a:avLst/>
          </a:prstGeom>
          <a:ln w="28575">
            <a:noFill/>
          </a:ln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cut'</a:t>
            </a:r>
            <a:r>
              <a:rPr lang="en-US" b="1" dirty="0">
                <a:solidFill>
                  <a:srgbClr val="144E9D"/>
                </a:solidFill>
                <a:latin typeface="Consolas" panose="020B0609020204030204" pitchFamily="49" charset="0"/>
              </a:rPr>
              <a:t>(1)</a:t>
            </a:r>
            <a:endParaRPr lang="ru-RU" b="1" dirty="0">
              <a:solidFill>
                <a:srgbClr val="144E9D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Прямоугольник 59"/>
          <p:cNvSpPr/>
          <p:nvPr/>
        </p:nvSpPr>
        <p:spPr>
          <a:xfrm>
            <a:off x="823485" y="4755560"/>
            <a:ext cx="33468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Восстановление инварианта 3:</a:t>
            </a:r>
          </a:p>
          <a:p>
            <a:r>
              <a:rPr lang="ru-RU" dirty="0"/>
              <a:t>серия порожденных 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cut'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1" name="Прямоугольник 60"/>
          <p:cNvSpPr/>
          <p:nvPr/>
        </p:nvSpPr>
        <p:spPr>
          <a:xfrm>
            <a:off x="1242809" y="5508495"/>
            <a:ext cx="52270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Восстановление инварианта 2:</a:t>
            </a:r>
          </a:p>
          <a:p>
            <a:r>
              <a:rPr lang="ru-RU" dirty="0"/>
              <a:t>серия операций </a:t>
            </a:r>
            <a:r>
              <a:rPr lang="en-US" b="1" i="1" dirty="0">
                <a:solidFill>
                  <a:srgbClr val="FF0000"/>
                </a:solidFill>
                <a:latin typeface="Consolas" panose="020B0609020204030204" pitchFamily="49" charset="0"/>
              </a:rPr>
              <a:t>link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dirty="0"/>
              <a:t>над деревьями одного ранга</a:t>
            </a:r>
          </a:p>
        </p:txBody>
      </p:sp>
      <p:sp>
        <p:nvSpPr>
          <p:cNvPr id="62" name="Прямоугольник 61"/>
          <p:cNvSpPr/>
          <p:nvPr/>
        </p:nvSpPr>
        <p:spPr>
          <a:xfrm>
            <a:off x="370263" y="4012736"/>
            <a:ext cx="32156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Восстановление инварианта 1:</a:t>
            </a:r>
          </a:p>
          <a:p>
            <a:r>
              <a:rPr lang="ru-RU" dirty="0"/>
              <a:t>одна исходная операция  </a:t>
            </a:r>
            <a:r>
              <a:rPr lang="en-US" b="1" i="1" dirty="0">
                <a:solidFill>
                  <a:srgbClr val="00B050"/>
                </a:solidFill>
                <a:latin typeface="Consolas" panose="020B0609020204030204" pitchFamily="49" charset="0"/>
              </a:rPr>
              <a:t>cut</a:t>
            </a:r>
            <a:endParaRPr lang="ru-RU" b="1" i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370263" y="3604309"/>
            <a:ext cx="139704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ru-RU" u="sng" dirty="0"/>
              <a:t>Выполнены:</a:t>
            </a:r>
          </a:p>
        </p:txBody>
      </p:sp>
      <p:sp>
        <p:nvSpPr>
          <p:cNvPr id="65" name="Овал 64"/>
          <p:cNvSpPr/>
          <p:nvPr/>
        </p:nvSpPr>
        <p:spPr>
          <a:xfrm>
            <a:off x="6812101" y="3997488"/>
            <a:ext cx="332859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6" name="Овал 65"/>
          <p:cNvSpPr/>
          <p:nvPr/>
        </p:nvSpPr>
        <p:spPr>
          <a:xfrm>
            <a:off x="7280603" y="4504462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67" name="Прямая со стрелкой 66"/>
          <p:cNvCxnSpPr>
            <a:stCxn id="65" idx="5"/>
            <a:endCxn id="66" idx="0"/>
          </p:cNvCxnSpPr>
          <p:nvPr/>
        </p:nvCxnSpPr>
        <p:spPr>
          <a:xfrm>
            <a:off x="7096214" y="4287154"/>
            <a:ext cx="344645" cy="217308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/>
          <p:cNvCxnSpPr>
            <a:endCxn id="65" idx="1"/>
          </p:cNvCxnSpPr>
          <p:nvPr/>
        </p:nvCxnSpPr>
        <p:spPr>
          <a:xfrm>
            <a:off x="5837076" y="3632567"/>
            <a:ext cx="1023771" cy="41462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Овал 68"/>
          <p:cNvSpPr/>
          <p:nvPr/>
        </p:nvSpPr>
        <p:spPr>
          <a:xfrm>
            <a:off x="7626466" y="4013213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0" name="Овал 69"/>
          <p:cNvSpPr/>
          <p:nvPr/>
        </p:nvSpPr>
        <p:spPr>
          <a:xfrm>
            <a:off x="8005627" y="4495152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1" name="Овал 70"/>
          <p:cNvSpPr/>
          <p:nvPr/>
        </p:nvSpPr>
        <p:spPr>
          <a:xfrm>
            <a:off x="8535298" y="4647307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2" name="Овал 71"/>
          <p:cNvSpPr/>
          <p:nvPr/>
        </p:nvSpPr>
        <p:spPr>
          <a:xfrm>
            <a:off x="9022775" y="5232099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73" name="Прямая со стрелкой 72"/>
          <p:cNvCxnSpPr>
            <a:stCxn id="71" idx="5"/>
            <a:endCxn id="72" idx="0"/>
          </p:cNvCxnSpPr>
          <p:nvPr/>
        </p:nvCxnSpPr>
        <p:spPr>
          <a:xfrm>
            <a:off x="8808872" y="4936973"/>
            <a:ext cx="374159" cy="295126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>
            <a:stCxn id="69" idx="5"/>
            <a:endCxn id="71" idx="1"/>
          </p:cNvCxnSpPr>
          <p:nvPr/>
        </p:nvCxnSpPr>
        <p:spPr>
          <a:xfrm>
            <a:off x="7900040" y="4302879"/>
            <a:ext cx="682196" cy="394127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endCxn id="69" idx="1"/>
          </p:cNvCxnSpPr>
          <p:nvPr/>
        </p:nvCxnSpPr>
        <p:spPr>
          <a:xfrm>
            <a:off x="6122622" y="3779335"/>
            <a:ext cx="1550782" cy="283577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>
            <a:stCxn id="69" idx="5"/>
            <a:endCxn id="70" idx="1"/>
          </p:cNvCxnSpPr>
          <p:nvPr/>
        </p:nvCxnSpPr>
        <p:spPr>
          <a:xfrm>
            <a:off x="7900040" y="4302879"/>
            <a:ext cx="152525" cy="24197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Овал 77"/>
          <p:cNvSpPr/>
          <p:nvPr/>
        </p:nvSpPr>
        <p:spPr>
          <a:xfrm>
            <a:off x="9761517" y="4614042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9" name="Овал 78"/>
          <p:cNvSpPr/>
          <p:nvPr/>
        </p:nvSpPr>
        <p:spPr>
          <a:xfrm>
            <a:off x="10207190" y="5167304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80" name="Овал 79"/>
          <p:cNvSpPr/>
          <p:nvPr/>
        </p:nvSpPr>
        <p:spPr>
          <a:xfrm>
            <a:off x="10527702" y="5741879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81" name="Прямая со стрелкой 80"/>
          <p:cNvCxnSpPr>
            <a:stCxn id="79" idx="5"/>
            <a:endCxn id="80" idx="0"/>
          </p:cNvCxnSpPr>
          <p:nvPr/>
        </p:nvCxnSpPr>
        <p:spPr>
          <a:xfrm>
            <a:off x="10480764" y="5456970"/>
            <a:ext cx="207194" cy="284909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78" idx="5"/>
            <a:endCxn id="79" idx="1"/>
          </p:cNvCxnSpPr>
          <p:nvPr/>
        </p:nvCxnSpPr>
        <p:spPr>
          <a:xfrm>
            <a:off x="10035091" y="4903708"/>
            <a:ext cx="219037" cy="313295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Овал 82"/>
          <p:cNvSpPr/>
          <p:nvPr/>
        </p:nvSpPr>
        <p:spPr>
          <a:xfrm>
            <a:off x="10527702" y="4658256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5" name="Овал 84"/>
          <p:cNvSpPr/>
          <p:nvPr/>
        </p:nvSpPr>
        <p:spPr>
          <a:xfrm>
            <a:off x="9305686" y="4627483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86" name="Прямая со стрелкой 85"/>
          <p:cNvCxnSpPr/>
          <p:nvPr/>
        </p:nvCxnSpPr>
        <p:spPr>
          <a:xfrm>
            <a:off x="8892931" y="4252584"/>
            <a:ext cx="511618" cy="375748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9" name="Объект 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8308754"/>
              </p:ext>
            </p:extLst>
          </p:nvPr>
        </p:nvGraphicFramePr>
        <p:xfrm>
          <a:off x="11657605" y="4115642"/>
          <a:ext cx="67171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60" name="Equation" r:id="rId7" imgW="253890" imgH="279279" progId="Equation.DSMT4">
                  <p:embed/>
                </p:oleObj>
              </mc:Choice>
              <mc:Fallback>
                <p:oleObj name="Equation" r:id="rId7" imgW="253890" imgH="279279" progId="Equation.DSMT4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57605" y="4115642"/>
                        <a:ext cx="67171" cy="457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" name="Объект 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2572029"/>
              </p:ext>
            </p:extLst>
          </p:nvPr>
        </p:nvGraphicFramePr>
        <p:xfrm>
          <a:off x="11821497" y="5764118"/>
          <a:ext cx="67171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61" name="Equation" r:id="rId8" imgW="253890" imgH="279279" progId="Equation.DSMT4">
                  <p:embed/>
                </p:oleObj>
              </mc:Choice>
              <mc:Fallback>
                <p:oleObj name="Equation" r:id="rId8" imgW="253890" imgH="279279" progId="Equation.DSMT4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21497" y="5764118"/>
                        <a:ext cx="67171" cy="457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" name="Овал 91"/>
          <p:cNvSpPr/>
          <p:nvPr/>
        </p:nvSpPr>
        <p:spPr>
          <a:xfrm>
            <a:off x="8610403" y="3973641"/>
            <a:ext cx="323041" cy="329238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8" name="Овал 97"/>
          <p:cNvSpPr/>
          <p:nvPr/>
        </p:nvSpPr>
        <p:spPr>
          <a:xfrm>
            <a:off x="5792389" y="3533098"/>
            <a:ext cx="530663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-1</a:t>
            </a:r>
          </a:p>
        </p:txBody>
      </p:sp>
      <p:cxnSp>
        <p:nvCxnSpPr>
          <p:cNvPr id="101" name="Прямая со стрелкой 100"/>
          <p:cNvCxnSpPr>
            <a:endCxn id="78" idx="0"/>
          </p:cNvCxnSpPr>
          <p:nvPr/>
        </p:nvCxnSpPr>
        <p:spPr>
          <a:xfrm>
            <a:off x="8933444" y="4208610"/>
            <a:ext cx="988329" cy="4054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 стрелкой 102"/>
          <p:cNvCxnSpPr/>
          <p:nvPr/>
        </p:nvCxnSpPr>
        <p:spPr>
          <a:xfrm>
            <a:off x="6306267" y="3797476"/>
            <a:ext cx="2343064" cy="2426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Прямая со стрелкой 104"/>
          <p:cNvCxnSpPr/>
          <p:nvPr/>
        </p:nvCxnSpPr>
        <p:spPr>
          <a:xfrm flipH="1">
            <a:off x="10765557" y="1578994"/>
            <a:ext cx="164535" cy="195399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74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5" grpId="0"/>
      <p:bldP spid="46" grpId="0"/>
      <p:bldP spid="51" grpId="0"/>
      <p:bldP spid="55" grpId="0"/>
      <p:bldP spid="57" grpId="0"/>
      <p:bldP spid="60" grpId="0"/>
      <p:bldP spid="61" grpId="0"/>
      <p:bldP spid="62" grpId="0"/>
      <p:bldP spid="63" grpId="0"/>
      <p:bldP spid="65" grpId="0" animBg="1"/>
      <p:bldP spid="66" grpId="0" animBg="1"/>
      <p:bldP spid="69" grpId="0" animBg="1"/>
      <p:bldP spid="70" grpId="0" animBg="1"/>
      <p:bldP spid="71" grpId="0" animBg="1"/>
      <p:bldP spid="72" grpId="0" animBg="1"/>
      <p:bldP spid="78" grpId="0" animBg="1"/>
      <p:bldP spid="79" grpId="0" animBg="1"/>
      <p:bldP spid="80" grpId="0" animBg="1"/>
      <p:bldP spid="83" grpId="0" animBg="1"/>
      <p:bldP spid="85" grpId="0" animBg="1"/>
      <p:bldP spid="92" grpId="0" animBg="1"/>
      <p:bldP spid="9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вал 5"/>
          <p:cNvSpPr/>
          <p:nvPr/>
        </p:nvSpPr>
        <p:spPr>
          <a:xfrm>
            <a:off x="4702659" y="958459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5192852" y="1532551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8" name="Прямая со стрелкой 7"/>
          <p:cNvCxnSpPr>
            <a:stCxn id="6" idx="5"/>
            <a:endCxn id="7" idx="0"/>
          </p:cNvCxnSpPr>
          <p:nvPr/>
        </p:nvCxnSpPr>
        <p:spPr>
          <a:xfrm>
            <a:off x="4976233" y="1248125"/>
            <a:ext cx="376875" cy="2844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>
            <a:stCxn id="4" idx="5"/>
            <a:endCxn id="6" idx="1"/>
          </p:cNvCxnSpPr>
          <p:nvPr/>
        </p:nvCxnSpPr>
        <p:spPr>
          <a:xfrm>
            <a:off x="3727633" y="593538"/>
            <a:ext cx="1021964" cy="4146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>
          <a:xfrm>
            <a:off x="5665368" y="852248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" name="Овал 10"/>
          <p:cNvSpPr/>
          <p:nvPr/>
        </p:nvSpPr>
        <p:spPr>
          <a:xfrm>
            <a:off x="6099198" y="1457136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6826829" y="1506835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7317022" y="2111723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" name="Прямая со стрелкой 13"/>
          <p:cNvCxnSpPr>
            <a:stCxn id="12" idx="5"/>
            <a:endCxn id="13" idx="0"/>
          </p:cNvCxnSpPr>
          <p:nvPr/>
        </p:nvCxnSpPr>
        <p:spPr>
          <a:xfrm>
            <a:off x="7100403" y="1796501"/>
            <a:ext cx="376875" cy="3152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10" idx="5"/>
            <a:endCxn id="12" idx="1"/>
          </p:cNvCxnSpPr>
          <p:nvPr/>
        </p:nvCxnSpPr>
        <p:spPr>
          <a:xfrm>
            <a:off x="5938942" y="1141914"/>
            <a:ext cx="934825" cy="4146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3786888" y="605610"/>
            <a:ext cx="1925418" cy="3271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10" idx="5"/>
            <a:endCxn id="11" idx="1"/>
          </p:cNvCxnSpPr>
          <p:nvPr/>
        </p:nvCxnSpPr>
        <p:spPr>
          <a:xfrm>
            <a:off x="5938942" y="1141914"/>
            <a:ext cx="207194" cy="3649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вал 18"/>
          <p:cNvSpPr/>
          <p:nvPr/>
        </p:nvSpPr>
        <p:spPr>
          <a:xfrm>
            <a:off x="6996509" y="788776"/>
            <a:ext cx="320512" cy="339365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Овал 20"/>
          <p:cNvSpPr/>
          <p:nvPr/>
        </p:nvSpPr>
        <p:spPr>
          <a:xfrm>
            <a:off x="8214333" y="1443363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Овал 21"/>
          <p:cNvSpPr/>
          <p:nvPr/>
        </p:nvSpPr>
        <p:spPr>
          <a:xfrm>
            <a:off x="8704526" y="2017455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23" name="Прямая со стрелкой 22"/>
          <p:cNvCxnSpPr>
            <a:stCxn id="21" idx="5"/>
            <a:endCxn id="22" idx="0"/>
          </p:cNvCxnSpPr>
          <p:nvPr/>
        </p:nvCxnSpPr>
        <p:spPr>
          <a:xfrm>
            <a:off x="8487907" y="1733029"/>
            <a:ext cx="376875" cy="2844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19" idx="5"/>
            <a:endCxn id="21" idx="1"/>
          </p:cNvCxnSpPr>
          <p:nvPr/>
        </p:nvCxnSpPr>
        <p:spPr>
          <a:xfrm>
            <a:off x="7270083" y="1078442"/>
            <a:ext cx="991188" cy="4146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9177042" y="1337152"/>
            <a:ext cx="320512" cy="339365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7" name="Овал 26"/>
          <p:cNvSpPr/>
          <p:nvPr/>
        </p:nvSpPr>
        <p:spPr>
          <a:xfrm>
            <a:off x="10338503" y="1991739"/>
            <a:ext cx="320512" cy="33936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8" name="Овал 27"/>
          <p:cNvSpPr/>
          <p:nvPr/>
        </p:nvSpPr>
        <p:spPr>
          <a:xfrm>
            <a:off x="10828696" y="2596627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9" name="Прямая со стрелкой 28"/>
          <p:cNvCxnSpPr/>
          <p:nvPr/>
        </p:nvCxnSpPr>
        <p:spPr>
          <a:xfrm>
            <a:off x="10576330" y="2274375"/>
            <a:ext cx="376875" cy="3152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25" idx="5"/>
            <a:endCxn id="27" idx="1"/>
          </p:cNvCxnSpPr>
          <p:nvPr/>
        </p:nvCxnSpPr>
        <p:spPr>
          <a:xfrm>
            <a:off x="9450616" y="1626818"/>
            <a:ext cx="934825" cy="4146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>
            <a:off x="7298562" y="1090514"/>
            <a:ext cx="1925418" cy="3271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Объект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4187102"/>
              </p:ext>
            </p:extLst>
          </p:nvPr>
        </p:nvGraphicFramePr>
        <p:xfrm>
          <a:off x="10942980" y="737572"/>
          <a:ext cx="67171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66" name="Equation" r:id="rId4" imgW="253890" imgH="279279" progId="Equation.DSMT4">
                  <p:embed/>
                </p:oleObj>
              </mc:Choice>
              <mc:Fallback>
                <p:oleObj name="Equation" r:id="rId4" imgW="253890" imgH="279279" progId="Equation.DSMT4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42980" y="737572"/>
                        <a:ext cx="67171" cy="457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5" name="Прямая со стрелкой 34"/>
          <p:cNvCxnSpPr/>
          <p:nvPr/>
        </p:nvCxnSpPr>
        <p:spPr>
          <a:xfrm>
            <a:off x="3738645" y="554319"/>
            <a:ext cx="3238100" cy="3649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Объект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4143092"/>
              </p:ext>
            </p:extLst>
          </p:nvPr>
        </p:nvGraphicFramePr>
        <p:xfrm>
          <a:off x="9302329" y="2388710"/>
          <a:ext cx="67171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67" name="Equation" r:id="rId6" imgW="253890" imgH="279279" progId="Equation.DSMT4">
                  <p:embed/>
                </p:oleObj>
              </mc:Choice>
              <mc:Fallback>
                <p:oleObj name="Equation" r:id="rId6" imgW="253890" imgH="279279" progId="Equation.DSMT4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329" y="2388710"/>
                        <a:ext cx="67171" cy="457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Прямоугольник 50"/>
          <p:cNvSpPr/>
          <p:nvPr/>
        </p:nvSpPr>
        <p:spPr>
          <a:xfrm>
            <a:off x="10004614" y="2973456"/>
            <a:ext cx="825867" cy="369332"/>
          </a:xfrm>
          <a:prstGeom prst="rect">
            <a:avLst/>
          </a:prstGeom>
          <a:ln w="28575">
            <a:noFill/>
          </a:ln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  <a:latin typeface="Consolas" panose="020B0609020204030204" pitchFamily="49" charset="0"/>
              </a:rPr>
              <a:t>cut</a:t>
            </a:r>
            <a:r>
              <a:rPr lang="en-US" b="1" dirty="0">
                <a:solidFill>
                  <a:srgbClr val="00B050"/>
                </a:solidFill>
              </a:rPr>
              <a:t>(7)</a:t>
            </a:r>
            <a:endParaRPr lang="ru-RU" b="1" dirty="0">
              <a:solidFill>
                <a:srgbClr val="00B050"/>
              </a:solidFill>
            </a:endParaRPr>
          </a:p>
        </p:txBody>
      </p:sp>
      <p:cxnSp>
        <p:nvCxnSpPr>
          <p:cNvPr id="53" name="Прямая соединительная линия 52"/>
          <p:cNvCxnSpPr/>
          <p:nvPr/>
        </p:nvCxnSpPr>
        <p:spPr>
          <a:xfrm flipH="1">
            <a:off x="8910948" y="1250477"/>
            <a:ext cx="192642" cy="2621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Прямоугольник 54"/>
          <p:cNvSpPr/>
          <p:nvPr/>
        </p:nvSpPr>
        <p:spPr>
          <a:xfrm>
            <a:off x="9071989" y="974678"/>
            <a:ext cx="1016625" cy="369332"/>
          </a:xfrm>
          <a:prstGeom prst="rect">
            <a:avLst/>
          </a:prstGeom>
          <a:ln w="28575">
            <a:noFill/>
          </a:ln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cut'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(2</a:t>
            </a:r>
            <a:r>
              <a:rPr lang="en-US" b="1" dirty="0">
                <a:solidFill>
                  <a:srgbClr val="0070C0"/>
                </a:solidFill>
              </a:rPr>
              <a:t>)</a:t>
            </a:r>
            <a:endParaRPr lang="ru-RU" b="1" dirty="0">
              <a:solidFill>
                <a:srgbClr val="0070C0"/>
              </a:solidFill>
            </a:endParaRP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6722935" y="752005"/>
            <a:ext cx="192642" cy="2621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Прямоугольник 56"/>
          <p:cNvSpPr/>
          <p:nvPr/>
        </p:nvSpPr>
        <p:spPr>
          <a:xfrm>
            <a:off x="6976745" y="446712"/>
            <a:ext cx="1071127" cy="369332"/>
          </a:xfrm>
          <a:prstGeom prst="rect">
            <a:avLst/>
          </a:prstGeom>
          <a:ln w="28575">
            <a:noFill/>
          </a:ln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cut'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(1)</a:t>
            </a:r>
            <a:endParaRPr lang="ru-RU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Прямоугольник 59"/>
          <p:cNvSpPr/>
          <p:nvPr/>
        </p:nvSpPr>
        <p:spPr>
          <a:xfrm>
            <a:off x="926002" y="2370068"/>
            <a:ext cx="38268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Восстановление инварианта 3:</a:t>
            </a:r>
          </a:p>
          <a:p>
            <a:r>
              <a:rPr lang="ru-RU" dirty="0"/>
              <a:t>серия порожденных 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cut'</a:t>
            </a:r>
          </a:p>
        </p:txBody>
      </p:sp>
      <p:sp>
        <p:nvSpPr>
          <p:cNvPr id="61" name="Прямоугольник 60"/>
          <p:cNvSpPr/>
          <p:nvPr/>
        </p:nvSpPr>
        <p:spPr>
          <a:xfrm>
            <a:off x="1255431" y="3113235"/>
            <a:ext cx="48376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Восстановление инварианта 2:</a:t>
            </a:r>
          </a:p>
          <a:p>
            <a:r>
              <a:rPr lang="ru-RU" dirty="0"/>
              <a:t>серия операций </a:t>
            </a:r>
            <a:r>
              <a:rPr lang="en-US" b="1" i="1" dirty="0">
                <a:solidFill>
                  <a:srgbClr val="FF0000"/>
                </a:solidFill>
                <a:latin typeface="Consolas" panose="020B0609020204030204" pitchFamily="49" charset="0"/>
              </a:rPr>
              <a:t>link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dirty="0"/>
              <a:t>над корневыми деревьями одного ранга</a:t>
            </a:r>
          </a:p>
        </p:txBody>
      </p:sp>
      <p:sp>
        <p:nvSpPr>
          <p:cNvPr id="62" name="Прямоугольник 61"/>
          <p:cNvSpPr/>
          <p:nvPr/>
        </p:nvSpPr>
        <p:spPr>
          <a:xfrm>
            <a:off x="481938" y="1648932"/>
            <a:ext cx="36291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Восстановление инварианта 1:</a:t>
            </a:r>
          </a:p>
          <a:p>
            <a:r>
              <a:rPr lang="ru-RU" dirty="0"/>
              <a:t>исходные операция </a:t>
            </a:r>
            <a:r>
              <a:rPr lang="en-US" b="1" i="1" dirty="0">
                <a:solidFill>
                  <a:srgbClr val="00B050"/>
                </a:solidFill>
                <a:latin typeface="Consolas" panose="020B0609020204030204" pitchFamily="49" charset="0"/>
              </a:rPr>
              <a:t>cut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- </a:t>
            </a:r>
            <a:r>
              <a:rPr lang="en-US" dirty="0"/>
              <a:t>O(log n)</a:t>
            </a:r>
            <a:endParaRPr lang="ru-RU" dirty="0"/>
          </a:p>
        </p:txBody>
      </p:sp>
      <p:sp>
        <p:nvSpPr>
          <p:cNvPr id="63" name="Прямоугольник 62"/>
          <p:cNvSpPr/>
          <p:nvPr/>
        </p:nvSpPr>
        <p:spPr>
          <a:xfrm>
            <a:off x="1396884" y="1018297"/>
            <a:ext cx="139704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ru-RU" u="sng" dirty="0"/>
              <a:t>Выполнены:</a:t>
            </a:r>
          </a:p>
        </p:txBody>
      </p:sp>
      <p:sp>
        <p:nvSpPr>
          <p:cNvPr id="65" name="Овал 64"/>
          <p:cNvSpPr/>
          <p:nvPr/>
        </p:nvSpPr>
        <p:spPr>
          <a:xfrm>
            <a:off x="6188411" y="3736932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6" name="Овал 65"/>
          <p:cNvSpPr/>
          <p:nvPr/>
        </p:nvSpPr>
        <p:spPr>
          <a:xfrm>
            <a:off x="6859852" y="4299863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67" name="Прямая со стрелкой 66"/>
          <p:cNvCxnSpPr>
            <a:stCxn id="65" idx="5"/>
            <a:endCxn id="66" idx="0"/>
          </p:cNvCxnSpPr>
          <p:nvPr/>
        </p:nvCxnSpPr>
        <p:spPr>
          <a:xfrm>
            <a:off x="6461985" y="4026598"/>
            <a:ext cx="558123" cy="2732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/>
          <p:cNvCxnSpPr>
            <a:stCxn id="98" idx="6"/>
            <a:endCxn id="65" idx="1"/>
          </p:cNvCxnSpPr>
          <p:nvPr/>
        </p:nvCxnSpPr>
        <p:spPr>
          <a:xfrm>
            <a:off x="5930699" y="3476137"/>
            <a:ext cx="304650" cy="3104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Овал 68"/>
          <p:cNvSpPr/>
          <p:nvPr/>
        </p:nvSpPr>
        <p:spPr>
          <a:xfrm>
            <a:off x="7357751" y="3708785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0" name="Овал 69"/>
          <p:cNvSpPr/>
          <p:nvPr/>
        </p:nvSpPr>
        <p:spPr>
          <a:xfrm>
            <a:off x="7783854" y="4307465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1" name="Овал 70"/>
          <p:cNvSpPr/>
          <p:nvPr/>
        </p:nvSpPr>
        <p:spPr>
          <a:xfrm>
            <a:off x="8379326" y="4276687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2" name="Овал 71"/>
          <p:cNvSpPr/>
          <p:nvPr/>
        </p:nvSpPr>
        <p:spPr>
          <a:xfrm>
            <a:off x="8727112" y="4866143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73" name="Прямая со стрелкой 72"/>
          <p:cNvCxnSpPr>
            <a:stCxn id="71" idx="5"/>
            <a:endCxn id="72" idx="0"/>
          </p:cNvCxnSpPr>
          <p:nvPr/>
        </p:nvCxnSpPr>
        <p:spPr>
          <a:xfrm>
            <a:off x="8652900" y="4566353"/>
            <a:ext cx="234468" cy="2997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>
            <a:stCxn id="69" idx="5"/>
            <a:endCxn id="71" idx="1"/>
          </p:cNvCxnSpPr>
          <p:nvPr/>
        </p:nvCxnSpPr>
        <p:spPr>
          <a:xfrm>
            <a:off x="7631325" y="3998451"/>
            <a:ext cx="794939" cy="3279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/>
          <p:nvPr/>
        </p:nvCxnSpPr>
        <p:spPr>
          <a:xfrm>
            <a:off x="5551850" y="3430825"/>
            <a:ext cx="1925418" cy="3271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>
            <a:stCxn id="69" idx="5"/>
            <a:endCxn id="70" idx="1"/>
          </p:cNvCxnSpPr>
          <p:nvPr/>
        </p:nvCxnSpPr>
        <p:spPr>
          <a:xfrm>
            <a:off x="7631325" y="3998451"/>
            <a:ext cx="199467" cy="3587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Овал 77"/>
          <p:cNvSpPr/>
          <p:nvPr/>
        </p:nvSpPr>
        <p:spPr>
          <a:xfrm>
            <a:off x="8408301" y="3687233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9" name="Овал 78"/>
          <p:cNvSpPr/>
          <p:nvPr/>
        </p:nvSpPr>
        <p:spPr>
          <a:xfrm>
            <a:off x="10022940" y="4898075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0" name="Овал 79"/>
          <p:cNvSpPr/>
          <p:nvPr/>
        </p:nvSpPr>
        <p:spPr>
          <a:xfrm>
            <a:off x="10504026" y="4885865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3" name="Овал 82"/>
          <p:cNvSpPr/>
          <p:nvPr/>
        </p:nvSpPr>
        <p:spPr>
          <a:xfrm>
            <a:off x="9767079" y="4309846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5" name="Овал 84"/>
          <p:cNvSpPr/>
          <p:nvPr/>
        </p:nvSpPr>
        <p:spPr>
          <a:xfrm>
            <a:off x="9004373" y="4287041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graphicFrame>
        <p:nvGraphicFramePr>
          <p:cNvPr id="89" name="Объект 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9932118"/>
              </p:ext>
            </p:extLst>
          </p:nvPr>
        </p:nvGraphicFramePr>
        <p:xfrm>
          <a:off x="11310098" y="3757958"/>
          <a:ext cx="67171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68" name="Equation" r:id="rId7" imgW="253890" imgH="279279" progId="Equation.DSMT4">
                  <p:embed/>
                </p:oleObj>
              </mc:Choice>
              <mc:Fallback>
                <p:oleObj name="Equation" r:id="rId7" imgW="253890" imgH="279279" progId="Equation.DSMT4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10098" y="3757958"/>
                        <a:ext cx="67171" cy="457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" name="Объект 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3332774"/>
              </p:ext>
            </p:extLst>
          </p:nvPr>
        </p:nvGraphicFramePr>
        <p:xfrm>
          <a:off x="11473990" y="5406434"/>
          <a:ext cx="67171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69" name="Equation" r:id="rId8" imgW="253890" imgH="279279" progId="Equation.DSMT4">
                  <p:embed/>
                </p:oleObj>
              </mc:Choice>
              <mc:Fallback>
                <p:oleObj name="Equation" r:id="rId8" imgW="253890" imgH="279279" progId="Equation.DSMT4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73990" y="5406434"/>
                        <a:ext cx="67171" cy="457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" name="Овал 97"/>
          <p:cNvSpPr/>
          <p:nvPr/>
        </p:nvSpPr>
        <p:spPr>
          <a:xfrm>
            <a:off x="5400036" y="3306454"/>
            <a:ext cx="530663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75" name="Овал 74"/>
          <p:cNvSpPr/>
          <p:nvPr/>
        </p:nvSpPr>
        <p:spPr>
          <a:xfrm>
            <a:off x="10154778" y="2596626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4" name="Овал 83"/>
          <p:cNvSpPr/>
          <p:nvPr/>
        </p:nvSpPr>
        <p:spPr>
          <a:xfrm>
            <a:off x="9565701" y="2590070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0" name="Прямая со стрелкой 19"/>
          <p:cNvCxnSpPr>
            <a:stCxn id="27" idx="4"/>
            <a:endCxn id="84" idx="0"/>
          </p:cNvCxnSpPr>
          <p:nvPr/>
        </p:nvCxnSpPr>
        <p:spPr>
          <a:xfrm flipH="1">
            <a:off x="9725957" y="2331104"/>
            <a:ext cx="772802" cy="2589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Прямоугольник 86"/>
          <p:cNvSpPr/>
          <p:nvPr/>
        </p:nvSpPr>
        <p:spPr>
          <a:xfrm>
            <a:off x="9223980" y="2991947"/>
            <a:ext cx="880369" cy="369332"/>
          </a:xfrm>
          <a:prstGeom prst="rect">
            <a:avLst/>
          </a:prstGeom>
          <a:ln w="28575">
            <a:noFill/>
          </a:ln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  <a:latin typeface="Consolas" panose="020B0609020204030204" pitchFamily="49" charset="0"/>
              </a:rPr>
              <a:t>cut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B050"/>
                </a:solidFill>
              </a:rPr>
              <a:t>8)</a:t>
            </a:r>
            <a:endParaRPr lang="ru-RU" b="1" dirty="0">
              <a:solidFill>
                <a:srgbClr val="00B050"/>
              </a:solidFill>
            </a:endParaRP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>
            <a:off x="10132812" y="2356660"/>
            <a:ext cx="26975" cy="1765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10310502" y="2439497"/>
            <a:ext cx="255088" cy="2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27" idx="4"/>
            <a:endCxn id="75" idx="7"/>
          </p:cNvCxnSpPr>
          <p:nvPr/>
        </p:nvCxnSpPr>
        <p:spPr>
          <a:xfrm flipH="1">
            <a:off x="10428352" y="2331104"/>
            <a:ext cx="70407" cy="3152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Прямоугольник 87"/>
          <p:cNvSpPr/>
          <p:nvPr/>
        </p:nvSpPr>
        <p:spPr>
          <a:xfrm>
            <a:off x="10325491" y="1572630"/>
            <a:ext cx="1071127" cy="369332"/>
          </a:xfrm>
          <a:prstGeom prst="rect">
            <a:avLst/>
          </a:prstGeom>
          <a:ln w="28575">
            <a:noFill/>
          </a:ln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cut'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(9)</a:t>
            </a:r>
            <a:endParaRPr lang="ru-RU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cxnSp>
        <p:nvCxnSpPr>
          <p:cNvPr id="90" name="Прямая соединительная линия 89"/>
          <p:cNvCxnSpPr/>
          <p:nvPr/>
        </p:nvCxnSpPr>
        <p:spPr>
          <a:xfrm flipH="1">
            <a:off x="10131309" y="1845698"/>
            <a:ext cx="192642" cy="2621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Овал 92"/>
          <p:cNvSpPr/>
          <p:nvPr/>
        </p:nvSpPr>
        <p:spPr>
          <a:xfrm>
            <a:off x="10953738" y="4889327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4" name="Овал 93"/>
          <p:cNvSpPr/>
          <p:nvPr/>
        </p:nvSpPr>
        <p:spPr>
          <a:xfrm>
            <a:off x="10579371" y="4237342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4" name="Прямая со стрелкой 43"/>
          <p:cNvCxnSpPr>
            <a:stCxn id="94" idx="5"/>
            <a:endCxn id="93" idx="0"/>
          </p:cNvCxnSpPr>
          <p:nvPr/>
        </p:nvCxnSpPr>
        <p:spPr>
          <a:xfrm>
            <a:off x="10852945" y="4527008"/>
            <a:ext cx="261049" cy="3623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Овал 96"/>
          <p:cNvSpPr/>
          <p:nvPr/>
        </p:nvSpPr>
        <p:spPr>
          <a:xfrm>
            <a:off x="9292064" y="4893335"/>
            <a:ext cx="320512" cy="33936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9" name="Прямая со стрелкой 48"/>
          <p:cNvCxnSpPr>
            <a:stCxn id="78" idx="5"/>
            <a:endCxn id="85" idx="1"/>
          </p:cNvCxnSpPr>
          <p:nvPr/>
        </p:nvCxnSpPr>
        <p:spPr>
          <a:xfrm>
            <a:off x="8681875" y="3976899"/>
            <a:ext cx="369436" cy="3598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85" idx="5"/>
            <a:endCxn id="97" idx="0"/>
          </p:cNvCxnSpPr>
          <p:nvPr/>
        </p:nvCxnSpPr>
        <p:spPr>
          <a:xfrm>
            <a:off x="9277947" y="4576707"/>
            <a:ext cx="174373" cy="3166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 стрелкой 105"/>
          <p:cNvCxnSpPr>
            <a:stCxn id="83" idx="4"/>
            <a:endCxn id="79" idx="0"/>
          </p:cNvCxnSpPr>
          <p:nvPr/>
        </p:nvCxnSpPr>
        <p:spPr>
          <a:xfrm>
            <a:off x="9927335" y="4649211"/>
            <a:ext cx="255861" cy="2488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 стрелкой 111"/>
          <p:cNvCxnSpPr>
            <a:stCxn id="78" idx="6"/>
            <a:endCxn id="83" idx="2"/>
          </p:cNvCxnSpPr>
          <p:nvPr/>
        </p:nvCxnSpPr>
        <p:spPr>
          <a:xfrm>
            <a:off x="8728813" y="3856916"/>
            <a:ext cx="1038266" cy="6226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Прямая со стрелкой 113"/>
          <p:cNvCxnSpPr/>
          <p:nvPr/>
        </p:nvCxnSpPr>
        <p:spPr>
          <a:xfrm>
            <a:off x="5941826" y="3495539"/>
            <a:ext cx="2524540" cy="2607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Прямоугольник 115"/>
          <p:cNvSpPr/>
          <p:nvPr/>
        </p:nvSpPr>
        <p:spPr>
          <a:xfrm>
            <a:off x="8099017" y="56391"/>
            <a:ext cx="32343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/>
              <a:t>(на рисунке синяя заливка у некорневых вершин, которые уже потеряли 1 сына)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04430" y="4689496"/>
            <a:ext cx="63952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В худшем случае не можем оценить время работы алгоритма модификации ключа, так как не известна высота дерева. 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Будем оценивать </a:t>
            </a:r>
            <a:r>
              <a:rPr lang="ru-RU" b="1" dirty="0"/>
              <a:t>усреднённое</a:t>
            </a:r>
            <a:r>
              <a:rPr lang="ru-RU" dirty="0"/>
              <a:t> время работы операции.</a:t>
            </a:r>
          </a:p>
        </p:txBody>
      </p:sp>
      <p:sp>
        <p:nvSpPr>
          <p:cNvPr id="99" name="Прямоугольник 98"/>
          <p:cNvSpPr/>
          <p:nvPr/>
        </p:nvSpPr>
        <p:spPr>
          <a:xfrm>
            <a:off x="338963" y="107811"/>
            <a:ext cx="282325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In</a:t>
            </a:r>
            <a:r>
              <a:rPr lang="ru-RU" sz="2400" b="1" dirty="0" err="1">
                <a:latin typeface="Consolas" panose="020B0609020204030204" pitchFamily="49" charset="0"/>
              </a:rPr>
              <a:t>creaseKey</a:t>
            </a:r>
            <a:r>
              <a:rPr lang="ru-RU" sz="2400" b="1" dirty="0">
                <a:latin typeface="Consolas" panose="020B0609020204030204" pitchFamily="49" charset="0"/>
              </a:rPr>
              <a:t> </a:t>
            </a:r>
          </a:p>
          <a:p>
            <a:r>
              <a:rPr lang="ru-RU" sz="2400" dirty="0"/>
              <a:t>(увеличение ключа)  </a:t>
            </a:r>
          </a:p>
        </p:txBody>
      </p:sp>
      <p:sp>
        <p:nvSpPr>
          <p:cNvPr id="4" name="Овал 3"/>
          <p:cNvSpPr/>
          <p:nvPr/>
        </p:nvSpPr>
        <p:spPr>
          <a:xfrm>
            <a:off x="3274684" y="303872"/>
            <a:ext cx="530663" cy="33936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2234941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5" grpId="0"/>
      <p:bldP spid="57" grpId="0"/>
      <p:bldP spid="60" grpId="0"/>
      <p:bldP spid="61" grpId="0"/>
      <p:bldP spid="62" grpId="0"/>
      <p:bldP spid="65" grpId="0" animBg="1"/>
      <p:bldP spid="66" grpId="0" animBg="1"/>
      <p:bldP spid="69" grpId="0" animBg="1"/>
      <p:bldP spid="70" grpId="0" animBg="1"/>
      <p:bldP spid="71" grpId="0" animBg="1"/>
      <p:bldP spid="72" grpId="0" animBg="1"/>
      <p:bldP spid="78" grpId="0" animBg="1"/>
      <p:bldP spid="79" grpId="0" animBg="1"/>
      <p:bldP spid="80" grpId="0" animBg="1"/>
      <p:bldP spid="83" grpId="0" animBg="1"/>
      <p:bldP spid="85" grpId="0" animBg="1"/>
      <p:bldP spid="98" grpId="0" animBg="1"/>
      <p:bldP spid="87" grpId="0"/>
      <p:bldP spid="88" grpId="0"/>
      <p:bldP spid="93" grpId="0" animBg="1"/>
      <p:bldP spid="94" grpId="0" animBg="1"/>
      <p:bldP spid="97" grpId="0" animBg="1"/>
      <p:bldP spid="6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1035" y="443882"/>
            <a:ext cx="99138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Предположим, что мы выполнили некоторое число 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исходных  операций </a:t>
            </a:r>
            <a:r>
              <a:rPr lang="ru-RU" sz="2400" i="1" dirty="0" err="1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cut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а они привели к выполнению серии 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порождённых операций </a:t>
            </a:r>
            <a:r>
              <a:rPr lang="ru-RU" sz="2400" i="1" dirty="0" err="1">
                <a:solidFill>
                  <a:srgbClr val="0070C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cut</a:t>
            </a:r>
            <a:r>
              <a:rPr lang="ru-RU" sz="2400" i="1" dirty="0">
                <a:solidFill>
                  <a:srgbClr val="0070C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'</a:t>
            </a:r>
            <a:r>
              <a:rPr lang="ru-RU" sz="2400" i="1" dirty="0"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 </a:t>
            </a:r>
            <a:r>
              <a:rPr lang="en-US" sz="2400" i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link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algn="just"/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Справедливы следующие утверждения:</a:t>
            </a:r>
            <a:endParaRPr lang="en-US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586845" y="4274759"/>
            <a:ext cx="951793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Число процедур </a:t>
            </a:r>
            <a:r>
              <a:rPr lang="ru-RU" sz="2400" b="1" i="1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равно, как максимум, </a:t>
            </a:r>
            <a:r>
              <a:rPr lang="en-US" sz="2400" b="1" i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плюс число всех процедур </a:t>
            </a:r>
            <a:r>
              <a:rPr lang="ru-RU" sz="2400" b="1" i="1" dirty="0" err="1">
                <a:latin typeface="Consolas" panose="020B0609020204030204" pitchFamily="49" charset="0"/>
                <a:ea typeface="Times New Roman" panose="02020603050405020304" pitchFamily="18" charset="0"/>
              </a:rPr>
              <a:t>cut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где </a:t>
            </a:r>
            <a:r>
              <a:rPr lang="en-US" sz="2400" b="1" i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 начальное число корневых деревьев:</a:t>
            </a:r>
          </a:p>
          <a:p>
            <a:pPr algn="ctr"/>
            <a:endParaRPr lang="en-US" sz="24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i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n(</a:t>
            </a:r>
            <a:r>
              <a:rPr lang="ru-RU" sz="2400" b="1" i="1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en-US" sz="2400" b="1" i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  </a:t>
            </a:r>
            <a:r>
              <a:rPr lang="en-US" sz="2400" b="1" i="1" dirty="0">
                <a:latin typeface="Consolas" panose="020B0609020204030204" pitchFamily="49" charset="0"/>
                <a:cs typeface="Times New Roman" panose="02020603050405020304" pitchFamily="18" charset="0"/>
              </a:rPr>
              <a:t>≤  m + </a:t>
            </a:r>
            <a:r>
              <a:rPr lang="en-US" sz="2400" b="1" i="1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n(</a:t>
            </a:r>
            <a:r>
              <a:rPr lang="ru-RU" sz="2400" b="1" i="1" dirty="0" err="1">
                <a:solidFill>
                  <a:srgbClr val="0070C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cut</a:t>
            </a:r>
            <a:r>
              <a:rPr lang="ru-RU" sz="2400" b="1" i="1" dirty="0">
                <a:solidFill>
                  <a:srgbClr val="0070C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'</a:t>
            </a:r>
            <a:r>
              <a:rPr lang="en-US" sz="2400" b="1" i="1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 </a:t>
            </a:r>
            <a:r>
              <a:rPr lang="en-US" sz="2400" b="1" i="1" dirty="0">
                <a:latin typeface="Consolas" panose="020B0609020204030204" pitchFamily="49" charset="0"/>
                <a:cs typeface="Times New Roman" panose="02020603050405020304" pitchFamily="18" charset="0"/>
              </a:rPr>
              <a:t>+ </a:t>
            </a:r>
            <a:r>
              <a:rPr lang="en-US" sz="2400" b="1" i="1" dirty="0">
                <a:solidFill>
                  <a:srgbClr val="00B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n(</a:t>
            </a:r>
            <a:r>
              <a:rPr lang="ru-RU" sz="2400" b="1" i="1" dirty="0" err="1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cut</a:t>
            </a:r>
            <a:r>
              <a:rPr lang="ru-RU" sz="2400" b="1" i="1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400" b="1" i="1" dirty="0">
                <a:solidFill>
                  <a:srgbClr val="00B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  <a:endParaRPr lang="ru-RU" sz="2400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458011" y="2483666"/>
            <a:ext cx="96310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бщее число  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порожденных операций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1" dirty="0" err="1">
                <a:solidFill>
                  <a:srgbClr val="0070C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cut</a:t>
            </a:r>
            <a:r>
              <a:rPr lang="ru-RU" sz="2400" b="1" i="1" dirty="0">
                <a:solidFill>
                  <a:srgbClr val="0070C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'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не превышает общего числа 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исходных </a:t>
            </a:r>
            <a:r>
              <a:rPr lang="ru-RU" sz="2400" b="1" i="1" dirty="0" err="1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cut</a:t>
            </a:r>
            <a:r>
              <a:rPr lang="ru-RU" sz="2400" b="1" i="1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/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en-US" sz="2400" b="1" i="1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n(</a:t>
            </a:r>
            <a:r>
              <a:rPr lang="ru-RU" sz="2400" b="1" i="1" dirty="0" err="1">
                <a:solidFill>
                  <a:srgbClr val="0070C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cut</a:t>
            </a:r>
            <a:r>
              <a:rPr lang="ru-RU" sz="2400" b="1" i="1" dirty="0">
                <a:solidFill>
                  <a:srgbClr val="0070C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'</a:t>
            </a:r>
            <a:r>
              <a:rPr lang="en-US" sz="2400" b="1" i="1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 </a:t>
            </a:r>
            <a:r>
              <a:rPr lang="en-US" sz="2400" b="1" i="1" dirty="0">
                <a:latin typeface="Consolas" panose="020B0609020204030204" pitchFamily="49" charset="0"/>
                <a:cs typeface="Times New Roman" panose="02020603050405020304" pitchFamily="18" charset="0"/>
              </a:rPr>
              <a:t>≤  </a:t>
            </a:r>
            <a:r>
              <a:rPr lang="en-US" sz="2400" b="1" i="1" dirty="0">
                <a:solidFill>
                  <a:srgbClr val="00B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n(</a:t>
            </a:r>
            <a:r>
              <a:rPr lang="ru-RU" sz="2400" b="1" i="1" dirty="0" err="1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cut</a:t>
            </a:r>
            <a:r>
              <a:rPr lang="ru-RU" sz="2400" b="1" i="1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400" b="1" i="1" dirty="0">
                <a:solidFill>
                  <a:srgbClr val="00B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  <a:endParaRPr lang="ru-RU" sz="2400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1032387" y="2408903"/>
            <a:ext cx="0" cy="3899822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4425073" y="6308725"/>
            <a:ext cx="56628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  <a:tabLst>
                <a:tab pos="228600" algn="l"/>
              </a:tabLst>
            </a:pP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В.М. Котов, Е. П. Соболевская, А. А. Толстиков. «Алгоритмы и структуры данных»: учеб. пособие 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Минск: БГУ, 2011г.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C. 97 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–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109.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856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0789" y="919375"/>
            <a:ext cx="4399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Усреднённая оценка трудоемкости операции добавления нового элемента: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0790" y="1960449"/>
            <a:ext cx="4399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Усреднённая оценка трудоемкости операции уменьшения ключа (задана ссылка на элемент в структуре):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9946" y="3630613"/>
            <a:ext cx="4243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Усреднённая оценка трудоемкости операции увеличения ключа (задана ссылка на элемент в структуре):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9946" y="5435038"/>
            <a:ext cx="3960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Усреднённая оценка трудоемкости операции удаления минимального элемента:</a:t>
            </a: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6537951"/>
              </p:ext>
            </p:extLst>
          </p:nvPr>
        </p:nvGraphicFramePr>
        <p:xfrm>
          <a:off x="5415011" y="997769"/>
          <a:ext cx="722656" cy="489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14" name="Equation" r:id="rId4" imgW="393480" imgH="266400" progId="Equation.DSMT4">
                  <p:embed/>
                </p:oleObj>
              </mc:Choice>
              <mc:Fallback>
                <p:oleObj name="Equation" r:id="rId4" imgW="393480" imgH="266400" progId="Equation.DSMT4">
                  <p:embed/>
                  <p:pic>
                    <p:nvPicPr>
                      <p:cNvPr id="0" name="Picture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5011" y="997769"/>
                        <a:ext cx="722656" cy="4895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3450284"/>
              </p:ext>
            </p:extLst>
          </p:nvPr>
        </p:nvGraphicFramePr>
        <p:xfrm>
          <a:off x="5415011" y="2073163"/>
          <a:ext cx="722656" cy="489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15" name="Equation" r:id="rId6" imgW="393480" imgH="266400" progId="Equation.DSMT4">
                  <p:embed/>
                </p:oleObj>
              </mc:Choice>
              <mc:Fallback>
                <p:oleObj name="Equation" r:id="rId6" imgW="393480" imgH="266400" progId="Equation.DSMT4">
                  <p:embed/>
                  <p:pic>
                    <p:nvPicPr>
                      <p:cNvPr id="0" name="Picture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5011" y="2073163"/>
                        <a:ext cx="722656" cy="4895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4751817"/>
              </p:ext>
            </p:extLst>
          </p:nvPr>
        </p:nvGraphicFramePr>
        <p:xfrm>
          <a:off x="4989987" y="3731441"/>
          <a:ext cx="123825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16" name="Equation" r:id="rId7" imgW="672840" imgH="266400" progId="Equation.DSMT4">
                  <p:embed/>
                </p:oleObj>
              </mc:Choice>
              <mc:Fallback>
                <p:oleObj name="Equation" r:id="rId7" imgW="672840" imgH="266400" progId="Equation.DSMT4">
                  <p:embed/>
                  <p:pic>
                    <p:nvPicPr>
                      <p:cNvPr id="0" name="Picture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9987" y="3731441"/>
                        <a:ext cx="1238250" cy="49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296830"/>
              </p:ext>
            </p:extLst>
          </p:nvPr>
        </p:nvGraphicFramePr>
        <p:xfrm>
          <a:off x="4946485" y="5613161"/>
          <a:ext cx="123825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17" name="Equation" r:id="rId9" imgW="672840" imgH="266400" progId="Equation.DSMT4">
                  <p:embed/>
                </p:oleObj>
              </mc:Choice>
              <mc:Fallback>
                <p:oleObj name="Equation" r:id="rId9" imgW="672840" imgH="266400" progId="Equation.DSMT4">
                  <p:embed/>
                  <p:pic>
                    <p:nvPicPr>
                      <p:cNvPr id="0" name="Picture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6485" y="5613161"/>
                        <a:ext cx="1238250" cy="49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Прямоугольник 10"/>
          <p:cNvSpPr/>
          <p:nvPr/>
        </p:nvSpPr>
        <p:spPr>
          <a:xfrm>
            <a:off x="4595159" y="96209"/>
            <a:ext cx="30747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00B050"/>
                </a:solidFill>
              </a:rPr>
              <a:t>Куча Фибоначчи </a:t>
            </a:r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6516023"/>
              </p:ext>
            </p:extLst>
          </p:nvPr>
        </p:nvGraphicFramePr>
        <p:xfrm>
          <a:off x="6809392" y="3711764"/>
          <a:ext cx="4575175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18" name="Equation" r:id="rId10" imgW="3403440" imgH="482400" progId="Equation.DSMT4">
                  <p:embed/>
                </p:oleObj>
              </mc:Choice>
              <mc:Fallback>
                <p:oleObj name="Equation" r:id="rId10" imgW="3403440" imgH="482400" progId="Equation.DSMT4">
                  <p:embed/>
                  <p:pic>
                    <p:nvPicPr>
                      <p:cNvPr id="0" name="Picture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9392" y="3711764"/>
                        <a:ext cx="4575175" cy="649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7288630"/>
              </p:ext>
            </p:extLst>
          </p:nvPr>
        </p:nvGraphicFramePr>
        <p:xfrm>
          <a:off x="6809392" y="957809"/>
          <a:ext cx="203041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19" name="Equation" r:id="rId12" imgW="1511280" imgH="482400" progId="Equation.DSMT4">
                  <p:embed/>
                </p:oleObj>
              </mc:Choice>
              <mc:Fallback>
                <p:oleObj name="Equation" r:id="rId12" imgW="1511280" imgH="482400" progId="Equation.DSMT4">
                  <p:embed/>
                  <p:pic>
                    <p:nvPicPr>
                      <p:cNvPr id="0" name="Picture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9392" y="957809"/>
                        <a:ext cx="2030412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1581893"/>
              </p:ext>
            </p:extLst>
          </p:nvPr>
        </p:nvGraphicFramePr>
        <p:xfrm>
          <a:off x="6809392" y="1980196"/>
          <a:ext cx="2765327" cy="648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20" name="Equation" r:id="rId14" imgW="2057400" imgH="482400" progId="Equation.DSMT4">
                  <p:embed/>
                </p:oleObj>
              </mc:Choice>
              <mc:Fallback>
                <p:oleObj name="Equation" r:id="rId14" imgW="2057400" imgH="482400" progId="Equation.DSMT4">
                  <p:embed/>
                  <p:pic>
                    <p:nvPicPr>
                      <p:cNvPr id="0" name="Picture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9392" y="1980196"/>
                        <a:ext cx="2765327" cy="6486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7894774"/>
              </p:ext>
            </p:extLst>
          </p:nvPr>
        </p:nvGraphicFramePr>
        <p:xfrm>
          <a:off x="6870822" y="5435038"/>
          <a:ext cx="3381375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21" name="Equation" r:id="rId16" imgW="2514600" imgH="482400" progId="Equation.DSMT4">
                  <p:embed/>
                </p:oleObj>
              </mc:Choice>
              <mc:Fallback>
                <p:oleObj name="Equation" r:id="rId16" imgW="2514600" imgH="482400" progId="Equation.DSMT4">
                  <p:embed/>
                  <p:pic>
                    <p:nvPicPr>
                      <p:cNvPr id="0" name="Picture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0822" y="5435038"/>
                        <a:ext cx="3381375" cy="649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Прямая соединительная линия 15"/>
          <p:cNvCxnSpPr/>
          <p:nvPr/>
        </p:nvCxnSpPr>
        <p:spPr>
          <a:xfrm>
            <a:off x="6504495" y="734325"/>
            <a:ext cx="0" cy="538935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113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58716" y="1411705"/>
            <a:ext cx="7371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solidFill>
                  <a:srgbClr val="0070C0"/>
                </a:solidFill>
              </a:rPr>
              <a:t>Применение на практике</a:t>
            </a:r>
          </a:p>
        </p:txBody>
      </p:sp>
    </p:spTree>
    <p:extLst>
      <p:ext uri="{BB962C8B-B14F-4D97-AF65-F5344CB8AC3E}">
        <p14:creationId xmlns:p14="http://schemas.microsoft.com/office/powerpoint/2010/main" val="3630044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503356" y="3013309"/>
            <a:ext cx="6124738" cy="2433142"/>
          </a:xfrm>
        </p:spPr>
        <p:txBody>
          <a:bodyPr>
            <a:normAutofit fontScale="90000"/>
          </a:bodyPr>
          <a:lstStyle/>
          <a:p>
            <a:pPr algn="l"/>
            <a:r>
              <a:rPr lang="ru-RU" sz="3200" dirty="0">
                <a:solidFill>
                  <a:srgbClr val="0070C0"/>
                </a:solidFill>
              </a:rPr>
              <a:t>Бинарная куча</a:t>
            </a:r>
            <a:r>
              <a:rPr lang="ru-RU" sz="3200" dirty="0"/>
              <a:t> </a:t>
            </a:r>
            <a:r>
              <a:rPr lang="ru-RU" sz="2800" dirty="0"/>
              <a:t>(</a:t>
            </a:r>
            <a:r>
              <a:rPr lang="en-US" sz="2800" dirty="0">
                <a:latin typeface="Consolas" panose="020B0609020204030204" pitchFamily="49" charset="0"/>
              </a:rPr>
              <a:t>binary heap</a:t>
            </a:r>
            <a:r>
              <a:rPr lang="en-US" sz="2800" dirty="0"/>
              <a:t>)</a:t>
            </a:r>
            <a:br>
              <a:rPr lang="ru-RU" sz="2800" dirty="0"/>
            </a:br>
            <a:br>
              <a:rPr lang="ru-RU" sz="2800" dirty="0"/>
            </a:br>
            <a:r>
              <a:rPr lang="ru-RU" sz="3200" dirty="0">
                <a:solidFill>
                  <a:srgbClr val="0070C0"/>
                </a:solidFill>
              </a:rPr>
              <a:t>Биномиальная куча </a:t>
            </a:r>
            <a:r>
              <a:rPr lang="ru-RU" sz="2800" dirty="0"/>
              <a:t>(</a:t>
            </a:r>
            <a:r>
              <a:rPr lang="en-US" sz="2800" dirty="0">
                <a:latin typeface="Consolas" panose="020B0609020204030204" pitchFamily="49" charset="0"/>
              </a:rPr>
              <a:t>binomial</a:t>
            </a:r>
            <a:r>
              <a:rPr lang="ru-RU" sz="2800" i="1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latin typeface="Consolas" panose="020B0609020204030204" pitchFamily="49" charset="0"/>
              </a:rPr>
              <a:t>heap</a:t>
            </a:r>
            <a:r>
              <a:rPr lang="en-US" sz="2800" dirty="0"/>
              <a:t>)</a:t>
            </a:r>
            <a:br>
              <a:rPr lang="ru-RU" sz="3200" dirty="0"/>
            </a:br>
            <a:br>
              <a:rPr lang="ru-RU" sz="3200" dirty="0">
                <a:solidFill>
                  <a:srgbClr val="0070C0"/>
                </a:solidFill>
              </a:rPr>
            </a:br>
            <a:r>
              <a:rPr lang="ru-RU" sz="3200" dirty="0">
                <a:solidFill>
                  <a:srgbClr val="0070C0"/>
                </a:solidFill>
              </a:rPr>
              <a:t>Куча Фибоначчи </a:t>
            </a:r>
            <a:r>
              <a:rPr lang="ru-RU" sz="3200" dirty="0"/>
              <a:t>(</a:t>
            </a:r>
            <a:r>
              <a:rPr lang="en-US" sz="2800" dirty="0">
                <a:latin typeface="Consolas" panose="020B0609020204030204" pitchFamily="49" charset="0"/>
              </a:rPr>
              <a:t>Fibonacci</a:t>
            </a:r>
            <a:r>
              <a:rPr lang="ru-RU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latin typeface="Consolas" panose="020B0609020204030204" pitchFamily="49" charset="0"/>
              </a:rPr>
              <a:t>heap </a:t>
            </a:r>
            <a:r>
              <a:rPr lang="ru-RU" sz="3200" dirty="0"/>
              <a:t>)</a:t>
            </a:r>
            <a:r>
              <a:rPr lang="en-US" sz="3200" dirty="0"/>
              <a:t> </a:t>
            </a:r>
            <a:endParaRPr lang="ru-RU" sz="3200" dirty="0">
              <a:solidFill>
                <a:srgbClr val="0070C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874010" y="1845263"/>
            <a:ext cx="451700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>
                <a:solidFill>
                  <a:schemeClr val="accent1">
                    <a:lumMod val="75000"/>
                  </a:schemeClr>
                </a:solidFill>
              </a:rPr>
              <a:t>Структуры данных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404394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395925" y="2833694"/>
            <a:ext cx="86005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ru-RU" sz="2400" b="1" dirty="0" err="1">
                <a:latin typeface="Consolas" panose="020B0609020204030204" pitchFamily="49" charset="0"/>
              </a:rPr>
              <a:t>ExtractMin</a:t>
            </a:r>
            <a:r>
              <a:rPr lang="ru-RU" sz="2400" b="1" dirty="0">
                <a:latin typeface="Consolas" panose="020B0609020204030204" pitchFamily="49" charset="0"/>
              </a:rPr>
              <a:t>() </a:t>
            </a:r>
            <a:r>
              <a:rPr lang="ru-RU" sz="2400" dirty="0"/>
              <a:t>— удаление минимального ключа; 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395926" y="1084728"/>
            <a:ext cx="86005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400" b="1" dirty="0" err="1">
                <a:latin typeface="Consolas" panose="020B0609020204030204" pitchFamily="49" charset="0"/>
              </a:rPr>
              <a:t>Heapify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ru-RU" sz="2400" dirty="0"/>
              <a:t>— </a:t>
            </a:r>
          </a:p>
          <a:p>
            <a:pPr lvl="1"/>
            <a:r>
              <a:rPr lang="ru-RU" sz="2400" dirty="0"/>
              <a:t>строим бинарную кучу для последовательности из n ключей. </a:t>
            </a:r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2718741"/>
              </p:ext>
            </p:extLst>
          </p:nvPr>
        </p:nvGraphicFramePr>
        <p:xfrm>
          <a:off x="3657755" y="4811077"/>
          <a:ext cx="57467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03" name="Equation" r:id="rId3" imgW="2234880" imgH="266400" progId="Equation.DSMT4">
                  <p:embed/>
                </p:oleObj>
              </mc:Choice>
              <mc:Fallback>
                <p:oleObj name="Equation" r:id="rId3" imgW="2234880" imgH="266400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755" y="4811077"/>
                        <a:ext cx="5746750" cy="685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5926" y="2289044"/>
            <a:ext cx="4079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2. </a:t>
            </a:r>
            <a:r>
              <a:rPr lang="ru-RU" sz="2400" dirty="0"/>
              <a:t>Пока куча не станет пустой</a:t>
            </a:r>
            <a:r>
              <a:rPr lang="en-US" sz="2400" dirty="0"/>
              <a:t>:</a:t>
            </a:r>
            <a:endParaRPr lang="ru-RU" sz="24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629265" y="250106"/>
            <a:ext cx="108174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0070C0"/>
                </a:solidFill>
              </a:rPr>
              <a:t>Пирамидальная сортировка </a:t>
            </a:r>
            <a:r>
              <a:rPr lang="en-US" sz="2400" dirty="0"/>
              <a:t>(</a:t>
            </a:r>
            <a:r>
              <a:rPr lang="ru-RU" sz="2400" dirty="0"/>
              <a:t>«сортировка кучей», англ. </a:t>
            </a:r>
            <a:r>
              <a:rPr lang="en-US" sz="2400" dirty="0">
                <a:latin typeface="Consolas" panose="020B0609020204030204" pitchFamily="49" charset="0"/>
              </a:rPr>
              <a:t>heapsort</a:t>
            </a:r>
            <a:r>
              <a:rPr lang="en-US" sz="2400" dirty="0"/>
              <a:t>)</a:t>
            </a:r>
            <a:endParaRPr lang="ru-RU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25125" y="4117243"/>
            <a:ext cx="6755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u="sng" dirty="0"/>
              <a:t>Время работы сортировки кучей в худшем случае</a:t>
            </a:r>
            <a:r>
              <a:rPr lang="ru-RU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81143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6" grpId="0"/>
      <p:bldP spid="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59304" y="486758"/>
            <a:ext cx="8694821" cy="3960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C++ </a:t>
            </a:r>
            <a:r>
              <a:rPr lang="ru-RU" sz="2000" b="1" dirty="0" err="1">
                <a:latin typeface="Consolas" panose="020B0609020204030204" pitchFamily="49" charset="0"/>
              </a:rPr>
              <a:t>std</a:t>
            </a:r>
            <a:r>
              <a:rPr lang="ru-RU" sz="2000" b="1" dirty="0">
                <a:latin typeface="Consolas" panose="020B0609020204030204" pitchFamily="49" charset="0"/>
              </a:rPr>
              <a:t>::</a:t>
            </a:r>
            <a:r>
              <a:rPr lang="ru-RU" sz="2000" b="1" dirty="0" err="1">
                <a:latin typeface="Consolas" panose="020B0609020204030204" pitchFamily="49" charset="0"/>
              </a:rPr>
              <a:t>sort</a:t>
            </a:r>
            <a:r>
              <a:rPr lang="ru-RU" sz="2000" b="1" dirty="0">
                <a:latin typeface="Consolas" panose="020B0609020204030204" pitchFamily="49" charset="0"/>
              </a:rPr>
              <a:t>() </a:t>
            </a:r>
          </a:p>
          <a:p>
            <a:endParaRPr lang="ru-RU" sz="2000" b="1" dirty="0">
              <a:latin typeface="Consolas" panose="020B0609020204030204" pitchFamily="49" charset="0"/>
            </a:endParaRPr>
          </a:p>
          <a:p>
            <a:pPr lvl="1" algn="just">
              <a:spcAft>
                <a:spcPts val="800"/>
              </a:spcAft>
            </a:pPr>
            <a:r>
              <a:rPr lang="ru-RU" dirty="0"/>
              <a:t>Основой служит алгоритм быстрой сортировки – модифицированный </a:t>
            </a:r>
            <a:r>
              <a:rPr lang="ru-RU" b="1" dirty="0" err="1">
                <a:latin typeface="Consolas" panose="020B0609020204030204" pitchFamily="49" charset="0"/>
              </a:rPr>
              <a:t>QuickSort</a:t>
            </a:r>
            <a:r>
              <a:rPr lang="ru-RU" b="1" dirty="0"/>
              <a:t>, </a:t>
            </a:r>
            <a:r>
              <a:rPr lang="ru-RU" dirty="0"/>
              <a:t>он же</a:t>
            </a:r>
            <a:r>
              <a:rPr lang="ru-RU" b="1" dirty="0"/>
              <a:t> </a:t>
            </a:r>
            <a:r>
              <a:rPr lang="ru-RU" dirty="0" err="1">
                <a:latin typeface="Consolas" panose="020B0609020204030204" pitchFamily="49" charset="0"/>
              </a:rPr>
              <a:t>IntroSort</a:t>
            </a:r>
            <a:r>
              <a:rPr lang="ru-RU" dirty="0"/>
              <a:t>, разработанный специально для </a:t>
            </a:r>
            <a:r>
              <a:rPr lang="ru-RU" dirty="0" err="1">
                <a:latin typeface="Consolas" panose="020B0609020204030204" pitchFamily="49" charset="0"/>
              </a:rPr>
              <a:t>stl</a:t>
            </a:r>
            <a:r>
              <a:rPr lang="ru-RU" dirty="0"/>
              <a:t>. Отличие от </a:t>
            </a:r>
            <a:r>
              <a:rPr lang="ru-RU" dirty="0" err="1">
                <a:latin typeface="Consolas" panose="020B0609020204030204" pitchFamily="49" charset="0"/>
              </a:rPr>
              <a:t>QuickSort</a:t>
            </a:r>
            <a:r>
              <a:rPr lang="ru-RU" dirty="0"/>
              <a:t> состоит в том, что количество рекурсивных операций</a:t>
            </a:r>
            <a:r>
              <a:rPr lang="en-US" dirty="0"/>
              <a:t> </a:t>
            </a:r>
            <a:r>
              <a:rPr lang="ru-RU" dirty="0"/>
              <a:t> не идет до самого конца, как в чистом </a:t>
            </a:r>
            <a:r>
              <a:rPr lang="ru-RU" dirty="0" err="1">
                <a:latin typeface="Consolas" panose="020B0609020204030204" pitchFamily="49" charset="0"/>
              </a:rPr>
              <a:t>QuickSort</a:t>
            </a:r>
            <a:r>
              <a:rPr lang="ru-RU" dirty="0"/>
              <a:t>. Если количество итераций (процедур разделения массива) превысило 1.5*log</a:t>
            </a:r>
            <a:r>
              <a:rPr lang="ru-RU" baseline="-25000" dirty="0"/>
              <a:t>2</a:t>
            </a:r>
            <a:r>
              <a:rPr lang="ru-RU" dirty="0"/>
              <a:t>(</a:t>
            </a:r>
            <a:r>
              <a:rPr lang="en-US" dirty="0"/>
              <a:t>n</a:t>
            </a:r>
            <a:r>
              <a:rPr lang="ru-RU" dirty="0"/>
              <a:t>), где </a:t>
            </a:r>
            <a:r>
              <a:rPr lang="en-US" dirty="0"/>
              <a:t>n -</a:t>
            </a:r>
            <a:r>
              <a:rPr lang="ru-RU" dirty="0"/>
              <a:t> длина всего массива, то рекурсивные операции прекращаются: </a:t>
            </a:r>
          </a:p>
          <a:p>
            <a:pPr marL="1257300" lvl="2" indent="-342900" algn="just">
              <a:spcAft>
                <a:spcPts val="800"/>
              </a:spcAft>
              <a:buAutoNum type="arabicParenBoth"/>
            </a:pPr>
            <a:r>
              <a:rPr lang="ru-RU" dirty="0"/>
              <a:t>если количество </a:t>
            </a:r>
            <a:r>
              <a:rPr lang="ru-RU" dirty="0">
                <a:latin typeface="Consolas" panose="020B0609020204030204" pitchFamily="49" charset="0"/>
              </a:rPr>
              <a:t>оставшихся</a:t>
            </a:r>
            <a:r>
              <a:rPr lang="ru-RU" dirty="0"/>
              <a:t> элементов меньше 32-х, то оставшийся  фрагмент сортируется методом вставки </a:t>
            </a:r>
            <a:r>
              <a:rPr lang="ru-RU" b="1" dirty="0" err="1">
                <a:latin typeface="Consolas" panose="020B0609020204030204" pitchFamily="49" charset="0"/>
              </a:rPr>
              <a:t>InsertionSort</a:t>
            </a:r>
            <a:r>
              <a:rPr lang="en-US" dirty="0"/>
              <a:t>;</a:t>
            </a:r>
          </a:p>
          <a:p>
            <a:pPr marL="1257300" lvl="2" indent="-342900" algn="just">
              <a:spcAft>
                <a:spcPts val="800"/>
              </a:spcAft>
              <a:buAutoNum type="arabicParenBoth"/>
            </a:pPr>
            <a:r>
              <a:rPr lang="ru-RU" dirty="0"/>
              <a:t>если количество оставшихся элементов более 32-х элементов, то этот фрагмент сортируется пирамидальным методом </a:t>
            </a:r>
            <a:r>
              <a:rPr lang="ru-RU" b="1" dirty="0" err="1">
                <a:latin typeface="Consolas" panose="020B0609020204030204" pitchFamily="49" charset="0"/>
              </a:rPr>
              <a:t>HeapSort</a:t>
            </a:r>
            <a:r>
              <a:rPr lang="ru-RU" dirty="0"/>
              <a:t> в чистом его виде. </a:t>
            </a:r>
          </a:p>
        </p:txBody>
      </p:sp>
    </p:spTree>
    <p:extLst>
      <p:ext uri="{BB962C8B-B14F-4D97-AF65-F5344CB8AC3E}">
        <p14:creationId xmlns:p14="http://schemas.microsoft.com/office/powerpoint/2010/main" val="7511112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95790" y="2632406"/>
            <a:ext cx="808241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Сжатие информации.</a:t>
            </a:r>
          </a:p>
          <a:p>
            <a:pPr algn="ctr"/>
            <a:r>
              <a:rPr lang="ru-RU" sz="2800" b="1" dirty="0"/>
              <a:t>Алгоритм префиксного кодирования  Хаффмана</a:t>
            </a:r>
          </a:p>
        </p:txBody>
      </p:sp>
    </p:spTree>
    <p:extLst>
      <p:ext uri="{BB962C8B-B14F-4D97-AF65-F5344CB8AC3E}">
        <p14:creationId xmlns:p14="http://schemas.microsoft.com/office/powerpoint/2010/main" val="35438557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86C3052-539B-47B5-A987-E94B61A590D0}"/>
              </a:ext>
            </a:extLst>
          </p:cNvPr>
          <p:cNvSpPr txBox="1"/>
          <p:nvPr/>
        </p:nvSpPr>
        <p:spPr>
          <a:xfrm>
            <a:off x="430824" y="713994"/>
            <a:ext cx="65678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effectLst/>
                <a:latin typeface="Arial" panose="020B0604020202020204" pitchFamily="34" charset="0"/>
              </a:rPr>
              <a:t>Метод разработан в </a:t>
            </a:r>
            <a:r>
              <a:rPr lang="ru-RU" b="0" i="0" u="none" strike="noStrike" dirty="0">
                <a:effectLst/>
                <a:latin typeface="Arial" panose="020B0604020202020204" pitchFamily="34" charset="0"/>
                <a:hlinkClick r:id="rId3" tooltip="1952 год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1952 году</a:t>
            </a:r>
            <a:r>
              <a:rPr lang="ru-RU" b="0" i="0" dirty="0"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ru-RU" b="0" i="0" dirty="0">
                <a:effectLst/>
                <a:latin typeface="Arial" panose="020B0604020202020204" pitchFamily="34" charset="0"/>
              </a:rPr>
              <a:t>аспирантом </a:t>
            </a:r>
            <a:r>
              <a:rPr lang="ru-RU" dirty="0">
                <a:latin typeface="Arial" panose="020B0604020202020204" pitchFamily="34" charset="0"/>
                <a:hlinkClick r:id="rId4" tooltip="Массачусетский технологический институт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Массачусетского технологического института</a:t>
            </a:r>
            <a:r>
              <a:rPr lang="ru-RU" dirty="0">
                <a:latin typeface="Arial" panose="020B0604020202020204" pitchFamily="34" charset="0"/>
              </a:rPr>
              <a:t> </a:t>
            </a:r>
          </a:p>
          <a:p>
            <a:r>
              <a:rPr lang="ru-RU" dirty="0">
                <a:latin typeface="Arial" panose="020B0604020202020204" pitchFamily="34" charset="0"/>
                <a:hlinkClick r:id="rId5" tooltip="Хаффман, Дэвид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Дэвидом Хаффманом</a:t>
            </a:r>
            <a:r>
              <a:rPr lang="ru-RU" dirty="0">
                <a:latin typeface="Arial" panose="020B0604020202020204" pitchFamily="34" charset="0"/>
              </a:rPr>
              <a:t> </a:t>
            </a:r>
            <a:r>
              <a:rPr lang="ru-RU" b="0" i="0" dirty="0">
                <a:effectLst/>
                <a:latin typeface="Arial" panose="020B0604020202020204" pitchFamily="34" charset="0"/>
              </a:rPr>
              <a:t>при написании им курсовой работы</a:t>
            </a:r>
            <a:endParaRPr lang="ru-BY"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6471DF3C-BBC3-4EA6-B09A-3855E9DB0D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150695"/>
              </p:ext>
            </p:extLst>
          </p:nvPr>
        </p:nvGraphicFramePr>
        <p:xfrm>
          <a:off x="6840413" y="333822"/>
          <a:ext cx="5257802" cy="5810184"/>
        </p:xfrm>
        <a:graphic>
          <a:graphicData uri="http://schemas.openxmlformats.org/drawingml/2006/table">
            <a:tbl>
              <a:tblPr/>
              <a:tblGrid>
                <a:gridCol w="1204549">
                  <a:extLst>
                    <a:ext uri="{9D8B030D-6E8A-4147-A177-3AD203B41FA5}">
                      <a16:colId xmlns:a16="http://schemas.microsoft.com/office/drawing/2014/main" val="105714050"/>
                    </a:ext>
                  </a:extLst>
                </a:gridCol>
                <a:gridCol w="4053253">
                  <a:extLst>
                    <a:ext uri="{9D8B030D-6E8A-4147-A177-3AD203B41FA5}">
                      <a16:colId xmlns:a16="http://schemas.microsoft.com/office/drawing/2014/main" val="2711629907"/>
                    </a:ext>
                  </a:extLst>
                </a:gridCol>
              </a:tblGrid>
              <a:tr h="487365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ru-RU" sz="1600" b="1" dirty="0">
                          <a:effectLst/>
                        </a:rPr>
                        <a:t>Дэвид А. Хаффман</a:t>
                      </a:r>
                    </a:p>
                    <a:p>
                      <a:pPr algn="ctr" fontAlgn="t"/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David Albert Huffman</a:t>
                      </a:r>
                      <a:endParaRPr lang="ru-RU" sz="1600" b="1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B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533718"/>
                  </a:ext>
                </a:extLst>
              </a:tr>
              <a:tr h="487365"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Родился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</a:rPr>
                        <a:t>9 августа 1925 г.</a:t>
                      </a:r>
                      <a:br>
                        <a:rPr lang="ru-RU" sz="160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ru-RU" sz="1600" u="none" strike="noStrike">
                          <a:solidFill>
                            <a:schemeClr val="tx1"/>
                          </a:solidFill>
                          <a:effectLst/>
                          <a:hlinkClick r:id="rId6" tooltip="Огайо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Огайо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968659"/>
                  </a:ext>
                </a:extLst>
              </a:tr>
              <a:tr h="905107"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Умер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</a:rPr>
                        <a:t>7 октября 1999 г. (74 года)</a:t>
                      </a:r>
                      <a:br>
                        <a:rPr lang="ru-RU" sz="160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ru-RU" sz="1600" u="none" strike="noStrike">
                          <a:solidFill>
                            <a:schemeClr val="tx1"/>
                          </a:solidFill>
                          <a:effectLst/>
                          <a:hlinkClick r:id="rId7" tooltip="Санта-Крус, Калифорния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Санта-Крус, Калифорния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538566"/>
                  </a:ext>
                </a:extLst>
              </a:tr>
              <a:tr h="1322849"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Альма-матер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u="none" strike="noStrike">
                          <a:solidFill>
                            <a:schemeClr val="tx1"/>
                          </a:solidFill>
                          <a:effectLst/>
                          <a:hlinkClick r:id="rId8" tooltip="Государственный университет Огайо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Университет штата Огайо</a:t>
                      </a: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</a:rPr>
                        <a:t> , </a:t>
                      </a:r>
                      <a:r>
                        <a:rPr lang="ru-RU" sz="1600" u="none" strike="noStrike">
                          <a:solidFill>
                            <a:schemeClr val="tx1"/>
                          </a:solidFill>
                          <a:effectLst/>
                          <a:hlinkClick r:id="rId9" tooltip="Массачусетский Институт Технологий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Массачусетский технологический институт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491098"/>
                  </a:ext>
                </a:extLst>
              </a:tr>
              <a:tr h="487365"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Известен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u="none" strike="noStrike">
                          <a:solidFill>
                            <a:schemeClr val="tx1"/>
                          </a:solidFill>
                          <a:effectLst/>
                          <a:hlinkClick r:id="rId10" tooltip="Кодирование Хаффмана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Кодирование Хаффмана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687374"/>
                  </a:ext>
                </a:extLst>
              </a:tr>
              <a:tr h="696236"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Награды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u="none" strike="noStrike" dirty="0">
                          <a:solidFill>
                            <a:schemeClr val="tx1"/>
                          </a:solidFill>
                          <a:effectLst/>
                          <a:hlinkClick r:id="rId11" tooltip="Медаль Ричарда У. Хэмминга IEEE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Медаль Ричарда У. Хэмминга IEEE</a:t>
                      </a: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 (1999)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148057"/>
                  </a:ext>
                </a:extLst>
              </a:tr>
              <a:tr h="278495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ru-RU" sz="1600" b="1" dirty="0">
                          <a:solidFill>
                            <a:schemeClr val="tx1"/>
                          </a:solidFill>
                          <a:effectLst/>
                        </a:rPr>
                        <a:t>Научная карьера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B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869207"/>
                  </a:ext>
                </a:extLst>
              </a:tr>
              <a:tr h="905107"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Поля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u="none" strike="noStrike" dirty="0">
                          <a:solidFill>
                            <a:schemeClr val="tx1"/>
                          </a:solidFill>
                          <a:effectLst/>
                          <a:hlinkClick r:id="rId12" tooltip="Теория информации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Теория информации</a:t>
                      </a: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 , </a:t>
                      </a:r>
                      <a:r>
                        <a:rPr lang="ru-RU" sz="1600" u="none" strike="noStrike" dirty="0">
                          <a:solidFill>
                            <a:schemeClr val="tx1"/>
                          </a:solidFill>
                          <a:effectLst/>
                          <a:hlinkClick r:id="rId13" tooltip="Теория кодирования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Теория кодирования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681983"/>
                  </a:ext>
                </a:extLst>
              </a:tr>
            </a:tbl>
          </a:graphicData>
        </a:graphic>
      </p:graphicFrame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FD376FF-B3FA-40C5-B81A-0BF5E4CB937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135" y="2119014"/>
            <a:ext cx="2902441" cy="404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2612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430414"/>
              </p:ext>
            </p:extLst>
          </p:nvPr>
        </p:nvGraphicFramePr>
        <p:xfrm>
          <a:off x="8082328" y="814422"/>
          <a:ext cx="2167304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9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5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6240">
                <a:tc>
                  <a:txBody>
                    <a:bodyPr/>
                    <a:lstStyle/>
                    <a:p>
                      <a:endParaRPr lang="ru-RU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b="0" dirty="0">
                          <a:solidFill>
                            <a:schemeClr val="tx1"/>
                          </a:solidFill>
                        </a:rPr>
                        <a:t>частота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битовый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код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452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rgbClr val="7030A0"/>
                          </a:solidFill>
                        </a:rPr>
                        <a:t>11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452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rgbClr val="7030A0"/>
                          </a:solidFill>
                        </a:rPr>
                        <a:t>1</a:t>
                      </a:r>
                      <a:r>
                        <a:rPr lang="en-US" sz="24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sz="2400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452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rgbClr val="FF0000"/>
                          </a:solidFill>
                        </a:rPr>
                        <a:t>00000</a:t>
                      </a:r>
                      <a:endParaRPr lang="ru-RU" sz="24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933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sz="2400" b="0" dirty="0">
                          <a:solidFill>
                            <a:srgbClr val="7030A0"/>
                          </a:solidFill>
                        </a:rPr>
                        <a:t>11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452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rgbClr val="FF0000"/>
                          </a:solidFill>
                        </a:rPr>
                        <a:t>0000</a:t>
                      </a:r>
                      <a:r>
                        <a:rPr lang="en-US" sz="2400" b="0" dirty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ru-RU" sz="2400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3452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rgbClr val="FF0000"/>
                          </a:solidFill>
                        </a:rPr>
                        <a:t>000</a:t>
                      </a:r>
                      <a:r>
                        <a:rPr lang="en-US" sz="2400" b="0" dirty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ru-RU" sz="2400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3452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з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sz="2400" b="0" dirty="0">
                          <a:solidFill>
                            <a:srgbClr val="7030A0"/>
                          </a:solidFill>
                        </a:rPr>
                        <a:t>1</a:t>
                      </a:r>
                      <a:r>
                        <a:rPr lang="en-US" sz="24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sz="2400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3452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rgbClr val="FF0000"/>
                          </a:solidFill>
                        </a:rPr>
                        <a:t>00</a:t>
                      </a:r>
                      <a:r>
                        <a:rPr lang="en-US" sz="2400" b="0" dirty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ru-RU" sz="2400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AFF6DE4-FB4F-4F02-B53B-C39AB312C4FC}"/>
              </a:ext>
            </a:extLst>
          </p:cNvPr>
          <p:cNvSpPr txBox="1"/>
          <p:nvPr/>
        </p:nvSpPr>
        <p:spPr>
          <a:xfrm>
            <a:off x="731961" y="814422"/>
            <a:ext cx="675542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 вход поступает текст. По тексту строится таблица частот встречаемости символов. </a:t>
            </a:r>
          </a:p>
          <a:p>
            <a:endParaRPr lang="ru-RU" dirty="0"/>
          </a:p>
          <a:p>
            <a:r>
              <a:rPr lang="ru-RU" dirty="0"/>
              <a:t>Строится дерево кодирования Хаффмана (Н-дерево). </a:t>
            </a:r>
          </a:p>
          <a:p>
            <a:endParaRPr lang="ru-RU" dirty="0"/>
          </a:p>
          <a:p>
            <a:r>
              <a:rPr lang="ru-RU" dirty="0"/>
              <a:t>По </a:t>
            </a:r>
            <a:r>
              <a:rPr lang="en-US" dirty="0"/>
              <a:t>H-</a:t>
            </a:r>
            <a:r>
              <a:rPr lang="ru-RU" dirty="0"/>
              <a:t>дереву символам текста ставится в соответствие код - последовательность бит:</a:t>
            </a:r>
          </a:p>
          <a:p>
            <a:endParaRPr lang="ru-RU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ru-RU" dirty="0"/>
              <a:t>код  - </a:t>
            </a:r>
            <a:r>
              <a:rPr lang="ru-RU" b="1" dirty="0"/>
              <a:t>переменной длины</a:t>
            </a:r>
            <a:r>
              <a:rPr lang="ru-RU" dirty="0"/>
              <a:t>, т.е. символам, которые встречаются чаще, соответствует битовый код  меньшей длины</a:t>
            </a:r>
            <a:r>
              <a:rPr lang="en-US" dirty="0"/>
              <a:t>; </a:t>
            </a:r>
            <a:endParaRPr lang="ru-RU" dirty="0"/>
          </a:p>
          <a:p>
            <a:pPr lvl="1"/>
            <a:endParaRPr lang="ru-RU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ru-RU" dirty="0"/>
              <a:t>код  - </a:t>
            </a:r>
            <a:r>
              <a:rPr lang="ru-RU" b="1" dirty="0"/>
              <a:t>префиксный, </a:t>
            </a:r>
            <a:r>
              <a:rPr lang="ru-RU" dirty="0"/>
              <a:t>т.е. ни один из полученных кодов не является префиксом другого, что позволяет однозначно выполнять декодирование). 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3804807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08FF5FFF-F8E4-438E-8DD7-09ABF9704B61}"/>
              </a:ext>
            </a:extLst>
          </p:cNvPr>
          <p:cNvSpPr txBox="1"/>
          <p:nvPr/>
        </p:nvSpPr>
        <p:spPr>
          <a:xfrm>
            <a:off x="2489703" y="889843"/>
            <a:ext cx="6675167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ru-RU" sz="2000" dirty="0"/>
              <a:t>Каждому символу ставим в соответствие узел дерева, вес узла – частота встречаемости символа в тексте. </a:t>
            </a:r>
            <a:endParaRPr lang="en-US" sz="2000" dirty="0"/>
          </a:p>
          <a:p>
            <a:pPr marL="342900" indent="-342900">
              <a:buFont typeface="+mj-lt"/>
              <a:buAutoNum type="arabicParenR"/>
            </a:pPr>
            <a:r>
              <a:rPr lang="ru-RU" sz="2000" dirty="0"/>
              <a:t>Полагаем все узлы </a:t>
            </a:r>
            <a:r>
              <a:rPr lang="en-US" sz="2000" dirty="0"/>
              <a:t>- </a:t>
            </a:r>
            <a:r>
              <a:rPr lang="ru-RU" sz="2000" dirty="0"/>
              <a:t>свободными.</a:t>
            </a:r>
          </a:p>
          <a:p>
            <a:pPr marL="342900" indent="-342900">
              <a:buFont typeface="+mj-lt"/>
              <a:buAutoNum type="arabicParenR"/>
            </a:pPr>
            <a:r>
              <a:rPr lang="ru-RU" sz="2000" dirty="0"/>
              <a:t>Пока не останется 1 свободный узел, выполняем следующие действия: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ru-RU" sz="2000" dirty="0"/>
              <a:t>находим 2 свободных узла </a:t>
            </a:r>
            <a:r>
              <a:rPr lang="en-US" sz="2000" dirty="0"/>
              <a:t>v </a:t>
            </a:r>
            <a:r>
              <a:rPr lang="ru-RU" sz="2000" dirty="0"/>
              <a:t>и </a:t>
            </a:r>
            <a:r>
              <a:rPr lang="en-US" sz="2000" dirty="0"/>
              <a:t>w </a:t>
            </a:r>
            <a:r>
              <a:rPr lang="ru-RU" sz="2000" dirty="0"/>
              <a:t>с минимальным весом</a:t>
            </a:r>
            <a:r>
              <a:rPr lang="en-US" sz="2000" dirty="0"/>
              <a:t> </a:t>
            </a:r>
            <a:r>
              <a:rPr lang="ru-RU" sz="2000" dirty="0"/>
              <a:t>и исключаем их из множества свободных узлов</a:t>
            </a:r>
            <a:r>
              <a:rPr lang="en-US" sz="2000" dirty="0"/>
              <a:t>;</a:t>
            </a:r>
            <a:endParaRPr lang="ru-RU" sz="20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ru-RU" sz="2000" dirty="0"/>
              <a:t>формируем новый свободный узел</a:t>
            </a:r>
            <a:r>
              <a:rPr lang="en-US" sz="2000" dirty="0"/>
              <a:t> r</a:t>
            </a:r>
            <a:r>
              <a:rPr lang="ru-RU" sz="2000" dirty="0"/>
              <a:t>, полагая </a:t>
            </a:r>
            <a:r>
              <a:rPr lang="en-US" sz="2000" dirty="0"/>
              <a:t>v </a:t>
            </a:r>
            <a:r>
              <a:rPr lang="ru-RU" sz="2000" dirty="0"/>
              <a:t>и </a:t>
            </a:r>
            <a:r>
              <a:rPr lang="en-US" sz="2000" dirty="0"/>
              <a:t>w </a:t>
            </a:r>
            <a:r>
              <a:rPr lang="ru-RU" sz="2000" dirty="0"/>
              <a:t> сыновьями </a:t>
            </a:r>
            <a:r>
              <a:rPr lang="en-US" sz="2000" dirty="0"/>
              <a:t>r;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ru-RU" sz="2000" dirty="0"/>
              <a:t>вес узла </a:t>
            </a:r>
            <a:r>
              <a:rPr lang="en-US" sz="2000" dirty="0"/>
              <a:t>r  </a:t>
            </a:r>
            <a:r>
              <a:rPr lang="ru-RU" sz="2000" dirty="0"/>
              <a:t>определяем как сумму весов </a:t>
            </a:r>
            <a:r>
              <a:rPr lang="en-US" sz="2000" dirty="0"/>
              <a:t>v </a:t>
            </a:r>
            <a:r>
              <a:rPr lang="ru-RU" sz="2000" dirty="0"/>
              <a:t>и </a:t>
            </a:r>
            <a:r>
              <a:rPr lang="en-US" sz="2000" dirty="0"/>
              <a:t>w.</a:t>
            </a:r>
          </a:p>
          <a:p>
            <a:r>
              <a:rPr lang="en-US" sz="2000" dirty="0"/>
              <a:t>4) </a:t>
            </a:r>
            <a:r>
              <a:rPr lang="ru-RU" sz="2000" dirty="0"/>
              <a:t>Обходим дерево, ставя метки дугам дерева «0» или «1» (например, «</a:t>
            </a:r>
            <a:r>
              <a:rPr lang="ru-RU" sz="2000" b="1" dirty="0">
                <a:solidFill>
                  <a:srgbClr val="FF0000"/>
                </a:solidFill>
              </a:rPr>
              <a:t>0</a:t>
            </a:r>
            <a:r>
              <a:rPr lang="ru-RU" sz="2000" dirty="0"/>
              <a:t>» – левому сыну, а «</a:t>
            </a:r>
            <a:r>
              <a:rPr lang="ru-RU" sz="2000" b="1" dirty="0">
                <a:solidFill>
                  <a:srgbClr val="7030A0"/>
                </a:solidFill>
              </a:rPr>
              <a:t>1</a:t>
            </a:r>
            <a:r>
              <a:rPr lang="ru-RU" sz="2000" dirty="0"/>
              <a:t>» – правому).</a:t>
            </a:r>
            <a:endParaRPr lang="en-US" sz="20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ru-BY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253CD62-D1F0-4756-BD7A-39FCE9829189}"/>
              </a:ext>
            </a:extLst>
          </p:cNvPr>
          <p:cNvSpPr txBox="1"/>
          <p:nvPr/>
        </p:nvSpPr>
        <p:spPr>
          <a:xfrm>
            <a:off x="4927848" y="260371"/>
            <a:ext cx="20442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/>
              <a:t>Н-дерево</a:t>
            </a:r>
            <a:endParaRPr lang="ru-BY" sz="2400" b="1" dirty="0"/>
          </a:p>
        </p:txBody>
      </p:sp>
    </p:spTree>
    <p:extLst>
      <p:ext uri="{BB962C8B-B14F-4D97-AF65-F5344CB8AC3E}">
        <p14:creationId xmlns:p14="http://schemas.microsoft.com/office/powerpoint/2010/main" val="194191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2424079" y="3704006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" name="Овал 4"/>
          <p:cNvSpPr/>
          <p:nvPr/>
        </p:nvSpPr>
        <p:spPr>
          <a:xfrm>
            <a:off x="2787873" y="4642986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ё -1</a:t>
            </a:r>
          </a:p>
        </p:txBody>
      </p:sp>
      <p:sp>
        <p:nvSpPr>
          <p:cNvPr id="6" name="Овал 5"/>
          <p:cNvSpPr/>
          <p:nvPr/>
        </p:nvSpPr>
        <p:spPr>
          <a:xfrm>
            <a:off x="1952131" y="4642986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г -1</a:t>
            </a:r>
          </a:p>
        </p:txBody>
      </p:sp>
      <p:sp>
        <p:nvSpPr>
          <p:cNvPr id="7" name="Овал 6"/>
          <p:cNvSpPr/>
          <p:nvPr/>
        </p:nvSpPr>
        <p:spPr>
          <a:xfrm>
            <a:off x="4500830" y="2977009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и -3</a:t>
            </a:r>
          </a:p>
        </p:txBody>
      </p:sp>
      <p:sp>
        <p:nvSpPr>
          <p:cNvPr id="8" name="Овал 7"/>
          <p:cNvSpPr/>
          <p:nvPr/>
        </p:nvSpPr>
        <p:spPr>
          <a:xfrm>
            <a:off x="3864327" y="2289394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Овал 8"/>
          <p:cNvSpPr/>
          <p:nvPr/>
        </p:nvSpPr>
        <p:spPr>
          <a:xfrm>
            <a:off x="5390605" y="2959214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к -4</a:t>
            </a:r>
          </a:p>
        </p:txBody>
      </p:sp>
      <p:sp>
        <p:nvSpPr>
          <p:cNvPr id="10" name="Овал 9"/>
          <p:cNvSpPr/>
          <p:nvPr/>
        </p:nvSpPr>
        <p:spPr>
          <a:xfrm>
            <a:off x="3205655" y="2954297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Овал 10"/>
          <p:cNvSpPr/>
          <p:nvPr/>
        </p:nvSpPr>
        <p:spPr>
          <a:xfrm>
            <a:off x="3971793" y="3755886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ж -1</a:t>
            </a:r>
          </a:p>
        </p:txBody>
      </p:sp>
      <p:sp>
        <p:nvSpPr>
          <p:cNvPr id="12" name="Овал 11"/>
          <p:cNvSpPr/>
          <p:nvPr/>
        </p:nvSpPr>
        <p:spPr>
          <a:xfrm>
            <a:off x="7242936" y="2223866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б -10</a:t>
            </a:r>
          </a:p>
        </p:txBody>
      </p:sp>
      <p:sp>
        <p:nvSpPr>
          <p:cNvPr id="13" name="Овал 12"/>
          <p:cNvSpPr/>
          <p:nvPr/>
        </p:nvSpPr>
        <p:spPr>
          <a:xfrm>
            <a:off x="4887777" y="1516560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4" name="Овал 13"/>
          <p:cNvSpPr/>
          <p:nvPr/>
        </p:nvSpPr>
        <p:spPr>
          <a:xfrm>
            <a:off x="5970619" y="2289394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5" name="Овал 14"/>
          <p:cNvSpPr/>
          <p:nvPr/>
        </p:nvSpPr>
        <p:spPr>
          <a:xfrm>
            <a:off x="6643168" y="2977009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е -5</a:t>
            </a:r>
          </a:p>
        </p:txBody>
      </p:sp>
      <p:sp>
        <p:nvSpPr>
          <p:cNvPr id="16" name="Овал 15"/>
          <p:cNvSpPr/>
          <p:nvPr/>
        </p:nvSpPr>
        <p:spPr>
          <a:xfrm>
            <a:off x="8305005" y="2206147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</a:t>
            </a:r>
            <a:r>
              <a:rPr lang="ru-RU" sz="1400" dirty="0">
                <a:solidFill>
                  <a:schemeClr val="tx1"/>
                </a:solidFill>
              </a:rPr>
              <a:t> -</a:t>
            </a:r>
            <a:r>
              <a:rPr lang="en-US" sz="1400" dirty="0">
                <a:solidFill>
                  <a:schemeClr val="tx1"/>
                </a:solidFill>
              </a:rPr>
              <a:t>12</a:t>
            </a:r>
            <a:endParaRPr lang="ru-RU" sz="1400" dirty="0">
              <a:solidFill>
                <a:schemeClr val="tx1"/>
              </a:solidFill>
            </a:endParaRPr>
          </a:p>
        </p:txBody>
      </p:sp>
      <p:cxnSp>
        <p:nvCxnSpPr>
          <p:cNvPr id="18" name="Прямая со стрелкой 17"/>
          <p:cNvCxnSpPr>
            <a:stCxn id="4" idx="4"/>
            <a:endCxn id="6" idx="0"/>
          </p:cNvCxnSpPr>
          <p:nvPr/>
        </p:nvCxnSpPr>
        <p:spPr>
          <a:xfrm flipH="1">
            <a:off x="2252015" y="4264444"/>
            <a:ext cx="471948" cy="3785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4" idx="4"/>
            <a:endCxn id="5" idx="0"/>
          </p:cNvCxnSpPr>
          <p:nvPr/>
        </p:nvCxnSpPr>
        <p:spPr>
          <a:xfrm>
            <a:off x="2723963" y="4264444"/>
            <a:ext cx="363794" cy="3785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0" idx="4"/>
            <a:endCxn id="4" idx="0"/>
          </p:cNvCxnSpPr>
          <p:nvPr/>
        </p:nvCxnSpPr>
        <p:spPr>
          <a:xfrm flipH="1">
            <a:off x="2723963" y="3514735"/>
            <a:ext cx="781576" cy="189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10" idx="4"/>
            <a:endCxn id="11" idx="0"/>
          </p:cNvCxnSpPr>
          <p:nvPr/>
        </p:nvCxnSpPr>
        <p:spPr>
          <a:xfrm>
            <a:off x="3505539" y="3514735"/>
            <a:ext cx="766138" cy="241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8" idx="4"/>
            <a:endCxn id="10" idx="0"/>
          </p:cNvCxnSpPr>
          <p:nvPr/>
        </p:nvCxnSpPr>
        <p:spPr>
          <a:xfrm flipH="1">
            <a:off x="3505539" y="2849832"/>
            <a:ext cx="658672" cy="1044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8" idx="4"/>
            <a:endCxn id="7" idx="0"/>
          </p:cNvCxnSpPr>
          <p:nvPr/>
        </p:nvCxnSpPr>
        <p:spPr>
          <a:xfrm>
            <a:off x="4164211" y="2849832"/>
            <a:ext cx="636503" cy="1271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14" idx="4"/>
            <a:endCxn id="9" idx="0"/>
          </p:cNvCxnSpPr>
          <p:nvPr/>
        </p:nvCxnSpPr>
        <p:spPr>
          <a:xfrm flipH="1">
            <a:off x="5690489" y="2849832"/>
            <a:ext cx="580014" cy="1093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4" idx="4"/>
            <a:endCxn id="15" idx="0"/>
          </p:cNvCxnSpPr>
          <p:nvPr/>
        </p:nvCxnSpPr>
        <p:spPr>
          <a:xfrm>
            <a:off x="6270503" y="2849832"/>
            <a:ext cx="672549" cy="1271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13" idx="4"/>
            <a:endCxn id="8" idx="0"/>
          </p:cNvCxnSpPr>
          <p:nvPr/>
        </p:nvCxnSpPr>
        <p:spPr>
          <a:xfrm flipH="1">
            <a:off x="4164211" y="2076998"/>
            <a:ext cx="1023450" cy="2123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13" idx="4"/>
            <a:endCxn id="14" idx="0"/>
          </p:cNvCxnSpPr>
          <p:nvPr/>
        </p:nvCxnSpPr>
        <p:spPr>
          <a:xfrm>
            <a:off x="5187661" y="2076998"/>
            <a:ext cx="1082842" cy="2123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Овал 39"/>
          <p:cNvSpPr/>
          <p:nvPr/>
        </p:nvSpPr>
        <p:spPr>
          <a:xfrm>
            <a:off x="7842704" y="1514627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2" name="Прямая со стрелкой 41"/>
          <p:cNvCxnSpPr>
            <a:stCxn id="40" idx="4"/>
            <a:endCxn id="12" idx="0"/>
          </p:cNvCxnSpPr>
          <p:nvPr/>
        </p:nvCxnSpPr>
        <p:spPr>
          <a:xfrm flipH="1">
            <a:off x="7542820" y="2075065"/>
            <a:ext cx="599768" cy="1488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stCxn id="40" idx="4"/>
            <a:endCxn id="16" idx="0"/>
          </p:cNvCxnSpPr>
          <p:nvPr/>
        </p:nvCxnSpPr>
        <p:spPr>
          <a:xfrm>
            <a:off x="8142588" y="2075065"/>
            <a:ext cx="462301" cy="1310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Овал 44"/>
          <p:cNvSpPr/>
          <p:nvPr/>
        </p:nvSpPr>
        <p:spPr>
          <a:xfrm>
            <a:off x="6343284" y="692987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37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7" name="Прямая со стрелкой 46"/>
          <p:cNvCxnSpPr>
            <a:stCxn id="45" idx="4"/>
            <a:endCxn id="13" idx="0"/>
          </p:cNvCxnSpPr>
          <p:nvPr/>
        </p:nvCxnSpPr>
        <p:spPr>
          <a:xfrm flipH="1">
            <a:off x="5187661" y="1253425"/>
            <a:ext cx="1455507" cy="2631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stCxn id="45" idx="4"/>
            <a:endCxn id="40" idx="0"/>
          </p:cNvCxnSpPr>
          <p:nvPr/>
        </p:nvCxnSpPr>
        <p:spPr>
          <a:xfrm>
            <a:off x="6643168" y="1253425"/>
            <a:ext cx="1499420" cy="2612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729082" y="102615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400660" y="184461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586922" y="2569613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811397" y="328279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185402" y="418153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626156" y="185082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715768" y="258191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209915" y="102615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1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936013" y="426235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1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793744" y="334542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1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419401" y="260767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1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573537" y="183681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1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519572" y="259963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1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8372838" y="183681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1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253CD62-D1F0-4756-BD7A-39FCE9829189}"/>
              </a:ext>
            </a:extLst>
          </p:cNvPr>
          <p:cNvSpPr txBox="1"/>
          <p:nvPr/>
        </p:nvSpPr>
        <p:spPr>
          <a:xfrm>
            <a:off x="387150" y="149633"/>
            <a:ext cx="20442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/>
              <a:t>Н-дерево</a:t>
            </a:r>
            <a:endParaRPr lang="ru-BY" sz="2400" b="1" dirty="0"/>
          </a:p>
        </p:txBody>
      </p:sp>
      <p:graphicFrame>
        <p:nvGraphicFramePr>
          <p:cNvPr id="50" name="Таблица 49">
            <a:extLst>
              <a:ext uri="{FF2B5EF4-FFF2-40B4-BE49-F238E27FC236}">
                <a16:creationId xmlns:a16="http://schemas.microsoft.com/office/drawing/2014/main" id="{CEDD03F5-4BFC-4C67-999D-249B2BACB1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567587"/>
              </p:ext>
            </p:extLst>
          </p:nvPr>
        </p:nvGraphicFramePr>
        <p:xfrm>
          <a:off x="10639391" y="670561"/>
          <a:ext cx="897525" cy="27968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6314">
                <a:tc>
                  <a:txBody>
                    <a:bodyPr/>
                    <a:lstStyle/>
                    <a:p>
                      <a:endParaRPr lang="ru-RU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b="0" dirty="0">
                          <a:solidFill>
                            <a:schemeClr val="tx1"/>
                          </a:solidFill>
                        </a:rPr>
                        <a:t>частота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314">
                <a:tc>
                  <a:txBody>
                    <a:bodyPr/>
                    <a:lstStyle/>
                    <a:p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239">
                <a:tc>
                  <a:txBody>
                    <a:bodyPr/>
                    <a:lstStyle/>
                    <a:p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646">
                <a:tc>
                  <a:txBody>
                    <a:bodyPr/>
                    <a:lstStyle/>
                    <a:p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755">
                <a:tc>
                  <a:txBody>
                    <a:bodyPr/>
                    <a:lstStyle/>
                    <a:p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646">
                <a:tc>
                  <a:txBody>
                    <a:bodyPr/>
                    <a:lstStyle/>
                    <a:p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646">
                <a:tc>
                  <a:txBody>
                    <a:bodyPr/>
                    <a:lstStyle/>
                    <a:p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646">
                <a:tc>
                  <a:txBody>
                    <a:bodyPr/>
                    <a:lstStyle/>
                    <a:p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646">
                <a:tc>
                  <a:txBody>
                    <a:bodyPr/>
                    <a:lstStyle/>
                    <a:p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3894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40" grpId="0" animBg="1"/>
      <p:bldP spid="45" grpId="0" animBg="1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855017"/>
              </p:ext>
            </p:extLst>
          </p:nvPr>
        </p:nvGraphicFramePr>
        <p:xfrm>
          <a:off x="1223786" y="1810406"/>
          <a:ext cx="1788114" cy="3336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4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2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3346">
                <a:tc>
                  <a:txBody>
                    <a:bodyPr/>
                    <a:lstStyle/>
                    <a:p>
                      <a:endParaRPr lang="ru-RU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b="0" dirty="0">
                          <a:solidFill>
                            <a:schemeClr val="tx1"/>
                          </a:solidFill>
                        </a:rPr>
                        <a:t>частота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битовый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код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346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7030A0"/>
                          </a:solidFill>
                        </a:rPr>
                        <a:t>11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513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7030A0"/>
                          </a:solidFill>
                        </a:rPr>
                        <a:t>1</a:t>
                      </a: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271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00000</a:t>
                      </a:r>
                      <a:endParaRPr lang="ru-RU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778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b="0" dirty="0">
                          <a:solidFill>
                            <a:srgbClr val="7030A0"/>
                          </a:solidFill>
                        </a:rPr>
                        <a:t>11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2271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0000</a:t>
                      </a:r>
                      <a:r>
                        <a:rPr lang="en-US" b="0" dirty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ru-RU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2271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000</a:t>
                      </a:r>
                      <a:r>
                        <a:rPr lang="en-US" b="0" dirty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ru-RU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2271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b="0" dirty="0">
                          <a:solidFill>
                            <a:srgbClr val="7030A0"/>
                          </a:solidFill>
                        </a:rPr>
                        <a:t>1</a:t>
                      </a: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2271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00</a:t>
                      </a:r>
                      <a:r>
                        <a:rPr lang="en-US" b="0" dirty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ru-RU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Овал 3"/>
          <p:cNvSpPr/>
          <p:nvPr/>
        </p:nvSpPr>
        <p:spPr>
          <a:xfrm>
            <a:off x="4762833" y="3530455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" name="Овал 4"/>
          <p:cNvSpPr/>
          <p:nvPr/>
        </p:nvSpPr>
        <p:spPr>
          <a:xfrm>
            <a:off x="5126627" y="4469435"/>
            <a:ext cx="599768" cy="560438"/>
          </a:xfrm>
          <a:prstGeom prst="ellipse">
            <a:avLst/>
          </a:prstGeom>
          <a:solidFill>
            <a:srgbClr val="39F75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tx1"/>
                </a:solidFill>
              </a:rPr>
              <a:t>ё</a:t>
            </a:r>
            <a:r>
              <a:rPr lang="ru-RU" sz="14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ru-RU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Овал 5"/>
          <p:cNvSpPr/>
          <p:nvPr/>
        </p:nvSpPr>
        <p:spPr>
          <a:xfrm>
            <a:off x="4290885" y="4469435"/>
            <a:ext cx="599768" cy="560438"/>
          </a:xfrm>
          <a:prstGeom prst="ellipse">
            <a:avLst/>
          </a:prstGeom>
          <a:solidFill>
            <a:srgbClr val="39F75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tx1"/>
                </a:solidFill>
              </a:rPr>
              <a:t>г </a:t>
            </a:r>
          </a:p>
          <a:p>
            <a:pPr algn="ctr"/>
            <a:r>
              <a:rPr lang="ru-RU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Овал 6"/>
          <p:cNvSpPr/>
          <p:nvPr/>
        </p:nvSpPr>
        <p:spPr>
          <a:xfrm>
            <a:off x="6839584" y="2803458"/>
            <a:ext cx="599768" cy="560438"/>
          </a:xfrm>
          <a:prstGeom prst="ellipse">
            <a:avLst/>
          </a:prstGeom>
          <a:solidFill>
            <a:srgbClr val="39F75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tx1"/>
                </a:solidFill>
              </a:rPr>
              <a:t>и</a:t>
            </a:r>
          </a:p>
          <a:p>
            <a:pPr algn="ctr"/>
            <a:r>
              <a:rPr lang="ru-RU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Овал 7"/>
          <p:cNvSpPr/>
          <p:nvPr/>
        </p:nvSpPr>
        <p:spPr>
          <a:xfrm>
            <a:off x="6203081" y="2115843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Овал 8"/>
          <p:cNvSpPr/>
          <p:nvPr/>
        </p:nvSpPr>
        <p:spPr>
          <a:xfrm>
            <a:off x="7729359" y="2785663"/>
            <a:ext cx="599768" cy="560438"/>
          </a:xfrm>
          <a:prstGeom prst="ellipse">
            <a:avLst/>
          </a:prstGeom>
          <a:solidFill>
            <a:srgbClr val="39F75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tx1"/>
                </a:solidFill>
              </a:rPr>
              <a:t>к</a:t>
            </a:r>
            <a:r>
              <a:rPr lang="ru-RU" sz="14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ru-RU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" name="Овал 9"/>
          <p:cNvSpPr/>
          <p:nvPr/>
        </p:nvSpPr>
        <p:spPr>
          <a:xfrm>
            <a:off x="5544409" y="2780746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Овал 10"/>
          <p:cNvSpPr/>
          <p:nvPr/>
        </p:nvSpPr>
        <p:spPr>
          <a:xfrm>
            <a:off x="6310547" y="3582335"/>
            <a:ext cx="599768" cy="560438"/>
          </a:xfrm>
          <a:prstGeom prst="ellipse">
            <a:avLst/>
          </a:prstGeom>
          <a:solidFill>
            <a:srgbClr val="39F75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tx1"/>
                </a:solidFill>
              </a:rPr>
              <a:t>ж</a:t>
            </a:r>
            <a:r>
              <a:rPr lang="ru-RU" sz="1400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12" name="Овал 11"/>
          <p:cNvSpPr/>
          <p:nvPr/>
        </p:nvSpPr>
        <p:spPr>
          <a:xfrm>
            <a:off x="9581690" y="2050315"/>
            <a:ext cx="599768" cy="560438"/>
          </a:xfrm>
          <a:prstGeom prst="ellipse">
            <a:avLst/>
          </a:prstGeom>
          <a:solidFill>
            <a:srgbClr val="39F75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tx1"/>
                </a:solidFill>
              </a:rPr>
              <a:t>б </a:t>
            </a:r>
          </a:p>
          <a:p>
            <a:pPr algn="ctr"/>
            <a:r>
              <a:rPr lang="ru-RU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" name="Овал 12"/>
          <p:cNvSpPr/>
          <p:nvPr/>
        </p:nvSpPr>
        <p:spPr>
          <a:xfrm>
            <a:off x="7226531" y="1343009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4" name="Овал 13"/>
          <p:cNvSpPr/>
          <p:nvPr/>
        </p:nvSpPr>
        <p:spPr>
          <a:xfrm>
            <a:off x="8309373" y="2115843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5" name="Овал 14"/>
          <p:cNvSpPr/>
          <p:nvPr/>
        </p:nvSpPr>
        <p:spPr>
          <a:xfrm>
            <a:off x="8981922" y="2803458"/>
            <a:ext cx="599768" cy="560438"/>
          </a:xfrm>
          <a:prstGeom prst="ellipse">
            <a:avLst/>
          </a:prstGeom>
          <a:solidFill>
            <a:srgbClr val="39F75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tx1"/>
                </a:solidFill>
              </a:rPr>
              <a:t>е</a:t>
            </a:r>
            <a:r>
              <a:rPr lang="ru-RU" sz="14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ru-RU" sz="1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Овал 15"/>
          <p:cNvSpPr/>
          <p:nvPr/>
        </p:nvSpPr>
        <p:spPr>
          <a:xfrm>
            <a:off x="10643759" y="2032596"/>
            <a:ext cx="599768" cy="560438"/>
          </a:xfrm>
          <a:prstGeom prst="ellipse">
            <a:avLst/>
          </a:prstGeom>
          <a:solidFill>
            <a:srgbClr val="39F75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</a:t>
            </a:r>
            <a:r>
              <a:rPr lang="ru-RU" sz="14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12</a:t>
            </a:r>
            <a:endParaRPr lang="ru-RU" sz="1400" dirty="0">
              <a:solidFill>
                <a:schemeClr val="tx1"/>
              </a:solidFill>
            </a:endParaRPr>
          </a:p>
        </p:txBody>
      </p:sp>
      <p:cxnSp>
        <p:nvCxnSpPr>
          <p:cNvPr id="18" name="Прямая со стрелкой 17"/>
          <p:cNvCxnSpPr>
            <a:stCxn id="4" idx="4"/>
            <a:endCxn id="6" idx="0"/>
          </p:cNvCxnSpPr>
          <p:nvPr/>
        </p:nvCxnSpPr>
        <p:spPr>
          <a:xfrm flipH="1">
            <a:off x="4590769" y="4090893"/>
            <a:ext cx="471948" cy="3785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4" idx="4"/>
            <a:endCxn id="5" idx="0"/>
          </p:cNvCxnSpPr>
          <p:nvPr/>
        </p:nvCxnSpPr>
        <p:spPr>
          <a:xfrm>
            <a:off x="5062717" y="4090893"/>
            <a:ext cx="363794" cy="3785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0" idx="4"/>
            <a:endCxn id="4" idx="0"/>
          </p:cNvCxnSpPr>
          <p:nvPr/>
        </p:nvCxnSpPr>
        <p:spPr>
          <a:xfrm flipH="1">
            <a:off x="5062717" y="3341184"/>
            <a:ext cx="781576" cy="189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10" idx="4"/>
            <a:endCxn id="11" idx="0"/>
          </p:cNvCxnSpPr>
          <p:nvPr/>
        </p:nvCxnSpPr>
        <p:spPr>
          <a:xfrm>
            <a:off x="5844293" y="3341184"/>
            <a:ext cx="766138" cy="241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8" idx="4"/>
            <a:endCxn id="10" idx="0"/>
          </p:cNvCxnSpPr>
          <p:nvPr/>
        </p:nvCxnSpPr>
        <p:spPr>
          <a:xfrm flipH="1">
            <a:off x="5844293" y="2676281"/>
            <a:ext cx="658672" cy="1044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8" idx="4"/>
            <a:endCxn id="7" idx="0"/>
          </p:cNvCxnSpPr>
          <p:nvPr/>
        </p:nvCxnSpPr>
        <p:spPr>
          <a:xfrm>
            <a:off x="6502965" y="2676281"/>
            <a:ext cx="636503" cy="1271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14" idx="4"/>
            <a:endCxn id="9" idx="0"/>
          </p:cNvCxnSpPr>
          <p:nvPr/>
        </p:nvCxnSpPr>
        <p:spPr>
          <a:xfrm flipH="1">
            <a:off x="8029243" y="2676281"/>
            <a:ext cx="580014" cy="1093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4" idx="4"/>
            <a:endCxn id="15" idx="0"/>
          </p:cNvCxnSpPr>
          <p:nvPr/>
        </p:nvCxnSpPr>
        <p:spPr>
          <a:xfrm>
            <a:off x="8609257" y="2676281"/>
            <a:ext cx="672549" cy="1271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13" idx="4"/>
            <a:endCxn id="8" idx="0"/>
          </p:cNvCxnSpPr>
          <p:nvPr/>
        </p:nvCxnSpPr>
        <p:spPr>
          <a:xfrm flipH="1">
            <a:off x="6502965" y="1903447"/>
            <a:ext cx="1023450" cy="2123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13" idx="4"/>
            <a:endCxn id="14" idx="0"/>
          </p:cNvCxnSpPr>
          <p:nvPr/>
        </p:nvCxnSpPr>
        <p:spPr>
          <a:xfrm>
            <a:off x="7526415" y="1903447"/>
            <a:ext cx="1082842" cy="2123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Овал 39"/>
          <p:cNvSpPr/>
          <p:nvPr/>
        </p:nvSpPr>
        <p:spPr>
          <a:xfrm>
            <a:off x="10181458" y="1341076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2" name="Прямая со стрелкой 41"/>
          <p:cNvCxnSpPr>
            <a:stCxn id="40" idx="4"/>
            <a:endCxn id="12" idx="0"/>
          </p:cNvCxnSpPr>
          <p:nvPr/>
        </p:nvCxnSpPr>
        <p:spPr>
          <a:xfrm flipH="1">
            <a:off x="9881574" y="1901514"/>
            <a:ext cx="599768" cy="1488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stCxn id="40" idx="4"/>
            <a:endCxn id="16" idx="0"/>
          </p:cNvCxnSpPr>
          <p:nvPr/>
        </p:nvCxnSpPr>
        <p:spPr>
          <a:xfrm>
            <a:off x="10481342" y="1901514"/>
            <a:ext cx="462301" cy="1310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Овал 44"/>
          <p:cNvSpPr/>
          <p:nvPr/>
        </p:nvSpPr>
        <p:spPr>
          <a:xfrm>
            <a:off x="8682038" y="519436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37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7" name="Прямая со стрелкой 46"/>
          <p:cNvCxnSpPr>
            <a:stCxn id="45" idx="4"/>
            <a:endCxn id="13" idx="0"/>
          </p:cNvCxnSpPr>
          <p:nvPr/>
        </p:nvCxnSpPr>
        <p:spPr>
          <a:xfrm flipH="1">
            <a:off x="7526415" y="1079874"/>
            <a:ext cx="1455507" cy="2631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stCxn id="45" idx="4"/>
            <a:endCxn id="40" idx="0"/>
          </p:cNvCxnSpPr>
          <p:nvPr/>
        </p:nvCxnSpPr>
        <p:spPr>
          <a:xfrm>
            <a:off x="8981922" y="1079874"/>
            <a:ext cx="1499420" cy="2612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067836" y="852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739414" y="16710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925676" y="23960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150151" y="31092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524156" y="40079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964910" y="16772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054522" y="24083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548669" y="852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1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274767" y="4088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1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132498" y="31718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1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758155" y="24341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1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912291" y="1663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1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858326" y="24260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1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0711592" y="1663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1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159840" y="344768"/>
            <a:ext cx="33886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Битовый код символа </a:t>
            </a:r>
            <a:r>
              <a:rPr lang="ru-RU" sz="2000" dirty="0"/>
              <a:t>–</a:t>
            </a:r>
          </a:p>
          <a:p>
            <a:r>
              <a:rPr lang="ru-RU" sz="2000" dirty="0"/>
              <a:t>строка бит на пути от корня к этому символу.</a:t>
            </a:r>
          </a:p>
        </p:txBody>
      </p:sp>
    </p:spTree>
    <p:extLst>
      <p:ext uri="{BB962C8B-B14F-4D97-AF65-F5344CB8AC3E}">
        <p14:creationId xmlns:p14="http://schemas.microsoft.com/office/powerpoint/2010/main" val="36959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679177"/>
              </p:ext>
            </p:extLst>
          </p:nvPr>
        </p:nvGraphicFramePr>
        <p:xfrm>
          <a:off x="8147747" y="1423637"/>
          <a:ext cx="1788114" cy="3336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4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2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3346">
                <a:tc>
                  <a:txBody>
                    <a:bodyPr/>
                    <a:lstStyle/>
                    <a:p>
                      <a:endParaRPr lang="ru-RU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b="0" dirty="0">
                          <a:solidFill>
                            <a:schemeClr val="tx1"/>
                          </a:solidFill>
                        </a:rPr>
                        <a:t>частота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битовый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код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346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7030A0"/>
                          </a:solidFill>
                        </a:rPr>
                        <a:t>11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513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7030A0"/>
                          </a:solidFill>
                        </a:rPr>
                        <a:t>1</a:t>
                      </a: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271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00000</a:t>
                      </a:r>
                      <a:endParaRPr lang="ru-RU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778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b="0" dirty="0">
                          <a:solidFill>
                            <a:srgbClr val="7030A0"/>
                          </a:solidFill>
                        </a:rPr>
                        <a:t>11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2271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0000</a:t>
                      </a:r>
                      <a:r>
                        <a:rPr lang="en-US" b="0" dirty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ru-RU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2271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000</a:t>
                      </a:r>
                      <a:r>
                        <a:rPr lang="en-US" b="0" dirty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ru-RU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2271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b="0" dirty="0">
                          <a:solidFill>
                            <a:srgbClr val="7030A0"/>
                          </a:solidFill>
                        </a:rPr>
                        <a:t>1</a:t>
                      </a: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2271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00</a:t>
                      </a:r>
                      <a:r>
                        <a:rPr lang="en-US" b="0" dirty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ru-RU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8" name="TextBox 67"/>
          <p:cNvSpPr txBox="1"/>
          <p:nvPr/>
        </p:nvSpPr>
        <p:spPr>
          <a:xfrm>
            <a:off x="778598" y="1618108"/>
            <a:ext cx="60009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Текст : </a:t>
            </a:r>
          </a:p>
          <a:p>
            <a:pPr lvl="1"/>
            <a:r>
              <a:rPr lang="ru-RU" sz="2400" b="1" dirty="0" err="1"/>
              <a:t>кажжек</a:t>
            </a:r>
            <a:r>
              <a:rPr lang="en-US" sz="2400" b="1" dirty="0"/>
              <a:t>aa</a:t>
            </a:r>
            <a:r>
              <a:rPr lang="en-US" sz="2400" dirty="0"/>
              <a:t> …</a:t>
            </a:r>
          </a:p>
          <a:p>
            <a:pPr lvl="1"/>
            <a:endParaRPr lang="ru-RU" sz="2400" dirty="0"/>
          </a:p>
          <a:p>
            <a:r>
              <a:rPr lang="ru-RU" sz="2400" dirty="0"/>
              <a:t>Закодированный текст: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31AE1E-EB2E-4E25-8BDC-2CFFD9FFA590}"/>
              </a:ext>
            </a:extLst>
          </p:cNvPr>
          <p:cNvSpPr txBox="1"/>
          <p:nvPr/>
        </p:nvSpPr>
        <p:spPr>
          <a:xfrm>
            <a:off x="2007173" y="619522"/>
            <a:ext cx="2145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Кодирование: </a:t>
            </a:r>
            <a:endParaRPr lang="ru-BY" sz="24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9275329-8D8F-4E53-BF65-55EAC8D2FAF4}"/>
              </a:ext>
            </a:extLst>
          </p:cNvPr>
          <p:cNvSpPr txBox="1"/>
          <p:nvPr/>
        </p:nvSpPr>
        <p:spPr>
          <a:xfrm>
            <a:off x="778598" y="3244334"/>
            <a:ext cx="6129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(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7030A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ru-RU" b="1" dirty="0"/>
              <a:t>)(</a:t>
            </a:r>
            <a:r>
              <a:rPr lang="en-US" dirty="0">
                <a:solidFill>
                  <a:srgbClr val="7030A0"/>
                </a:solidFill>
              </a:rPr>
              <a:t>11</a:t>
            </a:r>
            <a:r>
              <a:rPr lang="ru-RU" b="1" dirty="0"/>
              <a:t> )( </a:t>
            </a:r>
            <a:r>
              <a:rPr lang="en-US" dirty="0">
                <a:solidFill>
                  <a:srgbClr val="FF0000"/>
                </a:solidFill>
              </a:rPr>
              <a:t>000</a:t>
            </a:r>
            <a:r>
              <a:rPr lang="en-US" dirty="0">
                <a:solidFill>
                  <a:srgbClr val="7030A0"/>
                </a:solidFill>
              </a:rPr>
              <a:t>1</a:t>
            </a:r>
            <a:r>
              <a:rPr lang="ru-RU" b="1" dirty="0"/>
              <a:t>)(</a:t>
            </a:r>
            <a:r>
              <a:rPr lang="en-US" dirty="0">
                <a:solidFill>
                  <a:srgbClr val="FF0000"/>
                </a:solidFill>
              </a:rPr>
              <a:t>000</a:t>
            </a:r>
            <a:r>
              <a:rPr lang="en-US" dirty="0">
                <a:solidFill>
                  <a:srgbClr val="7030A0"/>
                </a:solidFill>
              </a:rPr>
              <a:t>1</a:t>
            </a:r>
            <a:r>
              <a:rPr lang="ru-RU" b="1" dirty="0"/>
              <a:t>)(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7030A0"/>
                </a:solidFill>
              </a:rPr>
              <a:t>11</a:t>
            </a:r>
            <a:r>
              <a:rPr lang="ru-RU" b="1" dirty="0"/>
              <a:t>)(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7030A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ru-RU" b="1" dirty="0"/>
              <a:t>)(</a:t>
            </a:r>
            <a:r>
              <a:rPr lang="en-US" dirty="0">
                <a:solidFill>
                  <a:srgbClr val="7030A0"/>
                </a:solidFill>
              </a:rPr>
              <a:t>11</a:t>
            </a:r>
            <a:r>
              <a:rPr lang="ru-RU" b="1" dirty="0"/>
              <a:t>)(</a:t>
            </a:r>
            <a:r>
              <a:rPr lang="en-US" dirty="0">
                <a:solidFill>
                  <a:srgbClr val="7030A0"/>
                </a:solidFill>
              </a:rPr>
              <a:t>11</a:t>
            </a:r>
            <a:r>
              <a:rPr lang="ru-RU" b="1" dirty="0"/>
              <a:t>)</a:t>
            </a:r>
            <a:endParaRPr lang="ru-BY" dirty="0"/>
          </a:p>
        </p:txBody>
      </p:sp>
      <p:sp>
        <p:nvSpPr>
          <p:cNvPr id="69" name="Прямоугольник 68">
            <a:extLst>
              <a:ext uri="{FF2B5EF4-FFF2-40B4-BE49-F238E27FC236}">
                <a16:creationId xmlns:a16="http://schemas.microsoft.com/office/drawing/2014/main" id="{6774024E-B2AE-47E4-8DF6-FA7153E14187}"/>
              </a:ext>
            </a:extLst>
          </p:cNvPr>
          <p:cNvSpPr/>
          <p:nvPr/>
        </p:nvSpPr>
        <p:spPr>
          <a:xfrm>
            <a:off x="778598" y="3470177"/>
            <a:ext cx="41216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/>
              <a:t>   к      а        ж        </a:t>
            </a:r>
            <a:r>
              <a:rPr lang="ru-RU" sz="2000" dirty="0" err="1"/>
              <a:t>ж</a:t>
            </a:r>
            <a:r>
              <a:rPr lang="ru-RU" sz="2000" dirty="0"/>
              <a:t>       е       к     </a:t>
            </a:r>
            <a:r>
              <a:rPr lang="en-US" sz="2000" dirty="0"/>
              <a:t>a</a:t>
            </a:r>
            <a:r>
              <a:rPr lang="ru-RU" sz="2000" dirty="0"/>
              <a:t>    </a:t>
            </a:r>
            <a:r>
              <a:rPr lang="en-US" sz="2000" dirty="0"/>
              <a:t>a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258430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69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5285637" y="3401954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" name="Овал 4"/>
          <p:cNvSpPr/>
          <p:nvPr/>
        </p:nvSpPr>
        <p:spPr>
          <a:xfrm>
            <a:off x="5649431" y="4340934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ё -1</a:t>
            </a:r>
          </a:p>
        </p:txBody>
      </p:sp>
      <p:sp>
        <p:nvSpPr>
          <p:cNvPr id="6" name="Овал 5"/>
          <p:cNvSpPr/>
          <p:nvPr/>
        </p:nvSpPr>
        <p:spPr>
          <a:xfrm>
            <a:off x="4813689" y="4340934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г -1</a:t>
            </a:r>
          </a:p>
        </p:txBody>
      </p:sp>
      <p:sp>
        <p:nvSpPr>
          <p:cNvPr id="7" name="Овал 6"/>
          <p:cNvSpPr/>
          <p:nvPr/>
        </p:nvSpPr>
        <p:spPr>
          <a:xfrm>
            <a:off x="7362388" y="2674957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и -3</a:t>
            </a:r>
          </a:p>
        </p:txBody>
      </p:sp>
      <p:sp>
        <p:nvSpPr>
          <p:cNvPr id="8" name="Овал 7"/>
          <p:cNvSpPr/>
          <p:nvPr/>
        </p:nvSpPr>
        <p:spPr>
          <a:xfrm>
            <a:off x="6725885" y="1987342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Овал 8"/>
          <p:cNvSpPr/>
          <p:nvPr/>
        </p:nvSpPr>
        <p:spPr>
          <a:xfrm>
            <a:off x="8252163" y="2657162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к -4</a:t>
            </a:r>
          </a:p>
        </p:txBody>
      </p:sp>
      <p:sp>
        <p:nvSpPr>
          <p:cNvPr id="10" name="Овал 9"/>
          <p:cNvSpPr/>
          <p:nvPr/>
        </p:nvSpPr>
        <p:spPr>
          <a:xfrm>
            <a:off x="6067213" y="2652245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Овал 10"/>
          <p:cNvSpPr/>
          <p:nvPr/>
        </p:nvSpPr>
        <p:spPr>
          <a:xfrm>
            <a:off x="6833351" y="3453834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ж -1</a:t>
            </a:r>
          </a:p>
        </p:txBody>
      </p:sp>
      <p:sp>
        <p:nvSpPr>
          <p:cNvPr id="12" name="Овал 11"/>
          <p:cNvSpPr/>
          <p:nvPr/>
        </p:nvSpPr>
        <p:spPr>
          <a:xfrm>
            <a:off x="10104494" y="1921814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б -10</a:t>
            </a:r>
          </a:p>
        </p:txBody>
      </p:sp>
      <p:sp>
        <p:nvSpPr>
          <p:cNvPr id="13" name="Овал 12"/>
          <p:cNvSpPr/>
          <p:nvPr/>
        </p:nvSpPr>
        <p:spPr>
          <a:xfrm>
            <a:off x="7749335" y="1214508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4" name="Овал 13"/>
          <p:cNvSpPr/>
          <p:nvPr/>
        </p:nvSpPr>
        <p:spPr>
          <a:xfrm>
            <a:off x="8832177" y="1987342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5" name="Овал 14"/>
          <p:cNvSpPr/>
          <p:nvPr/>
        </p:nvSpPr>
        <p:spPr>
          <a:xfrm>
            <a:off x="9504726" y="2674957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е -5</a:t>
            </a:r>
          </a:p>
        </p:txBody>
      </p:sp>
      <p:sp>
        <p:nvSpPr>
          <p:cNvPr id="16" name="Овал 15"/>
          <p:cNvSpPr/>
          <p:nvPr/>
        </p:nvSpPr>
        <p:spPr>
          <a:xfrm>
            <a:off x="11166563" y="1904095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</a:t>
            </a:r>
            <a:r>
              <a:rPr lang="ru-RU" sz="1400" dirty="0">
                <a:solidFill>
                  <a:schemeClr val="tx1"/>
                </a:solidFill>
              </a:rPr>
              <a:t> -</a:t>
            </a:r>
            <a:r>
              <a:rPr lang="en-US" sz="1400" dirty="0">
                <a:solidFill>
                  <a:schemeClr val="tx1"/>
                </a:solidFill>
              </a:rPr>
              <a:t>12</a:t>
            </a:r>
            <a:endParaRPr lang="ru-RU" sz="1400" dirty="0">
              <a:solidFill>
                <a:schemeClr val="tx1"/>
              </a:solidFill>
            </a:endParaRPr>
          </a:p>
        </p:txBody>
      </p:sp>
      <p:cxnSp>
        <p:nvCxnSpPr>
          <p:cNvPr id="18" name="Прямая со стрелкой 17"/>
          <p:cNvCxnSpPr>
            <a:stCxn id="4" idx="4"/>
            <a:endCxn id="6" idx="0"/>
          </p:cNvCxnSpPr>
          <p:nvPr/>
        </p:nvCxnSpPr>
        <p:spPr>
          <a:xfrm flipH="1">
            <a:off x="5113573" y="3962392"/>
            <a:ext cx="471948" cy="3785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4" idx="4"/>
            <a:endCxn id="5" idx="0"/>
          </p:cNvCxnSpPr>
          <p:nvPr/>
        </p:nvCxnSpPr>
        <p:spPr>
          <a:xfrm>
            <a:off x="5585521" y="3962392"/>
            <a:ext cx="363794" cy="3785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0" idx="4"/>
            <a:endCxn id="4" idx="0"/>
          </p:cNvCxnSpPr>
          <p:nvPr/>
        </p:nvCxnSpPr>
        <p:spPr>
          <a:xfrm flipH="1">
            <a:off x="5585521" y="3212683"/>
            <a:ext cx="781576" cy="189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10" idx="4"/>
            <a:endCxn id="11" idx="0"/>
          </p:cNvCxnSpPr>
          <p:nvPr/>
        </p:nvCxnSpPr>
        <p:spPr>
          <a:xfrm>
            <a:off x="6367097" y="3212683"/>
            <a:ext cx="766138" cy="241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8" idx="4"/>
            <a:endCxn id="10" idx="0"/>
          </p:cNvCxnSpPr>
          <p:nvPr/>
        </p:nvCxnSpPr>
        <p:spPr>
          <a:xfrm flipH="1">
            <a:off x="6367097" y="2547780"/>
            <a:ext cx="658672" cy="1044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8" idx="4"/>
            <a:endCxn id="7" idx="0"/>
          </p:cNvCxnSpPr>
          <p:nvPr/>
        </p:nvCxnSpPr>
        <p:spPr>
          <a:xfrm>
            <a:off x="7025769" y="2547780"/>
            <a:ext cx="636503" cy="1271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14" idx="4"/>
            <a:endCxn id="9" idx="0"/>
          </p:cNvCxnSpPr>
          <p:nvPr/>
        </p:nvCxnSpPr>
        <p:spPr>
          <a:xfrm flipH="1">
            <a:off x="8552047" y="2547780"/>
            <a:ext cx="580014" cy="1093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4" idx="4"/>
            <a:endCxn id="15" idx="0"/>
          </p:cNvCxnSpPr>
          <p:nvPr/>
        </p:nvCxnSpPr>
        <p:spPr>
          <a:xfrm>
            <a:off x="9132061" y="2547780"/>
            <a:ext cx="672549" cy="1271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13" idx="4"/>
            <a:endCxn id="8" idx="0"/>
          </p:cNvCxnSpPr>
          <p:nvPr/>
        </p:nvCxnSpPr>
        <p:spPr>
          <a:xfrm flipH="1">
            <a:off x="7025769" y="1774946"/>
            <a:ext cx="1023450" cy="2123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13" idx="4"/>
            <a:endCxn id="14" idx="0"/>
          </p:cNvCxnSpPr>
          <p:nvPr/>
        </p:nvCxnSpPr>
        <p:spPr>
          <a:xfrm>
            <a:off x="8049219" y="1774946"/>
            <a:ext cx="1082842" cy="2123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Овал 39"/>
          <p:cNvSpPr/>
          <p:nvPr/>
        </p:nvSpPr>
        <p:spPr>
          <a:xfrm>
            <a:off x="10704262" y="1212575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2" name="Прямая со стрелкой 41"/>
          <p:cNvCxnSpPr>
            <a:stCxn id="40" idx="4"/>
            <a:endCxn id="12" idx="0"/>
          </p:cNvCxnSpPr>
          <p:nvPr/>
        </p:nvCxnSpPr>
        <p:spPr>
          <a:xfrm flipH="1">
            <a:off x="10404378" y="1773013"/>
            <a:ext cx="599768" cy="1488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stCxn id="40" idx="4"/>
            <a:endCxn id="16" idx="0"/>
          </p:cNvCxnSpPr>
          <p:nvPr/>
        </p:nvCxnSpPr>
        <p:spPr>
          <a:xfrm>
            <a:off x="11004146" y="1773013"/>
            <a:ext cx="462301" cy="1310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Овал 44"/>
          <p:cNvSpPr/>
          <p:nvPr/>
        </p:nvSpPr>
        <p:spPr>
          <a:xfrm>
            <a:off x="9204842" y="390935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37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7" name="Прямая со стрелкой 46"/>
          <p:cNvCxnSpPr>
            <a:stCxn id="45" idx="4"/>
            <a:endCxn id="13" idx="0"/>
          </p:cNvCxnSpPr>
          <p:nvPr/>
        </p:nvCxnSpPr>
        <p:spPr>
          <a:xfrm flipH="1">
            <a:off x="8049219" y="951373"/>
            <a:ext cx="1455507" cy="2631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stCxn id="45" idx="4"/>
            <a:endCxn id="40" idx="0"/>
          </p:cNvCxnSpPr>
          <p:nvPr/>
        </p:nvCxnSpPr>
        <p:spPr>
          <a:xfrm>
            <a:off x="9504726" y="951373"/>
            <a:ext cx="1499420" cy="2612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590640" y="7240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262218" y="1542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448480" y="22675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672955" y="29807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046960" y="3879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487714" y="1548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577326" y="22798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0071473" y="7240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1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797571" y="39603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1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655302" y="30433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1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280959" y="23056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1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435095" y="15347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1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381130" y="22975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1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1234396" y="15347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1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CCF93C6-5A72-49D3-A4D6-4F5C67FA7C01}"/>
              </a:ext>
            </a:extLst>
          </p:cNvPr>
          <p:cNvSpPr txBox="1"/>
          <p:nvPr/>
        </p:nvSpPr>
        <p:spPr>
          <a:xfrm>
            <a:off x="425668" y="390935"/>
            <a:ext cx="530553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Декодирование: </a:t>
            </a:r>
          </a:p>
          <a:p>
            <a:r>
              <a:rPr lang="ru-RU" sz="2000" dirty="0"/>
              <a:t>для декодирования требуется </a:t>
            </a:r>
            <a:r>
              <a:rPr lang="en-US" sz="2000" dirty="0"/>
              <a:t>H-</a:t>
            </a:r>
            <a:r>
              <a:rPr lang="ru-RU" sz="2000" dirty="0"/>
              <a:t>дерево</a:t>
            </a:r>
            <a:r>
              <a:rPr lang="en-US" sz="2000" dirty="0"/>
              <a:t>;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000" dirty="0"/>
              <a:t>становимся на начало текста  и в корень </a:t>
            </a:r>
            <a:r>
              <a:rPr lang="en-US" sz="2000" dirty="0"/>
              <a:t>H-</a:t>
            </a:r>
            <a:r>
              <a:rPr lang="ru-RU" sz="2000" dirty="0"/>
              <a:t>дерева</a:t>
            </a:r>
            <a:r>
              <a:rPr lang="en-US" sz="2000" dirty="0"/>
              <a:t>;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000" dirty="0"/>
              <a:t>двигаемся параллельно по тексту и дереву, пока не  дойдём до листа дерева</a:t>
            </a:r>
            <a:r>
              <a:rPr lang="en-US" sz="2000" dirty="0"/>
              <a:t>;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000" dirty="0"/>
              <a:t>выписываем символ, который соответствует листу</a:t>
            </a:r>
            <a:r>
              <a:rPr lang="en-US" sz="2000" dirty="0"/>
              <a:t>;</a:t>
            </a:r>
            <a:endParaRPr lang="ru-RU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000" dirty="0"/>
              <a:t>продолжаем далее движение по тексту, а в дереве становимся снова в корень</a:t>
            </a:r>
            <a:r>
              <a:rPr lang="en-US" sz="2000" dirty="0"/>
              <a:t>;</a:t>
            </a:r>
            <a:endParaRPr lang="ru-BY" sz="2000" dirty="0"/>
          </a:p>
        </p:txBody>
      </p:sp>
      <p:pic>
        <p:nvPicPr>
          <p:cNvPr id="19" name="Рисунок 18">
            <a:hlinkClick r:id="rId3"/>
            <a:extLst>
              <a:ext uri="{FF2B5EF4-FFF2-40B4-BE49-F238E27FC236}">
                <a16:creationId xmlns:a16="http://schemas.microsoft.com/office/drawing/2014/main" id="{3417FD01-0E56-4300-AB0B-EF20BCE247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20" y="4151663"/>
            <a:ext cx="2215781" cy="2577796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0B2DD75D-6370-45AA-91B6-CB8D2C6E1BC8}"/>
              </a:ext>
            </a:extLst>
          </p:cNvPr>
          <p:cNvSpPr txBox="1"/>
          <p:nvPr/>
        </p:nvSpPr>
        <p:spPr>
          <a:xfrm>
            <a:off x="2842283" y="433086"/>
            <a:ext cx="45201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b="0" dirty="0">
                <a:solidFill>
                  <a:srgbClr val="7030A0"/>
                </a:solidFill>
              </a:rPr>
              <a:t>1</a:t>
            </a:r>
            <a:r>
              <a:rPr lang="en-US" sz="2400" b="0" dirty="0">
                <a:solidFill>
                  <a:srgbClr val="FF0000"/>
                </a:solidFill>
              </a:rPr>
              <a:t>0</a:t>
            </a:r>
            <a:r>
              <a:rPr lang="en-US" sz="2400" b="0" dirty="0">
                <a:solidFill>
                  <a:srgbClr val="7030A0"/>
                </a:solidFill>
              </a:rPr>
              <a:t>111</a:t>
            </a:r>
            <a:r>
              <a:rPr lang="en-US" sz="2400" b="0" dirty="0">
                <a:solidFill>
                  <a:srgbClr val="FF0000"/>
                </a:solidFill>
              </a:rPr>
              <a:t>00</a:t>
            </a:r>
            <a:r>
              <a:rPr lang="en-US" sz="2400" b="0" dirty="0">
                <a:solidFill>
                  <a:srgbClr val="7030A0"/>
                </a:solidFill>
              </a:rPr>
              <a:t>1</a:t>
            </a:r>
            <a:r>
              <a:rPr lang="en-US" sz="2400" b="0" dirty="0">
                <a:solidFill>
                  <a:srgbClr val="FF0000"/>
                </a:solidFill>
              </a:rPr>
              <a:t>0</a:t>
            </a:r>
            <a:r>
              <a:rPr lang="en-US" sz="2400" b="0" dirty="0">
                <a:solidFill>
                  <a:srgbClr val="7030A0"/>
                </a:solidFill>
              </a:rPr>
              <a:t>11</a:t>
            </a:r>
            <a:r>
              <a:rPr lang="en-US" sz="2400" b="0" dirty="0">
                <a:solidFill>
                  <a:srgbClr val="FF0000"/>
                </a:solidFill>
              </a:rPr>
              <a:t>0000</a:t>
            </a:r>
            <a:r>
              <a:rPr lang="en-US" sz="2400" b="0" dirty="0">
                <a:solidFill>
                  <a:srgbClr val="7030A0"/>
                </a:solidFill>
              </a:rPr>
              <a:t>1</a:t>
            </a:r>
            <a:r>
              <a:rPr lang="en-US" sz="2400" b="0" dirty="0">
                <a:solidFill>
                  <a:srgbClr val="FF0000"/>
                </a:solidFill>
              </a:rPr>
              <a:t>000</a:t>
            </a:r>
            <a:r>
              <a:rPr lang="en-US" sz="2400" b="0" dirty="0">
                <a:solidFill>
                  <a:srgbClr val="7030A0"/>
                </a:solidFill>
              </a:rPr>
              <a:t>1</a:t>
            </a:r>
            <a:r>
              <a:rPr lang="en-US" sz="2400" b="0" dirty="0">
                <a:solidFill>
                  <a:srgbClr val="FF0000"/>
                </a:solidFill>
              </a:rPr>
              <a:t>0</a:t>
            </a:r>
            <a:r>
              <a:rPr lang="en-US" sz="2400" b="0" dirty="0">
                <a:solidFill>
                  <a:srgbClr val="7030A0"/>
                </a:solidFill>
              </a:rPr>
              <a:t>1</a:t>
            </a:r>
            <a:r>
              <a:rPr lang="en-US" sz="2400" b="0" dirty="0">
                <a:solidFill>
                  <a:srgbClr val="FF0000"/>
                </a:solidFill>
              </a:rPr>
              <a:t>0</a:t>
            </a:r>
            <a:r>
              <a:rPr lang="en-US" sz="2400" b="0" dirty="0">
                <a:solidFill>
                  <a:srgbClr val="7030A0"/>
                </a:solidFill>
              </a:rPr>
              <a:t>11</a:t>
            </a:r>
            <a:endParaRPr lang="ru-RU" sz="2400" b="0" dirty="0">
              <a:solidFill>
                <a:srgbClr val="7030A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187D69-4F0B-45B2-BA99-4AEAD335B5D7}"/>
              </a:ext>
            </a:extLst>
          </p:cNvPr>
          <p:cNvSpPr txBox="1"/>
          <p:nvPr/>
        </p:nvSpPr>
        <p:spPr>
          <a:xfrm>
            <a:off x="92337" y="3648252"/>
            <a:ext cx="4480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0070C0"/>
                </a:solidFill>
              </a:rPr>
              <a:t>Что закодировано в сообщении?</a:t>
            </a:r>
            <a:endParaRPr lang="ru-BY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389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40" grpId="0" animBg="1"/>
      <p:bldP spid="45" grpId="0" animBg="1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3949" y="43151"/>
            <a:ext cx="11651531" cy="19184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400"/>
              </a:spcAft>
            </a:pPr>
            <a:r>
              <a:rPr lang="ru-RU" sz="2800" b="1" dirty="0"/>
              <a:t>Куча</a:t>
            </a:r>
            <a:r>
              <a:rPr lang="ru-RU" sz="2800" dirty="0"/>
              <a:t> (англ. </a:t>
            </a:r>
            <a:r>
              <a:rPr lang="ru-RU" sz="2800" i="1" dirty="0" err="1"/>
              <a:t>heap</a:t>
            </a:r>
            <a:r>
              <a:rPr lang="ru-RU" sz="2800" dirty="0"/>
              <a:t>) — специализированная древовидная структура данных, которая удовлетворяет свойству кучи. </a:t>
            </a:r>
            <a:endParaRPr lang="en-US" sz="2800" dirty="0"/>
          </a:p>
          <a:p>
            <a:pPr>
              <a:spcAft>
                <a:spcPts val="400"/>
              </a:spcAft>
            </a:pPr>
            <a:r>
              <a:rPr lang="ru-RU" sz="2800" dirty="0"/>
              <a:t>В вершинах древовидной структуры хранятся ключи. </a:t>
            </a:r>
            <a:endParaRPr lang="en-US" sz="2800" dirty="0"/>
          </a:p>
          <a:p>
            <a:pPr>
              <a:spcAft>
                <a:spcPts val="400"/>
              </a:spcAft>
            </a:pPr>
            <a:r>
              <a:rPr lang="ru-RU" sz="2800" dirty="0"/>
              <a:t>Различают два варианта куч: </a:t>
            </a:r>
            <a:r>
              <a:rPr lang="ru-RU" sz="2800" dirty="0" err="1">
                <a:solidFill>
                  <a:srgbClr val="0070C0"/>
                </a:solidFill>
              </a:rPr>
              <a:t>min-heap</a:t>
            </a:r>
            <a:r>
              <a:rPr lang="ru-RU" sz="2800" dirty="0"/>
              <a:t> и </a:t>
            </a:r>
            <a:r>
              <a:rPr lang="ru-RU" sz="2800" dirty="0" err="1">
                <a:solidFill>
                  <a:srgbClr val="00B050"/>
                </a:solidFill>
              </a:rPr>
              <a:t>max-heap</a:t>
            </a:r>
            <a:r>
              <a:rPr lang="ru-RU" sz="2800" dirty="0"/>
              <a:t>. </a:t>
            </a:r>
            <a:endParaRPr lang="ru-RU" sz="2000" dirty="0"/>
          </a:p>
        </p:txBody>
      </p:sp>
      <p:grpSp>
        <p:nvGrpSpPr>
          <p:cNvPr id="40" name="Группа 39"/>
          <p:cNvGrpSpPr/>
          <p:nvPr/>
        </p:nvGrpSpPr>
        <p:grpSpPr>
          <a:xfrm>
            <a:off x="865018" y="2876251"/>
            <a:ext cx="4414888" cy="1948517"/>
            <a:chOff x="486383" y="1894847"/>
            <a:chExt cx="4414888" cy="1948517"/>
          </a:xfrm>
        </p:grpSpPr>
        <p:sp>
          <p:nvSpPr>
            <p:cNvPr id="9" name="Овал 8"/>
            <p:cNvSpPr/>
            <p:nvPr/>
          </p:nvSpPr>
          <p:spPr>
            <a:xfrm>
              <a:off x="1395166" y="2516531"/>
              <a:ext cx="812278" cy="532269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x=3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0" name="Овал 9"/>
            <p:cNvSpPr/>
            <p:nvPr/>
          </p:nvSpPr>
          <p:spPr>
            <a:xfrm>
              <a:off x="2007906" y="3311094"/>
              <a:ext cx="766716" cy="532269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z=3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1" name="Овал 10"/>
            <p:cNvSpPr/>
            <p:nvPr/>
          </p:nvSpPr>
          <p:spPr>
            <a:xfrm>
              <a:off x="886118" y="3311095"/>
              <a:ext cx="782426" cy="532269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y=4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Прямая со стрелкой 12"/>
            <p:cNvCxnSpPr>
              <a:stCxn id="9" idx="3"/>
              <a:endCxn id="11" idx="0"/>
            </p:cNvCxnSpPr>
            <p:nvPr/>
          </p:nvCxnSpPr>
          <p:spPr>
            <a:xfrm flipH="1">
              <a:off x="1277331" y="2970851"/>
              <a:ext cx="236790" cy="340244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/>
            <p:cNvCxnSpPr>
              <a:stCxn id="9" idx="5"/>
              <a:endCxn id="10" idx="0"/>
            </p:cNvCxnSpPr>
            <p:nvPr/>
          </p:nvCxnSpPr>
          <p:spPr>
            <a:xfrm>
              <a:off x="2088489" y="2970851"/>
              <a:ext cx="302775" cy="340243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Прямоугольник 16"/>
            <p:cNvSpPr/>
            <p:nvPr/>
          </p:nvSpPr>
          <p:spPr>
            <a:xfrm>
              <a:off x="486383" y="1894847"/>
              <a:ext cx="441488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u="sng" dirty="0"/>
                <a:t>C</a:t>
              </a:r>
              <a:r>
                <a:rPr lang="ru-RU" sz="2400" u="sng" dirty="0" err="1"/>
                <a:t>войство</a:t>
              </a:r>
              <a:r>
                <a:rPr lang="ru-RU" sz="2400" u="sng" dirty="0"/>
                <a:t> кучи для</a:t>
              </a:r>
              <a:r>
                <a:rPr lang="ru-RU" sz="2000" u="sng" dirty="0"/>
                <a:t> </a:t>
              </a:r>
              <a:r>
                <a:rPr lang="ru-RU" sz="2400" b="1" u="sng" dirty="0" err="1"/>
                <a:t>min-heap</a:t>
              </a:r>
              <a:endParaRPr lang="en-US" sz="2400" b="1" u="sng" dirty="0"/>
            </a:p>
          </p:txBody>
        </p:sp>
      </p:grpSp>
      <p:grpSp>
        <p:nvGrpSpPr>
          <p:cNvPr id="39" name="Группа 38"/>
          <p:cNvGrpSpPr/>
          <p:nvPr/>
        </p:nvGrpSpPr>
        <p:grpSpPr>
          <a:xfrm>
            <a:off x="6513245" y="3622540"/>
            <a:ext cx="1888504" cy="1280275"/>
            <a:chOff x="5586952" y="3658725"/>
            <a:chExt cx="1888504" cy="1280275"/>
          </a:xfrm>
        </p:grpSpPr>
        <p:sp>
          <p:nvSpPr>
            <p:cNvPr id="29" name="Овал 28"/>
            <p:cNvSpPr/>
            <p:nvPr/>
          </p:nvSpPr>
          <p:spPr>
            <a:xfrm>
              <a:off x="6096000" y="3658725"/>
              <a:ext cx="812278" cy="53226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x=9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0" name="Овал 29"/>
            <p:cNvSpPr/>
            <p:nvPr/>
          </p:nvSpPr>
          <p:spPr>
            <a:xfrm>
              <a:off x="6708740" y="4406730"/>
              <a:ext cx="766716" cy="53226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z=3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1" name="Овал 30"/>
            <p:cNvSpPr/>
            <p:nvPr/>
          </p:nvSpPr>
          <p:spPr>
            <a:xfrm>
              <a:off x="5586952" y="4406731"/>
              <a:ext cx="782426" cy="53226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y=9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Прямая со стрелкой 31"/>
            <p:cNvCxnSpPr>
              <a:stCxn id="29" idx="3"/>
              <a:endCxn id="31" idx="0"/>
            </p:cNvCxnSpPr>
            <p:nvPr/>
          </p:nvCxnSpPr>
          <p:spPr>
            <a:xfrm flipH="1">
              <a:off x="5978165" y="4113045"/>
              <a:ext cx="236790" cy="2936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/>
            <p:cNvCxnSpPr>
              <a:stCxn id="29" idx="5"/>
              <a:endCxn id="30" idx="0"/>
            </p:cNvCxnSpPr>
            <p:nvPr/>
          </p:nvCxnSpPr>
          <p:spPr>
            <a:xfrm>
              <a:off x="6789323" y="4113045"/>
              <a:ext cx="302775" cy="2936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Прямоугольник 33"/>
          <p:cNvSpPr/>
          <p:nvPr/>
        </p:nvSpPr>
        <p:spPr>
          <a:xfrm>
            <a:off x="3334064" y="3483977"/>
            <a:ext cx="235355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если вершина с ключом </a:t>
            </a:r>
            <a:r>
              <a:rPr lang="ru-RU" sz="2000" dirty="0">
                <a:latin typeface="Consolas" panose="020B0609020204030204" pitchFamily="49" charset="0"/>
              </a:rPr>
              <a:t>y</a:t>
            </a:r>
            <a:r>
              <a:rPr lang="ru-RU" sz="2000" dirty="0"/>
              <a:t> является потомком вершины с ключом </a:t>
            </a:r>
            <a:r>
              <a:rPr lang="ru-RU" sz="2000" dirty="0">
                <a:latin typeface="Consolas" panose="020B0609020204030204" pitchFamily="49" charset="0"/>
              </a:rPr>
              <a:t>x</a:t>
            </a:r>
            <a:r>
              <a:rPr lang="ru-RU" sz="2000" dirty="0"/>
              <a:t>, то x ≤ y. </a:t>
            </a:r>
          </a:p>
        </p:txBody>
      </p:sp>
      <p:sp>
        <p:nvSpPr>
          <p:cNvPr id="35" name="Прямоугольник 34"/>
          <p:cNvSpPr/>
          <p:nvPr/>
        </p:nvSpPr>
        <p:spPr>
          <a:xfrm>
            <a:off x="9207072" y="3628705"/>
            <a:ext cx="270840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если вершина с ключом y является потомком вершины с ключом x, то x ≥ y. </a:t>
            </a:r>
          </a:p>
        </p:txBody>
      </p:sp>
      <p:sp>
        <p:nvSpPr>
          <p:cNvPr id="36" name="Прямоугольник 35"/>
          <p:cNvSpPr/>
          <p:nvPr/>
        </p:nvSpPr>
        <p:spPr>
          <a:xfrm>
            <a:off x="6513245" y="2900701"/>
            <a:ext cx="44148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u="sng" dirty="0"/>
              <a:t>C</a:t>
            </a:r>
            <a:r>
              <a:rPr lang="ru-RU" sz="2400" u="sng" dirty="0" err="1"/>
              <a:t>войство</a:t>
            </a:r>
            <a:r>
              <a:rPr lang="ru-RU" sz="2400" u="sng" dirty="0"/>
              <a:t> кучи для</a:t>
            </a:r>
            <a:r>
              <a:rPr lang="ru-RU" sz="2000" u="sng" dirty="0"/>
              <a:t> </a:t>
            </a:r>
            <a:r>
              <a:rPr lang="ru-RU" sz="2400" b="1" u="sng" dirty="0"/>
              <a:t>m</a:t>
            </a:r>
            <a:r>
              <a:rPr lang="en-US" sz="2400" b="1" u="sng" dirty="0"/>
              <a:t>ax</a:t>
            </a:r>
            <a:r>
              <a:rPr lang="ru-RU" sz="2400" b="1" u="sng" dirty="0"/>
              <a:t>-</a:t>
            </a:r>
            <a:r>
              <a:rPr lang="ru-RU" sz="2400" b="1" u="sng" dirty="0" err="1"/>
              <a:t>heap</a:t>
            </a:r>
            <a:endParaRPr lang="en-US" sz="2400" b="1" u="sng" dirty="0"/>
          </a:p>
        </p:txBody>
      </p:sp>
      <p:sp>
        <p:nvSpPr>
          <p:cNvPr id="41" name="TextBox 40"/>
          <p:cNvSpPr txBox="1"/>
          <p:nvPr/>
        </p:nvSpPr>
        <p:spPr>
          <a:xfrm>
            <a:off x="417701" y="5779349"/>
            <a:ext cx="105054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 </a:t>
            </a:r>
            <a:r>
              <a:rPr lang="ru-RU" sz="2000" dirty="0"/>
              <a:t>дальнейшем</a:t>
            </a:r>
            <a:r>
              <a:rPr lang="ru-RU" dirty="0"/>
              <a:t>, если не оговорено иное, будем считать, что при работе с кучей у нас вариант </a:t>
            </a:r>
            <a:r>
              <a:rPr lang="en-US" dirty="0">
                <a:solidFill>
                  <a:srgbClr val="0070C0"/>
                </a:solidFill>
              </a:rPr>
              <a:t>min-heap</a:t>
            </a:r>
            <a:r>
              <a:rPr lang="en-US" dirty="0"/>
              <a:t>.</a:t>
            </a:r>
            <a:endParaRPr lang="ru-RU" dirty="0"/>
          </a:p>
        </p:txBody>
      </p:sp>
      <p:cxnSp>
        <p:nvCxnSpPr>
          <p:cNvPr id="4" name="Прямая со стрелкой 3"/>
          <p:cNvCxnSpPr/>
          <p:nvPr/>
        </p:nvCxnSpPr>
        <p:spPr>
          <a:xfrm flipH="1">
            <a:off x="4629994" y="1882588"/>
            <a:ext cx="488854" cy="68131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>
            <a:off x="7490485" y="1853757"/>
            <a:ext cx="650161" cy="81769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6132513" y="2052918"/>
            <a:ext cx="0" cy="35320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263949" y="179294"/>
            <a:ext cx="0" cy="17032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88244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7FC7F1-3237-46E7-9C4A-C6B4AC7A390B}"/>
              </a:ext>
            </a:extLst>
          </p:cNvPr>
          <p:cNvSpPr txBox="1"/>
          <p:nvPr/>
        </p:nvSpPr>
        <p:spPr>
          <a:xfrm>
            <a:off x="353085" y="151179"/>
            <a:ext cx="751437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ЗАДАЧА</a:t>
            </a:r>
          </a:p>
          <a:p>
            <a:pPr algn="just"/>
            <a:endParaRPr lang="ru-RU" dirty="0"/>
          </a:p>
          <a:p>
            <a:pPr lvl="1" algn="just"/>
            <a:r>
              <a:rPr lang="ru-RU" sz="2400" dirty="0"/>
              <a:t>На вход поступает  таблица частот встречаемости символов текста, который будет закодирован классическим алгоритмом Хаффмана. </a:t>
            </a:r>
            <a:r>
              <a:rPr lang="ru-RU" sz="2400" u="sng" dirty="0"/>
              <a:t>Вам дали эту таблицу, упорядочив символы в соответствии с их частотой встречаемости</a:t>
            </a:r>
            <a:r>
              <a:rPr lang="ru-RU" sz="2400" dirty="0"/>
              <a:t> (сначала идут символы, которые реже всего встречаются в тексте).</a:t>
            </a:r>
          </a:p>
          <a:p>
            <a:pPr algn="just"/>
            <a:endParaRPr lang="ru-RU" sz="2400" dirty="0"/>
          </a:p>
          <a:p>
            <a:pPr lvl="1" algn="just"/>
            <a:r>
              <a:rPr lang="ru-RU" sz="2400" b="1" dirty="0"/>
              <a:t>Необходимо разработать эффективный! алгоритм</a:t>
            </a:r>
            <a:r>
              <a:rPr lang="ru-RU" sz="2400" dirty="0"/>
              <a:t>, который определяет длину в битах текста после сжатия его методом Хаффмана (само сжатие выполнять не нужно) и </a:t>
            </a:r>
            <a:r>
              <a:rPr lang="ru-RU" sz="2400" b="1" dirty="0"/>
              <a:t>оценить его время работы, </a:t>
            </a:r>
            <a:r>
              <a:rPr lang="ru-RU" sz="2400" dirty="0"/>
              <a:t>указав используемые структуры данных.</a:t>
            </a:r>
          </a:p>
          <a:p>
            <a:endParaRPr lang="ru-RU" dirty="0"/>
          </a:p>
        </p:txBody>
      </p:sp>
      <p:graphicFrame>
        <p:nvGraphicFramePr>
          <p:cNvPr id="52" name="Таблица 51">
            <a:extLst>
              <a:ext uri="{FF2B5EF4-FFF2-40B4-BE49-F238E27FC236}">
                <a16:creationId xmlns:a16="http://schemas.microsoft.com/office/drawing/2014/main" id="{3BF092FC-159D-4023-82AE-040EACA3D5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268822"/>
              </p:ext>
            </p:extLst>
          </p:nvPr>
        </p:nvGraphicFramePr>
        <p:xfrm>
          <a:off x="8836183" y="807960"/>
          <a:ext cx="1428938" cy="3283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7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3346">
                <a:tc>
                  <a:txBody>
                    <a:bodyPr/>
                    <a:lstStyle/>
                    <a:p>
                      <a:endParaRPr lang="ru-RU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b="0" dirty="0">
                          <a:solidFill>
                            <a:schemeClr val="tx1"/>
                          </a:solidFill>
                        </a:rPr>
                        <a:t>частота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346">
                <a:tc>
                  <a:txBody>
                    <a:bodyPr/>
                    <a:lstStyle/>
                    <a:p>
                      <a:r>
                        <a:rPr lang="ru-RU" sz="1800" b="1" dirty="0">
                          <a:solidFill>
                            <a:schemeClr val="tx1"/>
                          </a:solidFill>
                        </a:rPr>
                        <a:t>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513">
                <a:tc>
                  <a:txBody>
                    <a:bodyPr/>
                    <a:lstStyle/>
                    <a:p>
                      <a:r>
                        <a:rPr lang="ru-RU" sz="1800" b="1" dirty="0">
                          <a:solidFill>
                            <a:schemeClr val="tx1"/>
                          </a:solidFill>
                        </a:rPr>
                        <a:t>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271">
                <a:tc>
                  <a:txBody>
                    <a:bodyPr/>
                    <a:lstStyle/>
                    <a:p>
                      <a:r>
                        <a:rPr lang="ru-RU" sz="1800" b="1" dirty="0">
                          <a:solidFill>
                            <a:schemeClr val="tx1"/>
                          </a:solidFill>
                        </a:rPr>
                        <a:t>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778">
                <a:tc>
                  <a:txBody>
                    <a:bodyPr/>
                    <a:lstStyle/>
                    <a:p>
                      <a:r>
                        <a:rPr lang="ru-RU" sz="1800" b="1" dirty="0">
                          <a:solidFill>
                            <a:schemeClr val="tx1"/>
                          </a:solidFill>
                        </a:rPr>
                        <a:t>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2271">
                <a:tc>
                  <a:txBody>
                    <a:bodyPr/>
                    <a:lstStyle/>
                    <a:p>
                      <a:r>
                        <a:rPr lang="ru-RU" sz="1800" b="1" dirty="0">
                          <a:solidFill>
                            <a:schemeClr val="tx1"/>
                          </a:solidFill>
                        </a:rPr>
                        <a:t>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2271">
                <a:tc>
                  <a:txBody>
                    <a:bodyPr/>
                    <a:lstStyle/>
                    <a:p>
                      <a:r>
                        <a:rPr lang="ru-RU" sz="1800" b="1" dirty="0">
                          <a:solidFill>
                            <a:schemeClr val="tx1"/>
                          </a:solidFill>
                        </a:rPr>
                        <a:t>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5973762"/>
                  </a:ext>
                </a:extLst>
              </a:tr>
              <a:tr h="362271">
                <a:tc>
                  <a:txBody>
                    <a:bodyPr/>
                    <a:lstStyle/>
                    <a:p>
                      <a:r>
                        <a:rPr lang="ru-RU" sz="1800" b="1" dirty="0">
                          <a:solidFill>
                            <a:schemeClr val="tx1"/>
                          </a:solidFill>
                        </a:rPr>
                        <a:t>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454515"/>
                  </a:ext>
                </a:extLst>
              </a:tr>
              <a:tr h="362271">
                <a:tc>
                  <a:txBody>
                    <a:bodyPr/>
                    <a:lstStyle/>
                    <a:p>
                      <a:r>
                        <a:rPr lang="ru-RU" sz="1800" b="1" dirty="0">
                          <a:solidFill>
                            <a:schemeClr val="tx1"/>
                          </a:solidFill>
                        </a:rPr>
                        <a:t>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741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8408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5285637" y="3401954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" name="Овал 4"/>
          <p:cNvSpPr/>
          <p:nvPr/>
        </p:nvSpPr>
        <p:spPr>
          <a:xfrm>
            <a:off x="5649431" y="4340934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ё -1</a:t>
            </a:r>
          </a:p>
        </p:txBody>
      </p:sp>
      <p:sp>
        <p:nvSpPr>
          <p:cNvPr id="6" name="Овал 5"/>
          <p:cNvSpPr/>
          <p:nvPr/>
        </p:nvSpPr>
        <p:spPr>
          <a:xfrm>
            <a:off x="4813689" y="4340934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г -1</a:t>
            </a:r>
          </a:p>
        </p:txBody>
      </p:sp>
      <p:sp>
        <p:nvSpPr>
          <p:cNvPr id="7" name="Овал 6"/>
          <p:cNvSpPr/>
          <p:nvPr/>
        </p:nvSpPr>
        <p:spPr>
          <a:xfrm>
            <a:off x="7362388" y="2674957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и -3</a:t>
            </a:r>
          </a:p>
        </p:txBody>
      </p:sp>
      <p:sp>
        <p:nvSpPr>
          <p:cNvPr id="8" name="Овал 7"/>
          <p:cNvSpPr/>
          <p:nvPr/>
        </p:nvSpPr>
        <p:spPr>
          <a:xfrm>
            <a:off x="6725885" y="1987342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Овал 8"/>
          <p:cNvSpPr/>
          <p:nvPr/>
        </p:nvSpPr>
        <p:spPr>
          <a:xfrm>
            <a:off x="8252163" y="2657162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к -4</a:t>
            </a:r>
          </a:p>
        </p:txBody>
      </p:sp>
      <p:sp>
        <p:nvSpPr>
          <p:cNvPr id="10" name="Овал 9"/>
          <p:cNvSpPr/>
          <p:nvPr/>
        </p:nvSpPr>
        <p:spPr>
          <a:xfrm>
            <a:off x="6067213" y="2652245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Овал 10"/>
          <p:cNvSpPr/>
          <p:nvPr/>
        </p:nvSpPr>
        <p:spPr>
          <a:xfrm>
            <a:off x="6833351" y="3453834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ж -1</a:t>
            </a:r>
          </a:p>
        </p:txBody>
      </p:sp>
      <p:sp>
        <p:nvSpPr>
          <p:cNvPr id="12" name="Овал 11"/>
          <p:cNvSpPr/>
          <p:nvPr/>
        </p:nvSpPr>
        <p:spPr>
          <a:xfrm>
            <a:off x="10104494" y="1921814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б -10</a:t>
            </a:r>
          </a:p>
        </p:txBody>
      </p:sp>
      <p:sp>
        <p:nvSpPr>
          <p:cNvPr id="13" name="Овал 12"/>
          <p:cNvSpPr/>
          <p:nvPr/>
        </p:nvSpPr>
        <p:spPr>
          <a:xfrm>
            <a:off x="7749335" y="1214508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4" name="Овал 13"/>
          <p:cNvSpPr/>
          <p:nvPr/>
        </p:nvSpPr>
        <p:spPr>
          <a:xfrm>
            <a:off x="8832177" y="1987342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5" name="Овал 14"/>
          <p:cNvSpPr/>
          <p:nvPr/>
        </p:nvSpPr>
        <p:spPr>
          <a:xfrm>
            <a:off x="9504726" y="2674957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е -5</a:t>
            </a:r>
          </a:p>
        </p:txBody>
      </p:sp>
      <p:sp>
        <p:nvSpPr>
          <p:cNvPr id="16" name="Овал 15"/>
          <p:cNvSpPr/>
          <p:nvPr/>
        </p:nvSpPr>
        <p:spPr>
          <a:xfrm>
            <a:off x="11166563" y="1904095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</a:t>
            </a:r>
            <a:r>
              <a:rPr lang="ru-RU" sz="1400" dirty="0">
                <a:solidFill>
                  <a:schemeClr val="tx1"/>
                </a:solidFill>
              </a:rPr>
              <a:t> -</a:t>
            </a:r>
            <a:r>
              <a:rPr lang="en-US" sz="1400" dirty="0">
                <a:solidFill>
                  <a:schemeClr val="tx1"/>
                </a:solidFill>
              </a:rPr>
              <a:t>12</a:t>
            </a:r>
            <a:endParaRPr lang="ru-RU" sz="1400" dirty="0">
              <a:solidFill>
                <a:schemeClr val="tx1"/>
              </a:solidFill>
            </a:endParaRPr>
          </a:p>
        </p:txBody>
      </p:sp>
      <p:cxnSp>
        <p:nvCxnSpPr>
          <p:cNvPr id="18" name="Прямая со стрелкой 17"/>
          <p:cNvCxnSpPr>
            <a:stCxn id="4" idx="4"/>
            <a:endCxn id="6" idx="0"/>
          </p:cNvCxnSpPr>
          <p:nvPr/>
        </p:nvCxnSpPr>
        <p:spPr>
          <a:xfrm flipH="1">
            <a:off x="5113573" y="3962392"/>
            <a:ext cx="471948" cy="3785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4" idx="4"/>
            <a:endCxn id="5" idx="0"/>
          </p:cNvCxnSpPr>
          <p:nvPr/>
        </p:nvCxnSpPr>
        <p:spPr>
          <a:xfrm>
            <a:off x="5585521" y="3962392"/>
            <a:ext cx="363794" cy="3785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0" idx="4"/>
            <a:endCxn id="4" idx="0"/>
          </p:cNvCxnSpPr>
          <p:nvPr/>
        </p:nvCxnSpPr>
        <p:spPr>
          <a:xfrm flipH="1">
            <a:off x="5585521" y="3212683"/>
            <a:ext cx="781576" cy="189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10" idx="4"/>
            <a:endCxn id="11" idx="0"/>
          </p:cNvCxnSpPr>
          <p:nvPr/>
        </p:nvCxnSpPr>
        <p:spPr>
          <a:xfrm>
            <a:off x="6367097" y="3212683"/>
            <a:ext cx="766138" cy="241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8" idx="4"/>
            <a:endCxn id="10" idx="0"/>
          </p:cNvCxnSpPr>
          <p:nvPr/>
        </p:nvCxnSpPr>
        <p:spPr>
          <a:xfrm flipH="1">
            <a:off x="6367097" y="2547780"/>
            <a:ext cx="658672" cy="1044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8" idx="4"/>
            <a:endCxn id="7" idx="0"/>
          </p:cNvCxnSpPr>
          <p:nvPr/>
        </p:nvCxnSpPr>
        <p:spPr>
          <a:xfrm>
            <a:off x="7025769" y="2547780"/>
            <a:ext cx="636503" cy="1271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14" idx="4"/>
            <a:endCxn id="9" idx="0"/>
          </p:cNvCxnSpPr>
          <p:nvPr/>
        </p:nvCxnSpPr>
        <p:spPr>
          <a:xfrm flipH="1">
            <a:off x="8552047" y="2547780"/>
            <a:ext cx="580014" cy="1093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4" idx="4"/>
            <a:endCxn id="15" idx="0"/>
          </p:cNvCxnSpPr>
          <p:nvPr/>
        </p:nvCxnSpPr>
        <p:spPr>
          <a:xfrm>
            <a:off x="9132061" y="2547780"/>
            <a:ext cx="672549" cy="1271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13" idx="4"/>
            <a:endCxn id="8" idx="0"/>
          </p:cNvCxnSpPr>
          <p:nvPr/>
        </p:nvCxnSpPr>
        <p:spPr>
          <a:xfrm flipH="1">
            <a:off x="7025769" y="1774946"/>
            <a:ext cx="1023450" cy="2123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13" idx="4"/>
            <a:endCxn id="14" idx="0"/>
          </p:cNvCxnSpPr>
          <p:nvPr/>
        </p:nvCxnSpPr>
        <p:spPr>
          <a:xfrm>
            <a:off x="8049219" y="1774946"/>
            <a:ext cx="1082842" cy="2123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Овал 39"/>
          <p:cNvSpPr/>
          <p:nvPr/>
        </p:nvSpPr>
        <p:spPr>
          <a:xfrm>
            <a:off x="10704262" y="1212575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2" name="Прямая со стрелкой 41"/>
          <p:cNvCxnSpPr>
            <a:stCxn id="40" idx="4"/>
            <a:endCxn id="12" idx="0"/>
          </p:cNvCxnSpPr>
          <p:nvPr/>
        </p:nvCxnSpPr>
        <p:spPr>
          <a:xfrm flipH="1">
            <a:off x="10404378" y="1773013"/>
            <a:ext cx="599768" cy="1488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stCxn id="40" idx="4"/>
            <a:endCxn id="16" idx="0"/>
          </p:cNvCxnSpPr>
          <p:nvPr/>
        </p:nvCxnSpPr>
        <p:spPr>
          <a:xfrm>
            <a:off x="11004146" y="1773013"/>
            <a:ext cx="462301" cy="1310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Овал 44"/>
          <p:cNvSpPr/>
          <p:nvPr/>
        </p:nvSpPr>
        <p:spPr>
          <a:xfrm>
            <a:off x="9204842" y="390935"/>
            <a:ext cx="599768" cy="560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37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7" name="Прямая со стрелкой 46"/>
          <p:cNvCxnSpPr>
            <a:stCxn id="45" idx="4"/>
            <a:endCxn id="13" idx="0"/>
          </p:cNvCxnSpPr>
          <p:nvPr/>
        </p:nvCxnSpPr>
        <p:spPr>
          <a:xfrm flipH="1">
            <a:off x="8049219" y="951373"/>
            <a:ext cx="1455507" cy="2631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stCxn id="45" idx="4"/>
            <a:endCxn id="40" idx="0"/>
          </p:cNvCxnSpPr>
          <p:nvPr/>
        </p:nvCxnSpPr>
        <p:spPr>
          <a:xfrm>
            <a:off x="9504726" y="951373"/>
            <a:ext cx="1499420" cy="2612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590640" y="7240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262218" y="1542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448480" y="22675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672955" y="29807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046960" y="3879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487714" y="1548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577326" y="22798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0071473" y="7240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1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797571" y="39603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1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655302" y="30433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1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280959" y="23056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1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435095" y="15347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1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381130" y="22975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1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1234396" y="15347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1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7FC7F1-3237-46E7-9C4A-C6B4AC7A390B}"/>
              </a:ext>
            </a:extLst>
          </p:cNvPr>
          <p:cNvSpPr txBox="1"/>
          <p:nvPr/>
        </p:nvSpPr>
        <p:spPr>
          <a:xfrm>
            <a:off x="218336" y="568690"/>
            <a:ext cx="60500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ru-RU" dirty="0"/>
              <a:t>по таблице частот строим </a:t>
            </a:r>
            <a:r>
              <a:rPr lang="en-US" dirty="0"/>
              <a:t>H-</a:t>
            </a:r>
            <a:r>
              <a:rPr lang="ru-RU" dirty="0"/>
              <a:t>дерево</a:t>
            </a:r>
            <a:r>
              <a:rPr lang="en-US" dirty="0"/>
              <a:t>;</a:t>
            </a:r>
            <a:endParaRPr lang="ru-RU" dirty="0"/>
          </a:p>
          <a:p>
            <a:pPr marL="342900" indent="-342900">
              <a:buAutoNum type="arabicParenBoth"/>
            </a:pPr>
            <a:r>
              <a:rPr lang="ru-RU" dirty="0"/>
              <a:t>находим для каждого листа (=символа) его глубину (битовую длина символа)</a:t>
            </a:r>
            <a:r>
              <a:rPr lang="en-US" dirty="0"/>
              <a:t>;</a:t>
            </a:r>
            <a:endParaRPr lang="ru-RU" dirty="0"/>
          </a:p>
          <a:p>
            <a:pPr marL="342900" indent="-342900">
              <a:buAutoNum type="arabicParenBoth"/>
            </a:pPr>
            <a:r>
              <a:rPr lang="ru-RU" dirty="0"/>
              <a:t>перемножаем для каждого символа битовую длину на частоту встречаемости этого символа в тексте (это битовая длина всех вхождений символа в текст)</a:t>
            </a:r>
            <a:r>
              <a:rPr lang="en-US" dirty="0"/>
              <a:t>;</a:t>
            </a:r>
          </a:p>
          <a:p>
            <a:pPr marL="342900" indent="-342900">
              <a:buAutoNum type="arabicParenBoth"/>
            </a:pPr>
            <a:r>
              <a:rPr lang="ru-RU" dirty="0"/>
              <a:t>суммируем значения, полученные в (3), по всем символам текста</a:t>
            </a:r>
            <a:r>
              <a:rPr lang="en-US" dirty="0"/>
              <a:t>;</a:t>
            </a:r>
            <a:endParaRPr lang="ru-BY" dirty="0"/>
          </a:p>
        </p:txBody>
      </p:sp>
      <p:graphicFrame>
        <p:nvGraphicFramePr>
          <p:cNvPr id="50" name="Таблица 49">
            <a:extLst>
              <a:ext uri="{FF2B5EF4-FFF2-40B4-BE49-F238E27FC236}">
                <a16:creationId xmlns:a16="http://schemas.microsoft.com/office/drawing/2014/main" id="{6E987297-DB61-415B-A14C-47BBA09227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46350"/>
              </p:ext>
            </p:extLst>
          </p:nvPr>
        </p:nvGraphicFramePr>
        <p:xfrm>
          <a:off x="750579" y="3046761"/>
          <a:ext cx="2473609" cy="3641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8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54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5420">
                  <a:extLst>
                    <a:ext uri="{9D8B030D-6E8A-4147-A177-3AD203B41FA5}">
                      <a16:colId xmlns:a16="http://schemas.microsoft.com/office/drawing/2014/main" val="1367623886"/>
                    </a:ext>
                  </a:extLst>
                </a:gridCol>
              </a:tblGrid>
              <a:tr h="343346">
                <a:tc>
                  <a:txBody>
                    <a:bodyPr/>
                    <a:lstStyle/>
                    <a:p>
                      <a:endParaRPr lang="ru-RU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b="0" dirty="0">
                          <a:solidFill>
                            <a:schemeClr val="tx1"/>
                          </a:solidFill>
                        </a:rPr>
                        <a:t>частота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битовый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код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битовая длина символа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346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7030A0"/>
                          </a:solidFill>
                        </a:rPr>
                        <a:t>11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513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7030A0"/>
                          </a:solidFill>
                        </a:rPr>
                        <a:t>1</a:t>
                      </a: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271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00000</a:t>
                      </a:r>
                      <a:endParaRPr lang="ru-RU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778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b="0" dirty="0">
                          <a:solidFill>
                            <a:srgbClr val="7030A0"/>
                          </a:solidFill>
                        </a:rPr>
                        <a:t>11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2271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0000</a:t>
                      </a:r>
                      <a:r>
                        <a:rPr lang="en-US" b="0" dirty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ru-RU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2271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000</a:t>
                      </a:r>
                      <a:r>
                        <a:rPr lang="en-US" b="0" dirty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ru-RU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2271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b="0" dirty="0">
                          <a:solidFill>
                            <a:srgbClr val="7030A0"/>
                          </a:solidFill>
                        </a:rPr>
                        <a:t>1</a:t>
                      </a: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2271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00</a:t>
                      </a:r>
                      <a:r>
                        <a:rPr lang="en-US" b="0" dirty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ru-RU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39B1C7A-BDFA-440D-951D-04D5386E1104}"/>
              </a:ext>
            </a:extLst>
          </p:cNvPr>
          <p:cNvSpPr txBox="1"/>
          <p:nvPr/>
        </p:nvSpPr>
        <p:spPr>
          <a:xfrm>
            <a:off x="4304753" y="5363445"/>
            <a:ext cx="74615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(12*2) + (10*2) + (1*5) + (5*3) + (1*5) + (1*4) + (4*3) + (3*3) = </a:t>
            </a:r>
            <a:r>
              <a:rPr lang="ru-RU" sz="3600" dirty="0"/>
              <a:t>94</a:t>
            </a:r>
            <a:r>
              <a:rPr lang="ru-RU" dirty="0"/>
              <a:t> бита </a:t>
            </a:r>
          </a:p>
          <a:p>
            <a:r>
              <a:rPr lang="ru-RU" dirty="0"/>
              <a:t>если не сжимать текст, то  получили: 37 * 8 бит = 296 бит</a:t>
            </a:r>
            <a:endParaRPr lang="ru-BY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8EC27E-9350-4D75-97A1-C7452B77B423}"/>
              </a:ext>
            </a:extLst>
          </p:cNvPr>
          <p:cNvSpPr txBox="1"/>
          <p:nvPr/>
        </p:nvSpPr>
        <p:spPr>
          <a:xfrm>
            <a:off x="1194966" y="170101"/>
            <a:ext cx="2743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Наивный алгоритм</a:t>
            </a:r>
            <a:endParaRPr lang="ru-BY" sz="2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AC82DF-C8A9-480D-B1D3-8324B2CC3B48}"/>
              </a:ext>
            </a:extLst>
          </p:cNvPr>
          <p:cNvSpPr txBox="1"/>
          <p:nvPr/>
        </p:nvSpPr>
        <p:spPr>
          <a:xfrm>
            <a:off x="10631450" y="4751521"/>
            <a:ext cx="1425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ответ</a:t>
            </a:r>
            <a:endParaRPr lang="ru-BY" dirty="0"/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F2AA02B2-5E4D-441E-8D6E-1FD2FF2A9A0C}"/>
              </a:ext>
            </a:extLst>
          </p:cNvPr>
          <p:cNvCxnSpPr/>
          <p:nvPr/>
        </p:nvCxnSpPr>
        <p:spPr>
          <a:xfrm flipH="1">
            <a:off x="10682027" y="5269397"/>
            <a:ext cx="214746" cy="188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63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40" grpId="0" animBg="1"/>
      <p:bldP spid="45" grpId="0" animBg="1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3" grpId="0"/>
      <p:bldP spid="19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CE3ECD-9607-4CE4-8311-BD6EF63CE049}"/>
              </a:ext>
            </a:extLst>
          </p:cNvPr>
          <p:cNvSpPr txBox="1"/>
          <p:nvPr/>
        </p:nvSpPr>
        <p:spPr>
          <a:xfrm>
            <a:off x="1638562" y="1683944"/>
            <a:ext cx="89148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Какое время работы у Вашего «наивного алгоритма»?</a:t>
            </a:r>
          </a:p>
          <a:p>
            <a:endParaRPr lang="ru-RU" sz="2800" dirty="0"/>
          </a:p>
          <a:p>
            <a:r>
              <a:rPr lang="ru-RU" sz="2800" dirty="0"/>
              <a:t>Разработайте более эффективный алгоритм и проверьте себя, решив эту задачу в </a:t>
            </a:r>
            <a:r>
              <a:rPr lang="en-US" sz="2800" dirty="0" err="1"/>
              <a:t>iRunner</a:t>
            </a:r>
            <a:r>
              <a:rPr lang="ru-RU" sz="2800" dirty="0"/>
              <a:t>: </a:t>
            </a:r>
            <a:endParaRPr lang="ru-BY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5E71B5-1065-4F21-8AEC-7AD5FDD5260A}"/>
              </a:ext>
            </a:extLst>
          </p:cNvPr>
          <p:cNvSpPr txBox="1"/>
          <p:nvPr/>
        </p:nvSpPr>
        <p:spPr>
          <a:xfrm>
            <a:off x="1710990" y="3499826"/>
            <a:ext cx="2572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hlinkClick r:id="rId2"/>
              </a:rPr>
              <a:t>Кодирование Хаффмана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0128355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C702CF0-04D8-4C3C-BEFF-A07D37804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892" y="0"/>
            <a:ext cx="90822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79104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1929" y="699247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rgbClr val="0070C0"/>
                </a:solidFill>
              </a:rPr>
              <a:t>???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3017" y="161469"/>
            <a:ext cx="3024336" cy="76861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708854" y="350116"/>
            <a:ext cx="22460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ЗАДАНИЕ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51664" y="1590935"/>
            <a:ext cx="47891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Выполнить общие задачи в </a:t>
            </a:r>
            <a:r>
              <a:rPr lang="en-US" sz="2400" dirty="0" err="1"/>
              <a:t>iRunner</a:t>
            </a:r>
            <a:endParaRPr lang="ru-RU" sz="2400" dirty="0"/>
          </a:p>
          <a:p>
            <a:endParaRPr lang="ru-RU" sz="2400" dirty="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1739873" y="1729436"/>
            <a:ext cx="5779339" cy="253915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SFMono-Regular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Тема 3. Структуры данных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dirty="0">
              <a:solidFill>
                <a:srgbClr val="144E9D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3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solidFill>
                  <a:srgbClr val="144E9D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0.3. Бинарная куча (проверка на соответствие структуре)</a:t>
            </a:r>
            <a:br>
              <a:rPr lang="ru-RU" altLang="ru-RU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dirty="0">
                <a:solidFill>
                  <a:srgbClr val="144E9D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0.4. Биномиальная куча (понимание структуры)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dirty="0">
              <a:solidFill>
                <a:srgbClr val="144E9D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4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dirty="0">
              <a:solidFill>
                <a:srgbClr val="144E9D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4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ru-RU" altLang="ru-RU" dirty="0">
                <a:solidFill>
                  <a:srgbClr val="144E9D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</a:b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157995" y="6611779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3" name="Рисунок 12" descr="png..png"/>
          <p:cNvPicPr>
            <a:picLocks noChangeAspect="1"/>
          </p:cNvPicPr>
          <p:nvPr/>
        </p:nvPicPr>
        <p:blipFill>
          <a:blip r:embed="rId5" cstate="print"/>
          <a:srcRect r="82957"/>
          <a:stretch>
            <a:fillRect/>
          </a:stretch>
        </p:blipFill>
        <p:spPr>
          <a:xfrm>
            <a:off x="10933610" y="6409933"/>
            <a:ext cx="259107" cy="3865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7648632-7DBB-4444-918B-4BA5DEB3B1E9}"/>
              </a:ext>
            </a:extLst>
          </p:cNvPr>
          <p:cNvSpPr txBox="1"/>
          <p:nvPr/>
        </p:nvSpPr>
        <p:spPr>
          <a:xfrm>
            <a:off x="1710990" y="3499826"/>
            <a:ext cx="291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hlinkClick r:id="rId6"/>
              </a:rPr>
              <a:t>43. Кодирование Хаффмана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46876226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>
            <a:spLocks noGrp="1"/>
          </p:cNvSpPr>
          <p:nvPr>
            <p:ph type="ctrTitle"/>
          </p:nvPr>
        </p:nvSpPr>
        <p:spPr>
          <a:xfrm>
            <a:off x="1560513" y="180181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rgbClr val="0070C0"/>
                </a:solidFill>
              </a:rPr>
              <a:t>Спасибо за внимание!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94431" y="6413958"/>
            <a:ext cx="429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©ДМА  ФПМИ Соболевская Е.П., 202</a:t>
            </a:r>
            <a:r>
              <a:rPr lang="en-US" dirty="0"/>
              <a:t>1</a:t>
            </a:r>
            <a:r>
              <a:rPr lang="ru-RU" dirty="0"/>
              <a:t> год</a:t>
            </a:r>
          </a:p>
        </p:txBody>
      </p:sp>
    </p:spTree>
    <p:extLst>
      <p:ext uri="{BB962C8B-B14F-4D97-AF65-F5344CB8AC3E}">
        <p14:creationId xmlns:p14="http://schemas.microsoft.com/office/powerpoint/2010/main" val="3981377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108848"/>
            <a:ext cx="112058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u="sng" dirty="0"/>
              <a:t>Существует много способов реализации структуры данных «куча» с помощью корневых деревьев: </a:t>
            </a:r>
          </a:p>
        </p:txBody>
      </p:sp>
      <p:grpSp>
        <p:nvGrpSpPr>
          <p:cNvPr id="184" name="Группа 183"/>
          <p:cNvGrpSpPr/>
          <p:nvPr/>
        </p:nvGrpSpPr>
        <p:grpSpPr>
          <a:xfrm>
            <a:off x="472180" y="1900978"/>
            <a:ext cx="3871355" cy="2822607"/>
            <a:chOff x="280604" y="2516565"/>
            <a:chExt cx="3871355" cy="2822607"/>
          </a:xfrm>
        </p:grpSpPr>
        <p:sp>
          <p:nvSpPr>
            <p:cNvPr id="3" name="Овал 2"/>
            <p:cNvSpPr/>
            <p:nvPr/>
          </p:nvSpPr>
          <p:spPr>
            <a:xfrm>
              <a:off x="3109194" y="3413896"/>
              <a:ext cx="443060" cy="461913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0" name="Овал 19"/>
            <p:cNvSpPr/>
            <p:nvPr/>
          </p:nvSpPr>
          <p:spPr>
            <a:xfrm>
              <a:off x="1277489" y="3413897"/>
              <a:ext cx="443060" cy="461913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1" name="Овал 20"/>
            <p:cNvSpPr/>
            <p:nvPr/>
          </p:nvSpPr>
          <p:spPr>
            <a:xfrm>
              <a:off x="3708899" y="4103777"/>
              <a:ext cx="443060" cy="461913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2" name="Овал 21"/>
            <p:cNvSpPr/>
            <p:nvPr/>
          </p:nvSpPr>
          <p:spPr>
            <a:xfrm>
              <a:off x="2685695" y="4103776"/>
              <a:ext cx="443060" cy="461913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3" name="Овал 22"/>
            <p:cNvSpPr/>
            <p:nvPr/>
          </p:nvSpPr>
          <p:spPr>
            <a:xfrm>
              <a:off x="1930253" y="4063923"/>
              <a:ext cx="443060" cy="461913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4" name="Овал 23"/>
            <p:cNvSpPr/>
            <p:nvPr/>
          </p:nvSpPr>
          <p:spPr>
            <a:xfrm>
              <a:off x="723664" y="4099267"/>
              <a:ext cx="443060" cy="461913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5" name="Овал 24"/>
            <p:cNvSpPr/>
            <p:nvPr/>
          </p:nvSpPr>
          <p:spPr>
            <a:xfrm>
              <a:off x="2159444" y="2516565"/>
              <a:ext cx="443060" cy="461913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46" name="Прямая со стрелкой 45"/>
            <p:cNvCxnSpPr>
              <a:stCxn id="3" idx="4"/>
              <a:endCxn id="22" idx="7"/>
            </p:cNvCxnSpPr>
            <p:nvPr/>
          </p:nvCxnSpPr>
          <p:spPr>
            <a:xfrm flipH="1">
              <a:off x="3063870" y="3875809"/>
              <a:ext cx="266854" cy="295613"/>
            </a:xfrm>
            <a:prstGeom prst="straightConnector1">
              <a:avLst/>
            </a:prstGeom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 стрелкой 47"/>
            <p:cNvCxnSpPr>
              <a:stCxn id="3" idx="4"/>
              <a:endCxn id="21" idx="1"/>
            </p:cNvCxnSpPr>
            <p:nvPr/>
          </p:nvCxnSpPr>
          <p:spPr>
            <a:xfrm>
              <a:off x="3330724" y="3875809"/>
              <a:ext cx="443060" cy="295614"/>
            </a:xfrm>
            <a:prstGeom prst="straightConnector1">
              <a:avLst/>
            </a:prstGeom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 стрелкой 49"/>
            <p:cNvCxnSpPr>
              <a:stCxn id="25" idx="4"/>
              <a:endCxn id="20" idx="7"/>
            </p:cNvCxnSpPr>
            <p:nvPr/>
          </p:nvCxnSpPr>
          <p:spPr>
            <a:xfrm flipH="1">
              <a:off x="1655664" y="2978478"/>
              <a:ext cx="725310" cy="503065"/>
            </a:xfrm>
            <a:prstGeom prst="straightConnector1">
              <a:avLst/>
            </a:prstGeom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Прямая со стрелкой 51"/>
            <p:cNvCxnSpPr>
              <a:stCxn id="25" idx="4"/>
              <a:endCxn id="3" idx="0"/>
            </p:cNvCxnSpPr>
            <p:nvPr/>
          </p:nvCxnSpPr>
          <p:spPr>
            <a:xfrm>
              <a:off x="2380974" y="2978478"/>
              <a:ext cx="949750" cy="435418"/>
            </a:xfrm>
            <a:prstGeom prst="straightConnector1">
              <a:avLst/>
            </a:prstGeom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 стрелкой 54"/>
            <p:cNvCxnSpPr>
              <a:stCxn id="20" idx="4"/>
              <a:endCxn id="24" idx="7"/>
            </p:cNvCxnSpPr>
            <p:nvPr/>
          </p:nvCxnSpPr>
          <p:spPr>
            <a:xfrm flipH="1">
              <a:off x="1101839" y="3875810"/>
              <a:ext cx="397180" cy="291103"/>
            </a:xfrm>
            <a:prstGeom prst="straightConnector1">
              <a:avLst/>
            </a:prstGeom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 стрелкой 56"/>
            <p:cNvCxnSpPr>
              <a:stCxn id="20" idx="4"/>
              <a:endCxn id="23" idx="1"/>
            </p:cNvCxnSpPr>
            <p:nvPr/>
          </p:nvCxnSpPr>
          <p:spPr>
            <a:xfrm>
              <a:off x="1499019" y="3875810"/>
              <a:ext cx="496119" cy="255759"/>
            </a:xfrm>
            <a:prstGeom prst="straightConnector1">
              <a:avLst/>
            </a:prstGeom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Овал 70"/>
            <p:cNvSpPr/>
            <p:nvPr/>
          </p:nvSpPr>
          <p:spPr>
            <a:xfrm>
              <a:off x="1055959" y="4853601"/>
              <a:ext cx="443060" cy="461913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72" name="Овал 71"/>
            <p:cNvSpPr/>
            <p:nvPr/>
          </p:nvSpPr>
          <p:spPr>
            <a:xfrm>
              <a:off x="2331641" y="4877259"/>
              <a:ext cx="443060" cy="461913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73" name="Овал 72"/>
            <p:cNvSpPr/>
            <p:nvPr/>
          </p:nvSpPr>
          <p:spPr>
            <a:xfrm>
              <a:off x="1609784" y="4877259"/>
              <a:ext cx="443060" cy="461913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75" name="Овал 74"/>
            <p:cNvSpPr/>
            <p:nvPr/>
          </p:nvSpPr>
          <p:spPr>
            <a:xfrm>
              <a:off x="280604" y="4853601"/>
              <a:ext cx="443060" cy="461913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87" name="Прямая со стрелкой 86"/>
            <p:cNvCxnSpPr>
              <a:stCxn id="24" idx="4"/>
              <a:endCxn id="75" idx="0"/>
            </p:cNvCxnSpPr>
            <p:nvPr/>
          </p:nvCxnSpPr>
          <p:spPr>
            <a:xfrm flipH="1">
              <a:off x="502134" y="4561180"/>
              <a:ext cx="443060" cy="292421"/>
            </a:xfrm>
            <a:prstGeom prst="straightConnector1">
              <a:avLst/>
            </a:prstGeom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 стрелкой 88"/>
            <p:cNvCxnSpPr>
              <a:stCxn id="24" idx="4"/>
              <a:endCxn id="71" idx="0"/>
            </p:cNvCxnSpPr>
            <p:nvPr/>
          </p:nvCxnSpPr>
          <p:spPr>
            <a:xfrm>
              <a:off x="945194" y="4561180"/>
              <a:ext cx="332295" cy="292421"/>
            </a:xfrm>
            <a:prstGeom prst="straightConnector1">
              <a:avLst/>
            </a:prstGeom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Прямая со стрелкой 90"/>
            <p:cNvCxnSpPr>
              <a:stCxn id="23" idx="4"/>
              <a:endCxn id="73" idx="0"/>
            </p:cNvCxnSpPr>
            <p:nvPr/>
          </p:nvCxnSpPr>
          <p:spPr>
            <a:xfrm flipH="1">
              <a:off x="1831314" y="4525836"/>
              <a:ext cx="320469" cy="351423"/>
            </a:xfrm>
            <a:prstGeom prst="straightConnector1">
              <a:avLst/>
            </a:prstGeom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Прямая со стрелкой 92"/>
            <p:cNvCxnSpPr>
              <a:stCxn id="23" idx="4"/>
              <a:endCxn id="72" idx="0"/>
            </p:cNvCxnSpPr>
            <p:nvPr/>
          </p:nvCxnSpPr>
          <p:spPr>
            <a:xfrm>
              <a:off x="2151783" y="4525836"/>
              <a:ext cx="401388" cy="351423"/>
            </a:xfrm>
            <a:prstGeom prst="straightConnector1">
              <a:avLst/>
            </a:prstGeom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Прямоугольник 94"/>
          <p:cNvSpPr/>
          <p:nvPr/>
        </p:nvSpPr>
        <p:spPr>
          <a:xfrm>
            <a:off x="440193" y="743303"/>
            <a:ext cx="43146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1. Бинарная куча</a:t>
            </a:r>
            <a:r>
              <a:rPr lang="ru-RU" dirty="0"/>
              <a:t> (англ. </a:t>
            </a:r>
            <a:r>
              <a:rPr lang="ru-RU" i="1" dirty="0" err="1"/>
              <a:t>binary</a:t>
            </a:r>
            <a:r>
              <a:rPr lang="ru-RU" i="1" dirty="0"/>
              <a:t> </a:t>
            </a:r>
            <a:r>
              <a:rPr lang="ru-RU" i="1" dirty="0" err="1"/>
              <a:t>heap</a:t>
            </a:r>
            <a:r>
              <a:rPr lang="ru-RU" dirty="0"/>
              <a:t>), или </a:t>
            </a:r>
            <a:r>
              <a:rPr lang="ru-RU" b="1" dirty="0"/>
              <a:t>пирамида – </a:t>
            </a:r>
            <a:r>
              <a:rPr lang="ru-RU" dirty="0"/>
              <a:t>реализация кучи с помощью полного бинарного дерева. </a:t>
            </a:r>
          </a:p>
        </p:txBody>
      </p:sp>
      <p:grpSp>
        <p:nvGrpSpPr>
          <p:cNvPr id="182" name="Группа 181"/>
          <p:cNvGrpSpPr/>
          <p:nvPr/>
        </p:nvGrpSpPr>
        <p:grpSpPr>
          <a:xfrm>
            <a:off x="6152245" y="1711732"/>
            <a:ext cx="4865721" cy="2536005"/>
            <a:chOff x="6311603" y="1609243"/>
            <a:chExt cx="4865721" cy="2536005"/>
          </a:xfrm>
          <a:noFill/>
        </p:grpSpPr>
        <p:sp>
          <p:nvSpPr>
            <p:cNvPr id="99" name="Овал 98"/>
            <p:cNvSpPr/>
            <p:nvPr/>
          </p:nvSpPr>
          <p:spPr>
            <a:xfrm>
              <a:off x="6311603" y="1609635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grpSp>
          <p:nvGrpSpPr>
            <p:cNvPr id="181" name="Группа 180"/>
            <p:cNvGrpSpPr/>
            <p:nvPr/>
          </p:nvGrpSpPr>
          <p:grpSpPr>
            <a:xfrm>
              <a:off x="6688089" y="1609243"/>
              <a:ext cx="4489235" cy="2536005"/>
              <a:chOff x="6689778" y="1609243"/>
              <a:chExt cx="4487546" cy="2536005"/>
            </a:xfrm>
            <a:grpFill/>
          </p:grpSpPr>
          <p:sp>
            <p:nvSpPr>
              <p:cNvPr id="97" name="Овал 96"/>
              <p:cNvSpPr/>
              <p:nvPr/>
            </p:nvSpPr>
            <p:spPr>
              <a:xfrm>
                <a:off x="9984395" y="1609243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98" name="Овал 97"/>
              <p:cNvSpPr/>
              <p:nvPr/>
            </p:nvSpPr>
            <p:spPr>
              <a:xfrm>
                <a:off x="10734264" y="2207894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100" name="Овал 99"/>
              <p:cNvSpPr/>
              <p:nvPr/>
            </p:nvSpPr>
            <p:spPr>
              <a:xfrm>
                <a:off x="6896063" y="2332177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cxnSp>
            <p:nvCxnSpPr>
              <p:cNvPr id="102" name="Прямая со стрелкой 101"/>
              <p:cNvCxnSpPr>
                <a:stCxn id="97" idx="5"/>
                <a:endCxn id="98" idx="1"/>
              </p:cNvCxnSpPr>
              <p:nvPr/>
            </p:nvCxnSpPr>
            <p:spPr>
              <a:xfrm>
                <a:off x="10362570" y="2003510"/>
                <a:ext cx="436579" cy="272030"/>
              </a:xfrm>
              <a:prstGeom prst="straightConnector1">
                <a:avLst/>
              </a:prstGeom>
              <a:grpFill/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Овал 104"/>
              <p:cNvSpPr/>
              <p:nvPr/>
            </p:nvSpPr>
            <p:spPr>
              <a:xfrm>
                <a:off x="7676212" y="2360457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106" name="Овал 105"/>
              <p:cNvSpPr/>
              <p:nvPr/>
            </p:nvSpPr>
            <p:spPr>
              <a:xfrm>
                <a:off x="8349403" y="3017430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cxnSp>
            <p:nvCxnSpPr>
              <p:cNvPr id="107" name="Прямая со стрелкой 106"/>
              <p:cNvCxnSpPr>
                <a:stCxn id="105" idx="5"/>
                <a:endCxn id="106" idx="1"/>
              </p:cNvCxnSpPr>
              <p:nvPr/>
            </p:nvCxnSpPr>
            <p:spPr>
              <a:xfrm>
                <a:off x="8054387" y="2754724"/>
                <a:ext cx="359901" cy="330352"/>
              </a:xfrm>
              <a:prstGeom prst="straightConnector1">
                <a:avLst/>
              </a:prstGeom>
              <a:grpFill/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Прямая со стрелкой 108"/>
              <p:cNvCxnSpPr>
                <a:stCxn id="99" idx="5"/>
                <a:endCxn id="100" idx="0"/>
              </p:cNvCxnSpPr>
              <p:nvPr/>
            </p:nvCxnSpPr>
            <p:spPr>
              <a:xfrm>
                <a:off x="6689778" y="2003902"/>
                <a:ext cx="427815" cy="328275"/>
              </a:xfrm>
              <a:prstGeom prst="straightConnector1">
                <a:avLst/>
              </a:prstGeom>
              <a:grpFill/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Прямая со стрелкой 110"/>
              <p:cNvCxnSpPr>
                <a:stCxn id="99" idx="5"/>
              </p:cNvCxnSpPr>
              <p:nvPr/>
            </p:nvCxnSpPr>
            <p:spPr>
              <a:xfrm>
                <a:off x="6689778" y="2003902"/>
                <a:ext cx="986434" cy="452752"/>
              </a:xfrm>
              <a:prstGeom prst="straightConnector1">
                <a:avLst/>
              </a:prstGeom>
              <a:grpFill/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Овал 113"/>
              <p:cNvSpPr/>
              <p:nvPr/>
            </p:nvSpPr>
            <p:spPr>
              <a:xfrm>
                <a:off x="8474934" y="2275540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15" name="Овал 114"/>
              <p:cNvSpPr/>
              <p:nvPr/>
            </p:nvSpPr>
            <p:spPr>
              <a:xfrm>
                <a:off x="9059394" y="2998082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16" name="Овал 115"/>
              <p:cNvSpPr/>
              <p:nvPr/>
            </p:nvSpPr>
            <p:spPr>
              <a:xfrm>
                <a:off x="9839543" y="3026362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117" name="Овал 116"/>
              <p:cNvSpPr/>
              <p:nvPr/>
            </p:nvSpPr>
            <p:spPr>
              <a:xfrm>
                <a:off x="10512734" y="3683335"/>
                <a:ext cx="443060" cy="461913"/>
              </a:xfrm>
              <a:prstGeom prst="ellipse">
                <a:avLst/>
              </a:prstGeom>
              <a:grpFill/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cxnSp>
            <p:nvCxnSpPr>
              <p:cNvPr id="118" name="Прямая со стрелкой 117"/>
              <p:cNvCxnSpPr>
                <a:stCxn id="116" idx="5"/>
                <a:endCxn id="117" idx="1"/>
              </p:cNvCxnSpPr>
              <p:nvPr/>
            </p:nvCxnSpPr>
            <p:spPr>
              <a:xfrm>
                <a:off x="10217718" y="3420629"/>
                <a:ext cx="359901" cy="330352"/>
              </a:xfrm>
              <a:prstGeom prst="straightConnector1">
                <a:avLst/>
              </a:prstGeom>
              <a:grpFill/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Прямая со стрелкой 118"/>
              <p:cNvCxnSpPr>
                <a:stCxn id="114" idx="5"/>
                <a:endCxn id="115" idx="0"/>
              </p:cNvCxnSpPr>
              <p:nvPr/>
            </p:nvCxnSpPr>
            <p:spPr>
              <a:xfrm>
                <a:off x="8853109" y="2669807"/>
                <a:ext cx="427815" cy="328275"/>
              </a:xfrm>
              <a:prstGeom prst="straightConnector1">
                <a:avLst/>
              </a:prstGeom>
              <a:grpFill/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Прямая со стрелкой 119"/>
              <p:cNvCxnSpPr>
                <a:stCxn id="114" idx="5"/>
              </p:cNvCxnSpPr>
              <p:nvPr/>
            </p:nvCxnSpPr>
            <p:spPr>
              <a:xfrm>
                <a:off x="8853109" y="2669807"/>
                <a:ext cx="986434" cy="452752"/>
              </a:xfrm>
              <a:prstGeom prst="straightConnector1">
                <a:avLst/>
              </a:prstGeom>
              <a:grpFill/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Прямая со стрелкой 121"/>
              <p:cNvCxnSpPr>
                <a:stCxn id="99" idx="5"/>
                <a:endCxn id="114" idx="1"/>
              </p:cNvCxnSpPr>
              <p:nvPr/>
            </p:nvCxnSpPr>
            <p:spPr>
              <a:xfrm>
                <a:off x="6689778" y="2003902"/>
                <a:ext cx="1850041" cy="339284"/>
              </a:xfrm>
              <a:prstGeom prst="straightConnector1">
                <a:avLst/>
              </a:prstGeom>
              <a:grpFill/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5" name="TextBox 124"/>
          <p:cNvSpPr txBox="1"/>
          <p:nvPr/>
        </p:nvSpPr>
        <p:spPr>
          <a:xfrm>
            <a:off x="5599618" y="734506"/>
            <a:ext cx="4948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/>
              <a:t>2. Биномиальная куча </a:t>
            </a:r>
            <a:r>
              <a:rPr lang="ru-RU" dirty="0"/>
              <a:t>– реализация кучи с помощью семейства биномиальных деревьев</a:t>
            </a:r>
          </a:p>
        </p:txBody>
      </p:sp>
      <p:grpSp>
        <p:nvGrpSpPr>
          <p:cNvPr id="183" name="Группа 182"/>
          <p:cNvGrpSpPr/>
          <p:nvPr/>
        </p:nvGrpSpPr>
        <p:grpSpPr>
          <a:xfrm>
            <a:off x="6169174" y="4620140"/>
            <a:ext cx="3655414" cy="1882077"/>
            <a:chOff x="6729790" y="4550171"/>
            <a:chExt cx="3655414" cy="1882077"/>
          </a:xfrm>
          <a:noFill/>
        </p:grpSpPr>
        <p:sp>
          <p:nvSpPr>
            <p:cNvPr id="163" name="Овал 162"/>
            <p:cNvSpPr/>
            <p:nvPr/>
          </p:nvSpPr>
          <p:spPr>
            <a:xfrm>
              <a:off x="9957028" y="5012084"/>
              <a:ext cx="428176" cy="474282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64" name="Овал 163"/>
            <p:cNvSpPr/>
            <p:nvPr/>
          </p:nvSpPr>
          <p:spPr>
            <a:xfrm>
              <a:off x="6729790" y="4550171"/>
              <a:ext cx="428176" cy="474282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5" name="Овал 164"/>
            <p:cNvSpPr/>
            <p:nvPr/>
          </p:nvSpPr>
          <p:spPr>
            <a:xfrm>
              <a:off x="7314250" y="5272713"/>
              <a:ext cx="428176" cy="474282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67" name="Овал 166"/>
            <p:cNvSpPr/>
            <p:nvPr/>
          </p:nvSpPr>
          <p:spPr>
            <a:xfrm>
              <a:off x="8094399" y="5300993"/>
              <a:ext cx="428176" cy="474282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68" name="Овал 167"/>
            <p:cNvSpPr/>
            <p:nvPr/>
          </p:nvSpPr>
          <p:spPr>
            <a:xfrm>
              <a:off x="8767590" y="5957966"/>
              <a:ext cx="428176" cy="474282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169" name="Прямая со стрелкой 168"/>
            <p:cNvCxnSpPr>
              <a:stCxn id="167" idx="5"/>
              <a:endCxn id="168" idx="1"/>
            </p:cNvCxnSpPr>
            <p:nvPr/>
          </p:nvCxnSpPr>
          <p:spPr>
            <a:xfrm>
              <a:off x="8459870" y="5705818"/>
              <a:ext cx="370425" cy="321605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Прямая со стрелкой 169"/>
            <p:cNvCxnSpPr>
              <a:stCxn id="164" idx="5"/>
              <a:endCxn id="165" idx="0"/>
            </p:cNvCxnSpPr>
            <p:nvPr/>
          </p:nvCxnSpPr>
          <p:spPr>
            <a:xfrm>
              <a:off x="7095261" y="4954996"/>
              <a:ext cx="433077" cy="317717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Прямая со стрелкой 170"/>
            <p:cNvCxnSpPr>
              <a:stCxn id="164" idx="5"/>
            </p:cNvCxnSpPr>
            <p:nvPr/>
          </p:nvCxnSpPr>
          <p:spPr>
            <a:xfrm>
              <a:off x="7095261" y="4954996"/>
              <a:ext cx="984254" cy="454562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Овал 171"/>
            <p:cNvSpPr/>
            <p:nvPr/>
          </p:nvSpPr>
          <p:spPr>
            <a:xfrm>
              <a:off x="8893121" y="5216076"/>
              <a:ext cx="428176" cy="474282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73" name="Овал 172"/>
            <p:cNvSpPr/>
            <p:nvPr/>
          </p:nvSpPr>
          <p:spPr>
            <a:xfrm>
              <a:off x="9477581" y="5938618"/>
              <a:ext cx="428176" cy="474282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177" name="Прямая со стрелкой 176"/>
            <p:cNvCxnSpPr>
              <a:stCxn id="172" idx="5"/>
              <a:endCxn id="173" idx="0"/>
            </p:cNvCxnSpPr>
            <p:nvPr/>
          </p:nvCxnSpPr>
          <p:spPr>
            <a:xfrm>
              <a:off x="9258592" y="5620901"/>
              <a:ext cx="433077" cy="317717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Прямая со стрелкой 178"/>
            <p:cNvCxnSpPr>
              <a:stCxn id="164" idx="5"/>
              <a:endCxn id="172" idx="1"/>
            </p:cNvCxnSpPr>
            <p:nvPr/>
          </p:nvCxnSpPr>
          <p:spPr>
            <a:xfrm>
              <a:off x="7095261" y="4954996"/>
              <a:ext cx="1860565" cy="330537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0" name="TextBox 179"/>
          <p:cNvSpPr txBox="1"/>
          <p:nvPr/>
        </p:nvSpPr>
        <p:spPr>
          <a:xfrm>
            <a:off x="5599619" y="3925955"/>
            <a:ext cx="4948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3. Куча Фибоначчи </a:t>
            </a:r>
            <a:r>
              <a:rPr lang="ru-RU" dirty="0"/>
              <a:t>– реализация с помощью семейства корневых деревьев</a:t>
            </a:r>
          </a:p>
        </p:txBody>
      </p:sp>
    </p:spTree>
    <p:extLst>
      <p:ext uri="{BB962C8B-B14F-4D97-AF65-F5344CB8AC3E}">
        <p14:creationId xmlns:p14="http://schemas.microsoft.com/office/powerpoint/2010/main" val="286395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125" grpId="0"/>
      <p:bldP spid="18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12935" y="1615109"/>
            <a:ext cx="48232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>
                <a:latin typeface="Consolas" panose="020B0609020204030204" pitchFamily="49" charset="0"/>
              </a:rPr>
              <a:t>GetMin</a:t>
            </a:r>
            <a:r>
              <a:rPr lang="ru-RU" sz="2400" b="1" dirty="0">
                <a:latin typeface="Consolas" panose="020B0609020204030204" pitchFamily="49" charset="0"/>
              </a:rPr>
              <a:t>() </a:t>
            </a:r>
            <a:r>
              <a:rPr lang="ru-RU" sz="2400" dirty="0"/>
              <a:t>— поиск минимального ключа; </a:t>
            </a:r>
            <a:endParaRPr lang="en-US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210468" y="1559966"/>
            <a:ext cx="553353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>
                <a:latin typeface="Consolas" panose="020B0609020204030204" pitchFamily="49" charset="0"/>
              </a:rPr>
              <a:t>IncreaseKey</a:t>
            </a:r>
            <a:r>
              <a:rPr lang="ru-RU" sz="2400" b="1" dirty="0">
                <a:latin typeface="Consolas" panose="020B0609020204030204" pitchFamily="49" charset="0"/>
              </a:rPr>
              <a:t> </a:t>
            </a:r>
            <a:r>
              <a:rPr lang="ru-RU" sz="2400" b="1" dirty="0"/>
              <a:t> </a:t>
            </a:r>
          </a:p>
          <a:p>
            <a:r>
              <a:rPr lang="ru-RU" sz="2400" b="1" dirty="0" err="1">
                <a:latin typeface="Consolas" panose="020B0609020204030204" pitchFamily="49" charset="0"/>
              </a:rPr>
              <a:t>DecreaseKey</a:t>
            </a:r>
            <a:endParaRPr lang="ru-RU" sz="2400" b="1" dirty="0">
              <a:latin typeface="Consolas" panose="020B0609020204030204" pitchFamily="49" charset="0"/>
            </a:endParaRPr>
          </a:p>
          <a:p>
            <a:r>
              <a:rPr lang="ru-RU" sz="2400" dirty="0"/>
              <a:t>— модификация ключа вершины на заданную величину </a:t>
            </a:r>
          </a:p>
          <a:p>
            <a:r>
              <a:rPr lang="ru-RU" sz="2400" dirty="0"/>
              <a:t>(предполагается, что </a:t>
            </a:r>
            <a:r>
              <a:rPr lang="ru-RU" sz="2400" u="sng" dirty="0"/>
              <a:t>известна позиция вершины внутри структуры данных</a:t>
            </a:r>
            <a:r>
              <a:rPr lang="ru-RU" sz="2400" dirty="0"/>
              <a:t>);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669304" y="343740"/>
            <a:ext cx="4854214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ru-RU" sz="3200" dirty="0"/>
              <a:t>Базовый набор операций: </a:t>
            </a:r>
            <a:endParaRPr lang="en-US" sz="32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758092" y="343739"/>
            <a:ext cx="581120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ru-RU" sz="3200" dirty="0"/>
              <a:t>Расширенный набор операций: </a:t>
            </a:r>
            <a:endParaRPr lang="en-US" sz="32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85400" y="3037293"/>
            <a:ext cx="41244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>
                <a:latin typeface="Consolas" panose="020B0609020204030204" pitchFamily="49" charset="0"/>
              </a:rPr>
              <a:t>ExtractMin</a:t>
            </a:r>
            <a:r>
              <a:rPr lang="ru-RU" sz="2400" b="1" dirty="0">
                <a:latin typeface="Consolas" panose="020B0609020204030204" pitchFamily="49" charset="0"/>
              </a:rPr>
              <a:t>()</a:t>
            </a:r>
            <a:r>
              <a:rPr lang="ru-RU" sz="2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/>
              <a:t>— удаление минимального ключа; 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306505" y="4515054"/>
            <a:ext cx="57032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</a:t>
            </a:r>
            <a:r>
              <a:rPr lang="ru-RU" sz="2400" b="1" dirty="0" err="1">
                <a:latin typeface="Consolas" panose="020B0609020204030204" pitchFamily="49" charset="0"/>
              </a:rPr>
              <a:t>nsert</a:t>
            </a:r>
            <a:r>
              <a:rPr lang="ru-RU" sz="2400" b="1" dirty="0">
                <a:latin typeface="Consolas" panose="020B0609020204030204" pitchFamily="49" charset="0"/>
              </a:rPr>
              <a:t>(x) </a:t>
            </a:r>
            <a:r>
              <a:rPr lang="ru-RU" sz="2400" dirty="0"/>
              <a:t>— добавление ключа x. 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6210468" y="4499742"/>
            <a:ext cx="55335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>
                <a:latin typeface="Consolas" panose="020B0609020204030204" pitchFamily="49" charset="0"/>
              </a:rPr>
              <a:t>Heapify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ru-RU" sz="2400" dirty="0"/>
              <a:t>— построение кучи для последовательности из n ключей. 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5523518" y="343739"/>
            <a:ext cx="0" cy="59649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403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0314" y="75414"/>
            <a:ext cx="6491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0070C0"/>
                </a:solidFill>
              </a:rPr>
              <a:t>Бинарная куча </a:t>
            </a:r>
            <a:r>
              <a:rPr lang="ru-RU" sz="2800" dirty="0"/>
              <a:t>(англ. </a:t>
            </a:r>
            <a:r>
              <a:rPr lang="ru-RU" sz="2800" i="1" dirty="0" err="1"/>
              <a:t>binary</a:t>
            </a:r>
            <a:r>
              <a:rPr lang="ru-RU" sz="2800" i="1" dirty="0"/>
              <a:t> </a:t>
            </a:r>
            <a:r>
              <a:rPr lang="ru-RU" sz="2800" i="1" dirty="0" err="1"/>
              <a:t>heap</a:t>
            </a:r>
            <a:r>
              <a:rPr lang="ru-RU" sz="2800" dirty="0"/>
              <a:t>)</a:t>
            </a:r>
            <a:endParaRPr lang="ru-RU" sz="2800" dirty="0">
              <a:solidFill>
                <a:srgbClr val="0070C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28338" y="1554708"/>
            <a:ext cx="11010506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ru-RU" sz="2400" b="1" dirty="0"/>
              <a:t>Полное бинарное дерево </a:t>
            </a:r>
            <a:r>
              <a:rPr lang="ru-RU" sz="2000" dirty="0"/>
              <a:t>— </a:t>
            </a:r>
          </a:p>
          <a:p>
            <a:pPr lvl="2" algn="just"/>
            <a:r>
              <a:rPr lang="ru-RU" sz="2000" dirty="0"/>
              <a:t>это такое корневое дерево, в котором каждая вершина имеет не более двух сыновей, а заполнение вершин осуществляется в порядке от верхних уровней к нижним, причём на одном уровне заполнение вершинами производится слева направо. Пока уровень полностью не заполнен, к следующему уровню не переходят. </a:t>
            </a:r>
          </a:p>
          <a:p>
            <a:pPr lvl="2" algn="just"/>
            <a:r>
              <a:rPr lang="ru-RU" sz="2000" u="sng" dirty="0"/>
              <a:t>Последний уровень в полном бинарном дереве может быть заполнен не полностью</a:t>
            </a:r>
            <a:r>
              <a:rPr lang="ru-RU" sz="2000" dirty="0"/>
              <a:t>.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73375" y="705397"/>
            <a:ext cx="11043106" cy="83099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just"/>
            <a:r>
              <a:rPr lang="ru-RU" sz="2400" b="1" dirty="0"/>
              <a:t>Бинарная куча</a:t>
            </a:r>
            <a:r>
              <a:rPr lang="ru-RU" sz="2400" dirty="0"/>
              <a:t>, или </a:t>
            </a:r>
            <a:r>
              <a:rPr lang="ru-RU" sz="2400" b="1" dirty="0"/>
              <a:t>пирамида – </a:t>
            </a:r>
            <a:r>
              <a:rPr lang="ru-RU" sz="2400" dirty="0"/>
              <a:t>реализация кучи с помощью полного бинарного дерева. </a:t>
            </a:r>
          </a:p>
        </p:txBody>
      </p:sp>
      <p:grpSp>
        <p:nvGrpSpPr>
          <p:cNvPr id="31" name="Группа 30"/>
          <p:cNvGrpSpPr/>
          <p:nvPr/>
        </p:nvGrpSpPr>
        <p:grpSpPr>
          <a:xfrm>
            <a:off x="3189278" y="3610894"/>
            <a:ext cx="3871355" cy="2822607"/>
            <a:chOff x="280604" y="2516565"/>
            <a:chExt cx="3871355" cy="2822607"/>
          </a:xfrm>
          <a:noFill/>
        </p:grpSpPr>
        <p:sp>
          <p:nvSpPr>
            <p:cNvPr id="32" name="Овал 31"/>
            <p:cNvSpPr/>
            <p:nvPr/>
          </p:nvSpPr>
          <p:spPr>
            <a:xfrm>
              <a:off x="3109194" y="3413896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3" name="Овал 32"/>
            <p:cNvSpPr/>
            <p:nvPr/>
          </p:nvSpPr>
          <p:spPr>
            <a:xfrm>
              <a:off x="1277489" y="3413897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4" name="Овал 33"/>
            <p:cNvSpPr/>
            <p:nvPr/>
          </p:nvSpPr>
          <p:spPr>
            <a:xfrm>
              <a:off x="3708899" y="4103777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5" name="Овал 34"/>
            <p:cNvSpPr/>
            <p:nvPr/>
          </p:nvSpPr>
          <p:spPr>
            <a:xfrm>
              <a:off x="2685695" y="4103776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6" name="Овал 35"/>
            <p:cNvSpPr/>
            <p:nvPr/>
          </p:nvSpPr>
          <p:spPr>
            <a:xfrm>
              <a:off x="1930253" y="4063923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7" name="Овал 36"/>
            <p:cNvSpPr/>
            <p:nvPr/>
          </p:nvSpPr>
          <p:spPr>
            <a:xfrm>
              <a:off x="723664" y="4099267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8" name="Овал 37"/>
            <p:cNvSpPr/>
            <p:nvPr/>
          </p:nvSpPr>
          <p:spPr>
            <a:xfrm>
              <a:off x="2159444" y="2516565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39" name="Прямая со стрелкой 38"/>
            <p:cNvCxnSpPr>
              <a:stCxn id="32" idx="4"/>
              <a:endCxn id="35" idx="7"/>
            </p:cNvCxnSpPr>
            <p:nvPr/>
          </p:nvCxnSpPr>
          <p:spPr>
            <a:xfrm flipH="1">
              <a:off x="3063870" y="3875809"/>
              <a:ext cx="266854" cy="295613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/>
            <p:cNvCxnSpPr>
              <a:stCxn id="32" idx="4"/>
              <a:endCxn id="34" idx="1"/>
            </p:cNvCxnSpPr>
            <p:nvPr/>
          </p:nvCxnSpPr>
          <p:spPr>
            <a:xfrm>
              <a:off x="3330724" y="3875809"/>
              <a:ext cx="443060" cy="295614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 стрелкой 40"/>
            <p:cNvCxnSpPr>
              <a:stCxn id="38" idx="4"/>
              <a:endCxn id="33" idx="7"/>
            </p:cNvCxnSpPr>
            <p:nvPr/>
          </p:nvCxnSpPr>
          <p:spPr>
            <a:xfrm flipH="1">
              <a:off x="1655664" y="2978478"/>
              <a:ext cx="725310" cy="503065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/>
            <p:cNvCxnSpPr>
              <a:stCxn id="38" idx="4"/>
              <a:endCxn id="32" idx="0"/>
            </p:cNvCxnSpPr>
            <p:nvPr/>
          </p:nvCxnSpPr>
          <p:spPr>
            <a:xfrm>
              <a:off x="2380974" y="2978478"/>
              <a:ext cx="949750" cy="435418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 стрелкой 42"/>
            <p:cNvCxnSpPr>
              <a:stCxn id="33" idx="4"/>
              <a:endCxn id="37" idx="7"/>
            </p:cNvCxnSpPr>
            <p:nvPr/>
          </p:nvCxnSpPr>
          <p:spPr>
            <a:xfrm flipH="1">
              <a:off x="1101839" y="3875810"/>
              <a:ext cx="397180" cy="291103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 стрелкой 43"/>
            <p:cNvCxnSpPr>
              <a:stCxn id="33" idx="4"/>
              <a:endCxn id="36" idx="1"/>
            </p:cNvCxnSpPr>
            <p:nvPr/>
          </p:nvCxnSpPr>
          <p:spPr>
            <a:xfrm>
              <a:off x="1499019" y="3875810"/>
              <a:ext cx="496119" cy="255759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Овал 44"/>
            <p:cNvSpPr/>
            <p:nvPr/>
          </p:nvSpPr>
          <p:spPr>
            <a:xfrm>
              <a:off x="1055959" y="4853601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46" name="Овал 45"/>
            <p:cNvSpPr/>
            <p:nvPr/>
          </p:nvSpPr>
          <p:spPr>
            <a:xfrm>
              <a:off x="2331641" y="4877259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47" name="Овал 46"/>
            <p:cNvSpPr/>
            <p:nvPr/>
          </p:nvSpPr>
          <p:spPr>
            <a:xfrm>
              <a:off x="1609784" y="4877259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48" name="Овал 47"/>
            <p:cNvSpPr/>
            <p:nvPr/>
          </p:nvSpPr>
          <p:spPr>
            <a:xfrm>
              <a:off x="280604" y="4853601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49" name="Прямая со стрелкой 48"/>
            <p:cNvCxnSpPr>
              <a:stCxn id="37" idx="4"/>
              <a:endCxn id="48" idx="0"/>
            </p:cNvCxnSpPr>
            <p:nvPr/>
          </p:nvCxnSpPr>
          <p:spPr>
            <a:xfrm flipH="1">
              <a:off x="502134" y="4561180"/>
              <a:ext cx="443060" cy="292421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 стрелкой 49"/>
            <p:cNvCxnSpPr>
              <a:stCxn id="37" idx="4"/>
              <a:endCxn id="45" idx="0"/>
            </p:cNvCxnSpPr>
            <p:nvPr/>
          </p:nvCxnSpPr>
          <p:spPr>
            <a:xfrm>
              <a:off x="945194" y="4561180"/>
              <a:ext cx="332295" cy="292421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 стрелкой 50"/>
            <p:cNvCxnSpPr>
              <a:stCxn id="36" idx="4"/>
              <a:endCxn id="47" idx="0"/>
            </p:cNvCxnSpPr>
            <p:nvPr/>
          </p:nvCxnSpPr>
          <p:spPr>
            <a:xfrm flipH="1">
              <a:off x="1831314" y="4525836"/>
              <a:ext cx="320469" cy="351423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Прямая со стрелкой 51"/>
            <p:cNvCxnSpPr>
              <a:stCxn id="36" idx="4"/>
              <a:endCxn id="46" idx="0"/>
            </p:cNvCxnSpPr>
            <p:nvPr/>
          </p:nvCxnSpPr>
          <p:spPr>
            <a:xfrm>
              <a:off x="2151783" y="4525836"/>
              <a:ext cx="401388" cy="351423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Прямая со стрелкой 53"/>
          <p:cNvCxnSpPr/>
          <p:nvPr/>
        </p:nvCxnSpPr>
        <p:spPr>
          <a:xfrm>
            <a:off x="7503736" y="3710787"/>
            <a:ext cx="0" cy="27744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619776" y="3587904"/>
            <a:ext cx="1040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верхний уровень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619776" y="5855720"/>
            <a:ext cx="1160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нижний уровень</a:t>
            </a:r>
          </a:p>
        </p:txBody>
      </p:sp>
      <p:cxnSp>
        <p:nvCxnSpPr>
          <p:cNvPr id="61" name="Прямая со стрелкой 60"/>
          <p:cNvCxnSpPr/>
          <p:nvPr/>
        </p:nvCxnSpPr>
        <p:spPr>
          <a:xfrm>
            <a:off x="3226943" y="6638748"/>
            <a:ext cx="2284235" cy="107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>
            <a:off x="672353" y="1708023"/>
            <a:ext cx="8965" cy="17522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51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5" grpId="0"/>
      <p:bldP spid="57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8969</TotalTime>
  <Words>5203</Words>
  <Application>Microsoft Office PowerPoint</Application>
  <PresentationFormat>Широкоэкранный</PresentationFormat>
  <Paragraphs>1790</Paragraphs>
  <Slides>65</Slides>
  <Notes>16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65</vt:i4>
      </vt:variant>
    </vt:vector>
  </HeadingPairs>
  <TitlesOfParts>
    <vt:vector size="74" baseType="lpstr">
      <vt:lpstr>Arial</vt:lpstr>
      <vt:lpstr>Calibri</vt:lpstr>
      <vt:lpstr>Calibri Light</vt:lpstr>
      <vt:lpstr>Consolas</vt:lpstr>
      <vt:lpstr>SFMono-Regular</vt:lpstr>
      <vt:lpstr>Times New Roman</vt:lpstr>
      <vt:lpstr>Wingdings</vt:lpstr>
      <vt:lpstr>Тема Office</vt:lpstr>
      <vt:lpstr>Equation</vt:lpstr>
      <vt:lpstr>Бинарная куча (binary heap)  Биномиальная куча (binomial heap)  Куча Фибоначчи (Fibonacci heap ) </vt:lpstr>
      <vt:lpstr>Презентация PowerPoint</vt:lpstr>
      <vt:lpstr>Презентация PowerPoint</vt:lpstr>
      <vt:lpstr>Презентация PowerPoint</vt:lpstr>
      <vt:lpstr>Бинарная куча (binary heap)  Биномиальная куча (binomial heap)  Куча Фибоначчи (Fibonacci heap ) 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Биномиальная куча</vt:lpstr>
      <vt:lpstr>Презентация PowerPoint</vt:lpstr>
      <vt:lpstr>Дополнительные вспомогательные операции link и cut,  которые нужны для выполнения базовых операций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Victor Demianov</dc:creator>
  <cp:lastModifiedBy>Victor Demianov</cp:lastModifiedBy>
  <cp:revision>1036</cp:revision>
  <dcterms:created xsi:type="dcterms:W3CDTF">2020-04-14T05:04:13Z</dcterms:created>
  <dcterms:modified xsi:type="dcterms:W3CDTF">2022-01-19T11:27:08Z</dcterms:modified>
</cp:coreProperties>
</file>