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Gender breakdown of top 10 highest-paid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Chief executive</c:v>
                </c:pt>
                <c:pt idx="1">
                  <c:v>Judges, magistrates and other judical workers</c:v>
                </c:pt>
                <c:pt idx="2">
                  <c:v>Pharmacists</c:v>
                </c:pt>
                <c:pt idx="3">
                  <c:v>Architectural and Engineering manager</c:v>
                </c:pt>
                <c:pt idx="4">
                  <c:v>Lawyers</c:v>
                </c:pt>
                <c:pt idx="5">
                  <c:v>Computer hardware engineer</c:v>
                </c:pt>
                <c:pt idx="6">
                  <c:v>Physician and surgeons</c:v>
                </c:pt>
                <c:pt idx="7">
                  <c:v>Electrical and electronic enigineers</c:v>
                </c:pt>
                <c:pt idx="8">
                  <c:v>Aircraft pilot and flight engineers</c:v>
                </c:pt>
                <c:pt idx="9">
                  <c:v>Application and system software developers</c:v>
                </c:pt>
              </c:strCache>
            </c:strRef>
          </c:cat>
          <c:val>
            <c:numRef>
              <c:f>Sheet1!$B$3:$B$12</c:f>
              <c:numCache>
                <c:formatCode>0%</c:formatCode>
                <c:ptCount val="10"/>
                <c:pt idx="0">
                  <c:v>0.73</c:v>
                </c:pt>
                <c:pt idx="1">
                  <c:v>0.63</c:v>
                </c:pt>
                <c:pt idx="2">
                  <c:v>0.48</c:v>
                </c:pt>
                <c:pt idx="3">
                  <c:v>0.91</c:v>
                </c:pt>
                <c:pt idx="4">
                  <c:v>0.63</c:v>
                </c:pt>
                <c:pt idx="5">
                  <c:v>0.87</c:v>
                </c:pt>
                <c:pt idx="6">
                  <c:v>0.62</c:v>
                </c:pt>
                <c:pt idx="7">
                  <c:v>0.87</c:v>
                </c:pt>
                <c:pt idx="8">
                  <c:v>0.92999999999999994</c:v>
                </c:pt>
                <c:pt idx="9">
                  <c:v>0.82000000000000006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D-46B1-8E7A-8EE69D99987E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Chief executive</c:v>
                </c:pt>
                <c:pt idx="1">
                  <c:v>Judges, magistrates and other judical workers</c:v>
                </c:pt>
                <c:pt idx="2">
                  <c:v>Pharmacists</c:v>
                </c:pt>
                <c:pt idx="3">
                  <c:v>Architectural and Engineering manager</c:v>
                </c:pt>
                <c:pt idx="4">
                  <c:v>Lawyers</c:v>
                </c:pt>
                <c:pt idx="5">
                  <c:v>Computer hardware engineer</c:v>
                </c:pt>
                <c:pt idx="6">
                  <c:v>Physician and surgeons</c:v>
                </c:pt>
                <c:pt idx="7">
                  <c:v>Electrical and electronic enigineers</c:v>
                </c:pt>
                <c:pt idx="8">
                  <c:v>Aircraft pilot and flight engineers</c:v>
                </c:pt>
                <c:pt idx="9">
                  <c:v>Application and system software developers</c:v>
                </c:pt>
              </c:strCache>
            </c:strRef>
          </c:cat>
          <c:val>
            <c:numRef>
              <c:f>Sheet1!$C$3:$C$12</c:f>
              <c:numCache>
                <c:formatCode>0%</c:formatCode>
                <c:ptCount val="10"/>
                <c:pt idx="0">
                  <c:v>0.27</c:v>
                </c:pt>
                <c:pt idx="1">
                  <c:v>0.37</c:v>
                </c:pt>
                <c:pt idx="2">
                  <c:v>0.52</c:v>
                </c:pt>
                <c:pt idx="3">
                  <c:v>0.09</c:v>
                </c:pt>
                <c:pt idx="4">
                  <c:v>0.37</c:v>
                </c:pt>
                <c:pt idx="5">
                  <c:v>0.13</c:v>
                </c:pt>
                <c:pt idx="6">
                  <c:v>0.38</c:v>
                </c:pt>
                <c:pt idx="7">
                  <c:v>0.13</c:v>
                </c:pt>
                <c:pt idx="8">
                  <c:v>7.0000000000000007E-2</c:v>
                </c:pt>
                <c:pt idx="9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DD-46B1-8E7A-8EE69D9998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602351215"/>
        <c:axId val="1602343727"/>
      </c:barChart>
      <c:catAx>
        <c:axId val="1602351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343727"/>
        <c:crosses val="autoZero"/>
        <c:auto val="1"/>
        <c:lblAlgn val="ctr"/>
        <c:lblOffset val="100"/>
        <c:noMultiLvlLbl val="0"/>
      </c:catAx>
      <c:valAx>
        <c:axId val="1602343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0235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Hourly Wages of Lower income Countries</a:t>
            </a:r>
          </a:p>
        </c:rich>
      </c:tx>
      <c:layout>
        <c:manualLayout>
          <c:xMode val="edge"/>
          <c:yMode val="edge"/>
          <c:x val="0.16267060348036549"/>
          <c:y val="7.3170796648894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68261659600242"/>
          <c:y val="0.15317393252672684"/>
          <c:w val="0.84667898243488782"/>
          <c:h val="0.55698002688688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2"/>
            <c:invertIfNegative val="0"/>
            <c:bubble3D val="0"/>
            <c:spPr>
              <a:solidFill>
                <a:srgbClr val="E80E23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A5-4974-B670-6DDC7E659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Pakistan</c:v>
                </c:pt>
                <c:pt idx="1">
                  <c:v>Indonesia</c:v>
                </c:pt>
                <c:pt idx="2">
                  <c:v>Cabo Verde</c:v>
                </c:pt>
                <c:pt idx="3">
                  <c:v>Tunisia</c:v>
                </c:pt>
                <c:pt idx="4">
                  <c:v>Philippines</c:v>
                </c:pt>
                <c:pt idx="5">
                  <c:v>El Salvador</c:v>
                </c:pt>
                <c:pt idx="6">
                  <c:v>Sri Lanka</c:v>
                </c:pt>
                <c:pt idx="7">
                  <c:v>Egypt</c:v>
                </c:pt>
                <c:pt idx="8">
                  <c:v>Bangladesh</c:v>
                </c:pt>
                <c:pt idx="9">
                  <c:v>Ukraine</c:v>
                </c:pt>
                <c:pt idx="10">
                  <c:v>Vietnam</c:v>
                </c:pt>
                <c:pt idx="11">
                  <c:v>Mongolia</c:v>
                </c:pt>
                <c:pt idx="12">
                  <c:v>Lower-middle income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48.4</c:v>
                </c:pt>
                <c:pt idx="1">
                  <c:v>40.6</c:v>
                </c:pt>
                <c:pt idx="2">
                  <c:v>39.4</c:v>
                </c:pt>
                <c:pt idx="3">
                  <c:v>37.299999999999997</c:v>
                </c:pt>
                <c:pt idx="4">
                  <c:v>34.6</c:v>
                </c:pt>
                <c:pt idx="5">
                  <c:v>34.6</c:v>
                </c:pt>
                <c:pt idx="6">
                  <c:v>33.5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  <c:pt idx="10">
                  <c:v>25.8</c:v>
                </c:pt>
                <c:pt idx="11">
                  <c:v>25.7</c:v>
                </c:pt>
                <c:pt idx="12">
                  <c:v>37.1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A5-4974-B670-6DDC7E6594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0969903"/>
        <c:axId val="350958255"/>
      </c:barChart>
      <c:catAx>
        <c:axId val="350969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layout>
            <c:manualLayout>
              <c:xMode val="edge"/>
              <c:yMode val="edge"/>
              <c:x val="0.43966949323642235"/>
              <c:y val="0.916497663401830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958255"/>
        <c:crosses val="autoZero"/>
        <c:auto val="1"/>
        <c:lblAlgn val="ctr"/>
        <c:lblOffset val="100"/>
        <c:noMultiLvlLbl val="0"/>
      </c:catAx>
      <c:valAx>
        <c:axId val="35095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Hourly Wage</a:t>
                </a:r>
              </a:p>
            </c:rich>
          </c:tx>
          <c:layout>
            <c:manualLayout>
              <c:xMode val="edge"/>
              <c:yMode val="edge"/>
              <c:x val="1.649242883101151E-2"/>
              <c:y val="0.33270053133602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96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Median Gender Pay Gap using the Hourly Wages of Low income Countries</a:t>
            </a:r>
          </a:p>
        </c:rich>
      </c:tx>
      <c:layout>
        <c:manualLayout>
          <c:xMode val="edge"/>
          <c:yMode val="edge"/>
          <c:x val="0.13868712415694873"/>
          <c:y val="2.4271980142753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53069126027755"/>
          <c:y val="0.18033806546217743"/>
          <c:w val="0.82043831225976893"/>
          <c:h val="0.51818866779366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Country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97E2-4BAC-856A-A05A1EBD8800}"/>
            </c:ext>
          </c:extLst>
        </c:ser>
        <c:ser>
          <c:idx val="1"/>
          <c:order val="1"/>
          <c:tx>
            <c:strRef>
              <c:f>Sheet1!$B$29</c:f>
              <c:strCache>
                <c:ptCount val="1"/>
                <c:pt idx="0">
                  <c:v>Pakistan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Sheet1!$C$29</c:f>
              <c:numCache>
                <c:formatCode>General</c:formatCode>
                <c:ptCount val="1"/>
                <c:pt idx="0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E2-4BAC-856A-A05A1EBD8800}"/>
            </c:ext>
          </c:extLst>
        </c:ser>
        <c:ser>
          <c:idx val="2"/>
          <c:order val="2"/>
          <c:tx>
            <c:strRef>
              <c:f>Sheet1!$B$30</c:f>
              <c:strCache>
                <c:ptCount val="1"/>
                <c:pt idx="0">
                  <c:v>Sri Lanka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Sheet1!$C$30</c:f>
              <c:numCache>
                <c:formatCode>General</c:formatCode>
                <c:ptCount val="1"/>
                <c:pt idx="0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E2-4BAC-856A-A05A1EBD8800}"/>
            </c:ext>
          </c:extLst>
        </c:ser>
        <c:ser>
          <c:idx val="3"/>
          <c:order val="3"/>
          <c:tx>
            <c:strRef>
              <c:f>Sheet1!$B$31</c:f>
              <c:strCache>
                <c:ptCount val="1"/>
                <c:pt idx="0">
                  <c:v>Indonesia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Sheet1!$C$31</c:f>
              <c:numCache>
                <c:formatCode>General</c:formatCode>
                <c:ptCount val="1"/>
                <c:pt idx="0">
                  <c:v>21.9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E2-4BAC-856A-A05A1EBD8800}"/>
            </c:ext>
          </c:extLst>
        </c:ser>
        <c:ser>
          <c:idx val="4"/>
          <c:order val="4"/>
          <c:tx>
            <c:strRef>
              <c:f>Sheet1!$B$32</c:f>
              <c:strCache>
                <c:ptCount val="1"/>
                <c:pt idx="0">
                  <c:v>Ukraine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Sheet1!$C$32</c:f>
              <c:numCache>
                <c:formatCode>General</c:formatCode>
                <c:ptCount val="1"/>
                <c:pt idx="0">
                  <c:v>20.8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E2-4BAC-856A-A05A1EBD8800}"/>
            </c:ext>
          </c:extLst>
        </c:ser>
        <c:ser>
          <c:idx val="5"/>
          <c:order val="5"/>
          <c:tx>
            <c:strRef>
              <c:f>Sheet1!$B$33</c:f>
              <c:strCache>
                <c:ptCount val="1"/>
                <c:pt idx="0">
                  <c:v>Tunisia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Sheet1!$C$33</c:f>
              <c:numCache>
                <c:formatCode>General</c:formatCode>
                <c:ptCount val="1"/>
                <c:pt idx="0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E2-4BAC-856A-A05A1EBD8800}"/>
            </c:ext>
          </c:extLst>
        </c:ser>
        <c:ser>
          <c:idx val="6"/>
          <c:order val="6"/>
          <c:tx>
            <c:strRef>
              <c:f>Sheet1!$B$34</c:f>
              <c:strCache>
                <c:ptCount val="1"/>
                <c:pt idx="0">
                  <c:v>Vietnam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Sheet1!$C$34</c:f>
              <c:numCache>
                <c:formatCode>General</c:formatCode>
                <c:ptCount val="1"/>
                <c:pt idx="0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E2-4BAC-856A-A05A1EBD8800}"/>
            </c:ext>
          </c:extLst>
        </c:ser>
        <c:ser>
          <c:idx val="7"/>
          <c:order val="7"/>
          <c:tx>
            <c:strRef>
              <c:f>Sheet1!$B$35</c:f>
              <c:strCache>
                <c:ptCount val="1"/>
                <c:pt idx="0">
                  <c:v>El Salvador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Sheet1!$C$35</c:f>
              <c:numCache>
                <c:formatCode>General</c:formatCode>
                <c:ptCount val="1"/>
                <c:pt idx="0">
                  <c:v>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E2-4BAC-856A-A05A1EBD8800}"/>
            </c:ext>
          </c:extLst>
        </c:ser>
        <c:ser>
          <c:idx val="8"/>
          <c:order val="8"/>
          <c:tx>
            <c:strRef>
              <c:f>Sheet1!$B$36</c:f>
              <c:strCache>
                <c:ptCount val="1"/>
                <c:pt idx="0">
                  <c:v>Mongolia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Sheet1!$C$36</c:f>
              <c:numCache>
                <c:formatCode>General</c:formatCode>
                <c:ptCount val="1"/>
                <c:pt idx="0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E2-4BAC-856A-A05A1EBD8800}"/>
            </c:ext>
          </c:extLst>
        </c:ser>
        <c:ser>
          <c:idx val="9"/>
          <c:order val="9"/>
          <c:tx>
            <c:strRef>
              <c:f>Sheet1!$B$37</c:f>
              <c:strCache>
                <c:ptCount val="1"/>
                <c:pt idx="0">
                  <c:v>Bangladesh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Sheet1!$C$37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E2-4BAC-856A-A05A1EBD8800}"/>
            </c:ext>
          </c:extLst>
        </c:ser>
        <c:ser>
          <c:idx val="10"/>
          <c:order val="10"/>
          <c:tx>
            <c:strRef>
              <c:f>Sheet1!$B$38</c:f>
              <c:strCache>
                <c:ptCount val="1"/>
                <c:pt idx="0">
                  <c:v>Philiphines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Sheet1!$C$38</c:f>
              <c:numCache>
                <c:formatCode>General</c:formatCode>
                <c:ptCount val="1"/>
                <c:pt idx="0">
                  <c:v>-2.6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E2-4BAC-856A-A05A1EBD8800}"/>
            </c:ext>
          </c:extLst>
        </c:ser>
        <c:ser>
          <c:idx val="11"/>
          <c:order val="11"/>
          <c:tx>
            <c:strRef>
              <c:f>Sheet1!$B$39</c:f>
              <c:strCache>
                <c:ptCount val="1"/>
                <c:pt idx="0">
                  <c:v>Egypt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Sheet1!$C$39</c:f>
              <c:numCache>
                <c:formatCode>General</c:formatCode>
                <c:ptCount val="1"/>
                <c:pt idx="0">
                  <c:v>-8.3000000000000007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E2-4BAC-856A-A05A1EBD8800}"/>
            </c:ext>
          </c:extLst>
        </c:ser>
        <c:ser>
          <c:idx val="12"/>
          <c:order val="12"/>
          <c:tx>
            <c:strRef>
              <c:f>Sheet1!$B$40</c:f>
              <c:strCache>
                <c:ptCount val="1"/>
                <c:pt idx="0">
                  <c:v>Cabo Verde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Sheet1!$C$40</c:f>
              <c:numCache>
                <c:formatCode>General</c:formatCode>
                <c:ptCount val="1"/>
                <c:pt idx="0">
                  <c:v>-12.5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E2-4BAC-856A-A05A1EBD8800}"/>
            </c:ext>
          </c:extLst>
        </c:ser>
        <c:ser>
          <c:idx val="13"/>
          <c:order val="13"/>
          <c:tx>
            <c:strRef>
              <c:f>Sheet1!$B$41</c:f>
              <c:strCache>
                <c:ptCount val="1"/>
                <c:pt idx="0">
                  <c:v>Lower-middle income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Sheet1!$C$41</c:f>
              <c:numCache>
                <c:formatCode>General</c:formatCode>
                <c:ptCount val="1"/>
                <c:pt idx="0">
                  <c:v>14.8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7E2-4BAC-856A-A05A1EBD880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8362608"/>
        <c:axId val="398363856"/>
      </c:barChart>
      <c:catAx>
        <c:axId val="39836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layout>
            <c:manualLayout>
              <c:xMode val="edge"/>
              <c:yMode val="edge"/>
              <c:x val="0.49826967416365769"/>
              <c:y val="0.652540801768941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63856"/>
        <c:crosses val="autoZero"/>
        <c:auto val="1"/>
        <c:lblAlgn val="ctr"/>
        <c:lblOffset val="100"/>
        <c:noMultiLvlLbl val="0"/>
      </c:catAx>
      <c:valAx>
        <c:axId val="3983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Gender pay gap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6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536346630704306E-2"/>
          <c:y val="0.73363306530455574"/>
          <c:w val="0.88431534947020507"/>
          <c:h val="0.20912697224633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DB2B4-982D-4BF8-81A1-92E5C313CFD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ABC31AC-7842-4812-BAAB-39BD90A09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Men has more opportunities than women</a:t>
          </a:r>
          <a:endParaRPr lang="en-US" sz="1800" dirty="0"/>
        </a:p>
      </dgm:t>
    </dgm:pt>
    <dgm:pt modelId="{7C7C32B6-4576-441D-B0D1-AF32E0338F9E}" type="parTrans" cxnId="{01C9196E-848E-4670-AAB5-37BD000C4725}">
      <dgm:prSet/>
      <dgm:spPr/>
      <dgm:t>
        <a:bodyPr/>
        <a:lstStyle/>
        <a:p>
          <a:endParaRPr lang="en-US"/>
        </a:p>
      </dgm:t>
    </dgm:pt>
    <dgm:pt modelId="{2E246E4D-9C22-428A-B383-2FDC1B5066E4}" type="sibTrans" cxnId="{01C9196E-848E-4670-AAB5-37BD000C4725}">
      <dgm:prSet/>
      <dgm:spPr/>
      <dgm:t>
        <a:bodyPr/>
        <a:lstStyle/>
        <a:p>
          <a:endParaRPr lang="en-US"/>
        </a:p>
      </dgm:t>
    </dgm:pt>
    <dgm:pt modelId="{50EE6DEA-80DE-403E-AF0C-AA33050DDE04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Women</a:t>
          </a:r>
          <a:r>
            <a:rPr lang="en-US" sz="1800" baseline="0" dirty="0">
              <a:solidFill>
                <a:schemeClr val="bg1"/>
              </a:solidFill>
            </a:rPr>
            <a:t> aren’t competitive</a:t>
          </a:r>
          <a:endParaRPr lang="en-US" sz="1800" dirty="0">
            <a:solidFill>
              <a:schemeClr val="bg1"/>
            </a:solidFill>
          </a:endParaRPr>
        </a:p>
      </dgm:t>
    </dgm:pt>
    <dgm:pt modelId="{AA3B4B8F-B68E-4612-A14A-D16478635F15}" type="parTrans" cxnId="{9F76CA90-1A90-4499-B04B-B5E1738D9A84}">
      <dgm:prSet/>
      <dgm:spPr/>
      <dgm:t>
        <a:bodyPr/>
        <a:lstStyle/>
        <a:p>
          <a:endParaRPr lang="en-US"/>
        </a:p>
      </dgm:t>
    </dgm:pt>
    <dgm:pt modelId="{2FB1B905-7CE5-4789-942E-BEBABE5B3A48}" type="sibTrans" cxnId="{9F76CA90-1A90-4499-B04B-B5E1738D9A84}">
      <dgm:prSet/>
      <dgm:spPr/>
      <dgm:t>
        <a:bodyPr/>
        <a:lstStyle/>
        <a:p>
          <a:endParaRPr lang="en-US"/>
        </a:p>
      </dgm:t>
    </dgm:pt>
    <dgm:pt modelId="{675C8D95-5069-4153-AB18-D46D102430A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They won’t be able to handle both responsibilities</a:t>
          </a:r>
        </a:p>
      </dgm:t>
    </dgm:pt>
    <dgm:pt modelId="{E3299716-C1C3-4DC1-9EDC-CF77EC044AAE}" type="parTrans" cxnId="{0B2CF6E3-D8EE-43DC-97F9-C00A29711B4F}">
      <dgm:prSet/>
      <dgm:spPr/>
      <dgm:t>
        <a:bodyPr/>
        <a:lstStyle/>
        <a:p>
          <a:endParaRPr lang="en-US"/>
        </a:p>
      </dgm:t>
    </dgm:pt>
    <dgm:pt modelId="{3BC87ED7-C809-498E-860D-212B293FBB2C}" type="sibTrans" cxnId="{0B2CF6E3-D8EE-43DC-97F9-C00A29711B4F}">
      <dgm:prSet/>
      <dgm:spPr/>
      <dgm:t>
        <a:bodyPr/>
        <a:lstStyle/>
        <a:p>
          <a:endParaRPr lang="en-US"/>
        </a:p>
      </dgm:t>
    </dgm:pt>
    <dgm:pt modelId="{964B1E56-0F61-4825-8DE4-6164753FD8D5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Women are better suited for home</a:t>
          </a:r>
        </a:p>
      </dgm:t>
    </dgm:pt>
    <dgm:pt modelId="{35FAEAFB-7733-4EAF-8100-4438E55944D3}" type="parTrans" cxnId="{CD927696-9CDB-4985-AFB9-962BC74F88B3}">
      <dgm:prSet/>
      <dgm:spPr/>
      <dgm:t>
        <a:bodyPr/>
        <a:lstStyle/>
        <a:p>
          <a:endParaRPr lang="en-US"/>
        </a:p>
      </dgm:t>
    </dgm:pt>
    <dgm:pt modelId="{AC717F0B-FBBE-4CE0-BE54-4F5D792971C4}" type="sibTrans" cxnId="{CD927696-9CDB-4985-AFB9-962BC74F88B3}">
      <dgm:prSet/>
      <dgm:spPr/>
      <dgm:t>
        <a:bodyPr/>
        <a:lstStyle/>
        <a:p>
          <a:endParaRPr lang="en-US"/>
        </a:p>
      </dgm:t>
    </dgm:pt>
    <dgm:pt modelId="{98901B38-540E-46A2-8D05-37DB48350E01}" type="pres">
      <dgm:prSet presAssocID="{7ABDB2B4-982D-4BF8-81A1-92E5C313CFD0}" presName="diagram" presStyleCnt="0">
        <dgm:presLayoutVars>
          <dgm:dir val="rev"/>
          <dgm:resizeHandles val="exact"/>
        </dgm:presLayoutVars>
      </dgm:prSet>
      <dgm:spPr/>
    </dgm:pt>
    <dgm:pt modelId="{716583DE-3F9C-4B36-AE49-B01B2842A025}" type="pres">
      <dgm:prSet presAssocID="{FABC31AC-7842-4812-BAAB-39BD90A0986C}" presName="node" presStyleLbl="node1" presStyleIdx="0" presStyleCnt="4" custLinFactNeighborX="45151" custLinFactNeighborY="3099">
        <dgm:presLayoutVars>
          <dgm:bulletEnabled val="1"/>
        </dgm:presLayoutVars>
      </dgm:prSet>
      <dgm:spPr/>
    </dgm:pt>
    <dgm:pt modelId="{2DD75444-C393-4129-94A9-D216CF3C3482}" type="pres">
      <dgm:prSet presAssocID="{2E246E4D-9C22-428A-B383-2FDC1B5066E4}" presName="sibTrans" presStyleCnt="0"/>
      <dgm:spPr/>
    </dgm:pt>
    <dgm:pt modelId="{CB569538-DD69-40C5-82FC-E032AEEAB949}" type="pres">
      <dgm:prSet presAssocID="{50EE6DEA-80DE-403E-AF0C-AA33050DDE04}" presName="node" presStyleLbl="node1" presStyleIdx="1" presStyleCnt="4" custLinFactNeighborX="-44577" custLinFactNeighborY="3640">
        <dgm:presLayoutVars>
          <dgm:bulletEnabled val="1"/>
        </dgm:presLayoutVars>
      </dgm:prSet>
      <dgm:spPr/>
    </dgm:pt>
    <dgm:pt modelId="{827133E5-8293-465B-BCA0-63F7640C71D0}" type="pres">
      <dgm:prSet presAssocID="{2FB1B905-7CE5-4789-942E-BEBABE5B3A48}" presName="sibTrans" presStyleCnt="0"/>
      <dgm:spPr/>
    </dgm:pt>
    <dgm:pt modelId="{018F8DE1-3852-4C96-B4E3-FC3C78A3D6D8}" type="pres">
      <dgm:prSet presAssocID="{675C8D95-5069-4153-AB18-D46D102430AC}" presName="node" presStyleLbl="node1" presStyleIdx="2" presStyleCnt="4">
        <dgm:presLayoutVars>
          <dgm:bulletEnabled val="1"/>
        </dgm:presLayoutVars>
      </dgm:prSet>
      <dgm:spPr/>
    </dgm:pt>
    <dgm:pt modelId="{61A487FE-2B0A-4C05-8099-F6060083C2CF}" type="pres">
      <dgm:prSet presAssocID="{3BC87ED7-C809-498E-860D-212B293FBB2C}" presName="sibTrans" presStyleCnt="0"/>
      <dgm:spPr/>
    </dgm:pt>
    <dgm:pt modelId="{F373BB61-F920-4A00-A217-BE17CBC1882C}" type="pres">
      <dgm:prSet presAssocID="{964B1E56-0F61-4825-8DE4-6164753FD8D5}" presName="node" presStyleLbl="node1" presStyleIdx="3" presStyleCnt="4">
        <dgm:presLayoutVars>
          <dgm:bulletEnabled val="1"/>
        </dgm:presLayoutVars>
      </dgm:prSet>
      <dgm:spPr/>
    </dgm:pt>
  </dgm:ptLst>
  <dgm:cxnLst>
    <dgm:cxn modelId="{2FA3A434-EEBA-4D92-8002-29BA99AEC8F0}" type="presOf" srcId="{964B1E56-0F61-4825-8DE4-6164753FD8D5}" destId="{F373BB61-F920-4A00-A217-BE17CBC1882C}" srcOrd="0" destOrd="0" presId="urn:microsoft.com/office/officeart/2005/8/layout/default"/>
    <dgm:cxn modelId="{01C9196E-848E-4670-AAB5-37BD000C4725}" srcId="{7ABDB2B4-982D-4BF8-81A1-92E5C313CFD0}" destId="{FABC31AC-7842-4812-BAAB-39BD90A0986C}" srcOrd="0" destOrd="0" parTransId="{7C7C32B6-4576-441D-B0D1-AF32E0338F9E}" sibTransId="{2E246E4D-9C22-428A-B383-2FDC1B5066E4}"/>
    <dgm:cxn modelId="{BAFE6253-D3D5-4E25-88DF-3A4CD5172C4D}" type="presOf" srcId="{FABC31AC-7842-4812-BAAB-39BD90A0986C}" destId="{716583DE-3F9C-4B36-AE49-B01B2842A025}" srcOrd="0" destOrd="0" presId="urn:microsoft.com/office/officeart/2005/8/layout/default"/>
    <dgm:cxn modelId="{8631A579-9F1E-4EF6-ACFF-7036BE6AF80E}" type="presOf" srcId="{7ABDB2B4-982D-4BF8-81A1-92E5C313CFD0}" destId="{98901B38-540E-46A2-8D05-37DB48350E01}" srcOrd="0" destOrd="0" presId="urn:microsoft.com/office/officeart/2005/8/layout/default"/>
    <dgm:cxn modelId="{76DC527B-E311-48B8-B155-FF79CC4E2E08}" type="presOf" srcId="{675C8D95-5069-4153-AB18-D46D102430AC}" destId="{018F8DE1-3852-4C96-B4E3-FC3C78A3D6D8}" srcOrd="0" destOrd="0" presId="urn:microsoft.com/office/officeart/2005/8/layout/default"/>
    <dgm:cxn modelId="{F5552D7D-B370-4230-83EA-5ECF875274E2}" type="presOf" srcId="{50EE6DEA-80DE-403E-AF0C-AA33050DDE04}" destId="{CB569538-DD69-40C5-82FC-E032AEEAB949}" srcOrd="0" destOrd="0" presId="urn:microsoft.com/office/officeart/2005/8/layout/default"/>
    <dgm:cxn modelId="{9F76CA90-1A90-4499-B04B-B5E1738D9A84}" srcId="{7ABDB2B4-982D-4BF8-81A1-92E5C313CFD0}" destId="{50EE6DEA-80DE-403E-AF0C-AA33050DDE04}" srcOrd="1" destOrd="0" parTransId="{AA3B4B8F-B68E-4612-A14A-D16478635F15}" sibTransId="{2FB1B905-7CE5-4789-942E-BEBABE5B3A48}"/>
    <dgm:cxn modelId="{CD927696-9CDB-4985-AFB9-962BC74F88B3}" srcId="{7ABDB2B4-982D-4BF8-81A1-92E5C313CFD0}" destId="{964B1E56-0F61-4825-8DE4-6164753FD8D5}" srcOrd="3" destOrd="0" parTransId="{35FAEAFB-7733-4EAF-8100-4438E55944D3}" sibTransId="{AC717F0B-FBBE-4CE0-BE54-4F5D792971C4}"/>
    <dgm:cxn modelId="{0B2CF6E3-D8EE-43DC-97F9-C00A29711B4F}" srcId="{7ABDB2B4-982D-4BF8-81A1-92E5C313CFD0}" destId="{675C8D95-5069-4153-AB18-D46D102430AC}" srcOrd="2" destOrd="0" parTransId="{E3299716-C1C3-4DC1-9EDC-CF77EC044AAE}" sibTransId="{3BC87ED7-C809-498E-860D-212B293FBB2C}"/>
    <dgm:cxn modelId="{217C1680-9C5E-49B7-905C-499EBCA58763}" type="presParOf" srcId="{98901B38-540E-46A2-8D05-37DB48350E01}" destId="{716583DE-3F9C-4B36-AE49-B01B2842A025}" srcOrd="0" destOrd="0" presId="urn:microsoft.com/office/officeart/2005/8/layout/default"/>
    <dgm:cxn modelId="{7EE2349F-C9BC-4E9D-99E6-136278A75131}" type="presParOf" srcId="{98901B38-540E-46A2-8D05-37DB48350E01}" destId="{2DD75444-C393-4129-94A9-D216CF3C3482}" srcOrd="1" destOrd="0" presId="urn:microsoft.com/office/officeart/2005/8/layout/default"/>
    <dgm:cxn modelId="{472F3277-C4EB-49BD-9503-9D16F8DAF178}" type="presParOf" srcId="{98901B38-540E-46A2-8D05-37DB48350E01}" destId="{CB569538-DD69-40C5-82FC-E032AEEAB949}" srcOrd="2" destOrd="0" presId="urn:microsoft.com/office/officeart/2005/8/layout/default"/>
    <dgm:cxn modelId="{C552A70D-A57D-4A64-9F8C-E6BCE0D58AAC}" type="presParOf" srcId="{98901B38-540E-46A2-8D05-37DB48350E01}" destId="{827133E5-8293-465B-BCA0-63F7640C71D0}" srcOrd="3" destOrd="0" presId="urn:microsoft.com/office/officeart/2005/8/layout/default"/>
    <dgm:cxn modelId="{EDE1E5A4-3334-427E-A51E-EC6766661BDC}" type="presParOf" srcId="{98901B38-540E-46A2-8D05-37DB48350E01}" destId="{018F8DE1-3852-4C96-B4E3-FC3C78A3D6D8}" srcOrd="4" destOrd="0" presId="urn:microsoft.com/office/officeart/2005/8/layout/default"/>
    <dgm:cxn modelId="{24E28FE3-E9C6-490D-A70B-16615F5E621A}" type="presParOf" srcId="{98901B38-540E-46A2-8D05-37DB48350E01}" destId="{61A487FE-2B0A-4C05-8099-F6060083C2CF}" srcOrd="5" destOrd="0" presId="urn:microsoft.com/office/officeart/2005/8/layout/default"/>
    <dgm:cxn modelId="{65C25533-9D27-473B-B3F5-F9453345B576}" type="presParOf" srcId="{98901B38-540E-46A2-8D05-37DB48350E01}" destId="{F373BB61-F920-4A00-A217-BE17CBC188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583DE-3F9C-4B36-AE49-B01B2842A025}">
      <dsp:nvSpPr>
        <dsp:cNvPr id="0" name=""/>
        <dsp:cNvSpPr/>
      </dsp:nvSpPr>
      <dsp:spPr>
        <a:xfrm>
          <a:off x="6934149" y="65127"/>
          <a:ext cx="3342605" cy="200556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Men has more opportunities than women</a:t>
          </a:r>
          <a:endParaRPr lang="en-US" sz="1800" kern="1200" dirty="0"/>
        </a:p>
      </dsp:txBody>
      <dsp:txXfrm>
        <a:off x="6934149" y="65127"/>
        <a:ext cx="3342605" cy="2005563"/>
      </dsp:txXfrm>
    </dsp:sp>
    <dsp:sp modelId="{CB569538-DD69-40C5-82FC-E032AEEAB949}">
      <dsp:nvSpPr>
        <dsp:cNvPr id="0" name=""/>
        <dsp:cNvSpPr/>
      </dsp:nvSpPr>
      <dsp:spPr>
        <a:xfrm>
          <a:off x="258031" y="75978"/>
          <a:ext cx="3342605" cy="200556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Women</a:t>
          </a:r>
          <a:r>
            <a:rPr lang="en-US" sz="1800" kern="1200" baseline="0" dirty="0">
              <a:solidFill>
                <a:schemeClr val="bg1"/>
              </a:solidFill>
            </a:rPr>
            <a:t> aren’t competitive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58031" y="75978"/>
        <a:ext cx="3342605" cy="2005563"/>
      </dsp:txXfrm>
    </dsp:sp>
    <dsp:sp modelId="{018F8DE1-3852-4C96-B4E3-FC3C78A3D6D8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They won’t be able to handle both responsibilities</a:t>
          </a:r>
        </a:p>
      </dsp:txBody>
      <dsp:txXfrm>
        <a:off x="5424930" y="2342799"/>
        <a:ext cx="3342605" cy="2005563"/>
      </dsp:txXfrm>
    </dsp:sp>
    <dsp:sp modelId="{F373BB61-F920-4A00-A217-BE17CBC1882C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Women are better suited for home</a:t>
          </a:r>
        </a:p>
      </dsp:txBody>
      <dsp:txXfrm>
        <a:off x="1748064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C724-E428-4CAD-BF7F-EB09688FC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DBAD-F934-426E-B662-E729975E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EE3C-EB0D-4D7A-98EE-38CE2F2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1600-5E91-4966-937C-9B0DA9A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4581-5BEA-45B1-A8C7-CED851C6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87C4-3AB7-45D9-85AA-FFADFA5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620C-A58F-483B-8619-6D60628A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5FAD-18D8-4F74-A19B-5F5097C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F254-2052-49ED-B60C-C7AA538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616E-248D-426D-BDF6-6B161290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6D398-CBAB-4730-B270-235222CC5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17A2-651D-4C46-995E-27483D09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D01B-DDB7-4F7F-9CB3-85D62E65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CA05-AFBD-46A8-8494-A2C7ADD4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0191-2A18-4604-8D1D-D034181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21D-3B60-4053-B26E-5F6C356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2DA0-DD7A-47E0-B6F4-38975B4B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16AD-3EE3-4088-A693-154B91C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A62C-8E89-4C9D-BBEE-8AE1A844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0E47-15D8-47AE-BE89-B950372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F073-B4EA-46B4-8920-F88A9772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6D91-791D-4725-BFAE-EC45B628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1BC6-A972-40E9-974F-C695006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90D1-7DAA-4A78-B645-874D54EE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FC47-A19C-40BD-BC4F-C7718E7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FA7A-B0CA-4F51-BAEB-7A1B297E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7E9D-95DF-4584-AA84-246F679C2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D98D-22EE-4105-9618-879F79EB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BBE9-1006-4050-932A-79148703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0061-9169-437F-BB18-98C798B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31B4-CA74-4A8A-9757-BF7B22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D2DC-859B-46BF-902A-87534BF2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4A61E-0033-450F-882B-1003A3CA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219B-D2DF-4CB7-9346-9EAD7A08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8751C-382C-4951-B965-569C2A6DC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35846-49F3-4C95-9273-06FF39D76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846C2-8168-4D7E-9369-B7102DBB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62D8C-8487-40FD-8D04-485194AA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3BA6C-00D7-41F6-9AE9-90CDCD23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1D00-9666-4F23-BF7C-9F1AD774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59840-EFC6-431C-B111-0B30E98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2818B-1005-4D5F-BE89-9124DB82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123F-7B09-4DB0-B469-0CD9F86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92B9-51BF-4DDA-9D83-F9807E57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71AE-480B-47EF-982B-3A3B6E9F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8D05-892E-4E28-B07A-8D4DB188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067-75FB-42A2-9948-4FA373C4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2738-6B52-4BE5-8FEC-E6976431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B4B03-DB4D-4F8B-8758-682E0442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A7A4-3137-4454-ABA5-B7096A6A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C1907-AF89-41AA-B013-6D23C288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CADA-238C-4AB1-BAF5-12D4C3D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E946-5AA9-4DEE-BB57-C542B889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7C8B9-705A-41CA-9B75-164B4BC87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1B58-1EBB-46C1-91D1-D65514969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3A9B2-F5F5-4B1D-BFC7-8AE0BEB2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1BA5-A6E8-4406-8DF2-E64B4E89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4FE5-5E1C-414F-B732-5CDAEA5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7E022-9BB7-4C69-91CF-05A8897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4F7A-4CE8-45D1-885F-0BB4E066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87C0-7DE1-42CE-82C1-567A6532A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8AE7-AAC0-4928-A4FB-3CCC102E98F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F63C-E2A8-42A6-AF71-31CA4474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7A57-BD3E-4B19-8622-F5041F8D0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1F75-CDD4-446C-A879-65CA5D0F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o.org/wcmsp5/groups/public/---dgreports/---dcomm/---publ/documents/publication/wcms_650553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fairscloud.com/1st-international-equal-pay-day-2020-18-september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FB3F-F172-483C-8DA8-8E9C7291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3" y="42300"/>
            <a:ext cx="8880629" cy="1020932"/>
          </a:xfrm>
        </p:spPr>
        <p:txBody>
          <a:bodyPr>
            <a:normAutofit/>
          </a:bodyPr>
          <a:lstStyle/>
          <a:p>
            <a:r>
              <a:rPr lang="en-US" sz="4400" dirty="0"/>
              <a:t>Factors Related To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2E63-7A74-459B-8F28-73810B742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394" y="5024761"/>
            <a:ext cx="8880629" cy="16246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of the women do jobs which has flexible working hours.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According to some people when women negotiates their salaries the company doesn’t like to hire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8BBBB-D6FC-4D97-9464-2D3B66AFC106}"/>
              </a:ext>
            </a:extLst>
          </p:cNvPr>
          <p:cNvSpPr txBox="1"/>
          <p:nvPr/>
        </p:nvSpPr>
        <p:spPr>
          <a:xfrm>
            <a:off x="6720397" y="2038454"/>
            <a:ext cx="4951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 are more likely to be in relatively high-paying jobs, dangerous industries such as mining, construction while,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omen, are more likely to be in clerical jobs, working in service industry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1DA6D5-FF07-454B-8F61-DB892E48D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584161"/>
              </p:ext>
            </p:extLst>
          </p:nvPr>
        </p:nvGraphicFramePr>
        <p:xfrm>
          <a:off x="435007" y="1207363"/>
          <a:ext cx="6161102" cy="342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023FC6-73F4-4DEC-96B1-BC02BF7C83E0}"/>
              </a:ext>
            </a:extLst>
          </p:cNvPr>
          <p:cNvSpPr txBox="1"/>
          <p:nvPr/>
        </p:nvSpPr>
        <p:spPr>
          <a:xfrm>
            <a:off x="435007" y="4634144"/>
            <a:ext cx="6161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taken from: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hlinkClick r:id="rId3"/>
              </a:rPr>
              <a:t>https://www.ilo.org/wcmsp5/groups/public/---dgreports/---dcomm/---publ/documents/publication/wcms_650553.pdf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B70-EC98-4795-9F8C-14E28FC3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International Scope of the 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8E4C-6B7C-4142-8DF5-09C8D975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085010"/>
          </a:xfrm>
        </p:spPr>
        <p:txBody>
          <a:bodyPr/>
          <a:lstStyle/>
          <a:p>
            <a:endParaRPr lang="en-US" sz="1800" dirty="0">
              <a:solidFill>
                <a:srgbClr val="424F55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has been significant progress in Europe, UK, France, Germany on addressing gender pay gaps, with new legal requirements in force.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Times New Roman" panose="02020603050405020304" pitchFamily="18" charset="0"/>
              </a:rPr>
              <a:t>ven countries which may be traditionally more conservative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in their approach have started introducing initiatives to ensure equal pay.</a:t>
            </a:r>
          </a:p>
          <a:p>
            <a:pPr marL="0" indent="0">
              <a:buNone/>
            </a:pPr>
            <a:endParaRPr lang="en-US" sz="24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75B45E06-4E69-40A9-88F4-E44702AC6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270321"/>
              </p:ext>
            </p:extLst>
          </p:nvPr>
        </p:nvGraphicFramePr>
        <p:xfrm>
          <a:off x="1033510" y="3045043"/>
          <a:ext cx="4639322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C710CB-C08F-4E65-BE3A-4FC404A34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24440"/>
              </p:ext>
            </p:extLst>
          </p:nvPr>
        </p:nvGraphicFramePr>
        <p:xfrm>
          <a:off x="6776622" y="3045043"/>
          <a:ext cx="4772488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8392D-C356-4505-ACA3-FBCB276FDDA2}"/>
              </a:ext>
            </a:extLst>
          </p:cNvPr>
          <p:cNvSpPr txBox="1"/>
          <p:nvPr/>
        </p:nvSpPr>
        <p:spPr>
          <a:xfrm>
            <a:off x="1033510" y="6484135"/>
            <a:ext cx="4639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Image Taken from</a:t>
            </a:r>
            <a:r>
              <a:rPr lang="en-US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https://www.ilo.org/wcmsp5/groups/public/---dgreports/---dcomm/---publ/documents/publication/wcms_650553.pdf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3CE02-46E9-43C1-8B94-70FABB5CB655}"/>
              </a:ext>
            </a:extLst>
          </p:cNvPr>
          <p:cNvSpPr txBox="1"/>
          <p:nvPr/>
        </p:nvSpPr>
        <p:spPr>
          <a:xfrm>
            <a:off x="6776622" y="6484135"/>
            <a:ext cx="4639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Image Taken from</a:t>
            </a:r>
            <a:r>
              <a:rPr lang="en-US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https://www.ilo.org/wcmsp5/groups/public/---dgreports/---dcomm/---publ/documents/publication/wcms_650553.pdf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man Rights Directorate, A3 Towers, Triq L-Arkata, Paola (2020)">
            <a:extLst>
              <a:ext uri="{FF2B5EF4-FFF2-40B4-BE49-F238E27FC236}">
                <a16:creationId xmlns:a16="http://schemas.microsoft.com/office/drawing/2014/main" id="{7D52F6C8-BF98-4849-8844-C6D8E8C308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" b="13153"/>
          <a:stretch/>
        </p:blipFill>
        <p:spPr bwMode="auto">
          <a:xfrm>
            <a:off x="7362549" y="4496540"/>
            <a:ext cx="4829451" cy="236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Human Rights Directorate, A3 Towers, Triq L-Arkata, Paola (2020)">
            <a:extLst>
              <a:ext uri="{FF2B5EF4-FFF2-40B4-BE49-F238E27FC236}">
                <a16:creationId xmlns:a16="http://schemas.microsoft.com/office/drawing/2014/main" id="{56A5124E-36F3-4631-A20E-19C6A4D7907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7" b="14129"/>
          <a:stretch/>
        </p:blipFill>
        <p:spPr bwMode="auto">
          <a:xfrm>
            <a:off x="3266984" y="2086252"/>
            <a:ext cx="5202313" cy="2410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01187-3490-4AFA-9C42-1BD9E88AEDC9}"/>
              </a:ext>
            </a:extLst>
          </p:cNvPr>
          <p:cNvSpPr txBox="1"/>
          <p:nvPr/>
        </p:nvSpPr>
        <p:spPr>
          <a:xfrm>
            <a:off x="6096000" y="545976"/>
            <a:ext cx="584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first time on </a:t>
            </a:r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September 2020</a:t>
            </a:r>
            <a:r>
              <a:rPr lang="en-US" dirty="0"/>
              <a:t> International Equal Pay Day was celebrated for the </a:t>
            </a:r>
            <a:r>
              <a:rPr lang="en-US" sz="1800" spc="-25" dirty="0">
                <a:effectLst/>
                <a:ea typeface="Times New Roman" panose="02020603050405020304" pitchFamily="18" charset="0"/>
                <a:cs typeface="Iskoola Pota" panose="020B0502040204020203" pitchFamily="34" charset="0"/>
              </a:rPr>
              <a:t>longstanding efforts towards the achievement of equal pay for the equal work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2EE84-66CE-4EEA-8C73-7AA9D56960F2}"/>
              </a:ext>
            </a:extLst>
          </p:cNvPr>
          <p:cNvSpPr txBox="1"/>
          <p:nvPr/>
        </p:nvSpPr>
        <p:spPr>
          <a:xfrm>
            <a:off x="228156" y="4745116"/>
            <a:ext cx="5593523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pc="-25" dirty="0">
                <a:solidFill>
                  <a:srgbClr val="454545"/>
                </a:solidFill>
                <a:ea typeface="Times New Roman" panose="02020603050405020304" pitchFamily="18" charset="0"/>
                <a:cs typeface="Iskoola Pota" panose="020B0502040204020203" pitchFamily="34" charset="0"/>
              </a:rPr>
              <a:t>The International Equal Pay Day builds on the </a:t>
            </a:r>
            <a:r>
              <a:rPr lang="en-US" spc="-25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Iskoola Pota" panose="020B0502040204020203" pitchFamily="34" charset="0"/>
              </a:rPr>
              <a:t>United Nations commitment to human rights and against all forms of discrimination.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pc="-25" dirty="0">
                <a:solidFill>
                  <a:srgbClr val="454545"/>
                </a:solidFill>
                <a:effectLst/>
                <a:ea typeface="Calibri" panose="020F0502020204030204" pitchFamily="34" charset="0"/>
                <a:cs typeface="Iskoola Pota" panose="020B0502040204020203" pitchFamily="34" charset="0"/>
              </a:rPr>
              <a:t>Worldwide, women make only 77 cents for every dollar earned by men, creating a lifetime of income inequality between men and women.</a:t>
            </a:r>
            <a:endParaRPr lang="en-US" dirty="0"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3FD69-7585-45D9-9BAE-F408198B8C67}"/>
              </a:ext>
            </a:extLst>
          </p:cNvPr>
          <p:cNvSpPr txBox="1"/>
          <p:nvPr/>
        </p:nvSpPr>
        <p:spPr>
          <a:xfrm flipH="1">
            <a:off x="157429" y="446024"/>
            <a:ext cx="4669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“Equal pay is essential not only for women but to build a world of dignity and justice for all.”</a:t>
            </a:r>
          </a:p>
          <a:p>
            <a:r>
              <a:rPr lang="en-US" dirty="0"/>
              <a:t>        - </a:t>
            </a:r>
            <a:r>
              <a:rPr lang="en-US" sz="1400" dirty="0"/>
              <a:t>António Guterres  (Secretary-General of UN)</a:t>
            </a:r>
          </a:p>
        </p:txBody>
      </p:sp>
      <p:pic>
        <p:nvPicPr>
          <p:cNvPr id="4" name="Picture 3" descr="1st International Equal Pay Day 2020 - 18 September">
            <a:extLst>
              <a:ext uri="{FF2B5EF4-FFF2-40B4-BE49-F238E27FC236}">
                <a16:creationId xmlns:a16="http://schemas.microsoft.com/office/drawing/2014/main" id="{F1EA6BFB-89A3-485C-B43B-09A08101CB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257" b="-742"/>
          <a:stretch/>
        </p:blipFill>
        <p:spPr bwMode="auto">
          <a:xfrm>
            <a:off x="0" y="-7034"/>
            <a:ext cx="4669654" cy="21395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524574-F6B1-46F1-9215-690CEEED6347}"/>
              </a:ext>
            </a:extLst>
          </p:cNvPr>
          <p:cNvSpPr txBox="1"/>
          <p:nvPr/>
        </p:nvSpPr>
        <p:spPr>
          <a:xfrm>
            <a:off x="62144" y="2123903"/>
            <a:ext cx="3204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Taken from: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hlinkClick r:id="rId5"/>
              </a:rPr>
              <a:t>https://affairscloud.com/1st-international-equal-pay-day-2020-18-september/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CF81-4AD4-48FA-BCB5-758AAFAD886F}"/>
              </a:ext>
            </a:extLst>
          </p:cNvPr>
          <p:cNvSpPr txBox="1"/>
          <p:nvPr/>
        </p:nvSpPr>
        <p:spPr>
          <a:xfrm>
            <a:off x="8395319" y="4005491"/>
            <a:ext cx="434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Image taken from: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https://www.govserv.org/MT/Paola/135283117104230/Human-Rights-Directorate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0EE9-F97B-466B-8F4B-84FE03E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Pressure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6AACB04-B8B4-4BF5-B511-7117C701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99071"/>
              </p:ext>
            </p:extLst>
          </p:nvPr>
        </p:nvGraphicFramePr>
        <p:xfrm>
          <a:off x="767179" y="1552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679B7D9-D7BB-4FE9-8345-0FB4517C34CE}"/>
              </a:ext>
            </a:extLst>
          </p:cNvPr>
          <p:cNvSpPr/>
          <p:nvPr/>
        </p:nvSpPr>
        <p:spPr>
          <a:xfrm>
            <a:off x="4918228" y="1873188"/>
            <a:ext cx="2246051" cy="1325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Society believe/people say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43E12-91C9-407F-A162-363340CE7C84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4367814" y="2530136"/>
            <a:ext cx="550414" cy="5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9BD5F7-F8E2-45E1-8C53-774E7D4AB8E7}"/>
              </a:ext>
            </a:extLst>
          </p:cNvPr>
          <p:cNvCxnSpPr>
            <a:stCxn id="4" idx="6"/>
          </p:cNvCxnSpPr>
          <p:nvPr/>
        </p:nvCxnSpPr>
        <p:spPr>
          <a:xfrm>
            <a:off x="7164279" y="2535970"/>
            <a:ext cx="550416" cy="3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A272B-61AA-4F37-94E0-1EF04388E864}"/>
              </a:ext>
            </a:extLst>
          </p:cNvPr>
          <p:cNvCxnSpPr>
            <a:stCxn id="4" idx="3"/>
          </p:cNvCxnSpPr>
          <p:nvPr/>
        </p:nvCxnSpPr>
        <p:spPr>
          <a:xfrm flipH="1">
            <a:off x="4980373" y="3004627"/>
            <a:ext cx="266782" cy="856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A62D1-50A0-4E60-9E92-7D1C034EECCF}"/>
              </a:ext>
            </a:extLst>
          </p:cNvPr>
          <p:cNvCxnSpPr>
            <a:stCxn id="4" idx="5"/>
          </p:cNvCxnSpPr>
          <p:nvPr/>
        </p:nvCxnSpPr>
        <p:spPr>
          <a:xfrm>
            <a:off x="6835352" y="3004627"/>
            <a:ext cx="541992" cy="857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2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Factors Related To Industry</vt:lpstr>
      <vt:lpstr>International Scope of the Issue </vt:lpstr>
      <vt:lpstr>PowerPoint Presentation</vt:lpstr>
      <vt:lpstr>Social Pressure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Gaffar</dc:creator>
  <cp:lastModifiedBy>Maryam Gaffar</cp:lastModifiedBy>
  <cp:revision>33</cp:revision>
  <dcterms:created xsi:type="dcterms:W3CDTF">2020-12-02T07:39:34Z</dcterms:created>
  <dcterms:modified xsi:type="dcterms:W3CDTF">2020-12-12T13:34:51Z</dcterms:modified>
</cp:coreProperties>
</file>