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3"/>
  </p:sldMasterIdLst>
  <p:notesMasterIdLst>
    <p:notesMasterId r:id="rId61"/>
  </p:notesMasterIdLst>
  <p:handoutMasterIdLst>
    <p:handoutMasterId r:id="rId62"/>
  </p:handoutMasterIdLst>
  <p:sldIdLst>
    <p:sldId id="416" r:id="rId4"/>
    <p:sldId id="418" r:id="rId5"/>
    <p:sldId id="419" r:id="rId6"/>
    <p:sldId id="257" r:id="rId7"/>
    <p:sldId id="420" r:id="rId8"/>
    <p:sldId id="424" r:id="rId9"/>
    <p:sldId id="425" r:id="rId10"/>
    <p:sldId id="426" r:id="rId11"/>
    <p:sldId id="428" r:id="rId12"/>
    <p:sldId id="429" r:id="rId13"/>
    <p:sldId id="430" r:id="rId14"/>
    <p:sldId id="436" r:id="rId15"/>
    <p:sldId id="437" r:id="rId16"/>
    <p:sldId id="438" r:id="rId17"/>
    <p:sldId id="287" r:id="rId18"/>
    <p:sldId id="414" r:id="rId19"/>
    <p:sldId id="289" r:id="rId20"/>
    <p:sldId id="439" r:id="rId21"/>
    <p:sldId id="440" r:id="rId22"/>
    <p:sldId id="441" r:id="rId23"/>
    <p:sldId id="291" r:id="rId24"/>
    <p:sldId id="292" r:id="rId25"/>
    <p:sldId id="293" r:id="rId26"/>
    <p:sldId id="442" r:id="rId27"/>
    <p:sldId id="443" r:id="rId28"/>
    <p:sldId id="444" r:id="rId29"/>
    <p:sldId id="294" r:id="rId30"/>
    <p:sldId id="415" r:id="rId31"/>
    <p:sldId id="295" r:id="rId32"/>
    <p:sldId id="445" r:id="rId33"/>
    <p:sldId id="298" r:id="rId34"/>
    <p:sldId id="299" r:id="rId35"/>
    <p:sldId id="300" r:id="rId36"/>
    <p:sldId id="301" r:id="rId37"/>
    <p:sldId id="302" r:id="rId38"/>
    <p:sldId id="446" r:id="rId39"/>
    <p:sldId id="447" r:id="rId40"/>
    <p:sldId id="303" r:id="rId41"/>
    <p:sldId id="448" r:id="rId42"/>
    <p:sldId id="449" r:id="rId43"/>
    <p:sldId id="450" r:id="rId44"/>
    <p:sldId id="304" r:id="rId45"/>
    <p:sldId id="451" r:id="rId46"/>
    <p:sldId id="305" r:id="rId47"/>
    <p:sldId id="452" r:id="rId48"/>
    <p:sldId id="306" r:id="rId49"/>
    <p:sldId id="453" r:id="rId50"/>
    <p:sldId id="307" r:id="rId51"/>
    <p:sldId id="308" r:id="rId52"/>
    <p:sldId id="454" r:id="rId53"/>
    <p:sldId id="455" r:id="rId54"/>
    <p:sldId id="456" r:id="rId55"/>
    <p:sldId id="457" r:id="rId56"/>
    <p:sldId id="458" r:id="rId57"/>
    <p:sldId id="309" r:id="rId58"/>
    <p:sldId id="459" r:id="rId59"/>
    <p:sldId id="460"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0" autoAdjust="0"/>
    <p:restoredTop sz="94646" autoAdjust="0"/>
  </p:normalViewPr>
  <p:slideViewPr>
    <p:cSldViewPr>
      <p:cViewPr varScale="1">
        <p:scale>
          <a:sx n="78" d="100"/>
          <a:sy n="78" d="100"/>
        </p:scale>
        <p:origin x="10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F2EF318A-5032-407C-A423-8ABFCE3B086A}" type="datetimeFigureOut">
              <a:rPr lang="en-US"/>
              <a:pPr>
                <a:defRPr/>
              </a:pPr>
              <a:t>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BBBFB02-9482-4EA8-9D37-4921C8060024}" type="slidenum">
              <a:rPr lang="en-US"/>
              <a:pPr>
                <a:defRPr/>
              </a:pPr>
              <a:t>‹#›</a:t>
            </a:fld>
            <a:endParaRPr lang="en-US"/>
          </a:p>
        </p:txBody>
      </p:sp>
    </p:spTree>
    <p:extLst>
      <p:ext uri="{BB962C8B-B14F-4D97-AF65-F5344CB8AC3E}">
        <p14:creationId xmlns:p14="http://schemas.microsoft.com/office/powerpoint/2010/main" val="762189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65103E4-44FC-48D7-9C49-789E436342E2}" type="datetimeFigureOut">
              <a:rPr lang="en-US"/>
              <a:pPr>
                <a:defRPr/>
              </a:pPr>
              <a:t>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69A9A0B-079D-4F23-A635-AF57B6B658B4}" type="slidenum">
              <a:rPr lang="en-US"/>
              <a:pPr>
                <a:defRPr/>
              </a:pPr>
              <a:t>‹#›</a:t>
            </a:fld>
            <a:endParaRPr lang="en-US"/>
          </a:p>
        </p:txBody>
      </p:sp>
    </p:spTree>
    <p:extLst>
      <p:ext uri="{BB962C8B-B14F-4D97-AF65-F5344CB8AC3E}">
        <p14:creationId xmlns:p14="http://schemas.microsoft.com/office/powerpoint/2010/main" val="37390529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35010C-F49C-4757-8AF4-8D90B00EF719}" type="slidenum">
              <a:rPr lang="en-US"/>
              <a:pPr>
                <a:spcBef>
                  <a:spcPct val="0"/>
                </a:spcBef>
              </a:pPr>
              <a:t>4</a:t>
            </a:fld>
            <a:endParaRPr lang="en-US"/>
          </a:p>
        </p:txBody>
      </p:sp>
    </p:spTree>
    <p:extLst>
      <p:ext uri="{BB962C8B-B14F-4D97-AF65-F5344CB8AC3E}">
        <p14:creationId xmlns:p14="http://schemas.microsoft.com/office/powerpoint/2010/main" val="123612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370F81-5906-45FB-A9CA-FF7F872ECEF9}" type="slidenum">
              <a:rPr lang="en-US"/>
              <a:pPr>
                <a:spcBef>
                  <a:spcPct val="0"/>
                </a:spcBef>
              </a:pPr>
              <a:t>29</a:t>
            </a:fld>
            <a:endParaRPr lang="en-US"/>
          </a:p>
        </p:txBody>
      </p:sp>
    </p:spTree>
    <p:extLst>
      <p:ext uri="{BB962C8B-B14F-4D97-AF65-F5344CB8AC3E}">
        <p14:creationId xmlns:p14="http://schemas.microsoft.com/office/powerpoint/2010/main" val="293363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BC2BED-8D87-4E33-BC68-6AEA5CE47743}" type="slidenum">
              <a:rPr lang="en-US"/>
              <a:pPr>
                <a:spcBef>
                  <a:spcPct val="0"/>
                </a:spcBef>
              </a:pPr>
              <a:t>31</a:t>
            </a:fld>
            <a:endParaRPr lang="en-US"/>
          </a:p>
        </p:txBody>
      </p:sp>
    </p:spTree>
    <p:extLst>
      <p:ext uri="{BB962C8B-B14F-4D97-AF65-F5344CB8AC3E}">
        <p14:creationId xmlns:p14="http://schemas.microsoft.com/office/powerpoint/2010/main" val="198398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3CD8F70-2E8E-48E6-9D9F-D2046A81FB4E}" type="slidenum">
              <a:rPr lang="en-US"/>
              <a:pPr>
                <a:spcBef>
                  <a:spcPct val="0"/>
                </a:spcBef>
              </a:pPr>
              <a:t>32</a:t>
            </a:fld>
            <a:endParaRPr lang="en-US"/>
          </a:p>
        </p:txBody>
      </p:sp>
    </p:spTree>
    <p:extLst>
      <p:ext uri="{BB962C8B-B14F-4D97-AF65-F5344CB8AC3E}">
        <p14:creationId xmlns:p14="http://schemas.microsoft.com/office/powerpoint/2010/main" val="1664192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7568F0-5F6C-4969-BDD3-7240F6BACA5B}" type="slidenum">
              <a:rPr lang="en-US"/>
              <a:pPr>
                <a:spcBef>
                  <a:spcPct val="0"/>
                </a:spcBef>
              </a:pPr>
              <a:t>33</a:t>
            </a:fld>
            <a:endParaRPr lang="en-US"/>
          </a:p>
        </p:txBody>
      </p:sp>
    </p:spTree>
    <p:extLst>
      <p:ext uri="{BB962C8B-B14F-4D97-AF65-F5344CB8AC3E}">
        <p14:creationId xmlns:p14="http://schemas.microsoft.com/office/powerpoint/2010/main" val="620260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390EAB-0AF0-464A-9A84-C7C24A2C6DD7}" type="slidenum">
              <a:rPr lang="en-US"/>
              <a:pPr>
                <a:spcBef>
                  <a:spcPct val="0"/>
                </a:spcBef>
              </a:pPr>
              <a:t>34</a:t>
            </a:fld>
            <a:endParaRPr lang="en-US"/>
          </a:p>
        </p:txBody>
      </p:sp>
    </p:spTree>
    <p:extLst>
      <p:ext uri="{BB962C8B-B14F-4D97-AF65-F5344CB8AC3E}">
        <p14:creationId xmlns:p14="http://schemas.microsoft.com/office/powerpoint/2010/main" val="1058709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787EE8-D61A-4369-B738-38F6119D0163}" type="slidenum">
              <a:rPr lang="en-US"/>
              <a:pPr>
                <a:spcBef>
                  <a:spcPct val="0"/>
                </a:spcBef>
              </a:pPr>
              <a:t>35</a:t>
            </a:fld>
            <a:endParaRPr lang="en-US"/>
          </a:p>
        </p:txBody>
      </p:sp>
    </p:spTree>
    <p:extLst>
      <p:ext uri="{BB962C8B-B14F-4D97-AF65-F5344CB8AC3E}">
        <p14:creationId xmlns:p14="http://schemas.microsoft.com/office/powerpoint/2010/main" val="1271764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7E23745-C344-4D77-B58B-4756C1D89AD6}" type="slidenum">
              <a:rPr lang="en-US"/>
              <a:pPr>
                <a:spcBef>
                  <a:spcPct val="0"/>
                </a:spcBef>
              </a:pPr>
              <a:t>38</a:t>
            </a:fld>
            <a:endParaRPr lang="en-US"/>
          </a:p>
        </p:txBody>
      </p:sp>
    </p:spTree>
    <p:extLst>
      <p:ext uri="{BB962C8B-B14F-4D97-AF65-F5344CB8AC3E}">
        <p14:creationId xmlns:p14="http://schemas.microsoft.com/office/powerpoint/2010/main" val="504336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97C47B-68D6-4B55-B4AB-17D6ECEAA159}" type="slidenum">
              <a:rPr lang="en-US"/>
              <a:pPr>
                <a:spcBef>
                  <a:spcPct val="0"/>
                </a:spcBef>
              </a:pPr>
              <a:t>42</a:t>
            </a:fld>
            <a:endParaRPr lang="en-US"/>
          </a:p>
        </p:txBody>
      </p:sp>
    </p:spTree>
    <p:extLst>
      <p:ext uri="{BB962C8B-B14F-4D97-AF65-F5344CB8AC3E}">
        <p14:creationId xmlns:p14="http://schemas.microsoft.com/office/powerpoint/2010/main" val="1244924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F67456-9C9D-4178-97BB-8E6A128439B1}" type="slidenum">
              <a:rPr lang="en-US"/>
              <a:pPr>
                <a:spcBef>
                  <a:spcPct val="0"/>
                </a:spcBef>
              </a:pPr>
              <a:t>44</a:t>
            </a:fld>
            <a:endParaRPr lang="en-US"/>
          </a:p>
        </p:txBody>
      </p:sp>
    </p:spTree>
    <p:extLst>
      <p:ext uri="{BB962C8B-B14F-4D97-AF65-F5344CB8AC3E}">
        <p14:creationId xmlns:p14="http://schemas.microsoft.com/office/powerpoint/2010/main" val="203895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1DA1A5-82F4-4B80-B211-3BB9F72AB8CE}" type="slidenum">
              <a:rPr lang="en-US"/>
              <a:pPr>
                <a:spcBef>
                  <a:spcPct val="0"/>
                </a:spcBef>
              </a:pPr>
              <a:t>46</a:t>
            </a:fld>
            <a:endParaRPr lang="en-US"/>
          </a:p>
        </p:txBody>
      </p:sp>
    </p:spTree>
    <p:extLst>
      <p:ext uri="{BB962C8B-B14F-4D97-AF65-F5344CB8AC3E}">
        <p14:creationId xmlns:p14="http://schemas.microsoft.com/office/powerpoint/2010/main" val="95757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3B1EA9-A01F-4A49-BDA4-2A017984AC6B}" type="slidenum">
              <a:rPr lang="en-US"/>
              <a:pPr>
                <a:spcBef>
                  <a:spcPct val="0"/>
                </a:spcBef>
              </a:pPr>
              <a:t>15</a:t>
            </a:fld>
            <a:endParaRPr lang="en-US"/>
          </a:p>
        </p:txBody>
      </p:sp>
    </p:spTree>
    <p:extLst>
      <p:ext uri="{BB962C8B-B14F-4D97-AF65-F5344CB8AC3E}">
        <p14:creationId xmlns:p14="http://schemas.microsoft.com/office/powerpoint/2010/main" val="3787436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42C209-3869-451C-B518-C2D82E8F3CD5}" type="slidenum">
              <a:rPr lang="en-US"/>
              <a:pPr>
                <a:spcBef>
                  <a:spcPct val="0"/>
                </a:spcBef>
              </a:pPr>
              <a:t>48</a:t>
            </a:fld>
            <a:endParaRPr lang="en-US"/>
          </a:p>
        </p:txBody>
      </p:sp>
    </p:spTree>
    <p:extLst>
      <p:ext uri="{BB962C8B-B14F-4D97-AF65-F5344CB8AC3E}">
        <p14:creationId xmlns:p14="http://schemas.microsoft.com/office/powerpoint/2010/main" val="2560351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77C21D-E908-401B-819D-CCF11F38DEB6}" type="slidenum">
              <a:rPr lang="en-US"/>
              <a:pPr>
                <a:spcBef>
                  <a:spcPct val="0"/>
                </a:spcBef>
              </a:pPr>
              <a:t>49</a:t>
            </a:fld>
            <a:endParaRPr lang="en-US"/>
          </a:p>
        </p:txBody>
      </p:sp>
    </p:spTree>
    <p:extLst>
      <p:ext uri="{BB962C8B-B14F-4D97-AF65-F5344CB8AC3E}">
        <p14:creationId xmlns:p14="http://schemas.microsoft.com/office/powerpoint/2010/main" val="2494211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1EA535-A880-49A5-BA68-C42F2BC498C3}" type="slidenum">
              <a:rPr lang="en-US"/>
              <a:pPr>
                <a:spcBef>
                  <a:spcPct val="0"/>
                </a:spcBef>
              </a:pPr>
              <a:t>55</a:t>
            </a:fld>
            <a:endParaRPr lang="en-US"/>
          </a:p>
        </p:txBody>
      </p:sp>
    </p:spTree>
    <p:extLst>
      <p:ext uri="{BB962C8B-B14F-4D97-AF65-F5344CB8AC3E}">
        <p14:creationId xmlns:p14="http://schemas.microsoft.com/office/powerpoint/2010/main" val="1780570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FF73BD-73B5-4D4E-A3BB-0E2190D02301}" type="slidenum">
              <a:rPr lang="en-US"/>
              <a:pPr>
                <a:spcBef>
                  <a:spcPct val="0"/>
                </a:spcBef>
              </a:pPr>
              <a:t>16</a:t>
            </a:fld>
            <a:endParaRPr lang="en-US"/>
          </a:p>
        </p:txBody>
      </p:sp>
    </p:spTree>
    <p:extLst>
      <p:ext uri="{BB962C8B-B14F-4D97-AF65-F5344CB8AC3E}">
        <p14:creationId xmlns:p14="http://schemas.microsoft.com/office/powerpoint/2010/main" val="316010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C0D88E5-BD0A-49AD-BB53-0389ACA4B215}" type="slidenum">
              <a:rPr lang="en-US"/>
              <a:pPr>
                <a:spcBef>
                  <a:spcPct val="0"/>
                </a:spcBef>
              </a:pPr>
              <a:t>17</a:t>
            </a:fld>
            <a:endParaRPr lang="en-US"/>
          </a:p>
        </p:txBody>
      </p:sp>
    </p:spTree>
    <p:extLst>
      <p:ext uri="{BB962C8B-B14F-4D97-AF65-F5344CB8AC3E}">
        <p14:creationId xmlns:p14="http://schemas.microsoft.com/office/powerpoint/2010/main" val="2666741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2BA0B47-9789-436A-B217-626DA418D6C3}" type="slidenum">
              <a:rPr lang="en-US"/>
              <a:pPr>
                <a:spcBef>
                  <a:spcPct val="0"/>
                </a:spcBef>
              </a:pPr>
              <a:t>21</a:t>
            </a:fld>
            <a:endParaRPr lang="en-US"/>
          </a:p>
        </p:txBody>
      </p:sp>
    </p:spTree>
    <p:extLst>
      <p:ext uri="{BB962C8B-B14F-4D97-AF65-F5344CB8AC3E}">
        <p14:creationId xmlns:p14="http://schemas.microsoft.com/office/powerpoint/2010/main" val="37360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E06A22-F026-4701-ADAC-0A2C30456803}" type="slidenum">
              <a:rPr lang="en-US"/>
              <a:pPr>
                <a:spcBef>
                  <a:spcPct val="0"/>
                </a:spcBef>
              </a:pPr>
              <a:t>22</a:t>
            </a:fld>
            <a:endParaRPr lang="en-US"/>
          </a:p>
        </p:txBody>
      </p:sp>
    </p:spTree>
    <p:extLst>
      <p:ext uri="{BB962C8B-B14F-4D97-AF65-F5344CB8AC3E}">
        <p14:creationId xmlns:p14="http://schemas.microsoft.com/office/powerpoint/2010/main" val="164178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5F26DF-757D-4F92-877F-8CF5AC7EF5D3}" type="slidenum">
              <a:rPr lang="en-US"/>
              <a:pPr>
                <a:spcBef>
                  <a:spcPct val="0"/>
                </a:spcBef>
              </a:pPr>
              <a:t>23</a:t>
            </a:fld>
            <a:endParaRPr lang="en-US"/>
          </a:p>
        </p:txBody>
      </p:sp>
    </p:spTree>
    <p:extLst>
      <p:ext uri="{BB962C8B-B14F-4D97-AF65-F5344CB8AC3E}">
        <p14:creationId xmlns:p14="http://schemas.microsoft.com/office/powerpoint/2010/main" val="2643671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B5441D-E556-4759-90A0-E386163E8EDE}" type="slidenum">
              <a:rPr lang="en-US"/>
              <a:pPr>
                <a:spcBef>
                  <a:spcPct val="0"/>
                </a:spcBef>
              </a:pPr>
              <a:t>27</a:t>
            </a:fld>
            <a:endParaRPr lang="en-US"/>
          </a:p>
        </p:txBody>
      </p:sp>
    </p:spTree>
    <p:extLst>
      <p:ext uri="{BB962C8B-B14F-4D97-AF65-F5344CB8AC3E}">
        <p14:creationId xmlns:p14="http://schemas.microsoft.com/office/powerpoint/2010/main" val="1262664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CB9CF1-67E0-457C-BB10-17E71A2FDA81}" type="slidenum">
              <a:rPr lang="en-US"/>
              <a:pPr>
                <a:spcBef>
                  <a:spcPct val="0"/>
                </a:spcBef>
              </a:pPr>
              <a:t>28</a:t>
            </a:fld>
            <a:endParaRPr lang="en-US"/>
          </a:p>
        </p:txBody>
      </p:sp>
    </p:spTree>
    <p:extLst>
      <p:ext uri="{BB962C8B-B14F-4D97-AF65-F5344CB8AC3E}">
        <p14:creationId xmlns:p14="http://schemas.microsoft.com/office/powerpoint/2010/main" val="1074156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a:solidFill>
                  <a:srgbClr val="FFFFFF"/>
                </a:solidFill>
              </a:defRPr>
            </a:lvl1pPr>
            <a:extLst/>
          </a:lstStyle>
          <a:p>
            <a:pPr>
              <a:defRPr/>
            </a:pPr>
            <a:fld id="{66BF64A3-EED4-48FD-B414-486F864DA5A5}" type="datetime1">
              <a:rPr lang="en-US"/>
              <a:pPr>
                <a:defRPr/>
              </a:pPr>
              <a:t>2/3/2016</a:t>
            </a:fld>
            <a:endParaRPr lang="en-US"/>
          </a:p>
        </p:txBody>
      </p:sp>
      <p:sp>
        <p:nvSpPr>
          <p:cNvPr id="13" name="Slide Number Placeholder 26"/>
          <p:cNvSpPr>
            <a:spLocks noGrp="1"/>
          </p:cNvSpPr>
          <p:nvPr>
            <p:ph type="sldNum" sz="quarter" idx="11"/>
          </p:nvPr>
        </p:nvSpPr>
        <p:spPr/>
        <p:txBody>
          <a:bodyPr/>
          <a:lstStyle>
            <a:lvl1pPr>
              <a:defRPr smtClean="0">
                <a:solidFill>
                  <a:srgbClr val="FFFFFF"/>
                </a:solidFill>
              </a:defRPr>
            </a:lvl1pPr>
          </a:lstStyle>
          <a:p>
            <a:pPr>
              <a:defRPr/>
            </a:pPr>
            <a:fld id="{6BBB584F-808B-463F-84AE-03067B42AEB2}" type="slidenum">
              <a:rPr lang="en-US"/>
              <a:pPr>
                <a:defRPr/>
              </a:pPr>
              <a:t>‹#›</a:t>
            </a:fld>
            <a:endParaRPr 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©1992-2014 by Pearson Education, Inc. All Rights Reserved.</a:t>
            </a:r>
          </a:p>
        </p:txBody>
      </p:sp>
    </p:spTree>
    <p:extLst>
      <p:ext uri="{BB962C8B-B14F-4D97-AF65-F5344CB8AC3E}">
        <p14:creationId xmlns:p14="http://schemas.microsoft.com/office/powerpoint/2010/main" val="23134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6A1AF84-0F03-408A-8AE0-373B937492A2}" type="datetime1">
              <a:rPr lang="en-US"/>
              <a:pPr>
                <a:defRPr/>
              </a:pPr>
              <a:t>2/3/2016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A8D162E6-8F2C-4C57-B7B6-41ED11ECD823}" type="slidenum">
              <a:rPr lang="en-US"/>
              <a:pPr>
                <a:defRPr/>
              </a:pPr>
              <a:t>‹#›</a:t>
            </a:fld>
            <a:endParaRPr lang="en-US"/>
          </a:p>
        </p:txBody>
      </p:sp>
    </p:spTree>
    <p:extLst>
      <p:ext uri="{BB962C8B-B14F-4D97-AF65-F5344CB8AC3E}">
        <p14:creationId xmlns:p14="http://schemas.microsoft.com/office/powerpoint/2010/main" val="37918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174472D-72C5-4D54-8946-DA8006C6BE98}" type="datetime1">
              <a:rPr lang="en-US"/>
              <a:pPr>
                <a:defRPr/>
              </a:pPr>
              <a:t>2/3/2016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7B42A08C-DDC1-4A08-B11D-32B151EC6113}" type="slidenum">
              <a:rPr lang="en-US"/>
              <a:pPr>
                <a:defRPr/>
              </a:pPr>
              <a:t>‹#›</a:t>
            </a:fld>
            <a:endParaRPr lang="en-US"/>
          </a:p>
        </p:txBody>
      </p:sp>
    </p:spTree>
    <p:extLst>
      <p:ext uri="{BB962C8B-B14F-4D97-AF65-F5344CB8AC3E}">
        <p14:creationId xmlns:p14="http://schemas.microsoft.com/office/powerpoint/2010/main" val="239257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effectLst/>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lvl1pPr>
              <a:defRPr sz="2400">
                <a:latin typeface="Calibri" panose="020F0502020204030204" pitchFamily="34" charset="0"/>
              </a:defRPr>
            </a:lvl1pPr>
            <a:lvl2pPr>
              <a:defRPr sz="2000">
                <a:latin typeface="Calibri" panose="020F0502020204030204" pitchFamily="34" charset="0"/>
              </a:defRPr>
            </a:lvl2pPr>
            <a:lvl3pPr>
              <a:defRPr sz="18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53FD3070-B8C4-4D29-BE4A-295B75181549}" type="datetime1">
              <a:rPr lang="en-US"/>
              <a:pPr>
                <a:defRPr/>
              </a:pPr>
              <a:t>2/3/2016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6" name="Slide Number Placeholder 17"/>
          <p:cNvSpPr>
            <a:spLocks noGrp="1"/>
          </p:cNvSpPr>
          <p:nvPr>
            <p:ph type="sldNum" sz="quarter" idx="12"/>
          </p:nvPr>
        </p:nvSpPr>
        <p:spPr/>
        <p:txBody>
          <a:bodyPr/>
          <a:lstStyle>
            <a:lvl1pPr>
              <a:defRPr/>
            </a:lvl1pPr>
          </a:lstStyle>
          <a:p>
            <a:pPr>
              <a:defRPr/>
            </a:pPr>
            <a:fld id="{625FA373-C9D4-4900-91F3-10E812A08196}" type="slidenum">
              <a:rPr lang="en-US"/>
              <a:pPr>
                <a:defRPr/>
              </a:pPr>
              <a:t>‹#›</a:t>
            </a:fld>
            <a:endParaRPr lang="en-US"/>
          </a:p>
        </p:txBody>
      </p:sp>
    </p:spTree>
    <p:extLst>
      <p:ext uri="{BB962C8B-B14F-4D97-AF65-F5344CB8AC3E}">
        <p14:creationId xmlns:p14="http://schemas.microsoft.com/office/powerpoint/2010/main" val="162761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a:lvl1pPr>
            <a:extLst/>
          </a:lstStyle>
          <a:p>
            <a:pPr>
              <a:defRPr/>
            </a:pPr>
            <a:fld id="{AA581D9C-ADCB-4040-855D-C6176A07BAB2}" type="datetime1">
              <a:rPr lang="en-US"/>
              <a:pPr>
                <a:defRPr/>
              </a:pPr>
              <a:t>2/3/2016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©1992-2014 by Pearson Education, Inc. All Rights Reserved.</a:t>
            </a:r>
          </a:p>
        </p:txBody>
      </p:sp>
      <p:sp>
        <p:nvSpPr>
          <p:cNvPr id="9" name="Slide Number Placeholder 5"/>
          <p:cNvSpPr>
            <a:spLocks noGrp="1"/>
          </p:cNvSpPr>
          <p:nvPr>
            <p:ph type="sldNum" sz="quarter" idx="12"/>
          </p:nvPr>
        </p:nvSpPr>
        <p:spPr/>
        <p:txBody>
          <a:bodyPr/>
          <a:lstStyle>
            <a:lvl1pPr>
              <a:defRPr smtClean="0"/>
            </a:lvl1pPr>
          </a:lstStyle>
          <a:p>
            <a:pPr>
              <a:defRPr/>
            </a:pPr>
            <a:fld id="{A4F9C6E6-D66B-4F76-B79C-FB92CECB4542}" type="slidenum">
              <a:rPr lang="en-US"/>
              <a:pPr>
                <a:defRPr/>
              </a:pPr>
              <a:t>‹#›</a:t>
            </a:fld>
            <a:endParaRPr lang="en-US"/>
          </a:p>
        </p:txBody>
      </p:sp>
    </p:spTree>
    <p:extLst>
      <p:ext uri="{BB962C8B-B14F-4D97-AF65-F5344CB8AC3E}">
        <p14:creationId xmlns:p14="http://schemas.microsoft.com/office/powerpoint/2010/main" val="172772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A2978C81-66F8-412E-96AF-3C7A371E6485}" type="datetime1">
              <a:rPr lang="en-US"/>
              <a:pPr>
                <a:defRPr/>
              </a:pPr>
              <a:t>2/3/2016</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©1992-2014 by Pearson Education, Inc. All Rights Reserved.</a:t>
            </a:r>
          </a:p>
        </p:txBody>
      </p:sp>
      <p:sp>
        <p:nvSpPr>
          <p:cNvPr id="8" name="Slide Number Placeholder 5"/>
          <p:cNvSpPr>
            <a:spLocks noGrp="1"/>
          </p:cNvSpPr>
          <p:nvPr>
            <p:ph type="sldNum" sz="quarter" idx="12"/>
          </p:nvPr>
        </p:nvSpPr>
        <p:spPr/>
        <p:txBody>
          <a:bodyPr/>
          <a:lstStyle>
            <a:lvl1pPr>
              <a:defRPr smtClean="0"/>
            </a:lvl1pPr>
          </a:lstStyle>
          <a:p>
            <a:pPr>
              <a:defRPr/>
            </a:pPr>
            <a:fld id="{C6D75EAE-F978-425A-BBD5-BC71A125A0E8}" type="slidenum">
              <a:rPr lang="en-US"/>
              <a:pPr>
                <a:defRPr/>
              </a:pPr>
              <a:t>‹#›</a:t>
            </a:fld>
            <a:endParaRPr lang="en-US"/>
          </a:p>
        </p:txBody>
      </p:sp>
    </p:spTree>
    <p:extLst>
      <p:ext uri="{BB962C8B-B14F-4D97-AF65-F5344CB8AC3E}">
        <p14:creationId xmlns:p14="http://schemas.microsoft.com/office/powerpoint/2010/main" val="28488567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CB585FA5-77D2-4542-A272-D045C1889F8B}" type="datetime1">
              <a:rPr lang="en-US"/>
              <a:pPr>
                <a:defRPr/>
              </a:pPr>
              <a:t>2/3/2016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©1992-2014 by Pearson Education, Inc. All Rights Reserved.</a:t>
            </a:r>
          </a:p>
        </p:txBody>
      </p:sp>
      <p:sp>
        <p:nvSpPr>
          <p:cNvPr id="7" name="Slide Number Placeholder 6"/>
          <p:cNvSpPr>
            <a:spLocks noGrp="1"/>
          </p:cNvSpPr>
          <p:nvPr>
            <p:ph type="sldNum" sz="quarter" idx="12"/>
          </p:nvPr>
        </p:nvSpPr>
        <p:spPr/>
        <p:txBody>
          <a:bodyPr/>
          <a:lstStyle>
            <a:lvl1pPr>
              <a:defRPr smtClean="0"/>
            </a:lvl1pPr>
          </a:lstStyle>
          <a:p>
            <a:pPr>
              <a:defRPr/>
            </a:pPr>
            <a:fld id="{1E13619F-1AF2-443E-8B67-16669E80D859}" type="slidenum">
              <a:rPr lang="en-US"/>
              <a:pPr>
                <a:defRPr/>
              </a:pPr>
              <a:t>‹#›</a:t>
            </a:fld>
            <a:endParaRPr lang="en-US"/>
          </a:p>
        </p:txBody>
      </p:sp>
    </p:spTree>
    <p:extLst>
      <p:ext uri="{BB962C8B-B14F-4D97-AF65-F5344CB8AC3E}">
        <p14:creationId xmlns:p14="http://schemas.microsoft.com/office/powerpoint/2010/main" val="272310298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5D5D751-2C65-4002-AB17-1F68769EA83C}" type="datetime1">
              <a:rPr lang="en-US"/>
              <a:pPr>
                <a:defRPr/>
              </a:pPr>
              <a:t>2/3/2016</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©1992-2014 by Pearson Education, Inc. All Rights Reserved.</a:t>
            </a:r>
          </a:p>
        </p:txBody>
      </p:sp>
      <p:sp>
        <p:nvSpPr>
          <p:cNvPr id="9" name="Slide Number Placeholder 8"/>
          <p:cNvSpPr>
            <a:spLocks noGrp="1"/>
          </p:cNvSpPr>
          <p:nvPr>
            <p:ph type="sldNum" sz="quarter" idx="12"/>
          </p:nvPr>
        </p:nvSpPr>
        <p:spPr/>
        <p:txBody>
          <a:bodyPr/>
          <a:lstStyle>
            <a:lvl1pPr>
              <a:defRPr smtClean="0"/>
            </a:lvl1pPr>
          </a:lstStyle>
          <a:p>
            <a:pPr>
              <a:defRPr/>
            </a:pPr>
            <a:fld id="{8DB61587-8E58-4CEB-899B-92EA9E024B94}" type="slidenum">
              <a:rPr lang="en-US"/>
              <a:pPr>
                <a:defRPr/>
              </a:pPr>
              <a:t>‹#›</a:t>
            </a:fld>
            <a:endParaRPr lang="en-US"/>
          </a:p>
        </p:txBody>
      </p:sp>
    </p:spTree>
    <p:extLst>
      <p:ext uri="{BB962C8B-B14F-4D97-AF65-F5344CB8AC3E}">
        <p14:creationId xmlns:p14="http://schemas.microsoft.com/office/powerpoint/2010/main" val="145083886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26BF9E9E-C79C-41B9-9581-CC8E08FD6D76}" type="datetime1">
              <a:rPr lang="en-US"/>
              <a:pPr>
                <a:defRPr/>
              </a:pPr>
              <a:t>2/3/2016</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©1992-2014 by Pearson Education, Inc. All Rights Reserved.</a:t>
            </a:r>
          </a:p>
        </p:txBody>
      </p:sp>
      <p:sp>
        <p:nvSpPr>
          <p:cNvPr id="5" name="Slide Number Placeholder 4"/>
          <p:cNvSpPr>
            <a:spLocks noGrp="1"/>
          </p:cNvSpPr>
          <p:nvPr>
            <p:ph type="sldNum" sz="quarter" idx="12"/>
          </p:nvPr>
        </p:nvSpPr>
        <p:spPr/>
        <p:txBody>
          <a:bodyPr/>
          <a:lstStyle>
            <a:lvl1pPr>
              <a:defRPr smtClean="0"/>
            </a:lvl1pPr>
          </a:lstStyle>
          <a:p>
            <a:pPr>
              <a:defRPr/>
            </a:pPr>
            <a:fld id="{CD30F21E-DA96-4063-B5CC-ECA1B412043F}" type="slidenum">
              <a:rPr lang="en-US"/>
              <a:pPr>
                <a:defRPr/>
              </a:pPr>
              <a:t>‹#›</a:t>
            </a:fld>
            <a:endParaRPr lang="en-US"/>
          </a:p>
        </p:txBody>
      </p:sp>
    </p:spTree>
    <p:extLst>
      <p:ext uri="{BB962C8B-B14F-4D97-AF65-F5344CB8AC3E}">
        <p14:creationId xmlns:p14="http://schemas.microsoft.com/office/powerpoint/2010/main" val="364805286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965A05D8-D3DC-4CE5-80D7-9A36DCA23DED}" type="datetime1">
              <a:rPr lang="en-US"/>
              <a:pPr>
                <a:defRPr/>
              </a:pPr>
              <a:t>2/3/2016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©1992-2014 by Pearson Education, Inc. All Rights Reserved.</a:t>
            </a:r>
          </a:p>
        </p:txBody>
      </p:sp>
      <p:sp>
        <p:nvSpPr>
          <p:cNvPr id="4" name="Slide Number Placeholder 17"/>
          <p:cNvSpPr>
            <a:spLocks noGrp="1"/>
          </p:cNvSpPr>
          <p:nvPr>
            <p:ph type="sldNum" sz="quarter" idx="12"/>
          </p:nvPr>
        </p:nvSpPr>
        <p:spPr/>
        <p:txBody>
          <a:bodyPr/>
          <a:lstStyle>
            <a:lvl1pPr>
              <a:defRPr/>
            </a:lvl1pPr>
          </a:lstStyle>
          <a:p>
            <a:pPr>
              <a:defRPr/>
            </a:pPr>
            <a:fld id="{0147830D-B927-470B-9BC0-3B9DD14CFCD7}" type="slidenum">
              <a:rPr lang="en-US"/>
              <a:pPr>
                <a:defRPr/>
              </a:pPr>
              <a:t>‹#›</a:t>
            </a:fld>
            <a:endParaRPr lang="en-US"/>
          </a:p>
        </p:txBody>
      </p:sp>
    </p:spTree>
    <p:extLst>
      <p:ext uri="{BB962C8B-B14F-4D97-AF65-F5344CB8AC3E}">
        <p14:creationId xmlns:p14="http://schemas.microsoft.com/office/powerpoint/2010/main" val="124070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extLst/>
          </a:lstStyle>
          <a:p>
            <a:pPr>
              <a:defRPr/>
            </a:pPr>
            <a:fld id="{95E0CB74-B875-4B14-8A34-FB32B67E82B6}" type="datetime1">
              <a:rPr lang="en-US"/>
              <a:pPr>
                <a:defRPr/>
              </a:pPr>
              <a:t>2/3/2016</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©1992-2014 by Pearson Education, Inc. All Rights Reserved.</a:t>
            </a:r>
          </a:p>
        </p:txBody>
      </p:sp>
      <p:sp>
        <p:nvSpPr>
          <p:cNvPr id="7" name="Slide Number Placeholder 6"/>
          <p:cNvSpPr>
            <a:spLocks noGrp="1"/>
          </p:cNvSpPr>
          <p:nvPr>
            <p:ph type="sldNum" sz="quarter" idx="12"/>
          </p:nvPr>
        </p:nvSpPr>
        <p:spPr/>
        <p:txBody>
          <a:bodyPr/>
          <a:lstStyle>
            <a:lvl1pPr>
              <a:defRPr smtClean="0"/>
            </a:lvl1pPr>
          </a:lstStyle>
          <a:p>
            <a:pPr>
              <a:defRPr/>
            </a:pPr>
            <a:fld id="{E562AC8C-E185-4AA3-AB5B-A4927D78B7D6}" type="slidenum">
              <a:rPr lang="en-US"/>
              <a:pPr>
                <a:defRPr/>
              </a:pPr>
              <a:t>‹#›</a:t>
            </a:fld>
            <a:endParaRPr lang="en-US"/>
          </a:p>
        </p:txBody>
      </p:sp>
    </p:spTree>
    <p:extLst>
      <p:ext uri="{BB962C8B-B14F-4D97-AF65-F5344CB8AC3E}">
        <p14:creationId xmlns:p14="http://schemas.microsoft.com/office/powerpoint/2010/main" val="38612352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fontAlgn="auto" hangingPunct="1">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005CBF58-A5A7-4646-8EBF-DEF99A3996E3}" type="datetime1">
              <a:rPr lang="en-US"/>
              <a:pPr>
                <a:defRPr/>
              </a:pPr>
              <a:t>2/3/2016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©1992-2014 by Pearson Education, Inc. All Rights Reserved.</a:t>
            </a:r>
          </a:p>
        </p:txBody>
      </p:sp>
      <p:sp>
        <p:nvSpPr>
          <p:cNvPr id="13" name="Slide Number Placeholder 6"/>
          <p:cNvSpPr>
            <a:spLocks noGrp="1"/>
          </p:cNvSpPr>
          <p:nvPr>
            <p:ph type="sldNum" sz="quarter" idx="12"/>
          </p:nvPr>
        </p:nvSpPr>
        <p:spPr/>
        <p:txBody>
          <a:bodyPr/>
          <a:lstStyle>
            <a:lvl1pPr>
              <a:defRPr smtClean="0"/>
            </a:lvl1pPr>
          </a:lstStyle>
          <a:p>
            <a:pPr>
              <a:defRPr/>
            </a:pPr>
            <a:fld id="{7017B2EA-947A-44AF-93FB-9B6BEC0CDE3C}" type="slidenum">
              <a:rPr lang="en-US"/>
              <a:pPr>
                <a:defRPr/>
              </a:pPr>
              <a:t>‹#›</a:t>
            </a:fld>
            <a:endParaRPr lang="en-US"/>
          </a:p>
        </p:txBody>
      </p:sp>
    </p:spTree>
    <p:extLst>
      <p:ext uri="{BB962C8B-B14F-4D97-AF65-F5344CB8AC3E}">
        <p14:creationId xmlns:p14="http://schemas.microsoft.com/office/powerpoint/2010/main" val="20081149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1" fontAlgn="auto" hangingPunct="1">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7C8AA392-EEAB-46C7-9A28-CABB26F02A14}" type="datetime1">
              <a:rPr lang="en-US"/>
              <a:pPr>
                <a:defRPr/>
              </a:pPr>
              <a:t>2/3/2016</a:t>
            </a:fld>
            <a:endParaRPr lang="en-US"/>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r>
              <a:rPr lang="en-US"/>
              <a:t>©1992-2014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atin typeface="Lucida Sans Unicode" panose="020B0602030504020204" pitchFamily="34" charset="0"/>
              </a:defRPr>
            </a:lvl1pPr>
          </a:lstStyle>
          <a:p>
            <a:pPr>
              <a:defRPr/>
            </a:pPr>
            <a:fld id="{0E96F638-6D85-43F4-9191-E6B4207EC860}" type="slidenum">
              <a:rPr lang="en-US"/>
              <a:pPr>
                <a:defRPr/>
              </a:pPr>
              <a:t>‹#›</a:t>
            </a:fld>
            <a:endParaRPr lang="en-US"/>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795" r:id="rId7"/>
    <p:sldLayoutId id="2147483805" r:id="rId8"/>
    <p:sldLayoutId id="2147483806" r:id="rId9"/>
    <p:sldLayoutId id="2147483796" r:id="rId10"/>
    <p:sldLayoutId id="2147483797" r:id="rId11"/>
    <p:sldLayoutId id="2147483798"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descr="cpphtp9_03_Page_0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descr="cpphtp9_03_Page_1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descr="cpphtp9_03_Page_1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descr="cpphtp9_03_Page_2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descr="cpphtp9_03_Page_2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descr="cpphtp9_03_Page_2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  Initializing Objects with Constructors (cont.)</a:t>
            </a:r>
            <a:endParaRPr lang="en-US" dirty="0" smtClean="0"/>
          </a:p>
        </p:txBody>
      </p:sp>
      <p:sp>
        <p:nvSpPr>
          <p:cNvPr id="61443" name="Text Placeholder 2"/>
          <p:cNvSpPr>
            <a:spLocks noGrp="1"/>
          </p:cNvSpPr>
          <p:nvPr>
            <p:ph type="body" idx="1"/>
          </p:nvPr>
        </p:nvSpPr>
        <p:spPr/>
        <p:txBody>
          <a:bodyPr>
            <a:normAutofit fontScale="92500" lnSpcReduction="10000"/>
          </a:bodyPr>
          <a:lstStyle/>
          <a:p>
            <a:pPr>
              <a:lnSpc>
                <a:spcPct val="110000"/>
              </a:lnSpc>
              <a:spcAft>
                <a:spcPts val="600"/>
              </a:spcAft>
            </a:pPr>
            <a:r>
              <a:rPr lang="en-US" smtClean="0"/>
              <a:t>A </a:t>
            </a:r>
            <a:r>
              <a:rPr lang="en-US" smtClean="0">
                <a:solidFill>
                  <a:srgbClr val="FF0000"/>
                </a:solidFill>
              </a:rPr>
              <a:t>constructor</a:t>
            </a:r>
            <a:r>
              <a:rPr lang="en-US" smtClean="0"/>
              <a:t> specifies in its </a:t>
            </a:r>
            <a:r>
              <a:rPr lang="en-US" smtClean="0">
                <a:solidFill>
                  <a:srgbClr val="0000FF"/>
                </a:solidFill>
              </a:rPr>
              <a:t>parameter list </a:t>
            </a:r>
            <a:r>
              <a:rPr lang="en-US" smtClean="0"/>
              <a:t>the data it requires to perform its task.</a:t>
            </a:r>
          </a:p>
          <a:p>
            <a:pPr>
              <a:lnSpc>
                <a:spcPct val="110000"/>
              </a:lnSpc>
              <a:spcAft>
                <a:spcPts val="600"/>
              </a:spcAft>
            </a:pPr>
            <a:r>
              <a:rPr lang="en-US" smtClean="0"/>
              <a:t>When you create a new </a:t>
            </a:r>
            <a:r>
              <a:rPr lang="en-US" smtClean="0">
                <a:solidFill>
                  <a:srgbClr val="FF0000"/>
                </a:solidFill>
              </a:rPr>
              <a:t>object</a:t>
            </a:r>
            <a:r>
              <a:rPr lang="en-US" smtClean="0"/>
              <a:t>, you place this data in the parentheses that follow the object name.</a:t>
            </a:r>
          </a:p>
          <a:p>
            <a:pPr>
              <a:lnSpc>
                <a:spcPct val="110000"/>
              </a:lnSpc>
              <a:spcAft>
                <a:spcPts val="600"/>
              </a:spcAft>
            </a:pPr>
            <a:r>
              <a:rPr lang="en-US" smtClean="0"/>
              <a:t>The constructor uses a </a:t>
            </a:r>
            <a:r>
              <a:rPr lang="en-US" smtClean="0">
                <a:solidFill>
                  <a:srgbClr val="0000FF"/>
                </a:solidFill>
              </a:rPr>
              <a:t>member-initializer list </a:t>
            </a:r>
            <a:r>
              <a:rPr lang="en-US" smtClean="0"/>
              <a:t>(line 15) to initialize the courseName data member with the value of the constructor’s parameter name. </a:t>
            </a:r>
          </a:p>
          <a:p>
            <a:pPr>
              <a:lnSpc>
                <a:spcPct val="110000"/>
              </a:lnSpc>
              <a:spcAft>
                <a:spcPts val="600"/>
              </a:spcAft>
            </a:pPr>
            <a:r>
              <a:rPr lang="en-US" smtClean="0">
                <a:solidFill>
                  <a:srgbClr val="0000FF"/>
                </a:solidFill>
              </a:rPr>
              <a:t>Member initializers </a:t>
            </a:r>
            <a:r>
              <a:rPr lang="en-US" smtClean="0"/>
              <a:t>appear between a constructor’s parameter list and the left brace that begins the constructor’s body. </a:t>
            </a:r>
          </a:p>
          <a:p>
            <a:pPr>
              <a:lnSpc>
                <a:spcPct val="110000"/>
              </a:lnSpc>
              <a:spcAft>
                <a:spcPts val="600"/>
              </a:spcAft>
            </a:pPr>
            <a:r>
              <a:rPr lang="en-US" smtClean="0">
                <a:solidFill>
                  <a:srgbClr val="FF0000"/>
                </a:solidFill>
              </a:rPr>
              <a:t>The member initializer list is separated from the parameter list with a colon (:). </a:t>
            </a:r>
            <a:endParaRPr lang="en-US" smtClean="0">
              <a:solidFill>
                <a:srgbClr val="FF0000"/>
              </a:solidFill>
            </a:endParaRPr>
          </a:p>
        </p:txBody>
      </p:sp>
      <p:sp>
        <p:nvSpPr>
          <p:cNvPr id="7578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138"/>
            <a:ext cx="8229600" cy="1143000"/>
          </a:xfrm>
        </p:spPr>
        <p:txBody>
          <a:bodyPr/>
          <a:lstStyle/>
          <a:p>
            <a:r>
              <a:rPr lang="en-US" smtClean="0"/>
              <a:t>3.5  Initializing Objects with Constructors (cont.)</a:t>
            </a:r>
            <a:endParaRPr lang="en-US" dirty="0" smtClean="0"/>
          </a:p>
        </p:txBody>
      </p:sp>
      <p:sp>
        <p:nvSpPr>
          <p:cNvPr id="62467" name="Text Placeholder 2"/>
          <p:cNvSpPr>
            <a:spLocks noGrp="1"/>
          </p:cNvSpPr>
          <p:nvPr>
            <p:ph type="body" idx="1"/>
          </p:nvPr>
        </p:nvSpPr>
        <p:spPr>
          <a:xfrm>
            <a:off x="453242" y="1681957"/>
            <a:ext cx="8229600" cy="4525962"/>
          </a:xfrm>
        </p:spPr>
        <p:txBody>
          <a:bodyPr/>
          <a:lstStyle/>
          <a:p>
            <a:pPr>
              <a:spcBef>
                <a:spcPts val="600"/>
              </a:spcBef>
              <a:spcAft>
                <a:spcPts val="600"/>
              </a:spcAft>
            </a:pPr>
            <a:r>
              <a:rPr lang="en-US" smtClean="0"/>
              <a:t>A </a:t>
            </a:r>
            <a:r>
              <a:rPr lang="en-US" smtClean="0">
                <a:solidFill>
                  <a:srgbClr val="0000FF"/>
                </a:solidFill>
              </a:rPr>
              <a:t>member initializer </a:t>
            </a:r>
            <a:r>
              <a:rPr lang="en-US" smtClean="0"/>
              <a:t>consists of </a:t>
            </a:r>
            <a:r>
              <a:rPr lang="en-US" smtClean="0">
                <a:solidFill>
                  <a:srgbClr val="FF0000"/>
                </a:solidFill>
              </a:rPr>
              <a:t>a data member’s variable name followed by parentheses containing the member’s initial value. </a:t>
            </a:r>
            <a:endParaRPr lang="en-US" smtClean="0"/>
          </a:p>
          <a:p>
            <a:pPr>
              <a:spcBef>
                <a:spcPts val="600"/>
              </a:spcBef>
              <a:spcAft>
                <a:spcPts val="600"/>
              </a:spcAft>
            </a:pPr>
            <a:r>
              <a:rPr lang="en-US" smtClean="0"/>
              <a:t>In this example, courseName is initialized with the value of the parameter name.</a:t>
            </a:r>
          </a:p>
          <a:p>
            <a:pPr>
              <a:spcBef>
                <a:spcPts val="600"/>
              </a:spcBef>
              <a:spcAft>
                <a:spcPts val="600"/>
              </a:spcAft>
            </a:pPr>
            <a:r>
              <a:rPr lang="en-US" smtClean="0">
                <a:solidFill>
                  <a:srgbClr val="FF0000"/>
                </a:solidFill>
              </a:rPr>
              <a:t>If a class contains more than one data member, each data member’s initializer is separated from the next by a comma.</a:t>
            </a:r>
          </a:p>
          <a:p>
            <a:pPr>
              <a:spcBef>
                <a:spcPts val="600"/>
              </a:spcBef>
              <a:spcAft>
                <a:spcPts val="600"/>
              </a:spcAft>
            </a:pPr>
            <a:r>
              <a:rPr lang="en-US" smtClean="0"/>
              <a:t>The member initializer list executes before the body of the constructor executes. </a:t>
            </a:r>
            <a:endParaRPr lang="en-US" smtClean="0"/>
          </a:p>
        </p:txBody>
      </p:sp>
      <p:sp>
        <p:nvSpPr>
          <p:cNvPr id="7578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  Initializing Objects with Constructors (cont.)</a:t>
            </a:r>
            <a:endParaRPr lang="en-US" dirty="0" smtClean="0"/>
          </a:p>
        </p:txBody>
      </p:sp>
      <p:sp>
        <p:nvSpPr>
          <p:cNvPr id="64515" name="Text Placeholder 2"/>
          <p:cNvSpPr>
            <a:spLocks noGrp="1"/>
          </p:cNvSpPr>
          <p:nvPr>
            <p:ph type="body" idx="1"/>
          </p:nvPr>
        </p:nvSpPr>
        <p:spPr>
          <a:xfrm>
            <a:off x="457200" y="1350860"/>
            <a:ext cx="8229600" cy="5148262"/>
          </a:xfrm>
        </p:spPr>
        <p:txBody>
          <a:bodyPr>
            <a:normAutofit fontScale="92500" lnSpcReduction="20000"/>
          </a:bodyPr>
          <a:lstStyle/>
          <a:p>
            <a:pPr>
              <a:lnSpc>
                <a:spcPct val="110000"/>
              </a:lnSpc>
              <a:spcAft>
                <a:spcPts val="600"/>
              </a:spcAft>
            </a:pPr>
            <a:r>
              <a:rPr lang="en-US" smtClean="0">
                <a:solidFill>
                  <a:srgbClr val="FF0000"/>
                </a:solidFill>
              </a:rPr>
              <a:t>Any constructor that takes no arguments is called a </a:t>
            </a:r>
            <a:r>
              <a:rPr lang="en-US" smtClean="0">
                <a:solidFill>
                  <a:srgbClr val="0000FF"/>
                </a:solidFill>
              </a:rPr>
              <a:t>default constructor.</a:t>
            </a:r>
          </a:p>
          <a:p>
            <a:pPr>
              <a:lnSpc>
                <a:spcPct val="110000"/>
              </a:lnSpc>
              <a:spcAft>
                <a:spcPts val="600"/>
              </a:spcAft>
            </a:pPr>
            <a:r>
              <a:rPr lang="en-US" smtClean="0"/>
              <a:t>A class gets a </a:t>
            </a:r>
            <a:r>
              <a:rPr lang="en-US" smtClean="0">
                <a:solidFill>
                  <a:srgbClr val="0000FF"/>
                </a:solidFill>
              </a:rPr>
              <a:t>default constructor </a:t>
            </a:r>
            <a:r>
              <a:rPr lang="en-US" smtClean="0"/>
              <a:t>in one of several ways:</a:t>
            </a:r>
          </a:p>
          <a:p>
            <a:pPr lvl="1">
              <a:lnSpc>
                <a:spcPct val="110000"/>
              </a:lnSpc>
              <a:spcBef>
                <a:spcPts val="400"/>
              </a:spcBef>
              <a:spcAft>
                <a:spcPts val="600"/>
              </a:spcAft>
            </a:pPr>
            <a:r>
              <a:rPr lang="en-US" smtClean="0">
                <a:solidFill>
                  <a:srgbClr val="FF0000"/>
                </a:solidFill>
              </a:rPr>
              <a:t>The compiler </a:t>
            </a:r>
            <a:r>
              <a:rPr lang="en-US" smtClean="0">
                <a:solidFill>
                  <a:srgbClr val="0000FF"/>
                </a:solidFill>
              </a:rPr>
              <a:t>implicitly</a:t>
            </a:r>
            <a:r>
              <a:rPr lang="en-US" smtClean="0">
                <a:solidFill>
                  <a:srgbClr val="FF0000"/>
                </a:solidFill>
              </a:rPr>
              <a:t> creates a default constructor in every class that does not have any user-defined constructors. </a:t>
            </a:r>
          </a:p>
          <a:p>
            <a:pPr lvl="1">
              <a:lnSpc>
                <a:spcPct val="110000"/>
              </a:lnSpc>
              <a:spcBef>
                <a:spcPts val="400"/>
              </a:spcBef>
              <a:spcAft>
                <a:spcPts val="600"/>
              </a:spcAft>
            </a:pPr>
            <a:r>
              <a:rPr lang="en-US" b="1" smtClean="0">
                <a:solidFill>
                  <a:srgbClr val="0000FF"/>
                </a:solidFill>
              </a:rPr>
              <a:t>The default constructor does not initialize the class’s data members, but does call the default constructor for each data member that is an object of another class</a:t>
            </a:r>
            <a:r>
              <a:rPr lang="en-US" b="1" smtClean="0">
                <a:solidFill>
                  <a:srgbClr val="FF0000"/>
                </a:solidFill>
              </a:rPr>
              <a:t>. </a:t>
            </a:r>
            <a:r>
              <a:rPr lang="en-US" smtClean="0">
                <a:solidFill>
                  <a:srgbClr val="FF0000"/>
                </a:solidFill>
              </a:rPr>
              <a:t>An uninitialized variable contains an undefined (“garbage”) value.</a:t>
            </a:r>
          </a:p>
          <a:p>
            <a:pPr lvl="1">
              <a:lnSpc>
                <a:spcPct val="110000"/>
              </a:lnSpc>
              <a:spcBef>
                <a:spcPts val="400"/>
              </a:spcBef>
              <a:spcAft>
                <a:spcPts val="600"/>
              </a:spcAft>
            </a:pPr>
            <a:r>
              <a:rPr lang="en-US" smtClean="0"/>
              <a:t>You </a:t>
            </a:r>
            <a:r>
              <a:rPr lang="en-US" smtClean="0">
                <a:solidFill>
                  <a:srgbClr val="0000FF"/>
                </a:solidFill>
              </a:rPr>
              <a:t>explicitly</a:t>
            </a:r>
            <a:r>
              <a:rPr lang="en-US" smtClean="0"/>
              <a:t> define a constructor that takes no arguments. </a:t>
            </a:r>
            <a:r>
              <a:rPr lang="en-US" smtClean="0">
                <a:solidFill>
                  <a:srgbClr val="FF0000"/>
                </a:solidFill>
              </a:rPr>
              <a:t>Such a default constructor will call the default constructor for each data member that is an object of another class and will perform additional initialization specified by you. </a:t>
            </a:r>
          </a:p>
          <a:p>
            <a:pPr lvl="1">
              <a:lnSpc>
                <a:spcPct val="110000"/>
              </a:lnSpc>
              <a:spcBef>
                <a:spcPts val="400"/>
              </a:spcBef>
              <a:spcAft>
                <a:spcPts val="600"/>
              </a:spcAft>
            </a:pPr>
            <a:r>
              <a:rPr lang="en-US" smtClean="0">
                <a:solidFill>
                  <a:srgbClr val="FF0000"/>
                </a:solidFill>
              </a:rPr>
              <a:t>If you define any constructors with arguments, C++ will not implicitly create a default constructor for that class. </a:t>
            </a:r>
            <a:endParaRPr lang="en-US" smtClean="0">
              <a:solidFill>
                <a:srgbClr val="FF0000"/>
              </a:solidFill>
            </a:endParaRPr>
          </a:p>
        </p:txBody>
      </p:sp>
      <p:sp>
        <p:nvSpPr>
          <p:cNvPr id="7782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descr="cpphtp9_03_Page_2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descr="cpphtp9_03_Page_2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cpphtp9_03_Page_0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9691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descr="cpphtp9_03_Page_2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3.6  Placing a Class in a </a:t>
            </a:r>
            <a:r>
              <a:rPr lang="en-US" smtClean="0">
                <a:solidFill>
                  <a:srgbClr val="FF0000"/>
                </a:solidFill>
              </a:rPr>
              <a:t>Separate File for Reusability</a:t>
            </a:r>
            <a:endParaRPr lang="en-US" dirty="0" smtClean="0">
              <a:solidFill>
                <a:srgbClr val="FF0000"/>
              </a:solidFill>
            </a:endParaRPr>
          </a:p>
        </p:txBody>
      </p:sp>
      <p:sp>
        <p:nvSpPr>
          <p:cNvPr id="36867" name="Text Placeholder 2"/>
          <p:cNvSpPr>
            <a:spLocks noGrp="1"/>
          </p:cNvSpPr>
          <p:nvPr>
            <p:ph type="body" idx="1"/>
          </p:nvPr>
        </p:nvSpPr>
        <p:spPr/>
        <p:txBody>
          <a:bodyPr/>
          <a:lstStyle/>
          <a:p>
            <a:r>
              <a:rPr lang="en-US" smtClean="0"/>
              <a:t>One of the benefits of creating </a:t>
            </a:r>
            <a:r>
              <a:rPr lang="en-US" smtClean="0">
                <a:solidFill>
                  <a:srgbClr val="FF0000"/>
                </a:solidFill>
              </a:rPr>
              <a:t>class definitions </a:t>
            </a:r>
            <a:r>
              <a:rPr lang="en-US" smtClean="0"/>
              <a:t>is that, when packaged properly, our classes can be reused by programmers - potentially worldwide.</a:t>
            </a:r>
            <a:br>
              <a:rPr lang="en-US" smtClean="0"/>
            </a:br>
            <a:endParaRPr lang="en-US" smtClean="0"/>
          </a:p>
          <a:p>
            <a:r>
              <a:rPr lang="en-US" smtClean="0"/>
              <a:t>Programmers who wish to use our GradeBook class cannot simply include the file from Fig. 3.7 in another program.</a:t>
            </a:r>
            <a:br>
              <a:rPr lang="en-US" smtClean="0"/>
            </a:br>
            <a:endParaRPr lang="en-US" smtClean="0"/>
          </a:p>
          <a:p>
            <a:pPr lvl="1"/>
            <a:r>
              <a:rPr lang="en-US" smtClean="0">
                <a:solidFill>
                  <a:srgbClr val="FF0000"/>
                </a:solidFill>
              </a:rPr>
              <a:t>As you learned in Chapter 2, function main begins the execution of every program, and every program must have exactly one main function.</a:t>
            </a:r>
            <a:endParaRPr lang="en-US" smtClean="0">
              <a:solidFill>
                <a:srgbClr val="FF0000"/>
              </a:solidFill>
            </a:endParaRPr>
          </a:p>
        </p:txBody>
      </p:sp>
      <p:sp>
        <p:nvSpPr>
          <p:cNvPr id="8294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70659" name="Text Placeholder 2"/>
          <p:cNvSpPr>
            <a:spLocks noGrp="1"/>
          </p:cNvSpPr>
          <p:nvPr>
            <p:ph type="body" idx="1"/>
          </p:nvPr>
        </p:nvSpPr>
        <p:spPr/>
        <p:txBody>
          <a:bodyPr/>
          <a:lstStyle/>
          <a:p>
            <a:pPr>
              <a:spcAft>
                <a:spcPts val="600"/>
              </a:spcAft>
            </a:pPr>
            <a:r>
              <a:rPr lang="en-US" smtClean="0"/>
              <a:t>Each of the previous examples in the chapter consists of a single </a:t>
            </a:r>
            <a:r>
              <a:rPr lang="en-US" smtClean="0">
                <a:solidFill>
                  <a:srgbClr val="FF0000"/>
                </a:solidFill>
              </a:rPr>
              <a:t>.cpp file</a:t>
            </a:r>
            <a:r>
              <a:rPr lang="en-US" smtClean="0"/>
              <a:t>, also known as a </a:t>
            </a:r>
            <a:r>
              <a:rPr lang="en-US" smtClean="0">
                <a:solidFill>
                  <a:srgbClr val="FF0000"/>
                </a:solidFill>
              </a:rPr>
              <a:t>source-code file</a:t>
            </a:r>
            <a:r>
              <a:rPr lang="en-US" smtClean="0"/>
              <a:t>, that contains a GradeBook class definition and a main function.</a:t>
            </a:r>
          </a:p>
          <a:p>
            <a:pPr>
              <a:spcAft>
                <a:spcPts val="600"/>
              </a:spcAft>
            </a:pPr>
            <a:r>
              <a:rPr lang="en-US" smtClean="0">
                <a:solidFill>
                  <a:srgbClr val="FF0000"/>
                </a:solidFill>
              </a:rPr>
              <a:t>When building an </a:t>
            </a:r>
            <a:r>
              <a:rPr lang="en-US" smtClean="0">
                <a:solidFill>
                  <a:srgbClr val="0000FF"/>
                </a:solidFill>
              </a:rPr>
              <a:t>object-oriented C++ program</a:t>
            </a:r>
            <a:r>
              <a:rPr lang="en-US" smtClean="0">
                <a:solidFill>
                  <a:srgbClr val="FF0000"/>
                </a:solidFill>
              </a:rPr>
              <a:t>, it’s customary to define reusable source code (such as a class) in a file that by convention has a .h filename extension—known as a header.</a:t>
            </a:r>
          </a:p>
          <a:p>
            <a:pPr>
              <a:spcAft>
                <a:spcPts val="600"/>
              </a:spcAft>
            </a:pPr>
            <a:r>
              <a:rPr lang="en-US" smtClean="0">
                <a:solidFill>
                  <a:srgbClr val="0000FF"/>
                </a:solidFill>
              </a:rPr>
              <a:t>Programs use #include preprocessing directives to include header files and take advantage of reusable software components.</a:t>
            </a:r>
            <a:endParaRPr lang="en-US" smtClean="0">
              <a:solidFill>
                <a:srgbClr val="0000FF"/>
              </a:solidFill>
            </a:endParaRPr>
          </a:p>
        </p:txBody>
      </p:sp>
      <p:sp>
        <p:nvSpPr>
          <p:cNvPr id="8397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71683" name="Text Placeholder 2"/>
          <p:cNvSpPr>
            <a:spLocks noGrp="1"/>
          </p:cNvSpPr>
          <p:nvPr>
            <p:ph type="body" idx="1"/>
          </p:nvPr>
        </p:nvSpPr>
        <p:spPr/>
        <p:txBody>
          <a:bodyPr/>
          <a:lstStyle/>
          <a:p>
            <a:r>
              <a:rPr lang="en-US" smtClean="0"/>
              <a:t>Our next example separates the code from Fig. 3.7 into two files - </a:t>
            </a:r>
            <a:r>
              <a:rPr lang="en-US" smtClean="0">
                <a:solidFill>
                  <a:srgbClr val="0000FF"/>
                </a:solidFill>
              </a:rPr>
              <a:t>GradeBook.h</a:t>
            </a:r>
            <a:r>
              <a:rPr lang="en-US" smtClean="0"/>
              <a:t> (Fig. 3.9) and </a:t>
            </a:r>
            <a:r>
              <a:rPr lang="en-US" smtClean="0">
                <a:solidFill>
                  <a:srgbClr val="0000FF"/>
                </a:solidFill>
              </a:rPr>
              <a:t>fig03_10.cpp</a:t>
            </a:r>
            <a:r>
              <a:rPr lang="en-US" smtClean="0"/>
              <a:t> (Fig. 3.10).</a:t>
            </a:r>
          </a:p>
          <a:p>
            <a:pPr lvl="1"/>
            <a:r>
              <a:rPr lang="en-US" smtClean="0"/>
              <a:t>As you look at the header file in Fig. 3.9, notice that it contains only the GradeBook class definition (lines 7–38) and the headers on which the class depends.</a:t>
            </a:r>
          </a:p>
          <a:p>
            <a:pPr lvl="1"/>
            <a:r>
              <a:rPr lang="en-US" smtClean="0"/>
              <a:t>The main function that uses class GradeBook is defined in the source-code file fig03_10.cpp (Fig. 3.10) in lines 8–18.</a:t>
            </a:r>
            <a:br>
              <a:rPr lang="en-US" smtClean="0"/>
            </a:br>
            <a:endParaRPr lang="en-US" smtClean="0"/>
          </a:p>
          <a:p>
            <a:r>
              <a:rPr lang="en-US" smtClean="0"/>
              <a:t>To help you prepare for the larger programs you’ll encounter later in this book and in industry, </a:t>
            </a:r>
            <a:r>
              <a:rPr lang="en-US" smtClean="0">
                <a:solidFill>
                  <a:srgbClr val="0000FF"/>
                </a:solidFill>
              </a:rPr>
              <a:t>we often use a separate source-code file containing function main to test our classes (this is called a driver program).</a:t>
            </a:r>
            <a:endParaRPr lang="en-US" smtClean="0">
              <a:solidFill>
                <a:srgbClr val="0000FF"/>
              </a:solidFill>
            </a:endParaRPr>
          </a:p>
        </p:txBody>
      </p:sp>
      <p:sp>
        <p:nvSpPr>
          <p:cNvPr id="8499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descr="cpphtp9_03_Page_2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descr="cpphtp9_03_Page_2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descr="cpphtp9_03_Page_2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46083" name="Text Placeholder 2"/>
          <p:cNvSpPr>
            <a:spLocks noGrp="1"/>
          </p:cNvSpPr>
          <p:nvPr>
            <p:ph type="body" idx="1"/>
          </p:nvPr>
        </p:nvSpPr>
        <p:spPr/>
        <p:txBody>
          <a:bodyPr/>
          <a:lstStyle/>
          <a:p>
            <a:r>
              <a:rPr lang="en-US" smtClean="0"/>
              <a:t>Throughout the header (Fig. 3.9), we use </a:t>
            </a:r>
            <a:r>
              <a:rPr lang="en-US" smtClean="0">
                <a:solidFill>
                  <a:srgbClr val="FF0000"/>
                </a:solidFill>
              </a:rPr>
              <a:t>std:: </a:t>
            </a:r>
            <a:r>
              <a:rPr lang="en-US" smtClean="0"/>
              <a:t>when referring to </a:t>
            </a:r>
            <a:r>
              <a:rPr lang="en-US" smtClean="0">
                <a:solidFill>
                  <a:srgbClr val="0000FF"/>
                </a:solidFill>
              </a:rPr>
              <a:t>string</a:t>
            </a:r>
            <a:r>
              <a:rPr lang="en-US" smtClean="0"/>
              <a:t> (lines 11, 18, 24 and 37), </a:t>
            </a:r>
            <a:r>
              <a:rPr lang="en-US" smtClean="0">
                <a:solidFill>
                  <a:srgbClr val="0000FF"/>
                </a:solidFill>
              </a:rPr>
              <a:t>cout</a:t>
            </a:r>
            <a:r>
              <a:rPr lang="en-US" smtClean="0"/>
              <a:t> (line 33) and </a:t>
            </a:r>
            <a:r>
              <a:rPr lang="en-US" smtClean="0">
                <a:solidFill>
                  <a:srgbClr val="0000FF"/>
                </a:solidFill>
              </a:rPr>
              <a:t>endl</a:t>
            </a:r>
            <a:r>
              <a:rPr lang="en-US" smtClean="0"/>
              <a:t> (line 34). </a:t>
            </a:r>
          </a:p>
          <a:p>
            <a:r>
              <a:rPr lang="en-US" smtClean="0">
                <a:solidFill>
                  <a:srgbClr val="FF0000"/>
                </a:solidFill>
              </a:rPr>
              <a:t>Headers should never contain using directives or using declarations (Section 2.7).</a:t>
            </a:r>
          </a:p>
          <a:p>
            <a:r>
              <a:rPr lang="en-US" smtClean="0"/>
              <a:t>To test class GradeBook (defined in Fig. 3.9), you must write a separate source-code file containing a main function (such as Fig. 3.10) that instantiates and uses objects of the class. </a:t>
            </a:r>
            <a:endParaRPr lang="en-US" smtClean="0"/>
          </a:p>
        </p:txBody>
      </p:sp>
      <p:sp>
        <p:nvSpPr>
          <p:cNvPr id="8909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48131" name="Text Placeholder 2"/>
          <p:cNvSpPr>
            <a:spLocks noGrp="1"/>
          </p:cNvSpPr>
          <p:nvPr>
            <p:ph type="body" idx="1"/>
          </p:nvPr>
        </p:nvSpPr>
        <p:spPr/>
        <p:txBody>
          <a:bodyPr/>
          <a:lstStyle/>
          <a:p>
            <a:r>
              <a:rPr lang="en-US" smtClean="0"/>
              <a:t>To help the compiler understand how to use a class, we must explicitly provide the compiler with the class’s definition (declaration…)</a:t>
            </a:r>
          </a:p>
          <a:p>
            <a:pPr lvl="1">
              <a:spcBef>
                <a:spcPts val="600"/>
              </a:spcBef>
              <a:spcAft>
                <a:spcPts val="600"/>
              </a:spcAft>
            </a:pPr>
            <a:r>
              <a:rPr lang="en-US" smtClean="0"/>
              <a:t>That’s why, for example, to use type string, a program must include the &lt;string&gt; header file.\</a:t>
            </a:r>
          </a:p>
          <a:p>
            <a:pPr lvl="1"/>
            <a:r>
              <a:rPr lang="en-US" smtClean="0">
                <a:solidFill>
                  <a:srgbClr val="FF0000"/>
                </a:solidFill>
              </a:rPr>
              <a:t>This enables the compiler to determine the amount of memory that it must reserve for each object of the class and ensure that a program calls the class’s member functions correctly. </a:t>
            </a:r>
            <a:endParaRPr lang="en-US" smtClean="0">
              <a:solidFill>
                <a:srgbClr val="FF0000"/>
              </a:solidFill>
            </a:endParaRPr>
          </a:p>
        </p:txBody>
      </p:sp>
      <p:sp>
        <p:nvSpPr>
          <p:cNvPr id="8909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77827" name="Text Placeholder 2"/>
          <p:cNvSpPr>
            <a:spLocks noGrp="1"/>
          </p:cNvSpPr>
          <p:nvPr>
            <p:ph type="body" idx="1"/>
          </p:nvPr>
        </p:nvSpPr>
        <p:spPr/>
        <p:txBody>
          <a:bodyPr>
            <a:normAutofit fontScale="85000" lnSpcReduction="10000"/>
          </a:bodyPr>
          <a:lstStyle/>
          <a:p>
            <a:pPr>
              <a:lnSpc>
                <a:spcPct val="120000"/>
              </a:lnSpc>
              <a:spcAft>
                <a:spcPts val="600"/>
              </a:spcAft>
            </a:pPr>
            <a:r>
              <a:rPr lang="en-US" smtClean="0">
                <a:solidFill>
                  <a:srgbClr val="FF0000"/>
                </a:solidFill>
              </a:rPr>
              <a:t>The compiler creates only one copy of the class’s member functions and shares that copy among all the class’s objects.</a:t>
            </a:r>
          </a:p>
          <a:p>
            <a:pPr>
              <a:lnSpc>
                <a:spcPct val="120000"/>
              </a:lnSpc>
              <a:spcAft>
                <a:spcPts val="600"/>
              </a:spcAft>
            </a:pPr>
            <a:r>
              <a:rPr lang="en-US" smtClean="0"/>
              <a:t>Each object, of course, needs its own data members, because their contents can vary among objects.</a:t>
            </a:r>
          </a:p>
          <a:p>
            <a:pPr>
              <a:lnSpc>
                <a:spcPct val="120000"/>
              </a:lnSpc>
              <a:spcAft>
                <a:spcPts val="600"/>
              </a:spcAft>
            </a:pPr>
            <a:r>
              <a:rPr lang="en-US" smtClean="0"/>
              <a:t>The member-function code, however, is not modifiable, so it can be shared among all objects of the class.</a:t>
            </a:r>
          </a:p>
          <a:p>
            <a:pPr>
              <a:lnSpc>
                <a:spcPct val="120000"/>
              </a:lnSpc>
              <a:spcAft>
                <a:spcPts val="600"/>
              </a:spcAft>
            </a:pPr>
            <a:r>
              <a:rPr lang="en-US" smtClean="0">
                <a:solidFill>
                  <a:srgbClr val="FF0000"/>
                </a:solidFill>
              </a:rPr>
              <a:t>Therefore, the size of an object depends on the amount of memory required to store the class’s data members.</a:t>
            </a:r>
          </a:p>
          <a:p>
            <a:pPr>
              <a:lnSpc>
                <a:spcPct val="120000"/>
              </a:lnSpc>
              <a:spcAft>
                <a:spcPts val="600"/>
              </a:spcAft>
            </a:pPr>
            <a:r>
              <a:rPr lang="en-US" smtClean="0"/>
              <a:t>By including GradeBook.h in line 4, we give the compiler access to the information it needs to determine the size of a GradeBook object and to determine whether objects of the class are used correctly.</a:t>
            </a:r>
            <a:endParaRPr lang="en-US" smtClean="0"/>
          </a:p>
        </p:txBody>
      </p:sp>
      <p:sp>
        <p:nvSpPr>
          <p:cNvPr id="9011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descr="cpphtp9_03_Page_0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descr="cpphtp9_03_Page_3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smtClean="0"/>
              <a:t>3.6  Placing a Class in a Separate File for Reusability (cont.)</a:t>
            </a:r>
            <a:endParaRPr lang="en-US" sz="2000" dirty="0" smtClean="0"/>
          </a:p>
        </p:txBody>
      </p:sp>
      <p:sp>
        <p:nvSpPr>
          <p:cNvPr id="81923" name="Text Placeholder 2"/>
          <p:cNvSpPr>
            <a:spLocks noGrp="1"/>
          </p:cNvSpPr>
          <p:nvPr>
            <p:ph type="body" idx="1"/>
          </p:nvPr>
        </p:nvSpPr>
        <p:spPr>
          <a:xfrm>
            <a:off x="457200" y="1219200"/>
            <a:ext cx="8229600" cy="4767262"/>
          </a:xfrm>
        </p:spPr>
        <p:txBody>
          <a:bodyPr>
            <a:normAutofit fontScale="77500" lnSpcReduction="20000"/>
          </a:bodyPr>
          <a:lstStyle/>
          <a:p>
            <a:pPr>
              <a:lnSpc>
                <a:spcPct val="110000"/>
              </a:lnSpc>
              <a:spcBef>
                <a:spcPts val="600"/>
              </a:spcBef>
              <a:spcAft>
                <a:spcPts val="400"/>
              </a:spcAft>
            </a:pPr>
            <a:r>
              <a:rPr lang="en-US" smtClean="0"/>
              <a:t>Placing a </a:t>
            </a:r>
            <a:r>
              <a:rPr lang="en-US" smtClean="0">
                <a:solidFill>
                  <a:srgbClr val="FF0000"/>
                </a:solidFill>
              </a:rPr>
              <a:t>class definition </a:t>
            </a:r>
            <a:r>
              <a:rPr lang="en-US" smtClean="0"/>
              <a:t>in a </a:t>
            </a:r>
            <a:r>
              <a:rPr lang="en-US" smtClean="0">
                <a:solidFill>
                  <a:srgbClr val="0000FF"/>
                </a:solidFill>
              </a:rPr>
              <a:t>header file </a:t>
            </a:r>
            <a:r>
              <a:rPr lang="en-US" smtClean="0"/>
              <a:t>reveals the entire implementation of the class to the class’s clients.</a:t>
            </a:r>
          </a:p>
          <a:p>
            <a:pPr>
              <a:lnSpc>
                <a:spcPct val="110000"/>
              </a:lnSpc>
              <a:spcBef>
                <a:spcPts val="600"/>
              </a:spcBef>
              <a:spcAft>
                <a:spcPts val="400"/>
              </a:spcAft>
            </a:pPr>
            <a:r>
              <a:rPr lang="en-US" smtClean="0"/>
              <a:t>Conventional software engineering wisdom says that to use an object of a class, the client code needs to know only what member functions to call, what arguments to provide to each member function and what return type to expect from each member function.</a:t>
            </a:r>
          </a:p>
          <a:p>
            <a:pPr lvl="1">
              <a:lnSpc>
                <a:spcPct val="110000"/>
              </a:lnSpc>
              <a:spcBef>
                <a:spcPts val="600"/>
              </a:spcBef>
              <a:spcAft>
                <a:spcPts val="400"/>
              </a:spcAft>
            </a:pPr>
            <a:r>
              <a:rPr lang="en-US" smtClean="0"/>
              <a:t>The client code does not need to know how those functions are implemented. </a:t>
            </a:r>
          </a:p>
          <a:p>
            <a:pPr>
              <a:lnSpc>
                <a:spcPct val="110000"/>
              </a:lnSpc>
              <a:spcBef>
                <a:spcPts val="600"/>
              </a:spcBef>
              <a:spcAft>
                <a:spcPts val="400"/>
              </a:spcAft>
            </a:pPr>
            <a:r>
              <a:rPr lang="en-US" smtClean="0"/>
              <a:t>If client code does know how a class is implemented, the client-code programmer might write client code based on the class’s implementation details.</a:t>
            </a:r>
          </a:p>
          <a:p>
            <a:pPr>
              <a:lnSpc>
                <a:spcPct val="110000"/>
              </a:lnSpc>
              <a:spcBef>
                <a:spcPts val="600"/>
              </a:spcBef>
              <a:spcAft>
                <a:spcPts val="400"/>
              </a:spcAft>
            </a:pPr>
            <a:r>
              <a:rPr lang="en-US" smtClean="0"/>
              <a:t>Ideally, if that implementation changes, the class’s clients should not have to change.</a:t>
            </a:r>
          </a:p>
          <a:p>
            <a:pPr>
              <a:lnSpc>
                <a:spcPct val="110000"/>
              </a:lnSpc>
              <a:spcBef>
                <a:spcPts val="600"/>
              </a:spcBef>
              <a:spcAft>
                <a:spcPts val="400"/>
              </a:spcAft>
            </a:pPr>
            <a:r>
              <a:rPr lang="en-US" smtClean="0">
                <a:solidFill>
                  <a:srgbClr val="FF0000"/>
                </a:solidFill>
              </a:rPr>
              <a:t>Hiding the class’s implementation details makes it easier to change the class’s implementation while minimizing, and hopefully eliminating, changes to client code. </a:t>
            </a:r>
            <a:endParaRPr lang="en-US" smtClean="0">
              <a:solidFill>
                <a:srgbClr val="FF0000"/>
              </a:solidFill>
            </a:endParaRPr>
          </a:p>
        </p:txBody>
      </p:sp>
      <p:sp>
        <p:nvSpPr>
          <p:cNvPr id="9421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a:t>
            </a:r>
            <a:r>
              <a:rPr lang="en-US" smtClean="0">
                <a:solidFill>
                  <a:srgbClr val="FF0000"/>
                </a:solidFill>
              </a:rPr>
              <a:t>Interface</a:t>
            </a:r>
            <a:r>
              <a:rPr lang="en-US" smtClean="0"/>
              <a:t> from </a:t>
            </a:r>
            <a:r>
              <a:rPr lang="en-US" smtClean="0">
                <a:solidFill>
                  <a:srgbClr val="FF0000"/>
                </a:solidFill>
              </a:rPr>
              <a:t>Implementation</a:t>
            </a:r>
            <a:endParaRPr lang="en-US" dirty="0" smtClean="0">
              <a:solidFill>
                <a:srgbClr val="FF0000"/>
              </a:solidFill>
            </a:endParaRPr>
          </a:p>
        </p:txBody>
      </p:sp>
      <p:sp>
        <p:nvSpPr>
          <p:cNvPr id="82947" name="Text Placeholder 2"/>
          <p:cNvSpPr>
            <a:spLocks noGrp="1"/>
          </p:cNvSpPr>
          <p:nvPr>
            <p:ph type="body" idx="1"/>
          </p:nvPr>
        </p:nvSpPr>
        <p:spPr/>
        <p:txBody>
          <a:bodyPr/>
          <a:lstStyle/>
          <a:p>
            <a:r>
              <a:rPr lang="en-US" smtClean="0">
                <a:solidFill>
                  <a:srgbClr val="FF0000"/>
                </a:solidFill>
              </a:rPr>
              <a:t>Interfaces</a:t>
            </a:r>
            <a:r>
              <a:rPr lang="en-US" smtClean="0"/>
              <a:t> define and standardize the ways in which things such as people and systems interact with one another.</a:t>
            </a:r>
            <a:br>
              <a:rPr lang="en-US" smtClean="0"/>
            </a:br>
            <a:endParaRPr lang="en-US" smtClean="0"/>
          </a:p>
          <a:p>
            <a:r>
              <a:rPr lang="en-US" smtClean="0">
                <a:solidFill>
                  <a:srgbClr val="0000FF"/>
                </a:solidFill>
              </a:rPr>
              <a:t>The interface of a class describes what services a class’s clients can use and how to request those services, but not how the class carries out the services.</a:t>
            </a:r>
            <a:br>
              <a:rPr lang="en-US" smtClean="0">
                <a:solidFill>
                  <a:srgbClr val="0000FF"/>
                </a:solidFill>
              </a:rPr>
            </a:br>
            <a:endParaRPr lang="en-US" smtClean="0">
              <a:solidFill>
                <a:srgbClr val="0000FF"/>
              </a:solidFill>
            </a:endParaRPr>
          </a:p>
          <a:p>
            <a:r>
              <a:rPr lang="en-US" smtClean="0"/>
              <a:t>A class’s </a:t>
            </a:r>
            <a:r>
              <a:rPr lang="en-US" smtClean="0">
                <a:solidFill>
                  <a:srgbClr val="FF0000"/>
                </a:solidFill>
              </a:rPr>
              <a:t>public interface consists of the class’s public member functions (also known as the class’s public services).</a:t>
            </a:r>
            <a:endParaRPr lang="en-US" dirty="0" smtClean="0">
              <a:solidFill>
                <a:srgbClr val="FF0000"/>
              </a:solidFill>
            </a:endParaRPr>
          </a:p>
        </p:txBody>
      </p:sp>
      <p:sp>
        <p:nvSpPr>
          <p:cNvPr id="9523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Interface from Implementation (cont.)</a:t>
            </a:r>
            <a:endParaRPr lang="en-US" dirty="0" smtClean="0"/>
          </a:p>
        </p:txBody>
      </p:sp>
      <p:sp>
        <p:nvSpPr>
          <p:cNvPr id="83971" name="Text Placeholder 2"/>
          <p:cNvSpPr>
            <a:spLocks noGrp="1"/>
          </p:cNvSpPr>
          <p:nvPr>
            <p:ph type="body" idx="1"/>
          </p:nvPr>
        </p:nvSpPr>
        <p:spPr/>
        <p:txBody>
          <a:bodyPr>
            <a:normAutofit fontScale="85000" lnSpcReduction="10000"/>
          </a:bodyPr>
          <a:lstStyle/>
          <a:p>
            <a:pPr>
              <a:lnSpc>
                <a:spcPct val="110000"/>
              </a:lnSpc>
              <a:spcBef>
                <a:spcPts val="600"/>
              </a:spcBef>
              <a:spcAft>
                <a:spcPts val="600"/>
              </a:spcAft>
            </a:pPr>
            <a:r>
              <a:rPr lang="en-US" smtClean="0"/>
              <a:t>In our prior examples, each </a:t>
            </a:r>
            <a:r>
              <a:rPr lang="en-US" smtClean="0">
                <a:solidFill>
                  <a:srgbClr val="0000FF"/>
                </a:solidFill>
              </a:rPr>
              <a:t>class definition </a:t>
            </a:r>
            <a:r>
              <a:rPr lang="en-US" smtClean="0"/>
              <a:t>contained the complete definitions of the class’s public member functions and the declarations of its private data members.</a:t>
            </a:r>
          </a:p>
          <a:p>
            <a:pPr>
              <a:lnSpc>
                <a:spcPct val="110000"/>
              </a:lnSpc>
              <a:spcBef>
                <a:spcPts val="600"/>
              </a:spcBef>
              <a:spcAft>
                <a:spcPts val="600"/>
              </a:spcAft>
            </a:pPr>
            <a:r>
              <a:rPr lang="en-US" smtClean="0">
                <a:solidFill>
                  <a:srgbClr val="FF0000"/>
                </a:solidFill>
              </a:rPr>
              <a:t>It’s better software engineering to define member functions outside the class definition, so that their implementation details can be hidden from the client code.</a:t>
            </a:r>
          </a:p>
          <a:p>
            <a:pPr lvl="1">
              <a:lnSpc>
                <a:spcPct val="110000"/>
              </a:lnSpc>
              <a:spcBef>
                <a:spcPts val="600"/>
              </a:spcBef>
              <a:spcAft>
                <a:spcPts val="600"/>
              </a:spcAft>
            </a:pPr>
            <a:r>
              <a:rPr lang="en-US" smtClean="0"/>
              <a:t>Ensures that you do not write client code that depends on the class’s implementation details.</a:t>
            </a:r>
          </a:p>
          <a:p>
            <a:pPr>
              <a:lnSpc>
                <a:spcPct val="110000"/>
              </a:lnSpc>
              <a:spcBef>
                <a:spcPts val="600"/>
              </a:spcBef>
              <a:spcAft>
                <a:spcPts val="600"/>
              </a:spcAft>
            </a:pPr>
            <a:r>
              <a:rPr lang="en-US" smtClean="0"/>
              <a:t>The program of Figs. 3.11–3.13 separates class GradeBook’s interface from its implementation by splitting the class definition of Fig. 3.9 into two files—the header file GradeBook.h (Fig. 3.11) in which class GradeBook is defined, and the source-code file GradeBook.cpp (Fig. 3.12) in which GradeBook’s member functions are defined.</a:t>
            </a:r>
            <a:endParaRPr lang="en-US" smtClean="0"/>
          </a:p>
        </p:txBody>
      </p:sp>
      <p:sp>
        <p:nvSpPr>
          <p:cNvPr id="96260"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Interface from Implementation (cont.)</a:t>
            </a:r>
            <a:endParaRPr lang="en-US" dirty="0" smtClean="0"/>
          </a:p>
        </p:txBody>
      </p:sp>
      <p:sp>
        <p:nvSpPr>
          <p:cNvPr id="59395" name="Text Placeholder 2"/>
          <p:cNvSpPr>
            <a:spLocks noGrp="1"/>
          </p:cNvSpPr>
          <p:nvPr>
            <p:ph type="body" idx="1"/>
          </p:nvPr>
        </p:nvSpPr>
        <p:spPr/>
        <p:txBody>
          <a:bodyPr/>
          <a:lstStyle/>
          <a:p>
            <a:r>
              <a:rPr lang="en-US" smtClean="0">
                <a:solidFill>
                  <a:srgbClr val="0000FF"/>
                </a:solidFill>
              </a:rPr>
              <a:t>By convention</a:t>
            </a:r>
            <a:r>
              <a:rPr lang="en-US" smtClean="0"/>
              <a:t>, </a:t>
            </a:r>
            <a:r>
              <a:rPr lang="en-US" smtClean="0">
                <a:solidFill>
                  <a:srgbClr val="FF0000"/>
                </a:solidFill>
              </a:rPr>
              <a:t>member-function definitions are placed in a source-code file of the same base name (e.g., GradeBook) as the class’s header file but with a .cpp filename extension.</a:t>
            </a:r>
            <a:br>
              <a:rPr lang="en-US" smtClean="0">
                <a:solidFill>
                  <a:srgbClr val="FF0000"/>
                </a:solidFill>
              </a:rPr>
            </a:br>
            <a:endParaRPr lang="en-US" smtClean="0">
              <a:solidFill>
                <a:srgbClr val="FF0000"/>
              </a:solidFill>
            </a:endParaRPr>
          </a:p>
          <a:p>
            <a:r>
              <a:rPr lang="en-US" smtClean="0"/>
              <a:t>Figure 3.14 shows how this three-file program is compiled from the perspectives of the GradeBook class programmer and the client-code programmer. We’ll explain this figure in detail.</a:t>
            </a:r>
            <a:endParaRPr lang="en-US" smtClean="0"/>
          </a:p>
        </p:txBody>
      </p:sp>
      <p:sp>
        <p:nvSpPr>
          <p:cNvPr id="9728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Interface from Implementation (cont.)</a:t>
            </a:r>
            <a:endParaRPr lang="en-US" dirty="0" smtClean="0"/>
          </a:p>
        </p:txBody>
      </p:sp>
      <p:sp>
        <p:nvSpPr>
          <p:cNvPr id="86019" name="Text Placeholder 2"/>
          <p:cNvSpPr>
            <a:spLocks noGrp="1"/>
          </p:cNvSpPr>
          <p:nvPr>
            <p:ph type="body" idx="1"/>
          </p:nvPr>
        </p:nvSpPr>
        <p:spPr>
          <a:xfrm>
            <a:off x="457200" y="1362736"/>
            <a:ext cx="8229600" cy="4428464"/>
          </a:xfrm>
        </p:spPr>
        <p:txBody>
          <a:bodyPr>
            <a:normAutofit lnSpcReduction="10000"/>
          </a:bodyPr>
          <a:lstStyle/>
          <a:p>
            <a:pPr>
              <a:spcAft>
                <a:spcPts val="600"/>
              </a:spcAft>
            </a:pPr>
            <a:r>
              <a:rPr lang="en-US" smtClean="0"/>
              <a:t>Header file GradeBook.h (Fig. 3.11) is similar to the one in Fig. 3.9, but the function definitions in Fig. 3.9 are replaced here with </a:t>
            </a:r>
            <a:r>
              <a:rPr lang="en-US" smtClean="0">
                <a:solidFill>
                  <a:srgbClr val="FF0000"/>
                </a:solidFill>
              </a:rPr>
              <a:t>function prototypes </a:t>
            </a:r>
            <a:r>
              <a:rPr lang="en-US" smtClean="0"/>
              <a:t>(lines 11–14) that describe the class’s </a:t>
            </a:r>
            <a:r>
              <a:rPr lang="en-US" smtClean="0">
                <a:solidFill>
                  <a:srgbClr val="FF0000"/>
                </a:solidFill>
              </a:rPr>
              <a:t>public interface </a:t>
            </a:r>
            <a:r>
              <a:rPr lang="en-US" smtClean="0"/>
              <a:t>without revealing the class’s </a:t>
            </a:r>
            <a:r>
              <a:rPr lang="en-US" smtClean="0">
                <a:solidFill>
                  <a:srgbClr val="0000FF"/>
                </a:solidFill>
              </a:rPr>
              <a:t>member-function implementations</a:t>
            </a:r>
            <a:r>
              <a:rPr lang="en-US" smtClean="0"/>
              <a:t>.</a:t>
            </a:r>
          </a:p>
          <a:p>
            <a:pPr>
              <a:spcAft>
                <a:spcPts val="600"/>
              </a:spcAft>
            </a:pPr>
            <a:r>
              <a:rPr lang="en-US" smtClean="0">
                <a:solidFill>
                  <a:srgbClr val="FF0000"/>
                </a:solidFill>
              </a:rPr>
              <a:t>A function prototype is a declaration of a function that tells the compiler the function’s name, its return type and the types of its parameters</a:t>
            </a:r>
            <a:r>
              <a:rPr lang="en-US" smtClean="0"/>
              <a:t>.</a:t>
            </a:r>
          </a:p>
          <a:p>
            <a:pPr>
              <a:spcAft>
                <a:spcPts val="600"/>
              </a:spcAft>
            </a:pPr>
            <a:r>
              <a:rPr lang="en-US" smtClean="0"/>
              <a:t>Including the header file GradeBook.h in the client code (line 5 of Fig. 3.13) provides the compiler with the information it needs to ensure that the client code calls the member functions of class GradeBook correctly.</a:t>
            </a:r>
            <a:endParaRPr lang="en-US" smtClean="0"/>
          </a:p>
        </p:txBody>
      </p:sp>
      <p:sp>
        <p:nvSpPr>
          <p:cNvPr id="9830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descr="cpphtp9_03_Page_3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descr="cpphtp9_03_Page_32"/>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737"/>
            <a:ext cx="8229600" cy="1143000"/>
          </a:xfrm>
        </p:spPr>
        <p:txBody>
          <a:bodyPr/>
          <a:lstStyle/>
          <a:p>
            <a:r>
              <a:rPr lang="en-US" smtClean="0"/>
              <a:t>3.7  Separating Interface from Implementation (cont.)</a:t>
            </a:r>
            <a:endParaRPr lang="en-US" dirty="0" smtClean="0"/>
          </a:p>
        </p:txBody>
      </p:sp>
      <p:sp>
        <p:nvSpPr>
          <p:cNvPr id="65539" name="Text Placeholder 2"/>
          <p:cNvSpPr>
            <a:spLocks noGrp="1"/>
          </p:cNvSpPr>
          <p:nvPr>
            <p:ph type="body" idx="1"/>
          </p:nvPr>
        </p:nvSpPr>
        <p:spPr>
          <a:xfrm>
            <a:off x="457200" y="1371600"/>
            <a:ext cx="8229600" cy="4525962"/>
          </a:xfrm>
        </p:spPr>
        <p:txBody>
          <a:bodyPr/>
          <a:lstStyle/>
          <a:p>
            <a:r>
              <a:rPr lang="en-US" smtClean="0"/>
              <a:t>Source-code file GradeBook.cpp (Fig. 3.12) defines class GradeBook’s member functions, which were declared in lines 11–14 of Fig. 3.11.</a:t>
            </a:r>
            <a:br>
              <a:rPr lang="en-US" smtClean="0"/>
            </a:br>
            <a:endParaRPr lang="en-US" smtClean="0"/>
          </a:p>
          <a:p>
            <a:r>
              <a:rPr lang="en-US" smtClean="0">
                <a:solidFill>
                  <a:srgbClr val="FF0000"/>
                </a:solidFill>
              </a:rPr>
              <a:t>Each member-function name (lines 9, 16, 22 and 28) is preceded by the class name and ::, which is known as the scope resolution operator.</a:t>
            </a:r>
            <a:br>
              <a:rPr lang="en-US" smtClean="0">
                <a:solidFill>
                  <a:srgbClr val="FF0000"/>
                </a:solidFill>
              </a:rPr>
            </a:br>
            <a:endParaRPr lang="en-US" smtClean="0">
              <a:solidFill>
                <a:srgbClr val="FF0000"/>
              </a:solidFill>
            </a:endParaRPr>
          </a:p>
          <a:p>
            <a:r>
              <a:rPr lang="en-US" smtClean="0"/>
              <a:t>This “ties” each member function to the (now separate) GradeBook class definition (Fig. 3.11), which declares the class’s member functions and data members.</a:t>
            </a:r>
            <a:endParaRPr lang="en-US" dirty="0" smtClean="0"/>
          </a:p>
        </p:txBody>
      </p:sp>
      <p:sp>
        <p:nvSpPr>
          <p:cNvPr id="103428"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descr="cpphtp9_03_Page_3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  Introduction</a:t>
            </a:r>
            <a:endParaRPr lang="en-US" dirty="0" smtClean="0"/>
          </a:p>
        </p:txBody>
      </p:sp>
      <p:sp>
        <p:nvSpPr>
          <p:cNvPr id="14339" name="Text Placeholder 2"/>
          <p:cNvSpPr>
            <a:spLocks noGrp="1"/>
          </p:cNvSpPr>
          <p:nvPr>
            <p:ph type="body" idx="1"/>
          </p:nvPr>
        </p:nvSpPr>
        <p:spPr/>
        <p:txBody>
          <a:bodyPr/>
          <a:lstStyle/>
          <a:p>
            <a:r>
              <a:rPr lang="en-US" smtClean="0"/>
              <a:t>In this chapter, you’ll begin writing programs that employ the basic concepts of </a:t>
            </a:r>
            <a:r>
              <a:rPr lang="en-US" smtClean="0">
                <a:solidFill>
                  <a:srgbClr val="FF0000"/>
                </a:solidFill>
              </a:rPr>
              <a:t>object-oriented programming </a:t>
            </a:r>
            <a:r>
              <a:rPr lang="en-US" smtClean="0"/>
              <a:t>that we introduced in Section 1.8.</a:t>
            </a:r>
            <a:br>
              <a:rPr lang="en-US" smtClean="0"/>
            </a:br>
            <a:endParaRPr lang="en-US" smtClean="0"/>
          </a:p>
          <a:p>
            <a:r>
              <a:rPr lang="en-US" smtClean="0"/>
              <a:t>Typically, the programs you develop in this book will consist of </a:t>
            </a:r>
            <a:r>
              <a:rPr lang="en-US" smtClean="0">
                <a:solidFill>
                  <a:srgbClr val="0000FF"/>
                </a:solidFill>
              </a:rPr>
              <a:t>function main and one or more classes</a:t>
            </a:r>
            <a:r>
              <a:rPr lang="en-US" smtClean="0"/>
              <a:t>, each containing </a:t>
            </a:r>
            <a:r>
              <a:rPr lang="en-US" smtClean="0">
                <a:solidFill>
                  <a:srgbClr val="FF0000"/>
                </a:solidFill>
              </a:rPr>
              <a:t>data members</a:t>
            </a:r>
            <a:r>
              <a:rPr lang="en-US" smtClean="0"/>
              <a:t> and </a:t>
            </a:r>
            <a:r>
              <a:rPr lang="en-US" smtClean="0">
                <a:solidFill>
                  <a:srgbClr val="FF0000"/>
                </a:solidFill>
              </a:rPr>
              <a:t>member functions</a:t>
            </a:r>
            <a:r>
              <a:rPr lang="en-US" smtClean="0"/>
              <a:t>.</a:t>
            </a:r>
            <a:br>
              <a:rPr lang="en-US" smtClean="0"/>
            </a:br>
            <a:endParaRPr lang="en-US" smtClean="0"/>
          </a:p>
          <a:p>
            <a:r>
              <a:rPr lang="en-US" smtClean="0"/>
              <a:t>In this chapter, we develop a simple, well-engineered framework for organizing object-oriented programs in C++. </a:t>
            </a:r>
            <a:endParaRPr lang="en-US" smtClean="0"/>
          </a:p>
        </p:txBody>
      </p:sp>
      <p:sp>
        <p:nvSpPr>
          <p:cNvPr id="1331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 descr="cpphtp9_03_Page_34"/>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descr="cpphtp9_03_Page_35"/>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Interface from Implementation (cont.)</a:t>
            </a:r>
            <a:endParaRPr lang="en-US" dirty="0" smtClean="0"/>
          </a:p>
        </p:txBody>
      </p:sp>
      <p:sp>
        <p:nvSpPr>
          <p:cNvPr id="93187" name="Text Placeholder 2"/>
          <p:cNvSpPr>
            <a:spLocks noGrp="1"/>
          </p:cNvSpPr>
          <p:nvPr>
            <p:ph type="body" idx="1"/>
          </p:nvPr>
        </p:nvSpPr>
        <p:spPr>
          <a:xfrm>
            <a:off x="457200" y="1417638"/>
            <a:ext cx="8229600" cy="4525962"/>
          </a:xfrm>
        </p:spPr>
        <p:txBody>
          <a:bodyPr/>
          <a:lstStyle/>
          <a:p>
            <a:pPr>
              <a:spcBef>
                <a:spcPts val="600"/>
              </a:spcBef>
              <a:spcAft>
                <a:spcPts val="600"/>
              </a:spcAft>
            </a:pPr>
            <a:r>
              <a:rPr lang="en-US" smtClean="0">
                <a:solidFill>
                  <a:srgbClr val="FF0000"/>
                </a:solidFill>
              </a:rPr>
              <a:t>To indicate that the member functions in GradeBook.cpp are part of class GradeBook, we must first include the GradeBook.h header file </a:t>
            </a:r>
            <a:r>
              <a:rPr lang="en-US" smtClean="0"/>
              <a:t>(line 5 of Fig. 3.12).</a:t>
            </a:r>
          </a:p>
          <a:p>
            <a:pPr>
              <a:spcBef>
                <a:spcPts val="600"/>
              </a:spcBef>
              <a:spcAft>
                <a:spcPts val="600"/>
              </a:spcAft>
            </a:pPr>
            <a:r>
              <a:rPr lang="en-US" smtClean="0"/>
              <a:t>This allows us to access the class name GradeBook in the GradeBook.cpp file.</a:t>
            </a:r>
          </a:p>
          <a:p>
            <a:pPr>
              <a:spcBef>
                <a:spcPts val="600"/>
              </a:spcBef>
              <a:spcAft>
                <a:spcPts val="600"/>
              </a:spcAft>
            </a:pPr>
            <a:r>
              <a:rPr lang="en-US" smtClean="0"/>
              <a:t>When compiling GradeBook.cpp, the compiler uses the information in GradeBook.h to ensure that:</a:t>
            </a:r>
          </a:p>
          <a:p>
            <a:pPr lvl="1">
              <a:spcBef>
                <a:spcPts val="600"/>
              </a:spcBef>
              <a:spcAft>
                <a:spcPts val="600"/>
              </a:spcAft>
            </a:pPr>
            <a:r>
              <a:rPr lang="en-US" smtClean="0"/>
              <a:t>the first line of each member function matches its prototype in the GradeBook.h file</a:t>
            </a:r>
          </a:p>
          <a:p>
            <a:pPr lvl="1">
              <a:spcBef>
                <a:spcPts val="600"/>
              </a:spcBef>
              <a:spcAft>
                <a:spcPts val="600"/>
              </a:spcAft>
            </a:pPr>
            <a:r>
              <a:rPr lang="en-US" smtClean="0"/>
              <a:t>each member function knows about the class’s data members and other member functions</a:t>
            </a:r>
            <a:endParaRPr lang="en-US" smtClean="0"/>
          </a:p>
        </p:txBody>
      </p:sp>
      <p:sp>
        <p:nvSpPr>
          <p:cNvPr id="10752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descr="cpphtp9_03_Page_36"/>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3.7  Separating Interface from Implementation (cont.)</a:t>
            </a:r>
            <a:endParaRPr lang="en-US" dirty="0" smtClean="0"/>
          </a:p>
        </p:txBody>
      </p:sp>
      <p:sp>
        <p:nvSpPr>
          <p:cNvPr id="73731" name="Text Placeholder 2"/>
          <p:cNvSpPr>
            <a:spLocks noGrp="1"/>
          </p:cNvSpPr>
          <p:nvPr>
            <p:ph type="body" idx="1"/>
          </p:nvPr>
        </p:nvSpPr>
        <p:spPr/>
        <p:txBody>
          <a:bodyPr/>
          <a:lstStyle/>
          <a:p>
            <a:pPr>
              <a:spcBef>
                <a:spcPts val="600"/>
              </a:spcBef>
              <a:spcAft>
                <a:spcPts val="600"/>
              </a:spcAft>
            </a:pPr>
            <a:r>
              <a:rPr lang="en-US" smtClean="0">
                <a:solidFill>
                  <a:srgbClr val="FF0000"/>
                </a:solidFill>
              </a:rPr>
              <a:t>Before executing this program, the source-code files in Fig. 3.12 and Fig. 3.13 must both be compiled, then linked together—that is, the member-function calls in the client code need to be tied to the implementations of the class’s member functions </a:t>
            </a:r>
            <a:r>
              <a:rPr lang="en-US" smtClean="0"/>
              <a:t>– a job performed by the </a:t>
            </a:r>
            <a:r>
              <a:rPr lang="en-US" smtClean="0">
                <a:solidFill>
                  <a:srgbClr val="0000FF"/>
                </a:solidFill>
              </a:rPr>
              <a:t>linker</a:t>
            </a:r>
            <a:r>
              <a:rPr lang="en-US" smtClean="0"/>
              <a:t>. </a:t>
            </a:r>
          </a:p>
          <a:p>
            <a:pPr>
              <a:spcBef>
                <a:spcPts val="600"/>
              </a:spcBef>
              <a:spcAft>
                <a:spcPts val="600"/>
              </a:spcAft>
            </a:pPr>
            <a:r>
              <a:rPr lang="en-US" smtClean="0"/>
              <a:t>The diagram in Fig. 3.14 shows the compilation and linking process that results in an executable GradeBook application that can be used by instructors.  </a:t>
            </a:r>
            <a:endParaRPr lang="en-US" smtClean="0"/>
          </a:p>
        </p:txBody>
      </p:sp>
      <p:sp>
        <p:nvSpPr>
          <p:cNvPr id="11059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descr="cpphtp9_03_Page_37"/>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3.8  </a:t>
            </a:r>
            <a:r>
              <a:rPr lang="en-US" smtClean="0">
                <a:solidFill>
                  <a:srgbClr val="0000FF"/>
                </a:solidFill>
              </a:rPr>
              <a:t>Validating Data </a:t>
            </a:r>
            <a:r>
              <a:rPr lang="en-US" smtClean="0"/>
              <a:t>with set Functions</a:t>
            </a:r>
            <a:endParaRPr lang="en-US" dirty="0" smtClean="0"/>
          </a:p>
        </p:txBody>
      </p:sp>
      <p:sp>
        <p:nvSpPr>
          <p:cNvPr id="76803" name="Text Placeholder 2"/>
          <p:cNvSpPr>
            <a:spLocks noGrp="1"/>
          </p:cNvSpPr>
          <p:nvPr>
            <p:ph type="body" idx="1"/>
          </p:nvPr>
        </p:nvSpPr>
        <p:spPr/>
        <p:txBody>
          <a:bodyPr/>
          <a:lstStyle/>
          <a:p>
            <a:pPr>
              <a:spcAft>
                <a:spcPts val="600"/>
              </a:spcAft>
            </a:pPr>
            <a:r>
              <a:rPr lang="en-US" smtClean="0"/>
              <a:t>The program of Figs. 3.15–3.17 enhances class GradeBook’s member function setCourseName to perform validation (also known as validity checking). </a:t>
            </a:r>
          </a:p>
          <a:p>
            <a:pPr>
              <a:spcAft>
                <a:spcPts val="600"/>
              </a:spcAft>
            </a:pPr>
            <a:r>
              <a:rPr lang="en-US" smtClean="0">
                <a:solidFill>
                  <a:srgbClr val="FF0000"/>
                </a:solidFill>
              </a:rPr>
              <a:t>Since the interface of the class remains unchanged, clients of this class need not be changed when the definition of member function setCourseName is modified.</a:t>
            </a:r>
          </a:p>
          <a:p>
            <a:pPr>
              <a:spcAft>
                <a:spcPts val="600"/>
              </a:spcAft>
            </a:pPr>
            <a:r>
              <a:rPr lang="en-US" smtClean="0"/>
              <a:t>This enables clients to take advantage of the improved GradeBook class simply by </a:t>
            </a:r>
            <a:r>
              <a:rPr lang="en-US" smtClean="0">
                <a:solidFill>
                  <a:srgbClr val="0000FF"/>
                </a:solidFill>
              </a:rPr>
              <a:t>linking</a:t>
            </a:r>
            <a:r>
              <a:rPr lang="en-US" smtClean="0"/>
              <a:t> the client code to the updated GradeBook’s object code.</a:t>
            </a:r>
            <a:endParaRPr lang="en-US" smtClean="0"/>
          </a:p>
        </p:txBody>
      </p:sp>
      <p:sp>
        <p:nvSpPr>
          <p:cNvPr id="11264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 descr="cpphtp9_03_Page_38"/>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3.8  </a:t>
            </a:r>
            <a:r>
              <a:rPr lang="en-US" smtClean="0">
                <a:solidFill>
                  <a:srgbClr val="0000FF"/>
                </a:solidFill>
              </a:rPr>
              <a:t>Validating Data </a:t>
            </a:r>
            <a:r>
              <a:rPr lang="en-US" smtClean="0"/>
              <a:t>with set Functions (cont.)</a:t>
            </a:r>
            <a:endParaRPr lang="en-US" dirty="0" smtClean="0"/>
          </a:p>
        </p:txBody>
      </p:sp>
      <p:sp>
        <p:nvSpPr>
          <p:cNvPr id="79875" name="Text Placeholder 2"/>
          <p:cNvSpPr>
            <a:spLocks noGrp="1"/>
          </p:cNvSpPr>
          <p:nvPr>
            <p:ph type="body" idx="1"/>
          </p:nvPr>
        </p:nvSpPr>
        <p:spPr/>
        <p:txBody>
          <a:bodyPr/>
          <a:lstStyle/>
          <a:p>
            <a:pPr>
              <a:spcBef>
                <a:spcPts val="600"/>
              </a:spcBef>
              <a:spcAft>
                <a:spcPts val="400"/>
              </a:spcAft>
            </a:pPr>
            <a:r>
              <a:rPr lang="en-US" smtClean="0"/>
              <a:t>The C++ Standard Library’s </a:t>
            </a:r>
            <a:r>
              <a:rPr lang="en-US" smtClean="0">
                <a:solidFill>
                  <a:srgbClr val="0000FF"/>
                </a:solidFill>
              </a:rPr>
              <a:t>string class </a:t>
            </a:r>
            <a:r>
              <a:rPr lang="en-US" smtClean="0"/>
              <a:t>defines a member function </a:t>
            </a:r>
            <a:r>
              <a:rPr lang="en-US" smtClean="0">
                <a:solidFill>
                  <a:srgbClr val="0000FF"/>
                </a:solidFill>
              </a:rPr>
              <a:t>length</a:t>
            </a:r>
            <a:r>
              <a:rPr lang="en-US" smtClean="0"/>
              <a:t> that returns the number of characters in a string object.</a:t>
            </a:r>
          </a:p>
          <a:p>
            <a:pPr>
              <a:spcBef>
                <a:spcPts val="600"/>
              </a:spcBef>
              <a:spcAft>
                <a:spcPts val="400"/>
              </a:spcAft>
            </a:pPr>
            <a:r>
              <a:rPr lang="en-US" b="1" smtClean="0">
                <a:solidFill>
                  <a:srgbClr val="FF0000"/>
                </a:solidFill>
              </a:rPr>
              <a:t>A consistent state is a state in which an object’s data members contain valid values (not garbage).</a:t>
            </a:r>
          </a:p>
          <a:p>
            <a:pPr>
              <a:spcBef>
                <a:spcPts val="600"/>
              </a:spcBef>
              <a:spcAft>
                <a:spcPts val="400"/>
              </a:spcAft>
            </a:pPr>
            <a:r>
              <a:rPr lang="en-US" smtClean="0"/>
              <a:t>Class string provides member function </a:t>
            </a:r>
            <a:r>
              <a:rPr lang="en-US" smtClean="0">
                <a:solidFill>
                  <a:srgbClr val="0000FF"/>
                </a:solidFill>
              </a:rPr>
              <a:t>substr</a:t>
            </a:r>
            <a:r>
              <a:rPr lang="en-US" smtClean="0"/>
              <a:t> (short for “substring”) that returns a new string object created by copying part of an existing string object.</a:t>
            </a:r>
          </a:p>
          <a:p>
            <a:pPr marL="1025525" lvl="1" indent="-395288">
              <a:spcBef>
                <a:spcPts val="600"/>
              </a:spcBef>
              <a:spcAft>
                <a:spcPts val="400"/>
              </a:spcAft>
            </a:pPr>
            <a:r>
              <a:rPr lang="en-US" smtClean="0"/>
              <a:t>The first argument specifies the </a:t>
            </a:r>
            <a:r>
              <a:rPr lang="en-US" smtClean="0">
                <a:solidFill>
                  <a:srgbClr val="0000FF"/>
                </a:solidFill>
              </a:rPr>
              <a:t>starting position </a:t>
            </a:r>
            <a:r>
              <a:rPr lang="en-US" smtClean="0"/>
              <a:t>in the original string from which characters are copied.</a:t>
            </a:r>
          </a:p>
          <a:p>
            <a:pPr marL="1025525" lvl="1" indent="-395288">
              <a:spcBef>
                <a:spcPts val="600"/>
              </a:spcBef>
              <a:spcAft>
                <a:spcPts val="400"/>
              </a:spcAft>
            </a:pPr>
            <a:r>
              <a:rPr lang="en-US" smtClean="0"/>
              <a:t>The second argument specifies the </a:t>
            </a:r>
            <a:r>
              <a:rPr lang="en-US" smtClean="0">
                <a:solidFill>
                  <a:srgbClr val="0000FF"/>
                </a:solidFill>
              </a:rPr>
              <a:t>number of characters </a:t>
            </a:r>
            <a:r>
              <a:rPr lang="en-US" smtClean="0"/>
              <a:t>to copy.</a:t>
            </a:r>
            <a:endParaRPr lang="en-US" smtClean="0"/>
          </a:p>
        </p:txBody>
      </p:sp>
      <p:sp>
        <p:nvSpPr>
          <p:cNvPr id="114692"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3.10  Validating Data with set Functions (cont.)</a:t>
            </a:r>
            <a:endParaRPr lang="en-US" smtClean="0"/>
          </a:p>
        </p:txBody>
      </p:sp>
      <p:sp>
        <p:nvSpPr>
          <p:cNvPr id="81923" name="Text Placeholder 2"/>
          <p:cNvSpPr>
            <a:spLocks noGrp="1"/>
          </p:cNvSpPr>
          <p:nvPr>
            <p:ph type="body" idx="1"/>
          </p:nvPr>
        </p:nvSpPr>
        <p:spPr/>
        <p:txBody>
          <a:bodyPr/>
          <a:lstStyle/>
          <a:p>
            <a:pPr>
              <a:spcAft>
                <a:spcPts val="600"/>
              </a:spcAft>
            </a:pPr>
            <a:r>
              <a:rPr lang="en-US" smtClean="0"/>
              <a:t>Figure 3.17 demonstrates the modified version of class GradeBook (Figs. 3.15–3.16) featuring validation.</a:t>
            </a:r>
          </a:p>
          <a:p>
            <a:pPr>
              <a:spcAft>
                <a:spcPts val="600"/>
              </a:spcAft>
            </a:pPr>
            <a:r>
              <a:rPr lang="en-US" smtClean="0"/>
              <a:t>In previous versions of the class, the benefit of calling setCourseName in the constructor was not evident.</a:t>
            </a:r>
          </a:p>
          <a:p>
            <a:pPr>
              <a:spcAft>
                <a:spcPts val="600"/>
              </a:spcAft>
            </a:pPr>
            <a:r>
              <a:rPr lang="en-US" smtClean="0"/>
              <a:t>Now, however, the constructor takes advantage of the validation provided by setCourseName.</a:t>
            </a:r>
          </a:p>
          <a:p>
            <a:pPr>
              <a:spcAft>
                <a:spcPts val="600"/>
              </a:spcAft>
            </a:pPr>
            <a:r>
              <a:rPr lang="en-US" smtClean="0">
                <a:solidFill>
                  <a:srgbClr val="FF0000"/>
                </a:solidFill>
              </a:rPr>
              <a:t>The constructor simply calls setCourseName, rather than duplicating its validation code.</a:t>
            </a:r>
            <a:endParaRPr lang="en-US" smtClean="0">
              <a:solidFill>
                <a:srgbClr val="FF0000"/>
              </a:solidFill>
            </a:endParaRPr>
          </a:p>
        </p:txBody>
      </p:sp>
      <p:sp>
        <p:nvSpPr>
          <p:cNvPr id="117764"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descr="cpphtp9_03_Page_0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9691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descr="cpphtp9_03_Page_3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descr="cpphtp9_03_Page_4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cxnSp>
        <p:nvCxnSpPr>
          <p:cNvPr id="5" name="Straight Arrow Connector 4"/>
          <p:cNvCxnSpPr/>
          <p:nvPr/>
        </p:nvCxnSpPr>
        <p:spPr>
          <a:xfrm>
            <a:off x="457200" y="2971800"/>
            <a:ext cx="16002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57200" y="3352800"/>
            <a:ext cx="16002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descr="cpphtp9_03_Page_4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 descr="cpphtp9_03_Page_42"/>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descr="cpphtp9_03_Page_4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3.8  Validating Data with set Functions (cont.)</a:t>
            </a:r>
            <a:endParaRPr lang="en-US" dirty="0" smtClean="0"/>
          </a:p>
        </p:txBody>
      </p:sp>
      <p:sp>
        <p:nvSpPr>
          <p:cNvPr id="89091" name="Text Placeholder 2"/>
          <p:cNvSpPr>
            <a:spLocks noGrp="1"/>
          </p:cNvSpPr>
          <p:nvPr>
            <p:ph type="body" idx="1"/>
          </p:nvPr>
        </p:nvSpPr>
        <p:spPr/>
        <p:txBody>
          <a:bodyPr/>
          <a:lstStyle/>
          <a:p>
            <a:pPr>
              <a:spcAft>
                <a:spcPts val="600"/>
              </a:spcAft>
            </a:pPr>
            <a:r>
              <a:rPr lang="en-US" smtClean="0">
                <a:solidFill>
                  <a:srgbClr val="FF0000"/>
                </a:solidFill>
              </a:rPr>
              <a:t>A public set function such as setCourseName should carefully scrutinize any attempt to modify the value of a data member (e.g., courseName) to ensure that the new value is appropriate for that data item.</a:t>
            </a:r>
          </a:p>
          <a:p>
            <a:pPr>
              <a:spcAft>
                <a:spcPts val="600"/>
              </a:spcAft>
            </a:pPr>
            <a:r>
              <a:rPr lang="en-US" smtClean="0">
                <a:solidFill>
                  <a:srgbClr val="0000FF"/>
                </a:solidFill>
              </a:rPr>
              <a:t>A set function could return a value </a:t>
            </a:r>
            <a:r>
              <a:rPr lang="en-US" smtClean="0"/>
              <a:t>indicating that an attempt was made to assign invalid data to an object of the class.</a:t>
            </a:r>
          </a:p>
          <a:p>
            <a:pPr>
              <a:spcAft>
                <a:spcPts val="600"/>
              </a:spcAft>
            </a:pPr>
            <a:r>
              <a:rPr lang="en-US" smtClean="0"/>
              <a:t>A client could then test the return value of the set function to determine whether the attempt to modify the object was successful and to take appropriate action if not.</a:t>
            </a:r>
          </a:p>
          <a:p>
            <a:pPr>
              <a:spcAft>
                <a:spcPts val="600"/>
              </a:spcAft>
            </a:pPr>
            <a:endParaRPr lang="en-US" smtClean="0"/>
          </a:p>
        </p:txBody>
      </p:sp>
      <p:sp>
        <p:nvSpPr>
          <p:cNvPr id="120836" name="Footer Placeholder 3"/>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descr="cpphtp9_03_Page_44"/>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descr="cpphtp9_03_Page_45"/>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descr="cpphtp9_03_Page_09"/>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descr="cpphtp9_03_Page_10"/>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descr="cpphtp9_03_Page_11"/>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descr="cpphtp9_03_Page_13"/>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0" y="652463"/>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©1992-2014 by Pearson Education, Inc. All Rights Reserved.</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WikiField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Wiki Page" ma:contentTypeID="0x01010800C661CDCFE8494F4E9AB730BE44130AE2" ma:contentTypeVersion="1" ma:contentTypeDescription="Create a new wiki page." ma:contentTypeScope="" ma:versionID="ac3f0c655fe2ae58085a4548e8dc0796">
  <xsd:schema xmlns:xsd="http://www.w3.org/2001/XMLSchema" xmlns:xs="http://www.w3.org/2001/XMLSchema" xmlns:p="http://schemas.microsoft.com/office/2006/metadata/properties" xmlns:ns1="http://schemas.microsoft.com/sharepoint/v3" xmlns:ns2="e5222bea-0a0f-4f8c-b9f7-21e1ae72cb64" targetNamespace="http://schemas.microsoft.com/office/2006/metadata/properties" ma:root="true" ma:fieldsID="35dc98d1b06bd8f9f810fb7c0d70b157" ns1:_="" ns2:_="">
    <xsd:import namespace="http://schemas.microsoft.com/sharepoint/v3"/>
    <xsd:import namespace="e5222bea-0a0f-4f8c-b9f7-21e1ae72cb64"/>
    <xsd:element name="properties">
      <xsd:complexType>
        <xsd:sequence>
          <xsd:element name="documentManagement">
            <xsd:complexType>
              <xsd:all>
                <xsd:element ref="ns1:WikiField"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WikiField" ma:index="7" nillable="true" ma:displayName="Wiki Content" ma:internalName="WikiField">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222bea-0a0f-4f8c-b9f7-21e1ae72cb6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66EDA-A24D-4F41-9A2E-9225845A74B8}">
  <ds:schemaRefs>
    <ds:schemaRef ds:uri="http://purl.org/dc/elements/1.1/"/>
    <ds:schemaRef ds:uri="http://schemas.microsoft.com/office/2006/metadata/properties"/>
    <ds:schemaRef ds:uri="e5222bea-0a0f-4f8c-b9f7-21e1ae72cb64"/>
    <ds:schemaRef ds:uri="http://purl.org/dc/dcmitype/"/>
    <ds:schemaRef ds:uri="http://purl.org/dc/terms/"/>
    <ds:schemaRef ds:uri="http://schemas.microsoft.com/sharepoint/v3"/>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73A700D9-E110-4127-B683-A81E42C38E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5222bea-0a0f-4f8c-b9f7-21e1ae72cb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DeitelPowerPointTemplate</Template>
  <TotalTime>3108</TotalTime>
  <Words>1957</Words>
  <Application>Microsoft Office PowerPoint</Application>
  <PresentationFormat>On-screen Show (4:3)</PresentationFormat>
  <Paragraphs>183</Paragraphs>
  <Slides>57</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Lucida Sans Unicode</vt:lpstr>
      <vt:lpstr>Verdana</vt:lpstr>
      <vt:lpstr>Wingdings</vt:lpstr>
      <vt:lpstr>Wingdings 2</vt:lpstr>
      <vt:lpstr>Wingdings 3</vt:lpstr>
      <vt:lpstr>Concourse</vt:lpstr>
      <vt:lpstr>PowerPoint Presentation</vt:lpstr>
      <vt:lpstr>PowerPoint Presentation</vt:lpstr>
      <vt:lpstr>PowerPoint Presentation</vt:lpstr>
      <vt:lpstr>3.1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3.5  Initializing Objects with Constructors (cont.)</vt:lpstr>
      <vt:lpstr>3.5  Initializing Objects with Constructors (cont.)</vt:lpstr>
      <vt:lpstr>3.5  Initializing Objects with Constructors (cont.)</vt:lpstr>
      <vt:lpstr>PowerPoint Presentation</vt:lpstr>
      <vt:lpstr>PowerPoint Presentation</vt:lpstr>
      <vt:lpstr>PowerPoint Presentation</vt:lpstr>
      <vt:lpstr>3.6  Placing a Class in a Separate File for Reusability</vt:lpstr>
      <vt:lpstr>3.6  Placing a Class in a Separate File for Reusability (cont.)</vt:lpstr>
      <vt:lpstr>3.6  Placing a Class in a Separate File for Reusability (cont.)</vt:lpstr>
      <vt:lpstr>PowerPoint Presentation</vt:lpstr>
      <vt:lpstr>PowerPoint Presentation</vt:lpstr>
      <vt:lpstr>PowerPoint Presentation</vt:lpstr>
      <vt:lpstr>3.6  Placing a Class in a Separate File for Reusability (cont.)</vt:lpstr>
      <vt:lpstr>3.6  Placing a Class in a Separate File for Reusability (cont.)</vt:lpstr>
      <vt:lpstr>3.6  Placing a Class in a Separate File for Reusability (cont.)</vt:lpstr>
      <vt:lpstr>PowerPoint Presentation</vt:lpstr>
      <vt:lpstr>3.6  Placing a Class in a Separate File for Reusability (cont.)</vt:lpstr>
      <vt:lpstr>3.7  Separating Interface from Implementation</vt:lpstr>
      <vt:lpstr>3.7  Separating Interface from Implementation (cont.)</vt:lpstr>
      <vt:lpstr>3.7  Separating Interface from Implementation (cont.)</vt:lpstr>
      <vt:lpstr>3.7  Separating Interface from Implementation (cont.)</vt:lpstr>
      <vt:lpstr>PowerPoint Presentation</vt:lpstr>
      <vt:lpstr>PowerPoint Presentation</vt:lpstr>
      <vt:lpstr>3.7  Separating Interface from Implementation (cont.)</vt:lpstr>
      <vt:lpstr>PowerPoint Presentation</vt:lpstr>
      <vt:lpstr>PowerPoint Presentation</vt:lpstr>
      <vt:lpstr>PowerPoint Presentation</vt:lpstr>
      <vt:lpstr>3.7  Separating Interface from Implementation (cont.)</vt:lpstr>
      <vt:lpstr>PowerPoint Presentation</vt:lpstr>
      <vt:lpstr>3.7  Separating Interface from Implementation (cont.)</vt:lpstr>
      <vt:lpstr>PowerPoint Presentation</vt:lpstr>
      <vt:lpstr>3.8  Validating Data with set Functions</vt:lpstr>
      <vt:lpstr>PowerPoint Presentation</vt:lpstr>
      <vt:lpstr>3.8  Validating Data with set Functions (cont.)</vt:lpstr>
      <vt:lpstr>3.10  Validating Data with set Functions (cont.)</vt:lpstr>
      <vt:lpstr>PowerPoint Presentation</vt:lpstr>
      <vt:lpstr>PowerPoint Presentation</vt:lpstr>
      <vt:lpstr>PowerPoint Presentation</vt:lpstr>
      <vt:lpstr>PowerPoint Presentation</vt:lpstr>
      <vt:lpstr>PowerPoint Presentation</vt:lpstr>
      <vt:lpstr>3.8  Validating Data with set Functions (cont.)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Introduction</dc:title>
  <dc:creator>Windows User</dc:creator>
  <cp:lastModifiedBy>jack wilson</cp:lastModifiedBy>
  <cp:revision>41</cp:revision>
  <dcterms:created xsi:type="dcterms:W3CDTF">2009-08-24T20:11:32Z</dcterms:created>
  <dcterms:modified xsi:type="dcterms:W3CDTF">2016-02-03T21:18:45Z</dcterms:modified>
</cp:coreProperties>
</file>