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Lst>
  <p:notesMasterIdLst>
    <p:notesMasterId r:id="rId144"/>
  </p:notesMasterIdLst>
  <p:handoutMasterIdLst>
    <p:handoutMasterId r:id="rId145"/>
  </p:handoutMasterIdLst>
  <p:sldIdLst>
    <p:sldId id="256" r:id="rId6"/>
    <p:sldId id="599" r:id="rId7"/>
    <p:sldId id="600" r:id="rId8"/>
    <p:sldId id="601" r:id="rId9"/>
    <p:sldId id="257" r:id="rId10"/>
    <p:sldId id="410" r:id="rId11"/>
    <p:sldId id="662" r:id="rId12"/>
    <p:sldId id="602" r:id="rId13"/>
    <p:sldId id="603" r:id="rId14"/>
    <p:sldId id="604" r:id="rId15"/>
    <p:sldId id="605" r:id="rId16"/>
    <p:sldId id="606" r:id="rId17"/>
    <p:sldId id="607" r:id="rId18"/>
    <p:sldId id="412" r:id="rId19"/>
    <p:sldId id="413" r:id="rId20"/>
    <p:sldId id="414" r:id="rId21"/>
    <p:sldId id="258" r:id="rId22"/>
    <p:sldId id="259" r:id="rId23"/>
    <p:sldId id="260" r:id="rId24"/>
    <p:sldId id="608" r:id="rId25"/>
    <p:sldId id="262" r:id="rId26"/>
    <p:sldId id="408" r:id="rId27"/>
    <p:sldId id="409" r:id="rId28"/>
    <p:sldId id="609" r:id="rId29"/>
    <p:sldId id="415" r:id="rId30"/>
    <p:sldId id="416" r:id="rId31"/>
    <p:sldId id="610" r:id="rId32"/>
    <p:sldId id="611" r:id="rId33"/>
    <p:sldId id="612" r:id="rId34"/>
    <p:sldId id="613" r:id="rId35"/>
    <p:sldId id="614" r:id="rId36"/>
    <p:sldId id="422" r:id="rId37"/>
    <p:sldId id="423" r:id="rId38"/>
    <p:sldId id="424" r:id="rId39"/>
    <p:sldId id="615" r:id="rId40"/>
    <p:sldId id="425" r:id="rId41"/>
    <p:sldId id="427" r:id="rId42"/>
    <p:sldId id="616" r:id="rId43"/>
    <p:sldId id="432" r:id="rId44"/>
    <p:sldId id="585" r:id="rId45"/>
    <p:sldId id="433" r:id="rId46"/>
    <p:sldId id="434" r:id="rId47"/>
    <p:sldId id="435" r:id="rId48"/>
    <p:sldId id="436" r:id="rId49"/>
    <p:sldId id="437" r:id="rId50"/>
    <p:sldId id="617" r:id="rId51"/>
    <p:sldId id="439" r:id="rId52"/>
    <p:sldId id="618" r:id="rId53"/>
    <p:sldId id="619" r:id="rId54"/>
    <p:sldId id="620" r:id="rId55"/>
    <p:sldId id="621" r:id="rId56"/>
    <p:sldId id="622" r:id="rId57"/>
    <p:sldId id="623" r:id="rId58"/>
    <p:sldId id="624" r:id="rId59"/>
    <p:sldId id="625" r:id="rId60"/>
    <p:sldId id="626" r:id="rId61"/>
    <p:sldId id="627" r:id="rId62"/>
    <p:sldId id="450" r:id="rId63"/>
    <p:sldId id="586" r:id="rId64"/>
    <p:sldId id="451" r:id="rId65"/>
    <p:sldId id="452" r:id="rId66"/>
    <p:sldId id="628" r:id="rId67"/>
    <p:sldId id="453" r:id="rId68"/>
    <p:sldId id="454" r:id="rId69"/>
    <p:sldId id="455" r:id="rId70"/>
    <p:sldId id="629" r:id="rId71"/>
    <p:sldId id="630" r:id="rId72"/>
    <p:sldId id="631" r:id="rId73"/>
    <p:sldId id="457" r:id="rId74"/>
    <p:sldId id="458" r:id="rId75"/>
    <p:sldId id="587" r:id="rId76"/>
    <p:sldId id="459" r:id="rId77"/>
    <p:sldId id="632" r:id="rId78"/>
    <p:sldId id="588" r:id="rId79"/>
    <p:sldId id="663" r:id="rId80"/>
    <p:sldId id="461" r:id="rId81"/>
    <p:sldId id="462" r:id="rId82"/>
    <p:sldId id="633" r:id="rId83"/>
    <p:sldId id="634" r:id="rId84"/>
    <p:sldId id="635" r:id="rId85"/>
    <p:sldId id="636" r:id="rId86"/>
    <p:sldId id="637" r:id="rId87"/>
    <p:sldId id="638" r:id="rId88"/>
    <p:sldId id="639" r:id="rId89"/>
    <p:sldId id="478" r:id="rId90"/>
    <p:sldId id="664" r:id="rId91"/>
    <p:sldId id="479" r:id="rId92"/>
    <p:sldId id="480" r:id="rId93"/>
    <p:sldId id="589" r:id="rId94"/>
    <p:sldId id="640" r:id="rId95"/>
    <p:sldId id="641" r:id="rId96"/>
    <p:sldId id="642" r:id="rId97"/>
    <p:sldId id="643" r:id="rId98"/>
    <p:sldId id="644" r:id="rId99"/>
    <p:sldId id="645" r:id="rId100"/>
    <p:sldId id="646" r:id="rId101"/>
    <p:sldId id="647" r:id="rId102"/>
    <p:sldId id="481" r:id="rId103"/>
    <p:sldId id="482" r:id="rId104"/>
    <p:sldId id="485" r:id="rId105"/>
    <p:sldId id="648" r:id="rId106"/>
    <p:sldId id="649" r:id="rId107"/>
    <p:sldId id="487" r:id="rId108"/>
    <p:sldId id="650" r:id="rId109"/>
    <p:sldId id="489" r:id="rId110"/>
    <p:sldId id="490" r:id="rId111"/>
    <p:sldId id="651" r:id="rId112"/>
    <p:sldId id="652" r:id="rId113"/>
    <p:sldId id="495" r:id="rId114"/>
    <p:sldId id="653" r:id="rId115"/>
    <p:sldId id="496" r:id="rId116"/>
    <p:sldId id="497" r:id="rId117"/>
    <p:sldId id="590" r:id="rId118"/>
    <p:sldId id="591" r:id="rId119"/>
    <p:sldId id="592" r:id="rId120"/>
    <p:sldId id="593" r:id="rId121"/>
    <p:sldId id="594" r:id="rId122"/>
    <p:sldId id="517" r:id="rId123"/>
    <p:sldId id="518" r:id="rId124"/>
    <p:sldId id="498" r:id="rId125"/>
    <p:sldId id="499" r:id="rId126"/>
    <p:sldId id="595" r:id="rId127"/>
    <p:sldId id="500" r:id="rId128"/>
    <p:sldId id="596" r:id="rId129"/>
    <p:sldId id="654" r:id="rId130"/>
    <p:sldId id="502" r:id="rId131"/>
    <p:sldId id="655" r:id="rId132"/>
    <p:sldId id="503" r:id="rId133"/>
    <p:sldId id="656" r:id="rId134"/>
    <p:sldId id="657" r:id="rId135"/>
    <p:sldId id="505" r:id="rId136"/>
    <p:sldId id="508" r:id="rId137"/>
    <p:sldId id="658" r:id="rId138"/>
    <p:sldId id="659" r:id="rId139"/>
    <p:sldId id="660" r:id="rId140"/>
    <p:sldId id="597" r:id="rId141"/>
    <p:sldId id="516" r:id="rId142"/>
    <p:sldId id="598" r:id="rId14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040" autoAdjust="0"/>
    <p:restoredTop sz="94660"/>
  </p:normalViewPr>
  <p:slideViewPr>
    <p:cSldViewPr>
      <p:cViewPr varScale="1">
        <p:scale>
          <a:sx n="78" d="100"/>
          <a:sy n="78" d="100"/>
        </p:scale>
        <p:origin x="53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tableStyles" Target="tableStyles.xml"/><Relationship Id="rId5" Type="http://schemas.openxmlformats.org/officeDocument/2006/relationships/slideMaster" Target="slideMasters/slideMaster1.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notesMaster" Target="notesMasters/notesMaster1.xml"/><Relationship Id="rId90" Type="http://schemas.openxmlformats.org/officeDocument/2006/relationships/slide" Target="slides/slide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dirty="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atin typeface="Arial" charset="0"/>
                <a:cs typeface="Arial" charset="0"/>
              </a:defRPr>
            </a:lvl1pPr>
          </a:lstStyle>
          <a:p>
            <a:pPr>
              <a:defRPr/>
            </a:pPr>
            <a:fld id="{0B0E57B5-BA24-4E3B-9612-DA5891EBBB5D}" type="datetimeFigureOut">
              <a:rPr lang="en-US"/>
              <a:pPr>
                <a:defRPr/>
              </a:pPr>
              <a:t>3/9/2016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dirty="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75558F12-9AE4-4642-B6D8-C70C85F9514D}" type="slidenum">
              <a:rPr lang="en-US" altLang="en-US"/>
              <a:pPr/>
              <a:t>‹#›</a:t>
            </a:fld>
            <a:endParaRPr lang="en-US" altLang="en-US"/>
          </a:p>
        </p:txBody>
      </p:sp>
    </p:spTree>
    <p:extLst>
      <p:ext uri="{BB962C8B-B14F-4D97-AF65-F5344CB8AC3E}">
        <p14:creationId xmlns:p14="http://schemas.microsoft.com/office/powerpoint/2010/main" val="3258206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AF3A9AB7-9126-44A1-8EA0-6063FA031539}" type="datetimeFigureOut">
              <a:rPr lang="en-US"/>
              <a:pPr>
                <a:defRPr/>
              </a:pPr>
              <a:t>3/9/2016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anose="020F0502020204030204" pitchFamily="34" charset="0"/>
              </a:defRPr>
            </a:lvl1pPr>
          </a:lstStyle>
          <a:p>
            <a:fld id="{CA3B35CA-7665-4D9B-BBC4-19CCDDBAB1EA}" type="slidenum">
              <a:rPr lang="en-US" altLang="en-US"/>
              <a:pPr/>
              <a:t>‹#›</a:t>
            </a:fld>
            <a:endParaRPr lang="en-US" altLang="en-US"/>
          </a:p>
        </p:txBody>
      </p:sp>
    </p:spTree>
    <p:extLst>
      <p:ext uri="{BB962C8B-B14F-4D97-AF65-F5344CB8AC3E}">
        <p14:creationId xmlns:p14="http://schemas.microsoft.com/office/powerpoint/2010/main" val="6982597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10">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fld id="{7F3C2590-EFFD-4F98-8BB7-1E5F4B67393F}" type="datetime1">
              <a:rPr lang="en-US"/>
              <a:pPr>
                <a:defRPr/>
              </a:pPr>
              <a:t>3/9/2016</a:t>
            </a:fld>
            <a:endParaRPr lang="en-US" dirty="0"/>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C191B229-996E-410E-8372-B1B73397886A}"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dirty="0" smtClean="0">
                <a:solidFill>
                  <a:schemeClr val="accent1">
                    <a:tint val="20000"/>
                  </a:schemeClr>
                </a:solidFill>
              </a:defRPr>
            </a:lvl1pPr>
            <a:extLst/>
          </a:lstStyle>
          <a:p>
            <a:pPr>
              <a:defRPr/>
            </a:pPr>
            <a:r>
              <a:rPr lang="en-US"/>
              <a:t>©1992-2014 by Pearson Education, Inc. All Rights Reserved.</a:t>
            </a:r>
          </a:p>
        </p:txBody>
      </p:sp>
    </p:spTree>
    <p:extLst>
      <p:ext uri="{BB962C8B-B14F-4D97-AF65-F5344CB8AC3E}">
        <p14:creationId xmlns:p14="http://schemas.microsoft.com/office/powerpoint/2010/main" val="49200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E7340CB-82CE-4ABA-844B-9218A3C10E23}" type="datetime1">
              <a:rPr lang="en-US"/>
              <a:pPr>
                <a:defRPr/>
              </a:pPr>
              <a:t>3/9/2016</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606D264-3F15-47C2-BB8C-2C3DFC6090A2}" type="slidenum">
              <a:rPr lang="en-US" altLang="en-US"/>
              <a:pPr/>
              <a:t>‹#›</a:t>
            </a:fld>
            <a:endParaRPr lang="en-US" altLang="en-US"/>
          </a:p>
        </p:txBody>
      </p:sp>
    </p:spTree>
    <p:extLst>
      <p:ext uri="{BB962C8B-B14F-4D97-AF65-F5344CB8AC3E}">
        <p14:creationId xmlns:p14="http://schemas.microsoft.com/office/powerpoint/2010/main" val="107674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7B3BDC1-DB25-488C-B2E7-635D428F213A}" type="datetime1">
              <a:rPr lang="en-US"/>
              <a:pPr>
                <a:defRPr/>
              </a:pPr>
              <a:t>3/9/2016</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EFB90FB-A943-4FDB-996F-A9667014F5CD}" type="slidenum">
              <a:rPr lang="en-US" altLang="en-US"/>
              <a:pPr/>
              <a:t>‹#›</a:t>
            </a:fld>
            <a:endParaRPr lang="en-US" altLang="en-US"/>
          </a:p>
        </p:txBody>
      </p:sp>
    </p:spTree>
    <p:extLst>
      <p:ext uri="{BB962C8B-B14F-4D97-AF65-F5344CB8AC3E}">
        <p14:creationId xmlns:p14="http://schemas.microsoft.com/office/powerpoint/2010/main" val="1861516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lvl1pPr>
              <a:spcBef>
                <a:spcPts val="600"/>
              </a:spcBef>
              <a:spcAft>
                <a:spcPts val="600"/>
              </a:spcAft>
              <a:defRPr>
                <a:latin typeface="Calibri" panose="020F0502020204030204" pitchFamily="34" charset="0"/>
              </a:defRPr>
            </a:lvl1pPr>
            <a:lvl2pPr>
              <a:spcBef>
                <a:spcPts val="600"/>
              </a:spcBef>
              <a:spcAft>
                <a:spcPts val="600"/>
              </a:spcAft>
              <a:defRPr>
                <a:latin typeface="Calibri" panose="020F0502020204030204" pitchFamily="34" charset="0"/>
              </a:defRPr>
            </a:lvl2pPr>
            <a:lvl3pPr>
              <a:spcBef>
                <a:spcPts val="600"/>
              </a:spcBef>
              <a:spcAft>
                <a:spcPts val="600"/>
              </a:spcAft>
              <a:defRPr>
                <a:latin typeface="Calibri" panose="020F0502020204030204" pitchFamily="34" charset="0"/>
              </a:defRPr>
            </a:lvl3pPr>
            <a:lvl4pPr>
              <a:spcBef>
                <a:spcPts val="600"/>
              </a:spcBef>
              <a:spcAft>
                <a:spcPts val="600"/>
              </a:spcAft>
              <a:defRPr>
                <a:latin typeface="Calibri" panose="020F0502020204030204" pitchFamily="34" charset="0"/>
              </a:defRPr>
            </a:lvl4pPr>
            <a:lvl5pPr>
              <a:spcBef>
                <a:spcPts val="600"/>
              </a:spcBef>
              <a:spcAft>
                <a:spcPts val="600"/>
              </a:spcAft>
              <a:defRPr>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31657DA-B532-478B-8343-1726C885F87E}" type="datetime1">
              <a:rPr lang="en-US"/>
              <a:pPr>
                <a:defRPr/>
              </a:pPr>
              <a:t>3/9/2016</a:t>
            </a:fld>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6ED2BAD-F562-4478-AB53-12B3858B57FC}" type="slidenum">
              <a:rPr lang="en-US" altLang="en-US"/>
              <a:pPr/>
              <a:t>‹#›</a:t>
            </a:fld>
            <a:endParaRPr lang="en-US" altLang="en-US"/>
          </a:p>
        </p:txBody>
      </p:sp>
    </p:spTree>
    <p:extLst>
      <p:ext uri="{BB962C8B-B14F-4D97-AF65-F5344CB8AC3E}">
        <p14:creationId xmlns:p14="http://schemas.microsoft.com/office/powerpoint/2010/main" val="384817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3">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p>
        </p:txBody>
      </p:sp>
      <p:sp>
        <p:nvSpPr>
          <p:cNvPr id="5" name="Action Button: Forward or Next 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p>
        </p:txBody>
      </p:sp>
      <p:sp>
        <p:nvSpPr>
          <p:cNvPr id="3" name="Content Placeholder 2"/>
          <p:cNvSpPr>
            <a:spLocks noGrp="1"/>
          </p:cNvSpPr>
          <p:nvPr>
            <p:ph idx="1"/>
          </p:nvPr>
        </p:nvSpPr>
        <p:spPr/>
        <p:txBody>
          <a:bodyPr/>
          <a:lstStyle>
            <a:lvl1pPr>
              <a:defRPr>
                <a:latin typeface="Calibri" panose="020F0502020204030204" pitchFamily="34" charset="0"/>
              </a:defRPr>
            </a:lvl1pPr>
            <a:lvl2pPr>
              <a:buFont typeface="Wingdings" pitchFamily="2" charset="2"/>
              <a:buChar cha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normAutofit/>
          </a:bodyPr>
          <a:lstStyle>
            <a:lvl1pPr>
              <a:defRPr sz="3200"/>
            </a:lvl1pPr>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pPr>
              <a:defRPr/>
            </a:pPr>
            <a:fld id="{E2D2754C-E8DF-4CAB-BD0F-FF8D00C33DA3}" type="datetime1">
              <a:rPr lang="en-US"/>
              <a:pPr>
                <a:defRPr/>
              </a:pPr>
              <a:t>3/9/2016</a:t>
            </a:fld>
            <a:endParaRPr lang="en-US" dirty="0"/>
          </a:p>
        </p:txBody>
      </p:sp>
      <p:sp>
        <p:nvSpPr>
          <p:cNvPr id="8" name="Footer Placeholder 4"/>
          <p:cNvSpPr>
            <a:spLocks noGrp="1"/>
          </p:cNvSpPr>
          <p:nvPr>
            <p:ph type="ftr" sz="quarter" idx="11"/>
          </p:nvPr>
        </p:nvSpPr>
        <p:spPr>
          <a:xfrm>
            <a:off x="4114800" y="6408738"/>
            <a:ext cx="2616200" cy="365125"/>
          </a:xfrm>
        </p:spPr>
        <p:txBody>
          <a:bodyPr/>
          <a:lstStyle>
            <a:lvl1pPr>
              <a:defRPr dirty="0" smtClean="0"/>
            </a:lvl1pPr>
            <a:extLst/>
          </a:lstStyle>
          <a:p>
            <a:pPr>
              <a:defRPr/>
            </a:pPr>
            <a:r>
              <a:rPr lang="en-US"/>
              <a:t>©1992-2014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B53FFA34-4C4D-4FB2-8D5F-FD643B47303C}" type="slidenum">
              <a:rPr lang="en-US" altLang="en-US"/>
              <a:pPr/>
              <a:t>‹#›</a:t>
            </a:fld>
            <a:endParaRPr lang="en-US" altLang="en-US"/>
          </a:p>
        </p:txBody>
      </p:sp>
    </p:spTree>
    <p:extLst>
      <p:ext uri="{BB962C8B-B14F-4D97-AF65-F5344CB8AC3E}">
        <p14:creationId xmlns:p14="http://schemas.microsoft.com/office/powerpoint/2010/main" val="322565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fld id="{FAF97C96-017D-4638-85F5-E60481D2C8B0}" type="datetime1">
              <a:rPr lang="en-US"/>
              <a:pPr>
                <a:defRPr/>
              </a:pPr>
              <a:t>3/9/2016</a:t>
            </a:fld>
            <a:endParaRPr lang="en-US" dirty="0"/>
          </a:p>
        </p:txBody>
      </p:sp>
      <p:sp>
        <p:nvSpPr>
          <p:cNvPr id="7" name="Footer Placeholder 4"/>
          <p:cNvSpPr>
            <a:spLocks noGrp="1"/>
          </p:cNvSpPr>
          <p:nvPr>
            <p:ph type="ftr" sz="quarter" idx="11"/>
          </p:nvPr>
        </p:nvSpPr>
        <p:spPr/>
        <p:txBody>
          <a:bodyPr/>
          <a:lstStyle>
            <a:lvl1pPr>
              <a:defRPr dirty="0" smtClean="0"/>
            </a:lvl1pPr>
            <a:extLst/>
          </a:lstStyle>
          <a:p>
            <a:pPr>
              <a:defRPr/>
            </a:pPr>
            <a:r>
              <a:rPr lang="en-US"/>
              <a:t>©1992-2014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A60D195A-3236-4FEE-AFAE-0AEEB5D84FCB}" type="slidenum">
              <a:rPr lang="en-US" altLang="en-US"/>
              <a:pPr/>
              <a:t>‹#›</a:t>
            </a:fld>
            <a:endParaRPr lang="en-US" altLang="en-US"/>
          </a:p>
        </p:txBody>
      </p:sp>
    </p:spTree>
    <p:extLst>
      <p:ext uri="{BB962C8B-B14F-4D97-AF65-F5344CB8AC3E}">
        <p14:creationId xmlns:p14="http://schemas.microsoft.com/office/powerpoint/2010/main" val="20981843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pPr>
              <a:defRPr/>
            </a:pPr>
            <a:fld id="{E0BAE61E-4A48-4B1E-9835-6E4F8CDC1699}" type="datetime1">
              <a:rPr lang="en-US"/>
              <a:pPr>
                <a:defRPr/>
              </a:pPr>
              <a:t>3/9/2016</a:t>
            </a:fld>
            <a:endParaRPr lang="en-US" dirty="0"/>
          </a:p>
        </p:txBody>
      </p:sp>
      <p:sp>
        <p:nvSpPr>
          <p:cNvPr id="6" name="Footer Placeholder 5"/>
          <p:cNvSpPr>
            <a:spLocks noGrp="1"/>
          </p:cNvSpPr>
          <p:nvPr>
            <p:ph type="ftr" sz="quarter" idx="11"/>
          </p:nvPr>
        </p:nvSpPr>
        <p:spPr/>
        <p:txBody>
          <a:bodyPr/>
          <a:lstStyle>
            <a:lvl1pPr>
              <a:defRPr dirty="0" smtClean="0"/>
            </a:lvl1pPr>
            <a:extLst/>
          </a:lstStyle>
          <a:p>
            <a:pPr>
              <a:defRPr/>
            </a:pPr>
            <a:r>
              <a:rPr lang="en-US"/>
              <a:t>©1992-2014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B3DB4C2-86D7-4E6C-A6C8-9D97E60D109F}" type="slidenum">
              <a:rPr lang="en-US" altLang="en-US"/>
              <a:pPr/>
              <a:t>‹#›</a:t>
            </a:fld>
            <a:endParaRPr lang="en-US" altLang="en-US"/>
          </a:p>
        </p:txBody>
      </p:sp>
    </p:spTree>
    <p:extLst>
      <p:ext uri="{BB962C8B-B14F-4D97-AF65-F5344CB8AC3E}">
        <p14:creationId xmlns:p14="http://schemas.microsoft.com/office/powerpoint/2010/main" val="385849295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pPr>
              <a:defRPr/>
            </a:pPr>
            <a:fld id="{D6A6D75C-4DE6-47E1-853C-E9A535E9B571}" type="datetime1">
              <a:rPr lang="en-US"/>
              <a:pPr>
                <a:defRPr/>
              </a:pPr>
              <a:t>3/9/2016</a:t>
            </a:fld>
            <a:endParaRPr lang="en-US" dirty="0"/>
          </a:p>
        </p:txBody>
      </p:sp>
      <p:sp>
        <p:nvSpPr>
          <p:cNvPr id="8" name="Footer Placeholder 7"/>
          <p:cNvSpPr>
            <a:spLocks noGrp="1"/>
          </p:cNvSpPr>
          <p:nvPr>
            <p:ph type="ftr" sz="quarter" idx="11"/>
          </p:nvPr>
        </p:nvSpPr>
        <p:spPr/>
        <p:txBody>
          <a:bodyPr/>
          <a:lstStyle>
            <a:lvl1pPr>
              <a:defRPr dirty="0" smtClean="0"/>
            </a:lvl1pPr>
            <a:extLst/>
          </a:lstStyle>
          <a:p>
            <a:pPr>
              <a:defRPr/>
            </a:pPr>
            <a:r>
              <a:rPr lang="en-US"/>
              <a:t>©1992-2014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5B0B48C9-5934-476C-A84D-4E4C7021FA96}" type="slidenum">
              <a:rPr lang="en-US" altLang="en-US"/>
              <a:pPr/>
              <a:t>‹#›</a:t>
            </a:fld>
            <a:endParaRPr lang="en-US" altLang="en-US"/>
          </a:p>
        </p:txBody>
      </p:sp>
    </p:spTree>
    <p:extLst>
      <p:ext uri="{BB962C8B-B14F-4D97-AF65-F5344CB8AC3E}">
        <p14:creationId xmlns:p14="http://schemas.microsoft.com/office/powerpoint/2010/main" val="215049850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pPr>
              <a:defRPr/>
            </a:pPr>
            <a:fld id="{E1D786B8-6C77-4358-AAE6-BB1CB5303C2B}" type="datetime1">
              <a:rPr lang="en-US"/>
              <a:pPr>
                <a:defRPr/>
              </a:pPr>
              <a:t>3/9/2016</a:t>
            </a:fld>
            <a:endParaRPr lang="en-US" dirty="0"/>
          </a:p>
        </p:txBody>
      </p:sp>
      <p:sp>
        <p:nvSpPr>
          <p:cNvPr id="4" name="Footer Placeholder 3"/>
          <p:cNvSpPr>
            <a:spLocks noGrp="1"/>
          </p:cNvSpPr>
          <p:nvPr>
            <p:ph type="ftr" sz="quarter" idx="11"/>
          </p:nvPr>
        </p:nvSpPr>
        <p:spPr/>
        <p:txBody>
          <a:bodyPr/>
          <a:lstStyle>
            <a:lvl1pPr>
              <a:defRPr dirty="0" smtClean="0"/>
            </a:lvl1pPr>
            <a:extLst/>
          </a:lstStyle>
          <a:p>
            <a:pPr>
              <a:defRPr/>
            </a:pPr>
            <a:r>
              <a:rPr lang="en-US"/>
              <a:t>©1992-2014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2B072FA5-27BF-41D2-8B46-CF4F94AD4339}" type="slidenum">
              <a:rPr lang="en-US" altLang="en-US"/>
              <a:pPr/>
              <a:t>‹#›</a:t>
            </a:fld>
            <a:endParaRPr lang="en-US" altLang="en-US"/>
          </a:p>
        </p:txBody>
      </p:sp>
    </p:spTree>
    <p:extLst>
      <p:ext uri="{BB962C8B-B14F-4D97-AF65-F5344CB8AC3E}">
        <p14:creationId xmlns:p14="http://schemas.microsoft.com/office/powerpoint/2010/main" val="279019685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98EC49A-A194-4AF5-B95D-112FEB836DBD}" type="datetime1">
              <a:rPr lang="en-US"/>
              <a:pPr>
                <a:defRPr/>
              </a:pPr>
              <a:t>3/9/2016</a:t>
            </a:fld>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59C3B9A0-E41C-4CA4-974C-05B246CBDAEF}" type="slidenum">
              <a:rPr lang="en-US" altLang="en-US"/>
              <a:pPr/>
              <a:t>‹#›</a:t>
            </a:fld>
            <a:endParaRPr lang="en-US" altLang="en-US"/>
          </a:p>
        </p:txBody>
      </p:sp>
    </p:spTree>
    <p:extLst>
      <p:ext uri="{BB962C8B-B14F-4D97-AF65-F5344CB8AC3E}">
        <p14:creationId xmlns:p14="http://schemas.microsoft.com/office/powerpoint/2010/main" val="412855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fld id="{31A5B860-C407-4F2A-8FB8-A936B6586FB6}" type="datetime1">
              <a:rPr lang="en-US"/>
              <a:pPr>
                <a:defRPr/>
              </a:pPr>
              <a:t>3/9/2016</a:t>
            </a:fld>
            <a:endParaRPr lang="en-US" dirty="0"/>
          </a:p>
        </p:txBody>
      </p:sp>
      <p:sp>
        <p:nvSpPr>
          <p:cNvPr id="6" name="Footer Placeholder 5"/>
          <p:cNvSpPr>
            <a:spLocks noGrp="1"/>
          </p:cNvSpPr>
          <p:nvPr>
            <p:ph type="ftr" sz="quarter" idx="11"/>
          </p:nvPr>
        </p:nvSpPr>
        <p:spPr/>
        <p:txBody>
          <a:bodyPr/>
          <a:lstStyle>
            <a:lvl1pPr>
              <a:defRPr dirty="0" smtClean="0"/>
            </a:lvl1pPr>
            <a:extLst/>
          </a:lstStyle>
          <a:p>
            <a:pPr>
              <a:defRPr/>
            </a:pPr>
            <a:r>
              <a:rPr lang="en-US"/>
              <a:t>©1992-2014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BFAE805C-F1EF-4B67-AE0D-E7AFE4189EEC}" type="slidenum">
              <a:rPr lang="en-US" altLang="en-US"/>
              <a:pPr/>
              <a:t>‹#›</a:t>
            </a:fld>
            <a:endParaRPr lang="en-US" altLang="en-US"/>
          </a:p>
        </p:txBody>
      </p:sp>
    </p:spTree>
    <p:extLst>
      <p:ext uri="{BB962C8B-B14F-4D97-AF65-F5344CB8AC3E}">
        <p14:creationId xmlns:p14="http://schemas.microsoft.com/office/powerpoint/2010/main" val="117397027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796E0F43-E549-4223-ACD5-3D7940432471}" type="datetime1">
              <a:rPr lang="en-US"/>
              <a:pPr>
                <a:defRPr/>
              </a:pPr>
              <a:t>3/9/2016</a:t>
            </a:fld>
            <a:endParaRPr lang="en-US" dirty="0"/>
          </a:p>
        </p:txBody>
      </p:sp>
      <p:sp>
        <p:nvSpPr>
          <p:cNvPr id="12" name="Footer Placeholder 5"/>
          <p:cNvSpPr>
            <a:spLocks noGrp="1"/>
          </p:cNvSpPr>
          <p:nvPr>
            <p:ph type="ftr" sz="quarter" idx="11"/>
          </p:nvPr>
        </p:nvSpPr>
        <p:spPr>
          <a:xfrm>
            <a:off x="4379913" y="6408738"/>
            <a:ext cx="2351087" cy="365125"/>
          </a:xfrm>
        </p:spPr>
        <p:txBody>
          <a:bodyPr/>
          <a:lstStyle>
            <a:lvl1pPr>
              <a:defRPr dirty="0" smtClean="0">
                <a:solidFill>
                  <a:schemeClr val="tx1"/>
                </a:solidFill>
              </a:defRPr>
            </a:lvl1pPr>
            <a:extLst/>
          </a:lstStyle>
          <a:p>
            <a:pPr>
              <a:defRPr/>
            </a:pPr>
            <a:r>
              <a:rPr lang="en-US"/>
              <a:t>©1992-2014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ABC075E4-6463-48AB-93ED-B3E44A6CCC31}" type="slidenum">
              <a:rPr lang="en-US" altLang="en-US"/>
              <a:pPr/>
              <a:t>‹#›</a:t>
            </a:fld>
            <a:endParaRPr lang="en-US" altLang="en-US"/>
          </a:p>
        </p:txBody>
      </p:sp>
    </p:spTree>
    <p:extLst>
      <p:ext uri="{BB962C8B-B14F-4D97-AF65-F5344CB8AC3E}">
        <p14:creationId xmlns:p14="http://schemas.microsoft.com/office/powerpoint/2010/main" val="13171742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505DE63C-522C-4976-BC3D-E309D9DDE38F}" type="datetime1">
              <a:rPr lang="en-US"/>
              <a:pPr>
                <a:defRPr/>
              </a:pPr>
              <a:t>3/9/2016</a:t>
            </a:fld>
            <a:endParaRPr lang="en-US" dirty="0"/>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dirty="0" smtClean="0">
                <a:solidFill>
                  <a:schemeClr val="tx1"/>
                </a:solidFill>
                <a:latin typeface="+mn-lt"/>
                <a:cs typeface="+mn-cs"/>
              </a:defRPr>
            </a:lvl1pPr>
            <a:extLst/>
          </a:lstStyle>
          <a:p>
            <a:pPr>
              <a:defRPr/>
            </a:pPr>
            <a:r>
              <a:rPr lang="en-US"/>
              <a:t>©1992-2014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FA72E3AA-4603-4F61-BB07-DB8FB9B2DFE0}" type="slidenum">
              <a:rPr lang="en-US" altLang="en-US"/>
              <a:pPr/>
              <a:t>‹#›</a:t>
            </a:fld>
            <a:endParaRPr lang="en-US" altLang="en-US"/>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22" r:id="rId7"/>
    <p:sldLayoutId id="2147483832" r:id="rId8"/>
    <p:sldLayoutId id="2147483833" r:id="rId9"/>
    <p:sldLayoutId id="2147483823" r:id="rId10"/>
    <p:sldLayoutId id="2147483824" r:id="rId11"/>
    <p:sldLayoutId id="214748382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eaLnBrk="1" fontAlgn="auto" hangingPunct="1">
              <a:spcAft>
                <a:spcPts val="0"/>
              </a:spcAft>
              <a:defRPr/>
            </a:pPr>
            <a:r>
              <a:rPr lang="en-US" dirty="0" smtClean="0">
                <a:solidFill>
                  <a:srgbClr val="3380E6"/>
                </a:solidFill>
                <a:latin typeface="Goudy Sans Medium"/>
              </a:rPr>
              <a:t>Chapter 10</a:t>
            </a:r>
            <a:br>
              <a:rPr lang="en-US" dirty="0" smtClean="0">
                <a:solidFill>
                  <a:srgbClr val="3380E6"/>
                </a:solidFill>
                <a:latin typeface="Goudy Sans Medium"/>
              </a:rPr>
            </a:br>
            <a:r>
              <a:rPr lang="en-US" dirty="0" smtClean="0">
                <a:solidFill>
                  <a:srgbClr val="3380E6"/>
                </a:solidFill>
                <a:latin typeface="Goudy Sans Medium"/>
              </a:rPr>
              <a:t>Operator Overloading; </a:t>
            </a:r>
            <a:br>
              <a:rPr lang="en-US" dirty="0" smtClean="0">
                <a:solidFill>
                  <a:srgbClr val="3380E6"/>
                </a:solidFill>
                <a:latin typeface="Goudy Sans Medium"/>
              </a:rPr>
            </a:br>
            <a:r>
              <a:rPr lang="en-US" dirty="0" smtClean="0">
                <a:solidFill>
                  <a:srgbClr val="3380E6"/>
                </a:solidFill>
                <a:latin typeface="Goudy Sans Medium"/>
              </a:rPr>
              <a:t>Class </a:t>
            </a:r>
            <a:r>
              <a:rPr lang="en-US" dirty="0" smtClean="0">
                <a:solidFill>
                  <a:srgbClr val="3380E6"/>
                </a:solidFill>
                <a:latin typeface="LucidaSansTypewriter" pitchFamily="49" charset="0"/>
              </a:rPr>
              <a:t>string</a:t>
            </a:r>
          </a:p>
        </p:txBody>
      </p:sp>
      <p:sp>
        <p:nvSpPr>
          <p:cNvPr id="10243" name="Subtitle 3"/>
          <p:cNvSpPr>
            <a:spLocks noGrp="1"/>
          </p:cNvSpPr>
          <p:nvPr>
            <p:ph type="subTitle" idx="1"/>
          </p:nvPr>
        </p:nvSpPr>
        <p:spPr>
          <a:xfrm>
            <a:off x="685800" y="3611563"/>
            <a:ext cx="7772400" cy="1200150"/>
          </a:xfrm>
        </p:spPr>
        <p:txBody>
          <a:bodyPr/>
          <a:lstStyle/>
          <a:p>
            <a:pPr marR="0" eaLnBrk="1" hangingPunct="1"/>
            <a:r>
              <a:rPr lang="en-US" altLang="en-US" smtClean="0"/>
              <a:t>C++ How to Program, 9/e</a:t>
            </a:r>
          </a:p>
        </p:txBody>
      </p:sp>
      <p:sp>
        <p:nvSpPr>
          <p:cNvPr id="5" name="Footer Placeholder 4"/>
          <p:cNvSpPr>
            <a:spLocks noGrp="1"/>
          </p:cNvSpPr>
          <p:nvPr>
            <p:ph type="ftr" sz="quarter" idx="12"/>
          </p:nvPr>
        </p:nvSpPr>
        <p:spPr/>
        <p:txBody>
          <a:bodyPr/>
          <a:lstStyle/>
          <a:p>
            <a:pPr>
              <a:defRPr/>
            </a:pPr>
            <a:r>
              <a:rPr lang="en-US"/>
              <a:t>©1992-2014 by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descr="cpphtp9_10_Page_07"/>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
        <p:nvSpPr>
          <p:cNvPr id="2" name="TextBox 1"/>
          <p:cNvSpPr txBox="1"/>
          <p:nvPr/>
        </p:nvSpPr>
        <p:spPr>
          <a:xfrm>
            <a:off x="5486400" y="1749623"/>
            <a:ext cx="3048000" cy="307777"/>
          </a:xfrm>
          <a:prstGeom prst="rect">
            <a:avLst/>
          </a:prstGeom>
          <a:noFill/>
          <a:ln w="25400">
            <a:solidFill>
              <a:schemeClr val="accent1"/>
            </a:solidFill>
          </a:ln>
        </p:spPr>
        <p:txBody>
          <a:bodyPr wrap="square" rtlCol="0">
            <a:spAutoFit/>
          </a:bodyPr>
          <a:lstStyle/>
          <a:p>
            <a:r>
              <a:rPr lang="en-US" sz="1400" smtClean="0"/>
              <a:t>Overloaded substr member function</a:t>
            </a:r>
            <a:endParaRPr lang="en-US" sz="1400"/>
          </a:p>
        </p:txBody>
      </p:sp>
      <p:cxnSp>
        <p:nvCxnSpPr>
          <p:cNvPr id="5" name="Straight Arrow Connector 4"/>
          <p:cNvCxnSpPr>
            <a:stCxn id="2" idx="1"/>
          </p:cNvCxnSpPr>
          <p:nvPr/>
        </p:nvCxnSpPr>
        <p:spPr>
          <a:xfrm flipH="1">
            <a:off x="4572000" y="1903512"/>
            <a:ext cx="91440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43000" y="5486400"/>
            <a:ext cx="6858000" cy="369332"/>
          </a:xfrm>
          <a:prstGeom prst="rect">
            <a:avLst/>
          </a:prstGeom>
          <a:noFill/>
          <a:ln w="31750">
            <a:solidFill>
              <a:srgbClr val="C00000"/>
            </a:solidFill>
          </a:ln>
        </p:spPr>
        <p:txBody>
          <a:bodyPr wrap="square" rtlCol="0">
            <a:spAutoFit/>
          </a:bodyPr>
          <a:lstStyle/>
          <a:p>
            <a:pPr algn="ctr"/>
            <a:r>
              <a:rPr lang="en-US" smtClean="0">
                <a:solidFill>
                  <a:srgbClr val="0000FF"/>
                </a:solidFill>
              </a:rPr>
              <a:t>Note:  C++ string objects are mutable!</a:t>
            </a:r>
            <a:endParaRPr lang="en-US">
              <a:solidFill>
                <a:srgbClr val="0000FF"/>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09571" name="Text Placeholder 2"/>
          <p:cNvSpPr>
            <a:spLocks noGrp="1"/>
          </p:cNvSpPr>
          <p:nvPr>
            <p:ph type="body" idx="1"/>
          </p:nvPr>
        </p:nvSpPr>
        <p:spPr/>
        <p:txBody>
          <a:bodyPr>
            <a:normAutofit fontScale="92500" lnSpcReduction="20000"/>
          </a:bodyPr>
          <a:lstStyle/>
          <a:p>
            <a:pPr>
              <a:lnSpc>
                <a:spcPct val="110000"/>
              </a:lnSpc>
            </a:pPr>
            <a:r>
              <a:rPr lang="en-US" altLang="en-US" smtClean="0"/>
              <a:t>The copy constructor for Array copies the size of the initializer Array into data member size, uses new to obtain the memory for the internal pointer-based representation of this Array and assigns the pointer returned by new to data member ptr. </a:t>
            </a:r>
          </a:p>
          <a:p>
            <a:pPr>
              <a:lnSpc>
                <a:spcPct val="110000"/>
              </a:lnSpc>
            </a:pPr>
            <a:r>
              <a:rPr lang="en-US" altLang="en-US" smtClean="0"/>
              <a:t>Then the copy constructor uses a for statement to copy all the elements of the initializer Array into the new Array object.</a:t>
            </a:r>
          </a:p>
          <a:p>
            <a:pPr>
              <a:lnSpc>
                <a:spcPct val="110000"/>
              </a:lnSpc>
            </a:pPr>
            <a:r>
              <a:rPr lang="en-US" altLang="en-US" b="1" smtClean="0">
                <a:solidFill>
                  <a:srgbClr val="0000FF"/>
                </a:solidFill>
              </a:rPr>
              <a:t>An object of a class can look at the private data of any other object of that class (using a handle that indicates which object to access).</a:t>
            </a:r>
          </a:p>
        </p:txBody>
      </p:sp>
      <p:sp>
        <p:nvSpPr>
          <p:cNvPr id="8602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1" descr="cpphtp9_10_Page_5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1" descr="cpphtp9_10_Page_52"/>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10595" name="Text Placeholder 2"/>
          <p:cNvSpPr>
            <a:spLocks noGrp="1"/>
          </p:cNvSpPr>
          <p:nvPr>
            <p:ph type="body" idx="1"/>
          </p:nvPr>
        </p:nvSpPr>
        <p:spPr/>
        <p:txBody>
          <a:bodyPr/>
          <a:lstStyle/>
          <a:p>
            <a:r>
              <a:rPr lang="en-US" smtClean="0">
                <a:solidFill>
                  <a:srgbClr val="0000FF"/>
                </a:solidFill>
              </a:rPr>
              <a:t>Array </a:t>
            </a:r>
            <a:r>
              <a:rPr lang="en-US" smtClean="0">
                <a:solidFill>
                  <a:srgbClr val="C00000"/>
                </a:solidFill>
              </a:rPr>
              <a:t>Destructor</a:t>
            </a:r>
          </a:p>
          <a:p>
            <a:r>
              <a:rPr lang="en-US" smtClean="0"/>
              <a:t>Line 16 of Fig. 10.10 declares the class’s destructor (defined in Fig. 10.11, lines 31–34).</a:t>
            </a:r>
          </a:p>
          <a:p>
            <a:r>
              <a:rPr lang="en-US" smtClean="0">
                <a:solidFill>
                  <a:srgbClr val="FF0000"/>
                </a:solidFill>
              </a:rPr>
              <a:t>The destructor is invoked when an object of class Array goes out of scope.</a:t>
            </a:r>
          </a:p>
          <a:p>
            <a:r>
              <a:rPr lang="en-US" smtClean="0"/>
              <a:t>The destructor uses delete [ ] to release the memory allocated dynamically by new in the constructor.</a:t>
            </a:r>
            <a:endParaRPr lang="en-US" dirty="0" smtClean="0"/>
          </a:p>
        </p:txBody>
      </p:sp>
      <p:sp>
        <p:nvSpPr>
          <p:cNvPr id="8806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1" descr="cpphtp9_10_Page_5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12643" name="Text Placeholder 2"/>
          <p:cNvSpPr>
            <a:spLocks noGrp="1"/>
          </p:cNvSpPr>
          <p:nvPr>
            <p:ph type="body" idx="1"/>
          </p:nvPr>
        </p:nvSpPr>
        <p:spPr/>
        <p:txBody>
          <a:bodyPr>
            <a:normAutofit fontScale="70000" lnSpcReduction="20000"/>
          </a:bodyPr>
          <a:lstStyle/>
          <a:p>
            <a:pPr>
              <a:lnSpc>
                <a:spcPct val="120000"/>
              </a:lnSpc>
            </a:pPr>
            <a:r>
              <a:rPr lang="en-US" smtClean="0">
                <a:solidFill>
                  <a:srgbClr val="0000FF"/>
                </a:solidFill>
              </a:rPr>
              <a:t>Overloaded </a:t>
            </a:r>
            <a:r>
              <a:rPr lang="en-US" smtClean="0">
                <a:solidFill>
                  <a:srgbClr val="C00000"/>
                </a:solidFill>
              </a:rPr>
              <a:t>Assignment Operator</a:t>
            </a:r>
          </a:p>
          <a:p>
            <a:pPr>
              <a:lnSpc>
                <a:spcPct val="120000"/>
              </a:lnSpc>
            </a:pPr>
            <a:r>
              <a:rPr lang="en-US" smtClean="0"/>
              <a:t>Line 19 of Fig. 10.10 declares the overloaded assignment operator function for the class.</a:t>
            </a:r>
          </a:p>
          <a:p>
            <a:pPr>
              <a:lnSpc>
                <a:spcPct val="120000"/>
              </a:lnSpc>
            </a:pPr>
            <a:r>
              <a:rPr lang="en-US" smtClean="0"/>
              <a:t>When the compiler sees the expression integers1 = integers2 in line 47 of Fig. 10.9, the compiler invokes member function operator= with the call</a:t>
            </a:r>
          </a:p>
          <a:p>
            <a:pPr lvl="2">
              <a:lnSpc>
                <a:spcPct val="120000"/>
              </a:lnSpc>
            </a:pPr>
            <a:r>
              <a:rPr lang="en-US" sz="2600" smtClean="0">
                <a:latin typeface="Consolas" panose="020B0609020204030204" pitchFamily="49" charset="0"/>
                <a:cs typeface="Consolas" panose="020B0609020204030204" pitchFamily="49" charset="0"/>
              </a:rPr>
              <a:t>integers1.operator=( integers2 )</a:t>
            </a:r>
          </a:p>
          <a:p>
            <a:pPr>
              <a:lnSpc>
                <a:spcPct val="120000"/>
              </a:lnSpc>
            </a:pPr>
            <a:r>
              <a:rPr lang="en-US" smtClean="0"/>
              <a:t>Member function operator=’s implementation (Fig. 10.11, lines 44–62) tests for self-assignment (line 46) in which an Array object is being assigned to itself.</a:t>
            </a:r>
          </a:p>
          <a:p>
            <a:pPr>
              <a:lnSpc>
                <a:spcPct val="120000"/>
              </a:lnSpc>
            </a:pPr>
            <a:r>
              <a:rPr lang="en-US" smtClean="0"/>
              <a:t>When this is equal to the right operand’s address, a self-assignment is being attempted, so the assignment is skipped.</a:t>
            </a:r>
            <a:endParaRPr lang="en-US" dirty="0" smtClean="0"/>
          </a:p>
        </p:txBody>
      </p:sp>
      <p:sp>
        <p:nvSpPr>
          <p:cNvPr id="9011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15715" name="Text Placeholder 2"/>
          <p:cNvSpPr>
            <a:spLocks noGrp="1"/>
          </p:cNvSpPr>
          <p:nvPr>
            <p:ph type="body" idx="1"/>
          </p:nvPr>
        </p:nvSpPr>
        <p:spPr/>
        <p:txBody>
          <a:bodyPr>
            <a:normAutofit fontScale="77500" lnSpcReduction="20000"/>
          </a:bodyPr>
          <a:lstStyle/>
          <a:p>
            <a:pPr>
              <a:lnSpc>
                <a:spcPct val="120000"/>
              </a:lnSpc>
            </a:pPr>
            <a:r>
              <a:rPr lang="en-US" altLang="en-US" smtClean="0">
                <a:solidFill>
                  <a:srgbClr val="0000FF"/>
                </a:solidFill>
              </a:rPr>
              <a:t>operator= </a:t>
            </a:r>
            <a:r>
              <a:rPr lang="en-US" altLang="en-US" smtClean="0"/>
              <a:t>determines whether the sizes of the two Arrays are identical (line 50); in that case, the original array of integers in the left-side Array object is not reallocated.</a:t>
            </a:r>
          </a:p>
          <a:p>
            <a:pPr>
              <a:lnSpc>
                <a:spcPct val="120000"/>
              </a:lnSpc>
            </a:pPr>
            <a:r>
              <a:rPr lang="en-US" altLang="en-US" smtClean="0"/>
              <a:t>Otherwise, </a:t>
            </a:r>
            <a:r>
              <a:rPr lang="en-US" altLang="en-US" smtClean="0">
                <a:solidFill>
                  <a:srgbClr val="0000FF"/>
                </a:solidFill>
              </a:rPr>
              <a:t>operator= </a:t>
            </a:r>
            <a:r>
              <a:rPr lang="en-US" altLang="en-US" smtClean="0"/>
              <a:t>uses delete [ ] (line 52) to release the memory, copies the size of the source array to the size of the target Array (line 53), uses new to allocate memory for the target Array and places the pointer returned by new into the Array’s ptr member.</a:t>
            </a:r>
          </a:p>
          <a:p>
            <a:pPr>
              <a:lnSpc>
                <a:spcPct val="120000"/>
              </a:lnSpc>
            </a:pPr>
            <a:r>
              <a:rPr lang="en-US" altLang="en-US" smtClean="0">
                <a:solidFill>
                  <a:srgbClr val="FF0000"/>
                </a:solidFill>
              </a:rPr>
              <a:t>Regardless of whether this is a self-assignment, the member function returns the current object (i.e., </a:t>
            </a:r>
            <a:r>
              <a:rPr lang="en-US" altLang="en-US" smtClean="0">
                <a:solidFill>
                  <a:srgbClr val="0000FF"/>
                </a:solidFill>
              </a:rPr>
              <a:t>*this </a:t>
            </a:r>
            <a:r>
              <a:rPr lang="en-US" altLang="en-US" smtClean="0">
                <a:solidFill>
                  <a:srgbClr val="FF0000"/>
                </a:solidFill>
              </a:rPr>
              <a:t>in line 61) as a constant reference; this enables cascaded Array assignments such as x = y = z, but prevents ones like (x = y) = z because z cannot be assigned to the const </a:t>
            </a:r>
            <a:r>
              <a:rPr lang="en-US" altLang="en-US" smtClean="0">
                <a:solidFill>
                  <a:srgbClr val="FF0000"/>
                </a:solidFill>
              </a:rPr>
              <a:t>Array </a:t>
            </a:r>
            <a:r>
              <a:rPr lang="en-US" altLang="en-US" smtClean="0">
                <a:solidFill>
                  <a:srgbClr val="FF0000"/>
                </a:solidFill>
              </a:rPr>
              <a:t>reference that is returned by (x = y).</a:t>
            </a:r>
          </a:p>
        </p:txBody>
      </p:sp>
      <p:sp>
        <p:nvSpPr>
          <p:cNvPr id="9114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descr="cpphtp9_10_Page_5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1" descr="cpphtp9_10_Page_5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18787" name="Text Placeholder 2"/>
          <p:cNvSpPr>
            <a:spLocks noGrp="1"/>
          </p:cNvSpPr>
          <p:nvPr>
            <p:ph type="body" idx="1"/>
          </p:nvPr>
        </p:nvSpPr>
        <p:spPr>
          <a:xfrm>
            <a:off x="457200" y="1219200"/>
            <a:ext cx="8229600" cy="4953000"/>
          </a:xfrm>
        </p:spPr>
        <p:txBody>
          <a:bodyPr>
            <a:normAutofit fontScale="70000" lnSpcReduction="20000"/>
          </a:bodyPr>
          <a:lstStyle/>
          <a:p>
            <a:pPr>
              <a:lnSpc>
                <a:spcPct val="120000"/>
              </a:lnSpc>
            </a:pPr>
            <a:r>
              <a:rPr lang="en-US" sz="3200" smtClean="0">
                <a:solidFill>
                  <a:srgbClr val="0000FF"/>
                </a:solidFill>
              </a:rPr>
              <a:t>C++11: Deleting Unwanted Member Functions from Your Class</a:t>
            </a:r>
          </a:p>
          <a:p>
            <a:pPr>
              <a:lnSpc>
                <a:spcPct val="120000"/>
              </a:lnSpc>
            </a:pPr>
            <a:r>
              <a:rPr lang="en-US" smtClean="0">
                <a:solidFill>
                  <a:srgbClr val="C00000"/>
                </a:solidFill>
              </a:rPr>
              <a:t>Prior to C++11</a:t>
            </a:r>
            <a:r>
              <a:rPr lang="en-US" smtClean="0"/>
              <a:t>, you could prevent class objects from being copied or assigned by declaring as private the class’s copy constructor and overloaded assignment operator. </a:t>
            </a:r>
          </a:p>
          <a:p>
            <a:pPr>
              <a:lnSpc>
                <a:spcPct val="120000"/>
              </a:lnSpc>
            </a:pPr>
            <a:r>
              <a:rPr lang="en-US" smtClean="0"/>
              <a:t>As of C++11, you can simply delete these functions from your class. </a:t>
            </a:r>
          </a:p>
          <a:p>
            <a:pPr>
              <a:lnSpc>
                <a:spcPct val="120000"/>
              </a:lnSpc>
            </a:pPr>
            <a:r>
              <a:rPr lang="en-US" smtClean="0"/>
              <a:t>To do so in class Array, replace the prototypes in lines 15 and 19 of Fig. 10.10 with:</a:t>
            </a:r>
          </a:p>
          <a:p>
            <a:pPr lvl="2">
              <a:lnSpc>
                <a:spcPct val="120000"/>
              </a:lnSpc>
            </a:pPr>
            <a:r>
              <a:rPr lang="en-US" sz="2900" smtClean="0">
                <a:latin typeface="Consolas" panose="020B0609020204030204" pitchFamily="49" charset="0"/>
              </a:rPr>
              <a:t>Array(const Array&amp;) </a:t>
            </a:r>
            <a:r>
              <a:rPr lang="en-US" sz="2900" smtClean="0">
                <a:latin typeface="Consolas" panose="020B0609020204030204" pitchFamily="49" charset="0"/>
              </a:rPr>
              <a:t>= delete</a:t>
            </a:r>
            <a:r>
              <a:rPr lang="en-US" sz="2900" smtClean="0">
                <a:latin typeface="Consolas" panose="020B0609020204030204" pitchFamily="49" charset="0"/>
              </a:rPr>
              <a:t>; //copy constructor</a:t>
            </a:r>
            <a:endParaRPr lang="en-US" sz="2900" smtClean="0">
              <a:latin typeface="Consolas" panose="020B0609020204030204" pitchFamily="49" charset="0"/>
            </a:endParaRPr>
          </a:p>
          <a:p>
            <a:pPr lvl="2">
              <a:lnSpc>
                <a:spcPct val="120000"/>
              </a:lnSpc>
            </a:pPr>
            <a:r>
              <a:rPr lang="en-US" sz="2900" smtClean="0">
                <a:latin typeface="Consolas" panose="020B0609020204030204" pitchFamily="49" charset="0"/>
              </a:rPr>
              <a:t>const </a:t>
            </a:r>
            <a:r>
              <a:rPr lang="en-US" sz="2900" smtClean="0">
                <a:latin typeface="Consolas" panose="020B0609020204030204" pitchFamily="49" charset="0"/>
              </a:rPr>
              <a:t>Array&amp; </a:t>
            </a:r>
            <a:r>
              <a:rPr lang="en-US" sz="2900" smtClean="0">
                <a:solidFill>
                  <a:srgbClr val="0000FF"/>
                </a:solidFill>
                <a:latin typeface="Consolas" panose="020B0609020204030204" pitchFamily="49" charset="0"/>
              </a:rPr>
              <a:t>operator=</a:t>
            </a:r>
            <a:r>
              <a:rPr lang="en-US" sz="2900" smtClean="0">
                <a:latin typeface="Consolas" panose="020B0609020204030204" pitchFamily="49" charset="0"/>
              </a:rPr>
              <a:t> (const </a:t>
            </a:r>
            <a:r>
              <a:rPr lang="en-US" sz="2900" smtClean="0">
                <a:latin typeface="Consolas" panose="020B0609020204030204" pitchFamily="49" charset="0"/>
              </a:rPr>
              <a:t>Array </a:t>
            </a:r>
            <a:r>
              <a:rPr lang="en-US" sz="2900" smtClean="0">
                <a:latin typeface="Consolas" panose="020B0609020204030204" pitchFamily="49" charset="0"/>
              </a:rPr>
              <a:t>&amp;) </a:t>
            </a:r>
            <a:r>
              <a:rPr lang="en-US" sz="2900" smtClean="0">
                <a:latin typeface="Consolas" panose="020B0609020204030204" pitchFamily="49" charset="0"/>
              </a:rPr>
              <a:t>= delete; </a:t>
            </a:r>
          </a:p>
          <a:p>
            <a:pPr>
              <a:lnSpc>
                <a:spcPct val="120000"/>
              </a:lnSpc>
            </a:pPr>
            <a:r>
              <a:rPr lang="en-US" b="1" smtClean="0">
                <a:solidFill>
                  <a:srgbClr val="FF0000"/>
                </a:solidFill>
              </a:rPr>
              <a:t>Though you can delete any member function, it’s most commonly used with member functions that the compiler can auto-generate—the default constructor, copy constructor, assignment operator, and in C++ 11, the move constructor and move assignment operator.</a:t>
            </a:r>
            <a:endParaRPr lang="en-US" b="1" dirty="0" smtClean="0">
              <a:solidFill>
                <a:srgbClr val="FF0000"/>
              </a:solidFill>
            </a:endParaRPr>
          </a:p>
        </p:txBody>
      </p:sp>
      <p:sp>
        <p:nvSpPr>
          <p:cNvPr id="9626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descr="cpphtp9_10_Page_08"/>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18787" name="Text Placeholder 2"/>
          <p:cNvSpPr>
            <a:spLocks noGrp="1"/>
          </p:cNvSpPr>
          <p:nvPr>
            <p:ph type="body" idx="1"/>
          </p:nvPr>
        </p:nvSpPr>
        <p:spPr/>
        <p:txBody>
          <a:bodyPr>
            <a:normAutofit fontScale="62500" lnSpcReduction="20000"/>
          </a:bodyPr>
          <a:lstStyle/>
          <a:p>
            <a:pPr>
              <a:lnSpc>
                <a:spcPct val="120000"/>
              </a:lnSpc>
            </a:pPr>
            <a:r>
              <a:rPr lang="en-US" sz="3200" smtClean="0">
                <a:solidFill>
                  <a:srgbClr val="0000FF"/>
                </a:solidFill>
              </a:rPr>
              <a:t>Overloaded </a:t>
            </a:r>
            <a:r>
              <a:rPr lang="en-US" sz="3200" smtClean="0">
                <a:solidFill>
                  <a:srgbClr val="C00000"/>
                </a:solidFill>
              </a:rPr>
              <a:t>Equality</a:t>
            </a:r>
            <a:r>
              <a:rPr lang="en-US" sz="3200" smtClean="0">
                <a:solidFill>
                  <a:srgbClr val="0000FF"/>
                </a:solidFill>
              </a:rPr>
              <a:t> and </a:t>
            </a:r>
            <a:r>
              <a:rPr lang="en-US" sz="3200" smtClean="0">
                <a:solidFill>
                  <a:srgbClr val="C00000"/>
                </a:solidFill>
              </a:rPr>
              <a:t>Inequality</a:t>
            </a:r>
            <a:r>
              <a:rPr lang="en-US" sz="3200" smtClean="0">
                <a:solidFill>
                  <a:srgbClr val="0000FF"/>
                </a:solidFill>
              </a:rPr>
              <a:t> Operators</a:t>
            </a:r>
          </a:p>
          <a:p>
            <a:pPr>
              <a:lnSpc>
                <a:spcPct val="120000"/>
              </a:lnSpc>
            </a:pPr>
            <a:r>
              <a:rPr lang="en-US" sz="3200" smtClean="0"/>
              <a:t>Line 20 of Fig. 10.10 declares the overloaded equality operator (==) for the class.</a:t>
            </a:r>
          </a:p>
          <a:p>
            <a:pPr>
              <a:lnSpc>
                <a:spcPct val="120000"/>
              </a:lnSpc>
            </a:pPr>
            <a:r>
              <a:rPr lang="en-US" sz="3200" smtClean="0"/>
              <a:t>When the compiler sees the expression integers1 == integers2 in line 55 of Fig. 10.9, the compiler invokes member function operator== with the call</a:t>
            </a:r>
          </a:p>
          <a:p>
            <a:pPr lvl="2">
              <a:lnSpc>
                <a:spcPct val="120000"/>
              </a:lnSpc>
            </a:pPr>
            <a:r>
              <a:rPr lang="en-US" sz="3200" smtClean="0"/>
              <a:t>integers1.</a:t>
            </a:r>
            <a:r>
              <a:rPr lang="en-US" sz="3200" smtClean="0">
                <a:solidFill>
                  <a:srgbClr val="0000FF"/>
                </a:solidFill>
              </a:rPr>
              <a:t>operator</a:t>
            </a:r>
            <a:r>
              <a:rPr lang="en-US" sz="3200" smtClean="0">
                <a:solidFill>
                  <a:srgbClr val="0000FF"/>
                </a:solidFill>
              </a:rPr>
              <a:t>== </a:t>
            </a:r>
            <a:r>
              <a:rPr lang="en-US" sz="3200" smtClean="0"/>
              <a:t>( </a:t>
            </a:r>
            <a:r>
              <a:rPr lang="en-US" sz="3200" smtClean="0"/>
              <a:t>integers2 )</a:t>
            </a:r>
          </a:p>
          <a:p>
            <a:pPr>
              <a:lnSpc>
                <a:spcPct val="120000"/>
              </a:lnSpc>
            </a:pPr>
            <a:r>
              <a:rPr lang="en-US" sz="3200" smtClean="0"/>
              <a:t>Member function operator== (defined in Fig. 10.11, lines 66–76) immediately returns false if the size members of the Arrays are not equal.</a:t>
            </a:r>
          </a:p>
          <a:p>
            <a:pPr>
              <a:lnSpc>
                <a:spcPct val="120000"/>
              </a:lnSpc>
            </a:pPr>
            <a:r>
              <a:rPr lang="en-US" sz="3200" smtClean="0"/>
              <a:t>Otherwise, operator== compares each pair of elements.</a:t>
            </a:r>
          </a:p>
          <a:p>
            <a:pPr>
              <a:lnSpc>
                <a:spcPct val="120000"/>
              </a:lnSpc>
            </a:pPr>
            <a:r>
              <a:rPr lang="en-US" sz="3200" smtClean="0"/>
              <a:t>If they’re all equal, the function returns true.</a:t>
            </a:r>
            <a:endParaRPr lang="en-US" smtClean="0"/>
          </a:p>
          <a:p>
            <a:pPr>
              <a:lnSpc>
                <a:spcPct val="120000"/>
              </a:lnSpc>
            </a:pPr>
            <a:r>
              <a:rPr lang="en-US" smtClean="0"/>
              <a:t>The first pair of elements to differ causes the function to return false immediately.</a:t>
            </a:r>
            <a:endParaRPr lang="en-US" dirty="0" smtClean="0"/>
          </a:p>
        </p:txBody>
      </p:sp>
      <p:sp>
        <p:nvSpPr>
          <p:cNvPr id="9626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20835" name="Text Placeholder 2"/>
          <p:cNvSpPr>
            <a:spLocks noGrp="1"/>
          </p:cNvSpPr>
          <p:nvPr>
            <p:ph type="body" idx="1"/>
          </p:nvPr>
        </p:nvSpPr>
        <p:spPr/>
        <p:txBody>
          <a:bodyPr>
            <a:normAutofit fontScale="85000" lnSpcReduction="20000"/>
          </a:bodyPr>
          <a:lstStyle/>
          <a:p>
            <a:pPr>
              <a:lnSpc>
                <a:spcPct val="120000"/>
              </a:lnSpc>
            </a:pPr>
            <a:r>
              <a:rPr lang="en-US" altLang="en-US" smtClean="0"/>
              <a:t>Lines 23–26  Fig. 10.9 define the overloaded inequality operator (!=) for the class.</a:t>
            </a:r>
          </a:p>
          <a:p>
            <a:pPr>
              <a:lnSpc>
                <a:spcPct val="120000"/>
              </a:lnSpc>
            </a:pPr>
            <a:r>
              <a:rPr lang="en-US" altLang="en-US" smtClean="0"/>
              <a:t>Member function operator != uses the overloaded </a:t>
            </a:r>
            <a:r>
              <a:rPr lang="en-US" altLang="en-US" smtClean="0">
                <a:solidFill>
                  <a:srgbClr val="0000FF"/>
                </a:solidFill>
              </a:rPr>
              <a:t>operator == </a:t>
            </a:r>
            <a:r>
              <a:rPr lang="en-US" altLang="en-US" smtClean="0"/>
              <a:t>function to </a:t>
            </a:r>
            <a:r>
              <a:rPr lang="en-US" altLang="en-US" smtClean="0"/>
              <a:t>determine </a:t>
            </a:r>
            <a:r>
              <a:rPr lang="en-US" altLang="en-US" smtClean="0"/>
              <a:t>whether one Array is equal to another, then returns the opposite of that result.</a:t>
            </a:r>
          </a:p>
          <a:p>
            <a:pPr>
              <a:lnSpc>
                <a:spcPct val="120000"/>
              </a:lnSpc>
            </a:pPr>
            <a:r>
              <a:rPr lang="en-US" altLang="en-US" smtClean="0"/>
              <a:t>Writing operator != in this manner enables you to reuse operator ==, which reduces the amount of code that must be written in the class.</a:t>
            </a:r>
          </a:p>
          <a:p>
            <a:pPr>
              <a:lnSpc>
                <a:spcPct val="120000"/>
              </a:lnSpc>
            </a:pPr>
            <a:r>
              <a:rPr lang="en-US" altLang="en-US" smtClean="0"/>
              <a:t>Also, the full function definition for operator != is in the Array header.</a:t>
            </a:r>
          </a:p>
          <a:p>
            <a:pPr lvl="1">
              <a:lnSpc>
                <a:spcPct val="120000"/>
              </a:lnSpc>
            </a:pPr>
            <a:r>
              <a:rPr lang="en-US" altLang="en-US" smtClean="0"/>
              <a:t>Allows the compiler to </a:t>
            </a:r>
            <a:r>
              <a:rPr lang="en-US" altLang="en-US" smtClean="0">
                <a:solidFill>
                  <a:srgbClr val="C00000"/>
                </a:solidFill>
              </a:rPr>
              <a:t>inline</a:t>
            </a:r>
            <a:r>
              <a:rPr lang="en-US" altLang="en-US" smtClean="0"/>
              <a:t> the definition.</a:t>
            </a:r>
          </a:p>
        </p:txBody>
      </p:sp>
      <p:sp>
        <p:nvSpPr>
          <p:cNvPr id="9728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20835" name="Text Placeholder 2"/>
          <p:cNvSpPr>
            <a:spLocks noGrp="1"/>
          </p:cNvSpPr>
          <p:nvPr>
            <p:ph type="body" idx="1"/>
          </p:nvPr>
        </p:nvSpPr>
        <p:spPr/>
        <p:txBody>
          <a:bodyPr>
            <a:normAutofit fontScale="92500" lnSpcReduction="10000"/>
          </a:bodyPr>
          <a:lstStyle/>
          <a:p>
            <a:r>
              <a:rPr lang="en-US" smtClean="0"/>
              <a:t>Overloaded </a:t>
            </a:r>
            <a:r>
              <a:rPr lang="en-US" smtClean="0">
                <a:solidFill>
                  <a:srgbClr val="0000FF"/>
                </a:solidFill>
              </a:rPr>
              <a:t>Subscript Operators</a:t>
            </a:r>
          </a:p>
          <a:p>
            <a:r>
              <a:rPr lang="en-US" smtClean="0"/>
              <a:t>Lines 29 and 32 of Fig. 10.10 declare two overloaded subscript operators (defined in Fig. 10.11 in lines 80–87 and 91–98).</a:t>
            </a:r>
          </a:p>
          <a:p>
            <a:r>
              <a:rPr lang="en-US" smtClean="0"/>
              <a:t>When the compiler sees the expression </a:t>
            </a:r>
            <a:r>
              <a:rPr lang="en-US" smtClean="0">
                <a:solidFill>
                  <a:srgbClr val="0000FF"/>
                </a:solidFill>
              </a:rPr>
              <a:t>integers1[5]</a:t>
            </a:r>
            <a:r>
              <a:rPr lang="en-US" smtClean="0"/>
              <a:t> (Fig. 10.9, line 59), it invokes the appropriate overloaded operator[ ] member function by generating the call</a:t>
            </a:r>
          </a:p>
          <a:p>
            <a:pPr lvl="2"/>
            <a:r>
              <a:rPr lang="en-US" sz="2200" smtClean="0">
                <a:solidFill>
                  <a:srgbClr val="0000FF"/>
                </a:solidFill>
                <a:latin typeface="Consolas" panose="020B0609020204030204" pitchFamily="49" charset="0"/>
                <a:cs typeface="Consolas" panose="020B0609020204030204" pitchFamily="49" charset="0"/>
              </a:rPr>
              <a:t>integers1.operator[](5)</a:t>
            </a:r>
          </a:p>
          <a:p>
            <a:r>
              <a:rPr lang="en-US" smtClean="0"/>
              <a:t>The compiler creates a call to the const version of   operator[ ] (Fig. 10.11, lines 91–98) when the subscript operator is used on a const Array object.</a:t>
            </a:r>
            <a:endParaRPr lang="en-US" dirty="0" smtClean="0"/>
          </a:p>
        </p:txBody>
      </p:sp>
      <p:sp>
        <p:nvSpPr>
          <p:cNvPr id="9830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22883" name="Text Placeholder 2"/>
          <p:cNvSpPr>
            <a:spLocks noGrp="1"/>
          </p:cNvSpPr>
          <p:nvPr>
            <p:ph type="body" idx="1"/>
          </p:nvPr>
        </p:nvSpPr>
        <p:spPr>
          <a:xfrm>
            <a:off x="457200" y="1609748"/>
            <a:ext cx="8229600" cy="4525962"/>
          </a:xfrm>
        </p:spPr>
        <p:txBody>
          <a:bodyPr/>
          <a:lstStyle/>
          <a:p>
            <a:r>
              <a:rPr lang="en-US" altLang="en-US" sz="2400" smtClean="0"/>
              <a:t>Each definition of operator[ ] determines whether the subscript it receives as an argument is in range.</a:t>
            </a:r>
          </a:p>
          <a:p>
            <a:r>
              <a:rPr lang="en-US" altLang="en-US" sz="2400" smtClean="0"/>
              <a:t>If it isn’t, each function prints an error message and terminates the program with a call to function exit.</a:t>
            </a:r>
          </a:p>
          <a:p>
            <a:r>
              <a:rPr lang="en-US" altLang="en-US" sz="2400" smtClean="0">
                <a:solidFill>
                  <a:srgbClr val="0000FF"/>
                </a:solidFill>
              </a:rPr>
              <a:t>If the subscript is in range, the non-const version of   operator[ ] returns the appropriate Array element as a reference so that it may be used as a modifiable </a:t>
            </a:r>
            <a:r>
              <a:rPr lang="en-US" altLang="en-US" sz="2400" smtClean="0">
                <a:solidFill>
                  <a:srgbClr val="C00000"/>
                </a:solidFill>
              </a:rPr>
              <a:t>lvalue</a:t>
            </a:r>
            <a:r>
              <a:rPr lang="en-US" altLang="en-US" sz="2400" smtClean="0"/>
              <a:t>.</a:t>
            </a:r>
          </a:p>
          <a:p>
            <a:r>
              <a:rPr lang="en-US" altLang="en-US" sz="2400" smtClean="0"/>
              <a:t>If the subscript is in range, the const version of operator[ ] returns a copy of the appropriate element of the Array.</a:t>
            </a:r>
          </a:p>
        </p:txBody>
      </p:sp>
      <p:sp>
        <p:nvSpPr>
          <p:cNvPr id="9830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20835" name="Text Placeholder 2"/>
          <p:cNvSpPr>
            <a:spLocks noGrp="1"/>
          </p:cNvSpPr>
          <p:nvPr>
            <p:ph type="body" idx="1"/>
          </p:nvPr>
        </p:nvSpPr>
        <p:spPr/>
        <p:txBody>
          <a:bodyPr/>
          <a:lstStyle/>
          <a:p>
            <a:r>
              <a:rPr lang="en-US" smtClean="0">
                <a:solidFill>
                  <a:srgbClr val="0000FF"/>
                </a:solidFill>
              </a:rPr>
              <a:t>C++11: Managing Dynamically Allocated Memory with </a:t>
            </a:r>
            <a:r>
              <a:rPr lang="en-US" smtClean="0">
                <a:solidFill>
                  <a:srgbClr val="FF0000"/>
                </a:solidFill>
              </a:rPr>
              <a:t>unique_ptr</a:t>
            </a:r>
            <a:r>
              <a:rPr lang="en-US" smtClean="0">
                <a:solidFill>
                  <a:srgbClr val="0000FF"/>
                </a:solidFill>
              </a:rPr>
              <a:t> </a:t>
            </a:r>
          </a:p>
          <a:p>
            <a:r>
              <a:rPr lang="en-US" smtClean="0"/>
              <a:t>In this case study, class Array’s destructor used   delete [ ] to return the dynamically allocated built-in array to the free store. </a:t>
            </a:r>
          </a:p>
          <a:p>
            <a:r>
              <a:rPr lang="en-US" smtClean="0">
                <a:solidFill>
                  <a:srgbClr val="FF0000"/>
                </a:solidFill>
              </a:rPr>
              <a:t>As you recall, C++11 enables you to use unique_ptr to ensure that this dynamically allocated memory is deleted when the Array object goes out of scope. </a:t>
            </a:r>
            <a:endParaRPr lang="en-US" dirty="0" smtClean="0">
              <a:solidFill>
                <a:srgbClr val="FF0000"/>
              </a:solidFill>
            </a:endParaRPr>
          </a:p>
        </p:txBody>
      </p:sp>
      <p:sp>
        <p:nvSpPr>
          <p:cNvPr id="9830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20835" name="Text Placeholder 2"/>
          <p:cNvSpPr>
            <a:spLocks noGrp="1"/>
          </p:cNvSpPr>
          <p:nvPr>
            <p:ph type="body" idx="1"/>
          </p:nvPr>
        </p:nvSpPr>
        <p:spPr/>
        <p:txBody>
          <a:bodyPr/>
          <a:lstStyle/>
          <a:p>
            <a:r>
              <a:rPr lang="en-US" smtClean="0">
                <a:solidFill>
                  <a:srgbClr val="0000FF"/>
                </a:solidFill>
              </a:rPr>
              <a:t>C++11: Passing a List Initializer to a Constructor </a:t>
            </a:r>
          </a:p>
          <a:p>
            <a:r>
              <a:rPr lang="en-US" smtClean="0"/>
              <a:t>In Fig. 7.4, we showed how to initialize an array object with a comma-separated list of initializers in braces, as in </a:t>
            </a:r>
          </a:p>
          <a:p>
            <a:pPr lvl="2"/>
            <a:r>
              <a:rPr lang="en-US" smtClean="0">
                <a:latin typeface="Consolas" panose="020B0609020204030204" pitchFamily="49" charset="0"/>
                <a:cs typeface="Consolas" panose="020B0609020204030204" pitchFamily="49" charset="0"/>
              </a:rPr>
              <a:t>array&lt; int, 5 &gt; n = { 32, 27, 64, 18, 95 };  </a:t>
            </a:r>
          </a:p>
          <a:p>
            <a:r>
              <a:rPr lang="en-US" smtClean="0"/>
              <a:t>C++11 now allows any object to be initialized with a list initializer and that the preceding statement can also be written without the =, as in  </a:t>
            </a:r>
          </a:p>
          <a:p>
            <a:pPr lvl="2"/>
            <a:r>
              <a:rPr lang="en-US" smtClean="0">
                <a:latin typeface="Consolas" panose="020B0609020204030204" pitchFamily="49" charset="0"/>
                <a:cs typeface="Consolas" panose="020B0609020204030204" pitchFamily="49" charset="0"/>
              </a:rPr>
              <a:t>array&lt; int, 5 &gt; n{ 32, 27, 64, 18, 95 };  </a:t>
            </a:r>
            <a:endParaRPr lang="en-US" dirty="0" smtClean="0">
              <a:latin typeface="Consolas" panose="020B0609020204030204" pitchFamily="49" charset="0"/>
              <a:cs typeface="Consolas" panose="020B0609020204030204" pitchFamily="49" charset="0"/>
            </a:endParaRPr>
          </a:p>
        </p:txBody>
      </p:sp>
      <p:sp>
        <p:nvSpPr>
          <p:cNvPr id="9830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25955" name="Text Placeholder 2"/>
          <p:cNvSpPr>
            <a:spLocks noGrp="1"/>
          </p:cNvSpPr>
          <p:nvPr>
            <p:ph type="body" idx="1"/>
          </p:nvPr>
        </p:nvSpPr>
        <p:spPr/>
        <p:txBody>
          <a:bodyPr/>
          <a:lstStyle/>
          <a:p>
            <a:r>
              <a:rPr lang="en-US" altLang="en-US" smtClean="0">
                <a:solidFill>
                  <a:srgbClr val="FF0000"/>
                </a:solidFill>
              </a:rPr>
              <a:t>C++11 also allows you to use list initializers when you declare objects of your own classes. </a:t>
            </a:r>
          </a:p>
          <a:p>
            <a:r>
              <a:rPr lang="en-US" altLang="en-US" smtClean="0"/>
              <a:t>For example, you can now provide an Array constructor that would enable the following declarations: </a:t>
            </a:r>
          </a:p>
          <a:p>
            <a:pPr lvl="2"/>
            <a:r>
              <a:rPr lang="en-US" altLang="en-US" smtClean="0">
                <a:latin typeface="Consolas" panose="020B0609020204030204" pitchFamily="49" charset="0"/>
                <a:cs typeface="Consolas" panose="020B0609020204030204" pitchFamily="49" charset="0"/>
              </a:rPr>
              <a:t>Array integers = { 1, 2, 3, 4, 5 };  </a:t>
            </a:r>
          </a:p>
          <a:p>
            <a:r>
              <a:rPr lang="en-US" altLang="en-US" smtClean="0"/>
              <a:t>or</a:t>
            </a:r>
          </a:p>
          <a:p>
            <a:pPr lvl="2"/>
            <a:r>
              <a:rPr lang="en-US" altLang="en-US" smtClean="0">
                <a:latin typeface="Consolas" panose="020B0609020204030204" pitchFamily="49" charset="0"/>
                <a:cs typeface="Consolas" panose="020B0609020204030204" pitchFamily="49" charset="0"/>
              </a:rPr>
              <a:t>Array integers{ 1, 2, 3, 4, 5 }; </a:t>
            </a:r>
            <a:r>
              <a:rPr lang="en-US" altLang="en-US" smtClean="0"/>
              <a:t> </a:t>
            </a:r>
          </a:p>
          <a:p>
            <a:r>
              <a:rPr lang="en-US" altLang="en-US" smtClean="0"/>
              <a:t>each of which creates an Array object with five elements containing the integers from 1 to 5. </a:t>
            </a:r>
          </a:p>
        </p:txBody>
      </p:sp>
      <p:sp>
        <p:nvSpPr>
          <p:cNvPr id="9830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26979" name="Text Placeholder 2"/>
          <p:cNvSpPr>
            <a:spLocks noGrp="1"/>
          </p:cNvSpPr>
          <p:nvPr>
            <p:ph type="body" idx="1"/>
          </p:nvPr>
        </p:nvSpPr>
        <p:spPr/>
        <p:txBody>
          <a:bodyPr>
            <a:normAutofit fontScale="77500" lnSpcReduction="20000"/>
          </a:bodyPr>
          <a:lstStyle/>
          <a:p>
            <a:pPr>
              <a:lnSpc>
                <a:spcPct val="120000"/>
              </a:lnSpc>
            </a:pPr>
            <a:r>
              <a:rPr lang="en-US" altLang="en-US" smtClean="0"/>
              <a:t>To support list initialization, you can define a constructor that receives an object of the class template </a:t>
            </a:r>
            <a:r>
              <a:rPr lang="en-US" altLang="en-US" smtClean="0">
                <a:solidFill>
                  <a:srgbClr val="C00000"/>
                </a:solidFill>
              </a:rPr>
              <a:t>initializer_list</a:t>
            </a:r>
            <a:r>
              <a:rPr lang="en-US" altLang="en-US" smtClean="0"/>
              <a:t>. For class Array, you’d include the </a:t>
            </a:r>
            <a:r>
              <a:rPr lang="en-US" altLang="en-US" smtClean="0">
                <a:solidFill>
                  <a:srgbClr val="FF0000"/>
                </a:solidFill>
              </a:rPr>
              <a:t>&lt;initializer_list&gt;</a:t>
            </a:r>
            <a:r>
              <a:rPr lang="en-US" altLang="en-US" smtClean="0"/>
              <a:t> header. </a:t>
            </a:r>
          </a:p>
          <a:p>
            <a:pPr>
              <a:lnSpc>
                <a:spcPct val="120000"/>
              </a:lnSpc>
            </a:pPr>
            <a:r>
              <a:rPr lang="en-US" altLang="en-US" smtClean="0"/>
              <a:t>Then, you’d define a constructor with the first line: </a:t>
            </a:r>
          </a:p>
          <a:p>
            <a:pPr lvl="2">
              <a:lnSpc>
                <a:spcPct val="120000"/>
              </a:lnSpc>
            </a:pPr>
            <a:r>
              <a:rPr lang="en-US" altLang="en-US" sz="2300" smtClean="0">
                <a:solidFill>
                  <a:srgbClr val="0000FF"/>
                </a:solidFill>
                <a:latin typeface="Consolas" panose="020B0609020204030204" pitchFamily="49" charset="0"/>
                <a:cs typeface="Consolas" panose="020B0609020204030204" pitchFamily="49" charset="0"/>
              </a:rPr>
              <a:t>Array::Array( </a:t>
            </a:r>
            <a:r>
              <a:rPr lang="en-US" altLang="en-US" sz="2300" smtClean="0">
                <a:solidFill>
                  <a:srgbClr val="FF0000"/>
                </a:solidFill>
                <a:latin typeface="Consolas" panose="020B0609020204030204" pitchFamily="49" charset="0"/>
                <a:cs typeface="Consolas" panose="020B0609020204030204" pitchFamily="49" charset="0"/>
              </a:rPr>
              <a:t>initializer_list&lt;int&gt;</a:t>
            </a:r>
            <a:r>
              <a:rPr lang="en-US" altLang="en-US" sz="2300" smtClean="0">
                <a:solidFill>
                  <a:srgbClr val="0000FF"/>
                </a:solidFill>
                <a:latin typeface="Consolas" panose="020B0609020204030204" pitchFamily="49" charset="0"/>
                <a:cs typeface="Consolas" panose="020B0609020204030204" pitchFamily="49" charset="0"/>
              </a:rPr>
              <a:t> list )</a:t>
            </a:r>
          </a:p>
          <a:p>
            <a:pPr>
              <a:lnSpc>
                <a:spcPct val="120000"/>
              </a:lnSpc>
            </a:pPr>
            <a:r>
              <a:rPr lang="en-US" altLang="en-US" smtClean="0"/>
              <a:t>You can determine the number of elements in the list parameter by calling its </a:t>
            </a:r>
            <a:r>
              <a:rPr lang="en-US" altLang="en-US" smtClean="0">
                <a:solidFill>
                  <a:srgbClr val="0000FF"/>
                </a:solidFill>
              </a:rPr>
              <a:t>size member function</a:t>
            </a:r>
            <a:r>
              <a:rPr lang="en-US" altLang="en-US" smtClean="0"/>
              <a:t>. </a:t>
            </a:r>
          </a:p>
          <a:p>
            <a:pPr>
              <a:lnSpc>
                <a:spcPct val="120000"/>
              </a:lnSpc>
            </a:pPr>
            <a:r>
              <a:rPr lang="en-US" altLang="en-US" smtClean="0"/>
              <a:t>To obtain each initializer and copy it into the Array object’s dynamically allocated built-in array, you can use a </a:t>
            </a:r>
            <a:r>
              <a:rPr lang="en-US" altLang="en-US" smtClean="0">
                <a:solidFill>
                  <a:srgbClr val="0000FF"/>
                </a:solidFill>
              </a:rPr>
              <a:t>range-based for </a:t>
            </a:r>
            <a:r>
              <a:rPr lang="en-US" altLang="en-US" smtClean="0"/>
              <a:t>as follows:</a:t>
            </a:r>
          </a:p>
          <a:p>
            <a:pPr marL="630238" lvl="2" indent="0">
              <a:lnSpc>
                <a:spcPct val="120000"/>
              </a:lnSpc>
              <a:spcBef>
                <a:spcPts val="0"/>
              </a:spcBef>
              <a:spcAft>
                <a:spcPts val="0"/>
              </a:spcAft>
              <a:buNone/>
            </a:pPr>
            <a:r>
              <a:rPr lang="en-US" altLang="en-US" sz="2300" smtClean="0">
                <a:latin typeface="Consolas" panose="020B0609020204030204" pitchFamily="49" charset="0"/>
                <a:cs typeface="Consolas" panose="020B0609020204030204" pitchFamily="49" charset="0"/>
              </a:rPr>
              <a:t>size_t i = 0;</a:t>
            </a:r>
          </a:p>
          <a:p>
            <a:pPr marL="630238" lvl="2" indent="0">
              <a:lnSpc>
                <a:spcPct val="120000"/>
              </a:lnSpc>
              <a:spcBef>
                <a:spcPts val="0"/>
              </a:spcBef>
              <a:spcAft>
                <a:spcPts val="0"/>
              </a:spcAft>
              <a:buNone/>
            </a:pPr>
            <a:r>
              <a:rPr lang="en-US" altLang="en-US" sz="2300" smtClean="0">
                <a:latin typeface="Consolas" panose="020B0609020204030204" pitchFamily="49" charset="0"/>
                <a:cs typeface="Consolas" panose="020B0609020204030204" pitchFamily="49" charset="0"/>
              </a:rPr>
              <a:t>for ( int item : list )</a:t>
            </a:r>
          </a:p>
          <a:p>
            <a:pPr marL="630238" lvl="2" indent="0">
              <a:lnSpc>
                <a:spcPct val="120000"/>
              </a:lnSpc>
              <a:spcBef>
                <a:spcPts val="0"/>
              </a:spcBef>
              <a:spcAft>
                <a:spcPts val="0"/>
              </a:spcAft>
              <a:buNone/>
            </a:pPr>
            <a:r>
              <a:rPr lang="en-US" altLang="en-US" sz="2300" smtClean="0">
                <a:latin typeface="Consolas" panose="020B0609020204030204" pitchFamily="49" charset="0"/>
                <a:cs typeface="Consolas" panose="020B0609020204030204" pitchFamily="49" charset="0"/>
              </a:rPr>
              <a:t>    ptr[ i++ ] = item;  //ptr is the pointer variable</a:t>
            </a:r>
          </a:p>
          <a:p>
            <a:pPr>
              <a:lnSpc>
                <a:spcPct val="120000"/>
              </a:lnSpc>
            </a:pPr>
            <a:endParaRPr lang="en-US" altLang="en-US" sz="3100" smtClean="0"/>
          </a:p>
        </p:txBody>
      </p:sp>
      <p:sp>
        <p:nvSpPr>
          <p:cNvPr id="9830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10.11  Operators as Member vs. </a:t>
            </a:r>
            <a:br>
              <a:rPr lang="en-US" sz="2800" smtClean="0"/>
            </a:br>
            <a:r>
              <a:rPr lang="en-US" sz="2800" smtClean="0"/>
              <a:t>	   Non-Member Functions</a:t>
            </a:r>
            <a:endParaRPr lang="en-US" sz="2800" dirty="0" smtClean="0"/>
          </a:p>
        </p:txBody>
      </p:sp>
      <p:sp>
        <p:nvSpPr>
          <p:cNvPr id="128003" name="Text Placeholder 2"/>
          <p:cNvSpPr>
            <a:spLocks noGrp="1"/>
          </p:cNvSpPr>
          <p:nvPr>
            <p:ph type="body" idx="1"/>
          </p:nvPr>
        </p:nvSpPr>
        <p:spPr/>
        <p:txBody>
          <a:bodyPr>
            <a:normAutofit fontScale="62500" lnSpcReduction="20000"/>
          </a:bodyPr>
          <a:lstStyle/>
          <a:p>
            <a:pPr>
              <a:lnSpc>
                <a:spcPct val="120000"/>
              </a:lnSpc>
            </a:pPr>
            <a:r>
              <a:rPr lang="en-US" altLang="en-US" smtClean="0"/>
              <a:t>Whether an operator function is implemented as a member function or as a non-member function, the operator is still used the same way in expressions.</a:t>
            </a:r>
          </a:p>
          <a:p>
            <a:pPr>
              <a:lnSpc>
                <a:spcPct val="120000"/>
              </a:lnSpc>
            </a:pPr>
            <a:r>
              <a:rPr lang="en-US" altLang="en-US" smtClean="0">
                <a:solidFill>
                  <a:srgbClr val="0000FF"/>
                </a:solidFill>
              </a:rPr>
              <a:t>When an operator function is implemented as a member function, the leftmost (or only) operand must be an object (or a reference to an object) of the operator’s class.</a:t>
            </a:r>
          </a:p>
          <a:p>
            <a:pPr>
              <a:lnSpc>
                <a:spcPct val="120000"/>
              </a:lnSpc>
            </a:pPr>
            <a:r>
              <a:rPr lang="en-US" altLang="en-US" smtClean="0">
                <a:solidFill>
                  <a:srgbClr val="C00000"/>
                </a:solidFill>
              </a:rPr>
              <a:t>If the left operand must be an object of a different class or a fundamental type, this operator function must be implemented as a non-member function (as we did in Section 10.5 when overloading &lt;&lt; and &gt;&gt; as the stream insertion and extraction operators, respectively).</a:t>
            </a:r>
          </a:p>
          <a:p>
            <a:pPr>
              <a:lnSpc>
                <a:spcPct val="120000"/>
              </a:lnSpc>
            </a:pPr>
            <a:r>
              <a:rPr lang="en-US" altLang="en-US" smtClean="0">
                <a:solidFill>
                  <a:srgbClr val="0000FF"/>
                </a:solidFill>
              </a:rPr>
              <a:t>A non-member operator function can be made a friend of a class if that function must access private or protected members of that class directly.</a:t>
            </a:r>
          </a:p>
          <a:p>
            <a:pPr>
              <a:lnSpc>
                <a:spcPct val="120000"/>
              </a:lnSpc>
            </a:pPr>
            <a:r>
              <a:rPr lang="en-US" altLang="en-US" smtClean="0">
                <a:solidFill>
                  <a:srgbClr val="C00000"/>
                </a:solidFill>
              </a:rPr>
              <a:t>Operator member functions of a specific class are called only when the left operand of a binary operator is specifically an object of that class, or when the single operand of a unary operator is an object of that class.</a:t>
            </a:r>
          </a:p>
        </p:txBody>
      </p:sp>
      <p:sp>
        <p:nvSpPr>
          <p:cNvPr id="3379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Placeholder 2"/>
          <p:cNvSpPr>
            <a:spLocks noGrp="1"/>
          </p:cNvSpPr>
          <p:nvPr>
            <p:ph type="body" idx="1"/>
          </p:nvPr>
        </p:nvSpPr>
        <p:spPr/>
        <p:txBody>
          <a:bodyPr/>
          <a:lstStyle/>
          <a:p>
            <a:r>
              <a:rPr lang="en-US" altLang="en-US" smtClean="0"/>
              <a:t>You might choose a non-member function to overload an operator  to enable the operator to be commutative.</a:t>
            </a:r>
          </a:p>
          <a:p>
            <a:r>
              <a:rPr lang="en-US" altLang="en-US" smtClean="0"/>
              <a:t>The </a:t>
            </a:r>
            <a:r>
              <a:rPr lang="en-US" altLang="en-US" smtClean="0">
                <a:solidFill>
                  <a:srgbClr val="0000FF"/>
                </a:solidFill>
              </a:rPr>
              <a:t>operator+</a:t>
            </a:r>
            <a:r>
              <a:rPr lang="en-US" altLang="en-US" smtClean="0"/>
              <a:t> function that deals with the HugeInt on the left, can still be a member function.</a:t>
            </a:r>
          </a:p>
          <a:p>
            <a:r>
              <a:rPr lang="en-US" altLang="en-US" smtClean="0"/>
              <a:t>The non-member function simply swaps its arguments and calls the member function.</a:t>
            </a:r>
          </a:p>
        </p:txBody>
      </p:sp>
      <p:sp>
        <p:nvSpPr>
          <p:cNvPr id="36868"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6" name="Title 1"/>
          <p:cNvSpPr>
            <a:spLocks noGrp="1"/>
          </p:cNvSpPr>
          <p:nvPr>
            <p:ph type="title"/>
          </p:nvPr>
        </p:nvSpPr>
        <p:spPr>
          <a:xfrm>
            <a:off x="457200" y="274638"/>
            <a:ext cx="8229600" cy="1143000"/>
          </a:xfrm>
        </p:spPr>
        <p:txBody>
          <a:bodyPr>
            <a:normAutofit/>
          </a:bodyPr>
          <a:lstStyle/>
          <a:p>
            <a:r>
              <a:rPr lang="en-US" sz="2800" smtClean="0"/>
              <a:t>10.11  Operators as </a:t>
            </a:r>
            <a:r>
              <a:rPr lang="en-US" sz="2800" smtClean="0">
                <a:solidFill>
                  <a:srgbClr val="0000FF"/>
                </a:solidFill>
              </a:rPr>
              <a:t>Member</a:t>
            </a:r>
            <a:r>
              <a:rPr lang="en-US" sz="2800" smtClean="0"/>
              <a:t> vs. </a:t>
            </a:r>
            <a:br>
              <a:rPr lang="en-US" sz="2800" smtClean="0"/>
            </a:br>
            <a:r>
              <a:rPr lang="en-US" sz="2800" smtClean="0"/>
              <a:t>	   </a:t>
            </a:r>
            <a:r>
              <a:rPr lang="en-US" sz="2800" smtClean="0">
                <a:solidFill>
                  <a:srgbClr val="0000FF"/>
                </a:solidFill>
              </a:rPr>
              <a:t>Non-Member</a:t>
            </a:r>
            <a:r>
              <a:rPr lang="en-US" sz="2800" smtClean="0"/>
              <a:t> Functions</a:t>
            </a: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descr="cpphtp9_10_Page_0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10.12  Converting Between Types</a:t>
            </a:r>
            <a:endParaRPr lang="en-US" dirty="0" smtClean="0"/>
          </a:p>
        </p:txBody>
      </p:sp>
      <p:sp>
        <p:nvSpPr>
          <p:cNvPr id="130051" name="Text Placeholder 2"/>
          <p:cNvSpPr>
            <a:spLocks noGrp="1"/>
          </p:cNvSpPr>
          <p:nvPr>
            <p:ph type="body" idx="1"/>
          </p:nvPr>
        </p:nvSpPr>
        <p:spPr/>
        <p:txBody>
          <a:bodyPr>
            <a:normAutofit fontScale="77500" lnSpcReduction="20000"/>
          </a:bodyPr>
          <a:lstStyle/>
          <a:p>
            <a:pPr>
              <a:lnSpc>
                <a:spcPct val="120000"/>
              </a:lnSpc>
            </a:pPr>
            <a:r>
              <a:rPr lang="en-US" altLang="en-US" smtClean="0"/>
              <a:t>Sometimes all the operations “stay within a type.” For example, adding an int to an int produces an int.</a:t>
            </a:r>
          </a:p>
          <a:p>
            <a:pPr>
              <a:lnSpc>
                <a:spcPct val="120000"/>
              </a:lnSpc>
            </a:pPr>
            <a:r>
              <a:rPr lang="en-US" altLang="en-US" smtClean="0"/>
              <a:t>It’s often necessary, however, to convert data of one type to data of another type.</a:t>
            </a:r>
          </a:p>
          <a:p>
            <a:pPr>
              <a:lnSpc>
                <a:spcPct val="120000"/>
              </a:lnSpc>
            </a:pPr>
            <a:r>
              <a:rPr lang="en-US" altLang="en-US" smtClean="0"/>
              <a:t>The compiler knows how to perform certain conversions among fundamental types.</a:t>
            </a:r>
          </a:p>
          <a:p>
            <a:pPr>
              <a:lnSpc>
                <a:spcPct val="120000"/>
              </a:lnSpc>
            </a:pPr>
            <a:r>
              <a:rPr lang="en-US" altLang="en-US" b="1" smtClean="0">
                <a:solidFill>
                  <a:srgbClr val="0000FF"/>
                </a:solidFill>
              </a:rPr>
              <a:t>You can use cast operators to force conversions among fundamental types.</a:t>
            </a:r>
          </a:p>
          <a:p>
            <a:pPr>
              <a:lnSpc>
                <a:spcPct val="120000"/>
              </a:lnSpc>
            </a:pPr>
            <a:r>
              <a:rPr lang="en-US" altLang="en-US" smtClean="0">
                <a:solidFill>
                  <a:srgbClr val="C00000"/>
                </a:solidFill>
              </a:rPr>
              <a:t>The compiler cannot know in advance how to convert among user-defined types, and between user-defined types and fundamental types, so you must specify how to do this.</a:t>
            </a:r>
          </a:p>
        </p:txBody>
      </p:sp>
      <p:sp>
        <p:nvSpPr>
          <p:cNvPr id="9933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10.12  Converting Between Types (cont.)</a:t>
            </a:r>
            <a:endParaRPr lang="en-US" dirty="0" smtClean="0"/>
          </a:p>
        </p:txBody>
      </p:sp>
      <p:sp>
        <p:nvSpPr>
          <p:cNvPr id="131075" name="Text Placeholder 2"/>
          <p:cNvSpPr>
            <a:spLocks noGrp="1"/>
          </p:cNvSpPr>
          <p:nvPr>
            <p:ph type="body" idx="1"/>
          </p:nvPr>
        </p:nvSpPr>
        <p:spPr/>
        <p:txBody>
          <a:bodyPr/>
          <a:lstStyle/>
          <a:p>
            <a:r>
              <a:rPr lang="en-US" altLang="en-US" smtClean="0"/>
              <a:t>Such conversions can be performed with </a:t>
            </a:r>
            <a:r>
              <a:rPr lang="en-US" altLang="en-US" b="1" smtClean="0">
                <a:solidFill>
                  <a:srgbClr val="0000FF"/>
                </a:solidFill>
              </a:rPr>
              <a:t>conversion </a:t>
            </a:r>
            <a:r>
              <a:rPr lang="en-US" altLang="en-US" b="1" smtClean="0">
                <a:solidFill>
                  <a:srgbClr val="0000FF"/>
                </a:solidFill>
              </a:rPr>
              <a:t>constructors</a:t>
            </a:r>
          </a:p>
          <a:p>
            <a:pPr lvl="1"/>
            <a:r>
              <a:rPr lang="en-US" altLang="en-US" smtClean="0"/>
              <a:t>constructors </a:t>
            </a:r>
            <a:r>
              <a:rPr lang="en-US" altLang="en-US" smtClean="0"/>
              <a:t>that can be called with a single argument (we’ll refer to these as single-argument constructors). </a:t>
            </a:r>
          </a:p>
          <a:p>
            <a:r>
              <a:rPr lang="en-US" altLang="en-US" smtClean="0">
                <a:solidFill>
                  <a:srgbClr val="C00000"/>
                </a:solidFill>
              </a:rPr>
              <a:t>Such </a:t>
            </a:r>
            <a:r>
              <a:rPr lang="en-US" altLang="en-US" smtClean="0">
                <a:solidFill>
                  <a:srgbClr val="0000FF"/>
                </a:solidFill>
              </a:rPr>
              <a:t>constructors</a:t>
            </a:r>
            <a:r>
              <a:rPr lang="en-US" altLang="en-US" smtClean="0">
                <a:solidFill>
                  <a:srgbClr val="C00000"/>
                </a:solidFill>
              </a:rPr>
              <a:t> can turn objects of other types (including fundamental types) into objects of a particular class. </a:t>
            </a:r>
          </a:p>
        </p:txBody>
      </p:sp>
      <p:sp>
        <p:nvSpPr>
          <p:cNvPr id="10035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10.12  Converting Between Types (cont.)</a:t>
            </a:r>
            <a:endParaRPr lang="en-US" dirty="0" smtClean="0"/>
          </a:p>
        </p:txBody>
      </p:sp>
      <p:sp>
        <p:nvSpPr>
          <p:cNvPr id="124931" name="Text Placeholder 2"/>
          <p:cNvSpPr>
            <a:spLocks noGrp="1"/>
          </p:cNvSpPr>
          <p:nvPr>
            <p:ph type="body" idx="1"/>
          </p:nvPr>
        </p:nvSpPr>
        <p:spPr/>
        <p:txBody>
          <a:bodyPr>
            <a:normAutofit fontScale="85000" lnSpcReduction="20000"/>
          </a:bodyPr>
          <a:lstStyle/>
          <a:p>
            <a:pPr>
              <a:lnSpc>
                <a:spcPct val="110000"/>
              </a:lnSpc>
            </a:pPr>
            <a:r>
              <a:rPr lang="en-US" sz="3300" smtClean="0">
                <a:solidFill>
                  <a:srgbClr val="0000FF"/>
                </a:solidFill>
              </a:rPr>
              <a:t>Conversion Operators</a:t>
            </a:r>
          </a:p>
          <a:p>
            <a:pPr>
              <a:lnSpc>
                <a:spcPct val="110000"/>
              </a:lnSpc>
            </a:pPr>
            <a:r>
              <a:rPr lang="en-US" smtClean="0"/>
              <a:t>A conversion operator (also called a </a:t>
            </a:r>
            <a:r>
              <a:rPr lang="en-US" smtClean="0">
                <a:solidFill>
                  <a:srgbClr val="C00000"/>
                </a:solidFill>
              </a:rPr>
              <a:t>cast operator</a:t>
            </a:r>
            <a:r>
              <a:rPr lang="en-US" smtClean="0"/>
              <a:t>) can be used to convert an object of one class to another type.</a:t>
            </a:r>
          </a:p>
          <a:p>
            <a:pPr>
              <a:lnSpc>
                <a:spcPct val="110000"/>
              </a:lnSpc>
            </a:pPr>
            <a:r>
              <a:rPr lang="en-US" smtClean="0">
                <a:solidFill>
                  <a:srgbClr val="C00000"/>
                </a:solidFill>
              </a:rPr>
              <a:t>Such a conversion operator must be a </a:t>
            </a:r>
            <a:r>
              <a:rPr lang="en-US" smtClean="0">
                <a:solidFill>
                  <a:srgbClr val="0000FF"/>
                </a:solidFill>
              </a:rPr>
              <a:t>non-static member function</a:t>
            </a:r>
            <a:r>
              <a:rPr lang="en-US" smtClean="0">
                <a:solidFill>
                  <a:srgbClr val="C00000"/>
                </a:solidFill>
              </a:rPr>
              <a:t>.</a:t>
            </a:r>
          </a:p>
          <a:p>
            <a:pPr>
              <a:lnSpc>
                <a:spcPct val="110000"/>
              </a:lnSpc>
            </a:pPr>
            <a:r>
              <a:rPr lang="en-US" smtClean="0"/>
              <a:t>The function prototype</a:t>
            </a:r>
          </a:p>
          <a:p>
            <a:pPr lvl="2">
              <a:lnSpc>
                <a:spcPct val="110000"/>
              </a:lnSpc>
            </a:pPr>
            <a:r>
              <a:rPr lang="en-US" smtClean="0">
                <a:solidFill>
                  <a:srgbClr val="0000FF"/>
                </a:solidFill>
                <a:latin typeface="Consolas" panose="020B0609020204030204" pitchFamily="49" charset="0"/>
                <a:cs typeface="Consolas" panose="020B0609020204030204" pitchFamily="49" charset="0"/>
              </a:rPr>
              <a:t>MyClass::operator char *() const;</a:t>
            </a:r>
          </a:p>
          <a:p>
            <a:pPr>
              <a:lnSpc>
                <a:spcPct val="110000"/>
              </a:lnSpc>
            </a:pPr>
            <a:r>
              <a:rPr lang="en-US" smtClean="0"/>
              <a:t>declares an overloaded cast operator function for converting an object of class MyClass into a temporary char * object.</a:t>
            </a:r>
          </a:p>
          <a:p>
            <a:pPr>
              <a:lnSpc>
                <a:spcPct val="110000"/>
              </a:lnSpc>
            </a:pPr>
            <a:r>
              <a:rPr lang="en-US" smtClean="0">
                <a:solidFill>
                  <a:srgbClr val="C00000"/>
                </a:solidFill>
              </a:rPr>
              <a:t>The operator function is declared const because it does not modify the original object.</a:t>
            </a:r>
            <a:endParaRPr lang="en-US" dirty="0" smtClean="0">
              <a:solidFill>
                <a:srgbClr val="C00000"/>
              </a:solidFill>
            </a:endParaRPr>
          </a:p>
        </p:txBody>
      </p:sp>
      <p:sp>
        <p:nvSpPr>
          <p:cNvPr id="10035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10.12  Converting between Types (cont.)</a:t>
            </a:r>
            <a:endParaRPr lang="en-US" dirty="0" smtClean="0"/>
          </a:p>
        </p:txBody>
      </p:sp>
      <p:sp>
        <p:nvSpPr>
          <p:cNvPr id="133123" name="Text Placeholder 2"/>
          <p:cNvSpPr>
            <a:spLocks noGrp="1"/>
          </p:cNvSpPr>
          <p:nvPr>
            <p:ph type="body" idx="1"/>
          </p:nvPr>
        </p:nvSpPr>
        <p:spPr/>
        <p:txBody>
          <a:bodyPr/>
          <a:lstStyle/>
          <a:p>
            <a:r>
              <a:rPr lang="en-US" altLang="en-US" smtClean="0">
                <a:solidFill>
                  <a:srgbClr val="C00000"/>
                </a:solidFill>
              </a:rPr>
              <a:t>The return type of an overloaded cast operator function is implicitly the type to which the object is being converted.</a:t>
            </a:r>
          </a:p>
          <a:p>
            <a:r>
              <a:rPr lang="en-US" altLang="en-US" smtClean="0"/>
              <a:t>If s is a class object, when the compiler sees the expression </a:t>
            </a:r>
            <a:r>
              <a:rPr lang="en-US" altLang="en-US" sz="2100" smtClean="0">
                <a:solidFill>
                  <a:srgbClr val="0000FF"/>
                </a:solidFill>
                <a:latin typeface="Consolas" panose="020B0609020204030204" pitchFamily="49" charset="0"/>
                <a:cs typeface="Consolas" panose="020B0609020204030204" pitchFamily="49" charset="0"/>
              </a:rPr>
              <a:t>static_cast&lt;char *&gt;(s)</a:t>
            </a:r>
            <a:r>
              <a:rPr lang="en-US" altLang="en-US" smtClean="0"/>
              <a:t>, the compiler generates the call </a:t>
            </a:r>
          </a:p>
          <a:p>
            <a:pPr lvl="2"/>
            <a:r>
              <a:rPr lang="en-US" altLang="en-US" sz="2400" smtClean="0">
                <a:solidFill>
                  <a:srgbClr val="C00000"/>
                </a:solidFill>
                <a:latin typeface="Consolas" panose="020B0609020204030204" pitchFamily="49" charset="0"/>
                <a:cs typeface="Consolas" panose="020B0609020204030204" pitchFamily="49" charset="0"/>
              </a:rPr>
              <a:t>s.operator </a:t>
            </a:r>
            <a:r>
              <a:rPr lang="en-US" altLang="en-US" sz="2400" smtClean="0">
                <a:solidFill>
                  <a:srgbClr val="C00000"/>
                </a:solidFill>
                <a:latin typeface="Consolas" panose="020B0609020204030204" pitchFamily="49" charset="0"/>
                <a:cs typeface="Consolas" panose="020B0609020204030204" pitchFamily="49" charset="0"/>
              </a:rPr>
              <a:t>char*()</a:t>
            </a:r>
            <a:endParaRPr lang="en-US" altLang="en-US" sz="2400" smtClean="0">
              <a:solidFill>
                <a:srgbClr val="C00000"/>
              </a:solidFill>
              <a:latin typeface="Consolas" panose="020B0609020204030204" pitchFamily="49" charset="0"/>
              <a:cs typeface="Consolas" panose="020B0609020204030204" pitchFamily="49" charset="0"/>
            </a:endParaRPr>
          </a:p>
        </p:txBody>
      </p:sp>
      <p:sp>
        <p:nvSpPr>
          <p:cNvPr id="10138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10.12  Converting between Types (cont.)</a:t>
            </a:r>
            <a:endParaRPr lang="en-US" dirty="0" smtClean="0"/>
          </a:p>
        </p:txBody>
      </p:sp>
      <p:sp>
        <p:nvSpPr>
          <p:cNvPr id="125955" name="Text Placeholder 2"/>
          <p:cNvSpPr>
            <a:spLocks noGrp="1"/>
          </p:cNvSpPr>
          <p:nvPr>
            <p:ph type="body" idx="1"/>
          </p:nvPr>
        </p:nvSpPr>
        <p:spPr/>
        <p:txBody>
          <a:bodyPr>
            <a:normAutofit/>
          </a:bodyPr>
          <a:lstStyle/>
          <a:p>
            <a:r>
              <a:rPr lang="en-US" smtClean="0">
                <a:solidFill>
                  <a:srgbClr val="0000FF"/>
                </a:solidFill>
              </a:rPr>
              <a:t>Overloaded Cast Operator Functions</a:t>
            </a:r>
          </a:p>
          <a:p>
            <a:pPr>
              <a:lnSpc>
                <a:spcPct val="110000"/>
              </a:lnSpc>
            </a:pPr>
            <a:r>
              <a:rPr lang="en-US" smtClean="0"/>
              <a:t>Overloaded cast operator functions can be defined to convert objects of </a:t>
            </a:r>
            <a:r>
              <a:rPr lang="en-US" smtClean="0">
                <a:solidFill>
                  <a:srgbClr val="0000FF"/>
                </a:solidFill>
              </a:rPr>
              <a:t>user-defined types </a:t>
            </a:r>
            <a:r>
              <a:rPr lang="en-US" smtClean="0"/>
              <a:t>into </a:t>
            </a:r>
            <a:r>
              <a:rPr lang="en-US" smtClean="0">
                <a:solidFill>
                  <a:srgbClr val="0000FF"/>
                </a:solidFill>
              </a:rPr>
              <a:t>fundamental</a:t>
            </a:r>
            <a:r>
              <a:rPr lang="en-US" smtClean="0"/>
              <a:t> types or into objects of other </a:t>
            </a:r>
            <a:r>
              <a:rPr lang="en-US" smtClean="0">
                <a:solidFill>
                  <a:srgbClr val="0000FF"/>
                </a:solidFill>
              </a:rPr>
              <a:t>user-defined</a:t>
            </a:r>
            <a:r>
              <a:rPr lang="en-US" smtClean="0"/>
              <a:t> types.</a:t>
            </a:r>
          </a:p>
          <a:p>
            <a:r>
              <a:rPr lang="en-US" smtClean="0">
                <a:solidFill>
                  <a:srgbClr val="C00000"/>
                </a:solidFill>
              </a:rPr>
              <a:t>Implicit</a:t>
            </a:r>
            <a:r>
              <a:rPr lang="en-US" smtClean="0"/>
              <a:t> Calls to Cast Operators and Conversion Constructors</a:t>
            </a:r>
          </a:p>
          <a:p>
            <a:pPr lvl="1"/>
            <a:r>
              <a:rPr lang="en-US" smtClean="0"/>
              <a:t>One of the nice features of cast operators and conversion constructors is that, when necessary</a:t>
            </a:r>
            <a:r>
              <a:rPr lang="en-US" smtClean="0">
                <a:solidFill>
                  <a:srgbClr val="C00000"/>
                </a:solidFill>
              </a:rPr>
              <a:t>, the compiler can call these functions </a:t>
            </a:r>
            <a:r>
              <a:rPr lang="en-US" smtClean="0">
                <a:solidFill>
                  <a:srgbClr val="0000FF"/>
                </a:solidFill>
              </a:rPr>
              <a:t>implicitly</a:t>
            </a:r>
            <a:r>
              <a:rPr lang="en-US" smtClean="0">
                <a:solidFill>
                  <a:srgbClr val="C00000"/>
                </a:solidFill>
              </a:rPr>
              <a:t> to create temporary objects</a:t>
            </a:r>
            <a:r>
              <a:rPr lang="en-US" smtClean="0"/>
              <a:t>.</a:t>
            </a:r>
            <a:endParaRPr lang="en-US" dirty="0" smtClean="0"/>
          </a:p>
        </p:txBody>
      </p:sp>
      <p:sp>
        <p:nvSpPr>
          <p:cNvPr id="10138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1" descr="cpphtp9_10_Page_56"/>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10.13   explicit Constructors and </a:t>
            </a:r>
            <a:br>
              <a:rPr lang="en-US" smtClean="0"/>
            </a:br>
            <a:r>
              <a:rPr lang="en-US"/>
              <a:t>	</a:t>
            </a:r>
            <a:r>
              <a:rPr lang="en-US" smtClean="0"/>
              <a:t>     Conversion Operators</a:t>
            </a:r>
            <a:endParaRPr lang="en-US" dirty="0" smtClean="0"/>
          </a:p>
        </p:txBody>
      </p:sp>
      <p:sp>
        <p:nvSpPr>
          <p:cNvPr id="136195" name="Text Placeholder 2"/>
          <p:cNvSpPr>
            <a:spLocks noGrp="1"/>
          </p:cNvSpPr>
          <p:nvPr>
            <p:ph type="body" idx="1"/>
          </p:nvPr>
        </p:nvSpPr>
        <p:spPr/>
        <p:txBody>
          <a:bodyPr>
            <a:normAutofit fontScale="62500" lnSpcReduction="20000"/>
          </a:bodyPr>
          <a:lstStyle/>
          <a:p>
            <a:pPr>
              <a:lnSpc>
                <a:spcPct val="120000"/>
              </a:lnSpc>
            </a:pPr>
            <a:r>
              <a:rPr lang="en-US" altLang="en-US" smtClean="0"/>
              <a:t>Recall that we’ve been declaring as explicit every constructor that can be called with one argument. </a:t>
            </a:r>
          </a:p>
          <a:p>
            <a:pPr>
              <a:lnSpc>
                <a:spcPct val="120000"/>
              </a:lnSpc>
            </a:pPr>
            <a:r>
              <a:rPr lang="en-US" altLang="en-US" b="1" smtClean="0">
                <a:solidFill>
                  <a:srgbClr val="008000"/>
                </a:solidFill>
              </a:rPr>
              <a:t>With the exception of copy constructors, any constructor that can be called with a single argument and is not declared explicit can be used by the compiler to perform an implicit conversion. </a:t>
            </a:r>
          </a:p>
          <a:p>
            <a:pPr>
              <a:lnSpc>
                <a:spcPct val="120000"/>
              </a:lnSpc>
            </a:pPr>
            <a:r>
              <a:rPr lang="en-US" altLang="en-US" b="1" smtClean="0">
                <a:solidFill>
                  <a:srgbClr val="C00000"/>
                </a:solidFill>
              </a:rPr>
              <a:t>The conversion is automatic and you need not use a cast operator.</a:t>
            </a:r>
          </a:p>
          <a:p>
            <a:pPr>
              <a:lnSpc>
                <a:spcPct val="120000"/>
              </a:lnSpc>
            </a:pPr>
            <a:r>
              <a:rPr lang="en-US" altLang="en-US" smtClean="0">
                <a:solidFill>
                  <a:srgbClr val="0000FF"/>
                </a:solidFill>
              </a:rPr>
              <a:t>In some situations, </a:t>
            </a:r>
            <a:r>
              <a:rPr lang="en-US" altLang="en-US" smtClean="0">
                <a:solidFill>
                  <a:srgbClr val="C00000"/>
                </a:solidFill>
              </a:rPr>
              <a:t>implicit conversions </a:t>
            </a:r>
            <a:r>
              <a:rPr lang="en-US" altLang="en-US" smtClean="0">
                <a:solidFill>
                  <a:srgbClr val="0000FF"/>
                </a:solidFill>
              </a:rPr>
              <a:t>are undesirable or error-prone.</a:t>
            </a:r>
          </a:p>
          <a:p>
            <a:pPr>
              <a:lnSpc>
                <a:spcPct val="120000"/>
              </a:lnSpc>
            </a:pPr>
            <a:r>
              <a:rPr lang="en-US" altLang="en-US" smtClean="0"/>
              <a:t>For example, our Array class in Fig. 10.10 defines a constructor that takes a single int argument.</a:t>
            </a:r>
          </a:p>
          <a:p>
            <a:pPr>
              <a:lnSpc>
                <a:spcPct val="120000"/>
              </a:lnSpc>
            </a:pPr>
            <a:r>
              <a:rPr lang="en-US" altLang="en-US" smtClean="0"/>
              <a:t>The intent of this constructor is to create an Array object containing the number of elements specified by the int argument.</a:t>
            </a:r>
          </a:p>
          <a:p>
            <a:pPr>
              <a:lnSpc>
                <a:spcPct val="120000"/>
              </a:lnSpc>
            </a:pPr>
            <a:r>
              <a:rPr lang="en-US" altLang="en-US" b="1" smtClean="0">
                <a:solidFill>
                  <a:srgbClr val="C00000"/>
                </a:solidFill>
              </a:rPr>
              <a:t>However, if this constructor were not declared explicit it could be misused by the compiler to perform an implicit conversion.</a:t>
            </a:r>
          </a:p>
        </p:txBody>
      </p:sp>
      <p:sp>
        <p:nvSpPr>
          <p:cNvPr id="13722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1" descr="cpphtp9_10_Page_57"/>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smtClean="0"/>
              <a:t>10.13   explicit Constructors and </a:t>
            </a:r>
            <a:br>
              <a:rPr lang="en-US" smtClean="0"/>
            </a:br>
            <a:r>
              <a:rPr lang="en-US"/>
              <a:t> </a:t>
            </a:r>
            <a:r>
              <a:rPr lang="en-US" smtClean="0"/>
              <a:t>           Conversion Operators (cont.)</a:t>
            </a:r>
            <a:endParaRPr lang="en-US" dirty="0" smtClean="0"/>
          </a:p>
        </p:txBody>
      </p:sp>
      <p:sp>
        <p:nvSpPr>
          <p:cNvPr id="138243" name="Text Placeholder 2"/>
          <p:cNvSpPr>
            <a:spLocks noGrp="1"/>
          </p:cNvSpPr>
          <p:nvPr>
            <p:ph type="body" idx="1"/>
          </p:nvPr>
        </p:nvSpPr>
        <p:spPr>
          <a:xfrm>
            <a:off x="457200" y="1627188"/>
            <a:ext cx="8229600" cy="4525962"/>
          </a:xfrm>
        </p:spPr>
        <p:txBody>
          <a:bodyPr>
            <a:normAutofit fontScale="77500" lnSpcReduction="20000"/>
          </a:bodyPr>
          <a:lstStyle/>
          <a:p>
            <a:pPr>
              <a:lnSpc>
                <a:spcPct val="120000"/>
              </a:lnSpc>
            </a:pPr>
            <a:r>
              <a:rPr lang="en-US" altLang="en-US" smtClean="0">
                <a:solidFill>
                  <a:srgbClr val="C00000"/>
                </a:solidFill>
              </a:rPr>
              <a:t>The program (Fig. 10.12) uses the Array class of Figs. 10.10–10.11 to demonstrate an improper implicit conversion.</a:t>
            </a:r>
          </a:p>
          <a:p>
            <a:pPr>
              <a:lnSpc>
                <a:spcPct val="120000"/>
              </a:lnSpc>
            </a:pPr>
            <a:r>
              <a:rPr lang="en-US" altLang="en-US" smtClean="0"/>
              <a:t>Line 13 calls function outputArray with the int value 3 as an argument.</a:t>
            </a:r>
          </a:p>
          <a:p>
            <a:pPr>
              <a:lnSpc>
                <a:spcPct val="120000"/>
              </a:lnSpc>
            </a:pPr>
            <a:r>
              <a:rPr lang="en-US" altLang="en-US" smtClean="0"/>
              <a:t>This program does not contain a function called outputArray that takes an int argument.</a:t>
            </a:r>
          </a:p>
          <a:p>
            <a:pPr lvl="1">
              <a:lnSpc>
                <a:spcPct val="120000"/>
              </a:lnSpc>
            </a:pPr>
            <a:r>
              <a:rPr lang="en-US" altLang="en-US" smtClean="0"/>
              <a:t>The compiler determines whether class Array provides a conversion constructor that can convert an int into an Array.</a:t>
            </a:r>
          </a:p>
          <a:p>
            <a:pPr lvl="1">
              <a:lnSpc>
                <a:spcPct val="120000"/>
              </a:lnSpc>
            </a:pPr>
            <a:r>
              <a:rPr lang="en-US" altLang="en-US" smtClean="0">
                <a:solidFill>
                  <a:srgbClr val="0000FF"/>
                </a:solidFill>
              </a:rPr>
              <a:t>The compiler assumes the Array constructor that receives a single int is a conversion constructor and uses it to convert the argument 3 into a temporary Array object that contains three elements.</a:t>
            </a:r>
          </a:p>
          <a:p>
            <a:pPr lvl="1">
              <a:lnSpc>
                <a:spcPct val="120000"/>
              </a:lnSpc>
            </a:pPr>
            <a:r>
              <a:rPr lang="en-US" altLang="en-US" smtClean="0">
                <a:solidFill>
                  <a:srgbClr val="0000FF"/>
                </a:solidFill>
              </a:rPr>
              <a:t>Then, the compiler passes the temporary Array object to function outputArray to output the Array’s contents.</a:t>
            </a:r>
          </a:p>
        </p:txBody>
      </p:sp>
      <p:sp>
        <p:nvSpPr>
          <p:cNvPr id="13824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1" descr="cpphtp9_10_Page_58"/>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descr="cpphtp9_10_Page_1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1" descr="cpphtp9_10_Page_5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10.13   explicit Constructors and </a:t>
            </a:r>
            <a:br>
              <a:rPr lang="en-US" smtClean="0"/>
            </a:br>
            <a:r>
              <a:rPr lang="en-US"/>
              <a:t> </a:t>
            </a:r>
            <a:r>
              <a:rPr lang="en-US" smtClean="0"/>
              <a:t>           Conversion Operators (cont.)</a:t>
            </a:r>
            <a:endParaRPr lang="en-US" dirty="0" smtClean="0"/>
          </a:p>
        </p:txBody>
      </p:sp>
      <p:sp>
        <p:nvSpPr>
          <p:cNvPr id="133123" name="Text Placeholder 2"/>
          <p:cNvSpPr>
            <a:spLocks noGrp="1"/>
          </p:cNvSpPr>
          <p:nvPr>
            <p:ph type="body" idx="1"/>
          </p:nvPr>
        </p:nvSpPr>
        <p:spPr>
          <a:xfrm>
            <a:off x="471616" y="1623434"/>
            <a:ext cx="8229600" cy="4525962"/>
          </a:xfrm>
        </p:spPr>
        <p:txBody>
          <a:bodyPr>
            <a:normAutofit fontScale="85000" lnSpcReduction="20000"/>
          </a:bodyPr>
          <a:lstStyle/>
          <a:p>
            <a:pPr>
              <a:lnSpc>
                <a:spcPct val="120000"/>
              </a:lnSpc>
            </a:pPr>
            <a:r>
              <a:rPr lang="en-US" smtClean="0"/>
              <a:t>Preventing Implicit Conversions with Single-Argument Constructors</a:t>
            </a:r>
          </a:p>
          <a:p>
            <a:pPr>
              <a:lnSpc>
                <a:spcPct val="120000"/>
              </a:lnSpc>
            </a:pPr>
            <a:r>
              <a:rPr lang="en-US" smtClean="0"/>
              <a:t>The reason we’ve been declaring every single-argument constructor preceded by the keyword explicit is to suppress implicit conversions via conversion constructors when such conversions should not be allowed.</a:t>
            </a:r>
          </a:p>
          <a:p>
            <a:pPr>
              <a:lnSpc>
                <a:spcPct val="120000"/>
              </a:lnSpc>
            </a:pPr>
            <a:r>
              <a:rPr lang="en-US" smtClean="0">
                <a:solidFill>
                  <a:srgbClr val="C00000"/>
                </a:solidFill>
              </a:rPr>
              <a:t>A constructor that is declared explicit cannot be used in an implicit conversion.</a:t>
            </a:r>
          </a:p>
          <a:p>
            <a:pPr>
              <a:lnSpc>
                <a:spcPct val="120000"/>
              </a:lnSpc>
            </a:pPr>
            <a:r>
              <a:rPr lang="en-US" smtClean="0"/>
              <a:t>In the example if Figure 10.13, we use the original version of Array.h from Fig. 10.10, which included the keyword explicit in the declaration of the single-argument constructor in line 14.</a:t>
            </a:r>
            <a:endParaRPr lang="en-US" dirty="0" smtClean="0"/>
          </a:p>
        </p:txBody>
      </p:sp>
      <p:sp>
        <p:nvSpPr>
          <p:cNvPr id="14029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10.13   explicit Constructors and </a:t>
            </a:r>
            <a:br>
              <a:rPr lang="en-US" smtClean="0"/>
            </a:br>
            <a:r>
              <a:rPr lang="en-US"/>
              <a:t> </a:t>
            </a:r>
            <a:r>
              <a:rPr lang="en-US" smtClean="0"/>
              <a:t>           Conversion Operators (cont.)</a:t>
            </a:r>
            <a:endParaRPr lang="en-US" dirty="0" smtClean="0"/>
          </a:p>
        </p:txBody>
      </p:sp>
      <p:sp>
        <p:nvSpPr>
          <p:cNvPr id="142339" name="Text Placeholder 2"/>
          <p:cNvSpPr>
            <a:spLocks noGrp="1"/>
          </p:cNvSpPr>
          <p:nvPr>
            <p:ph type="body" idx="1"/>
          </p:nvPr>
        </p:nvSpPr>
        <p:spPr>
          <a:xfrm>
            <a:off x="457200" y="1622104"/>
            <a:ext cx="8229600" cy="4525962"/>
          </a:xfrm>
        </p:spPr>
        <p:txBody>
          <a:bodyPr>
            <a:normAutofit fontScale="92500" lnSpcReduction="20000"/>
          </a:bodyPr>
          <a:lstStyle/>
          <a:p>
            <a:pPr>
              <a:lnSpc>
                <a:spcPct val="110000"/>
              </a:lnSpc>
            </a:pPr>
            <a:r>
              <a:rPr lang="en-US" altLang="en-US" smtClean="0"/>
              <a:t>Figure 10.13 presents a slightly modified version of the program in Fig. 10.12.</a:t>
            </a:r>
          </a:p>
          <a:p>
            <a:pPr>
              <a:lnSpc>
                <a:spcPct val="110000"/>
              </a:lnSpc>
            </a:pPr>
            <a:r>
              <a:rPr lang="en-US" altLang="en-US" smtClean="0"/>
              <a:t>When this program is compiled, the compiler produces an error message indicating that the integer value passed to outputArray in line 13 cannot be converted to a const Array &amp;.</a:t>
            </a:r>
          </a:p>
          <a:p>
            <a:pPr>
              <a:lnSpc>
                <a:spcPct val="110000"/>
              </a:lnSpc>
            </a:pPr>
            <a:r>
              <a:rPr lang="en-US" altLang="en-US" smtClean="0"/>
              <a:t>The compiler error message (from Visual C++) is shown in the output window.</a:t>
            </a:r>
          </a:p>
          <a:p>
            <a:pPr>
              <a:lnSpc>
                <a:spcPct val="110000"/>
              </a:lnSpc>
            </a:pPr>
            <a:r>
              <a:rPr lang="en-US" altLang="en-US" smtClean="0">
                <a:solidFill>
                  <a:srgbClr val="0000FF"/>
                </a:solidFill>
              </a:rPr>
              <a:t>Line 14 demonstrates how the explicit constructor can be used to create a temporary Array of 3 elements and pass it to function outputArray.</a:t>
            </a:r>
          </a:p>
        </p:txBody>
      </p:sp>
      <p:sp>
        <p:nvSpPr>
          <p:cNvPr id="14336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1" descr="cpphtp9_10_Page_6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1" descr="cpphtp9_10_Page_6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1" descr="cpphtp9_10_Page_62"/>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10.13   explicit Constructors and </a:t>
            </a:r>
            <a:br>
              <a:rPr lang="en-US" smtClean="0"/>
            </a:br>
            <a:r>
              <a:rPr lang="en-US"/>
              <a:t> </a:t>
            </a:r>
            <a:r>
              <a:rPr lang="en-US" smtClean="0"/>
              <a:t>           Conversion Operators (cont.)</a:t>
            </a:r>
            <a:endParaRPr lang="en-US" dirty="0" smtClean="0"/>
          </a:p>
        </p:txBody>
      </p:sp>
      <p:sp>
        <p:nvSpPr>
          <p:cNvPr id="134147" name="Text Placeholder 2"/>
          <p:cNvSpPr>
            <a:spLocks noGrp="1"/>
          </p:cNvSpPr>
          <p:nvPr>
            <p:ph type="body" idx="1"/>
          </p:nvPr>
        </p:nvSpPr>
        <p:spPr/>
        <p:txBody>
          <a:bodyPr/>
          <a:lstStyle/>
          <a:p>
            <a:r>
              <a:rPr lang="en-US" smtClean="0">
                <a:solidFill>
                  <a:srgbClr val="C00000"/>
                </a:solidFill>
              </a:rPr>
              <a:t>C++11</a:t>
            </a:r>
            <a:r>
              <a:rPr lang="en-US" smtClean="0">
                <a:solidFill>
                  <a:srgbClr val="0000FF"/>
                </a:solidFill>
              </a:rPr>
              <a:t>: explicit Conversion Operators</a:t>
            </a:r>
          </a:p>
          <a:p>
            <a:r>
              <a:rPr lang="en-US" smtClean="0"/>
              <a:t>As of C++11, similar to declaring single-argument constructors explicit, </a:t>
            </a:r>
            <a:r>
              <a:rPr lang="en-US" smtClean="0">
                <a:solidFill>
                  <a:srgbClr val="C00000"/>
                </a:solidFill>
              </a:rPr>
              <a:t>you can declare conversion operators explicit to prevent the compiler from using them to perform implicit conversions. </a:t>
            </a:r>
          </a:p>
          <a:p>
            <a:r>
              <a:rPr lang="en-US" smtClean="0"/>
              <a:t>For example, the prototype: </a:t>
            </a:r>
          </a:p>
          <a:p>
            <a:pPr lvl="2"/>
            <a:r>
              <a:rPr lang="en-US" smtClean="0">
                <a:solidFill>
                  <a:srgbClr val="0000FF"/>
                </a:solidFill>
                <a:latin typeface="Consolas" panose="020B0609020204030204" pitchFamily="49" charset="0"/>
                <a:cs typeface="Consolas" panose="020B0609020204030204" pitchFamily="49" charset="0"/>
              </a:rPr>
              <a:t>explicit</a:t>
            </a:r>
            <a:r>
              <a:rPr lang="en-US" smtClean="0">
                <a:latin typeface="Consolas" panose="020B0609020204030204" pitchFamily="49" charset="0"/>
                <a:cs typeface="Consolas" panose="020B0609020204030204" pitchFamily="49" charset="0"/>
              </a:rPr>
              <a:t> MyClass::operator char *() const;</a:t>
            </a:r>
          </a:p>
          <a:p>
            <a:r>
              <a:rPr lang="en-US" smtClean="0"/>
              <a:t>declares MyClass’s char * cast operator explicit. </a:t>
            </a:r>
            <a:endParaRPr lang="en-US" dirty="0" smtClean="0"/>
          </a:p>
        </p:txBody>
      </p:sp>
      <p:sp>
        <p:nvSpPr>
          <p:cNvPr id="14336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smtClean="0"/>
              <a:t>10.14  Overloading the Function Call Operator ( ) </a:t>
            </a:r>
            <a:endParaRPr lang="en-US" sz="2400" dirty="0" smtClean="0"/>
          </a:p>
        </p:txBody>
      </p:sp>
      <p:sp>
        <p:nvSpPr>
          <p:cNvPr id="139267" name="Text Placeholder 2"/>
          <p:cNvSpPr>
            <a:spLocks noGrp="1"/>
          </p:cNvSpPr>
          <p:nvPr>
            <p:ph type="body" idx="1"/>
          </p:nvPr>
        </p:nvSpPr>
        <p:spPr/>
        <p:txBody>
          <a:bodyPr>
            <a:normAutofit fontScale="70000" lnSpcReduction="20000"/>
          </a:bodyPr>
          <a:lstStyle/>
          <a:p>
            <a:pPr>
              <a:lnSpc>
                <a:spcPct val="120000"/>
              </a:lnSpc>
            </a:pPr>
            <a:r>
              <a:rPr lang="en-US" smtClean="0"/>
              <a:t>Overloading the function call operator ( ) is powerful, because functions can take an arbitrary number of comma-separated parameters.</a:t>
            </a:r>
          </a:p>
          <a:p>
            <a:pPr>
              <a:lnSpc>
                <a:spcPct val="120000"/>
              </a:lnSpc>
            </a:pPr>
            <a:r>
              <a:rPr lang="en-US" smtClean="0"/>
              <a:t>In a customized String class, for example, you could overload this operator to select a substring from a String—the operator’s two integer parameters could specify the start location and the length of the substring to be selected. </a:t>
            </a:r>
          </a:p>
          <a:p>
            <a:pPr>
              <a:lnSpc>
                <a:spcPct val="120000"/>
              </a:lnSpc>
            </a:pPr>
            <a:r>
              <a:rPr lang="en-US" smtClean="0"/>
              <a:t>The operator( ) function could check for such errors as a start location out of range or a negative substring length. </a:t>
            </a:r>
          </a:p>
          <a:p>
            <a:pPr>
              <a:lnSpc>
                <a:spcPct val="120000"/>
              </a:lnSpc>
            </a:pPr>
            <a:r>
              <a:rPr lang="en-US" smtClean="0"/>
              <a:t>The overloaded function call operator must be a </a:t>
            </a:r>
            <a:r>
              <a:rPr lang="en-US" smtClean="0">
                <a:solidFill>
                  <a:srgbClr val="C00000"/>
                </a:solidFill>
              </a:rPr>
              <a:t>non-static member function </a:t>
            </a:r>
            <a:r>
              <a:rPr lang="en-US" smtClean="0"/>
              <a:t>and  could be defined with the first line:</a:t>
            </a:r>
          </a:p>
          <a:p>
            <a:pPr>
              <a:lnSpc>
                <a:spcPct val="120000"/>
              </a:lnSpc>
            </a:pPr>
            <a:r>
              <a:rPr lang="en-US" sz="2600" smtClean="0">
                <a:solidFill>
                  <a:srgbClr val="0000FF"/>
                </a:solidFill>
                <a:latin typeface="Consolas" panose="020B0609020204030204" pitchFamily="49" charset="0"/>
                <a:cs typeface="Consolas" panose="020B0609020204030204" pitchFamily="49" charset="0"/>
              </a:rPr>
              <a:t>String String::</a:t>
            </a:r>
            <a:r>
              <a:rPr lang="en-US" sz="2600" smtClean="0">
                <a:solidFill>
                  <a:srgbClr val="C00000"/>
                </a:solidFill>
                <a:latin typeface="Consolas" panose="020B0609020204030204" pitchFamily="49" charset="0"/>
                <a:cs typeface="Consolas" panose="020B0609020204030204" pitchFamily="49" charset="0"/>
              </a:rPr>
              <a:t>operator()</a:t>
            </a:r>
            <a:r>
              <a:rPr lang="en-US" sz="2600" smtClean="0">
                <a:solidFill>
                  <a:srgbClr val="0000FF"/>
                </a:solidFill>
                <a:latin typeface="Consolas" panose="020B0609020204030204" pitchFamily="49" charset="0"/>
                <a:cs typeface="Consolas" panose="020B0609020204030204" pitchFamily="49" charset="0"/>
              </a:rPr>
              <a:t>(size_t index, size_t length) const</a:t>
            </a:r>
          </a:p>
          <a:p>
            <a:pPr>
              <a:lnSpc>
                <a:spcPct val="120000"/>
              </a:lnSpc>
            </a:pPr>
            <a:r>
              <a:rPr lang="en-US" sz="2600" smtClean="0">
                <a:latin typeface="Consolas" panose="020B0609020204030204" pitchFamily="49" charset="0"/>
              </a:rPr>
              <a:t>String s = “abcde”;  cout &lt;&lt; s(0,3) &lt;&lt; endl; </a:t>
            </a:r>
            <a:r>
              <a:rPr lang="en-US" smtClean="0"/>
              <a:t>   ======&gt;    abc</a:t>
            </a:r>
            <a:endParaRPr lang="en-US" dirty="0" smtClean="0"/>
          </a:p>
        </p:txBody>
      </p:sp>
      <p:sp>
        <p:nvSpPr>
          <p:cNvPr id="10752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smtClean="0"/>
              <a:t>10.14  Overloading the Function Call Operator ( ) </a:t>
            </a:r>
            <a:endParaRPr lang="en-US" sz="2400" dirty="0" smtClean="0"/>
          </a:p>
        </p:txBody>
      </p:sp>
      <p:sp>
        <p:nvSpPr>
          <p:cNvPr id="148483" name="Text Placeholder 2"/>
          <p:cNvSpPr>
            <a:spLocks noGrp="1"/>
          </p:cNvSpPr>
          <p:nvPr>
            <p:ph type="body" idx="1"/>
          </p:nvPr>
        </p:nvSpPr>
        <p:spPr>
          <a:xfrm>
            <a:off x="422189" y="1295400"/>
            <a:ext cx="8229600" cy="4800600"/>
          </a:xfrm>
        </p:spPr>
        <p:txBody>
          <a:bodyPr>
            <a:normAutofit fontScale="70000" lnSpcReduction="20000"/>
          </a:bodyPr>
          <a:lstStyle/>
          <a:p>
            <a:pPr>
              <a:lnSpc>
                <a:spcPct val="120000"/>
              </a:lnSpc>
            </a:pPr>
            <a:r>
              <a:rPr lang="en-US" altLang="en-US" smtClean="0"/>
              <a:t>In this case, it should be a const member function because obtaining a substring should not modify the original String object. </a:t>
            </a:r>
          </a:p>
          <a:p>
            <a:pPr>
              <a:lnSpc>
                <a:spcPct val="120000"/>
              </a:lnSpc>
            </a:pPr>
            <a:r>
              <a:rPr lang="en-US" altLang="en-US" smtClean="0"/>
              <a:t>Suppose string1 is a String object containing the string "AEIOU". </a:t>
            </a:r>
          </a:p>
          <a:p>
            <a:pPr>
              <a:lnSpc>
                <a:spcPct val="120000"/>
              </a:lnSpc>
            </a:pPr>
            <a:r>
              <a:rPr lang="en-US" altLang="en-US" smtClean="0"/>
              <a:t>When the compiler encounters the expression </a:t>
            </a:r>
            <a:r>
              <a:rPr lang="en-US" altLang="en-US" smtClean="0">
                <a:solidFill>
                  <a:srgbClr val="0000FF"/>
                </a:solidFill>
              </a:rPr>
              <a:t>string1(2, 3)</a:t>
            </a:r>
            <a:r>
              <a:rPr lang="en-US" altLang="en-US" smtClean="0"/>
              <a:t>, it generates the member-function call </a:t>
            </a:r>
          </a:p>
          <a:p>
            <a:pPr lvl="2">
              <a:lnSpc>
                <a:spcPct val="120000"/>
              </a:lnSpc>
            </a:pPr>
            <a:r>
              <a:rPr lang="en-US" altLang="en-US" sz="2600" smtClean="0">
                <a:solidFill>
                  <a:srgbClr val="0000FF"/>
                </a:solidFill>
                <a:latin typeface="Consolas" panose="020B0609020204030204" pitchFamily="49" charset="0"/>
                <a:cs typeface="Consolas" panose="020B0609020204030204" pitchFamily="49" charset="0"/>
              </a:rPr>
              <a:t>string1.operator()(2,3)</a:t>
            </a:r>
          </a:p>
          <a:p>
            <a:pPr>
              <a:lnSpc>
                <a:spcPct val="120000"/>
              </a:lnSpc>
            </a:pPr>
            <a:r>
              <a:rPr lang="en-US" altLang="en-US" smtClean="0"/>
              <a:t>which returns a String containing "IOU". </a:t>
            </a:r>
          </a:p>
          <a:p>
            <a:pPr>
              <a:lnSpc>
                <a:spcPct val="120000"/>
              </a:lnSpc>
            </a:pPr>
            <a:r>
              <a:rPr lang="en-US" altLang="en-US" smtClean="0"/>
              <a:t>Another possible use of the function call operator is to enable an alternate Array subscripting notation. </a:t>
            </a:r>
          </a:p>
          <a:p>
            <a:pPr>
              <a:lnSpc>
                <a:spcPct val="120000"/>
              </a:lnSpc>
            </a:pPr>
            <a:r>
              <a:rPr lang="en-US" altLang="en-US" smtClean="0"/>
              <a:t>Instead of using C++’s double-square-bracket notation, such as in chessBoard[row][column], you might prefer to overload the function call operator to enable the notation </a:t>
            </a:r>
            <a:r>
              <a:rPr lang="en-US" altLang="en-US" smtClean="0">
                <a:solidFill>
                  <a:srgbClr val="C00000"/>
                </a:solidFill>
              </a:rPr>
              <a:t>chessBoard(row, column)</a:t>
            </a:r>
            <a:r>
              <a:rPr lang="en-US" altLang="en-US" smtClean="0"/>
              <a:t>, where chessBoard is an object of a modified two-dimensional Array class. </a:t>
            </a:r>
          </a:p>
        </p:txBody>
      </p:sp>
      <p:sp>
        <p:nvSpPr>
          <p:cNvPr id="10752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Placeholder 2"/>
          <p:cNvSpPr>
            <a:spLocks noGrp="1"/>
          </p:cNvSpPr>
          <p:nvPr>
            <p:ph type="body" idx="1"/>
          </p:nvPr>
        </p:nvSpPr>
        <p:spPr/>
        <p:txBody>
          <a:bodyPr>
            <a:normAutofit fontScale="85000" lnSpcReduction="20000"/>
          </a:bodyPr>
          <a:lstStyle/>
          <a:p>
            <a:pPr>
              <a:lnSpc>
                <a:spcPct val="120000"/>
              </a:lnSpc>
            </a:pPr>
            <a:r>
              <a:rPr lang="en-US" altLang="en-US" smtClean="0">
                <a:latin typeface="Calibri" panose="020F0502020204030204" pitchFamily="34" charset="0"/>
              </a:rPr>
              <a:t>Class string’s overloaded </a:t>
            </a:r>
            <a:r>
              <a:rPr lang="en-US" altLang="en-US" smtClean="0">
                <a:solidFill>
                  <a:srgbClr val="0000FF"/>
                </a:solidFill>
                <a:latin typeface="Calibri" panose="020F0502020204030204" pitchFamily="34" charset="0"/>
              </a:rPr>
              <a:t>equality</a:t>
            </a:r>
            <a:r>
              <a:rPr lang="en-US" altLang="en-US" smtClean="0">
                <a:latin typeface="Calibri" panose="020F0502020204030204" pitchFamily="34" charset="0"/>
              </a:rPr>
              <a:t> and </a:t>
            </a:r>
            <a:r>
              <a:rPr lang="en-US" altLang="en-US" smtClean="0">
                <a:solidFill>
                  <a:srgbClr val="0000FF"/>
                </a:solidFill>
                <a:latin typeface="Calibri" panose="020F0502020204030204" pitchFamily="34" charset="0"/>
              </a:rPr>
              <a:t>relational</a:t>
            </a:r>
            <a:r>
              <a:rPr lang="en-US" altLang="en-US" smtClean="0">
                <a:latin typeface="Calibri" panose="020F0502020204030204" pitchFamily="34" charset="0"/>
              </a:rPr>
              <a:t> operators perform </a:t>
            </a:r>
            <a:r>
              <a:rPr lang="en-US" altLang="en-US" smtClean="0">
                <a:solidFill>
                  <a:srgbClr val="FF0000"/>
                </a:solidFill>
                <a:latin typeface="Calibri" panose="020F0502020204030204" pitchFamily="34" charset="0"/>
              </a:rPr>
              <a:t>lexicographical comparisons</a:t>
            </a:r>
            <a:r>
              <a:rPr lang="en-US" altLang="en-US" smtClean="0">
                <a:latin typeface="Calibri" panose="020F0502020204030204" pitchFamily="34" charset="0"/>
              </a:rPr>
              <a:t> (i.e., like a dictionary ordering) using the numerical values (ordinal values) of the characters (see Appendix B, ASCII Character Set) in each string.</a:t>
            </a:r>
          </a:p>
          <a:p>
            <a:pPr>
              <a:lnSpc>
                <a:spcPct val="120000"/>
              </a:lnSpc>
            </a:pPr>
            <a:r>
              <a:rPr lang="en-US" altLang="en-US" smtClean="0">
                <a:latin typeface="Calibri" panose="020F0502020204030204" pitchFamily="34" charset="0"/>
              </a:rPr>
              <a:t>Class string provides member function </a:t>
            </a:r>
            <a:r>
              <a:rPr lang="en-US" altLang="en-US" smtClean="0">
                <a:solidFill>
                  <a:srgbClr val="0000FF"/>
                </a:solidFill>
                <a:latin typeface="Calibri" panose="020F0502020204030204" pitchFamily="34" charset="0"/>
              </a:rPr>
              <a:t>empty</a:t>
            </a:r>
            <a:r>
              <a:rPr lang="en-US" altLang="en-US" smtClean="0">
                <a:latin typeface="Calibri" panose="020F0502020204030204" pitchFamily="34" charset="0"/>
              </a:rPr>
              <a:t> to determine whether a string is empty, which we demonstrate in line 27.</a:t>
            </a:r>
          </a:p>
          <a:p>
            <a:pPr lvl="1">
              <a:lnSpc>
                <a:spcPct val="120000"/>
              </a:lnSpc>
            </a:pPr>
            <a:r>
              <a:rPr lang="en-US" altLang="en-US" smtClean="0">
                <a:latin typeface="Calibri" panose="020F0502020204030204" pitchFamily="34" charset="0"/>
              </a:rPr>
              <a:t>Returns true if the string is empty; otherwise, it returns false.</a:t>
            </a:r>
          </a:p>
          <a:p>
            <a:pPr>
              <a:lnSpc>
                <a:spcPct val="120000"/>
              </a:lnSpc>
            </a:pPr>
            <a:r>
              <a:rPr lang="en-US" altLang="en-US" smtClean="0">
                <a:latin typeface="Calibri" panose="020F0502020204030204" pitchFamily="34" charset="0"/>
              </a:rPr>
              <a:t>Line 36 demonstrates class string’s overloaded </a:t>
            </a:r>
            <a:r>
              <a:rPr lang="en-US" altLang="en-US" b="1" smtClean="0">
                <a:solidFill>
                  <a:srgbClr val="0000FF"/>
                </a:solidFill>
                <a:latin typeface="Calibri" panose="020F0502020204030204" pitchFamily="34" charset="0"/>
              </a:rPr>
              <a:t>+=</a:t>
            </a:r>
            <a:r>
              <a:rPr lang="en-US" altLang="en-US" smtClean="0">
                <a:latin typeface="Calibri" panose="020F0502020204030204" pitchFamily="34" charset="0"/>
              </a:rPr>
              <a:t> operator for </a:t>
            </a:r>
            <a:r>
              <a:rPr lang="en-US" altLang="en-US" smtClean="0">
                <a:solidFill>
                  <a:srgbClr val="0000FF"/>
                </a:solidFill>
                <a:latin typeface="Calibri" panose="020F0502020204030204" pitchFamily="34" charset="0"/>
              </a:rPr>
              <a:t>string concatenation</a:t>
            </a:r>
            <a:r>
              <a:rPr lang="en-US" altLang="en-US" smtClean="0">
                <a:latin typeface="Calibri" panose="020F0502020204030204" pitchFamily="34" charset="0"/>
              </a:rPr>
              <a:t>.</a:t>
            </a:r>
          </a:p>
          <a:p>
            <a:pPr lvl="1">
              <a:lnSpc>
                <a:spcPct val="120000"/>
              </a:lnSpc>
            </a:pPr>
            <a:r>
              <a:rPr lang="en-US" altLang="en-US" smtClean="0">
                <a:latin typeface="Calibri" panose="020F0502020204030204" pitchFamily="34" charset="0"/>
              </a:rPr>
              <a:t>Line 41 demonstrates that a string literal can be appended to a string object by using operator +=. Line 42 displays the result.</a:t>
            </a:r>
          </a:p>
        </p:txBody>
      </p:sp>
      <p:sp>
        <p:nvSpPr>
          <p:cNvPr id="134148"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457200" y="274638"/>
            <a:ext cx="8229600" cy="1143000"/>
          </a:xfrm>
        </p:spPr>
        <p:txBody>
          <a:bodyPr>
            <a:normAutofit/>
          </a:bodyPr>
          <a:lstStyle/>
          <a:p>
            <a:pPr>
              <a:tabLst>
                <a:tab pos="1025525" algn="l"/>
              </a:tabLst>
            </a:pPr>
            <a:r>
              <a:rPr lang="en-US" sz="2800" smtClean="0"/>
              <a:t>10.2  Using the </a:t>
            </a:r>
            <a:r>
              <a:rPr lang="en-US" sz="2800" smtClean="0">
                <a:solidFill>
                  <a:srgbClr val="FF0000"/>
                </a:solidFill>
              </a:rPr>
              <a:t>Overloaded Operators </a:t>
            </a:r>
            <a:r>
              <a:rPr lang="en-US" sz="2800" smtClean="0"/>
              <a:t>of </a:t>
            </a:r>
            <a:br>
              <a:rPr lang="en-US" sz="2800" smtClean="0"/>
            </a:br>
            <a:r>
              <a:rPr lang="en-US" sz="2800"/>
              <a:t>	</a:t>
            </a:r>
            <a:r>
              <a:rPr lang="en-US" sz="2800" smtClean="0">
                <a:solidFill>
                  <a:srgbClr val="0000FF"/>
                </a:solidFill>
              </a:rPr>
              <a:t>Standard Library Class string</a:t>
            </a:r>
            <a:endParaRPr lang="en-US" sz="2800" dirty="0" smtClean="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Placeholder 2"/>
          <p:cNvSpPr>
            <a:spLocks noGrp="1"/>
          </p:cNvSpPr>
          <p:nvPr>
            <p:ph type="body" idx="1"/>
          </p:nvPr>
        </p:nvSpPr>
        <p:spPr/>
        <p:txBody>
          <a:bodyPr>
            <a:normAutofit fontScale="77500" lnSpcReduction="20000"/>
          </a:bodyPr>
          <a:lstStyle/>
          <a:p>
            <a:pPr>
              <a:lnSpc>
                <a:spcPct val="120000"/>
              </a:lnSpc>
            </a:pPr>
            <a:r>
              <a:rPr lang="en-US" altLang="en-US" smtClean="0">
                <a:latin typeface="Calibri" panose="020F0502020204030204" pitchFamily="34" charset="0"/>
              </a:rPr>
              <a:t>Class string provides member function </a:t>
            </a:r>
            <a:r>
              <a:rPr lang="en-US" altLang="en-US" smtClean="0">
                <a:solidFill>
                  <a:srgbClr val="0000FF"/>
                </a:solidFill>
                <a:latin typeface="Calibri" panose="020F0502020204030204" pitchFamily="34" charset="0"/>
              </a:rPr>
              <a:t>substr</a:t>
            </a:r>
            <a:r>
              <a:rPr lang="en-US" altLang="en-US" smtClean="0">
                <a:latin typeface="Calibri" panose="020F0502020204030204" pitchFamily="34" charset="0"/>
              </a:rPr>
              <a:t> (lines 47 and 52) to return a portion of a string as a string object.</a:t>
            </a:r>
          </a:p>
          <a:p>
            <a:pPr lvl="1">
              <a:lnSpc>
                <a:spcPct val="120000"/>
              </a:lnSpc>
            </a:pPr>
            <a:r>
              <a:rPr lang="en-US" altLang="en-US" smtClean="0">
                <a:latin typeface="Calibri" panose="020F0502020204030204" pitchFamily="34" charset="0"/>
              </a:rPr>
              <a:t>The call to substr in line 47 obtains a 14-character substring (specified by the second argument) of s1 starting at position 0 (specified by the first argument).</a:t>
            </a:r>
          </a:p>
          <a:p>
            <a:pPr lvl="1">
              <a:lnSpc>
                <a:spcPct val="120000"/>
              </a:lnSpc>
            </a:pPr>
            <a:r>
              <a:rPr lang="en-US" altLang="en-US" smtClean="0">
                <a:latin typeface="Calibri" panose="020F0502020204030204" pitchFamily="34" charset="0"/>
              </a:rPr>
              <a:t>The call to substr in line 52 obtains a substring starting from position 15 of s1.</a:t>
            </a:r>
          </a:p>
          <a:p>
            <a:pPr lvl="1">
              <a:lnSpc>
                <a:spcPct val="120000"/>
              </a:lnSpc>
            </a:pPr>
            <a:r>
              <a:rPr lang="en-US" altLang="en-US" smtClean="0">
                <a:solidFill>
                  <a:srgbClr val="FF0000"/>
                </a:solidFill>
                <a:latin typeface="Calibri" panose="020F0502020204030204" pitchFamily="34" charset="0"/>
              </a:rPr>
              <a:t>When the second argument is not specified, substr returns the remainder of the string on which it’s called.</a:t>
            </a:r>
          </a:p>
          <a:p>
            <a:pPr>
              <a:lnSpc>
                <a:spcPct val="120000"/>
              </a:lnSpc>
            </a:pPr>
            <a:r>
              <a:rPr lang="en-US" altLang="en-US" smtClean="0">
                <a:latin typeface="Calibri" panose="020F0502020204030204" pitchFamily="34" charset="0"/>
              </a:rPr>
              <a:t>Lines 64-65 use class string’s overloaded </a:t>
            </a:r>
            <a:r>
              <a:rPr lang="en-US" altLang="en-US" smtClean="0">
                <a:solidFill>
                  <a:srgbClr val="0000FF"/>
                </a:solidFill>
                <a:latin typeface="Calibri" panose="020F0502020204030204" pitchFamily="34" charset="0"/>
              </a:rPr>
              <a:t>[ ]</a:t>
            </a:r>
            <a:r>
              <a:rPr lang="en-US" altLang="en-US" smtClean="0">
                <a:latin typeface="Calibri" panose="020F0502020204030204" pitchFamily="34" charset="0"/>
              </a:rPr>
              <a:t> operator can create </a:t>
            </a:r>
            <a:r>
              <a:rPr lang="en-US" altLang="en-US" smtClean="0">
                <a:solidFill>
                  <a:srgbClr val="0000FF"/>
                </a:solidFill>
                <a:latin typeface="Calibri" panose="020F0502020204030204" pitchFamily="34" charset="0"/>
              </a:rPr>
              <a:t>lvalues</a:t>
            </a:r>
            <a:r>
              <a:rPr lang="en-US" altLang="en-US" smtClean="0">
                <a:latin typeface="Calibri" panose="020F0502020204030204" pitchFamily="34" charset="0"/>
              </a:rPr>
              <a:t> that enable new characters to replace existing characters in s1.</a:t>
            </a:r>
          </a:p>
          <a:p>
            <a:pPr lvl="1">
              <a:lnSpc>
                <a:spcPct val="120000"/>
              </a:lnSpc>
            </a:pPr>
            <a:r>
              <a:rPr lang="en-US" altLang="en-US" smtClean="0">
                <a:solidFill>
                  <a:srgbClr val="0000FF"/>
                </a:solidFill>
                <a:latin typeface="Calibri" panose="020F0502020204030204" pitchFamily="34" charset="0"/>
              </a:rPr>
              <a:t>Class string’s overloaded [ ] operator does not perform any bounds checking.</a:t>
            </a:r>
          </a:p>
        </p:txBody>
      </p:sp>
      <p:sp>
        <p:nvSpPr>
          <p:cNvPr id="135172"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457200" y="274638"/>
            <a:ext cx="8229600" cy="1143000"/>
          </a:xfrm>
        </p:spPr>
        <p:txBody>
          <a:bodyPr>
            <a:normAutofit/>
          </a:bodyPr>
          <a:lstStyle/>
          <a:p>
            <a:pPr>
              <a:tabLst>
                <a:tab pos="1025525" algn="l"/>
              </a:tabLst>
            </a:pPr>
            <a:r>
              <a:rPr lang="en-US" sz="2800" smtClean="0"/>
              <a:t>10.2  Using the Overloaded Operators of </a:t>
            </a:r>
            <a:br>
              <a:rPr lang="en-US" sz="2800" smtClean="0"/>
            </a:br>
            <a:r>
              <a:rPr lang="en-US" sz="2800"/>
              <a:t>	</a:t>
            </a:r>
            <a:r>
              <a:rPr lang="en-US" sz="2800" smtClean="0">
                <a:solidFill>
                  <a:srgbClr val="0000FF"/>
                </a:solidFill>
              </a:rPr>
              <a:t>Standard Library Class string</a:t>
            </a:r>
            <a:endParaRPr lang="en-US" sz="2800" dirty="0" smtClean="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Placeholder 2"/>
          <p:cNvSpPr>
            <a:spLocks noGrp="1"/>
          </p:cNvSpPr>
          <p:nvPr>
            <p:ph type="body" idx="1"/>
          </p:nvPr>
        </p:nvSpPr>
        <p:spPr/>
        <p:txBody>
          <a:bodyPr/>
          <a:lstStyle/>
          <a:p>
            <a:r>
              <a:rPr lang="en-US" altLang="en-US" smtClean="0">
                <a:latin typeface="Calibri" panose="020F0502020204030204" pitchFamily="34" charset="0"/>
              </a:rPr>
              <a:t>Class string does provide bounds checking in its </a:t>
            </a:r>
            <a:r>
              <a:rPr lang="en-US" altLang="en-US" smtClean="0">
                <a:solidFill>
                  <a:srgbClr val="0000FF"/>
                </a:solidFill>
                <a:latin typeface="Calibri" panose="020F0502020204030204" pitchFamily="34" charset="0"/>
              </a:rPr>
              <a:t>at( ) </a:t>
            </a:r>
            <a:r>
              <a:rPr lang="en-US" altLang="en-US" smtClean="0">
                <a:latin typeface="Calibri" panose="020F0502020204030204" pitchFamily="34" charset="0"/>
              </a:rPr>
              <a:t>member function</a:t>
            </a:r>
            <a:endParaRPr lang="en-US" altLang="en-US" smtClean="0">
              <a:solidFill>
                <a:srgbClr val="0000FF"/>
              </a:solidFill>
              <a:latin typeface="Calibri" panose="020F0502020204030204" pitchFamily="34" charset="0"/>
            </a:endParaRPr>
          </a:p>
          <a:p>
            <a:pPr lvl="1"/>
            <a:r>
              <a:rPr lang="en-US" altLang="en-US" smtClean="0">
                <a:solidFill>
                  <a:srgbClr val="FF0000"/>
                </a:solidFill>
                <a:latin typeface="Calibri" panose="020F0502020204030204" pitchFamily="34" charset="0"/>
              </a:rPr>
              <a:t>function at throws an exception if its argument is an invalid subscript</a:t>
            </a:r>
            <a:r>
              <a:rPr lang="en-US" altLang="en-US" smtClean="0">
                <a:latin typeface="Calibri" panose="020F0502020204030204" pitchFamily="34" charset="0"/>
              </a:rPr>
              <a:t>.</a:t>
            </a:r>
          </a:p>
          <a:p>
            <a:pPr lvl="1"/>
            <a:r>
              <a:rPr lang="en-US" altLang="en-US" smtClean="0">
                <a:latin typeface="Calibri" panose="020F0502020204030204" pitchFamily="34" charset="0"/>
              </a:rPr>
              <a:t>If the subscript is valid, function at returns the character at the specified location as a </a:t>
            </a:r>
            <a:r>
              <a:rPr lang="en-US" altLang="en-US" smtClean="0">
                <a:solidFill>
                  <a:srgbClr val="0000FF"/>
                </a:solidFill>
                <a:latin typeface="Calibri" panose="020F0502020204030204" pitchFamily="34" charset="0"/>
              </a:rPr>
              <a:t>modifiable lvalue </a:t>
            </a:r>
            <a:r>
              <a:rPr lang="en-US" altLang="en-US" smtClean="0">
                <a:latin typeface="Calibri" panose="020F0502020204030204" pitchFamily="34" charset="0"/>
              </a:rPr>
              <a:t>or a </a:t>
            </a:r>
            <a:r>
              <a:rPr lang="en-US" altLang="en-US" smtClean="0">
                <a:solidFill>
                  <a:srgbClr val="0000FF"/>
                </a:solidFill>
                <a:latin typeface="Calibri" panose="020F0502020204030204" pitchFamily="34" charset="0"/>
              </a:rPr>
              <a:t>nonmodifiable lvalue</a:t>
            </a:r>
            <a:r>
              <a:rPr lang="en-US" altLang="en-US" smtClean="0">
                <a:latin typeface="Calibri" panose="020F0502020204030204" pitchFamily="34" charset="0"/>
              </a:rPr>
              <a:t> (e.g., a const reference), depending on </a:t>
            </a:r>
            <a:br>
              <a:rPr lang="en-US" altLang="en-US" smtClean="0">
                <a:latin typeface="Calibri" panose="020F0502020204030204" pitchFamily="34" charset="0"/>
              </a:rPr>
            </a:br>
            <a:r>
              <a:rPr lang="en-US" altLang="en-US" smtClean="0">
                <a:latin typeface="Calibri" panose="020F0502020204030204" pitchFamily="34" charset="0"/>
              </a:rPr>
              <a:t>the context in which the call appears.</a:t>
            </a:r>
            <a:br>
              <a:rPr lang="en-US" altLang="en-US" smtClean="0">
                <a:latin typeface="Calibri" panose="020F0502020204030204" pitchFamily="34" charset="0"/>
              </a:rPr>
            </a:br>
            <a:endParaRPr lang="en-US" altLang="en-US" smtClean="0">
              <a:latin typeface="Calibri" panose="020F0502020204030204" pitchFamily="34" charset="0"/>
            </a:endParaRPr>
          </a:p>
          <a:p>
            <a:r>
              <a:rPr lang="en-US" altLang="en-US">
                <a:solidFill>
                  <a:srgbClr val="C00000"/>
                </a:solidFill>
              </a:rPr>
              <a:t>l</a:t>
            </a:r>
            <a:r>
              <a:rPr lang="en-US" altLang="en-US" smtClean="0">
                <a:solidFill>
                  <a:srgbClr val="C00000"/>
                </a:solidFill>
              </a:rPr>
              <a:t>value</a:t>
            </a:r>
            <a:r>
              <a:rPr lang="en-US" altLang="en-US" smtClean="0"/>
              <a:t> versus </a:t>
            </a:r>
            <a:r>
              <a:rPr lang="en-US" altLang="en-US" smtClean="0">
                <a:solidFill>
                  <a:srgbClr val="C00000"/>
                </a:solidFill>
              </a:rPr>
              <a:t>rvalue</a:t>
            </a:r>
          </a:p>
          <a:p>
            <a:pPr lvl="1"/>
            <a:endParaRPr lang="en-US" altLang="en-US" smtClean="0">
              <a:solidFill>
                <a:srgbClr val="C00000"/>
              </a:solidFill>
            </a:endParaRPr>
          </a:p>
        </p:txBody>
      </p:sp>
      <p:sp>
        <p:nvSpPr>
          <p:cNvPr id="136196"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457200" y="274638"/>
            <a:ext cx="8229600" cy="1143000"/>
          </a:xfrm>
        </p:spPr>
        <p:txBody>
          <a:bodyPr>
            <a:normAutofit/>
          </a:bodyPr>
          <a:lstStyle/>
          <a:p>
            <a:pPr>
              <a:tabLst>
                <a:tab pos="1025525" algn="l"/>
              </a:tabLst>
            </a:pPr>
            <a:r>
              <a:rPr lang="en-US" sz="2800" smtClean="0"/>
              <a:t>10.2  Using the Overloaded Operators of </a:t>
            </a:r>
            <a:br>
              <a:rPr lang="en-US" sz="2800" smtClean="0"/>
            </a:br>
            <a:r>
              <a:rPr lang="en-US" sz="2800"/>
              <a:t>	</a:t>
            </a:r>
            <a:r>
              <a:rPr lang="en-US" sz="2800" smtClean="0">
                <a:solidFill>
                  <a:srgbClr val="0000FF"/>
                </a:solidFill>
              </a:rPr>
              <a:t>Standard Library Class string</a:t>
            </a:r>
            <a:endParaRPr lang="en-US" sz="2800" dirty="0" smtClean="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10.3  Fundamentals of Operator Overloading</a:t>
            </a:r>
            <a:endParaRPr lang="en-US" sz="2800" dirty="0" smtClean="0"/>
          </a:p>
        </p:txBody>
      </p:sp>
      <p:sp>
        <p:nvSpPr>
          <p:cNvPr id="25603" name="Text Placeholder 2"/>
          <p:cNvSpPr>
            <a:spLocks noGrp="1"/>
          </p:cNvSpPr>
          <p:nvPr>
            <p:ph type="body" idx="1"/>
          </p:nvPr>
        </p:nvSpPr>
        <p:spPr/>
        <p:txBody>
          <a:bodyPr/>
          <a:lstStyle/>
          <a:p>
            <a:r>
              <a:rPr lang="en-US" altLang="en-US">
                <a:latin typeface="Calibri" panose="020F0502020204030204" pitchFamily="34" charset="0"/>
              </a:rPr>
              <a:t>O</a:t>
            </a:r>
            <a:r>
              <a:rPr lang="en-US" altLang="en-US" smtClean="0">
                <a:latin typeface="Calibri" panose="020F0502020204030204" pitchFamily="34" charset="0"/>
              </a:rPr>
              <a:t>perators provide a concise notation for manipulating string objects.</a:t>
            </a:r>
          </a:p>
          <a:p>
            <a:r>
              <a:rPr lang="en-US" altLang="en-US" smtClean="0">
                <a:solidFill>
                  <a:srgbClr val="FF0000"/>
                </a:solidFill>
                <a:latin typeface="Calibri" panose="020F0502020204030204" pitchFamily="34" charset="0"/>
              </a:rPr>
              <a:t>You can use operators with your own user-defined types as well.</a:t>
            </a:r>
          </a:p>
          <a:p>
            <a:r>
              <a:rPr lang="en-US" altLang="en-US" smtClean="0">
                <a:solidFill>
                  <a:srgbClr val="0000FF"/>
                </a:solidFill>
                <a:latin typeface="Calibri" panose="020F0502020204030204" pitchFamily="34" charset="0"/>
              </a:rPr>
              <a:t>C++ does not allow new operators to be created</a:t>
            </a:r>
            <a:r>
              <a:rPr lang="en-US" altLang="en-US">
                <a:latin typeface="Calibri" panose="020F0502020204030204" pitchFamily="34" charset="0"/>
              </a:rPr>
              <a:t>;</a:t>
            </a:r>
            <a:r>
              <a:rPr lang="en-US" altLang="en-US" smtClean="0">
                <a:latin typeface="Calibri" panose="020F0502020204030204" pitchFamily="34" charset="0"/>
              </a:rPr>
              <a:t> it does allow most existing operators to be overloaded</a:t>
            </a:r>
          </a:p>
        </p:txBody>
      </p:sp>
      <p:sp>
        <p:nvSpPr>
          <p:cNvPr id="1434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10.3  Fundamentals of Operator Overloading</a:t>
            </a:r>
            <a:endParaRPr lang="en-US" sz="2800" dirty="0" smtClean="0"/>
          </a:p>
        </p:txBody>
      </p:sp>
      <p:sp>
        <p:nvSpPr>
          <p:cNvPr id="26627" name="Text Placeholder 2"/>
          <p:cNvSpPr>
            <a:spLocks noGrp="1"/>
          </p:cNvSpPr>
          <p:nvPr>
            <p:ph type="body" idx="1"/>
          </p:nvPr>
        </p:nvSpPr>
        <p:spPr>
          <a:xfrm>
            <a:off x="362465" y="1417638"/>
            <a:ext cx="8419070" cy="4525962"/>
          </a:xfrm>
        </p:spPr>
        <p:txBody>
          <a:bodyPr>
            <a:normAutofit fontScale="85000" lnSpcReduction="10000"/>
          </a:bodyPr>
          <a:lstStyle/>
          <a:p>
            <a:pPr>
              <a:lnSpc>
                <a:spcPct val="120000"/>
              </a:lnSpc>
            </a:pPr>
            <a:r>
              <a:rPr lang="en-US" altLang="en-US" smtClean="0">
                <a:solidFill>
                  <a:srgbClr val="0000FF"/>
                </a:solidFill>
                <a:latin typeface="Calibri" panose="020F0502020204030204" pitchFamily="34" charset="0"/>
              </a:rPr>
              <a:t>Operator overloading is not automatic </a:t>
            </a:r>
            <a:r>
              <a:rPr lang="en-US" altLang="en-US" smtClean="0"/>
              <a:t>- </a:t>
            </a:r>
            <a:r>
              <a:rPr lang="en-US" altLang="en-US" smtClean="0">
                <a:latin typeface="Calibri" panose="020F0502020204030204" pitchFamily="34" charset="0"/>
              </a:rPr>
              <a:t>you must write operator-overloading functions to perform the desired operations. </a:t>
            </a:r>
          </a:p>
          <a:p>
            <a:pPr>
              <a:lnSpc>
                <a:spcPct val="120000"/>
              </a:lnSpc>
            </a:pPr>
            <a:r>
              <a:rPr lang="en-US" altLang="en-US" smtClean="0">
                <a:solidFill>
                  <a:srgbClr val="FF0000"/>
                </a:solidFill>
                <a:latin typeface="Calibri" panose="020F0502020204030204" pitchFamily="34" charset="0"/>
              </a:rPr>
              <a:t>An operator is overloaded by writing</a:t>
            </a:r>
          </a:p>
          <a:p>
            <a:pPr lvl="1">
              <a:lnSpc>
                <a:spcPct val="120000"/>
              </a:lnSpc>
            </a:pPr>
            <a:r>
              <a:rPr lang="en-US" altLang="en-US" smtClean="0">
                <a:solidFill>
                  <a:srgbClr val="FF0000"/>
                </a:solidFill>
                <a:latin typeface="Calibri" panose="020F0502020204030204" pitchFamily="34" charset="0"/>
              </a:rPr>
              <a:t> a </a:t>
            </a:r>
            <a:r>
              <a:rPr lang="en-US" altLang="en-US" u="sng" smtClean="0">
                <a:solidFill>
                  <a:srgbClr val="FF0000"/>
                </a:solidFill>
                <a:latin typeface="Calibri" panose="020F0502020204030204" pitchFamily="34" charset="0"/>
              </a:rPr>
              <a:t>non-static</a:t>
            </a:r>
            <a:r>
              <a:rPr lang="en-US" altLang="en-US" smtClean="0">
                <a:solidFill>
                  <a:srgbClr val="FF0000"/>
                </a:solidFill>
                <a:latin typeface="Calibri" panose="020F0502020204030204" pitchFamily="34" charset="0"/>
              </a:rPr>
              <a:t> </a:t>
            </a:r>
            <a:r>
              <a:rPr lang="en-US" altLang="en-US" smtClean="0">
                <a:solidFill>
                  <a:srgbClr val="0000FF"/>
                </a:solidFill>
                <a:latin typeface="Calibri" panose="020F0502020204030204" pitchFamily="34" charset="0"/>
              </a:rPr>
              <a:t>member function </a:t>
            </a:r>
            <a:r>
              <a:rPr lang="en-US" altLang="en-US" smtClean="0">
                <a:solidFill>
                  <a:srgbClr val="FF0000"/>
                </a:solidFill>
                <a:latin typeface="Calibri" panose="020F0502020204030204" pitchFamily="34" charset="0"/>
              </a:rPr>
              <a:t>definition	 or </a:t>
            </a:r>
          </a:p>
          <a:p>
            <a:pPr lvl="1">
              <a:lnSpc>
                <a:spcPct val="120000"/>
              </a:lnSpc>
            </a:pPr>
            <a:r>
              <a:rPr lang="en-US" altLang="en-US" smtClean="0">
                <a:solidFill>
                  <a:srgbClr val="0000FF"/>
                </a:solidFill>
                <a:latin typeface="Calibri" panose="020F0502020204030204" pitchFamily="34" charset="0"/>
              </a:rPr>
              <a:t>non-member function </a:t>
            </a:r>
            <a:r>
              <a:rPr lang="en-US" altLang="en-US" smtClean="0">
                <a:solidFill>
                  <a:srgbClr val="FF0000"/>
                </a:solidFill>
                <a:latin typeface="Calibri" panose="020F0502020204030204" pitchFamily="34" charset="0"/>
              </a:rPr>
              <a:t>definition as you normally would  </a:t>
            </a:r>
            <a:r>
              <a:rPr lang="en-US" altLang="en-US" smtClean="0">
                <a:solidFill>
                  <a:srgbClr val="0000FF"/>
                </a:solidFill>
                <a:latin typeface="Calibri" panose="020F0502020204030204" pitchFamily="34" charset="0"/>
              </a:rPr>
              <a:t>[friend function]</a:t>
            </a:r>
          </a:p>
          <a:p>
            <a:pPr>
              <a:lnSpc>
                <a:spcPct val="120000"/>
              </a:lnSpc>
            </a:pPr>
            <a:r>
              <a:rPr lang="en-US" altLang="en-US" smtClean="0">
                <a:solidFill>
                  <a:srgbClr val="FF0000"/>
                </a:solidFill>
                <a:latin typeface="Calibri" panose="020F0502020204030204" pitchFamily="34" charset="0"/>
              </a:rPr>
              <a:t>except that the function name starts with the keyword </a:t>
            </a:r>
            <a:r>
              <a:rPr lang="en-US" altLang="en-US" smtClean="0">
                <a:solidFill>
                  <a:srgbClr val="0000FF"/>
                </a:solidFill>
                <a:latin typeface="Calibri" panose="020F0502020204030204" pitchFamily="34" charset="0"/>
              </a:rPr>
              <a:t>operator</a:t>
            </a:r>
            <a:r>
              <a:rPr lang="en-US" altLang="en-US" smtClean="0">
                <a:solidFill>
                  <a:srgbClr val="FF0000"/>
                </a:solidFill>
                <a:latin typeface="Calibri" panose="020F0502020204030204" pitchFamily="34" charset="0"/>
              </a:rPr>
              <a:t> followed by </a:t>
            </a:r>
            <a:r>
              <a:rPr lang="en-US" altLang="en-US" smtClean="0">
                <a:latin typeface="Calibri" panose="020F0502020204030204" pitchFamily="34" charset="0"/>
              </a:rPr>
              <a:t>the symbol for the operator being overloaded.</a:t>
            </a:r>
          </a:p>
          <a:p>
            <a:pPr lvl="1">
              <a:lnSpc>
                <a:spcPct val="120000"/>
              </a:lnSpc>
            </a:pPr>
            <a:r>
              <a:rPr lang="en-US" altLang="en-US" smtClean="0">
                <a:latin typeface="Calibri" panose="020F0502020204030204" pitchFamily="34" charset="0"/>
              </a:rPr>
              <a:t>For example, the function name </a:t>
            </a:r>
            <a:r>
              <a:rPr lang="en-US" altLang="en-US" smtClean="0">
                <a:solidFill>
                  <a:srgbClr val="0000FF"/>
                </a:solidFill>
                <a:latin typeface="Calibri" panose="020F0502020204030204" pitchFamily="34" charset="0"/>
              </a:rPr>
              <a:t>operator+</a:t>
            </a:r>
            <a:r>
              <a:rPr lang="en-US" altLang="en-US" smtClean="0">
                <a:latin typeface="Calibri" panose="020F0502020204030204" pitchFamily="34" charset="0"/>
              </a:rPr>
              <a:t> would be used to overload the addition operator (+) for use with objects of a particular class (or enum).</a:t>
            </a:r>
          </a:p>
        </p:txBody>
      </p:sp>
      <p:sp>
        <p:nvSpPr>
          <p:cNvPr id="1843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10.3  Fundamentals of Operator Overloading</a:t>
            </a:r>
            <a:endParaRPr lang="en-US" sz="2800" dirty="0" smtClean="0"/>
          </a:p>
        </p:txBody>
      </p:sp>
      <p:sp>
        <p:nvSpPr>
          <p:cNvPr id="27651" name="Text Placeholder 2"/>
          <p:cNvSpPr>
            <a:spLocks noGrp="1"/>
          </p:cNvSpPr>
          <p:nvPr>
            <p:ph type="body" idx="1"/>
          </p:nvPr>
        </p:nvSpPr>
        <p:spPr>
          <a:xfrm>
            <a:off x="457200" y="1295400"/>
            <a:ext cx="8229600" cy="4843462"/>
          </a:xfrm>
        </p:spPr>
        <p:txBody>
          <a:bodyPr>
            <a:normAutofit fontScale="70000" lnSpcReduction="20000"/>
          </a:bodyPr>
          <a:lstStyle/>
          <a:p>
            <a:pPr>
              <a:lnSpc>
                <a:spcPct val="120000"/>
              </a:lnSpc>
            </a:pPr>
            <a:r>
              <a:rPr lang="en-US" altLang="en-US" smtClean="0">
                <a:solidFill>
                  <a:srgbClr val="FF0000"/>
                </a:solidFill>
                <a:latin typeface="Calibri" panose="020F0502020204030204" pitchFamily="34" charset="0"/>
              </a:rPr>
              <a:t>When operators are overloaded as </a:t>
            </a:r>
            <a:r>
              <a:rPr lang="en-US" altLang="en-US" smtClean="0">
                <a:solidFill>
                  <a:srgbClr val="0000FF"/>
                </a:solidFill>
                <a:latin typeface="Calibri" panose="020F0502020204030204" pitchFamily="34" charset="0"/>
              </a:rPr>
              <a:t>member functions</a:t>
            </a:r>
            <a:r>
              <a:rPr lang="en-US" altLang="en-US" smtClean="0">
                <a:solidFill>
                  <a:srgbClr val="FF0000"/>
                </a:solidFill>
                <a:latin typeface="Calibri" panose="020F0502020204030204" pitchFamily="34" charset="0"/>
              </a:rPr>
              <a:t>, they must be </a:t>
            </a:r>
            <a:r>
              <a:rPr lang="en-US" altLang="en-US" smtClean="0">
                <a:solidFill>
                  <a:srgbClr val="0000FF"/>
                </a:solidFill>
                <a:latin typeface="Calibri" panose="020F0502020204030204" pitchFamily="34" charset="0"/>
              </a:rPr>
              <a:t>non-static</a:t>
            </a:r>
            <a:r>
              <a:rPr lang="en-US" altLang="en-US" smtClean="0">
                <a:solidFill>
                  <a:srgbClr val="FF0000"/>
                </a:solidFill>
                <a:latin typeface="Calibri" panose="020F0502020204030204" pitchFamily="34" charset="0"/>
              </a:rPr>
              <a:t>, because they must be called on an object of the class and operate on that object.</a:t>
            </a:r>
          </a:p>
          <a:p>
            <a:pPr>
              <a:lnSpc>
                <a:spcPct val="120000"/>
              </a:lnSpc>
            </a:pPr>
            <a:r>
              <a:rPr lang="en-US" altLang="en-US" smtClean="0">
                <a:latin typeface="Calibri" panose="020F0502020204030204" pitchFamily="34" charset="0"/>
              </a:rPr>
              <a:t>To use an operator on class objects, you must define overloaded operator functions for that class - </a:t>
            </a:r>
            <a:r>
              <a:rPr lang="en-US" altLang="en-US" b="1" smtClean="0">
                <a:solidFill>
                  <a:srgbClr val="0000FF"/>
                </a:solidFill>
                <a:latin typeface="Calibri" panose="020F0502020204030204" pitchFamily="34" charset="0"/>
              </a:rPr>
              <a:t>with three exceptions.</a:t>
            </a:r>
          </a:p>
          <a:p>
            <a:pPr lvl="1">
              <a:lnSpc>
                <a:spcPct val="120000"/>
              </a:lnSpc>
            </a:pPr>
            <a:r>
              <a:rPr lang="en-US" altLang="en-US" smtClean="0">
                <a:latin typeface="Calibri" panose="020F0502020204030204" pitchFamily="34" charset="0"/>
              </a:rPr>
              <a:t>The </a:t>
            </a:r>
            <a:r>
              <a:rPr lang="en-US" altLang="en-US" smtClean="0">
                <a:solidFill>
                  <a:srgbClr val="0000FF"/>
                </a:solidFill>
                <a:latin typeface="Calibri" panose="020F0502020204030204" pitchFamily="34" charset="0"/>
              </a:rPr>
              <a:t>assignment operator (=) </a:t>
            </a:r>
            <a:r>
              <a:rPr lang="en-US" altLang="en-US" smtClean="0">
                <a:latin typeface="Calibri" panose="020F0502020204030204" pitchFamily="34" charset="0"/>
              </a:rPr>
              <a:t>may be used with most classes to perform memberwise assignment of the data members—each data member is assigned from the assignment’s “source” object (on the right) to the “target” object (on the left). </a:t>
            </a:r>
          </a:p>
          <a:p>
            <a:pPr lvl="2">
              <a:lnSpc>
                <a:spcPct val="120000"/>
              </a:lnSpc>
            </a:pPr>
            <a:r>
              <a:rPr lang="en-US" altLang="en-US" smtClean="0">
                <a:latin typeface="Calibri" panose="020F0502020204030204" pitchFamily="34" charset="0"/>
              </a:rPr>
              <a:t>Memberwise assignment is dangerous for classes with pointer members, so we’ll explicitly overload the assignment operator for such classes.</a:t>
            </a:r>
          </a:p>
          <a:p>
            <a:pPr lvl="1">
              <a:lnSpc>
                <a:spcPct val="120000"/>
              </a:lnSpc>
            </a:pPr>
            <a:r>
              <a:rPr lang="en-US" altLang="en-US" smtClean="0">
                <a:latin typeface="Calibri" panose="020F0502020204030204" pitchFamily="34" charset="0"/>
              </a:rPr>
              <a:t>The </a:t>
            </a:r>
            <a:r>
              <a:rPr lang="en-US" altLang="en-US" smtClean="0">
                <a:solidFill>
                  <a:srgbClr val="0000FF"/>
                </a:solidFill>
                <a:latin typeface="Calibri" panose="020F0502020204030204" pitchFamily="34" charset="0"/>
              </a:rPr>
              <a:t>address operator (&amp;) </a:t>
            </a:r>
            <a:r>
              <a:rPr lang="en-US" altLang="en-US" smtClean="0">
                <a:latin typeface="Calibri" panose="020F0502020204030204" pitchFamily="34" charset="0"/>
              </a:rPr>
              <a:t>returns a pointer to </a:t>
            </a:r>
            <a:r>
              <a:rPr lang="en-US" altLang="en-US" smtClean="0"/>
              <a:t>an</a:t>
            </a:r>
            <a:r>
              <a:rPr lang="en-US" altLang="en-US" smtClean="0">
                <a:latin typeface="Calibri" panose="020F0502020204030204" pitchFamily="34" charset="0"/>
              </a:rPr>
              <a:t> object; this operator also can be overloaded. </a:t>
            </a:r>
          </a:p>
          <a:p>
            <a:pPr lvl="1">
              <a:lnSpc>
                <a:spcPct val="120000"/>
              </a:lnSpc>
            </a:pPr>
            <a:r>
              <a:rPr lang="en-US" altLang="en-US" smtClean="0">
                <a:latin typeface="Calibri" panose="020F0502020204030204" pitchFamily="34" charset="0"/>
              </a:rPr>
              <a:t>The </a:t>
            </a:r>
            <a:r>
              <a:rPr lang="en-US" altLang="en-US" smtClean="0">
                <a:solidFill>
                  <a:srgbClr val="0000FF"/>
                </a:solidFill>
                <a:latin typeface="Calibri" panose="020F0502020204030204" pitchFamily="34" charset="0"/>
              </a:rPr>
              <a:t>comma operator (,) </a:t>
            </a:r>
            <a:r>
              <a:rPr lang="en-US" altLang="en-US" smtClean="0">
                <a:latin typeface="Calibri" panose="020F0502020204030204" pitchFamily="34" charset="0"/>
              </a:rPr>
              <a:t>evaluates the expression to its left then the expression to its right, and returns the value of the latter expression.</a:t>
            </a:r>
          </a:p>
          <a:p>
            <a:pPr lvl="1">
              <a:lnSpc>
                <a:spcPct val="120000"/>
              </a:lnSpc>
            </a:pPr>
            <a:endParaRPr lang="en-US" altLang="en-US" smtClean="0"/>
          </a:p>
        </p:txBody>
      </p:sp>
      <p:sp>
        <p:nvSpPr>
          <p:cNvPr id="1946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descr="cpphtp9_10_Page_02"/>
          <p:cNvPicPr>
            <a:picLocks noGrp="1" noChangeAspect="1"/>
          </p:cNvPicPr>
          <p:nvPr isPhoto="1"/>
        </p:nvPicPr>
        <p:blipFill rotWithShape="1">
          <a:blip r:embed="rId2" cstate="print">
            <a:extLst>
              <a:ext uri="{28A0092B-C50C-407E-A947-70E740481C1C}">
                <a14:useLocalDpi xmlns:a14="http://schemas.microsoft.com/office/drawing/2010/main" val="0"/>
              </a:ext>
            </a:extLst>
          </a:blip>
          <a:srcRect l="15001" t="6090" r="13333" b="29396"/>
          <a:stretch/>
        </p:blipFill>
        <p:spPr bwMode="auto">
          <a:xfrm>
            <a:off x="685800" y="762000"/>
            <a:ext cx="780806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©1992-2014 by Pearson Education, Inc.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descr="cpphtp9_10_Page_11"/>
          <p:cNvPicPr>
            <a:picLocks noGrp="1" noChangeAspect="1"/>
          </p:cNvPicPr>
          <p:nvPr isPhoto="1"/>
        </p:nvPicPr>
        <p:blipFill rotWithShape="1">
          <a:blip r:embed="rId2" cstate="print">
            <a:extLst>
              <a:ext uri="{28A0092B-C50C-407E-A947-70E740481C1C}">
                <a14:useLocalDpi xmlns:a14="http://schemas.microsoft.com/office/drawing/2010/main" val="0"/>
              </a:ext>
            </a:extLst>
          </a:blip>
          <a:srcRect l="22500" t="5332" r="24957" b="73032"/>
          <a:stretch/>
        </p:blipFill>
        <p:spPr bwMode="auto">
          <a:xfrm>
            <a:off x="533400" y="1905000"/>
            <a:ext cx="7620000" cy="190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10.3  Fundamentals of Operator Overloading</a:t>
            </a:r>
            <a:endParaRPr lang="en-US" sz="2800" dirty="0" smtClean="0"/>
          </a:p>
        </p:txBody>
      </p:sp>
      <p:sp>
        <p:nvSpPr>
          <p:cNvPr id="30723" name="Text Placeholder 2"/>
          <p:cNvSpPr>
            <a:spLocks noGrp="1"/>
          </p:cNvSpPr>
          <p:nvPr>
            <p:ph type="body" idx="1"/>
          </p:nvPr>
        </p:nvSpPr>
        <p:spPr/>
        <p:txBody>
          <a:bodyPr>
            <a:normAutofit fontScale="77500" lnSpcReduction="20000"/>
          </a:bodyPr>
          <a:lstStyle/>
          <a:p>
            <a:pPr>
              <a:lnSpc>
                <a:spcPct val="120000"/>
              </a:lnSpc>
            </a:pPr>
            <a:r>
              <a:rPr lang="en-US" altLang="en-US" b="1" smtClean="0">
                <a:solidFill>
                  <a:srgbClr val="0000FF"/>
                </a:solidFill>
                <a:latin typeface="Calibri" panose="020F0502020204030204" pitchFamily="34" charset="0"/>
              </a:rPr>
              <a:t>precedence</a:t>
            </a:r>
            <a:r>
              <a:rPr lang="en-US" altLang="en-US" smtClean="0">
                <a:latin typeface="Calibri" panose="020F0502020204030204" pitchFamily="34" charset="0"/>
              </a:rPr>
              <a:t> of an operator cannot be changed by overloading </a:t>
            </a:r>
          </a:p>
          <a:p>
            <a:pPr lvl="1">
              <a:lnSpc>
                <a:spcPct val="120000"/>
              </a:lnSpc>
            </a:pPr>
            <a:r>
              <a:rPr lang="en-US" altLang="en-US" smtClean="0">
                <a:latin typeface="Calibri" panose="020F0502020204030204" pitchFamily="34" charset="0"/>
              </a:rPr>
              <a:t>However, parentheses can be used to force the order of evaluation of overloaded operators in an expression. </a:t>
            </a:r>
          </a:p>
          <a:p>
            <a:pPr>
              <a:lnSpc>
                <a:spcPct val="120000"/>
              </a:lnSpc>
            </a:pPr>
            <a:r>
              <a:rPr lang="en-US" altLang="en-US" b="1" smtClean="0">
                <a:solidFill>
                  <a:srgbClr val="0000FF"/>
                </a:solidFill>
                <a:latin typeface="Calibri" panose="020F0502020204030204" pitchFamily="34" charset="0"/>
              </a:rPr>
              <a:t>associativity</a:t>
            </a:r>
            <a:r>
              <a:rPr lang="en-US" altLang="en-US" smtClean="0">
                <a:latin typeface="Calibri" panose="020F0502020204030204" pitchFamily="34" charset="0"/>
              </a:rPr>
              <a:t> of an operator cannot be changed by overloading</a:t>
            </a:r>
          </a:p>
          <a:p>
            <a:pPr lvl="1">
              <a:lnSpc>
                <a:spcPct val="120000"/>
              </a:lnSpc>
            </a:pPr>
            <a:r>
              <a:rPr lang="en-US" altLang="en-US" smtClean="0">
                <a:latin typeface="Calibri" panose="020F0502020204030204" pitchFamily="34" charset="0"/>
              </a:rPr>
              <a:t>if an operator normally associates from left to right, then so do all of its overloaded versions.</a:t>
            </a:r>
          </a:p>
          <a:p>
            <a:pPr>
              <a:lnSpc>
                <a:spcPct val="120000"/>
              </a:lnSpc>
            </a:pPr>
            <a:r>
              <a:rPr lang="en-US" altLang="en-US" b="1" smtClean="0">
                <a:solidFill>
                  <a:srgbClr val="0000FF"/>
                </a:solidFill>
                <a:latin typeface="Calibri" panose="020F0502020204030204" pitchFamily="34" charset="0"/>
              </a:rPr>
              <a:t>arity </a:t>
            </a:r>
            <a:r>
              <a:rPr lang="en-US" altLang="en-US" smtClean="0">
                <a:latin typeface="Calibri" panose="020F0502020204030204" pitchFamily="34" charset="0"/>
              </a:rPr>
              <a:t>of an operator (that is, the number of operands an operator takes) cannot be changed by overloading</a:t>
            </a:r>
          </a:p>
          <a:p>
            <a:pPr lvl="1">
              <a:lnSpc>
                <a:spcPct val="120000"/>
              </a:lnSpc>
            </a:pPr>
            <a:r>
              <a:rPr lang="en-US" altLang="en-US" smtClean="0">
                <a:latin typeface="Calibri" panose="020F0502020204030204" pitchFamily="34" charset="0"/>
              </a:rPr>
              <a:t>overloaded unary operators remain unary operators; overloaded binary operators remain binary operators. Operators &amp;, *, + and - all have both unary and binary versions; these unary and binary versions can be separately overloaded.</a:t>
            </a:r>
          </a:p>
        </p:txBody>
      </p:sp>
      <p:sp>
        <p:nvSpPr>
          <p:cNvPr id="2253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10.3  Fundamentals of Operator Overloading</a:t>
            </a:r>
            <a:endParaRPr lang="en-US" sz="2800" dirty="0" smtClean="0"/>
          </a:p>
        </p:txBody>
      </p:sp>
      <p:sp>
        <p:nvSpPr>
          <p:cNvPr id="31747" name="Text Placeholder 2"/>
          <p:cNvSpPr>
            <a:spLocks noGrp="1"/>
          </p:cNvSpPr>
          <p:nvPr>
            <p:ph type="body" idx="1"/>
          </p:nvPr>
        </p:nvSpPr>
        <p:spPr/>
        <p:txBody>
          <a:bodyPr>
            <a:normAutofit lnSpcReduction="10000"/>
          </a:bodyPr>
          <a:lstStyle/>
          <a:p>
            <a:pPr>
              <a:lnSpc>
                <a:spcPct val="110000"/>
              </a:lnSpc>
            </a:pPr>
            <a:r>
              <a:rPr lang="en-US" altLang="en-US" smtClean="0">
                <a:solidFill>
                  <a:srgbClr val="0000FF"/>
                </a:solidFill>
                <a:latin typeface="Calibri" panose="020F0502020204030204" pitchFamily="34" charset="0"/>
              </a:rPr>
              <a:t>You cannot create new operators; only existing operators can be overloaded.</a:t>
            </a:r>
          </a:p>
          <a:p>
            <a:pPr>
              <a:lnSpc>
                <a:spcPct val="110000"/>
              </a:lnSpc>
            </a:pPr>
            <a:r>
              <a:rPr lang="en-US" altLang="en-US" smtClean="0">
                <a:solidFill>
                  <a:srgbClr val="FF0000"/>
                </a:solidFill>
                <a:latin typeface="Calibri" panose="020F0502020204030204" pitchFamily="34" charset="0"/>
              </a:rPr>
              <a:t>The meaning of how an operator works on values of fundamental types cannot be changed by operator overloading. </a:t>
            </a:r>
          </a:p>
          <a:p>
            <a:pPr lvl="1">
              <a:lnSpc>
                <a:spcPct val="110000"/>
              </a:lnSpc>
            </a:pPr>
            <a:r>
              <a:rPr lang="en-US" altLang="en-US" smtClean="0">
                <a:latin typeface="Calibri" panose="020F0502020204030204" pitchFamily="34" charset="0"/>
              </a:rPr>
              <a:t>For example, you cannot make the + operator subtract two ints. </a:t>
            </a:r>
          </a:p>
          <a:p>
            <a:pPr lvl="1">
              <a:lnSpc>
                <a:spcPct val="110000"/>
              </a:lnSpc>
            </a:pPr>
            <a:r>
              <a:rPr lang="en-US" altLang="en-US" smtClean="0">
                <a:latin typeface="Calibri" panose="020F0502020204030204" pitchFamily="34" charset="0"/>
              </a:rPr>
              <a:t>Operator overloading works only with objects of user-defined types </a:t>
            </a:r>
            <a:r>
              <a:rPr lang="en-US" altLang="en-US" u="sng" smtClean="0">
                <a:latin typeface="Calibri" panose="020F0502020204030204" pitchFamily="34" charset="0"/>
              </a:rPr>
              <a:t>or with a mixture of an object of a user-defined type and an object of a fundamental type</a:t>
            </a:r>
            <a:r>
              <a:rPr lang="en-US" altLang="en-US" smtClean="0">
                <a:latin typeface="Calibri" panose="020F0502020204030204" pitchFamily="34" charset="0"/>
              </a:rPr>
              <a:t>. </a:t>
            </a:r>
          </a:p>
        </p:txBody>
      </p:sp>
      <p:sp>
        <p:nvSpPr>
          <p:cNvPr id="2253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10.3  Fundamentals of Operator Overloading</a:t>
            </a:r>
            <a:endParaRPr lang="en-US" sz="2800" dirty="0" smtClean="0"/>
          </a:p>
        </p:txBody>
      </p:sp>
      <p:sp>
        <p:nvSpPr>
          <p:cNvPr id="32771" name="Text Placeholder 2"/>
          <p:cNvSpPr>
            <a:spLocks noGrp="1"/>
          </p:cNvSpPr>
          <p:nvPr>
            <p:ph type="body" idx="1"/>
          </p:nvPr>
        </p:nvSpPr>
        <p:spPr/>
        <p:txBody>
          <a:bodyPr/>
          <a:lstStyle/>
          <a:p>
            <a:r>
              <a:rPr lang="en-US" altLang="en-US" smtClean="0">
                <a:latin typeface="Calibri" panose="020F0502020204030204" pitchFamily="34" charset="0"/>
              </a:rPr>
              <a:t>Related operators, like </a:t>
            </a:r>
            <a:r>
              <a:rPr lang="en-US" altLang="en-US" smtClean="0">
                <a:solidFill>
                  <a:srgbClr val="0000FF"/>
                </a:solidFill>
                <a:latin typeface="Calibri" panose="020F0502020204030204" pitchFamily="34" charset="0"/>
              </a:rPr>
              <a:t>+</a:t>
            </a:r>
            <a:r>
              <a:rPr lang="en-US" altLang="en-US" smtClean="0">
                <a:latin typeface="Calibri" panose="020F0502020204030204" pitchFamily="34" charset="0"/>
              </a:rPr>
              <a:t> and </a:t>
            </a:r>
            <a:r>
              <a:rPr lang="en-US" altLang="en-US" smtClean="0">
                <a:solidFill>
                  <a:srgbClr val="0000FF"/>
                </a:solidFill>
                <a:latin typeface="Calibri" panose="020F0502020204030204" pitchFamily="34" charset="0"/>
              </a:rPr>
              <a:t>+=</a:t>
            </a:r>
            <a:r>
              <a:rPr lang="en-US" altLang="en-US" smtClean="0">
                <a:latin typeface="Calibri" panose="020F0502020204030204" pitchFamily="34" charset="0"/>
              </a:rPr>
              <a:t> must be overloaded separately. </a:t>
            </a:r>
          </a:p>
          <a:p>
            <a:pPr lvl="1"/>
            <a:r>
              <a:rPr lang="en-US" altLang="en-US" smtClean="0">
                <a:latin typeface="Calibri" panose="020F0502020204030204" pitchFamily="34" charset="0"/>
              </a:rPr>
              <a:t>Overloading + does NOT automatically overload +=</a:t>
            </a:r>
          </a:p>
          <a:p>
            <a:r>
              <a:rPr lang="en-US" altLang="en-US" smtClean="0">
                <a:latin typeface="Calibri" panose="020F0502020204030204" pitchFamily="34" charset="0"/>
              </a:rPr>
              <a:t>When overloading </a:t>
            </a:r>
            <a:r>
              <a:rPr lang="en-US" altLang="en-US" b="1" smtClean="0">
                <a:solidFill>
                  <a:srgbClr val="0000FF"/>
                </a:solidFill>
                <a:latin typeface="Calibri" panose="020F0502020204030204" pitchFamily="34" charset="0"/>
              </a:rPr>
              <a:t>( )</a:t>
            </a:r>
            <a:r>
              <a:rPr lang="en-US" altLang="en-US" smtClean="0">
                <a:latin typeface="Calibri" panose="020F0502020204030204" pitchFamily="34" charset="0"/>
              </a:rPr>
              <a:t>, </a:t>
            </a:r>
            <a:r>
              <a:rPr lang="en-US" altLang="en-US" b="1" smtClean="0">
                <a:solidFill>
                  <a:srgbClr val="0000FF"/>
                </a:solidFill>
                <a:latin typeface="Calibri" panose="020F0502020204030204" pitchFamily="34" charset="0"/>
              </a:rPr>
              <a:t>[ ]</a:t>
            </a:r>
            <a:r>
              <a:rPr lang="en-US" altLang="en-US" smtClean="0">
                <a:latin typeface="Calibri" panose="020F0502020204030204" pitchFamily="34" charset="0"/>
              </a:rPr>
              <a:t>, </a:t>
            </a:r>
            <a:r>
              <a:rPr lang="en-US" altLang="en-US" b="1" smtClean="0">
                <a:solidFill>
                  <a:srgbClr val="0000FF"/>
                </a:solidFill>
                <a:latin typeface="Calibri" panose="020F0502020204030204" pitchFamily="34" charset="0"/>
              </a:rPr>
              <a:t>-&gt;</a:t>
            </a:r>
            <a:r>
              <a:rPr lang="en-US" altLang="en-US" smtClean="0">
                <a:latin typeface="Calibri" panose="020F0502020204030204" pitchFamily="34" charset="0"/>
              </a:rPr>
              <a:t> or any of the assignment operators, </a:t>
            </a:r>
            <a:r>
              <a:rPr lang="en-US" altLang="en-US" smtClean="0">
                <a:solidFill>
                  <a:srgbClr val="FF0000"/>
                </a:solidFill>
                <a:latin typeface="Calibri" panose="020F0502020204030204" pitchFamily="34" charset="0"/>
              </a:rPr>
              <a:t>the operator overloading function must be declared as a class member. </a:t>
            </a:r>
          </a:p>
          <a:p>
            <a:r>
              <a:rPr lang="en-US" altLang="en-US" b="1" smtClean="0">
                <a:solidFill>
                  <a:srgbClr val="008000"/>
                </a:solidFill>
                <a:latin typeface="Calibri" panose="020F0502020204030204" pitchFamily="34" charset="0"/>
              </a:rPr>
              <a:t>For all other overloadable operators, the operator overloading functions can be </a:t>
            </a:r>
            <a:r>
              <a:rPr lang="en-US" altLang="en-US" b="1" u="sng" smtClean="0">
                <a:solidFill>
                  <a:srgbClr val="0000FF"/>
                </a:solidFill>
                <a:latin typeface="Calibri" panose="020F0502020204030204" pitchFamily="34" charset="0"/>
              </a:rPr>
              <a:t>member functions</a:t>
            </a:r>
            <a:r>
              <a:rPr lang="en-US" altLang="en-US" b="1" smtClean="0">
                <a:solidFill>
                  <a:srgbClr val="008000"/>
                </a:solidFill>
                <a:latin typeface="Calibri" panose="020F0502020204030204" pitchFamily="34" charset="0"/>
              </a:rPr>
              <a:t> or</a:t>
            </a:r>
            <a:r>
              <a:rPr lang="en-US" altLang="en-US" b="1" u="sng" smtClean="0">
                <a:solidFill>
                  <a:srgbClr val="008000"/>
                </a:solidFill>
                <a:latin typeface="Calibri" panose="020F0502020204030204" pitchFamily="34" charset="0"/>
              </a:rPr>
              <a:t> </a:t>
            </a:r>
            <a:r>
              <a:rPr lang="en-US" altLang="en-US" b="1" u="sng" smtClean="0">
                <a:solidFill>
                  <a:srgbClr val="0000FF"/>
                </a:solidFill>
                <a:latin typeface="Calibri" panose="020F0502020204030204" pitchFamily="34" charset="0"/>
              </a:rPr>
              <a:t>non-member functions</a:t>
            </a:r>
            <a:r>
              <a:rPr lang="en-US" altLang="en-US" smtClean="0">
                <a:latin typeface="Calibri" panose="020F0502020204030204" pitchFamily="34" charset="0"/>
              </a:rPr>
              <a:t>.</a:t>
            </a:r>
          </a:p>
        </p:txBody>
      </p:sp>
      <p:sp>
        <p:nvSpPr>
          <p:cNvPr id="2253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descr="cpphtp9_10_Page_12"/>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10.4  Overloading </a:t>
            </a:r>
            <a:r>
              <a:rPr lang="en-US" smtClean="0">
                <a:solidFill>
                  <a:srgbClr val="0000FF"/>
                </a:solidFill>
              </a:rPr>
              <a:t>Binary Operators</a:t>
            </a:r>
            <a:endParaRPr lang="en-US" dirty="0" smtClean="0">
              <a:solidFill>
                <a:srgbClr val="0000FF"/>
              </a:solidFill>
            </a:endParaRPr>
          </a:p>
        </p:txBody>
      </p:sp>
      <p:sp>
        <p:nvSpPr>
          <p:cNvPr id="34819" name="Text Placeholder 2"/>
          <p:cNvSpPr>
            <a:spLocks noGrp="1"/>
          </p:cNvSpPr>
          <p:nvPr>
            <p:ph type="body" idx="1"/>
          </p:nvPr>
        </p:nvSpPr>
        <p:spPr/>
        <p:txBody>
          <a:bodyPr/>
          <a:lstStyle/>
          <a:p>
            <a:r>
              <a:rPr lang="en-US" altLang="en-US" smtClean="0">
                <a:latin typeface="Calibri" panose="020F0502020204030204" pitchFamily="34" charset="0"/>
              </a:rPr>
              <a:t>A binary operator can be overloaded as:</a:t>
            </a:r>
          </a:p>
          <a:p>
            <a:pPr lvl="1"/>
            <a:r>
              <a:rPr lang="en-US" altLang="en-US" sz="2400" smtClean="0">
                <a:solidFill>
                  <a:srgbClr val="0000FF"/>
                </a:solidFill>
                <a:latin typeface="Calibri" panose="020F0502020204030204" pitchFamily="34" charset="0"/>
              </a:rPr>
              <a:t>non-static member </a:t>
            </a:r>
            <a:r>
              <a:rPr lang="en-US" altLang="en-US" sz="2400" smtClean="0">
                <a:latin typeface="Calibri" panose="020F0502020204030204" pitchFamily="34" charset="0"/>
              </a:rPr>
              <a:t>function with </a:t>
            </a:r>
            <a:r>
              <a:rPr lang="en-US" altLang="en-US" sz="2400" smtClean="0">
                <a:solidFill>
                  <a:srgbClr val="FF0000"/>
                </a:solidFill>
                <a:latin typeface="Calibri" panose="020F0502020204030204" pitchFamily="34" charset="0"/>
              </a:rPr>
              <a:t>one parameter</a:t>
            </a:r>
          </a:p>
          <a:p>
            <a:pPr lvl="1"/>
            <a:r>
              <a:rPr lang="en-US" altLang="en-US" sz="2400" smtClean="0">
                <a:solidFill>
                  <a:srgbClr val="0000FF"/>
                </a:solidFill>
                <a:latin typeface="Calibri" panose="020F0502020204030204" pitchFamily="34" charset="0"/>
              </a:rPr>
              <a:t>non-member </a:t>
            </a:r>
            <a:r>
              <a:rPr lang="en-US" altLang="en-US" sz="2400" smtClean="0">
                <a:latin typeface="Calibri" panose="020F0502020204030204" pitchFamily="34" charset="0"/>
              </a:rPr>
              <a:t>function</a:t>
            </a:r>
            <a:r>
              <a:rPr lang="en-US" altLang="en-US" sz="2400" smtClean="0">
                <a:solidFill>
                  <a:srgbClr val="0000FF"/>
                </a:solidFill>
                <a:latin typeface="Calibri" panose="020F0502020204030204" pitchFamily="34" charset="0"/>
              </a:rPr>
              <a:t> </a:t>
            </a:r>
            <a:r>
              <a:rPr lang="en-US" altLang="en-US" sz="2400" smtClean="0">
                <a:latin typeface="Calibri" panose="020F0502020204030204" pitchFamily="34" charset="0"/>
              </a:rPr>
              <a:t>with </a:t>
            </a:r>
            <a:r>
              <a:rPr lang="en-US" altLang="en-US" sz="2400" smtClean="0">
                <a:solidFill>
                  <a:srgbClr val="FF0000"/>
                </a:solidFill>
                <a:latin typeface="Calibri" panose="020F0502020204030204" pitchFamily="34" charset="0"/>
              </a:rPr>
              <a:t>two parameters </a:t>
            </a:r>
            <a:r>
              <a:rPr lang="en-US" altLang="en-US" sz="2400" smtClean="0">
                <a:latin typeface="Calibri" panose="020F0502020204030204" pitchFamily="34" charset="0"/>
              </a:rPr>
              <a:t>(one of those parameters must be either a </a:t>
            </a:r>
            <a:r>
              <a:rPr lang="en-US" altLang="en-US" sz="2400" smtClean="0">
                <a:solidFill>
                  <a:srgbClr val="0000FF"/>
                </a:solidFill>
                <a:latin typeface="Calibri" panose="020F0502020204030204" pitchFamily="34" charset="0"/>
              </a:rPr>
              <a:t>class object </a:t>
            </a:r>
            <a:r>
              <a:rPr lang="en-US" altLang="en-US" sz="2400" smtClean="0">
                <a:latin typeface="Calibri" panose="020F0502020204030204" pitchFamily="34" charset="0"/>
              </a:rPr>
              <a:t>or a </a:t>
            </a:r>
            <a:r>
              <a:rPr lang="en-US" altLang="en-US" sz="2400" smtClean="0">
                <a:solidFill>
                  <a:srgbClr val="0000FF"/>
                </a:solidFill>
                <a:latin typeface="Calibri" panose="020F0502020204030204" pitchFamily="34" charset="0"/>
              </a:rPr>
              <a:t>reference to a an object of the class.</a:t>
            </a:r>
          </a:p>
        </p:txBody>
      </p:sp>
      <p:sp>
        <p:nvSpPr>
          <p:cNvPr id="5222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smtClean="0"/>
              <a:t>10.5  Overloading the Binary </a:t>
            </a:r>
            <a:r>
              <a:rPr lang="en-US" sz="2800" smtClean="0">
                <a:solidFill>
                  <a:srgbClr val="0000FF"/>
                </a:solidFill>
              </a:rPr>
              <a:t>Stream </a:t>
            </a:r>
            <a:br>
              <a:rPr lang="en-US" sz="2800" smtClean="0">
                <a:solidFill>
                  <a:srgbClr val="0000FF"/>
                </a:solidFill>
              </a:rPr>
            </a:br>
            <a:r>
              <a:rPr lang="en-US" sz="2800">
                <a:solidFill>
                  <a:srgbClr val="0000FF"/>
                </a:solidFill>
              </a:rPr>
              <a:t>	</a:t>
            </a:r>
            <a:r>
              <a:rPr lang="en-US" sz="2800" smtClean="0">
                <a:solidFill>
                  <a:srgbClr val="0000FF"/>
                </a:solidFill>
              </a:rPr>
              <a:t>Insertion</a:t>
            </a:r>
            <a:r>
              <a:rPr lang="en-US" sz="2800" smtClean="0"/>
              <a:t> and </a:t>
            </a:r>
            <a:r>
              <a:rPr lang="en-US" sz="2800" smtClean="0">
                <a:solidFill>
                  <a:srgbClr val="0000FF"/>
                </a:solidFill>
              </a:rPr>
              <a:t>Stream Extraction </a:t>
            </a:r>
            <a:r>
              <a:rPr lang="en-US" sz="2800" smtClean="0"/>
              <a:t>Operators</a:t>
            </a:r>
            <a:endParaRPr lang="en-US" sz="2800" dirty="0" smtClean="0"/>
          </a:p>
        </p:txBody>
      </p:sp>
      <p:sp>
        <p:nvSpPr>
          <p:cNvPr id="35843" name="Text Placeholder 2"/>
          <p:cNvSpPr>
            <a:spLocks noGrp="1"/>
          </p:cNvSpPr>
          <p:nvPr>
            <p:ph type="body" idx="1"/>
          </p:nvPr>
        </p:nvSpPr>
        <p:spPr/>
        <p:txBody>
          <a:bodyPr>
            <a:normAutofit fontScale="85000" lnSpcReduction="20000"/>
          </a:bodyPr>
          <a:lstStyle/>
          <a:p>
            <a:pPr>
              <a:lnSpc>
                <a:spcPct val="120000"/>
              </a:lnSpc>
            </a:pPr>
            <a:r>
              <a:rPr lang="en-US" altLang="en-US" smtClean="0">
                <a:latin typeface="Calibri" panose="020F0502020204030204" pitchFamily="34" charset="0"/>
              </a:rPr>
              <a:t>You can input and output fundamental-type data using the stream extraction operator &gt;&gt; and the stream insertion operator &lt;&lt;.</a:t>
            </a:r>
          </a:p>
          <a:p>
            <a:pPr>
              <a:lnSpc>
                <a:spcPct val="120000"/>
              </a:lnSpc>
            </a:pPr>
            <a:r>
              <a:rPr lang="en-US" altLang="en-US" smtClean="0">
                <a:solidFill>
                  <a:srgbClr val="FF0000"/>
                </a:solidFill>
                <a:latin typeface="Calibri" panose="020F0502020204030204" pitchFamily="34" charset="0"/>
              </a:rPr>
              <a:t>The C++ class libraries overload these binary operators for each fundamental type.</a:t>
            </a:r>
          </a:p>
          <a:p>
            <a:pPr>
              <a:lnSpc>
                <a:spcPct val="120000"/>
              </a:lnSpc>
            </a:pPr>
            <a:r>
              <a:rPr lang="en-US" altLang="en-US" smtClean="0">
                <a:latin typeface="Calibri" panose="020F0502020204030204" pitchFamily="34" charset="0"/>
              </a:rPr>
              <a:t>You can also overload these operators to perform input and output for your own types.</a:t>
            </a:r>
          </a:p>
          <a:p>
            <a:pPr>
              <a:lnSpc>
                <a:spcPct val="120000"/>
              </a:lnSpc>
            </a:pPr>
            <a:r>
              <a:rPr lang="en-US" altLang="en-US" smtClean="0">
                <a:latin typeface="Calibri" panose="020F0502020204030204" pitchFamily="34" charset="0"/>
              </a:rPr>
              <a:t>The program of Figs. 10.3–10.5 overloads these operators to input and output PhoneNumber objects in the format “(000) 000-0000.” The program assumes telephone numbers are input correctly.</a:t>
            </a:r>
          </a:p>
        </p:txBody>
      </p:sp>
      <p:sp>
        <p:nvSpPr>
          <p:cNvPr id="3789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descr="cpphtp9_10_Page_1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cxnSp>
        <p:nvCxnSpPr>
          <p:cNvPr id="6" name="Straight Arrow Connector 5"/>
          <p:cNvCxnSpPr/>
          <p:nvPr/>
        </p:nvCxnSpPr>
        <p:spPr>
          <a:xfrm>
            <a:off x="5410200" y="1447800"/>
            <a:ext cx="0" cy="12954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 descr="cpphtp9_10_Page_1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 descr="cpphtp9_10_Page_1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descr="cpphtp9_10_Page_0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©1992-2014 by Pearson Education, Inc.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descr="cpphtp9_10_Page_16"/>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 descr="cpphtp9_10_Page_17"/>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Placeholder 2"/>
          <p:cNvSpPr>
            <a:spLocks noGrp="1"/>
          </p:cNvSpPr>
          <p:nvPr>
            <p:ph type="body" idx="1"/>
          </p:nvPr>
        </p:nvSpPr>
        <p:spPr/>
        <p:txBody>
          <a:bodyPr>
            <a:normAutofit fontScale="70000" lnSpcReduction="20000"/>
          </a:bodyPr>
          <a:lstStyle/>
          <a:p>
            <a:r>
              <a:rPr lang="en-US" sz="2900" smtClean="0">
                <a:latin typeface="Calibri" panose="020F0502020204030204" pitchFamily="34" charset="0"/>
              </a:rPr>
              <a:t>Overloading the Stream Extraction (&gt;&gt;) Operator</a:t>
            </a:r>
          </a:p>
          <a:p>
            <a:r>
              <a:rPr lang="en-US" smtClean="0">
                <a:latin typeface="Calibri" panose="020F0502020204030204" pitchFamily="34" charset="0"/>
              </a:rPr>
              <a:t>The stream extraction operator function </a:t>
            </a:r>
            <a:r>
              <a:rPr lang="en-US" smtClean="0">
                <a:solidFill>
                  <a:srgbClr val="0000FF"/>
                </a:solidFill>
                <a:latin typeface="Calibri" panose="020F0502020204030204" pitchFamily="34" charset="0"/>
              </a:rPr>
              <a:t>operator&gt;&gt; </a:t>
            </a:r>
            <a:r>
              <a:rPr lang="en-US" smtClean="0">
                <a:latin typeface="Calibri" panose="020F0502020204030204" pitchFamily="34" charset="0"/>
              </a:rPr>
              <a:t>(Fig. 10.4, lines 21–30) takes </a:t>
            </a:r>
            <a:r>
              <a:rPr lang="en-US" smtClean="0">
                <a:solidFill>
                  <a:srgbClr val="FF0000"/>
                </a:solidFill>
                <a:latin typeface="Calibri" panose="020F0502020204030204" pitchFamily="34" charset="0"/>
              </a:rPr>
              <a:t>istream reference </a:t>
            </a:r>
            <a:r>
              <a:rPr lang="en-US" smtClean="0">
                <a:latin typeface="Calibri" panose="020F0502020204030204" pitchFamily="34" charset="0"/>
              </a:rPr>
              <a:t>input and PhoneNumber reference number as arguments and returns an istream reference.</a:t>
            </a:r>
          </a:p>
          <a:p>
            <a:r>
              <a:rPr lang="en-US" smtClean="0">
                <a:latin typeface="Calibri" panose="020F0502020204030204" pitchFamily="34" charset="0"/>
              </a:rPr>
              <a:t>Operator function operator&gt;&gt; inputs phone numbers of the form</a:t>
            </a:r>
          </a:p>
          <a:p>
            <a:pPr lvl="2"/>
            <a:r>
              <a:rPr lang="en-US" sz="2600">
                <a:solidFill>
                  <a:srgbClr val="0000FF"/>
                </a:solidFill>
                <a:latin typeface="Calibri" panose="020F0502020204030204" pitchFamily="34" charset="0"/>
              </a:rPr>
              <a:t>(800) 555-1212</a:t>
            </a:r>
          </a:p>
          <a:p>
            <a:r>
              <a:rPr lang="en-US" smtClean="0">
                <a:latin typeface="Calibri" panose="020F0502020204030204" pitchFamily="34" charset="0"/>
              </a:rPr>
              <a:t>When the compiler sees the expression </a:t>
            </a:r>
          </a:p>
          <a:p>
            <a:pPr lvl="2"/>
            <a:r>
              <a:rPr lang="en-US" sz="2600">
                <a:solidFill>
                  <a:srgbClr val="0000FF"/>
                </a:solidFill>
                <a:latin typeface="Calibri" panose="020F0502020204030204" pitchFamily="34" charset="0"/>
              </a:rPr>
              <a:t>cin &gt;&gt; phone</a:t>
            </a:r>
          </a:p>
          <a:p>
            <a:r>
              <a:rPr lang="en-US" smtClean="0">
                <a:latin typeface="Calibri" panose="020F0502020204030204" pitchFamily="34" charset="0"/>
              </a:rPr>
              <a:t>In line 16 of Fig. 10.5, the compiler generates the non-member function call </a:t>
            </a:r>
          </a:p>
          <a:p>
            <a:pPr lvl="2"/>
            <a:r>
              <a:rPr lang="en-US" sz="2600" smtClean="0">
                <a:solidFill>
                  <a:srgbClr val="0000FF"/>
                </a:solidFill>
                <a:latin typeface="Calibri" panose="020F0502020204030204" pitchFamily="34" charset="0"/>
              </a:rPr>
              <a:t>operator &gt;&gt;  ( cin, phone );  </a:t>
            </a:r>
            <a:r>
              <a:rPr lang="en-US" sz="2600" smtClean="0">
                <a:solidFill>
                  <a:srgbClr val="008000"/>
                </a:solidFill>
                <a:latin typeface="Calibri" panose="020F0502020204030204" pitchFamily="34" charset="0"/>
              </a:rPr>
              <a:t>//spaces before/after &gt;&gt; are ok</a:t>
            </a:r>
          </a:p>
          <a:p>
            <a:r>
              <a:rPr lang="en-US" smtClean="0">
                <a:latin typeface="Calibri" panose="020F0502020204030204" pitchFamily="34" charset="0"/>
              </a:rPr>
              <a:t>When this call executes, reference parameter input (Fig. 10.4, line 21) becomes an alias for cin and reference parameter number becomes an alias for phone.</a:t>
            </a:r>
            <a:endParaRPr lang="en-US" dirty="0" smtClean="0">
              <a:latin typeface="Calibri" panose="020F0502020204030204" pitchFamily="34" charset="0"/>
            </a:endParaRPr>
          </a:p>
        </p:txBody>
      </p:sp>
      <p:sp>
        <p:nvSpPr>
          <p:cNvPr id="44036"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3" name="Title 1"/>
          <p:cNvSpPr>
            <a:spLocks noGrp="1"/>
          </p:cNvSpPr>
          <p:nvPr>
            <p:ph type="title"/>
          </p:nvPr>
        </p:nvSpPr>
        <p:spPr>
          <a:xfrm>
            <a:off x="457200" y="274638"/>
            <a:ext cx="8229600" cy="1143000"/>
          </a:xfrm>
        </p:spPr>
        <p:txBody>
          <a:bodyPr>
            <a:normAutofit fontScale="90000"/>
          </a:bodyPr>
          <a:lstStyle/>
          <a:p>
            <a:r>
              <a:rPr lang="en-US" sz="2800" smtClean="0"/>
              <a:t>10.5  Overloading the Binary </a:t>
            </a:r>
            <a:r>
              <a:rPr lang="en-US" sz="2800" smtClean="0">
                <a:solidFill>
                  <a:srgbClr val="0000FF"/>
                </a:solidFill>
              </a:rPr>
              <a:t>Stream </a:t>
            </a:r>
            <a:br>
              <a:rPr lang="en-US" sz="2800" smtClean="0">
                <a:solidFill>
                  <a:srgbClr val="0000FF"/>
                </a:solidFill>
              </a:rPr>
            </a:br>
            <a:r>
              <a:rPr lang="en-US" sz="2800">
                <a:solidFill>
                  <a:srgbClr val="0000FF"/>
                </a:solidFill>
              </a:rPr>
              <a:t>	</a:t>
            </a:r>
            <a:r>
              <a:rPr lang="en-US" sz="2800" smtClean="0">
                <a:solidFill>
                  <a:srgbClr val="0000FF"/>
                </a:solidFill>
              </a:rPr>
              <a:t>Insertion</a:t>
            </a:r>
            <a:r>
              <a:rPr lang="en-US" sz="2800" smtClean="0"/>
              <a:t> and </a:t>
            </a:r>
            <a:r>
              <a:rPr lang="en-US" sz="2800" smtClean="0">
                <a:solidFill>
                  <a:srgbClr val="0000FF"/>
                </a:solidFill>
              </a:rPr>
              <a:t>Stream Extraction </a:t>
            </a:r>
            <a:r>
              <a:rPr lang="en-US" sz="2800" smtClean="0"/>
              <a:t>Operators</a:t>
            </a:r>
            <a:endParaRPr lang="en-US"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Placeholder 2"/>
          <p:cNvSpPr>
            <a:spLocks noGrp="1"/>
          </p:cNvSpPr>
          <p:nvPr>
            <p:ph type="body" idx="1"/>
          </p:nvPr>
        </p:nvSpPr>
        <p:spPr/>
        <p:txBody>
          <a:bodyPr>
            <a:normAutofit fontScale="92500"/>
          </a:bodyPr>
          <a:lstStyle/>
          <a:p>
            <a:r>
              <a:rPr lang="en-US" altLang="en-US" smtClean="0">
                <a:latin typeface="Calibri" panose="020F0502020204030204" pitchFamily="34" charset="0"/>
              </a:rPr>
              <a:t>The </a:t>
            </a:r>
            <a:r>
              <a:rPr lang="en-US" altLang="en-US" smtClean="0">
                <a:solidFill>
                  <a:srgbClr val="0000FF"/>
                </a:solidFill>
                <a:latin typeface="Calibri" panose="020F0502020204030204" pitchFamily="34" charset="0"/>
              </a:rPr>
              <a:t>operator &gt;&gt; </a:t>
            </a:r>
            <a:r>
              <a:rPr lang="en-US" altLang="en-US" smtClean="0">
                <a:latin typeface="Calibri" panose="020F0502020204030204" pitchFamily="34" charset="0"/>
              </a:rPr>
              <a:t>function reads as strings the three parts of the telephone number into the areaCode (line 24), exchange (Line 26) and line (line 28) members of the PhoneNumber object referenced by parameter Number.</a:t>
            </a:r>
          </a:p>
          <a:p>
            <a:r>
              <a:rPr lang="en-US" altLang="en-US" smtClean="0">
                <a:solidFill>
                  <a:srgbClr val="FF0000"/>
                </a:solidFill>
                <a:latin typeface="Calibri" panose="020F0502020204030204" pitchFamily="34" charset="0"/>
              </a:rPr>
              <a:t>Stream manipulator </a:t>
            </a:r>
            <a:r>
              <a:rPr lang="en-US" altLang="en-US" smtClean="0">
                <a:solidFill>
                  <a:srgbClr val="0000FF"/>
                </a:solidFill>
                <a:latin typeface="Calibri" panose="020F0502020204030204" pitchFamily="34" charset="0"/>
              </a:rPr>
              <a:t>setw </a:t>
            </a:r>
            <a:r>
              <a:rPr lang="en-US" altLang="en-US" smtClean="0">
                <a:solidFill>
                  <a:srgbClr val="FF0000"/>
                </a:solidFill>
                <a:latin typeface="Calibri" panose="020F0502020204030204" pitchFamily="34" charset="0"/>
              </a:rPr>
              <a:t>limits the number of characters read into each string.</a:t>
            </a:r>
          </a:p>
          <a:p>
            <a:r>
              <a:rPr lang="en-US" altLang="en-US" smtClean="0">
                <a:solidFill>
                  <a:srgbClr val="0000FF"/>
                </a:solidFill>
                <a:latin typeface="Calibri" panose="020F0502020204030204" pitchFamily="34" charset="0"/>
              </a:rPr>
              <a:t>The parentheses, space and dash characters are skipped by calling istream member function ignore </a:t>
            </a:r>
            <a:r>
              <a:rPr lang="en-US" altLang="en-US" smtClean="0">
                <a:latin typeface="Calibri" panose="020F0502020204030204" pitchFamily="34" charset="0"/>
              </a:rPr>
              <a:t>(Fig. 10.4, lines 23, 25 and 27), which discards the specified number of characters in the input stream (one character by default).</a:t>
            </a:r>
          </a:p>
        </p:txBody>
      </p:sp>
      <p:sp>
        <p:nvSpPr>
          <p:cNvPr id="45060"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457200" y="274638"/>
            <a:ext cx="8229600" cy="1143000"/>
          </a:xfrm>
        </p:spPr>
        <p:txBody>
          <a:bodyPr>
            <a:normAutofit fontScale="90000"/>
          </a:bodyPr>
          <a:lstStyle/>
          <a:p>
            <a:r>
              <a:rPr lang="en-US" sz="2800" smtClean="0"/>
              <a:t>10.5  Overloading the Binary </a:t>
            </a:r>
            <a:r>
              <a:rPr lang="en-US" sz="2800" smtClean="0">
                <a:solidFill>
                  <a:srgbClr val="0000FF"/>
                </a:solidFill>
              </a:rPr>
              <a:t>Stream </a:t>
            </a:r>
            <a:br>
              <a:rPr lang="en-US" sz="2800" smtClean="0">
                <a:solidFill>
                  <a:srgbClr val="0000FF"/>
                </a:solidFill>
              </a:rPr>
            </a:br>
            <a:r>
              <a:rPr lang="en-US" sz="2800">
                <a:solidFill>
                  <a:srgbClr val="0000FF"/>
                </a:solidFill>
              </a:rPr>
              <a:t>	</a:t>
            </a:r>
            <a:r>
              <a:rPr lang="en-US" sz="2800" smtClean="0">
                <a:solidFill>
                  <a:srgbClr val="0000FF"/>
                </a:solidFill>
              </a:rPr>
              <a:t>Insertion</a:t>
            </a:r>
            <a:r>
              <a:rPr lang="en-US" sz="2800" smtClean="0"/>
              <a:t> and </a:t>
            </a:r>
            <a:r>
              <a:rPr lang="en-US" sz="2800" smtClean="0">
                <a:solidFill>
                  <a:srgbClr val="0000FF"/>
                </a:solidFill>
              </a:rPr>
              <a:t>Stream Extraction </a:t>
            </a:r>
            <a:r>
              <a:rPr lang="en-US" sz="2800" smtClean="0"/>
              <a:t>Operators</a:t>
            </a:r>
            <a:endParaRPr lang="en-US" sz="28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Placeholder 2"/>
          <p:cNvSpPr>
            <a:spLocks noGrp="1"/>
          </p:cNvSpPr>
          <p:nvPr>
            <p:ph type="body" idx="1"/>
          </p:nvPr>
        </p:nvSpPr>
        <p:spPr/>
        <p:txBody>
          <a:bodyPr/>
          <a:lstStyle/>
          <a:p>
            <a:r>
              <a:rPr lang="en-US" altLang="en-US" smtClean="0">
                <a:solidFill>
                  <a:srgbClr val="FF0000"/>
                </a:solidFill>
                <a:latin typeface="Calibri" panose="020F0502020204030204" pitchFamily="34" charset="0"/>
              </a:rPr>
              <a:t>Function</a:t>
            </a:r>
            <a:r>
              <a:rPr lang="en-US" altLang="en-US" smtClean="0">
                <a:latin typeface="Calibri" panose="020F0502020204030204" pitchFamily="34" charset="0"/>
              </a:rPr>
              <a:t> </a:t>
            </a:r>
            <a:r>
              <a:rPr lang="en-US" altLang="en-US" smtClean="0">
                <a:solidFill>
                  <a:srgbClr val="0000FF"/>
                </a:solidFill>
                <a:latin typeface="Calibri" panose="020F0502020204030204" pitchFamily="34" charset="0"/>
              </a:rPr>
              <a:t>operator &gt;&gt; </a:t>
            </a:r>
            <a:r>
              <a:rPr lang="en-US" altLang="en-US" smtClean="0">
                <a:latin typeface="Calibri" panose="020F0502020204030204" pitchFamily="34" charset="0"/>
              </a:rPr>
              <a:t>returns a reference to an istream object (i.e., cin)  or </a:t>
            </a:r>
            <a:r>
              <a:rPr lang="en-US" altLang="en-US" smtClean="0"/>
              <a:t>derived </a:t>
            </a:r>
            <a:r>
              <a:rPr lang="en-US" altLang="en-US" smtClean="0">
                <a:latin typeface="Calibri" panose="020F0502020204030204" pitchFamily="34" charset="0"/>
              </a:rPr>
              <a:t>classes of </a:t>
            </a:r>
            <a:r>
              <a:rPr lang="en-US" altLang="en-US" smtClean="0">
                <a:solidFill>
                  <a:srgbClr val="FF0000"/>
                </a:solidFill>
                <a:latin typeface="Calibri" panose="020F0502020204030204" pitchFamily="34" charset="0"/>
              </a:rPr>
              <a:t>istream</a:t>
            </a:r>
            <a:r>
              <a:rPr lang="en-US" altLang="en-US" smtClean="0">
                <a:latin typeface="Calibri" panose="020F0502020204030204" pitchFamily="34" charset="0"/>
              </a:rPr>
              <a:t> [such as </a:t>
            </a:r>
            <a:r>
              <a:rPr lang="en-US" altLang="en-US" smtClean="0">
                <a:solidFill>
                  <a:srgbClr val="FF0000"/>
                </a:solidFill>
                <a:latin typeface="Calibri" panose="020F0502020204030204" pitchFamily="34" charset="0"/>
              </a:rPr>
              <a:t>ifstream</a:t>
            </a:r>
            <a:r>
              <a:rPr lang="en-US" altLang="en-US" smtClean="0">
                <a:latin typeface="Calibri" panose="020F0502020204030204" pitchFamily="34" charset="0"/>
              </a:rPr>
              <a:t>]</a:t>
            </a:r>
          </a:p>
          <a:p>
            <a:r>
              <a:rPr lang="en-US" altLang="en-US" smtClean="0">
                <a:latin typeface="Calibri" panose="020F0502020204030204" pitchFamily="34" charset="0"/>
              </a:rPr>
              <a:t>This enables input operations on PhoneNumber objects to be </a:t>
            </a:r>
            <a:r>
              <a:rPr lang="en-US" altLang="en-US" smtClean="0">
                <a:solidFill>
                  <a:srgbClr val="FF0000"/>
                </a:solidFill>
                <a:latin typeface="Calibri" panose="020F0502020204030204" pitchFamily="34" charset="0"/>
              </a:rPr>
              <a:t>cascaded</a:t>
            </a:r>
            <a:r>
              <a:rPr lang="en-US" altLang="en-US" smtClean="0">
                <a:latin typeface="Calibri" panose="020F0502020204030204" pitchFamily="34" charset="0"/>
              </a:rPr>
              <a:t> with input operations on other PhoneNumber objects or on objects of other data types.</a:t>
            </a:r>
          </a:p>
          <a:p>
            <a:r>
              <a:rPr lang="en-US" altLang="en-US" smtClean="0"/>
              <a:t>Example:</a:t>
            </a:r>
          </a:p>
          <a:p>
            <a:pPr marL="392113" lvl="1" indent="0">
              <a:buNone/>
            </a:pPr>
            <a:r>
              <a:rPr lang="en-US" altLang="en-US" sz="1800" smtClean="0">
                <a:latin typeface="Consolas" panose="020B0609020204030204" pitchFamily="49" charset="0"/>
              </a:rPr>
              <a:t>	int x; double y; PhoneNumber phone;</a:t>
            </a:r>
          </a:p>
          <a:p>
            <a:pPr marL="392113" lvl="1" indent="0">
              <a:buNone/>
            </a:pPr>
            <a:r>
              <a:rPr lang="en-US" altLang="en-US" sz="1800" smtClean="0">
                <a:latin typeface="Consolas" panose="020B0609020204030204" pitchFamily="49" charset="0"/>
              </a:rPr>
              <a:t>	cin &gt;&gt; x &gt;&gt; y &gt;&gt; phone; </a:t>
            </a:r>
          </a:p>
          <a:p>
            <a:pPr lvl="1"/>
            <a:endParaRPr lang="en-US" altLang="en-US" smtClean="0">
              <a:latin typeface="Calibri" panose="020F0502020204030204" pitchFamily="34" charset="0"/>
            </a:endParaRPr>
          </a:p>
        </p:txBody>
      </p:sp>
      <p:sp>
        <p:nvSpPr>
          <p:cNvPr id="46084"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457200" y="274638"/>
            <a:ext cx="8229600" cy="1143000"/>
          </a:xfrm>
        </p:spPr>
        <p:txBody>
          <a:bodyPr>
            <a:normAutofit fontScale="90000"/>
          </a:bodyPr>
          <a:lstStyle/>
          <a:p>
            <a:r>
              <a:rPr lang="en-US" sz="2800" smtClean="0"/>
              <a:t>10.5  Overloading the Binary </a:t>
            </a:r>
            <a:r>
              <a:rPr lang="en-US" sz="2800" smtClean="0">
                <a:solidFill>
                  <a:srgbClr val="0000FF"/>
                </a:solidFill>
              </a:rPr>
              <a:t>Stream </a:t>
            </a:r>
            <a:br>
              <a:rPr lang="en-US" sz="2800" smtClean="0">
                <a:solidFill>
                  <a:srgbClr val="0000FF"/>
                </a:solidFill>
              </a:rPr>
            </a:br>
            <a:r>
              <a:rPr lang="en-US" sz="2800">
                <a:solidFill>
                  <a:srgbClr val="0000FF"/>
                </a:solidFill>
              </a:rPr>
              <a:t>	</a:t>
            </a:r>
            <a:r>
              <a:rPr lang="en-US" sz="2800" smtClean="0">
                <a:solidFill>
                  <a:srgbClr val="0000FF"/>
                </a:solidFill>
              </a:rPr>
              <a:t>Insertion</a:t>
            </a:r>
            <a:r>
              <a:rPr lang="en-US" sz="2800" smtClean="0"/>
              <a:t> and </a:t>
            </a:r>
            <a:r>
              <a:rPr lang="en-US" sz="2800" smtClean="0">
                <a:solidFill>
                  <a:srgbClr val="0000FF"/>
                </a:solidFill>
              </a:rPr>
              <a:t>Stream Extraction </a:t>
            </a:r>
            <a:r>
              <a:rPr lang="en-US" sz="2800" smtClean="0"/>
              <a:t>Operators</a:t>
            </a:r>
            <a:endParaRPr lang="en-US" sz="28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descr="cpphtp9_10_Page_18"/>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Placeholder 2"/>
          <p:cNvSpPr>
            <a:spLocks noGrp="1"/>
          </p:cNvSpPr>
          <p:nvPr>
            <p:ph type="body" idx="1"/>
          </p:nvPr>
        </p:nvSpPr>
        <p:spPr>
          <a:xfrm>
            <a:off x="609600" y="1417638"/>
            <a:ext cx="8229600" cy="4767262"/>
          </a:xfrm>
        </p:spPr>
        <p:txBody>
          <a:bodyPr>
            <a:normAutofit fontScale="70000" lnSpcReduction="20000"/>
          </a:bodyPr>
          <a:lstStyle/>
          <a:p>
            <a:pPr>
              <a:lnSpc>
                <a:spcPct val="120000"/>
              </a:lnSpc>
            </a:pPr>
            <a:r>
              <a:rPr lang="en-US" smtClean="0">
                <a:latin typeface="Calibri" panose="020F0502020204030204" pitchFamily="34" charset="0"/>
              </a:rPr>
              <a:t>Overloading the Stream Insertion (&lt;&lt;) Operator     </a:t>
            </a:r>
            <a:r>
              <a:rPr lang="en-US" smtClean="0">
                <a:solidFill>
                  <a:srgbClr val="0000FF"/>
                </a:solidFill>
                <a:latin typeface="Calibri" panose="020F0502020204030204" pitchFamily="34" charset="0"/>
              </a:rPr>
              <a:t>operator &lt;&lt;</a:t>
            </a:r>
          </a:p>
          <a:p>
            <a:pPr>
              <a:lnSpc>
                <a:spcPct val="120000"/>
              </a:lnSpc>
            </a:pPr>
            <a:r>
              <a:rPr lang="en-US" smtClean="0">
                <a:latin typeface="Calibri" panose="020F0502020204030204" pitchFamily="34" charset="0"/>
              </a:rPr>
              <a:t>The stream insertion operator function (Fig. 10.4, lines 11-16) takes an </a:t>
            </a:r>
            <a:r>
              <a:rPr lang="en-US" smtClean="0">
                <a:solidFill>
                  <a:srgbClr val="0000FF"/>
                </a:solidFill>
                <a:latin typeface="Calibri" panose="020F0502020204030204" pitchFamily="34" charset="0"/>
              </a:rPr>
              <a:t>ostream reference (output) and a const PhoneNumber reference </a:t>
            </a:r>
            <a:r>
              <a:rPr lang="en-US" smtClean="0">
                <a:latin typeface="Calibri" panose="020F0502020204030204" pitchFamily="34" charset="0"/>
              </a:rPr>
              <a:t>(number) as arguments and returns an ostream reference </a:t>
            </a:r>
            <a:r>
              <a:rPr lang="en-US" smtClean="0">
                <a:solidFill>
                  <a:srgbClr val="FF0000"/>
                </a:solidFill>
                <a:latin typeface="Calibri" panose="020F0502020204030204" pitchFamily="34" charset="0"/>
              </a:rPr>
              <a:t>or a subclass of ostream [such as ofstream]</a:t>
            </a:r>
          </a:p>
          <a:p>
            <a:pPr>
              <a:lnSpc>
                <a:spcPct val="120000"/>
              </a:lnSpc>
            </a:pPr>
            <a:r>
              <a:rPr lang="en-US" smtClean="0">
                <a:latin typeface="Calibri" panose="020F0502020204030204" pitchFamily="34" charset="0"/>
              </a:rPr>
              <a:t>Function </a:t>
            </a:r>
            <a:r>
              <a:rPr lang="en-US" smtClean="0">
                <a:solidFill>
                  <a:srgbClr val="0000FF"/>
                </a:solidFill>
                <a:latin typeface="Calibri" panose="020F0502020204030204" pitchFamily="34" charset="0"/>
              </a:rPr>
              <a:t>operator&lt;&lt; </a:t>
            </a:r>
            <a:r>
              <a:rPr lang="en-US" smtClean="0">
                <a:latin typeface="Calibri" panose="020F0502020204030204" pitchFamily="34" charset="0"/>
              </a:rPr>
              <a:t>displays objects of type PhoneNumber.</a:t>
            </a:r>
          </a:p>
          <a:p>
            <a:pPr>
              <a:lnSpc>
                <a:spcPct val="120000"/>
              </a:lnSpc>
            </a:pPr>
            <a:r>
              <a:rPr lang="en-US" smtClean="0">
                <a:latin typeface="Calibri" panose="020F0502020204030204" pitchFamily="34" charset="0"/>
              </a:rPr>
              <a:t>When the compiler sees the expression </a:t>
            </a:r>
          </a:p>
          <a:p>
            <a:pPr lvl="2">
              <a:lnSpc>
                <a:spcPct val="120000"/>
              </a:lnSpc>
            </a:pPr>
            <a:r>
              <a:rPr lang="en-US" sz="2600" smtClean="0">
                <a:solidFill>
                  <a:srgbClr val="0000FF"/>
                </a:solidFill>
                <a:latin typeface="Calibri" panose="020F0502020204030204" pitchFamily="34" charset="0"/>
              </a:rPr>
              <a:t>cout &lt;&lt; phone</a:t>
            </a:r>
          </a:p>
          <a:p>
            <a:pPr>
              <a:lnSpc>
                <a:spcPct val="120000"/>
              </a:lnSpc>
            </a:pPr>
            <a:r>
              <a:rPr lang="en-US" smtClean="0">
                <a:latin typeface="Calibri" panose="020F0502020204030204" pitchFamily="34" charset="0"/>
              </a:rPr>
              <a:t>the compiler generates the non-member function call </a:t>
            </a:r>
          </a:p>
          <a:p>
            <a:pPr lvl="2">
              <a:lnSpc>
                <a:spcPct val="120000"/>
              </a:lnSpc>
            </a:pPr>
            <a:r>
              <a:rPr lang="en-US" sz="2600" smtClean="0">
                <a:solidFill>
                  <a:srgbClr val="0000FF"/>
                </a:solidFill>
                <a:latin typeface="Calibri" panose="020F0502020204030204" pitchFamily="34" charset="0"/>
              </a:rPr>
              <a:t>operator &lt;&lt; ( cout, phone );  </a:t>
            </a:r>
            <a:r>
              <a:rPr lang="en-US" sz="2600" smtClean="0">
                <a:solidFill>
                  <a:srgbClr val="008000"/>
                </a:solidFill>
                <a:latin typeface="Calibri" panose="020F0502020204030204" pitchFamily="34" charset="0"/>
              </a:rPr>
              <a:t>//spaces before/after &lt;&lt; are ok</a:t>
            </a:r>
          </a:p>
          <a:p>
            <a:pPr>
              <a:lnSpc>
                <a:spcPct val="120000"/>
              </a:lnSpc>
            </a:pPr>
            <a:r>
              <a:rPr lang="en-US" smtClean="0">
                <a:solidFill>
                  <a:srgbClr val="FF0000"/>
                </a:solidFill>
                <a:latin typeface="Calibri" panose="020F0502020204030204" pitchFamily="34" charset="0"/>
              </a:rPr>
              <a:t>Function </a:t>
            </a:r>
            <a:r>
              <a:rPr lang="en-US" smtClean="0">
                <a:solidFill>
                  <a:srgbClr val="0000FF"/>
                </a:solidFill>
                <a:latin typeface="Calibri" panose="020F0502020204030204" pitchFamily="34" charset="0"/>
              </a:rPr>
              <a:t>operator&lt;&lt; </a:t>
            </a:r>
            <a:r>
              <a:rPr lang="en-US" smtClean="0">
                <a:solidFill>
                  <a:srgbClr val="FF0000"/>
                </a:solidFill>
                <a:latin typeface="Calibri" panose="020F0502020204030204" pitchFamily="34" charset="0"/>
              </a:rPr>
              <a:t>displays the parts of the telephone number as strings, because they’re stored as string objects.</a:t>
            </a:r>
            <a:endParaRPr lang="en-US" dirty="0" smtClean="0">
              <a:solidFill>
                <a:srgbClr val="FF0000"/>
              </a:solidFill>
              <a:latin typeface="Calibri" panose="020F0502020204030204" pitchFamily="34" charset="0"/>
            </a:endParaRPr>
          </a:p>
        </p:txBody>
      </p:sp>
      <p:sp>
        <p:nvSpPr>
          <p:cNvPr id="47108"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457200" y="274638"/>
            <a:ext cx="8229600" cy="1143000"/>
          </a:xfrm>
        </p:spPr>
        <p:txBody>
          <a:bodyPr>
            <a:normAutofit fontScale="90000"/>
          </a:bodyPr>
          <a:lstStyle/>
          <a:p>
            <a:r>
              <a:rPr lang="en-US" sz="2800" smtClean="0"/>
              <a:t>10.5  Overloading the Binary </a:t>
            </a:r>
            <a:r>
              <a:rPr lang="en-US" sz="2800" smtClean="0">
                <a:solidFill>
                  <a:srgbClr val="0000FF"/>
                </a:solidFill>
              </a:rPr>
              <a:t>Stream </a:t>
            </a:r>
            <a:br>
              <a:rPr lang="en-US" sz="2800" smtClean="0">
                <a:solidFill>
                  <a:srgbClr val="0000FF"/>
                </a:solidFill>
              </a:rPr>
            </a:br>
            <a:r>
              <a:rPr lang="en-US" sz="2800">
                <a:solidFill>
                  <a:srgbClr val="0000FF"/>
                </a:solidFill>
              </a:rPr>
              <a:t>	</a:t>
            </a:r>
            <a:r>
              <a:rPr lang="en-US" sz="2800" smtClean="0">
                <a:solidFill>
                  <a:srgbClr val="0000FF"/>
                </a:solidFill>
              </a:rPr>
              <a:t>Insertion</a:t>
            </a:r>
            <a:r>
              <a:rPr lang="en-US" sz="2800" smtClean="0"/>
              <a:t> and </a:t>
            </a:r>
            <a:r>
              <a:rPr lang="en-US" sz="2800" smtClean="0">
                <a:solidFill>
                  <a:srgbClr val="0000FF"/>
                </a:solidFill>
              </a:rPr>
              <a:t>Stream Extraction </a:t>
            </a:r>
            <a:r>
              <a:rPr lang="en-US" sz="2800" smtClean="0"/>
              <a:t>Operators</a:t>
            </a:r>
            <a:endParaRPr lang="en-US" sz="2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Placeholder 2"/>
          <p:cNvSpPr>
            <a:spLocks noGrp="1"/>
          </p:cNvSpPr>
          <p:nvPr>
            <p:ph type="body" idx="1"/>
          </p:nvPr>
        </p:nvSpPr>
        <p:spPr/>
        <p:txBody>
          <a:bodyPr/>
          <a:lstStyle/>
          <a:p>
            <a:r>
              <a:rPr lang="en-US" smtClean="0">
                <a:latin typeface="Calibri" panose="020F0502020204030204" pitchFamily="34" charset="0"/>
              </a:rPr>
              <a:t>Overload </a:t>
            </a:r>
            <a:r>
              <a:rPr lang="en-US" smtClean="0"/>
              <a:t>these o</a:t>
            </a:r>
            <a:r>
              <a:rPr lang="en-US" smtClean="0">
                <a:latin typeface="Calibri" panose="020F0502020204030204" pitchFamily="34" charset="0"/>
              </a:rPr>
              <a:t>perators as </a:t>
            </a:r>
            <a:r>
              <a:rPr lang="en-US" smtClean="0">
                <a:solidFill>
                  <a:srgbClr val="FF0000"/>
                </a:solidFill>
                <a:latin typeface="Calibri" panose="020F0502020204030204" pitchFamily="34" charset="0"/>
              </a:rPr>
              <a:t>Non-Member friend Functions</a:t>
            </a:r>
          </a:p>
          <a:p>
            <a:pPr lvl="1"/>
            <a:r>
              <a:rPr lang="en-US" smtClean="0">
                <a:latin typeface="Calibri" panose="020F0502020204030204" pitchFamily="34" charset="0"/>
              </a:rPr>
              <a:t>The functions </a:t>
            </a:r>
            <a:r>
              <a:rPr lang="en-US" smtClean="0">
                <a:solidFill>
                  <a:srgbClr val="0000FF"/>
                </a:solidFill>
                <a:latin typeface="Calibri" panose="020F0502020204030204" pitchFamily="34" charset="0"/>
              </a:rPr>
              <a:t>operator&gt;&gt; </a:t>
            </a:r>
            <a:r>
              <a:rPr lang="en-US" smtClean="0">
                <a:latin typeface="Calibri" panose="020F0502020204030204" pitchFamily="34" charset="0"/>
              </a:rPr>
              <a:t>and </a:t>
            </a:r>
            <a:r>
              <a:rPr lang="en-US" smtClean="0">
                <a:solidFill>
                  <a:srgbClr val="0000FF"/>
                </a:solidFill>
                <a:latin typeface="Calibri" panose="020F0502020204030204" pitchFamily="34" charset="0"/>
              </a:rPr>
              <a:t>operator&lt;&lt; </a:t>
            </a:r>
            <a:r>
              <a:rPr lang="en-US" smtClean="0">
                <a:latin typeface="Calibri" panose="020F0502020204030204" pitchFamily="34" charset="0"/>
              </a:rPr>
              <a:t>are declared in PhoneNumber as </a:t>
            </a:r>
            <a:r>
              <a:rPr lang="en-US" smtClean="0">
                <a:solidFill>
                  <a:srgbClr val="0000FF"/>
                </a:solidFill>
                <a:latin typeface="Calibri" panose="020F0502020204030204" pitchFamily="34" charset="0"/>
              </a:rPr>
              <a:t>non-member, friend functions</a:t>
            </a:r>
            <a:r>
              <a:rPr lang="en-US" smtClean="0">
                <a:latin typeface="Calibri" panose="020F0502020204030204" pitchFamily="34" charset="0"/>
              </a:rPr>
              <a:t>.</a:t>
            </a:r>
          </a:p>
          <a:p>
            <a:pPr lvl="1"/>
            <a:r>
              <a:rPr lang="en-US" smtClean="0">
                <a:solidFill>
                  <a:srgbClr val="FF0000"/>
                </a:solidFill>
                <a:latin typeface="Calibri" panose="020F0502020204030204" pitchFamily="34" charset="0"/>
              </a:rPr>
              <a:t>They’re non-member functions because the object of class PhoneNumber is the operator’s right operand.</a:t>
            </a:r>
            <a:endParaRPr lang="en-US" dirty="0" smtClean="0">
              <a:solidFill>
                <a:srgbClr val="FF0000"/>
              </a:solidFill>
              <a:latin typeface="Calibri" panose="020F0502020204030204" pitchFamily="34" charset="0"/>
            </a:endParaRPr>
          </a:p>
        </p:txBody>
      </p:sp>
      <p:sp>
        <p:nvSpPr>
          <p:cNvPr id="49156"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457200" y="274638"/>
            <a:ext cx="8229600" cy="1143000"/>
          </a:xfrm>
        </p:spPr>
        <p:txBody>
          <a:bodyPr>
            <a:normAutofit fontScale="90000"/>
          </a:bodyPr>
          <a:lstStyle/>
          <a:p>
            <a:r>
              <a:rPr lang="en-US" sz="2800" smtClean="0"/>
              <a:t>10.5  Overloading the Binary </a:t>
            </a:r>
            <a:r>
              <a:rPr lang="en-US" sz="2800" smtClean="0">
                <a:solidFill>
                  <a:srgbClr val="0000FF"/>
                </a:solidFill>
              </a:rPr>
              <a:t>Stream </a:t>
            </a:r>
            <a:br>
              <a:rPr lang="en-US" sz="2800" smtClean="0">
                <a:solidFill>
                  <a:srgbClr val="0000FF"/>
                </a:solidFill>
              </a:rPr>
            </a:br>
            <a:r>
              <a:rPr lang="en-US" sz="2800">
                <a:solidFill>
                  <a:srgbClr val="0000FF"/>
                </a:solidFill>
              </a:rPr>
              <a:t>	</a:t>
            </a:r>
            <a:r>
              <a:rPr lang="en-US" sz="2800" smtClean="0">
                <a:solidFill>
                  <a:srgbClr val="0000FF"/>
                </a:solidFill>
              </a:rPr>
              <a:t>Insertion</a:t>
            </a:r>
            <a:r>
              <a:rPr lang="en-US" sz="2800" smtClean="0"/>
              <a:t> and </a:t>
            </a:r>
            <a:r>
              <a:rPr lang="en-US" sz="2800" smtClean="0">
                <a:solidFill>
                  <a:srgbClr val="0000FF"/>
                </a:solidFill>
              </a:rPr>
              <a:t>Stream Extraction </a:t>
            </a:r>
            <a:r>
              <a:rPr lang="en-US" sz="2800" smtClean="0"/>
              <a:t>Operators</a:t>
            </a:r>
            <a:endParaRPr lang="en-US" sz="28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 descr="cpphtp9_10_Page_1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Placeholder 2"/>
          <p:cNvSpPr>
            <a:spLocks noGrp="1"/>
          </p:cNvSpPr>
          <p:nvPr>
            <p:ph type="body" idx="1"/>
          </p:nvPr>
        </p:nvSpPr>
        <p:spPr/>
        <p:txBody>
          <a:bodyPr/>
          <a:lstStyle/>
          <a:p>
            <a:r>
              <a:rPr lang="en-US" smtClean="0">
                <a:latin typeface="Calibri" panose="020F0502020204030204" pitchFamily="34" charset="0"/>
              </a:rPr>
              <a:t>Why overloaded </a:t>
            </a:r>
            <a:r>
              <a:rPr lang="en-US"/>
              <a:t>s</a:t>
            </a:r>
            <a:r>
              <a:rPr lang="en-US" smtClean="0">
                <a:latin typeface="Calibri" panose="020F0502020204030204" pitchFamily="34" charset="0"/>
              </a:rPr>
              <a:t>tream </a:t>
            </a:r>
            <a:r>
              <a:rPr lang="en-US"/>
              <a:t>i</a:t>
            </a:r>
            <a:r>
              <a:rPr lang="en-US" smtClean="0">
                <a:latin typeface="Calibri" panose="020F0502020204030204" pitchFamily="34" charset="0"/>
              </a:rPr>
              <a:t>nsertion and stream </a:t>
            </a:r>
            <a:r>
              <a:rPr lang="en-US"/>
              <a:t>e</a:t>
            </a:r>
            <a:r>
              <a:rPr lang="en-US" smtClean="0">
                <a:latin typeface="Calibri" panose="020F0502020204030204" pitchFamily="34" charset="0"/>
              </a:rPr>
              <a:t>xtraction </a:t>
            </a:r>
            <a:r>
              <a:rPr lang="en-US"/>
              <a:t>o</a:t>
            </a:r>
            <a:r>
              <a:rPr lang="en-US" smtClean="0">
                <a:latin typeface="Calibri" panose="020F0502020204030204" pitchFamily="34" charset="0"/>
              </a:rPr>
              <a:t>perators </a:t>
            </a:r>
            <a:r>
              <a:rPr lang="en-US"/>
              <a:t>a</a:t>
            </a:r>
            <a:r>
              <a:rPr lang="en-US" smtClean="0">
                <a:latin typeface="Calibri" panose="020F0502020204030204" pitchFamily="34" charset="0"/>
              </a:rPr>
              <a:t>re </a:t>
            </a:r>
            <a:r>
              <a:rPr lang="en-US"/>
              <a:t>o</a:t>
            </a:r>
            <a:r>
              <a:rPr lang="en-US" smtClean="0">
                <a:latin typeface="Calibri" panose="020F0502020204030204" pitchFamily="34" charset="0"/>
              </a:rPr>
              <a:t>verloaded as </a:t>
            </a:r>
            <a:r>
              <a:rPr lang="en-US" smtClean="0">
                <a:solidFill>
                  <a:srgbClr val="0000FF"/>
                </a:solidFill>
              </a:rPr>
              <a:t>n</a:t>
            </a:r>
            <a:r>
              <a:rPr lang="en-US" smtClean="0">
                <a:solidFill>
                  <a:srgbClr val="0000FF"/>
                </a:solidFill>
                <a:latin typeface="Calibri" panose="020F0502020204030204" pitchFamily="34" charset="0"/>
              </a:rPr>
              <a:t>on-member </a:t>
            </a:r>
            <a:r>
              <a:rPr lang="en-US">
                <a:solidFill>
                  <a:srgbClr val="C00000"/>
                </a:solidFill>
              </a:rPr>
              <a:t>f</a:t>
            </a:r>
            <a:r>
              <a:rPr lang="en-US" smtClean="0">
                <a:solidFill>
                  <a:srgbClr val="C00000"/>
                </a:solidFill>
                <a:latin typeface="Calibri" panose="020F0502020204030204" pitchFamily="34" charset="0"/>
              </a:rPr>
              <a:t>riend</a:t>
            </a:r>
            <a:r>
              <a:rPr lang="en-US" smtClean="0">
                <a:solidFill>
                  <a:srgbClr val="0000FF"/>
                </a:solidFill>
                <a:latin typeface="Calibri" panose="020F0502020204030204" pitchFamily="34" charset="0"/>
              </a:rPr>
              <a:t> </a:t>
            </a:r>
            <a:r>
              <a:rPr lang="en-US" smtClean="0">
                <a:solidFill>
                  <a:srgbClr val="0000FF"/>
                </a:solidFill>
              </a:rPr>
              <a:t>f</a:t>
            </a:r>
            <a:r>
              <a:rPr lang="en-US" smtClean="0">
                <a:solidFill>
                  <a:srgbClr val="0000FF"/>
                </a:solidFill>
                <a:latin typeface="Calibri" panose="020F0502020204030204" pitchFamily="34" charset="0"/>
              </a:rPr>
              <a:t>unctions:</a:t>
            </a:r>
          </a:p>
          <a:p>
            <a:pPr lvl="1"/>
            <a:r>
              <a:rPr lang="en-US" sz="2400" smtClean="0">
                <a:latin typeface="Calibri" panose="020F0502020204030204" pitchFamily="34" charset="0"/>
              </a:rPr>
              <a:t>The overloaded stream insertion operator (</a:t>
            </a:r>
            <a:r>
              <a:rPr lang="en-US" sz="2400" smtClean="0">
                <a:solidFill>
                  <a:srgbClr val="0000FF"/>
                </a:solidFill>
                <a:latin typeface="Calibri" panose="020F0502020204030204" pitchFamily="34" charset="0"/>
              </a:rPr>
              <a:t>&lt;&lt;</a:t>
            </a:r>
            <a:r>
              <a:rPr lang="en-US" sz="2400" smtClean="0">
                <a:latin typeface="Calibri" panose="020F0502020204030204" pitchFamily="34" charset="0"/>
              </a:rPr>
              <a:t>) is used in an expression in which the left operand has type ostream&amp;, as in </a:t>
            </a:r>
            <a:r>
              <a:rPr lang="en-US" sz="2400" smtClean="0">
                <a:solidFill>
                  <a:srgbClr val="0000FF"/>
                </a:solidFill>
                <a:latin typeface="Calibri" panose="020F0502020204030204" pitchFamily="34" charset="0"/>
              </a:rPr>
              <a:t>cout &lt;&lt; classObject</a:t>
            </a:r>
            <a:r>
              <a:rPr lang="en-US" sz="2400">
                <a:latin typeface="Calibri" panose="020F0502020204030204" pitchFamily="34" charset="0"/>
              </a:rPr>
              <a:t>;</a:t>
            </a:r>
            <a:endParaRPr lang="en-US" sz="2400" smtClean="0">
              <a:latin typeface="Calibri" panose="020F0502020204030204" pitchFamily="34" charset="0"/>
            </a:endParaRPr>
          </a:p>
          <a:p>
            <a:pPr lvl="1"/>
            <a:r>
              <a:rPr lang="en-US" sz="2400" smtClean="0">
                <a:solidFill>
                  <a:srgbClr val="C00000"/>
                </a:solidFill>
                <a:latin typeface="Calibri" panose="020F0502020204030204" pitchFamily="34" charset="0"/>
              </a:rPr>
              <a:t>To use the operator in this manner where the right operand is an object of a user-defined class, it must be overloaded as a non-member function.</a:t>
            </a:r>
            <a:endParaRPr lang="en-US" sz="2400" dirty="0" smtClean="0">
              <a:solidFill>
                <a:srgbClr val="C00000"/>
              </a:solidFill>
              <a:latin typeface="Calibri" panose="020F0502020204030204" pitchFamily="34" charset="0"/>
            </a:endParaRPr>
          </a:p>
        </p:txBody>
      </p:sp>
      <p:sp>
        <p:nvSpPr>
          <p:cNvPr id="34820"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457200" y="274638"/>
            <a:ext cx="8229600" cy="1143000"/>
          </a:xfrm>
        </p:spPr>
        <p:txBody>
          <a:bodyPr>
            <a:normAutofit fontScale="90000"/>
          </a:bodyPr>
          <a:lstStyle/>
          <a:p>
            <a:r>
              <a:rPr lang="en-US" sz="2800" smtClean="0"/>
              <a:t>10.5  Overloading the Binary </a:t>
            </a:r>
            <a:r>
              <a:rPr lang="en-US" sz="2800" smtClean="0">
                <a:solidFill>
                  <a:srgbClr val="0000FF"/>
                </a:solidFill>
              </a:rPr>
              <a:t>Stream </a:t>
            </a:r>
            <a:br>
              <a:rPr lang="en-US" sz="2800" smtClean="0">
                <a:solidFill>
                  <a:srgbClr val="0000FF"/>
                </a:solidFill>
              </a:rPr>
            </a:br>
            <a:r>
              <a:rPr lang="en-US" sz="2800">
                <a:solidFill>
                  <a:srgbClr val="0000FF"/>
                </a:solidFill>
              </a:rPr>
              <a:t>	</a:t>
            </a:r>
            <a:r>
              <a:rPr lang="en-US" sz="2800" smtClean="0">
                <a:solidFill>
                  <a:srgbClr val="0000FF"/>
                </a:solidFill>
              </a:rPr>
              <a:t>Insertion</a:t>
            </a:r>
            <a:r>
              <a:rPr lang="en-US" sz="2800" smtClean="0"/>
              <a:t> and </a:t>
            </a:r>
            <a:r>
              <a:rPr lang="en-US" sz="2800" smtClean="0">
                <a:solidFill>
                  <a:srgbClr val="0000FF"/>
                </a:solidFill>
              </a:rPr>
              <a:t>Stream Extraction </a:t>
            </a:r>
            <a:r>
              <a:rPr lang="en-US" sz="2800" smtClean="0"/>
              <a:t>Operators</a:t>
            </a:r>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descr="cpphtp9_10_Page_0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©1992-2014 by Pearson Education, Inc. All Rights Reserved.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Placeholder 2"/>
          <p:cNvSpPr>
            <a:spLocks noGrp="1"/>
          </p:cNvSpPr>
          <p:nvPr>
            <p:ph type="body" idx="1"/>
          </p:nvPr>
        </p:nvSpPr>
        <p:spPr/>
        <p:txBody>
          <a:bodyPr>
            <a:normAutofit/>
          </a:bodyPr>
          <a:lstStyle/>
          <a:p>
            <a:r>
              <a:rPr lang="en-US" altLang="en-US" smtClean="0">
                <a:latin typeface="Calibri" panose="020F0502020204030204" pitchFamily="34" charset="0"/>
              </a:rPr>
              <a:t>Similarly, the overloaded stream extraction operator (</a:t>
            </a:r>
            <a:r>
              <a:rPr lang="en-US" altLang="en-US" smtClean="0">
                <a:solidFill>
                  <a:srgbClr val="0000FF"/>
                </a:solidFill>
                <a:latin typeface="Calibri" panose="020F0502020204030204" pitchFamily="34" charset="0"/>
              </a:rPr>
              <a:t>&gt;&gt;</a:t>
            </a:r>
            <a:r>
              <a:rPr lang="en-US" altLang="en-US" smtClean="0">
                <a:latin typeface="Calibri" panose="020F0502020204030204" pitchFamily="34" charset="0"/>
              </a:rPr>
              <a:t>) is used in an expression in which the left operand has type istream&amp;, as in </a:t>
            </a:r>
            <a:r>
              <a:rPr lang="en-US" altLang="en-US" smtClean="0">
                <a:solidFill>
                  <a:srgbClr val="0000FF"/>
                </a:solidFill>
                <a:latin typeface="Calibri" panose="020F0502020204030204" pitchFamily="34" charset="0"/>
              </a:rPr>
              <a:t>cin &gt;&gt; classObject;</a:t>
            </a:r>
            <a:r>
              <a:rPr lang="en-US" altLang="en-US" smtClean="0">
                <a:latin typeface="Calibri" panose="020F0502020204030204" pitchFamily="34" charset="0"/>
              </a:rPr>
              <a:t> and the right operand is an object of a user-defined class</a:t>
            </a:r>
            <a:r>
              <a:rPr lang="en-US" altLang="en-US" smtClean="0">
                <a:solidFill>
                  <a:srgbClr val="FF0000"/>
                </a:solidFill>
                <a:latin typeface="Calibri" panose="020F0502020204030204" pitchFamily="34" charset="0"/>
              </a:rPr>
              <a:t>, it must also be overloaded as a non-member function.</a:t>
            </a:r>
          </a:p>
          <a:p>
            <a:r>
              <a:rPr lang="en-US" altLang="en-US" smtClean="0">
                <a:solidFill>
                  <a:srgbClr val="FF0000"/>
                </a:solidFill>
                <a:latin typeface="Calibri" panose="020F0502020204030204" pitchFamily="34" charset="0"/>
              </a:rPr>
              <a:t>Each of these overloaded operator functions may require access to the private data members of the class object being output or input, in which case these overloaded operator functions must be made </a:t>
            </a:r>
            <a:r>
              <a:rPr lang="en-US" altLang="en-US" smtClean="0">
                <a:solidFill>
                  <a:srgbClr val="0000FF"/>
                </a:solidFill>
                <a:latin typeface="Calibri" panose="020F0502020204030204" pitchFamily="34" charset="0"/>
              </a:rPr>
              <a:t>friend functions </a:t>
            </a:r>
            <a:r>
              <a:rPr lang="en-US" altLang="en-US" smtClean="0">
                <a:solidFill>
                  <a:srgbClr val="FF0000"/>
                </a:solidFill>
                <a:latin typeface="Calibri" panose="020F0502020204030204" pitchFamily="34" charset="0"/>
              </a:rPr>
              <a:t>of the class.</a:t>
            </a:r>
          </a:p>
        </p:txBody>
      </p:sp>
      <p:sp>
        <p:nvSpPr>
          <p:cNvPr id="34820"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457200" y="274638"/>
            <a:ext cx="8229600" cy="1143000"/>
          </a:xfrm>
        </p:spPr>
        <p:txBody>
          <a:bodyPr>
            <a:normAutofit fontScale="90000"/>
          </a:bodyPr>
          <a:lstStyle/>
          <a:p>
            <a:r>
              <a:rPr lang="en-US" sz="2800" smtClean="0"/>
              <a:t>10.5  Overloading the Binary </a:t>
            </a:r>
            <a:r>
              <a:rPr lang="en-US" sz="2800" smtClean="0">
                <a:solidFill>
                  <a:srgbClr val="0000FF"/>
                </a:solidFill>
              </a:rPr>
              <a:t>Stream </a:t>
            </a:r>
            <a:br>
              <a:rPr lang="en-US" sz="2800" smtClean="0">
                <a:solidFill>
                  <a:srgbClr val="0000FF"/>
                </a:solidFill>
              </a:rPr>
            </a:br>
            <a:r>
              <a:rPr lang="en-US" sz="2800">
                <a:solidFill>
                  <a:srgbClr val="0000FF"/>
                </a:solidFill>
              </a:rPr>
              <a:t>	</a:t>
            </a:r>
            <a:r>
              <a:rPr lang="en-US" sz="2800" smtClean="0">
                <a:solidFill>
                  <a:srgbClr val="0000FF"/>
                </a:solidFill>
              </a:rPr>
              <a:t>Insertion</a:t>
            </a:r>
            <a:r>
              <a:rPr lang="en-US" sz="2800" smtClean="0"/>
              <a:t> and </a:t>
            </a:r>
            <a:r>
              <a:rPr lang="en-US" sz="2800" smtClean="0">
                <a:solidFill>
                  <a:srgbClr val="0000FF"/>
                </a:solidFill>
              </a:rPr>
              <a:t>Stream Extraction </a:t>
            </a:r>
            <a:r>
              <a:rPr lang="en-US" sz="2800" smtClean="0"/>
              <a:t>Operators</a:t>
            </a:r>
            <a:endParaRPr lang="en-US" sz="28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10.6  Overloading </a:t>
            </a:r>
            <a:r>
              <a:rPr lang="en-US" smtClean="0">
                <a:solidFill>
                  <a:srgbClr val="0000FF"/>
                </a:solidFill>
              </a:rPr>
              <a:t>Unary</a:t>
            </a:r>
            <a:r>
              <a:rPr lang="en-US" smtClean="0"/>
              <a:t> Operators</a:t>
            </a:r>
            <a:endParaRPr lang="en-US" dirty="0" smtClean="0"/>
          </a:p>
        </p:txBody>
      </p:sp>
      <p:sp>
        <p:nvSpPr>
          <p:cNvPr id="51203" name="Text Placeholder 2"/>
          <p:cNvSpPr>
            <a:spLocks noGrp="1"/>
          </p:cNvSpPr>
          <p:nvPr>
            <p:ph type="body" idx="1"/>
          </p:nvPr>
        </p:nvSpPr>
        <p:spPr/>
        <p:txBody>
          <a:bodyPr/>
          <a:lstStyle/>
          <a:p>
            <a:r>
              <a:rPr lang="en-US" altLang="en-US" smtClean="0">
                <a:latin typeface="Calibri" panose="020F0502020204030204" pitchFamily="34" charset="0"/>
              </a:rPr>
              <a:t>A </a:t>
            </a:r>
            <a:r>
              <a:rPr lang="en-US" altLang="en-US" smtClean="0">
                <a:solidFill>
                  <a:srgbClr val="0000FF"/>
                </a:solidFill>
                <a:latin typeface="Calibri" panose="020F0502020204030204" pitchFamily="34" charset="0"/>
              </a:rPr>
              <a:t>unary operator</a:t>
            </a:r>
            <a:r>
              <a:rPr lang="en-US" altLang="en-US" smtClean="0">
                <a:latin typeface="Calibri" panose="020F0502020204030204" pitchFamily="34" charset="0"/>
              </a:rPr>
              <a:t> for a class can be overloaded as:</a:t>
            </a:r>
          </a:p>
          <a:p>
            <a:pPr lvl="1"/>
            <a:r>
              <a:rPr lang="en-US" altLang="en-US" smtClean="0">
                <a:latin typeface="Calibri" panose="020F0502020204030204" pitchFamily="34" charset="0"/>
              </a:rPr>
              <a:t>a </a:t>
            </a:r>
            <a:r>
              <a:rPr lang="en-US" altLang="en-US" smtClean="0">
                <a:solidFill>
                  <a:srgbClr val="FF0000"/>
                </a:solidFill>
                <a:latin typeface="Calibri" panose="020F0502020204030204" pitchFamily="34" charset="0"/>
              </a:rPr>
              <a:t>non-static member function</a:t>
            </a:r>
            <a:r>
              <a:rPr lang="en-US" altLang="en-US" smtClean="0">
                <a:latin typeface="Calibri" panose="020F0502020204030204" pitchFamily="34" charset="0"/>
              </a:rPr>
              <a:t> with no arguments</a:t>
            </a:r>
          </a:p>
          <a:p>
            <a:pPr lvl="1"/>
            <a:r>
              <a:rPr lang="en-US" altLang="en-US" smtClean="0">
                <a:latin typeface="Calibri" panose="020F0502020204030204" pitchFamily="34" charset="0"/>
              </a:rPr>
              <a:t>a</a:t>
            </a:r>
            <a:r>
              <a:rPr lang="en-US" altLang="en-US" smtClean="0">
                <a:solidFill>
                  <a:srgbClr val="FF0000"/>
                </a:solidFill>
                <a:latin typeface="Calibri" panose="020F0502020204030204" pitchFamily="34" charset="0"/>
              </a:rPr>
              <a:t> non-member function</a:t>
            </a:r>
            <a:r>
              <a:rPr lang="en-US" altLang="en-US" smtClean="0">
                <a:latin typeface="Calibri" panose="020F0502020204030204" pitchFamily="34" charset="0"/>
              </a:rPr>
              <a:t> with one argument that must be an object (or a reference to an object) of the class.</a:t>
            </a:r>
            <a:br>
              <a:rPr lang="en-US" altLang="en-US" smtClean="0">
                <a:latin typeface="Calibri" panose="020F0502020204030204" pitchFamily="34" charset="0"/>
              </a:rPr>
            </a:br>
            <a:endParaRPr lang="en-US" altLang="en-US" smtClean="0">
              <a:latin typeface="Calibri" panose="020F0502020204030204" pitchFamily="34" charset="0"/>
            </a:endParaRPr>
          </a:p>
          <a:p>
            <a:r>
              <a:rPr lang="en-US" altLang="en-US" smtClean="0">
                <a:latin typeface="Calibri" panose="020F0502020204030204" pitchFamily="34" charset="0"/>
              </a:rPr>
              <a:t>A unary operator such as </a:t>
            </a:r>
            <a:r>
              <a:rPr lang="en-US" altLang="en-US" b="1" smtClean="0">
                <a:solidFill>
                  <a:srgbClr val="0000FF"/>
                </a:solidFill>
                <a:latin typeface="Calibri" panose="020F0502020204030204" pitchFamily="34" charset="0"/>
              </a:rPr>
              <a:t>! </a:t>
            </a:r>
            <a:r>
              <a:rPr lang="en-US" altLang="en-US" smtClean="0">
                <a:latin typeface="Calibri" panose="020F0502020204030204" pitchFamily="34" charset="0"/>
              </a:rPr>
              <a:t>may be overloaded as a non-member function with one parameter.</a:t>
            </a:r>
          </a:p>
        </p:txBody>
      </p:sp>
      <p:sp>
        <p:nvSpPr>
          <p:cNvPr id="5120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10.7  Overloading the Unary Prefix and </a:t>
            </a:r>
            <a:br>
              <a:rPr lang="en-US" sz="2800" smtClean="0"/>
            </a:br>
            <a:r>
              <a:rPr lang="en-US" sz="2800"/>
              <a:t>	</a:t>
            </a:r>
            <a:r>
              <a:rPr lang="en-US" sz="2800" smtClean="0"/>
              <a:t>Postfix </a:t>
            </a:r>
            <a:r>
              <a:rPr lang="en-US" sz="2800" smtClean="0">
                <a:solidFill>
                  <a:srgbClr val="0000FF"/>
                </a:solidFill>
              </a:rPr>
              <a:t>++ and --  Operators</a:t>
            </a:r>
            <a:endParaRPr lang="en-US" sz="2800" dirty="0" smtClean="0">
              <a:solidFill>
                <a:srgbClr val="0000FF"/>
              </a:solidFill>
            </a:endParaRPr>
          </a:p>
        </p:txBody>
      </p:sp>
      <p:sp>
        <p:nvSpPr>
          <p:cNvPr id="52227" name="Text Placeholder 2"/>
          <p:cNvSpPr>
            <a:spLocks noGrp="1"/>
          </p:cNvSpPr>
          <p:nvPr>
            <p:ph type="body" idx="1"/>
          </p:nvPr>
        </p:nvSpPr>
        <p:spPr/>
        <p:txBody>
          <a:bodyPr/>
          <a:lstStyle/>
          <a:p>
            <a:r>
              <a:rPr lang="en-US" altLang="en-US" smtClean="0">
                <a:latin typeface="Calibri" panose="020F0502020204030204" pitchFamily="34" charset="0"/>
              </a:rPr>
              <a:t>The prefix and postfix versions of the increment and decrement operators can all be overloaded.</a:t>
            </a:r>
          </a:p>
          <a:p>
            <a:r>
              <a:rPr lang="en-US" altLang="en-US" smtClean="0">
                <a:latin typeface="Calibri" panose="020F0502020204030204" pitchFamily="34" charset="0"/>
              </a:rPr>
              <a:t>To overload the increment operator to allow both </a:t>
            </a:r>
            <a:r>
              <a:rPr lang="en-US" altLang="en-US" smtClean="0">
                <a:solidFill>
                  <a:srgbClr val="0000FF"/>
                </a:solidFill>
                <a:latin typeface="Calibri" panose="020F0502020204030204" pitchFamily="34" charset="0"/>
              </a:rPr>
              <a:t>prefix</a:t>
            </a:r>
            <a:r>
              <a:rPr lang="en-US" altLang="en-US" smtClean="0">
                <a:latin typeface="Calibri" panose="020F0502020204030204" pitchFamily="34" charset="0"/>
              </a:rPr>
              <a:t> and </a:t>
            </a:r>
            <a:r>
              <a:rPr lang="en-US" altLang="en-US" smtClean="0">
                <a:solidFill>
                  <a:srgbClr val="0000FF"/>
                </a:solidFill>
                <a:latin typeface="Calibri" panose="020F0502020204030204" pitchFamily="34" charset="0"/>
              </a:rPr>
              <a:t>postfix</a:t>
            </a:r>
            <a:r>
              <a:rPr lang="en-US" altLang="en-US" smtClean="0">
                <a:latin typeface="Calibri" panose="020F0502020204030204" pitchFamily="34" charset="0"/>
              </a:rPr>
              <a:t> increment usage</a:t>
            </a:r>
            <a:r>
              <a:rPr lang="en-US" altLang="en-US" smtClean="0">
                <a:solidFill>
                  <a:srgbClr val="FF0000"/>
                </a:solidFill>
                <a:latin typeface="Calibri" panose="020F0502020204030204" pitchFamily="34" charset="0"/>
              </a:rPr>
              <a:t>, each overloaded operator function must have a distinct </a:t>
            </a:r>
            <a:r>
              <a:rPr lang="en-US" altLang="en-US" smtClean="0">
                <a:solidFill>
                  <a:srgbClr val="0000FF"/>
                </a:solidFill>
                <a:latin typeface="Calibri" panose="020F0502020204030204" pitchFamily="34" charset="0"/>
              </a:rPr>
              <a:t>signature</a:t>
            </a:r>
            <a:r>
              <a:rPr lang="en-US" altLang="en-US" smtClean="0">
                <a:latin typeface="Calibri" panose="020F0502020204030204" pitchFamily="34" charset="0"/>
              </a:rPr>
              <a:t>, so that the compiler will be able to determine which version of ++ is intended.</a:t>
            </a:r>
          </a:p>
          <a:p>
            <a:r>
              <a:rPr lang="en-US" altLang="en-US" smtClean="0">
                <a:latin typeface="Calibri" panose="020F0502020204030204" pitchFamily="34" charset="0"/>
              </a:rPr>
              <a:t>The prefix versions are overloaded exactly as any other prefix unary operator would be. </a:t>
            </a:r>
          </a:p>
        </p:txBody>
      </p:sp>
      <p:sp>
        <p:nvSpPr>
          <p:cNvPr id="10854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Placeholder 2"/>
          <p:cNvSpPr>
            <a:spLocks noGrp="1"/>
          </p:cNvSpPr>
          <p:nvPr>
            <p:ph type="body" idx="1"/>
          </p:nvPr>
        </p:nvSpPr>
        <p:spPr/>
        <p:txBody>
          <a:bodyPr>
            <a:normAutofit fontScale="70000" lnSpcReduction="20000"/>
          </a:bodyPr>
          <a:lstStyle/>
          <a:p>
            <a:r>
              <a:rPr lang="en-US" altLang="en-US" smtClean="0">
                <a:latin typeface="Calibri" panose="020F0502020204030204" pitchFamily="34" charset="0"/>
              </a:rPr>
              <a:t>Suppose that we want to add 1 to the day in Date object d1.</a:t>
            </a:r>
          </a:p>
          <a:p>
            <a:r>
              <a:rPr lang="en-US" altLang="en-US" smtClean="0">
                <a:latin typeface="Calibri" panose="020F0502020204030204" pitchFamily="34" charset="0"/>
              </a:rPr>
              <a:t>When the compiler sees the </a:t>
            </a:r>
            <a:r>
              <a:rPr lang="en-US" altLang="en-US" u="sng" smtClean="0">
                <a:latin typeface="Calibri" panose="020F0502020204030204" pitchFamily="34" charset="0"/>
              </a:rPr>
              <a:t>preincrementing expression ++d1</a:t>
            </a:r>
            <a:r>
              <a:rPr lang="en-US" altLang="en-US" smtClean="0">
                <a:latin typeface="Calibri" panose="020F0502020204030204" pitchFamily="34" charset="0"/>
              </a:rPr>
              <a:t>, the compiler generates the member-function call</a:t>
            </a:r>
          </a:p>
          <a:p>
            <a:pPr lvl="2"/>
            <a:r>
              <a:rPr lang="en-US" altLang="en-US" sz="2600" smtClean="0">
                <a:solidFill>
                  <a:srgbClr val="0000FF"/>
                </a:solidFill>
                <a:latin typeface="Calibri" panose="020F0502020204030204" pitchFamily="34" charset="0"/>
              </a:rPr>
              <a:t>d1.operator++( )</a:t>
            </a:r>
          </a:p>
          <a:p>
            <a:r>
              <a:rPr lang="en-US" altLang="en-US" smtClean="0">
                <a:latin typeface="Calibri" panose="020F0502020204030204" pitchFamily="34" charset="0"/>
              </a:rPr>
              <a:t>The prototype for this operator function would be</a:t>
            </a:r>
          </a:p>
          <a:p>
            <a:pPr lvl="2"/>
            <a:r>
              <a:rPr lang="en-US" altLang="en-US" sz="2600" smtClean="0">
                <a:solidFill>
                  <a:srgbClr val="0000FF"/>
                </a:solidFill>
                <a:latin typeface="Calibri" panose="020F0502020204030204" pitchFamily="34" charset="0"/>
              </a:rPr>
              <a:t>Date &amp; operator++( );</a:t>
            </a:r>
          </a:p>
          <a:p>
            <a:pPr>
              <a:lnSpc>
                <a:spcPct val="120000"/>
              </a:lnSpc>
            </a:pPr>
            <a:r>
              <a:rPr lang="en-US" altLang="en-US" smtClean="0">
                <a:latin typeface="Calibri" panose="020F0502020204030204" pitchFamily="34" charset="0"/>
              </a:rPr>
              <a:t>If the prefix increment operator is implemented as a </a:t>
            </a:r>
            <a:r>
              <a:rPr lang="en-US" altLang="en-US" smtClean="0">
                <a:solidFill>
                  <a:srgbClr val="FF0000"/>
                </a:solidFill>
                <a:latin typeface="Calibri" panose="020F0502020204030204" pitchFamily="34" charset="0"/>
              </a:rPr>
              <a:t>non-member function</a:t>
            </a:r>
            <a:r>
              <a:rPr lang="en-US" altLang="en-US" smtClean="0">
                <a:latin typeface="Calibri" panose="020F0502020204030204" pitchFamily="34" charset="0"/>
              </a:rPr>
              <a:t>, then, when the compiler sees the expression ++d1, the compiler generates the function call</a:t>
            </a:r>
          </a:p>
          <a:p>
            <a:pPr lvl="2"/>
            <a:r>
              <a:rPr lang="en-US" altLang="en-US" sz="2600" smtClean="0">
                <a:solidFill>
                  <a:srgbClr val="FF0000"/>
                </a:solidFill>
                <a:latin typeface="Calibri" panose="020F0502020204030204" pitchFamily="34" charset="0"/>
              </a:rPr>
              <a:t>operator++( d1 )</a:t>
            </a:r>
          </a:p>
          <a:p>
            <a:r>
              <a:rPr lang="en-US" altLang="en-US" smtClean="0">
                <a:latin typeface="Calibri" panose="020F0502020204030204" pitchFamily="34" charset="0"/>
              </a:rPr>
              <a:t>The prototype for this operator function would be declared in the Date class as </a:t>
            </a:r>
          </a:p>
          <a:p>
            <a:pPr lvl="2"/>
            <a:r>
              <a:rPr lang="en-US" altLang="en-US" sz="2600" smtClean="0">
                <a:solidFill>
                  <a:srgbClr val="FF0000"/>
                </a:solidFill>
                <a:latin typeface="Calibri" panose="020F0502020204030204" pitchFamily="34" charset="0"/>
              </a:rPr>
              <a:t>Date &amp; operator++( Date &amp; );</a:t>
            </a:r>
          </a:p>
        </p:txBody>
      </p:sp>
      <p:sp>
        <p:nvSpPr>
          <p:cNvPr id="109572"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304800" y="319603"/>
            <a:ext cx="7696200" cy="1143000"/>
          </a:xfrm>
        </p:spPr>
        <p:txBody>
          <a:bodyPr>
            <a:normAutofit/>
          </a:bodyPr>
          <a:lstStyle/>
          <a:p>
            <a:r>
              <a:rPr lang="en-US" sz="2800" smtClean="0"/>
              <a:t>10.7  Overloading the Unary Prefix and </a:t>
            </a:r>
            <a:br>
              <a:rPr lang="en-US" sz="2800" smtClean="0"/>
            </a:br>
            <a:r>
              <a:rPr lang="en-US" sz="2800"/>
              <a:t>	 </a:t>
            </a:r>
            <a:r>
              <a:rPr lang="en-US" sz="2800" smtClean="0"/>
              <a:t>Postfix </a:t>
            </a:r>
            <a:r>
              <a:rPr lang="en-US" sz="2800" smtClean="0">
                <a:solidFill>
                  <a:srgbClr val="0000FF"/>
                </a:solidFill>
              </a:rPr>
              <a:t>++ and --  Operators</a:t>
            </a:r>
            <a:endParaRPr lang="en-US" sz="2800" dirty="0" smtClean="0">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Placeholder 2"/>
          <p:cNvSpPr>
            <a:spLocks noGrp="1"/>
          </p:cNvSpPr>
          <p:nvPr>
            <p:ph type="body" idx="1"/>
          </p:nvPr>
        </p:nvSpPr>
        <p:spPr>
          <a:xfrm>
            <a:off x="457200" y="1447800"/>
            <a:ext cx="8229600" cy="4767262"/>
          </a:xfrm>
        </p:spPr>
        <p:txBody>
          <a:bodyPr>
            <a:normAutofit fontScale="62500" lnSpcReduction="20000"/>
          </a:bodyPr>
          <a:lstStyle/>
          <a:p>
            <a:pPr>
              <a:lnSpc>
                <a:spcPct val="120000"/>
              </a:lnSpc>
            </a:pPr>
            <a:r>
              <a:rPr lang="en-US" sz="3200" smtClean="0">
                <a:latin typeface="Calibri" panose="020F0502020204030204" pitchFamily="34" charset="0"/>
              </a:rPr>
              <a:t>Overloading the </a:t>
            </a:r>
            <a:r>
              <a:rPr lang="en-US" sz="3200" smtClean="0">
                <a:solidFill>
                  <a:srgbClr val="FF0000"/>
                </a:solidFill>
                <a:latin typeface="Calibri" panose="020F0502020204030204" pitchFamily="34" charset="0"/>
              </a:rPr>
              <a:t>Postfix Increment Operator</a:t>
            </a:r>
          </a:p>
          <a:p>
            <a:pPr>
              <a:lnSpc>
                <a:spcPct val="120000"/>
              </a:lnSpc>
            </a:pPr>
            <a:r>
              <a:rPr lang="en-US" smtClean="0">
                <a:latin typeface="Calibri" panose="020F0502020204030204" pitchFamily="34" charset="0"/>
              </a:rPr>
              <a:t>Overloading the postfix increment operator presents a challenge, because the compiler must be able to distinguish between the signatures of the overloaded prefix and postfix increment operator functions.</a:t>
            </a:r>
          </a:p>
          <a:p>
            <a:pPr>
              <a:lnSpc>
                <a:spcPct val="120000"/>
              </a:lnSpc>
            </a:pPr>
            <a:r>
              <a:rPr lang="en-US" smtClean="0">
                <a:solidFill>
                  <a:srgbClr val="FF0000"/>
                </a:solidFill>
                <a:latin typeface="Calibri" panose="020F0502020204030204" pitchFamily="34" charset="0"/>
              </a:rPr>
              <a:t>The convention that has been adopted in C++ is that, when the compiler sees the postincrementing expression d1++, it generates the </a:t>
            </a:r>
            <a:r>
              <a:rPr lang="en-US" smtClean="0">
                <a:solidFill>
                  <a:srgbClr val="0000FF"/>
                </a:solidFill>
                <a:latin typeface="Calibri" panose="020F0502020204030204" pitchFamily="34" charset="0"/>
              </a:rPr>
              <a:t>member-function</a:t>
            </a:r>
            <a:r>
              <a:rPr lang="en-US" smtClean="0">
                <a:solidFill>
                  <a:srgbClr val="FF0000"/>
                </a:solidFill>
                <a:latin typeface="Calibri" panose="020F0502020204030204" pitchFamily="34" charset="0"/>
              </a:rPr>
              <a:t> call</a:t>
            </a:r>
          </a:p>
          <a:p>
            <a:pPr lvl="2">
              <a:lnSpc>
                <a:spcPct val="120000"/>
              </a:lnSpc>
            </a:pPr>
            <a:r>
              <a:rPr lang="en-US" sz="2900" smtClean="0">
                <a:solidFill>
                  <a:srgbClr val="0000FF"/>
                </a:solidFill>
                <a:latin typeface="Calibri" panose="020F0502020204030204" pitchFamily="34" charset="0"/>
              </a:rPr>
              <a:t>d1.operator++( </a:t>
            </a:r>
            <a:r>
              <a:rPr lang="en-US" sz="2900" smtClean="0">
                <a:solidFill>
                  <a:srgbClr val="FF0000"/>
                </a:solidFill>
                <a:latin typeface="Calibri" panose="020F0502020204030204" pitchFamily="34" charset="0"/>
              </a:rPr>
              <a:t>0</a:t>
            </a:r>
            <a:r>
              <a:rPr lang="en-US" sz="2900" smtClean="0">
                <a:solidFill>
                  <a:srgbClr val="0000FF"/>
                </a:solidFill>
                <a:latin typeface="Calibri" panose="020F0502020204030204" pitchFamily="34" charset="0"/>
              </a:rPr>
              <a:t> )</a:t>
            </a:r>
          </a:p>
          <a:p>
            <a:pPr>
              <a:lnSpc>
                <a:spcPct val="120000"/>
              </a:lnSpc>
            </a:pPr>
            <a:r>
              <a:rPr lang="en-US" smtClean="0">
                <a:latin typeface="Calibri" panose="020F0502020204030204" pitchFamily="34" charset="0"/>
              </a:rPr>
              <a:t>The prototype for this function is </a:t>
            </a:r>
          </a:p>
          <a:p>
            <a:pPr lvl="2">
              <a:lnSpc>
                <a:spcPct val="120000"/>
              </a:lnSpc>
            </a:pPr>
            <a:r>
              <a:rPr lang="en-US" sz="2900" smtClean="0">
                <a:solidFill>
                  <a:srgbClr val="0000FF"/>
                </a:solidFill>
                <a:latin typeface="Calibri" panose="020F0502020204030204" pitchFamily="34" charset="0"/>
              </a:rPr>
              <a:t>Date operator++( </a:t>
            </a:r>
            <a:r>
              <a:rPr lang="en-US" sz="2900" smtClean="0">
                <a:solidFill>
                  <a:srgbClr val="FF0000"/>
                </a:solidFill>
                <a:latin typeface="Calibri" panose="020F0502020204030204" pitchFamily="34" charset="0"/>
              </a:rPr>
              <a:t>int</a:t>
            </a:r>
            <a:r>
              <a:rPr lang="en-US" sz="2900" smtClean="0">
                <a:solidFill>
                  <a:srgbClr val="0000FF"/>
                </a:solidFill>
                <a:latin typeface="Calibri" panose="020F0502020204030204" pitchFamily="34" charset="0"/>
              </a:rPr>
              <a:t> )</a:t>
            </a:r>
          </a:p>
          <a:p>
            <a:pPr>
              <a:lnSpc>
                <a:spcPct val="120000"/>
              </a:lnSpc>
            </a:pPr>
            <a:r>
              <a:rPr lang="en-US" smtClean="0">
                <a:solidFill>
                  <a:srgbClr val="008000"/>
                </a:solidFill>
                <a:latin typeface="Calibri" panose="020F0502020204030204" pitchFamily="34" charset="0"/>
              </a:rPr>
              <a:t>The argument 0 is strictly a “dummy value” that enables the compiler to distinguish between the prefix and postfix increment operator functions.</a:t>
            </a:r>
          </a:p>
          <a:p>
            <a:pPr>
              <a:lnSpc>
                <a:spcPct val="120000"/>
              </a:lnSpc>
            </a:pPr>
            <a:r>
              <a:rPr lang="en-US" smtClean="0">
                <a:latin typeface="Calibri" panose="020F0502020204030204" pitchFamily="34" charset="0"/>
              </a:rPr>
              <a:t>The same syntax is used to differentiate between the prefix and postfix </a:t>
            </a:r>
            <a:r>
              <a:rPr lang="en-US" u="sng" smtClean="0">
                <a:latin typeface="Calibri" panose="020F0502020204030204" pitchFamily="34" charset="0"/>
              </a:rPr>
              <a:t>decrement</a:t>
            </a:r>
            <a:r>
              <a:rPr lang="en-US" smtClean="0">
                <a:latin typeface="Calibri" panose="020F0502020204030204" pitchFamily="34" charset="0"/>
              </a:rPr>
              <a:t> operator functions.</a:t>
            </a:r>
            <a:endParaRPr lang="en-US" dirty="0" smtClean="0">
              <a:latin typeface="Calibri" panose="020F0502020204030204" pitchFamily="34" charset="0"/>
            </a:endParaRPr>
          </a:p>
        </p:txBody>
      </p:sp>
      <p:sp>
        <p:nvSpPr>
          <p:cNvPr id="110596"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2" name="Title 1"/>
          <p:cNvSpPr>
            <a:spLocks noGrp="1"/>
          </p:cNvSpPr>
          <p:nvPr>
            <p:ph type="title"/>
          </p:nvPr>
        </p:nvSpPr>
        <p:spPr>
          <a:xfrm>
            <a:off x="381000" y="286265"/>
            <a:ext cx="8229600" cy="1143000"/>
          </a:xfrm>
        </p:spPr>
        <p:txBody>
          <a:bodyPr>
            <a:normAutofit/>
          </a:bodyPr>
          <a:lstStyle/>
          <a:p>
            <a:r>
              <a:rPr lang="en-US" sz="2800" smtClean="0"/>
              <a:t>10.7  Overloading the Unary Prefix and Postfix </a:t>
            </a:r>
            <a:br>
              <a:rPr lang="en-US" sz="2800" smtClean="0"/>
            </a:br>
            <a:r>
              <a:rPr lang="en-US" sz="2800"/>
              <a:t>	</a:t>
            </a:r>
            <a:r>
              <a:rPr lang="en-US" sz="2800" smtClean="0">
                <a:solidFill>
                  <a:srgbClr val="0000FF"/>
                </a:solidFill>
              </a:rPr>
              <a:t>++ and --  Operators</a:t>
            </a:r>
            <a:endParaRPr lang="en-US" sz="2800" dirty="0" smtClean="0">
              <a:solidFill>
                <a:srgbClr val="0000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Placeholder 2"/>
          <p:cNvSpPr>
            <a:spLocks noGrp="1"/>
          </p:cNvSpPr>
          <p:nvPr>
            <p:ph type="body" idx="1"/>
          </p:nvPr>
        </p:nvSpPr>
        <p:spPr>
          <a:xfrm>
            <a:off x="457200" y="1460897"/>
            <a:ext cx="8229600" cy="4767262"/>
          </a:xfrm>
        </p:spPr>
        <p:txBody>
          <a:bodyPr>
            <a:normAutofit fontScale="70000" lnSpcReduction="20000"/>
          </a:bodyPr>
          <a:lstStyle/>
          <a:p>
            <a:pPr>
              <a:lnSpc>
                <a:spcPct val="120000"/>
              </a:lnSpc>
            </a:pPr>
            <a:r>
              <a:rPr lang="en-US" altLang="en-US" smtClean="0">
                <a:latin typeface="Calibri" panose="020F0502020204030204" pitchFamily="34" charset="0"/>
              </a:rPr>
              <a:t>If the </a:t>
            </a:r>
            <a:r>
              <a:rPr lang="en-US" altLang="en-US" smtClean="0">
                <a:solidFill>
                  <a:srgbClr val="FF0000"/>
                </a:solidFill>
                <a:latin typeface="Calibri" panose="020F0502020204030204" pitchFamily="34" charset="0"/>
              </a:rPr>
              <a:t>postfix increment </a:t>
            </a:r>
            <a:r>
              <a:rPr lang="en-US" altLang="en-US" smtClean="0">
                <a:latin typeface="Calibri" panose="020F0502020204030204" pitchFamily="34" charset="0"/>
              </a:rPr>
              <a:t>is implemented as a </a:t>
            </a:r>
            <a:r>
              <a:rPr lang="en-US" altLang="en-US" smtClean="0">
                <a:solidFill>
                  <a:srgbClr val="FF0000"/>
                </a:solidFill>
                <a:latin typeface="Calibri" panose="020F0502020204030204" pitchFamily="34" charset="0"/>
              </a:rPr>
              <a:t>non-member </a:t>
            </a:r>
            <a:r>
              <a:rPr lang="en-US" altLang="en-US" smtClean="0">
                <a:latin typeface="Calibri" panose="020F0502020204030204" pitchFamily="34" charset="0"/>
              </a:rPr>
              <a:t>function, then, when the compiler sees the expression d1++, the compiler generates the function call</a:t>
            </a:r>
          </a:p>
          <a:p>
            <a:pPr lvl="2">
              <a:lnSpc>
                <a:spcPct val="120000"/>
              </a:lnSpc>
            </a:pPr>
            <a:r>
              <a:rPr lang="en-US" altLang="en-US" sz="2600" smtClean="0">
                <a:solidFill>
                  <a:srgbClr val="0000FF"/>
                </a:solidFill>
                <a:latin typeface="Calibri" panose="020F0502020204030204" pitchFamily="34" charset="0"/>
              </a:rPr>
              <a:t>operator++( d1, 0 )</a:t>
            </a:r>
          </a:p>
          <a:p>
            <a:pPr>
              <a:lnSpc>
                <a:spcPct val="120000"/>
              </a:lnSpc>
            </a:pPr>
            <a:r>
              <a:rPr lang="en-US" altLang="en-US" smtClean="0">
                <a:latin typeface="Calibri" panose="020F0502020204030204" pitchFamily="34" charset="0"/>
              </a:rPr>
              <a:t>The prototype for this function would be</a:t>
            </a:r>
          </a:p>
          <a:p>
            <a:pPr lvl="2">
              <a:lnSpc>
                <a:spcPct val="120000"/>
              </a:lnSpc>
            </a:pPr>
            <a:r>
              <a:rPr lang="en-US" altLang="en-US" sz="2600" smtClean="0">
                <a:solidFill>
                  <a:srgbClr val="0000FF"/>
                </a:solidFill>
                <a:latin typeface="Calibri" panose="020F0502020204030204" pitchFamily="34" charset="0"/>
              </a:rPr>
              <a:t>Date operator++( Date &amp;, int )</a:t>
            </a:r>
            <a:r>
              <a:rPr lang="en-US" altLang="en-US" smtClean="0">
                <a:latin typeface="Calibri" panose="020F0502020204030204" pitchFamily="34" charset="0"/>
              </a:rPr>
              <a:t>;</a:t>
            </a:r>
          </a:p>
          <a:p>
            <a:pPr>
              <a:lnSpc>
                <a:spcPct val="120000"/>
              </a:lnSpc>
            </a:pPr>
            <a:r>
              <a:rPr lang="en-US" altLang="en-US" smtClean="0">
                <a:latin typeface="Calibri" panose="020F0502020204030204" pitchFamily="34" charset="0"/>
              </a:rPr>
              <a:t>Once again, the 0 argument is used by the compiler to distinguish between the prefix and postfix increment operators implemented as non-member functions.</a:t>
            </a:r>
          </a:p>
          <a:p>
            <a:pPr>
              <a:lnSpc>
                <a:spcPct val="120000"/>
              </a:lnSpc>
            </a:pPr>
            <a:r>
              <a:rPr lang="en-US" altLang="en-US" smtClean="0">
                <a:solidFill>
                  <a:srgbClr val="0000FF"/>
                </a:solidFill>
                <a:latin typeface="Calibri" panose="020F0502020204030204" pitchFamily="34" charset="0"/>
              </a:rPr>
              <a:t>The postfix increment operator returns Date objects by value, whereas the prefix increment operator returns Date objects by reference</a:t>
            </a:r>
            <a:r>
              <a:rPr lang="en-US" altLang="en-US" smtClean="0">
                <a:latin typeface="Calibri" panose="020F0502020204030204" pitchFamily="34" charset="0"/>
              </a:rPr>
              <a:t>—the postfix increment operator typically returns a temporary object that contains the original value of the object before the increment occurred.</a:t>
            </a:r>
          </a:p>
        </p:txBody>
      </p:sp>
      <p:sp>
        <p:nvSpPr>
          <p:cNvPr id="111620" name="Footer Placeholder 3"/>
          <p:cNvSpPr>
            <a:spLocks noGrp="1"/>
          </p:cNvSpPr>
          <p:nvPr>
            <p:ph type="ftr" sz="quarter" idx="11"/>
          </p:nvPr>
        </p:nvSpPr>
        <p:spPr/>
        <p:txBody>
          <a:bodyPr/>
          <a:lstStyle/>
          <a:p>
            <a:r>
              <a:rPr lang="en-US" smtClean="0"/>
              <a:t>©1992-2014 by Pearson Education, Inc. All Rights Reserved.</a:t>
            </a:r>
            <a:endParaRPr lang="en-US"/>
          </a:p>
        </p:txBody>
      </p:sp>
      <p:sp>
        <p:nvSpPr>
          <p:cNvPr id="11" name="Title 1"/>
          <p:cNvSpPr>
            <a:spLocks noGrp="1"/>
          </p:cNvSpPr>
          <p:nvPr>
            <p:ph type="title"/>
          </p:nvPr>
        </p:nvSpPr>
        <p:spPr>
          <a:xfrm>
            <a:off x="228600" y="137319"/>
            <a:ext cx="7772400" cy="1143000"/>
          </a:xfrm>
        </p:spPr>
        <p:txBody>
          <a:bodyPr>
            <a:normAutofit/>
          </a:bodyPr>
          <a:lstStyle/>
          <a:p>
            <a:r>
              <a:rPr lang="en-US" sz="2800" smtClean="0"/>
              <a:t>10.7  Overloading the Unary Prefix and </a:t>
            </a:r>
            <a:br>
              <a:rPr lang="en-US" sz="2800" smtClean="0"/>
            </a:br>
            <a:r>
              <a:rPr lang="en-US" sz="2800"/>
              <a:t>	 </a:t>
            </a:r>
            <a:r>
              <a:rPr lang="en-US" sz="2800" smtClean="0"/>
              <a:t>Postfix </a:t>
            </a:r>
            <a:r>
              <a:rPr lang="en-US" sz="2800" smtClean="0">
                <a:solidFill>
                  <a:srgbClr val="0000FF"/>
                </a:solidFill>
              </a:rPr>
              <a:t>++ and --  Operators</a:t>
            </a:r>
            <a:endParaRPr lang="en-US" sz="2800" dirty="0" smtClean="0">
              <a:solidFill>
                <a:srgbClr val="00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descr="cpphtp9_10_Page_2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10.8  Case Study: </a:t>
            </a:r>
            <a:r>
              <a:rPr lang="en-US" smtClean="0">
                <a:solidFill>
                  <a:srgbClr val="0000FF"/>
                </a:solidFill>
              </a:rPr>
              <a:t>A Date Class</a:t>
            </a:r>
            <a:endParaRPr lang="en-US" dirty="0" smtClean="0">
              <a:solidFill>
                <a:srgbClr val="0000FF"/>
              </a:solidFill>
            </a:endParaRPr>
          </a:p>
        </p:txBody>
      </p:sp>
      <p:sp>
        <p:nvSpPr>
          <p:cNvPr id="57347" name="Text Placeholder 2"/>
          <p:cNvSpPr>
            <a:spLocks noGrp="1"/>
          </p:cNvSpPr>
          <p:nvPr>
            <p:ph type="body" idx="1"/>
          </p:nvPr>
        </p:nvSpPr>
        <p:spPr/>
        <p:txBody>
          <a:bodyPr/>
          <a:lstStyle/>
          <a:p>
            <a:r>
              <a:rPr lang="en-US" altLang="en-US" smtClean="0">
                <a:latin typeface="Calibri" panose="020F0502020204030204" pitchFamily="34" charset="0"/>
              </a:rPr>
              <a:t>The program of Figs. </a:t>
            </a:r>
            <a:r>
              <a:rPr lang="en-US" altLang="en-US" smtClean="0">
                <a:solidFill>
                  <a:srgbClr val="0000FF"/>
                </a:solidFill>
                <a:latin typeface="Calibri" panose="020F0502020204030204" pitchFamily="34" charset="0"/>
              </a:rPr>
              <a:t>10.6 – 10.8 </a:t>
            </a:r>
            <a:r>
              <a:rPr lang="en-US" altLang="en-US" smtClean="0">
                <a:latin typeface="Calibri" panose="020F0502020204030204" pitchFamily="34" charset="0"/>
              </a:rPr>
              <a:t>demonstrates a Date class, which uses overloaded prefix and postfix increment operators to add 1 to the day in a Date object, </a:t>
            </a:r>
            <a:r>
              <a:rPr lang="en-US" altLang="en-US" u="sng" smtClean="0">
                <a:latin typeface="Calibri" panose="020F0502020204030204" pitchFamily="34" charset="0"/>
              </a:rPr>
              <a:t>while causing appropriate increments to the month and year if necessary</a:t>
            </a:r>
            <a:r>
              <a:rPr lang="en-US" altLang="en-US" smtClean="0">
                <a:latin typeface="Calibri" panose="020F0502020204030204" pitchFamily="34" charset="0"/>
              </a:rPr>
              <a:t>.</a:t>
            </a:r>
          </a:p>
        </p:txBody>
      </p:sp>
      <p:sp>
        <p:nvSpPr>
          <p:cNvPr id="11366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descr="cpphtp9_10_Page_2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descr="cpphtp9_10_Page_22"/>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10.1  Introduction</a:t>
            </a:r>
            <a:endParaRPr lang="en-US" dirty="0" smtClean="0"/>
          </a:p>
        </p:txBody>
      </p:sp>
      <p:sp>
        <p:nvSpPr>
          <p:cNvPr id="14339" name="Text Placeholder 2"/>
          <p:cNvSpPr>
            <a:spLocks noGrp="1"/>
          </p:cNvSpPr>
          <p:nvPr>
            <p:ph type="body" idx="1"/>
          </p:nvPr>
        </p:nvSpPr>
        <p:spPr/>
        <p:txBody>
          <a:bodyPr>
            <a:normAutofit fontScale="77500" lnSpcReduction="20000"/>
          </a:bodyPr>
          <a:lstStyle/>
          <a:p>
            <a:pPr>
              <a:lnSpc>
                <a:spcPct val="120000"/>
              </a:lnSpc>
            </a:pPr>
            <a:r>
              <a:rPr lang="en-US" altLang="en-US" smtClean="0">
                <a:solidFill>
                  <a:srgbClr val="FF0000"/>
                </a:solidFill>
              </a:rPr>
              <a:t>This chapter shows how to enable C++’s operators to work with objects </a:t>
            </a:r>
            <a:r>
              <a:rPr lang="en-US" altLang="en-US" smtClean="0"/>
              <a:t>—a process called </a:t>
            </a:r>
            <a:r>
              <a:rPr lang="en-US" altLang="en-US" smtClean="0">
                <a:solidFill>
                  <a:srgbClr val="0000FF"/>
                </a:solidFill>
              </a:rPr>
              <a:t>operator overloading</a:t>
            </a:r>
            <a:r>
              <a:rPr lang="en-US" altLang="en-US" smtClean="0"/>
              <a:t>. </a:t>
            </a:r>
          </a:p>
          <a:p>
            <a:pPr>
              <a:lnSpc>
                <a:spcPct val="120000"/>
              </a:lnSpc>
            </a:pPr>
            <a:r>
              <a:rPr lang="en-US" altLang="en-US" smtClean="0"/>
              <a:t>One example of an overloaded operator built into C++ is </a:t>
            </a:r>
            <a:r>
              <a:rPr lang="en-US" altLang="en-US" b="1" smtClean="0">
                <a:solidFill>
                  <a:srgbClr val="0000FF"/>
                </a:solidFill>
              </a:rPr>
              <a:t>&lt;&lt;</a:t>
            </a:r>
            <a:r>
              <a:rPr lang="en-US" altLang="en-US" smtClean="0"/>
              <a:t>, which is used both as the stream insertion operator and as the bitwise left-shift operator..</a:t>
            </a:r>
          </a:p>
          <a:p>
            <a:pPr>
              <a:lnSpc>
                <a:spcPct val="120000"/>
              </a:lnSpc>
            </a:pPr>
            <a:r>
              <a:rPr lang="en-US" altLang="en-US" smtClean="0"/>
              <a:t>C++ overloads the addition operator (</a:t>
            </a:r>
            <a:r>
              <a:rPr lang="en-US" altLang="en-US" b="1" smtClean="0">
                <a:solidFill>
                  <a:srgbClr val="0000FF"/>
                </a:solidFill>
              </a:rPr>
              <a:t>+</a:t>
            </a:r>
            <a:r>
              <a:rPr lang="en-US" altLang="en-US" smtClean="0"/>
              <a:t>) and the subtraction operator (</a:t>
            </a:r>
            <a:r>
              <a:rPr lang="en-US" altLang="en-US" smtClean="0">
                <a:solidFill>
                  <a:srgbClr val="0000FF"/>
                </a:solidFill>
              </a:rPr>
              <a:t>-</a:t>
            </a:r>
            <a:r>
              <a:rPr lang="en-US" altLang="en-US" smtClean="0"/>
              <a:t>) to perform differently, depending on their context in integer, floating-point and pointer arithmetic with data of fundamental types.</a:t>
            </a:r>
          </a:p>
          <a:p>
            <a:pPr>
              <a:lnSpc>
                <a:spcPct val="120000"/>
              </a:lnSpc>
            </a:pPr>
            <a:r>
              <a:rPr lang="en-US" altLang="en-US" smtClean="0">
                <a:solidFill>
                  <a:srgbClr val="FF0000"/>
                </a:solidFill>
              </a:rPr>
              <a:t>You can overload most operators to be used with class objects </a:t>
            </a:r>
            <a:r>
              <a:rPr lang="en-US" altLang="en-US" smtClean="0"/>
              <a:t>—the compiler generates the appropriate code based on the types of the operands.</a:t>
            </a:r>
          </a:p>
          <a:p>
            <a:pPr>
              <a:lnSpc>
                <a:spcPct val="120000"/>
              </a:lnSpc>
            </a:pPr>
            <a:endParaRPr lang="en-US" altLang="en-US" smtClean="0"/>
          </a:p>
        </p:txBody>
      </p:sp>
      <p:sp>
        <p:nvSpPr>
          <p:cNvPr id="1331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descr="cpphtp9_10_Page_2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 descr="cpphtp9_10_Page_2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 descr="cpphtp9_10_Page_2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descr="cpphtp9_10_Page_26"/>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 descr="cpphtp9_10_Page_27"/>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 descr="cpphtp9_10_Page_28"/>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1" descr="cpphtp9_10_Page_2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1" descr="cpphtp9_10_Page_3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10.8  Case Study: A Date Class (cont.)</a:t>
            </a:r>
            <a:endParaRPr lang="en-US" dirty="0" smtClean="0"/>
          </a:p>
        </p:txBody>
      </p:sp>
      <p:sp>
        <p:nvSpPr>
          <p:cNvPr id="68611" name="Text Placeholder 2"/>
          <p:cNvSpPr>
            <a:spLocks noGrp="1"/>
          </p:cNvSpPr>
          <p:nvPr>
            <p:ph type="body" idx="1"/>
          </p:nvPr>
        </p:nvSpPr>
        <p:spPr/>
        <p:txBody>
          <a:bodyPr/>
          <a:lstStyle/>
          <a:p>
            <a:r>
              <a:rPr lang="en-US" altLang="en-US" smtClean="0">
                <a:latin typeface="Calibri" panose="020F0502020204030204" pitchFamily="34" charset="0"/>
              </a:rPr>
              <a:t>The Date constructor (defined in Fig. 10.7, lines 13–16) calls setDate to validate the month, day and year specified.</a:t>
            </a:r>
          </a:p>
          <a:p>
            <a:pPr lvl="1"/>
            <a:r>
              <a:rPr lang="en-US" altLang="en-US" smtClean="0">
                <a:latin typeface="Calibri" panose="020F0502020204030204" pitchFamily="34" charset="0"/>
              </a:rPr>
              <a:t>Invalid values for the month, day or year result in </a:t>
            </a:r>
            <a:r>
              <a:rPr lang="en-US" altLang="en-US" smtClean="0">
                <a:solidFill>
                  <a:srgbClr val="0000FF"/>
                </a:solidFill>
                <a:latin typeface="Calibri" panose="020F0502020204030204" pitchFamily="34" charset="0"/>
              </a:rPr>
              <a:t>invalid_argument</a:t>
            </a:r>
            <a:r>
              <a:rPr lang="en-US" altLang="en-US" smtClean="0">
                <a:latin typeface="Calibri" panose="020F0502020204030204" pitchFamily="34" charset="0"/>
              </a:rPr>
              <a:t> exceptions.</a:t>
            </a:r>
          </a:p>
        </p:txBody>
      </p:sp>
      <p:sp>
        <p:nvSpPr>
          <p:cNvPr id="12493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10.8  Case Study: A Date Class (cont.)</a:t>
            </a:r>
            <a:endParaRPr lang="en-US" dirty="0" smtClean="0"/>
          </a:p>
        </p:txBody>
      </p:sp>
      <p:sp>
        <p:nvSpPr>
          <p:cNvPr id="70659" name="Text Placeholder 2"/>
          <p:cNvSpPr>
            <a:spLocks noGrp="1"/>
          </p:cNvSpPr>
          <p:nvPr>
            <p:ph type="body" idx="1"/>
          </p:nvPr>
        </p:nvSpPr>
        <p:spPr>
          <a:xfrm>
            <a:off x="457200" y="1364822"/>
            <a:ext cx="8229600" cy="4767262"/>
          </a:xfrm>
        </p:spPr>
        <p:txBody>
          <a:bodyPr>
            <a:normAutofit fontScale="77500" lnSpcReduction="20000"/>
          </a:bodyPr>
          <a:lstStyle/>
          <a:p>
            <a:pPr>
              <a:lnSpc>
                <a:spcPct val="120000"/>
              </a:lnSpc>
            </a:pPr>
            <a:r>
              <a:rPr lang="en-US" smtClean="0">
                <a:latin typeface="Calibri" panose="020F0502020204030204" pitchFamily="34" charset="0"/>
              </a:rPr>
              <a:t>Date Class Prefix Increment Operator</a:t>
            </a:r>
          </a:p>
          <a:p>
            <a:pPr>
              <a:lnSpc>
                <a:spcPct val="120000"/>
              </a:lnSpc>
            </a:pPr>
            <a:r>
              <a:rPr lang="en-US" smtClean="0">
                <a:solidFill>
                  <a:srgbClr val="0000FF"/>
                </a:solidFill>
                <a:latin typeface="Calibri" panose="020F0502020204030204" pitchFamily="34" charset="0"/>
              </a:rPr>
              <a:t>Overloading the prefix increment operator</a:t>
            </a:r>
            <a:r>
              <a:rPr lang="en-US" smtClean="0">
                <a:latin typeface="Calibri" panose="020F0502020204030204" pitchFamily="34" charset="0"/>
              </a:rPr>
              <a:t>.</a:t>
            </a:r>
          </a:p>
          <a:p>
            <a:pPr lvl="1">
              <a:lnSpc>
                <a:spcPct val="120000"/>
              </a:lnSpc>
            </a:pPr>
            <a:r>
              <a:rPr lang="en-US" smtClean="0">
                <a:latin typeface="Calibri" panose="020F0502020204030204" pitchFamily="34" charset="0"/>
              </a:rPr>
              <a:t>The prefix increment operator (defined in Fig. 10.7, lines 41–45) calls utility function helpIncrement (defined in Fig. 10.7, lines 87–104) to increment the date.</a:t>
            </a:r>
          </a:p>
          <a:p>
            <a:pPr lvl="1">
              <a:lnSpc>
                <a:spcPct val="120000"/>
              </a:lnSpc>
            </a:pPr>
            <a:r>
              <a:rPr lang="en-US" smtClean="0">
                <a:latin typeface="Calibri" panose="020F0502020204030204" pitchFamily="34" charset="0"/>
              </a:rPr>
              <a:t>This function deals with “wraparounds” or “carries” that occur when we increment the last day of the month.</a:t>
            </a:r>
          </a:p>
          <a:p>
            <a:pPr lvl="1">
              <a:lnSpc>
                <a:spcPct val="120000"/>
              </a:lnSpc>
            </a:pPr>
            <a:r>
              <a:rPr lang="en-US" smtClean="0">
                <a:latin typeface="Calibri" panose="020F0502020204030204" pitchFamily="34" charset="0"/>
              </a:rPr>
              <a:t>These carries require incrementing the month.</a:t>
            </a:r>
          </a:p>
          <a:p>
            <a:pPr lvl="1">
              <a:lnSpc>
                <a:spcPct val="120000"/>
              </a:lnSpc>
            </a:pPr>
            <a:r>
              <a:rPr lang="en-US" smtClean="0">
                <a:latin typeface="Calibri" panose="020F0502020204030204" pitchFamily="34" charset="0"/>
              </a:rPr>
              <a:t>If the month is already 12, then the year must also be incremented and the month must be set to 1.</a:t>
            </a:r>
          </a:p>
          <a:p>
            <a:pPr lvl="1">
              <a:lnSpc>
                <a:spcPct val="120000"/>
              </a:lnSpc>
            </a:pPr>
            <a:r>
              <a:rPr lang="en-US" smtClean="0">
                <a:latin typeface="Calibri" panose="020F0502020204030204" pitchFamily="34" charset="0"/>
              </a:rPr>
              <a:t>Function helpIncrement uses function endOfMonth to determine whether the end of a month has been reached and increment the day correctly.</a:t>
            </a:r>
            <a:endParaRPr lang="en-US" dirty="0" smtClean="0">
              <a:latin typeface="Calibri" panose="020F0502020204030204" pitchFamily="34" charset="0"/>
            </a:endParaRPr>
          </a:p>
        </p:txBody>
      </p:sp>
      <p:sp>
        <p:nvSpPr>
          <p:cNvPr id="12493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tabLst>
                <a:tab pos="1025525" algn="l"/>
              </a:tabLst>
            </a:pPr>
            <a:r>
              <a:rPr lang="en-US" sz="2800" smtClean="0"/>
              <a:t>10.2  Using the Overloaded Operators of </a:t>
            </a:r>
            <a:br>
              <a:rPr lang="en-US" sz="2800" smtClean="0"/>
            </a:br>
            <a:r>
              <a:rPr lang="en-US" sz="2800"/>
              <a:t>	</a:t>
            </a:r>
            <a:r>
              <a:rPr lang="en-US" sz="2800" smtClean="0">
                <a:solidFill>
                  <a:srgbClr val="0000FF"/>
                </a:solidFill>
              </a:rPr>
              <a:t>Standard Library Class string</a:t>
            </a:r>
            <a:endParaRPr lang="en-US" sz="2800" dirty="0" smtClean="0">
              <a:solidFill>
                <a:srgbClr val="0000FF"/>
              </a:solidFill>
            </a:endParaRPr>
          </a:p>
        </p:txBody>
      </p:sp>
      <p:sp>
        <p:nvSpPr>
          <p:cNvPr id="15363" name="Text Placeholder 2"/>
          <p:cNvSpPr>
            <a:spLocks noGrp="1"/>
          </p:cNvSpPr>
          <p:nvPr>
            <p:ph type="body" idx="1"/>
          </p:nvPr>
        </p:nvSpPr>
        <p:spPr/>
        <p:txBody>
          <a:bodyPr>
            <a:normAutofit lnSpcReduction="10000"/>
          </a:bodyPr>
          <a:lstStyle/>
          <a:p>
            <a:pPr>
              <a:lnSpc>
                <a:spcPct val="120000"/>
              </a:lnSpc>
            </a:pPr>
            <a:r>
              <a:rPr lang="en-US" altLang="en-US" smtClean="0">
                <a:latin typeface="Calibri" panose="020F0502020204030204" pitchFamily="34" charset="0"/>
              </a:rPr>
              <a:t>Figure 10.1 demonstrates many of class string’s overloaded operators and several other useful member functions, including </a:t>
            </a:r>
            <a:r>
              <a:rPr lang="en-US" altLang="en-US" smtClean="0">
                <a:solidFill>
                  <a:srgbClr val="0000FF"/>
                </a:solidFill>
                <a:latin typeface="Calibri" panose="020F0502020204030204" pitchFamily="34" charset="0"/>
              </a:rPr>
              <a:t>empty</a:t>
            </a:r>
            <a:r>
              <a:rPr lang="en-US" altLang="en-US" smtClean="0">
                <a:latin typeface="Calibri" panose="020F0502020204030204" pitchFamily="34" charset="0"/>
              </a:rPr>
              <a:t>, </a:t>
            </a:r>
            <a:r>
              <a:rPr lang="en-US" altLang="en-US" smtClean="0">
                <a:solidFill>
                  <a:srgbClr val="0000FF"/>
                </a:solidFill>
                <a:latin typeface="Calibri" panose="020F0502020204030204" pitchFamily="34" charset="0"/>
              </a:rPr>
              <a:t>substr</a:t>
            </a:r>
            <a:r>
              <a:rPr lang="en-US" altLang="en-US" smtClean="0">
                <a:latin typeface="Calibri" panose="020F0502020204030204" pitchFamily="34" charset="0"/>
              </a:rPr>
              <a:t> and </a:t>
            </a:r>
            <a:r>
              <a:rPr lang="en-US" altLang="en-US" smtClean="0">
                <a:solidFill>
                  <a:srgbClr val="0000FF"/>
                </a:solidFill>
                <a:latin typeface="Calibri" panose="020F0502020204030204" pitchFamily="34" charset="0"/>
              </a:rPr>
              <a:t>at</a:t>
            </a:r>
            <a:r>
              <a:rPr lang="en-US" altLang="en-US" smtClean="0">
                <a:latin typeface="Calibri" panose="020F0502020204030204" pitchFamily="34" charset="0"/>
              </a:rPr>
              <a:t>. </a:t>
            </a:r>
          </a:p>
          <a:p>
            <a:pPr lvl="1">
              <a:lnSpc>
                <a:spcPct val="120000"/>
              </a:lnSpc>
            </a:pPr>
            <a:r>
              <a:rPr lang="en-US" altLang="en-US">
                <a:latin typeface="Calibri" panose="020F0502020204030204" pitchFamily="34" charset="0"/>
              </a:rPr>
              <a:t>f</a:t>
            </a:r>
            <a:r>
              <a:rPr lang="en-US" altLang="en-US" smtClean="0">
                <a:latin typeface="Calibri" panose="020F0502020204030204" pitchFamily="34" charset="0"/>
              </a:rPr>
              <a:t>unction </a:t>
            </a:r>
            <a:r>
              <a:rPr lang="en-US" altLang="en-US" smtClean="0">
                <a:solidFill>
                  <a:srgbClr val="0000FF"/>
                </a:solidFill>
                <a:latin typeface="Calibri" panose="020F0502020204030204" pitchFamily="34" charset="0"/>
              </a:rPr>
              <a:t>empty</a:t>
            </a:r>
            <a:r>
              <a:rPr lang="en-US" altLang="en-US" smtClean="0">
                <a:latin typeface="Calibri" panose="020F0502020204030204" pitchFamily="34" charset="0"/>
              </a:rPr>
              <a:t> determines whether a string is empty, </a:t>
            </a:r>
          </a:p>
          <a:p>
            <a:pPr lvl="1">
              <a:lnSpc>
                <a:spcPct val="120000"/>
              </a:lnSpc>
            </a:pPr>
            <a:r>
              <a:rPr lang="en-US" altLang="en-US" smtClean="0">
                <a:latin typeface="Calibri" panose="020F0502020204030204" pitchFamily="34" charset="0"/>
              </a:rPr>
              <a:t>function </a:t>
            </a:r>
            <a:r>
              <a:rPr lang="en-US" altLang="en-US" smtClean="0">
                <a:solidFill>
                  <a:srgbClr val="0000FF"/>
                </a:solidFill>
                <a:latin typeface="Calibri" panose="020F0502020204030204" pitchFamily="34" charset="0"/>
              </a:rPr>
              <a:t>substr</a:t>
            </a:r>
            <a:r>
              <a:rPr lang="en-US" altLang="en-US" smtClean="0">
                <a:latin typeface="Calibri" panose="020F0502020204030204" pitchFamily="34" charset="0"/>
              </a:rPr>
              <a:t> returns a string that represents a portion of an existing string.</a:t>
            </a:r>
          </a:p>
          <a:p>
            <a:pPr lvl="1">
              <a:lnSpc>
                <a:spcPct val="120000"/>
              </a:lnSpc>
            </a:pPr>
            <a:r>
              <a:rPr lang="en-US" altLang="en-US" smtClean="0">
                <a:latin typeface="Calibri" panose="020F0502020204030204" pitchFamily="34" charset="0"/>
              </a:rPr>
              <a:t>function </a:t>
            </a:r>
            <a:r>
              <a:rPr lang="en-US" altLang="en-US" smtClean="0">
                <a:solidFill>
                  <a:srgbClr val="0000FF"/>
                </a:solidFill>
                <a:latin typeface="Calibri" panose="020F0502020204030204" pitchFamily="34" charset="0"/>
              </a:rPr>
              <a:t>at</a:t>
            </a:r>
            <a:r>
              <a:rPr lang="en-US" altLang="en-US" smtClean="0">
                <a:latin typeface="Calibri" panose="020F0502020204030204" pitchFamily="34" charset="0"/>
              </a:rPr>
              <a:t> returns the character at a specific index in a string (after checking that the index is in range). </a:t>
            </a:r>
          </a:p>
          <a:p>
            <a:pPr>
              <a:lnSpc>
                <a:spcPct val="120000"/>
              </a:lnSpc>
            </a:pPr>
            <a:r>
              <a:rPr lang="en-US" altLang="en-US" smtClean="0">
                <a:solidFill>
                  <a:srgbClr val="FF0000"/>
                </a:solidFill>
                <a:latin typeface="Calibri" panose="020F0502020204030204" pitchFamily="34" charset="0"/>
              </a:rPr>
              <a:t>Chapter 21 presents class string in detail</a:t>
            </a:r>
            <a:r>
              <a:rPr lang="en-US" altLang="en-US" smtClean="0">
                <a:latin typeface="Calibri" panose="020F0502020204030204" pitchFamily="34" charset="0"/>
              </a:rPr>
              <a:t>.</a:t>
            </a:r>
          </a:p>
        </p:txBody>
      </p:sp>
      <p:sp>
        <p:nvSpPr>
          <p:cNvPr id="1331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10.8  Case Study: A Date Class (cont.)</a:t>
            </a:r>
            <a:endParaRPr lang="en-US" dirty="0" smtClean="0"/>
          </a:p>
        </p:txBody>
      </p:sp>
      <p:sp>
        <p:nvSpPr>
          <p:cNvPr id="70659" name="Text Placeholder 2"/>
          <p:cNvSpPr>
            <a:spLocks noGrp="1"/>
          </p:cNvSpPr>
          <p:nvPr>
            <p:ph type="body" idx="1"/>
          </p:nvPr>
        </p:nvSpPr>
        <p:spPr>
          <a:xfrm>
            <a:off x="457200" y="1650207"/>
            <a:ext cx="8229600" cy="4525962"/>
          </a:xfrm>
        </p:spPr>
        <p:txBody>
          <a:bodyPr/>
          <a:lstStyle/>
          <a:p>
            <a:r>
              <a:rPr lang="en-US" altLang="en-US" smtClean="0">
                <a:latin typeface="Calibri" panose="020F0502020204030204" pitchFamily="34" charset="0"/>
              </a:rPr>
              <a:t>The overloaded prefix increment operator </a:t>
            </a:r>
            <a:r>
              <a:rPr lang="en-US" altLang="en-US" smtClean="0">
                <a:solidFill>
                  <a:srgbClr val="FF0000"/>
                </a:solidFill>
                <a:latin typeface="Calibri" panose="020F0502020204030204" pitchFamily="34" charset="0"/>
              </a:rPr>
              <a:t>returns a reference</a:t>
            </a:r>
            <a:r>
              <a:rPr lang="en-US" altLang="en-US" smtClean="0">
                <a:latin typeface="Calibri" panose="020F0502020204030204" pitchFamily="34" charset="0"/>
              </a:rPr>
              <a:t> to the current Date object (i.e., the one that was just incremented).</a:t>
            </a:r>
          </a:p>
          <a:p>
            <a:r>
              <a:rPr lang="en-US" altLang="en-US" smtClean="0">
                <a:latin typeface="Calibri" panose="020F0502020204030204" pitchFamily="34" charset="0"/>
              </a:rPr>
              <a:t>This occurs because the current object, </a:t>
            </a:r>
            <a:r>
              <a:rPr lang="en-US" altLang="en-US" smtClean="0">
                <a:solidFill>
                  <a:srgbClr val="0000FF"/>
                </a:solidFill>
                <a:latin typeface="Calibri" panose="020F0502020204030204" pitchFamily="34" charset="0"/>
              </a:rPr>
              <a:t>*this</a:t>
            </a:r>
            <a:r>
              <a:rPr lang="en-US" altLang="en-US" smtClean="0">
                <a:latin typeface="Calibri" panose="020F0502020204030204" pitchFamily="34" charset="0"/>
              </a:rPr>
              <a:t>, is returned as a </a:t>
            </a:r>
            <a:r>
              <a:rPr lang="en-US" altLang="en-US" smtClean="0">
                <a:solidFill>
                  <a:srgbClr val="0000FF"/>
                </a:solidFill>
                <a:latin typeface="Calibri" panose="020F0502020204030204" pitchFamily="34" charset="0"/>
              </a:rPr>
              <a:t>Date &amp;</a:t>
            </a:r>
            <a:r>
              <a:rPr lang="en-US" altLang="en-US" smtClean="0">
                <a:latin typeface="Calibri" panose="020F0502020204030204" pitchFamily="34" charset="0"/>
              </a:rPr>
              <a:t>.</a:t>
            </a:r>
          </a:p>
          <a:p>
            <a:pPr lvl="1"/>
            <a:r>
              <a:rPr lang="en-US" altLang="en-US" smtClean="0">
                <a:solidFill>
                  <a:srgbClr val="0000FF"/>
                </a:solidFill>
                <a:latin typeface="Calibri" panose="020F0502020204030204" pitchFamily="34" charset="0"/>
              </a:rPr>
              <a:t>Enables a preincremented Date object to be used as an lvalue</a:t>
            </a:r>
            <a:r>
              <a:rPr lang="en-US" altLang="en-US" smtClean="0">
                <a:latin typeface="Calibri" panose="020F0502020204030204" pitchFamily="34" charset="0"/>
              </a:rPr>
              <a:t>, which is how the built-in prefix increment operator works for fundamental types.</a:t>
            </a:r>
          </a:p>
        </p:txBody>
      </p:sp>
      <p:sp>
        <p:nvSpPr>
          <p:cNvPr id="12595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10.8  Case Study: A Date Class (cont.)</a:t>
            </a:r>
            <a:endParaRPr lang="en-US" dirty="0" smtClean="0"/>
          </a:p>
        </p:txBody>
      </p:sp>
      <p:sp>
        <p:nvSpPr>
          <p:cNvPr id="72707" name="Text Placeholder 2"/>
          <p:cNvSpPr>
            <a:spLocks noGrp="1"/>
          </p:cNvSpPr>
          <p:nvPr>
            <p:ph type="body" idx="1"/>
          </p:nvPr>
        </p:nvSpPr>
        <p:spPr>
          <a:xfrm>
            <a:off x="457200" y="1481138"/>
            <a:ext cx="8229600" cy="4691062"/>
          </a:xfrm>
        </p:spPr>
        <p:txBody>
          <a:bodyPr>
            <a:normAutofit fontScale="77500" lnSpcReduction="20000"/>
          </a:bodyPr>
          <a:lstStyle/>
          <a:p>
            <a:r>
              <a:rPr lang="en-US" smtClean="0">
                <a:latin typeface="Calibri" panose="020F0502020204030204" pitchFamily="34" charset="0"/>
              </a:rPr>
              <a:t>Date Class Postfix Increment Operator</a:t>
            </a:r>
          </a:p>
          <a:p>
            <a:r>
              <a:rPr lang="en-US" smtClean="0">
                <a:latin typeface="Calibri" panose="020F0502020204030204" pitchFamily="34" charset="0"/>
              </a:rPr>
              <a:t>Overloading the postfix increment operator (defined in Fig. 10.7, lines 49–56) is </a:t>
            </a:r>
            <a:r>
              <a:rPr lang="en-US" u="sng" smtClean="0">
                <a:latin typeface="Calibri" panose="020F0502020204030204" pitchFamily="34" charset="0"/>
              </a:rPr>
              <a:t>trickier</a:t>
            </a:r>
            <a:r>
              <a:rPr lang="en-US" smtClean="0">
                <a:latin typeface="Calibri" panose="020F0502020204030204" pitchFamily="34" charset="0"/>
              </a:rPr>
              <a:t>.</a:t>
            </a:r>
          </a:p>
          <a:p>
            <a:pPr lvl="1"/>
            <a:r>
              <a:rPr lang="en-US" smtClean="0">
                <a:solidFill>
                  <a:srgbClr val="0000FF"/>
                </a:solidFill>
                <a:latin typeface="Calibri" panose="020F0502020204030204" pitchFamily="34" charset="0"/>
              </a:rPr>
              <a:t>To emulate the effect of the postincrement, we must return an unincremented copy of the Date object.</a:t>
            </a:r>
          </a:p>
          <a:p>
            <a:pPr lvl="1"/>
            <a:r>
              <a:rPr lang="en-US" smtClean="0">
                <a:latin typeface="Calibri" panose="020F0502020204030204" pitchFamily="34" charset="0"/>
              </a:rPr>
              <a:t>So we’d like our postfix increment operator to operate the same way on a Date object.</a:t>
            </a:r>
          </a:p>
          <a:p>
            <a:pPr lvl="1"/>
            <a:r>
              <a:rPr lang="en-US" smtClean="0">
                <a:latin typeface="Calibri" panose="020F0502020204030204" pitchFamily="34" charset="0"/>
              </a:rPr>
              <a:t>On entry to operator++, we </a:t>
            </a:r>
            <a:r>
              <a:rPr lang="en-US" smtClean="0">
                <a:solidFill>
                  <a:srgbClr val="FF0000"/>
                </a:solidFill>
                <a:latin typeface="Calibri" panose="020F0502020204030204" pitchFamily="34" charset="0"/>
              </a:rPr>
              <a:t>save the current object (*this) in temp </a:t>
            </a:r>
            <a:r>
              <a:rPr lang="en-US" smtClean="0">
                <a:latin typeface="Calibri" panose="020F0502020204030204" pitchFamily="34" charset="0"/>
              </a:rPr>
              <a:t>(line 51).</a:t>
            </a:r>
          </a:p>
          <a:p>
            <a:pPr lvl="1"/>
            <a:r>
              <a:rPr lang="en-US" smtClean="0">
                <a:latin typeface="Calibri" panose="020F0502020204030204" pitchFamily="34" charset="0"/>
              </a:rPr>
              <a:t>Next, we call helpIncrement to increment the current Date object.</a:t>
            </a:r>
          </a:p>
          <a:p>
            <a:pPr lvl="1"/>
            <a:r>
              <a:rPr lang="en-US" smtClean="0">
                <a:latin typeface="Calibri" panose="020F0502020204030204" pitchFamily="34" charset="0"/>
              </a:rPr>
              <a:t>Then, line 55 </a:t>
            </a:r>
            <a:r>
              <a:rPr lang="en-US" smtClean="0">
                <a:solidFill>
                  <a:srgbClr val="0000FF"/>
                </a:solidFill>
                <a:latin typeface="Calibri" panose="020F0502020204030204" pitchFamily="34" charset="0"/>
              </a:rPr>
              <a:t>returns the unincremented copy of the object previously stored in temp</a:t>
            </a:r>
            <a:r>
              <a:rPr lang="en-US" smtClean="0">
                <a:latin typeface="Calibri" panose="020F0502020204030204" pitchFamily="34" charset="0"/>
              </a:rPr>
              <a:t>.</a:t>
            </a:r>
          </a:p>
          <a:p>
            <a:pPr lvl="1"/>
            <a:r>
              <a:rPr lang="en-US" smtClean="0">
                <a:solidFill>
                  <a:srgbClr val="0000FF"/>
                </a:solidFill>
                <a:latin typeface="Calibri" panose="020F0502020204030204" pitchFamily="34" charset="0"/>
              </a:rPr>
              <a:t>This function cannot return a reference to the local Date object temp</a:t>
            </a:r>
            <a:r>
              <a:rPr lang="en-US" smtClean="0">
                <a:latin typeface="Calibri" panose="020F0502020204030204" pitchFamily="34" charset="0"/>
              </a:rPr>
              <a:t>, because a local variable is destroyed when the function in which it’s declared exits.</a:t>
            </a:r>
            <a:endParaRPr lang="en-US" dirty="0" smtClean="0">
              <a:latin typeface="Calibri" panose="020F0502020204030204" pitchFamily="34" charset="0"/>
            </a:endParaRPr>
          </a:p>
        </p:txBody>
      </p:sp>
      <p:sp>
        <p:nvSpPr>
          <p:cNvPr id="12698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 descr="cpphtp9_10_Page_3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10.9  Dynamic Memory Management</a:t>
            </a:r>
            <a:endParaRPr lang="en-US" dirty="0" smtClean="0"/>
          </a:p>
        </p:txBody>
      </p:sp>
      <p:sp>
        <p:nvSpPr>
          <p:cNvPr id="73731" name="Text Placeholder 2"/>
          <p:cNvSpPr>
            <a:spLocks noGrp="1"/>
          </p:cNvSpPr>
          <p:nvPr>
            <p:ph type="body" idx="1"/>
          </p:nvPr>
        </p:nvSpPr>
        <p:spPr>
          <a:xfrm>
            <a:off x="457200" y="1481138"/>
            <a:ext cx="8229600" cy="4767262"/>
          </a:xfrm>
        </p:spPr>
        <p:txBody>
          <a:bodyPr>
            <a:normAutofit fontScale="70000" lnSpcReduction="20000"/>
          </a:bodyPr>
          <a:lstStyle/>
          <a:p>
            <a:pPr>
              <a:lnSpc>
                <a:spcPct val="120000"/>
              </a:lnSpc>
            </a:pPr>
            <a:r>
              <a:rPr lang="en-US" altLang="en-US" smtClean="0">
                <a:latin typeface="Calibri" panose="020F0502020204030204" pitchFamily="34" charset="0"/>
              </a:rPr>
              <a:t>You can control the allocation and deallocation of memory in a program for objects and for arrays of any built-in or user-defined type.</a:t>
            </a:r>
          </a:p>
          <a:p>
            <a:pPr lvl="1">
              <a:lnSpc>
                <a:spcPct val="120000"/>
              </a:lnSpc>
            </a:pPr>
            <a:r>
              <a:rPr lang="en-US" altLang="en-US" sz="2600" smtClean="0">
                <a:solidFill>
                  <a:srgbClr val="0000FF"/>
                </a:solidFill>
                <a:latin typeface="Calibri" panose="020F0502020204030204" pitchFamily="34" charset="0"/>
              </a:rPr>
              <a:t>Known as dynamic memory management; performed with new and delete</a:t>
            </a:r>
            <a:r>
              <a:rPr lang="en-US" altLang="en-US" smtClean="0">
                <a:latin typeface="Calibri" panose="020F0502020204030204" pitchFamily="34" charset="0"/>
              </a:rPr>
              <a:t>. </a:t>
            </a:r>
          </a:p>
          <a:p>
            <a:pPr>
              <a:lnSpc>
                <a:spcPct val="120000"/>
              </a:lnSpc>
            </a:pPr>
            <a:r>
              <a:rPr lang="en-US" altLang="en-US" smtClean="0">
                <a:latin typeface="Calibri" panose="020F0502020204030204" pitchFamily="34" charset="0"/>
              </a:rPr>
              <a:t>You can use the </a:t>
            </a:r>
            <a:r>
              <a:rPr lang="en-US" altLang="en-US" smtClean="0">
                <a:solidFill>
                  <a:srgbClr val="FF0000"/>
                </a:solidFill>
                <a:latin typeface="Calibri" panose="020F0502020204030204" pitchFamily="34" charset="0"/>
              </a:rPr>
              <a:t>new operator </a:t>
            </a:r>
            <a:r>
              <a:rPr lang="en-US" altLang="en-US" smtClean="0">
                <a:latin typeface="Calibri" panose="020F0502020204030204" pitchFamily="34" charset="0"/>
              </a:rPr>
              <a:t>to dynamically allocate (i.e., reserve) the exact amount of memory required to hold an object or built-in array at execution time.</a:t>
            </a:r>
          </a:p>
          <a:p>
            <a:pPr>
              <a:lnSpc>
                <a:spcPct val="120000"/>
              </a:lnSpc>
            </a:pPr>
            <a:r>
              <a:rPr lang="en-US" altLang="en-US" smtClean="0">
                <a:latin typeface="Calibri" panose="020F0502020204030204" pitchFamily="34" charset="0"/>
              </a:rPr>
              <a:t>The object or built-in array is created in the </a:t>
            </a:r>
            <a:r>
              <a:rPr lang="en-US" altLang="en-US" smtClean="0">
                <a:solidFill>
                  <a:srgbClr val="0000FF"/>
                </a:solidFill>
                <a:latin typeface="Calibri" panose="020F0502020204030204" pitchFamily="34" charset="0"/>
              </a:rPr>
              <a:t>free store (also called the heap)</a:t>
            </a:r>
            <a:r>
              <a:rPr lang="en-US" altLang="en-US" smtClean="0">
                <a:latin typeface="Calibri" panose="020F0502020204030204" pitchFamily="34" charset="0"/>
              </a:rPr>
              <a:t>—a region of memory assigned to each program for storing dynamically allocated objects.</a:t>
            </a:r>
          </a:p>
          <a:p>
            <a:pPr>
              <a:lnSpc>
                <a:spcPct val="120000"/>
              </a:lnSpc>
            </a:pPr>
            <a:r>
              <a:rPr lang="en-US" altLang="en-US" smtClean="0">
                <a:latin typeface="Calibri" panose="020F0502020204030204" pitchFamily="34" charset="0"/>
              </a:rPr>
              <a:t>Once memory is allocated in the free store, you can access it via the </a:t>
            </a:r>
            <a:r>
              <a:rPr lang="en-US" altLang="en-US" smtClean="0">
                <a:solidFill>
                  <a:srgbClr val="FF0000"/>
                </a:solidFill>
                <a:latin typeface="Calibri" panose="020F0502020204030204" pitchFamily="34" charset="0"/>
              </a:rPr>
              <a:t>pointer</a:t>
            </a:r>
            <a:r>
              <a:rPr lang="en-US" altLang="en-US" smtClean="0">
                <a:latin typeface="Calibri" panose="020F0502020204030204" pitchFamily="34" charset="0"/>
              </a:rPr>
              <a:t> that operator new returns.</a:t>
            </a:r>
          </a:p>
          <a:p>
            <a:pPr>
              <a:lnSpc>
                <a:spcPct val="120000"/>
              </a:lnSpc>
            </a:pPr>
            <a:r>
              <a:rPr lang="en-US" altLang="en-US" smtClean="0">
                <a:latin typeface="Calibri" panose="020F0502020204030204" pitchFamily="34" charset="0"/>
              </a:rPr>
              <a:t>You can return memory to the free store by using the </a:t>
            </a:r>
            <a:r>
              <a:rPr lang="en-US" altLang="en-US" smtClean="0">
                <a:solidFill>
                  <a:srgbClr val="FF0000"/>
                </a:solidFill>
                <a:latin typeface="Calibri" panose="020F0502020204030204" pitchFamily="34" charset="0"/>
              </a:rPr>
              <a:t>delete operator </a:t>
            </a:r>
            <a:r>
              <a:rPr lang="en-US" altLang="en-US" smtClean="0">
                <a:latin typeface="Calibri" panose="020F0502020204030204" pitchFamily="34" charset="0"/>
              </a:rPr>
              <a:t>to deallocate it. </a:t>
            </a:r>
          </a:p>
        </p:txBody>
      </p:sp>
      <p:sp>
        <p:nvSpPr>
          <p:cNvPr id="5325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10.9  Dynamic Memory Management</a:t>
            </a:r>
            <a:endParaRPr lang="en-US" dirty="0" smtClean="0"/>
          </a:p>
        </p:txBody>
      </p:sp>
      <p:sp>
        <p:nvSpPr>
          <p:cNvPr id="74755" name="Text Placeholder 2"/>
          <p:cNvSpPr>
            <a:spLocks noGrp="1"/>
          </p:cNvSpPr>
          <p:nvPr>
            <p:ph type="body" idx="1"/>
          </p:nvPr>
        </p:nvSpPr>
        <p:spPr/>
        <p:txBody>
          <a:bodyPr/>
          <a:lstStyle/>
          <a:p>
            <a:r>
              <a:rPr lang="en-US" smtClean="0">
                <a:solidFill>
                  <a:srgbClr val="0000FF"/>
                </a:solidFill>
                <a:latin typeface="Calibri" panose="020F0502020204030204" pitchFamily="34" charset="0"/>
              </a:rPr>
              <a:t>Obtaining Dynamic Memory with new</a:t>
            </a:r>
          </a:p>
          <a:p>
            <a:pPr lvl="1"/>
            <a:r>
              <a:rPr lang="en-US" sz="2400" smtClean="0">
                <a:latin typeface="Calibri" panose="020F0502020204030204" pitchFamily="34" charset="0"/>
              </a:rPr>
              <a:t>The new operator allocates storage of the proper size for an object of type Time, calls the default constructor to initialize the object and returns a pointer to the type specified to the right of the new operator (i.e., a Time *).</a:t>
            </a:r>
          </a:p>
          <a:p>
            <a:pPr lvl="1"/>
            <a:r>
              <a:rPr lang="en-US" sz="2400" smtClean="0">
                <a:solidFill>
                  <a:srgbClr val="FF0000"/>
                </a:solidFill>
                <a:latin typeface="Calibri" panose="020F0502020204030204" pitchFamily="34" charset="0"/>
              </a:rPr>
              <a:t>If new is unable to find sufficient space in memory for the object, it indicates that an error occurred by “throwing an exception.” </a:t>
            </a:r>
            <a:endParaRPr lang="en-US" sz="2400" dirty="0" smtClean="0">
              <a:solidFill>
                <a:srgbClr val="FF0000"/>
              </a:solidFill>
              <a:latin typeface="Calibri" panose="020F0502020204030204" pitchFamily="34" charset="0"/>
            </a:endParaRPr>
          </a:p>
        </p:txBody>
      </p:sp>
      <p:sp>
        <p:nvSpPr>
          <p:cNvPr id="5427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10.9  Dynamic Memory Management</a:t>
            </a:r>
            <a:endParaRPr lang="en-US" dirty="0" smtClean="0"/>
          </a:p>
        </p:txBody>
      </p:sp>
      <p:sp>
        <p:nvSpPr>
          <p:cNvPr id="75779" name="Text Placeholder 2"/>
          <p:cNvSpPr>
            <a:spLocks noGrp="1"/>
          </p:cNvSpPr>
          <p:nvPr>
            <p:ph type="body" idx="1"/>
          </p:nvPr>
        </p:nvSpPr>
        <p:spPr/>
        <p:txBody>
          <a:bodyPr/>
          <a:lstStyle/>
          <a:p>
            <a:r>
              <a:rPr lang="en-US" smtClean="0">
                <a:solidFill>
                  <a:srgbClr val="0000FF"/>
                </a:solidFill>
                <a:latin typeface="Calibri" panose="020F0502020204030204" pitchFamily="34" charset="0"/>
              </a:rPr>
              <a:t>Releasing Dynamic Memory with delete</a:t>
            </a:r>
          </a:p>
          <a:p>
            <a:pPr lvl="1"/>
            <a:r>
              <a:rPr lang="en-US" sz="2800" smtClean="0">
                <a:latin typeface="Calibri" panose="020F0502020204030204" pitchFamily="34" charset="0"/>
              </a:rPr>
              <a:t>To destroy a dynamically allocated object, use the delete operator as follows:</a:t>
            </a:r>
          </a:p>
          <a:p>
            <a:pPr lvl="3"/>
            <a:r>
              <a:rPr lang="en-US" sz="2400" smtClean="0">
                <a:latin typeface="Calibri" panose="020F0502020204030204" pitchFamily="34" charset="0"/>
              </a:rPr>
              <a:t>delete ptr;	//delete [ ] ptr; for an array</a:t>
            </a:r>
          </a:p>
          <a:p>
            <a:pPr lvl="1"/>
            <a:r>
              <a:rPr lang="en-US" sz="2800" smtClean="0">
                <a:latin typeface="Calibri" panose="020F0502020204030204" pitchFamily="34" charset="0"/>
              </a:rPr>
              <a:t>This statement first calls the destructor for the object to which ptr points, then deallocates the memory associated with the object, returning the memory to the free store.</a:t>
            </a:r>
            <a:endParaRPr lang="en-US" sz="2800" dirty="0" smtClean="0">
              <a:latin typeface="Calibri" panose="020F0502020204030204" pitchFamily="34" charset="0"/>
            </a:endParaRPr>
          </a:p>
        </p:txBody>
      </p:sp>
      <p:sp>
        <p:nvSpPr>
          <p:cNvPr id="5530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1" descr="cpphtp9_10_Page_32"/>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1" descr="cpphtp9_10_Page_3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1" descr="cpphtp9_10_Page_3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10.9  Dynamic Memory Management</a:t>
            </a:r>
            <a:endParaRPr lang="en-US" dirty="0" smtClean="0"/>
          </a:p>
        </p:txBody>
      </p:sp>
      <p:sp>
        <p:nvSpPr>
          <p:cNvPr id="77827" name="Text Placeholder 2"/>
          <p:cNvSpPr>
            <a:spLocks noGrp="1"/>
          </p:cNvSpPr>
          <p:nvPr>
            <p:ph type="body" idx="1"/>
          </p:nvPr>
        </p:nvSpPr>
        <p:spPr>
          <a:xfrm>
            <a:off x="457200" y="1377179"/>
            <a:ext cx="8229600" cy="4525962"/>
          </a:xfrm>
        </p:spPr>
        <p:txBody>
          <a:bodyPr/>
          <a:lstStyle/>
          <a:p>
            <a:r>
              <a:rPr lang="en-US" smtClean="0">
                <a:solidFill>
                  <a:srgbClr val="0000FF"/>
                </a:solidFill>
                <a:latin typeface="Calibri" panose="020F0502020204030204" pitchFamily="34" charset="0"/>
              </a:rPr>
              <a:t>Initializing Dynamic Memory</a:t>
            </a:r>
          </a:p>
          <a:p>
            <a:pPr lvl="1"/>
            <a:r>
              <a:rPr lang="en-US" sz="2800" smtClean="0">
                <a:latin typeface="Calibri" panose="020F0502020204030204" pitchFamily="34" charset="0"/>
              </a:rPr>
              <a:t>You can provide an initializer for a newly created fundamental-type variable, as in</a:t>
            </a:r>
            <a:br>
              <a:rPr lang="en-US" sz="2800" smtClean="0">
                <a:latin typeface="Calibri" panose="020F0502020204030204" pitchFamily="34" charset="0"/>
              </a:rPr>
            </a:br>
            <a:endParaRPr lang="en-US" sz="800" smtClean="0">
              <a:latin typeface="Calibri" panose="020F0502020204030204" pitchFamily="34" charset="0"/>
            </a:endParaRPr>
          </a:p>
          <a:p>
            <a:pPr marL="630238" lvl="3" indent="0"/>
            <a:r>
              <a:rPr lang="en-US" sz="1800" smtClean="0">
                <a:solidFill>
                  <a:srgbClr val="0000FF"/>
                </a:solidFill>
                <a:latin typeface="Consolas" panose="020B0609020204030204" pitchFamily="49" charset="0"/>
              </a:rPr>
              <a:t>Time </a:t>
            </a:r>
            <a:r>
              <a:rPr lang="en-US" sz="1800" smtClean="0">
                <a:solidFill>
                  <a:srgbClr val="FF0000"/>
                </a:solidFill>
                <a:latin typeface="Consolas" panose="020B0609020204030204" pitchFamily="49" charset="0"/>
              </a:rPr>
              <a:t>*</a:t>
            </a:r>
            <a:r>
              <a:rPr lang="en-US" sz="1800" smtClean="0">
                <a:solidFill>
                  <a:srgbClr val="0000FF"/>
                </a:solidFill>
                <a:latin typeface="Consolas" panose="020B0609020204030204" pitchFamily="49" charset="0"/>
              </a:rPr>
              <a:t>timePtr = </a:t>
            </a:r>
            <a:r>
              <a:rPr lang="en-US" sz="1800" smtClean="0">
                <a:solidFill>
                  <a:srgbClr val="FF0000"/>
                </a:solidFill>
                <a:latin typeface="Consolas" panose="020B0609020204030204" pitchFamily="49" charset="0"/>
              </a:rPr>
              <a:t>new</a:t>
            </a:r>
            <a:r>
              <a:rPr lang="en-US" sz="1800" smtClean="0">
                <a:solidFill>
                  <a:srgbClr val="0000FF"/>
                </a:solidFill>
                <a:latin typeface="Consolas" panose="020B0609020204030204" pitchFamily="49" charset="0"/>
              </a:rPr>
              <a:t> Time();  </a:t>
            </a:r>
            <a:r>
              <a:rPr lang="en-US" sz="1800" smtClean="0">
                <a:solidFill>
                  <a:srgbClr val="FF0000"/>
                </a:solidFill>
                <a:latin typeface="Consolas" panose="020B0609020204030204" pitchFamily="49" charset="0"/>
              </a:rPr>
              <a:t>versus</a:t>
            </a:r>
            <a:r>
              <a:rPr lang="en-US" sz="1800" smtClean="0">
                <a:solidFill>
                  <a:srgbClr val="0000FF"/>
                </a:solidFill>
                <a:latin typeface="Consolas" panose="020B0609020204030204" pitchFamily="49" charset="0"/>
              </a:rPr>
              <a:t>  Time time = Time();</a:t>
            </a:r>
          </a:p>
          <a:p>
            <a:pPr marL="630238" lvl="3" indent="0"/>
            <a:r>
              <a:rPr lang="en-US" sz="1800">
                <a:solidFill>
                  <a:srgbClr val="0000FF"/>
                </a:solidFill>
                <a:latin typeface="Consolas" panose="020B0609020204030204" pitchFamily="49" charset="0"/>
              </a:rPr>
              <a:t>double </a:t>
            </a:r>
            <a:r>
              <a:rPr lang="en-US" sz="1800">
                <a:solidFill>
                  <a:srgbClr val="FF0000"/>
                </a:solidFill>
                <a:latin typeface="Consolas" panose="020B0609020204030204" pitchFamily="49" charset="0"/>
              </a:rPr>
              <a:t>*</a:t>
            </a:r>
            <a:r>
              <a:rPr lang="en-US" sz="1800">
                <a:solidFill>
                  <a:srgbClr val="0000FF"/>
                </a:solidFill>
                <a:latin typeface="Consolas" panose="020B0609020204030204" pitchFamily="49" charset="0"/>
              </a:rPr>
              <a:t>ptr = </a:t>
            </a:r>
            <a:r>
              <a:rPr lang="en-US" sz="1800">
                <a:solidFill>
                  <a:srgbClr val="FF0000"/>
                </a:solidFill>
                <a:latin typeface="Consolas" panose="020B0609020204030204" pitchFamily="49" charset="0"/>
              </a:rPr>
              <a:t>new</a:t>
            </a:r>
            <a:r>
              <a:rPr lang="en-US" sz="1800">
                <a:solidFill>
                  <a:srgbClr val="0000FF"/>
                </a:solidFill>
                <a:latin typeface="Consolas" panose="020B0609020204030204" pitchFamily="49" charset="0"/>
              </a:rPr>
              <a:t> double (3.14159);   OR</a:t>
            </a:r>
          </a:p>
          <a:p>
            <a:pPr marL="630238" lvl="3" indent="0"/>
            <a:r>
              <a:rPr lang="en-US" sz="1800">
                <a:solidFill>
                  <a:srgbClr val="0000FF"/>
                </a:solidFill>
                <a:latin typeface="Consolas" panose="020B0609020204030204" pitchFamily="49" charset="0"/>
              </a:rPr>
              <a:t>double </a:t>
            </a:r>
            <a:r>
              <a:rPr lang="en-US" sz="1800">
                <a:solidFill>
                  <a:srgbClr val="FF0000"/>
                </a:solidFill>
                <a:latin typeface="Consolas" panose="020B0609020204030204" pitchFamily="49" charset="0"/>
              </a:rPr>
              <a:t>*</a:t>
            </a:r>
            <a:r>
              <a:rPr lang="en-US" sz="1800">
                <a:solidFill>
                  <a:srgbClr val="0000FF"/>
                </a:solidFill>
                <a:latin typeface="Consolas" panose="020B0609020204030204" pitchFamily="49" charset="0"/>
              </a:rPr>
              <a:t>ptr = </a:t>
            </a:r>
            <a:r>
              <a:rPr lang="en-US" sz="1800">
                <a:solidFill>
                  <a:srgbClr val="FF0000"/>
                </a:solidFill>
                <a:latin typeface="Consolas" panose="020B0609020204030204" pitchFamily="49" charset="0"/>
              </a:rPr>
              <a:t>new</a:t>
            </a:r>
            <a:r>
              <a:rPr lang="en-US" sz="1800">
                <a:solidFill>
                  <a:srgbClr val="0000FF"/>
                </a:solidFill>
                <a:latin typeface="Consolas" panose="020B0609020204030204" pitchFamily="49" charset="0"/>
              </a:rPr>
              <a:t> double {3.14159};</a:t>
            </a:r>
          </a:p>
          <a:p>
            <a:pPr lvl="3"/>
            <a:endParaRPr lang="en-US" sz="300" smtClean="0">
              <a:solidFill>
                <a:srgbClr val="0000FF"/>
              </a:solidFill>
              <a:latin typeface="Calibri" panose="020F0502020204030204" pitchFamily="34" charset="0"/>
            </a:endParaRPr>
          </a:p>
          <a:p>
            <a:pPr lvl="1"/>
            <a:r>
              <a:rPr lang="en-US" sz="2800" smtClean="0">
                <a:latin typeface="Calibri" panose="020F0502020204030204" pitchFamily="34" charset="0"/>
              </a:rPr>
              <a:t>The same syntax can be used to specify a comma-separated list of arguments to the constructor of an object (constructor initializer syntax).</a:t>
            </a:r>
            <a:endParaRPr lang="en-US" sz="2800" dirty="0" smtClean="0">
              <a:latin typeface="Calibri" panose="020F0502020204030204" pitchFamily="34" charset="0"/>
            </a:endParaRPr>
          </a:p>
        </p:txBody>
      </p:sp>
      <p:sp>
        <p:nvSpPr>
          <p:cNvPr id="5734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Handles</a:t>
            </a:r>
            <a:endParaRPr lang="en-US"/>
          </a:p>
        </p:txBody>
      </p:sp>
      <p:sp>
        <p:nvSpPr>
          <p:cNvPr id="3" name="Text Placeholder 2"/>
          <p:cNvSpPr>
            <a:spLocks noGrp="1"/>
          </p:cNvSpPr>
          <p:nvPr>
            <p:ph type="body" idx="1"/>
          </p:nvPr>
        </p:nvSpPr>
        <p:spPr>
          <a:xfrm>
            <a:off x="457200" y="1524000"/>
            <a:ext cx="8229600" cy="4483100"/>
          </a:xfrm>
        </p:spPr>
        <p:txBody>
          <a:bodyPr/>
          <a:lstStyle/>
          <a:p>
            <a:r>
              <a:rPr lang="en-US" sz="2400" smtClean="0">
                <a:solidFill>
                  <a:srgbClr val="0000FF"/>
                </a:solidFill>
              </a:rPr>
              <a:t>Name of an object</a:t>
            </a:r>
          </a:p>
          <a:p>
            <a:pPr lvl="1"/>
            <a:r>
              <a:rPr lang="en-US" sz="2000"/>
              <a:t>s</a:t>
            </a:r>
            <a:r>
              <a:rPr lang="en-US" sz="2000" smtClean="0"/>
              <a:t>tring </a:t>
            </a:r>
            <a:r>
              <a:rPr lang="en-US" sz="2000" smtClean="0">
                <a:solidFill>
                  <a:srgbClr val="FF0000"/>
                </a:solidFill>
              </a:rPr>
              <a:t>description</a:t>
            </a:r>
            <a:r>
              <a:rPr lang="en-US" sz="2000" smtClean="0"/>
              <a:t>;      //description is the </a:t>
            </a:r>
            <a:r>
              <a:rPr lang="en-US" sz="2000" smtClean="0">
                <a:solidFill>
                  <a:srgbClr val="FF0000"/>
                </a:solidFill>
              </a:rPr>
              <a:t>name</a:t>
            </a:r>
            <a:r>
              <a:rPr lang="en-US" sz="2000" smtClean="0"/>
              <a:t> of anobject</a:t>
            </a:r>
            <a:br>
              <a:rPr lang="en-US" sz="2000" smtClean="0"/>
            </a:br>
            <a:endParaRPr lang="en-US" sz="2000" smtClean="0"/>
          </a:p>
          <a:p>
            <a:r>
              <a:rPr lang="en-US" sz="2400" smtClean="0">
                <a:solidFill>
                  <a:srgbClr val="0000FF"/>
                </a:solidFill>
              </a:rPr>
              <a:t>Pointer to an object</a:t>
            </a:r>
          </a:p>
          <a:p>
            <a:pPr lvl="1"/>
            <a:r>
              <a:rPr lang="en-US" sz="2000"/>
              <a:t>s</a:t>
            </a:r>
            <a:r>
              <a:rPr lang="en-US" sz="2000" smtClean="0"/>
              <a:t>tring *</a:t>
            </a:r>
            <a:r>
              <a:rPr lang="en-US" sz="2000" smtClean="0">
                <a:solidFill>
                  <a:srgbClr val="FF0000"/>
                </a:solidFill>
              </a:rPr>
              <a:t>descPtr</a:t>
            </a:r>
            <a:r>
              <a:rPr lang="en-US" sz="2000" smtClean="0"/>
              <a:t> = &amp; description;     //descPtr is a </a:t>
            </a:r>
            <a:r>
              <a:rPr lang="en-US" sz="2000" smtClean="0">
                <a:solidFill>
                  <a:srgbClr val="FF0000"/>
                </a:solidFill>
              </a:rPr>
              <a:t>pointer</a:t>
            </a:r>
            <a:r>
              <a:rPr lang="en-US" sz="2000" smtClean="0"/>
              <a:t> to an object</a:t>
            </a:r>
            <a:br>
              <a:rPr lang="en-US" sz="2000" smtClean="0"/>
            </a:br>
            <a:endParaRPr lang="en-US" sz="2000" smtClean="0"/>
          </a:p>
          <a:p>
            <a:r>
              <a:rPr lang="en-US" sz="2400" smtClean="0">
                <a:solidFill>
                  <a:srgbClr val="0000FF"/>
                </a:solidFill>
              </a:rPr>
              <a:t>Reference to an object</a:t>
            </a:r>
          </a:p>
          <a:p>
            <a:pPr lvl="1"/>
            <a:r>
              <a:rPr lang="en-US" sz="2000"/>
              <a:t>s</a:t>
            </a:r>
            <a:r>
              <a:rPr lang="en-US" sz="2000" smtClean="0"/>
              <a:t>tring &amp;</a:t>
            </a:r>
            <a:r>
              <a:rPr lang="en-US" sz="2000" smtClean="0">
                <a:solidFill>
                  <a:srgbClr val="FF0000"/>
                </a:solidFill>
              </a:rPr>
              <a:t>descRef</a:t>
            </a:r>
            <a:r>
              <a:rPr lang="en-US" sz="2000" smtClean="0"/>
              <a:t> = description;         //descRef is a </a:t>
            </a:r>
            <a:r>
              <a:rPr lang="en-US" sz="2000" smtClean="0">
                <a:solidFill>
                  <a:srgbClr val="FF0000"/>
                </a:solidFill>
              </a:rPr>
              <a:t>reference</a:t>
            </a:r>
            <a:r>
              <a:rPr lang="en-US" sz="2000" smtClean="0"/>
              <a:t> to an object</a:t>
            </a:r>
            <a:endParaRPr lang="en-US" sz="2000"/>
          </a:p>
        </p:txBody>
      </p:sp>
      <p:sp>
        <p:nvSpPr>
          <p:cNvPr id="4" name="Footer Placeholder 3"/>
          <p:cNvSpPr>
            <a:spLocks noGrp="1"/>
          </p:cNvSpPr>
          <p:nvPr>
            <p:ph type="ftr" sz="quarter" idx="11"/>
          </p:nvPr>
        </p:nvSpPr>
        <p:spPr/>
        <p:txBody>
          <a:bodyPr/>
          <a:lstStyle/>
          <a:p>
            <a:pPr>
              <a:defRPr/>
            </a:pPr>
            <a:r>
              <a:rPr lang="en-US" smtClean="0"/>
              <a:t>©1992-2014 by Pearson Education, Inc. All Rights Reserved.</a:t>
            </a:r>
            <a:endParaRPr lang="en-US"/>
          </a:p>
        </p:txBody>
      </p:sp>
    </p:spTree>
    <p:extLst>
      <p:ext uri="{BB962C8B-B14F-4D97-AF65-F5344CB8AC3E}">
        <p14:creationId xmlns:p14="http://schemas.microsoft.com/office/powerpoint/2010/main" val="35282991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10.9  Dynamic Memory Management</a:t>
            </a:r>
            <a:endParaRPr lang="en-US" dirty="0" smtClean="0"/>
          </a:p>
        </p:txBody>
      </p:sp>
      <p:sp>
        <p:nvSpPr>
          <p:cNvPr id="78851" name="Text Placeholder 2"/>
          <p:cNvSpPr>
            <a:spLocks noGrp="1"/>
          </p:cNvSpPr>
          <p:nvPr>
            <p:ph type="body" idx="1"/>
          </p:nvPr>
        </p:nvSpPr>
        <p:spPr>
          <a:xfrm>
            <a:off x="475735" y="1295400"/>
            <a:ext cx="8229600" cy="4927600"/>
          </a:xfrm>
        </p:spPr>
        <p:txBody>
          <a:bodyPr>
            <a:normAutofit/>
          </a:bodyPr>
          <a:lstStyle/>
          <a:p>
            <a:pPr>
              <a:lnSpc>
                <a:spcPct val="120000"/>
              </a:lnSpc>
            </a:pPr>
            <a:r>
              <a:rPr lang="en-US" smtClean="0">
                <a:solidFill>
                  <a:srgbClr val="0000FF"/>
                </a:solidFill>
                <a:latin typeface="Calibri" panose="020F0502020204030204" pitchFamily="34" charset="0"/>
              </a:rPr>
              <a:t>Dynamically Allocating </a:t>
            </a:r>
            <a:r>
              <a:rPr lang="en-US" smtClean="0">
                <a:solidFill>
                  <a:srgbClr val="FF0000"/>
                </a:solidFill>
                <a:latin typeface="Calibri" panose="020F0502020204030204" pitchFamily="34" charset="0"/>
              </a:rPr>
              <a:t>Built-In Arrays </a:t>
            </a:r>
            <a:r>
              <a:rPr lang="en-US" smtClean="0">
                <a:solidFill>
                  <a:srgbClr val="0000FF"/>
                </a:solidFill>
                <a:latin typeface="Calibri" panose="020F0502020204030204" pitchFamily="34" charset="0"/>
              </a:rPr>
              <a:t>with new [ ]</a:t>
            </a:r>
          </a:p>
          <a:p>
            <a:pPr lvl="1">
              <a:lnSpc>
                <a:spcPct val="120000"/>
              </a:lnSpc>
            </a:pPr>
            <a:r>
              <a:rPr lang="en-US" smtClean="0">
                <a:latin typeface="Calibri" panose="020F0502020204030204" pitchFamily="34" charset="0"/>
              </a:rPr>
              <a:t>You can also use the new operator to allocate built-in arrays dynamically.</a:t>
            </a:r>
          </a:p>
          <a:p>
            <a:pPr lvl="1">
              <a:lnSpc>
                <a:spcPct val="120000"/>
              </a:lnSpc>
            </a:pPr>
            <a:r>
              <a:rPr lang="en-US" smtClean="0">
                <a:latin typeface="Calibri" panose="020F0502020204030204" pitchFamily="34" charset="0"/>
              </a:rPr>
              <a:t>For example, a 10-element integer array can be allocated and assigned to gradesArray as follows:</a:t>
            </a:r>
          </a:p>
          <a:p>
            <a:pPr lvl="3">
              <a:lnSpc>
                <a:spcPct val="120000"/>
              </a:lnSpc>
            </a:pPr>
            <a:r>
              <a:rPr lang="en-US" sz="2600" smtClean="0">
                <a:solidFill>
                  <a:srgbClr val="0000FF"/>
                </a:solidFill>
                <a:latin typeface="Consolas" panose="020B0609020204030204" pitchFamily="49" charset="0"/>
              </a:rPr>
              <a:t>int *gradesArray = new int[</a:t>
            </a:r>
            <a:r>
              <a:rPr lang="en-US" sz="2600" smtClean="0">
                <a:solidFill>
                  <a:srgbClr val="008000"/>
                </a:solidFill>
                <a:latin typeface="Consolas" panose="020B0609020204030204" pitchFamily="49" charset="0"/>
              </a:rPr>
              <a:t>10</a:t>
            </a:r>
            <a:r>
              <a:rPr lang="en-US" sz="2600" smtClean="0">
                <a:solidFill>
                  <a:srgbClr val="0000FF"/>
                </a:solidFill>
                <a:latin typeface="Consolas" panose="020B0609020204030204" pitchFamily="49" charset="0"/>
              </a:rPr>
              <a:t>] </a:t>
            </a:r>
          </a:p>
          <a:p>
            <a:pPr lvl="1">
              <a:lnSpc>
                <a:spcPct val="120000"/>
              </a:lnSpc>
            </a:pPr>
            <a:r>
              <a:rPr lang="en-US" smtClean="0">
                <a:solidFill>
                  <a:srgbClr val="008000"/>
                </a:solidFill>
                <a:latin typeface="Calibri" panose="020F0502020204030204" pitchFamily="34" charset="0"/>
              </a:rPr>
              <a:t>A dynamically allocated array’s size can be specified using any non-negative integral expression that can be evaluated at execution time.</a:t>
            </a:r>
            <a:endParaRPr lang="en-US" dirty="0" smtClean="0">
              <a:solidFill>
                <a:srgbClr val="008000"/>
              </a:solidFill>
              <a:latin typeface="Calibri" panose="020F0502020204030204" pitchFamily="34" charset="0"/>
            </a:endParaRPr>
          </a:p>
        </p:txBody>
      </p:sp>
      <p:sp>
        <p:nvSpPr>
          <p:cNvPr id="5837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8"/>
            <a:ext cx="8229600" cy="1143000"/>
          </a:xfrm>
        </p:spPr>
        <p:txBody>
          <a:bodyPr>
            <a:normAutofit fontScale="90000"/>
          </a:bodyPr>
          <a:lstStyle/>
          <a:p>
            <a:r>
              <a:rPr lang="en-US" smtClean="0"/>
              <a:t>10.9  Dynamic Memory Management</a:t>
            </a:r>
            <a:endParaRPr lang="en-US" dirty="0" smtClean="0"/>
          </a:p>
        </p:txBody>
      </p:sp>
      <p:sp>
        <p:nvSpPr>
          <p:cNvPr id="78851" name="Text Placeholder 2"/>
          <p:cNvSpPr>
            <a:spLocks noGrp="1"/>
          </p:cNvSpPr>
          <p:nvPr>
            <p:ph type="body" idx="1"/>
          </p:nvPr>
        </p:nvSpPr>
        <p:spPr>
          <a:xfrm>
            <a:off x="457200" y="1066800"/>
            <a:ext cx="8229600" cy="5029200"/>
          </a:xfrm>
        </p:spPr>
        <p:txBody>
          <a:bodyPr>
            <a:normAutofit fontScale="70000" lnSpcReduction="20000"/>
          </a:bodyPr>
          <a:lstStyle/>
          <a:p>
            <a:pPr>
              <a:lnSpc>
                <a:spcPct val="120000"/>
              </a:lnSpc>
            </a:pPr>
            <a:r>
              <a:rPr lang="en-US" sz="2900" smtClean="0">
                <a:solidFill>
                  <a:srgbClr val="FF0000"/>
                </a:solidFill>
                <a:latin typeface="Calibri" panose="020F0502020204030204" pitchFamily="34" charset="0"/>
              </a:rPr>
              <a:t>C++11</a:t>
            </a:r>
            <a:r>
              <a:rPr lang="en-US" sz="2900" smtClean="0">
                <a:solidFill>
                  <a:srgbClr val="0000FF"/>
                </a:solidFill>
                <a:latin typeface="Calibri" panose="020F0502020204030204" pitchFamily="34" charset="0"/>
              </a:rPr>
              <a:t>: Using a List Initializer with a Dynamically Allocated Built-In Arra</a:t>
            </a:r>
            <a:r>
              <a:rPr lang="en-US" smtClean="0">
                <a:solidFill>
                  <a:srgbClr val="0000FF"/>
                </a:solidFill>
                <a:latin typeface="Calibri" panose="020F0502020204030204" pitchFamily="34" charset="0"/>
              </a:rPr>
              <a:t>y</a:t>
            </a:r>
          </a:p>
          <a:p>
            <a:pPr lvl="1">
              <a:lnSpc>
                <a:spcPct val="120000"/>
              </a:lnSpc>
            </a:pPr>
            <a:r>
              <a:rPr lang="en-US" smtClean="0">
                <a:solidFill>
                  <a:srgbClr val="FF0000"/>
                </a:solidFill>
                <a:latin typeface="Calibri" panose="020F0502020204030204" pitchFamily="34" charset="0"/>
              </a:rPr>
              <a:t>Prior to C++11, when allocating a built-in array of objects dynamically, you could not pass arguments to each object’s constructor—each object was initialized by its default constructor.</a:t>
            </a:r>
            <a:r>
              <a:rPr lang="en-US" smtClean="0">
                <a:latin typeface="Calibri" panose="020F0502020204030204" pitchFamily="34" charset="0"/>
              </a:rPr>
              <a:t> </a:t>
            </a:r>
          </a:p>
          <a:p>
            <a:pPr lvl="1">
              <a:lnSpc>
                <a:spcPct val="120000"/>
              </a:lnSpc>
            </a:pPr>
            <a:r>
              <a:rPr lang="en-US" b="1" smtClean="0">
                <a:latin typeface="Calibri" panose="020F0502020204030204" pitchFamily="34" charset="0"/>
              </a:rPr>
              <a:t>In C++11, you can use a list initializer to initialize the elements of a dynamically allocated built-in array, as in </a:t>
            </a:r>
          </a:p>
          <a:p>
            <a:pPr lvl="3">
              <a:lnSpc>
                <a:spcPct val="120000"/>
              </a:lnSpc>
            </a:pPr>
            <a:r>
              <a:rPr lang="en-US" sz="2600">
                <a:solidFill>
                  <a:srgbClr val="0000FF"/>
                </a:solidFill>
                <a:latin typeface="Consolas" panose="020B0609020204030204" pitchFamily="49" charset="0"/>
              </a:rPr>
              <a:t>int </a:t>
            </a:r>
            <a:r>
              <a:rPr lang="en-US" sz="2600" smtClean="0">
                <a:solidFill>
                  <a:srgbClr val="FF0000"/>
                </a:solidFill>
                <a:latin typeface="Consolas" panose="020B0609020204030204" pitchFamily="49" charset="0"/>
              </a:rPr>
              <a:t>*</a:t>
            </a:r>
            <a:r>
              <a:rPr lang="en-US" sz="2600">
                <a:solidFill>
                  <a:srgbClr val="0000FF"/>
                </a:solidFill>
                <a:latin typeface="Consolas" panose="020B0609020204030204" pitchFamily="49" charset="0"/>
              </a:rPr>
              <a:t> </a:t>
            </a:r>
            <a:r>
              <a:rPr lang="en-US" sz="2600" smtClean="0">
                <a:solidFill>
                  <a:srgbClr val="0000FF"/>
                </a:solidFill>
                <a:latin typeface="Consolas" panose="020B0609020204030204" pitchFamily="49" charset="0"/>
              </a:rPr>
              <a:t>numbers = </a:t>
            </a:r>
            <a:r>
              <a:rPr lang="en-US" sz="2600">
                <a:solidFill>
                  <a:srgbClr val="FF0000"/>
                </a:solidFill>
                <a:latin typeface="Consolas" panose="020B0609020204030204" pitchFamily="49" charset="0"/>
              </a:rPr>
              <a:t>new</a:t>
            </a:r>
            <a:r>
              <a:rPr lang="en-US" sz="2600">
                <a:solidFill>
                  <a:srgbClr val="0000FF"/>
                </a:solidFill>
                <a:latin typeface="Consolas" panose="020B0609020204030204" pitchFamily="49" charset="0"/>
              </a:rPr>
              <a:t> </a:t>
            </a:r>
            <a:r>
              <a:rPr lang="en-US" sz="2600" smtClean="0">
                <a:solidFill>
                  <a:srgbClr val="0000FF"/>
                </a:solidFill>
                <a:latin typeface="Consolas" panose="020B0609020204030204" pitchFamily="49" charset="0"/>
              </a:rPr>
              <a:t>int[10]</a:t>
            </a:r>
            <a:r>
              <a:rPr lang="en-US" sz="2600" smtClean="0">
                <a:solidFill>
                  <a:srgbClr val="FF0000"/>
                </a:solidFill>
                <a:latin typeface="Consolas" panose="020B0609020204030204" pitchFamily="49" charset="0"/>
              </a:rPr>
              <a:t>( )</a:t>
            </a:r>
            <a:r>
              <a:rPr lang="en-US" sz="2600" smtClean="0">
                <a:solidFill>
                  <a:srgbClr val="0000FF"/>
                </a:solidFill>
                <a:latin typeface="Consolas" panose="020B0609020204030204" pitchFamily="49" charset="0"/>
              </a:rPr>
              <a:t>;     or</a:t>
            </a:r>
          </a:p>
          <a:p>
            <a:pPr lvl="3">
              <a:lnSpc>
                <a:spcPct val="120000"/>
              </a:lnSpc>
            </a:pPr>
            <a:r>
              <a:rPr lang="en-US" sz="2600">
                <a:solidFill>
                  <a:srgbClr val="0000FF"/>
                </a:solidFill>
                <a:latin typeface="Consolas" panose="020B0609020204030204" pitchFamily="49" charset="0"/>
              </a:rPr>
              <a:t>i</a:t>
            </a:r>
            <a:r>
              <a:rPr lang="en-US" sz="2600" smtClean="0">
                <a:solidFill>
                  <a:srgbClr val="0000FF"/>
                </a:solidFill>
                <a:latin typeface="Consolas" panose="020B0609020204030204" pitchFamily="49" charset="0"/>
              </a:rPr>
              <a:t>nt </a:t>
            </a:r>
            <a:r>
              <a:rPr lang="en-US" sz="2600" smtClean="0">
                <a:solidFill>
                  <a:srgbClr val="FF0000"/>
                </a:solidFill>
                <a:latin typeface="Consolas" panose="020B0609020204030204" pitchFamily="49" charset="0"/>
              </a:rPr>
              <a:t>*</a:t>
            </a:r>
            <a:r>
              <a:rPr lang="en-US" sz="2600" smtClean="0">
                <a:solidFill>
                  <a:srgbClr val="0000FF"/>
                </a:solidFill>
                <a:latin typeface="Consolas" panose="020B0609020204030204" pitchFamily="49" charset="0"/>
              </a:rPr>
              <a:t> numbers = </a:t>
            </a:r>
            <a:r>
              <a:rPr lang="en-US" sz="2600" smtClean="0">
                <a:solidFill>
                  <a:srgbClr val="FF0000"/>
                </a:solidFill>
                <a:latin typeface="Consolas" panose="020B0609020204030204" pitchFamily="49" charset="0"/>
              </a:rPr>
              <a:t>new</a:t>
            </a:r>
            <a:r>
              <a:rPr lang="en-US" sz="2600" smtClean="0">
                <a:solidFill>
                  <a:srgbClr val="0000FF"/>
                </a:solidFill>
                <a:latin typeface="Consolas" panose="020B0609020204030204" pitchFamily="49" charset="0"/>
              </a:rPr>
              <a:t> int[10]</a:t>
            </a:r>
            <a:r>
              <a:rPr lang="en-US" sz="2600" smtClean="0">
                <a:solidFill>
                  <a:srgbClr val="FF0000"/>
                </a:solidFill>
                <a:latin typeface="Consolas" panose="020B0609020204030204" pitchFamily="49" charset="0"/>
              </a:rPr>
              <a:t>{1,2,3,4,5,6,7,8,9,10}</a:t>
            </a:r>
            <a:r>
              <a:rPr lang="en-US" sz="2600" smtClean="0">
                <a:solidFill>
                  <a:srgbClr val="0000FF"/>
                </a:solidFill>
                <a:latin typeface="Consolas" panose="020B0609020204030204" pitchFamily="49" charset="0"/>
              </a:rPr>
              <a:t>;</a:t>
            </a:r>
            <a:endParaRPr lang="en-US" sz="2600">
              <a:solidFill>
                <a:srgbClr val="0000FF"/>
              </a:solidFill>
              <a:latin typeface="Consolas" panose="020B0609020204030204" pitchFamily="49" charset="0"/>
            </a:endParaRPr>
          </a:p>
          <a:p>
            <a:pPr lvl="1">
              <a:lnSpc>
                <a:spcPct val="120000"/>
              </a:lnSpc>
            </a:pPr>
            <a:r>
              <a:rPr lang="en-US">
                <a:solidFill>
                  <a:srgbClr val="FF0000"/>
                </a:solidFill>
              </a:rPr>
              <a:t>The parentheses following new int[10] value initialize the array’s elements—fundamental numeric types are set to 0, bools are set to false, </a:t>
            </a:r>
            <a:r>
              <a:rPr lang="en-US">
                <a:solidFill>
                  <a:srgbClr val="0000FF"/>
                </a:solidFill>
              </a:rPr>
              <a:t>pointers</a:t>
            </a:r>
            <a:r>
              <a:rPr lang="en-US">
                <a:solidFill>
                  <a:srgbClr val="FF0000"/>
                </a:solidFill>
              </a:rPr>
              <a:t> are set to </a:t>
            </a:r>
            <a:r>
              <a:rPr lang="en-US">
                <a:solidFill>
                  <a:srgbClr val="0000FF"/>
                </a:solidFill>
              </a:rPr>
              <a:t>nullptr</a:t>
            </a:r>
            <a:r>
              <a:rPr lang="en-US">
                <a:solidFill>
                  <a:srgbClr val="FF0000"/>
                </a:solidFill>
              </a:rPr>
              <a:t> and </a:t>
            </a:r>
            <a:r>
              <a:rPr lang="en-US">
                <a:solidFill>
                  <a:srgbClr val="0000FF"/>
                </a:solidFill>
              </a:rPr>
              <a:t>class objects are initialized by their default constructors. </a:t>
            </a:r>
          </a:p>
          <a:p>
            <a:pPr lvl="1">
              <a:lnSpc>
                <a:spcPct val="120000"/>
              </a:lnSpc>
            </a:pPr>
            <a:r>
              <a:rPr lang="en-US" smtClean="0">
                <a:solidFill>
                  <a:srgbClr val="0000FF"/>
                </a:solidFill>
              </a:rPr>
              <a:t>An</a:t>
            </a:r>
            <a:r>
              <a:rPr lang="en-US" smtClean="0">
                <a:solidFill>
                  <a:srgbClr val="0000FF"/>
                </a:solidFill>
                <a:latin typeface="Calibri" panose="020F0502020204030204" pitchFamily="34" charset="0"/>
              </a:rPr>
              <a:t> empty set of braces indicates that default initialization should be used for each element—for fundamental types each element is set to 0. </a:t>
            </a:r>
          </a:p>
          <a:p>
            <a:pPr lvl="1">
              <a:lnSpc>
                <a:spcPct val="120000"/>
              </a:lnSpc>
            </a:pPr>
            <a:r>
              <a:rPr lang="en-US" smtClean="0">
                <a:latin typeface="Calibri" panose="020F0502020204030204" pitchFamily="34" charset="0"/>
              </a:rPr>
              <a:t>The braces may also contain a comma-separated list of initializers for the array’s elements. </a:t>
            </a:r>
            <a:endParaRPr lang="en-US" dirty="0" smtClean="0">
              <a:latin typeface="Calibri" panose="020F0502020204030204" pitchFamily="34" charset="0"/>
            </a:endParaRPr>
          </a:p>
        </p:txBody>
      </p:sp>
      <p:sp>
        <p:nvSpPr>
          <p:cNvPr id="5837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10.9  Dynamic Memory Management</a:t>
            </a:r>
            <a:endParaRPr lang="en-US" dirty="0" smtClean="0"/>
          </a:p>
        </p:txBody>
      </p:sp>
      <p:sp>
        <p:nvSpPr>
          <p:cNvPr id="79875" name="Text Placeholder 2"/>
          <p:cNvSpPr>
            <a:spLocks noGrp="1"/>
          </p:cNvSpPr>
          <p:nvPr>
            <p:ph type="body" idx="1"/>
          </p:nvPr>
        </p:nvSpPr>
        <p:spPr/>
        <p:txBody>
          <a:bodyPr/>
          <a:lstStyle/>
          <a:p>
            <a:r>
              <a:rPr lang="en-US" smtClean="0"/>
              <a:t>Releasing Dynamically Allocated Built-In Arrays with delete [ ]</a:t>
            </a:r>
          </a:p>
          <a:p>
            <a:r>
              <a:rPr lang="en-US" smtClean="0"/>
              <a:t>To deallocate a dynamically allocated array, use the statement</a:t>
            </a:r>
          </a:p>
          <a:p>
            <a:pPr lvl="2"/>
            <a:r>
              <a:rPr lang="en-US" sz="2800" smtClean="0">
                <a:solidFill>
                  <a:srgbClr val="0000FF"/>
                </a:solidFill>
              </a:rPr>
              <a:t>delete [ ] ptr;      </a:t>
            </a:r>
            <a:r>
              <a:rPr lang="en-US" sz="2800" b="1" smtClean="0">
                <a:solidFill>
                  <a:srgbClr val="C00000"/>
                </a:solidFill>
              </a:rPr>
              <a:t>ptr = nullptr;</a:t>
            </a:r>
          </a:p>
          <a:p>
            <a:r>
              <a:rPr lang="en-US" smtClean="0"/>
              <a:t>If the pointer points to a built-in array of objects, the statement first calls the destructor for every object in the array, then deallocates the memory.</a:t>
            </a:r>
          </a:p>
          <a:p>
            <a:r>
              <a:rPr lang="en-US" smtClean="0"/>
              <a:t>Using </a:t>
            </a:r>
            <a:r>
              <a:rPr lang="en-US" smtClean="0">
                <a:solidFill>
                  <a:srgbClr val="0000FF"/>
                </a:solidFill>
              </a:rPr>
              <a:t>delete</a:t>
            </a:r>
            <a:r>
              <a:rPr lang="en-US" smtClean="0"/>
              <a:t> or </a:t>
            </a:r>
            <a:r>
              <a:rPr lang="en-US" smtClean="0">
                <a:solidFill>
                  <a:srgbClr val="0000FF"/>
                </a:solidFill>
              </a:rPr>
              <a:t>[ ] </a:t>
            </a:r>
            <a:r>
              <a:rPr lang="en-US" smtClean="0"/>
              <a:t>on a </a:t>
            </a:r>
            <a:r>
              <a:rPr lang="en-US" smtClean="0">
                <a:solidFill>
                  <a:srgbClr val="FF0000"/>
                </a:solidFill>
              </a:rPr>
              <a:t>nullptr</a:t>
            </a:r>
            <a:r>
              <a:rPr lang="en-US" smtClean="0"/>
              <a:t> has no effect.</a:t>
            </a:r>
            <a:endParaRPr lang="en-US" dirty="0" smtClean="0"/>
          </a:p>
        </p:txBody>
      </p:sp>
      <p:sp>
        <p:nvSpPr>
          <p:cNvPr id="5939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 descr="cpphtp9_10_Page_3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10.9  Dynamic Memory Management (cont.)</a:t>
            </a:r>
            <a:endParaRPr lang="en-US" dirty="0" smtClean="0"/>
          </a:p>
        </p:txBody>
      </p:sp>
      <p:sp>
        <p:nvSpPr>
          <p:cNvPr id="79875" name="Text Placeholder 2"/>
          <p:cNvSpPr>
            <a:spLocks noGrp="1"/>
          </p:cNvSpPr>
          <p:nvPr>
            <p:ph type="body" idx="1"/>
          </p:nvPr>
        </p:nvSpPr>
        <p:spPr/>
        <p:txBody>
          <a:bodyPr/>
          <a:lstStyle/>
          <a:p>
            <a:r>
              <a:rPr lang="en-US" smtClean="0"/>
              <a:t>C++11: Managing Dynamically Allocated Memory with </a:t>
            </a:r>
            <a:r>
              <a:rPr lang="en-US" smtClean="0">
                <a:solidFill>
                  <a:srgbClr val="0000FF"/>
                </a:solidFill>
              </a:rPr>
              <a:t>unique_ptr</a:t>
            </a:r>
            <a:r>
              <a:rPr lang="en-US" smtClean="0"/>
              <a:t> </a:t>
            </a:r>
          </a:p>
          <a:p>
            <a:r>
              <a:rPr lang="en-US" smtClean="0"/>
              <a:t>C++11’s new unique_ptr is a “smart pointer” for managing dynamically allocated memory. </a:t>
            </a:r>
          </a:p>
          <a:p>
            <a:r>
              <a:rPr lang="en-US" smtClean="0"/>
              <a:t>When a unique_ptr goes out of scope, its destructor automatically returns the managed memory to the free store. </a:t>
            </a:r>
            <a:endParaRPr lang="en-US" smtClean="0"/>
          </a:p>
          <a:p>
            <a:endParaRPr lang="en-US" dirty="0" smtClean="0"/>
          </a:p>
        </p:txBody>
      </p:sp>
      <p:sp>
        <p:nvSpPr>
          <p:cNvPr id="5939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unique_ptr Examples</a:t>
            </a:r>
            <a:endParaRPr lang="en-US"/>
          </a:p>
        </p:txBody>
      </p:sp>
      <p:sp>
        <p:nvSpPr>
          <p:cNvPr id="3" name="Text Placeholder 2"/>
          <p:cNvSpPr>
            <a:spLocks noGrp="1"/>
          </p:cNvSpPr>
          <p:nvPr>
            <p:ph type="body" idx="1"/>
          </p:nvPr>
        </p:nvSpPr>
        <p:spPr>
          <a:xfrm>
            <a:off x="457200" y="1352464"/>
            <a:ext cx="8229600" cy="4972135"/>
          </a:xfrm>
        </p:spPr>
        <p:txBody>
          <a:bodyPr>
            <a:normAutofit fontScale="70000" lnSpcReduction="20000"/>
          </a:bodyPr>
          <a:lstStyle/>
          <a:p>
            <a:pPr>
              <a:lnSpc>
                <a:spcPct val="120000"/>
              </a:lnSpc>
              <a:spcBef>
                <a:spcPts val="0"/>
              </a:spcBef>
            </a:pPr>
            <a:r>
              <a:rPr lang="en-US" sz="2800"/>
              <a:t>class template </a:t>
            </a:r>
            <a:r>
              <a:rPr lang="en-US" sz="2800">
                <a:solidFill>
                  <a:srgbClr val="0000FF"/>
                </a:solidFill>
              </a:rPr>
              <a:t>unique_ptr</a:t>
            </a:r>
            <a:r>
              <a:rPr lang="en-US" sz="2800"/>
              <a:t>   </a:t>
            </a:r>
            <a:r>
              <a:rPr lang="en-US" sz="2600"/>
              <a:t>//use for pointer to dynamically allocated memory</a:t>
            </a:r>
          </a:p>
          <a:p>
            <a:pPr lvl="1">
              <a:lnSpc>
                <a:spcPct val="120000"/>
              </a:lnSpc>
              <a:spcBef>
                <a:spcPts val="0"/>
              </a:spcBef>
            </a:pPr>
            <a:r>
              <a:rPr lang="en-US" sz="2900">
                <a:solidFill>
                  <a:srgbClr val="C00000"/>
                </a:solidFill>
              </a:rPr>
              <a:t>#include&lt;memory&gt;</a:t>
            </a:r>
          </a:p>
          <a:p>
            <a:pPr>
              <a:lnSpc>
                <a:spcPct val="120000"/>
              </a:lnSpc>
              <a:spcBef>
                <a:spcPts val="0"/>
              </a:spcBef>
            </a:pPr>
            <a:r>
              <a:rPr lang="en-US" sz="2800">
                <a:latin typeface="Consolas" panose="020B0609020204030204" pitchFamily="49" charset="0"/>
              </a:rPr>
              <a:t>unique_ptr&lt;</a:t>
            </a:r>
            <a:r>
              <a:rPr lang="en-US" sz="2800" i="1">
                <a:latin typeface="Consolas" panose="020B0609020204030204" pitchFamily="49" charset="0"/>
              </a:rPr>
              <a:t>type</a:t>
            </a:r>
            <a:r>
              <a:rPr lang="en-US" sz="2800">
                <a:latin typeface="Consolas" panose="020B0609020204030204" pitchFamily="49" charset="0"/>
              </a:rPr>
              <a:t>&gt; </a:t>
            </a:r>
            <a:r>
              <a:rPr lang="en-US" sz="2800" i="1">
                <a:latin typeface="Consolas" panose="020B0609020204030204" pitchFamily="49" charset="0"/>
              </a:rPr>
              <a:t>identifier</a:t>
            </a:r>
            <a:r>
              <a:rPr lang="en-US" sz="2800">
                <a:latin typeface="Consolas" panose="020B0609020204030204" pitchFamily="49" charset="0"/>
              </a:rPr>
              <a:t>(</a:t>
            </a:r>
            <a:r>
              <a:rPr lang="en-US" sz="2800" i="1">
                <a:latin typeface="Consolas" panose="020B0609020204030204" pitchFamily="49" charset="0"/>
              </a:rPr>
              <a:t>allocation </a:t>
            </a:r>
            <a:r>
              <a:rPr lang="en-US" sz="2800" i="1">
                <a:latin typeface="Consolas" panose="020B0609020204030204" pitchFamily="49" charset="0"/>
              </a:rPr>
              <a:t>expression</a:t>
            </a:r>
            <a:r>
              <a:rPr lang="en-US" sz="2800" smtClean="0">
                <a:latin typeface="Consolas" panose="020B0609020204030204" pitchFamily="49" charset="0"/>
              </a:rPr>
              <a:t>)</a:t>
            </a:r>
            <a:endParaRPr lang="en-US" sz="3200" smtClean="0"/>
          </a:p>
          <a:p>
            <a:pPr marL="392113" lvl="1" indent="0">
              <a:lnSpc>
                <a:spcPct val="120000"/>
              </a:lnSpc>
              <a:spcBef>
                <a:spcPts val="1200"/>
              </a:spcBef>
              <a:spcAft>
                <a:spcPts val="0"/>
              </a:spcAft>
              <a:buNone/>
            </a:pPr>
            <a:r>
              <a:rPr lang="en-US" sz="2200" smtClean="0">
                <a:latin typeface="Consolas" panose="020B0609020204030204" pitchFamily="49" charset="0"/>
              </a:rPr>
              <a:t>   unique_ptr&lt; double[] &gt; ptrToDouble( new double[5]() );</a:t>
            </a:r>
          </a:p>
          <a:p>
            <a:pPr marL="392113" lvl="1" indent="0">
              <a:lnSpc>
                <a:spcPct val="120000"/>
              </a:lnSpc>
              <a:spcBef>
                <a:spcPts val="0"/>
              </a:spcBef>
              <a:spcAft>
                <a:spcPts val="0"/>
              </a:spcAft>
              <a:buNone/>
            </a:pPr>
            <a:r>
              <a:rPr lang="en-US" sz="2000" smtClean="0">
                <a:latin typeface="Consolas" panose="020B0609020204030204" pitchFamily="49" charset="0"/>
              </a:rPr>
              <a:t>   </a:t>
            </a:r>
            <a:r>
              <a:rPr lang="en-US" sz="2000" smtClean="0"/>
              <a:t>//Note: you cannot use a ranged for loop with a dynamically allocated c-style array</a:t>
            </a:r>
          </a:p>
          <a:p>
            <a:pPr marL="392113" lvl="1" indent="0">
              <a:lnSpc>
                <a:spcPct val="120000"/>
              </a:lnSpc>
              <a:spcBef>
                <a:spcPts val="0"/>
              </a:spcBef>
              <a:spcAft>
                <a:spcPts val="0"/>
              </a:spcAft>
              <a:buNone/>
            </a:pPr>
            <a:r>
              <a:rPr lang="en-US" sz="2000" smtClean="0"/>
              <a:t>       </a:t>
            </a:r>
            <a:br>
              <a:rPr lang="en-US" sz="2000" smtClean="0"/>
            </a:br>
            <a:r>
              <a:rPr lang="en-US" sz="2200" smtClean="0">
                <a:latin typeface="Consolas" panose="020B0609020204030204" pitchFamily="49" charset="0"/>
              </a:rPr>
              <a:t>   </a:t>
            </a:r>
            <a:r>
              <a:rPr lang="en-US" sz="2100" smtClean="0">
                <a:latin typeface="Consolas" panose="020B0609020204030204" pitchFamily="49" charset="0"/>
              </a:rPr>
              <a:t>for (int i=0; i&lt;5; ++i) cout &lt;&lt; ptrToDouble)[i] &lt;&lt; “  “; </a:t>
            </a:r>
          </a:p>
          <a:p>
            <a:pPr marL="392113" lvl="1" indent="0">
              <a:lnSpc>
                <a:spcPct val="120000"/>
              </a:lnSpc>
              <a:spcBef>
                <a:spcPts val="0"/>
              </a:spcBef>
              <a:spcAft>
                <a:spcPts val="0"/>
              </a:spcAft>
              <a:buNone/>
            </a:pPr>
            <a:r>
              <a:rPr lang="en-US" sz="2100">
                <a:latin typeface="Consolas" panose="020B0609020204030204" pitchFamily="49" charset="0"/>
              </a:rPr>
              <a:t> </a:t>
            </a:r>
            <a:r>
              <a:rPr lang="en-US" sz="2100" smtClean="0">
                <a:latin typeface="Consolas" panose="020B0609020204030204" pitchFamily="49" charset="0"/>
              </a:rPr>
              <a:t>  cout &lt;&lt; endl &lt;&lt; endl;</a:t>
            </a:r>
          </a:p>
          <a:p>
            <a:pPr marL="392113" lvl="1" indent="0">
              <a:lnSpc>
                <a:spcPct val="120000"/>
              </a:lnSpc>
              <a:spcBef>
                <a:spcPts val="0"/>
              </a:spcBef>
              <a:spcAft>
                <a:spcPts val="0"/>
              </a:spcAft>
              <a:buNone/>
            </a:pPr>
            <a:r>
              <a:rPr lang="en-US" sz="2000"/>
              <a:t> </a:t>
            </a:r>
            <a:r>
              <a:rPr lang="en-US" sz="2000" smtClean="0"/>
              <a:t>      //Note: class unique_ptr does not overloaded the [ ] operator!</a:t>
            </a:r>
            <a:r>
              <a:rPr lang="en-US" sz="3200" smtClean="0"/>
              <a:t/>
            </a:r>
            <a:br>
              <a:rPr lang="en-US" sz="3200" smtClean="0"/>
            </a:br>
            <a:r>
              <a:rPr lang="en-US" sz="3200" smtClean="0"/>
              <a:t>     </a:t>
            </a:r>
            <a:r>
              <a:rPr lang="en-US" sz="2000" smtClean="0">
                <a:latin typeface="Consolas" panose="020B0609020204030204" pitchFamily="49" charset="0"/>
              </a:rPr>
              <a:t>unique_ptr</a:t>
            </a:r>
            <a:r>
              <a:rPr lang="en-US" sz="2000">
                <a:latin typeface="Consolas" panose="020B0609020204030204" pitchFamily="49" charset="0"/>
              </a:rPr>
              <a:t>&lt; array&lt;int,5&gt; &gt; ptrToArray( new array&lt;int,5&gt; { 1,2,3,4,5 </a:t>
            </a:r>
            <a:r>
              <a:rPr lang="en-US" sz="2000">
                <a:latin typeface="Consolas" panose="020B0609020204030204" pitchFamily="49" charset="0"/>
              </a:rPr>
              <a:t>} </a:t>
            </a:r>
            <a:r>
              <a:rPr lang="en-US" sz="2000" smtClean="0">
                <a:latin typeface="Consolas" panose="020B0609020204030204" pitchFamily="49" charset="0"/>
              </a:rPr>
              <a:t>); </a:t>
            </a:r>
          </a:p>
          <a:p>
            <a:pPr marL="392113" lvl="1" indent="0">
              <a:lnSpc>
                <a:spcPct val="120000"/>
              </a:lnSpc>
              <a:spcBef>
                <a:spcPts val="0"/>
              </a:spcBef>
              <a:spcAft>
                <a:spcPts val="0"/>
              </a:spcAft>
              <a:buNone/>
            </a:pPr>
            <a:r>
              <a:rPr lang="en-US" sz="2000" smtClean="0">
                <a:latin typeface="Consolas" panose="020B0609020204030204" pitchFamily="49" charset="0"/>
              </a:rPr>
              <a:t>   for </a:t>
            </a:r>
            <a:r>
              <a:rPr lang="en-US" sz="2000">
                <a:latin typeface="Consolas" panose="020B0609020204030204" pitchFamily="49" charset="0"/>
              </a:rPr>
              <a:t>( int &amp;i : </a:t>
            </a:r>
            <a:r>
              <a:rPr lang="en-US" sz="2000">
                <a:latin typeface="Consolas" panose="020B0609020204030204" pitchFamily="49" charset="0"/>
              </a:rPr>
              <a:t>*</a:t>
            </a:r>
            <a:r>
              <a:rPr lang="en-US" sz="2000" smtClean="0">
                <a:latin typeface="Consolas" panose="020B0609020204030204" pitchFamily="49" charset="0"/>
              </a:rPr>
              <a:t>ptrToArray ) cout &lt;&lt; </a:t>
            </a:r>
            <a:r>
              <a:rPr lang="en-US" sz="2000">
                <a:latin typeface="Consolas" panose="020B0609020204030204" pitchFamily="49" charset="0"/>
              </a:rPr>
              <a:t>i </a:t>
            </a:r>
            <a:r>
              <a:rPr lang="en-US" sz="2000">
                <a:latin typeface="Consolas" panose="020B0609020204030204" pitchFamily="49" charset="0"/>
              </a:rPr>
              <a:t>*= </a:t>
            </a:r>
            <a:r>
              <a:rPr lang="en-US" sz="2000" smtClean="0">
                <a:latin typeface="Consolas" panose="020B0609020204030204" pitchFamily="49" charset="0"/>
              </a:rPr>
              <a:t>2 &lt;&lt; “  “;</a:t>
            </a:r>
            <a:r>
              <a:rPr lang="en-US" sz="2000">
                <a:latin typeface="Consolas" panose="020B0609020204030204" pitchFamily="49" charset="0"/>
              </a:rPr>
              <a:t/>
            </a:r>
            <a:br>
              <a:rPr lang="en-US" sz="2000">
                <a:latin typeface="Consolas" panose="020B0609020204030204" pitchFamily="49" charset="0"/>
              </a:rPr>
            </a:br>
            <a:r>
              <a:rPr lang="en-US" sz="2000">
                <a:latin typeface="Consolas" panose="020B0609020204030204" pitchFamily="49" charset="0"/>
              </a:rPr>
              <a:t>   cout &lt;&lt; endl &lt;&lt; endl;</a:t>
            </a:r>
            <a:br>
              <a:rPr lang="en-US" sz="2000">
                <a:latin typeface="Consolas" panose="020B0609020204030204" pitchFamily="49" charset="0"/>
              </a:rPr>
            </a:br>
            <a:r>
              <a:rPr lang="en-US" sz="2000">
                <a:latin typeface="Consolas" panose="020B0609020204030204" pitchFamily="49" charset="0"/>
              </a:rPr>
              <a:t> </a:t>
            </a:r>
            <a:br>
              <a:rPr lang="en-US" sz="2000">
                <a:latin typeface="Consolas" panose="020B0609020204030204" pitchFamily="49" charset="0"/>
              </a:rPr>
            </a:br>
            <a:r>
              <a:rPr lang="en-US" sz="2000">
                <a:latin typeface="Consolas" panose="020B0609020204030204" pitchFamily="49" charset="0"/>
              </a:rPr>
              <a:t>   unique_ptr&lt; vector&lt;int&gt; &gt; ptrToVector( new vector&lt;int&gt; { 6,7,8,9,10 } );</a:t>
            </a:r>
            <a:r>
              <a:rPr lang="en-US" sz="2000">
                <a:latin typeface="Consolas" panose="020B0609020204030204" pitchFamily="49" charset="0"/>
              </a:rPr>
              <a:t/>
            </a:r>
            <a:br>
              <a:rPr lang="en-US" sz="2000">
                <a:latin typeface="Consolas" panose="020B0609020204030204" pitchFamily="49" charset="0"/>
              </a:rPr>
            </a:br>
            <a:r>
              <a:rPr lang="en-US" sz="2000" smtClean="0">
                <a:latin typeface="Consolas" panose="020B0609020204030204" pitchFamily="49" charset="0"/>
              </a:rPr>
              <a:t>   for </a:t>
            </a:r>
            <a:r>
              <a:rPr lang="en-US" sz="2000">
                <a:latin typeface="Consolas" panose="020B0609020204030204" pitchFamily="49" charset="0"/>
              </a:rPr>
              <a:t>( int &amp;i : *</a:t>
            </a:r>
            <a:r>
              <a:rPr lang="en-US" sz="2000">
                <a:latin typeface="Consolas" panose="020B0609020204030204" pitchFamily="49" charset="0"/>
              </a:rPr>
              <a:t>ptrToVector </a:t>
            </a:r>
            <a:r>
              <a:rPr lang="en-US" sz="2000" smtClean="0">
                <a:latin typeface="Consolas" panose="020B0609020204030204" pitchFamily="49" charset="0"/>
              </a:rPr>
              <a:t>) cout &lt;&lt; </a:t>
            </a:r>
            <a:r>
              <a:rPr lang="en-US" sz="2000">
                <a:latin typeface="Consolas" panose="020B0609020204030204" pitchFamily="49" charset="0"/>
              </a:rPr>
              <a:t>i</a:t>
            </a:r>
            <a:r>
              <a:rPr lang="en-US" sz="2000" smtClean="0">
                <a:latin typeface="Consolas" panose="020B0609020204030204" pitchFamily="49" charset="0"/>
              </a:rPr>
              <a:t> </a:t>
            </a:r>
            <a:r>
              <a:rPr lang="en-US" sz="2000">
                <a:latin typeface="Consolas" panose="020B0609020204030204" pitchFamily="49" charset="0"/>
              </a:rPr>
              <a:t>*= </a:t>
            </a:r>
            <a:r>
              <a:rPr lang="en-US" sz="2000" smtClean="0">
                <a:latin typeface="Consolas" panose="020B0609020204030204" pitchFamily="49" charset="0"/>
              </a:rPr>
              <a:t>3 &lt;&lt; “  “;</a:t>
            </a:r>
            <a:r>
              <a:rPr lang="en-US" sz="2000">
                <a:latin typeface="Consolas" panose="020B0609020204030204" pitchFamily="49" charset="0"/>
              </a:rPr>
              <a:t/>
            </a:r>
            <a:br>
              <a:rPr lang="en-US" sz="2000">
                <a:latin typeface="Consolas" panose="020B0609020204030204" pitchFamily="49" charset="0"/>
              </a:rPr>
            </a:br>
            <a:r>
              <a:rPr lang="en-US" sz="2000">
                <a:latin typeface="Consolas" panose="020B0609020204030204" pitchFamily="49" charset="0"/>
              </a:rPr>
              <a:t>   cout &lt;&lt; endl &lt;&lt; endl;</a:t>
            </a:r>
            <a:br>
              <a:rPr lang="en-US" sz="2000">
                <a:latin typeface="Consolas" panose="020B0609020204030204" pitchFamily="49" charset="0"/>
              </a:rPr>
            </a:br>
            <a:endParaRPr lang="en-US">
              <a:latin typeface="Consolas" panose="020B0609020204030204" pitchFamily="49" charset="0"/>
            </a:endParaRPr>
          </a:p>
          <a:p>
            <a:pPr marL="109537" indent="0">
              <a:lnSpc>
                <a:spcPct val="120000"/>
              </a:lnSpc>
              <a:spcBef>
                <a:spcPts val="0"/>
              </a:spcBef>
              <a:buNone/>
            </a:pPr>
            <a:endParaRPr lang="en-US"/>
          </a:p>
        </p:txBody>
      </p:sp>
      <p:sp>
        <p:nvSpPr>
          <p:cNvPr id="4" name="Footer Placeholder 3"/>
          <p:cNvSpPr>
            <a:spLocks noGrp="1"/>
          </p:cNvSpPr>
          <p:nvPr>
            <p:ph type="ftr" sz="quarter" idx="11"/>
          </p:nvPr>
        </p:nvSpPr>
        <p:spPr/>
        <p:txBody>
          <a:bodyPr/>
          <a:lstStyle/>
          <a:p>
            <a:pPr>
              <a:defRPr/>
            </a:pPr>
            <a:r>
              <a:rPr lang="en-US" smtClean="0"/>
              <a:t>©1992-2014 by Pearson Education, Inc. All Rights Reserved.</a:t>
            </a:r>
            <a:endParaRPr lang="en-US"/>
          </a:p>
        </p:txBody>
      </p:sp>
    </p:spTree>
    <p:extLst>
      <p:ext uri="{BB962C8B-B14F-4D97-AF65-F5344CB8AC3E}">
        <p14:creationId xmlns:p14="http://schemas.microsoft.com/office/powerpoint/2010/main" val="768571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10.10  Case Study: Array Class</a:t>
            </a:r>
            <a:endParaRPr lang="en-US" dirty="0" smtClean="0"/>
          </a:p>
        </p:txBody>
      </p:sp>
      <p:sp>
        <p:nvSpPr>
          <p:cNvPr id="86019" name="Text Placeholder 2"/>
          <p:cNvSpPr>
            <a:spLocks noGrp="1"/>
          </p:cNvSpPr>
          <p:nvPr>
            <p:ph type="body" idx="1"/>
          </p:nvPr>
        </p:nvSpPr>
        <p:spPr>
          <a:xfrm>
            <a:off x="533400" y="1481138"/>
            <a:ext cx="8229600" cy="4525962"/>
          </a:xfrm>
        </p:spPr>
        <p:txBody>
          <a:bodyPr>
            <a:normAutofit fontScale="77500" lnSpcReduction="20000"/>
          </a:bodyPr>
          <a:lstStyle/>
          <a:p>
            <a:pPr>
              <a:lnSpc>
                <a:spcPct val="120000"/>
              </a:lnSpc>
            </a:pPr>
            <a:r>
              <a:rPr lang="en-US" altLang="en-US" smtClean="0">
                <a:solidFill>
                  <a:srgbClr val="0000FF"/>
                </a:solidFill>
              </a:rPr>
              <a:t>Pointer-based </a:t>
            </a:r>
            <a:r>
              <a:rPr lang="en-US" altLang="en-US" smtClean="0"/>
              <a:t>arrays have many problems, including:</a:t>
            </a:r>
          </a:p>
          <a:p>
            <a:pPr lvl="1">
              <a:lnSpc>
                <a:spcPct val="120000"/>
              </a:lnSpc>
            </a:pPr>
            <a:r>
              <a:rPr lang="en-US" altLang="en-US" smtClean="0"/>
              <a:t>A program can easily “walk off” either end of a built-in array, because C++ does not check whether subscripts fall outside the range of the array.</a:t>
            </a:r>
          </a:p>
          <a:p>
            <a:pPr lvl="1">
              <a:lnSpc>
                <a:spcPct val="120000"/>
              </a:lnSpc>
            </a:pPr>
            <a:r>
              <a:rPr lang="en-US" altLang="en-US" smtClean="0"/>
              <a:t>Built-in arrays of size n must number their elements 0, …, n – 1; alternate subscript ranges- are not allowed. </a:t>
            </a:r>
          </a:p>
          <a:p>
            <a:pPr lvl="1">
              <a:lnSpc>
                <a:spcPct val="120000"/>
              </a:lnSpc>
            </a:pPr>
            <a:r>
              <a:rPr lang="en-US" altLang="en-US" smtClean="0"/>
              <a:t>An entire built-in array cannot be input or output at once. </a:t>
            </a:r>
          </a:p>
          <a:p>
            <a:pPr lvl="1">
              <a:lnSpc>
                <a:spcPct val="120000"/>
              </a:lnSpc>
            </a:pPr>
            <a:r>
              <a:rPr lang="en-US" altLang="en-US" smtClean="0"/>
              <a:t>Two built-in arrays cannot be meaningfully compared with equality or relational operators. </a:t>
            </a:r>
          </a:p>
          <a:p>
            <a:pPr lvl="1">
              <a:lnSpc>
                <a:spcPct val="120000"/>
              </a:lnSpc>
            </a:pPr>
            <a:r>
              <a:rPr lang="en-US" altLang="en-US" smtClean="0"/>
              <a:t>When an array is passed to a general-purpose function designed to handle arrays of any size, the array’s size must be passed as an additional argument. </a:t>
            </a:r>
          </a:p>
          <a:p>
            <a:pPr lvl="1">
              <a:lnSpc>
                <a:spcPct val="120000"/>
              </a:lnSpc>
            </a:pPr>
            <a:r>
              <a:rPr lang="en-US" altLang="en-US" smtClean="0"/>
              <a:t>One built-in array cannot be assigned to another with the assignment operator. </a:t>
            </a:r>
          </a:p>
        </p:txBody>
      </p:sp>
      <p:sp>
        <p:nvSpPr>
          <p:cNvPr id="6144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87043" name="Text Placeholder 2"/>
          <p:cNvSpPr>
            <a:spLocks noGrp="1"/>
          </p:cNvSpPr>
          <p:nvPr>
            <p:ph type="body" idx="1"/>
          </p:nvPr>
        </p:nvSpPr>
        <p:spPr>
          <a:xfrm>
            <a:off x="457200" y="1481138"/>
            <a:ext cx="8229600" cy="4927600"/>
          </a:xfrm>
        </p:spPr>
        <p:txBody>
          <a:bodyPr>
            <a:normAutofit fontScale="62500" lnSpcReduction="20000"/>
          </a:bodyPr>
          <a:lstStyle/>
          <a:p>
            <a:pPr>
              <a:lnSpc>
                <a:spcPct val="120000"/>
              </a:lnSpc>
            </a:pPr>
            <a:r>
              <a:rPr lang="en-US" altLang="en-US" smtClean="0"/>
              <a:t>With C++, you can implement more robust array capabilities via classes and operator overloading as has been done with class templates </a:t>
            </a:r>
            <a:r>
              <a:rPr lang="en-US" altLang="en-US" smtClean="0">
                <a:solidFill>
                  <a:srgbClr val="0000FF"/>
                </a:solidFill>
              </a:rPr>
              <a:t>array</a:t>
            </a:r>
            <a:r>
              <a:rPr lang="en-US" altLang="en-US" smtClean="0"/>
              <a:t> and </a:t>
            </a:r>
            <a:r>
              <a:rPr lang="en-US" altLang="en-US" smtClean="0">
                <a:solidFill>
                  <a:srgbClr val="0000FF"/>
                </a:solidFill>
              </a:rPr>
              <a:t>vector</a:t>
            </a:r>
            <a:r>
              <a:rPr lang="en-US" altLang="en-US" smtClean="0"/>
              <a:t> in the C++ Standard Library.</a:t>
            </a:r>
          </a:p>
          <a:p>
            <a:pPr>
              <a:lnSpc>
                <a:spcPct val="120000"/>
              </a:lnSpc>
            </a:pPr>
            <a:r>
              <a:rPr lang="en-US" altLang="en-US" smtClean="0"/>
              <a:t>In this section, we’ll develop our own custom array class that’s preferable to built-in arrays.</a:t>
            </a:r>
          </a:p>
          <a:p>
            <a:pPr>
              <a:lnSpc>
                <a:spcPct val="120000"/>
              </a:lnSpc>
            </a:pPr>
            <a:r>
              <a:rPr lang="en-US" altLang="en-US" smtClean="0"/>
              <a:t>In this example, we create a powerful Array class: </a:t>
            </a:r>
          </a:p>
          <a:p>
            <a:pPr lvl="1">
              <a:lnSpc>
                <a:spcPct val="120000"/>
              </a:lnSpc>
            </a:pPr>
            <a:r>
              <a:rPr lang="en-US" altLang="en-US" smtClean="0"/>
              <a:t>Performs range checking.</a:t>
            </a:r>
          </a:p>
          <a:p>
            <a:pPr lvl="1">
              <a:lnSpc>
                <a:spcPct val="120000"/>
              </a:lnSpc>
            </a:pPr>
            <a:r>
              <a:rPr lang="en-US" altLang="en-US" smtClean="0"/>
              <a:t>Allows one Array object to be assigned to another with the assignment operator.</a:t>
            </a:r>
          </a:p>
          <a:p>
            <a:pPr lvl="1">
              <a:lnSpc>
                <a:spcPct val="120000"/>
              </a:lnSpc>
            </a:pPr>
            <a:r>
              <a:rPr lang="en-US" altLang="en-US" smtClean="0"/>
              <a:t>Objects know their own size.</a:t>
            </a:r>
          </a:p>
          <a:p>
            <a:pPr lvl="1">
              <a:lnSpc>
                <a:spcPct val="120000"/>
              </a:lnSpc>
            </a:pPr>
            <a:r>
              <a:rPr lang="en-US" altLang="en-US" smtClean="0"/>
              <a:t>Input or output entire arrays with the stream extraction and stream insertion operators, respectively.</a:t>
            </a:r>
          </a:p>
          <a:p>
            <a:pPr lvl="1">
              <a:lnSpc>
                <a:spcPct val="120000"/>
              </a:lnSpc>
            </a:pPr>
            <a:r>
              <a:rPr lang="en-US" altLang="en-US" smtClean="0"/>
              <a:t>Compare Arrays with the equality operators == and !=.</a:t>
            </a:r>
          </a:p>
          <a:p>
            <a:pPr>
              <a:lnSpc>
                <a:spcPct val="120000"/>
              </a:lnSpc>
            </a:pPr>
            <a:r>
              <a:rPr lang="en-US" altLang="en-US" smtClean="0">
                <a:solidFill>
                  <a:srgbClr val="FF0000"/>
                </a:solidFill>
              </a:rPr>
              <a:t>C++ Standard Library class template vector provides many of these capabilities</a:t>
            </a:r>
            <a:r>
              <a:rPr lang="en-US" altLang="en-US" smtClean="0"/>
              <a:t> as well.</a:t>
            </a:r>
          </a:p>
        </p:txBody>
      </p:sp>
      <p:sp>
        <p:nvSpPr>
          <p:cNvPr id="6246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 descr="cpphtp9_10_Page_36"/>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 descr="cpphtp9_10_Page_37"/>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descr="cpphtp9_10_Page_0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
        <p:nvSpPr>
          <p:cNvPr id="6" name="TextBox 5"/>
          <p:cNvSpPr txBox="1"/>
          <p:nvPr/>
        </p:nvSpPr>
        <p:spPr>
          <a:xfrm>
            <a:off x="4572000" y="2362200"/>
            <a:ext cx="3276600" cy="338554"/>
          </a:xfrm>
          <a:prstGeom prst="rect">
            <a:avLst/>
          </a:prstGeom>
          <a:noFill/>
          <a:ln>
            <a:solidFill>
              <a:schemeClr val="accent1">
                <a:shade val="50000"/>
              </a:schemeClr>
            </a:solidFill>
          </a:ln>
        </p:spPr>
        <p:txBody>
          <a:bodyPr wrap="square" rtlCol="0">
            <a:spAutoFit/>
          </a:bodyPr>
          <a:lstStyle/>
          <a:p>
            <a:pPr algn="ctr"/>
            <a:r>
              <a:rPr lang="en-US" sz="1600" smtClean="0">
                <a:latin typeface="Consolas" panose="020B0609020204030204" pitchFamily="49" charset="0"/>
                <a:cs typeface="Consolas" panose="020B0609020204030204" pitchFamily="49" charset="0"/>
              </a:rPr>
              <a:t>string s10 = “Goodbye”;</a:t>
            </a:r>
            <a:endParaRPr lang="en-US" sz="1600">
              <a:latin typeface="Consolas" panose="020B0609020204030204" pitchFamily="49" charset="0"/>
              <a:cs typeface="Consolas" panose="020B0609020204030204" pitchFamily="49" charset="0"/>
            </a:endParaRPr>
          </a:p>
        </p:txBody>
      </p:sp>
      <p:sp>
        <p:nvSpPr>
          <p:cNvPr id="2" name="TextBox 1"/>
          <p:cNvSpPr txBox="1"/>
          <p:nvPr/>
        </p:nvSpPr>
        <p:spPr>
          <a:xfrm>
            <a:off x="4572000" y="2751653"/>
            <a:ext cx="3276600" cy="307777"/>
          </a:xfrm>
          <a:prstGeom prst="rect">
            <a:avLst/>
          </a:prstGeom>
          <a:noFill/>
          <a:ln>
            <a:solidFill>
              <a:srgbClr val="0000FF"/>
            </a:solidFill>
          </a:ln>
        </p:spPr>
        <p:txBody>
          <a:bodyPr wrap="square" rtlCol="0">
            <a:spAutoFit/>
          </a:bodyPr>
          <a:lstStyle/>
          <a:p>
            <a:r>
              <a:rPr lang="en-US" sz="1400" smtClean="0"/>
              <a:t>      </a:t>
            </a:r>
            <a:r>
              <a:rPr lang="en-US" sz="1400" smtClean="0">
                <a:latin typeface="Consolas" panose="020B0609020204030204" pitchFamily="49" charset="0"/>
              </a:rPr>
              <a:t>S3 contains an empty string.</a:t>
            </a:r>
            <a:endParaRPr lang="en-US" sz="1400">
              <a:latin typeface="Consolas" panose="020B06090202040302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 descr="cpphtp9_10_Page_38"/>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 descr="cpphtp9_10_Page_3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 descr="cpphtp9_10_Page_4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 descr="cpphtp9_10_Page_4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 descr="cpphtp9_10_Page_42"/>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95235" name="Text Placeholder 2"/>
          <p:cNvSpPr>
            <a:spLocks noGrp="1"/>
          </p:cNvSpPr>
          <p:nvPr>
            <p:ph type="body" idx="1"/>
          </p:nvPr>
        </p:nvSpPr>
        <p:spPr/>
        <p:txBody>
          <a:bodyPr>
            <a:normAutofit fontScale="77500" lnSpcReduction="20000"/>
          </a:bodyPr>
          <a:lstStyle/>
          <a:p>
            <a:pPr>
              <a:lnSpc>
                <a:spcPct val="120000"/>
              </a:lnSpc>
            </a:pPr>
            <a:r>
              <a:rPr lang="en-US" altLang="en-US" smtClean="0"/>
              <a:t>The Array </a:t>
            </a:r>
            <a:r>
              <a:rPr lang="en-US" altLang="en-US" smtClean="0">
                <a:solidFill>
                  <a:srgbClr val="FF0000"/>
                </a:solidFill>
              </a:rPr>
              <a:t>copy constructor </a:t>
            </a:r>
            <a:r>
              <a:rPr lang="en-US" altLang="en-US" smtClean="0"/>
              <a:t>copies the elements of one Array into another. </a:t>
            </a:r>
          </a:p>
          <a:p>
            <a:pPr>
              <a:lnSpc>
                <a:spcPct val="120000"/>
              </a:lnSpc>
            </a:pPr>
            <a:r>
              <a:rPr lang="en-US" altLang="en-US" smtClean="0"/>
              <a:t>The copy constructor can also be invoked by writing line 39 as follows:</a:t>
            </a:r>
          </a:p>
          <a:p>
            <a:pPr lvl="2">
              <a:lnSpc>
                <a:spcPct val="120000"/>
              </a:lnSpc>
            </a:pPr>
            <a:r>
              <a:rPr lang="en-US" altLang="en-US" sz="2600" smtClean="0">
                <a:latin typeface="Consolas" panose="020B0609020204030204" pitchFamily="49" charset="0"/>
              </a:rPr>
              <a:t>Array integers3 = integers1;</a:t>
            </a:r>
          </a:p>
          <a:p>
            <a:pPr>
              <a:lnSpc>
                <a:spcPct val="120000"/>
              </a:lnSpc>
            </a:pPr>
            <a:r>
              <a:rPr lang="en-US" altLang="en-US" b="1" smtClean="0">
                <a:solidFill>
                  <a:srgbClr val="008000"/>
                </a:solidFill>
              </a:rPr>
              <a:t>The equal sign in the preceding statement is not the assignment operator.</a:t>
            </a:r>
          </a:p>
          <a:p>
            <a:pPr>
              <a:lnSpc>
                <a:spcPct val="120000"/>
              </a:lnSpc>
            </a:pPr>
            <a:r>
              <a:rPr lang="en-US" altLang="en-US" b="1" smtClean="0">
                <a:solidFill>
                  <a:srgbClr val="008000"/>
                </a:solidFill>
              </a:rPr>
              <a:t>When an equal sign appears </a:t>
            </a:r>
            <a:r>
              <a:rPr lang="en-US" altLang="en-US" b="1" smtClean="0">
                <a:solidFill>
                  <a:srgbClr val="0000FF"/>
                </a:solidFill>
              </a:rPr>
              <a:t>in the declaration of an object</a:t>
            </a:r>
            <a:r>
              <a:rPr lang="en-US" altLang="en-US" b="1" smtClean="0">
                <a:solidFill>
                  <a:srgbClr val="008000"/>
                </a:solidFill>
              </a:rPr>
              <a:t>, it invokes </a:t>
            </a:r>
            <a:r>
              <a:rPr lang="en-US" altLang="en-US" b="1" smtClean="0">
                <a:solidFill>
                  <a:srgbClr val="008000"/>
                </a:solidFill>
              </a:rPr>
              <a:t>the </a:t>
            </a:r>
            <a:r>
              <a:rPr lang="en-US" altLang="en-US" b="1" smtClean="0">
                <a:solidFill>
                  <a:srgbClr val="0000FF"/>
                </a:solidFill>
              </a:rPr>
              <a:t>copy constructor</a:t>
            </a:r>
            <a:r>
              <a:rPr lang="en-US" altLang="en-US" b="1" smtClean="0">
                <a:solidFill>
                  <a:srgbClr val="008000"/>
                </a:solidFill>
              </a:rPr>
              <a:t> </a:t>
            </a:r>
            <a:r>
              <a:rPr lang="en-US" altLang="en-US" b="1" smtClean="0">
                <a:solidFill>
                  <a:srgbClr val="008000"/>
                </a:solidFill>
              </a:rPr>
              <a:t>for that </a:t>
            </a:r>
            <a:r>
              <a:rPr lang="en-US" altLang="en-US" b="1" smtClean="0">
                <a:solidFill>
                  <a:srgbClr val="008000"/>
                </a:solidFill>
              </a:rPr>
              <a:t>object</a:t>
            </a:r>
            <a:r>
              <a:rPr lang="en-US" altLang="en-US" b="1" smtClean="0">
                <a:solidFill>
                  <a:srgbClr val="008000"/>
                </a:solidFill>
              </a:rPr>
              <a:t>.</a:t>
            </a:r>
            <a:endParaRPr lang="en-US" altLang="en-US" b="1" smtClean="0">
              <a:solidFill>
                <a:srgbClr val="008000"/>
              </a:solidFill>
            </a:endParaRPr>
          </a:p>
          <a:p>
            <a:pPr>
              <a:lnSpc>
                <a:spcPct val="120000"/>
              </a:lnSpc>
            </a:pPr>
            <a:r>
              <a:rPr lang="en-US" altLang="en-US" smtClean="0"/>
              <a:t>This </a:t>
            </a:r>
            <a:r>
              <a:rPr lang="en-US" altLang="en-US" smtClean="0"/>
              <a:t>form can be used to pass only a single argument to a constructor. </a:t>
            </a:r>
            <a:endParaRPr lang="en-US" altLang="en-US" smtClean="0"/>
          </a:p>
        </p:txBody>
      </p:sp>
      <p:sp>
        <p:nvSpPr>
          <p:cNvPr id="7885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95235" name="Text Placeholder 2"/>
          <p:cNvSpPr>
            <a:spLocks noGrp="1"/>
          </p:cNvSpPr>
          <p:nvPr>
            <p:ph type="body" idx="1"/>
          </p:nvPr>
        </p:nvSpPr>
        <p:spPr/>
        <p:txBody>
          <a:bodyPr>
            <a:normAutofit/>
          </a:bodyPr>
          <a:lstStyle/>
          <a:p>
            <a:pPr>
              <a:lnSpc>
                <a:spcPct val="120000"/>
              </a:lnSpc>
            </a:pPr>
            <a:r>
              <a:rPr lang="en-US" altLang="en-US" smtClean="0"/>
              <a:t>A </a:t>
            </a:r>
            <a:r>
              <a:rPr lang="en-US" altLang="en-US" smtClean="0">
                <a:solidFill>
                  <a:srgbClr val="0000FF"/>
                </a:solidFill>
              </a:rPr>
              <a:t>copy constructor </a:t>
            </a:r>
            <a:r>
              <a:rPr lang="en-US" altLang="en-US" smtClean="0"/>
              <a:t>is invoked whenever a copy of an object is needed:</a:t>
            </a:r>
          </a:p>
          <a:p>
            <a:pPr lvl="1">
              <a:lnSpc>
                <a:spcPct val="120000"/>
              </a:lnSpc>
            </a:pPr>
            <a:r>
              <a:rPr lang="en-US" altLang="en-US" smtClean="0">
                <a:solidFill>
                  <a:srgbClr val="0000FF"/>
                </a:solidFill>
              </a:rPr>
              <a:t>Passing an object </a:t>
            </a:r>
            <a:r>
              <a:rPr lang="en-US" altLang="en-US" smtClean="0">
                <a:solidFill>
                  <a:srgbClr val="C00000"/>
                </a:solidFill>
              </a:rPr>
              <a:t>by value </a:t>
            </a:r>
            <a:r>
              <a:rPr lang="en-US" altLang="en-US" smtClean="0">
                <a:solidFill>
                  <a:srgbClr val="0000FF"/>
                </a:solidFill>
              </a:rPr>
              <a:t>to a function</a:t>
            </a:r>
          </a:p>
          <a:p>
            <a:pPr lvl="1">
              <a:lnSpc>
                <a:spcPct val="120000"/>
              </a:lnSpc>
            </a:pPr>
            <a:r>
              <a:rPr lang="en-US" altLang="en-US" smtClean="0">
                <a:solidFill>
                  <a:srgbClr val="0000FF"/>
                </a:solidFill>
              </a:rPr>
              <a:t>Returning an object </a:t>
            </a:r>
            <a:r>
              <a:rPr lang="en-US" altLang="en-US" smtClean="0">
                <a:solidFill>
                  <a:srgbClr val="C00000"/>
                </a:solidFill>
              </a:rPr>
              <a:t>by value </a:t>
            </a:r>
            <a:r>
              <a:rPr lang="en-US" altLang="en-US" smtClean="0">
                <a:solidFill>
                  <a:srgbClr val="0000FF"/>
                </a:solidFill>
              </a:rPr>
              <a:t>from a function</a:t>
            </a:r>
          </a:p>
          <a:p>
            <a:pPr lvl="1">
              <a:lnSpc>
                <a:spcPct val="120000"/>
              </a:lnSpc>
            </a:pPr>
            <a:r>
              <a:rPr lang="en-US" altLang="en-US" smtClean="0">
                <a:solidFill>
                  <a:srgbClr val="C00000"/>
                </a:solidFill>
              </a:rPr>
              <a:t>Initializing</a:t>
            </a:r>
            <a:r>
              <a:rPr lang="en-US" altLang="en-US" smtClean="0">
                <a:solidFill>
                  <a:srgbClr val="0000FF"/>
                </a:solidFill>
              </a:rPr>
              <a:t> an object with a copy of another object of the same class</a:t>
            </a:r>
            <a:endParaRPr lang="en-US" altLang="en-US">
              <a:solidFill>
                <a:srgbClr val="0000FF"/>
              </a:solidFill>
            </a:endParaRPr>
          </a:p>
          <a:p>
            <a:pPr marL="1371600" lvl="2" indent="-395288">
              <a:lnSpc>
                <a:spcPct val="120000"/>
              </a:lnSpc>
            </a:pPr>
            <a:r>
              <a:rPr lang="en-US" altLang="en-US" smtClean="0">
                <a:solidFill>
                  <a:srgbClr val="C00000"/>
                </a:solidFill>
                <a:latin typeface="Consolas" panose="020B0609020204030204" pitchFamily="49" charset="0"/>
              </a:rPr>
              <a:t>Array integers3 = Integers1;  </a:t>
            </a:r>
            <a:r>
              <a:rPr lang="en-US" altLang="en-US" smtClean="0">
                <a:solidFill>
                  <a:srgbClr val="008000"/>
                </a:solidFill>
              </a:rPr>
              <a:t>//declaration!</a:t>
            </a:r>
          </a:p>
          <a:p>
            <a:pPr marL="1371600" lvl="2" indent="-395288">
              <a:lnSpc>
                <a:spcPct val="120000"/>
              </a:lnSpc>
            </a:pPr>
            <a:r>
              <a:rPr lang="en-US" altLang="en-US" smtClean="0">
                <a:solidFill>
                  <a:srgbClr val="C00000"/>
                </a:solidFill>
                <a:latin typeface="Consolas" panose="020B0609020204030204" pitchFamily="49" charset="0"/>
              </a:rPr>
              <a:t>Array integers3(integers1);</a:t>
            </a:r>
            <a:endParaRPr lang="en-US" altLang="en-US" smtClean="0">
              <a:solidFill>
                <a:srgbClr val="C00000"/>
              </a:solidFill>
              <a:latin typeface="Consolas" panose="020B0609020204030204" pitchFamily="49" charset="0"/>
            </a:endParaRPr>
          </a:p>
        </p:txBody>
      </p:sp>
      <p:sp>
        <p:nvSpPr>
          <p:cNvPr id="78852" name="Footer Placeholder 3"/>
          <p:cNvSpPr>
            <a:spLocks noGrp="1"/>
          </p:cNvSpPr>
          <p:nvPr>
            <p:ph type="ftr" sz="quarter" idx="11"/>
          </p:nvPr>
        </p:nvSpPr>
        <p:spPr/>
        <p:txBody>
          <a:bodyPr/>
          <a:lstStyle/>
          <a:p>
            <a:r>
              <a:rPr lang="en-US" smtClean="0"/>
              <a:t>©1992-2014 by Pearson Education, Inc. All Rights Reserved.</a:t>
            </a:r>
            <a:endParaRPr lang="en-US"/>
          </a:p>
        </p:txBody>
      </p:sp>
    </p:spTree>
    <p:extLst>
      <p:ext uri="{BB962C8B-B14F-4D97-AF65-F5344CB8AC3E}">
        <p14:creationId xmlns:p14="http://schemas.microsoft.com/office/powerpoint/2010/main" val="27807526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96259" name="Text Placeholder 2"/>
          <p:cNvSpPr>
            <a:spLocks noGrp="1"/>
          </p:cNvSpPr>
          <p:nvPr>
            <p:ph type="body" idx="1"/>
          </p:nvPr>
        </p:nvSpPr>
        <p:spPr/>
        <p:txBody>
          <a:bodyPr/>
          <a:lstStyle/>
          <a:p>
            <a:r>
              <a:rPr lang="en-US" altLang="en-US" smtClean="0"/>
              <a:t>The array </a:t>
            </a:r>
            <a:r>
              <a:rPr lang="en-US" altLang="en-US" smtClean="0">
                <a:solidFill>
                  <a:srgbClr val="0000FF"/>
                </a:solidFill>
              </a:rPr>
              <a:t>subscript operator [ ] </a:t>
            </a:r>
            <a:r>
              <a:rPr lang="en-US" altLang="en-US" smtClean="0"/>
              <a:t>is not restricted for use only with arrays; it also can be used, for example, to select elements from other kinds of container classes, such as strings and dictionaries.</a:t>
            </a:r>
          </a:p>
          <a:p>
            <a:r>
              <a:rPr lang="en-US" altLang="en-US" smtClean="0">
                <a:solidFill>
                  <a:srgbClr val="FF0000"/>
                </a:solidFill>
              </a:rPr>
              <a:t>Also, when operator[ ] functions are defined, subscripts no longer have to be integers—characters, strings, floats or even objects of user-defined classes also could be used.</a:t>
            </a:r>
          </a:p>
        </p:txBody>
      </p:sp>
      <p:sp>
        <p:nvSpPr>
          <p:cNvPr id="7987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97283" name="Text Placeholder 2"/>
          <p:cNvSpPr>
            <a:spLocks noGrp="1"/>
          </p:cNvSpPr>
          <p:nvPr>
            <p:ph type="body" idx="1"/>
          </p:nvPr>
        </p:nvSpPr>
        <p:spPr/>
        <p:txBody>
          <a:bodyPr>
            <a:normAutofit fontScale="70000" lnSpcReduction="20000"/>
          </a:bodyPr>
          <a:lstStyle/>
          <a:p>
            <a:pPr>
              <a:lnSpc>
                <a:spcPct val="120000"/>
              </a:lnSpc>
              <a:spcAft>
                <a:spcPts val="400"/>
              </a:spcAft>
            </a:pPr>
            <a:r>
              <a:rPr lang="en-US" altLang="en-US" smtClean="0"/>
              <a:t>Each Array object consists of a size member indicating the number of elements in the Array and an int pointer—ptr—that points to the dynamically allocated pointer-based array of integers managed by the Array object.</a:t>
            </a:r>
          </a:p>
          <a:p>
            <a:pPr>
              <a:lnSpc>
                <a:spcPct val="120000"/>
              </a:lnSpc>
              <a:spcAft>
                <a:spcPts val="400"/>
              </a:spcAft>
            </a:pPr>
            <a:r>
              <a:rPr lang="en-US" altLang="en-US" smtClean="0"/>
              <a:t>When the compiler sees an expression like </a:t>
            </a:r>
            <a:r>
              <a:rPr lang="en-US" altLang="en-US" smtClean="0">
                <a:solidFill>
                  <a:srgbClr val="0000FF"/>
                </a:solidFill>
                <a:latin typeface="Consolas" panose="020B0609020204030204" pitchFamily="49" charset="0"/>
              </a:rPr>
              <a:t>cout &lt;&lt; arrayObject</a:t>
            </a:r>
            <a:r>
              <a:rPr lang="en-US" altLang="en-US" smtClean="0"/>
              <a:t>, it invokes </a:t>
            </a:r>
            <a:r>
              <a:rPr lang="en-US" altLang="en-US" smtClean="0"/>
              <a:t>the non-member </a:t>
            </a:r>
            <a:r>
              <a:rPr lang="en-US" altLang="en-US" smtClean="0"/>
              <a:t>function </a:t>
            </a:r>
            <a:r>
              <a:rPr lang="en-US" altLang="en-US" smtClean="0">
                <a:solidFill>
                  <a:srgbClr val="0000FF"/>
                </a:solidFill>
              </a:rPr>
              <a:t>operator&lt;&lt; </a:t>
            </a:r>
            <a:r>
              <a:rPr lang="en-US" altLang="en-US" smtClean="0"/>
              <a:t>with the call </a:t>
            </a:r>
          </a:p>
          <a:p>
            <a:pPr lvl="2">
              <a:lnSpc>
                <a:spcPct val="120000"/>
              </a:lnSpc>
              <a:spcAft>
                <a:spcPts val="400"/>
              </a:spcAft>
            </a:pPr>
            <a:r>
              <a:rPr lang="en-US" altLang="en-US" sz="2900" smtClean="0">
                <a:solidFill>
                  <a:srgbClr val="C00000"/>
                </a:solidFill>
                <a:latin typeface="Consolas" panose="020B0609020204030204" pitchFamily="49" charset="0"/>
                <a:cs typeface="Consolas" panose="020B0609020204030204" pitchFamily="49" charset="0"/>
              </a:rPr>
              <a:t>operator &lt;&lt; </a:t>
            </a:r>
            <a:r>
              <a:rPr lang="en-US" altLang="en-US" sz="2900" smtClean="0">
                <a:solidFill>
                  <a:srgbClr val="C00000"/>
                </a:solidFill>
                <a:latin typeface="Consolas" panose="020B0609020204030204" pitchFamily="49" charset="0"/>
                <a:cs typeface="Consolas" panose="020B0609020204030204" pitchFamily="49" charset="0"/>
              </a:rPr>
              <a:t>(cout</a:t>
            </a:r>
            <a:r>
              <a:rPr lang="en-US" altLang="en-US" sz="2900" smtClean="0">
                <a:solidFill>
                  <a:srgbClr val="C00000"/>
                </a:solidFill>
                <a:latin typeface="Consolas" panose="020B0609020204030204" pitchFamily="49" charset="0"/>
                <a:cs typeface="Consolas" panose="020B0609020204030204" pitchFamily="49" charset="0"/>
              </a:rPr>
              <a:t>, </a:t>
            </a:r>
            <a:r>
              <a:rPr lang="en-US" altLang="en-US" sz="2900" smtClean="0">
                <a:solidFill>
                  <a:srgbClr val="C00000"/>
                </a:solidFill>
                <a:latin typeface="Consolas" panose="020B0609020204030204" pitchFamily="49" charset="0"/>
                <a:cs typeface="Consolas" panose="020B0609020204030204" pitchFamily="49" charset="0"/>
              </a:rPr>
              <a:t>arrayObject)</a:t>
            </a:r>
            <a:endParaRPr lang="en-US" altLang="en-US" sz="2900" smtClean="0">
              <a:solidFill>
                <a:srgbClr val="C00000"/>
              </a:solidFill>
              <a:latin typeface="Consolas" panose="020B0609020204030204" pitchFamily="49" charset="0"/>
              <a:cs typeface="Consolas" panose="020B0609020204030204" pitchFamily="49" charset="0"/>
            </a:endParaRPr>
          </a:p>
          <a:p>
            <a:pPr>
              <a:lnSpc>
                <a:spcPct val="120000"/>
              </a:lnSpc>
              <a:spcAft>
                <a:spcPts val="400"/>
              </a:spcAft>
            </a:pPr>
            <a:r>
              <a:rPr lang="en-US" altLang="en-US" smtClean="0"/>
              <a:t>When the compiler sees an expression like </a:t>
            </a:r>
            <a:r>
              <a:rPr lang="en-US" altLang="en-US" smtClean="0">
                <a:solidFill>
                  <a:srgbClr val="0000FF"/>
                </a:solidFill>
                <a:latin typeface="Consolas" panose="020B0609020204030204" pitchFamily="49" charset="0"/>
              </a:rPr>
              <a:t>cin &gt;&gt; arrayObject</a:t>
            </a:r>
            <a:r>
              <a:rPr lang="en-US" altLang="en-US" smtClean="0"/>
              <a:t>, it invokes non-member function </a:t>
            </a:r>
            <a:r>
              <a:rPr lang="en-US" altLang="en-US" smtClean="0">
                <a:solidFill>
                  <a:srgbClr val="0000FF"/>
                </a:solidFill>
              </a:rPr>
              <a:t>operator&gt;&gt; </a:t>
            </a:r>
            <a:r>
              <a:rPr lang="en-US" altLang="en-US" smtClean="0"/>
              <a:t>with the call</a:t>
            </a:r>
          </a:p>
          <a:p>
            <a:pPr lvl="2">
              <a:lnSpc>
                <a:spcPct val="120000"/>
              </a:lnSpc>
              <a:spcAft>
                <a:spcPts val="400"/>
              </a:spcAft>
            </a:pPr>
            <a:r>
              <a:rPr lang="en-US" altLang="en-US" sz="2900" smtClean="0">
                <a:solidFill>
                  <a:srgbClr val="C00000"/>
                </a:solidFill>
                <a:latin typeface="Consolas" panose="020B0609020204030204" pitchFamily="49" charset="0"/>
                <a:cs typeface="Consolas" panose="020B0609020204030204" pitchFamily="49" charset="0"/>
              </a:rPr>
              <a:t>operator &gt;&gt; </a:t>
            </a:r>
            <a:r>
              <a:rPr lang="en-US" altLang="en-US" sz="2900" smtClean="0">
                <a:solidFill>
                  <a:srgbClr val="C00000"/>
                </a:solidFill>
                <a:latin typeface="Consolas" panose="020B0609020204030204" pitchFamily="49" charset="0"/>
                <a:cs typeface="Consolas" panose="020B0609020204030204" pitchFamily="49" charset="0"/>
              </a:rPr>
              <a:t>(cin</a:t>
            </a:r>
            <a:r>
              <a:rPr lang="en-US" altLang="en-US" sz="2900">
                <a:solidFill>
                  <a:srgbClr val="C00000"/>
                </a:solidFill>
                <a:latin typeface="Consolas" panose="020B0609020204030204" pitchFamily="49" charset="0"/>
                <a:cs typeface="Consolas" panose="020B0609020204030204" pitchFamily="49" charset="0"/>
              </a:rPr>
              <a:t>, </a:t>
            </a:r>
            <a:r>
              <a:rPr lang="en-US" altLang="en-US" sz="2900" smtClean="0">
                <a:solidFill>
                  <a:srgbClr val="C00000"/>
                </a:solidFill>
                <a:latin typeface="Consolas" panose="020B0609020204030204" pitchFamily="49" charset="0"/>
                <a:cs typeface="Consolas" panose="020B0609020204030204" pitchFamily="49" charset="0"/>
              </a:rPr>
              <a:t>arrayObject)</a:t>
            </a:r>
            <a:endParaRPr lang="en-US" altLang="en-US" sz="2900">
              <a:solidFill>
                <a:srgbClr val="C00000"/>
              </a:solidFill>
              <a:latin typeface="Consolas" panose="020B0609020204030204" pitchFamily="49" charset="0"/>
              <a:cs typeface="Consolas" panose="020B0609020204030204" pitchFamily="49" charset="0"/>
            </a:endParaRPr>
          </a:p>
          <a:p>
            <a:pPr>
              <a:lnSpc>
                <a:spcPct val="120000"/>
              </a:lnSpc>
              <a:spcAft>
                <a:spcPts val="400"/>
              </a:spcAft>
            </a:pPr>
            <a:r>
              <a:rPr lang="en-US" altLang="en-US" smtClean="0"/>
              <a:t>These stream insertion and stream extraction operator functions cannot be members of class Array, because the Array object is always mentioned on the right side of the stream insertion operator and the stream extraction operator.</a:t>
            </a:r>
          </a:p>
        </p:txBody>
      </p:sp>
      <p:sp>
        <p:nvSpPr>
          <p:cNvPr id="8090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98307" name="Text Placeholder 2"/>
          <p:cNvSpPr>
            <a:spLocks noGrp="1"/>
          </p:cNvSpPr>
          <p:nvPr>
            <p:ph type="body" idx="1"/>
          </p:nvPr>
        </p:nvSpPr>
        <p:spPr/>
        <p:txBody>
          <a:bodyPr/>
          <a:lstStyle/>
          <a:p>
            <a:r>
              <a:rPr lang="en-US" altLang="en-US" smtClean="0"/>
              <a:t>You might be tempted to replace the counter-controlled for statement in lines 104–105 and many of the other for statements in class Array’s implementation with the C++11 range-based for statement. </a:t>
            </a:r>
          </a:p>
          <a:p>
            <a:r>
              <a:rPr lang="en-US" altLang="en-US" b="1" smtClean="0">
                <a:solidFill>
                  <a:srgbClr val="FF0000"/>
                </a:solidFill>
              </a:rPr>
              <a:t>Unfortunately, range-based for loops do not work with </a:t>
            </a:r>
            <a:r>
              <a:rPr lang="en-US" altLang="en-US" b="1" smtClean="0">
                <a:solidFill>
                  <a:srgbClr val="0000FF"/>
                </a:solidFill>
              </a:rPr>
              <a:t>dynamically allocated </a:t>
            </a:r>
            <a:r>
              <a:rPr lang="en-US" altLang="en-US" b="1" smtClean="0">
                <a:solidFill>
                  <a:srgbClr val="FF0000"/>
                </a:solidFill>
              </a:rPr>
              <a:t>built-in arrays. </a:t>
            </a:r>
          </a:p>
        </p:txBody>
      </p:sp>
      <p:sp>
        <p:nvSpPr>
          <p:cNvPr id="8090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descr="cpphtp9_10_Page_06"/>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cxnSp>
        <p:nvCxnSpPr>
          <p:cNvPr id="4" name="Straight Arrow Connector 3"/>
          <p:cNvCxnSpPr/>
          <p:nvPr/>
        </p:nvCxnSpPr>
        <p:spPr>
          <a:xfrm flipH="1">
            <a:off x="3276600" y="4267200"/>
            <a:ext cx="2133600"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1" descr="cpphtp9_10_Page_4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
        <p:nvSpPr>
          <p:cNvPr id="2" name="TextBox 1"/>
          <p:cNvSpPr txBox="1"/>
          <p:nvPr/>
        </p:nvSpPr>
        <p:spPr>
          <a:xfrm>
            <a:off x="1828800" y="5562600"/>
            <a:ext cx="4648200" cy="381000"/>
          </a:xfrm>
          <a:prstGeom prst="rect">
            <a:avLst/>
          </a:prstGeom>
          <a:noFill/>
          <a:ln>
            <a:solidFill>
              <a:srgbClr val="FF0000"/>
            </a:solidFill>
          </a:ln>
        </p:spPr>
        <p:txBody>
          <a:bodyPr wrap="square" rtlCol="0">
            <a:spAutoFit/>
          </a:bodyPr>
          <a:lstStyle/>
          <a:p>
            <a:pPr algn="ctr"/>
            <a:r>
              <a:rPr lang="en-US" smtClean="0">
                <a:latin typeface="Consolas" panose="020B0609020204030204" pitchFamily="49" charset="0"/>
              </a:rPr>
              <a:t>arrayA = arrayB = arrayC;</a:t>
            </a:r>
            <a:endParaRPr lang="en-US">
              <a:latin typeface="Consolas" panose="020B0609020204030204" pitchFamily="49"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1" descr="cpphtp9_10_Page_4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1" descr="cpphtp9_10_Page_4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1" descr="cpphtp9_10_Page_46"/>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1" descr="cpphtp9_10_Page_47"/>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 descr="cpphtp9_10_Page_48"/>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1" descr="cpphtp9_10_Page_4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1" descr="cpphtp9_10_Page_5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04451" name="Text Placeholder 2"/>
          <p:cNvSpPr>
            <a:spLocks noGrp="1"/>
          </p:cNvSpPr>
          <p:nvPr>
            <p:ph type="body" idx="1"/>
          </p:nvPr>
        </p:nvSpPr>
        <p:spPr/>
        <p:txBody>
          <a:bodyPr>
            <a:normAutofit fontScale="92500"/>
          </a:bodyPr>
          <a:lstStyle/>
          <a:p>
            <a:r>
              <a:rPr lang="en-US" smtClean="0">
                <a:solidFill>
                  <a:srgbClr val="0000FF"/>
                </a:solidFill>
              </a:rPr>
              <a:t>Array class </a:t>
            </a:r>
            <a:r>
              <a:rPr lang="en-US" smtClean="0">
                <a:solidFill>
                  <a:srgbClr val="C00000"/>
                </a:solidFill>
              </a:rPr>
              <a:t>Default Constructor</a:t>
            </a:r>
          </a:p>
          <a:p>
            <a:r>
              <a:rPr lang="en-US" smtClean="0"/>
              <a:t>Line 14 of Fig. 10.10 declares the default constructor for the class and specifies a default size of 10 elements.</a:t>
            </a:r>
          </a:p>
          <a:p>
            <a:r>
              <a:rPr lang="en-US" smtClean="0"/>
              <a:t>The default constructor (defined in Fig. 10.11, lines 11–18) validates and assigns the argument to data member size, uses new to obtain the memory for the internal pointer-based representation of this Array and assigns the pointer returned by new to data member ptr.</a:t>
            </a:r>
          </a:p>
          <a:p>
            <a:r>
              <a:rPr lang="en-US" smtClean="0"/>
              <a:t>Then </a:t>
            </a:r>
            <a:r>
              <a:rPr lang="en-US" smtClean="0">
                <a:solidFill>
                  <a:srgbClr val="C00000"/>
                </a:solidFill>
              </a:rPr>
              <a:t>the constructor uses a for statement to set all the elements of the array to zero.</a:t>
            </a:r>
            <a:endParaRPr lang="en-US" dirty="0" smtClean="0">
              <a:solidFill>
                <a:srgbClr val="C00000"/>
              </a:solidFill>
            </a:endParaRPr>
          </a:p>
        </p:txBody>
      </p:sp>
      <p:sp>
        <p:nvSpPr>
          <p:cNvPr id="8192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10.10  Case Study: Array Class (cont.)</a:t>
            </a:r>
            <a:endParaRPr lang="en-US" dirty="0" smtClean="0"/>
          </a:p>
        </p:txBody>
      </p:sp>
      <p:sp>
        <p:nvSpPr>
          <p:cNvPr id="105475" name="Text Placeholder 2"/>
          <p:cNvSpPr>
            <a:spLocks noGrp="1"/>
          </p:cNvSpPr>
          <p:nvPr>
            <p:ph type="body" idx="1"/>
          </p:nvPr>
        </p:nvSpPr>
        <p:spPr>
          <a:xfrm>
            <a:off x="457200" y="1219200"/>
            <a:ext cx="8229600" cy="5334000"/>
          </a:xfrm>
        </p:spPr>
        <p:txBody>
          <a:bodyPr>
            <a:noAutofit/>
          </a:bodyPr>
          <a:lstStyle/>
          <a:p>
            <a:r>
              <a:rPr lang="en-US" sz="2000" smtClean="0">
                <a:solidFill>
                  <a:srgbClr val="0000FF"/>
                </a:solidFill>
              </a:rPr>
              <a:t>Array Copy Constructor</a:t>
            </a:r>
          </a:p>
          <a:p>
            <a:r>
              <a:rPr lang="en-US" sz="2000" smtClean="0"/>
              <a:t>Line 15 of Fig. 10.10 declares a copy constructor (defined in Fig. 10.11, lines 22–28) that initializes an Array by making a copy of an existing Array object.</a:t>
            </a:r>
          </a:p>
          <a:p>
            <a:r>
              <a:rPr lang="en-US" sz="2000" smtClean="0"/>
              <a:t>Such copying must be done carefully to avoid the pitfall of leaving both Array objects pointing to the same dynamically allocated memory.</a:t>
            </a:r>
          </a:p>
          <a:p>
            <a:r>
              <a:rPr lang="en-US" sz="2000" smtClean="0"/>
              <a:t>This is exactly the problem that would occur with default memberwise copying, if the compiler is allowed to define a default copy constructor for this class</a:t>
            </a:r>
            <a:r>
              <a:rPr lang="en-US" sz="2000" smtClean="0"/>
              <a:t>.</a:t>
            </a:r>
            <a:endParaRPr lang="en-US" sz="2000" smtClean="0"/>
          </a:p>
        </p:txBody>
      </p:sp>
      <p:sp>
        <p:nvSpPr>
          <p:cNvPr id="8294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Wiki Page" ma:contentTypeID="0x01010800C661CDCFE8494F4E9AB730BE44130AE2" ma:contentTypeVersion="1" ma:contentTypeDescription="Create a new wiki page." ma:contentTypeScope="" ma:versionID="ac3f0c655fe2ae58085a4548e8dc0796">
  <xsd:schema xmlns:xsd="http://www.w3.org/2001/XMLSchema" xmlns:xs="http://www.w3.org/2001/XMLSchema" xmlns:p="http://schemas.microsoft.com/office/2006/metadata/properties" xmlns:ns1="http://schemas.microsoft.com/sharepoint/v3" xmlns:ns2="e5222bea-0a0f-4f8c-b9f7-21e1ae72cb64" targetNamespace="http://schemas.microsoft.com/office/2006/metadata/properties" ma:root="true" ma:fieldsID="35dc98d1b06bd8f9f810fb7c0d70b157" ns1:_="" ns2:_="">
    <xsd:import namespace="http://schemas.microsoft.com/sharepoint/v3"/>
    <xsd:import namespace="e5222bea-0a0f-4f8c-b9f7-21e1ae72cb64"/>
    <xsd:element name="properties">
      <xsd:complexType>
        <xsd:sequence>
          <xsd:element name="documentManagement">
            <xsd:complexType>
              <xsd:all>
                <xsd:element ref="ns1:WikiField"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WikiField" ma:index="7" nillable="true" ma:displayName="Wiki Content" ma:internalName="WikiField">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222bea-0a0f-4f8c-b9f7-21e1ae72cb6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WikiField xmlns="http://schemas.microsoft.com/sharepoint/v3" xsi:nil="true"/>
  </documentManagement>
</p:properties>
</file>

<file path=customXml/item3.xml><?xml version="1.0" encoding="utf-8"?>
<?mso-contentType ?>
<FormTemplates xmlns="http://schemas.microsoft.com/sharepoint/v3/contenttype/forms">
  <Display>WikiEditForm</Display>
  <Edit>WikiEditForm</Edit>
  <New>WikiEditForm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94CE16F-EFA9-4A38-8D02-923457A5F1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5222bea-0a0f-4f8c-b9f7-21e1ae72cb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6CFE1A-6C7B-4DB6-BA47-D34329F018E8}">
  <ds:schemaRefs>
    <ds:schemaRef ds:uri="http://purl.org/dc/terms/"/>
    <ds:schemaRef ds:uri="http://schemas.microsoft.com/office/2006/documentManagement/types"/>
    <ds:schemaRef ds:uri="http://purl.org/dc/elements/1.1/"/>
    <ds:schemaRef ds:uri="http://purl.org/dc/dcmitype/"/>
    <ds:schemaRef ds:uri="http://schemas.microsoft.com/office/2006/metadata/properties"/>
    <ds:schemaRef ds:uri="e5222bea-0a0f-4f8c-b9f7-21e1ae72cb64"/>
    <ds:schemaRef ds:uri="http://schemas.openxmlformats.org/package/2006/metadata/core-properties"/>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06093F68-6FF0-4F9D-8A4F-8BA0C9A74E12}">
  <ds:schemaRefs>
    <ds:schemaRef ds:uri="http://schemas.microsoft.com/sharepoint/v3/contenttype/forms"/>
  </ds:schemaRefs>
</ds:datastoreItem>
</file>

<file path=customXml/itemProps4.xml><?xml version="1.0" encoding="utf-8"?>
<ds:datastoreItem xmlns:ds="http://schemas.openxmlformats.org/officeDocument/2006/customXml" ds:itemID="{AB4F0EA5-6FDF-427F-9CAE-5836E8EDB81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DeitelPowerPointTemplate</Template>
  <TotalTime>4364</TotalTime>
  <Words>7041</Words>
  <Application>Microsoft Office PowerPoint</Application>
  <PresentationFormat>On-screen Show (4:3)</PresentationFormat>
  <Paragraphs>603</Paragraphs>
  <Slides>138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138</vt:i4>
      </vt:variant>
    </vt:vector>
  </HeadingPairs>
  <TitlesOfParts>
    <vt:vector size="149" baseType="lpstr">
      <vt:lpstr>Arial</vt:lpstr>
      <vt:lpstr>Calibri</vt:lpstr>
      <vt:lpstr>Consolas</vt:lpstr>
      <vt:lpstr>Goudy Sans Medium</vt:lpstr>
      <vt:lpstr>Lucida Sans Unicode</vt:lpstr>
      <vt:lpstr>LucidaSansTypewriter</vt:lpstr>
      <vt:lpstr>Verdana</vt:lpstr>
      <vt:lpstr>Wingdings</vt:lpstr>
      <vt:lpstr>Wingdings 2</vt:lpstr>
      <vt:lpstr>Wingdings 3</vt:lpstr>
      <vt:lpstr>Concourse</vt:lpstr>
      <vt:lpstr>Chapter 10 Operator Overloading;  Class string</vt:lpstr>
      <vt:lpstr>PowerPoint Presentation</vt:lpstr>
      <vt:lpstr>PowerPoint Presentation</vt:lpstr>
      <vt:lpstr>PowerPoint Presentation</vt:lpstr>
      <vt:lpstr>10.1  Introduction</vt:lpstr>
      <vt:lpstr>10.2  Using the Overloaded Operators of   Standard Library Class string</vt:lpstr>
      <vt:lpstr>Object Handles</vt:lpstr>
      <vt:lpstr>PowerPoint Presentation</vt:lpstr>
      <vt:lpstr>PowerPoint Presentation</vt:lpstr>
      <vt:lpstr>PowerPoint Presentation</vt:lpstr>
      <vt:lpstr>PowerPoint Presentation</vt:lpstr>
      <vt:lpstr>PowerPoint Presentation</vt:lpstr>
      <vt:lpstr>PowerPoint Presentation</vt:lpstr>
      <vt:lpstr>10.2  Using the Overloaded Operators of   Standard Library Class string</vt:lpstr>
      <vt:lpstr>10.2  Using the Overloaded Operators of   Standard Library Class string</vt:lpstr>
      <vt:lpstr>10.2  Using the Overloaded Operators of   Standard Library Class string</vt:lpstr>
      <vt:lpstr>10.3  Fundamentals of Operator Overloading</vt:lpstr>
      <vt:lpstr>10.3  Fundamentals of Operator Overloading</vt:lpstr>
      <vt:lpstr>10.3  Fundamentals of Operator Overloading</vt:lpstr>
      <vt:lpstr>PowerPoint Presentation</vt:lpstr>
      <vt:lpstr>10.3  Fundamentals of Operator Overloading</vt:lpstr>
      <vt:lpstr>10.3  Fundamentals of Operator Overloading</vt:lpstr>
      <vt:lpstr>10.3  Fundamentals of Operator Overloading</vt:lpstr>
      <vt:lpstr>PowerPoint Presentation</vt:lpstr>
      <vt:lpstr>10.4  Overloading Binary Operators</vt:lpstr>
      <vt:lpstr>10.5  Overloading the Binary Stream   Insertion and Stream Extraction Operators</vt:lpstr>
      <vt:lpstr>PowerPoint Presentation</vt:lpstr>
      <vt:lpstr>PowerPoint Presentation</vt:lpstr>
      <vt:lpstr>PowerPoint Presentation</vt:lpstr>
      <vt:lpstr>PowerPoint Presentation</vt:lpstr>
      <vt:lpstr>PowerPoint Presentation</vt:lpstr>
      <vt:lpstr>10.5  Overloading the Binary Stream   Insertion and Stream Extraction Operators</vt:lpstr>
      <vt:lpstr>10.5  Overloading the Binary Stream   Insertion and Stream Extraction Operators</vt:lpstr>
      <vt:lpstr>10.5  Overloading the Binary Stream   Insertion and Stream Extraction Operators</vt:lpstr>
      <vt:lpstr>PowerPoint Presentation</vt:lpstr>
      <vt:lpstr>10.5  Overloading the Binary Stream   Insertion and Stream Extraction Operators</vt:lpstr>
      <vt:lpstr>10.5  Overloading the Binary Stream   Insertion and Stream Extraction Operators</vt:lpstr>
      <vt:lpstr>PowerPoint Presentation</vt:lpstr>
      <vt:lpstr>10.5  Overloading the Binary Stream   Insertion and Stream Extraction Operators</vt:lpstr>
      <vt:lpstr>10.5  Overloading the Binary Stream   Insertion and Stream Extraction Operators</vt:lpstr>
      <vt:lpstr>10.6  Overloading Unary Operators</vt:lpstr>
      <vt:lpstr>10.7  Overloading the Unary Prefix and   Postfix ++ and --  Operators</vt:lpstr>
      <vt:lpstr>10.7  Overloading the Unary Prefix and    Postfix ++ and --  Operators</vt:lpstr>
      <vt:lpstr>10.7  Overloading the Unary Prefix and Postfix   ++ and --  Operators</vt:lpstr>
      <vt:lpstr>10.7  Overloading the Unary Prefix and    Postfix ++ and --  Operators</vt:lpstr>
      <vt:lpstr>PowerPoint Presentation</vt:lpstr>
      <vt:lpstr>10.8  Case Study: A Date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10.8  Case Study: A Date Class (cont.)</vt:lpstr>
      <vt:lpstr>10.8  Case Study: A Date Class (cont.)</vt:lpstr>
      <vt:lpstr>10.8  Case Study: A Date Class (cont.)</vt:lpstr>
      <vt:lpstr>10.8  Case Study: A Date Class (cont.)</vt:lpstr>
      <vt:lpstr>PowerPoint Presentation</vt:lpstr>
      <vt:lpstr>10.9  Dynamic Memory Management</vt:lpstr>
      <vt:lpstr>10.9  Dynamic Memory Management</vt:lpstr>
      <vt:lpstr>10.9  Dynamic Memory Management</vt:lpstr>
      <vt:lpstr>PowerPoint Presentation</vt:lpstr>
      <vt:lpstr>PowerPoint Presentation</vt:lpstr>
      <vt:lpstr>PowerPoint Presentation</vt:lpstr>
      <vt:lpstr>10.9  Dynamic Memory Management</vt:lpstr>
      <vt:lpstr>10.9  Dynamic Memory Management</vt:lpstr>
      <vt:lpstr>10.9  Dynamic Memory Management</vt:lpstr>
      <vt:lpstr>10.9  Dynamic Memory Management</vt:lpstr>
      <vt:lpstr>PowerPoint Presentation</vt:lpstr>
      <vt:lpstr>10.9  Dynamic Memory Management (cont.)</vt:lpstr>
      <vt:lpstr>Class unique_ptr Examples</vt:lpstr>
      <vt:lpstr>10.10  Case Study: Array Class</vt:lpstr>
      <vt:lpstr>10.10  Case Study: Array Class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10.10  Case Study: Array Class (cont.)</vt:lpstr>
      <vt:lpstr>10.10  Case Study: Array Class (cont.)</vt:lpstr>
      <vt:lpstr>10.10  Case Study: Array Class (cont.)</vt:lpstr>
      <vt:lpstr>10.10  Case Study: Array Class (cont.)</vt:lpstr>
      <vt:lpstr>10.10  Case Study: Array Class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10.10  Case Study: Array Class (cont.)</vt:lpstr>
      <vt:lpstr>10.10  Case Study: Array Class (cont.)</vt:lpstr>
      <vt:lpstr>10.10  Case Study: Array Class (cont.)</vt:lpstr>
      <vt:lpstr>PowerPoint Presentation</vt:lpstr>
      <vt:lpstr>PowerPoint Presentation</vt:lpstr>
      <vt:lpstr>10.10  Case Study: Array Class (cont.)</vt:lpstr>
      <vt:lpstr>PowerPoint Presentation</vt:lpstr>
      <vt:lpstr>10.10  Case Study: Array Class (cont.)</vt:lpstr>
      <vt:lpstr>10.10  Case Study: Array Class (cont.)</vt:lpstr>
      <vt:lpstr>PowerPoint Presentation</vt:lpstr>
      <vt:lpstr>PowerPoint Presentation</vt:lpstr>
      <vt:lpstr>10.10  Case Study: Array Class (cont.)</vt:lpstr>
      <vt:lpstr>10.10  Case Study: Array Class (cont.)</vt:lpstr>
      <vt:lpstr>10.10  Case Study: Array Class (cont.)</vt:lpstr>
      <vt:lpstr>10.10  Case Study: Array Class (cont.)</vt:lpstr>
      <vt:lpstr>10.10  Case Study: Array Class (cont.)</vt:lpstr>
      <vt:lpstr>10.10  Case Study: Array Class (cont.)</vt:lpstr>
      <vt:lpstr>10.10  Case Study: Array Class (cont.)</vt:lpstr>
      <vt:lpstr>10.10  Case Study: Array Class (cont.)</vt:lpstr>
      <vt:lpstr>10.10  Case Study: Array Class (cont.)</vt:lpstr>
      <vt:lpstr>10.11  Operators as Member vs.      Non-Member Functions</vt:lpstr>
      <vt:lpstr>10.11  Operators as Member vs.      Non-Member Functions</vt:lpstr>
      <vt:lpstr>10.12  Converting Between Types</vt:lpstr>
      <vt:lpstr>10.12  Converting Between Types (cont.)</vt:lpstr>
      <vt:lpstr>10.12  Converting Between Types (cont.)</vt:lpstr>
      <vt:lpstr>10.12  Converting between Types (cont.)</vt:lpstr>
      <vt:lpstr>10.12  Converting between Types (cont.)</vt:lpstr>
      <vt:lpstr>PowerPoint Presentation</vt:lpstr>
      <vt:lpstr>10.13   explicit Constructors and        Conversion Operators</vt:lpstr>
      <vt:lpstr>PowerPoint Presentation</vt:lpstr>
      <vt:lpstr>10.13   explicit Constructors and              Conversion Operators (cont.)</vt:lpstr>
      <vt:lpstr>PowerPoint Presentation</vt:lpstr>
      <vt:lpstr>PowerPoint Presentation</vt:lpstr>
      <vt:lpstr>10.13   explicit Constructors and              Conversion Operators (cont.)</vt:lpstr>
      <vt:lpstr>10.13   explicit Constructors and              Conversion Operators (cont.)</vt:lpstr>
      <vt:lpstr>PowerPoint Presentation</vt:lpstr>
      <vt:lpstr>PowerPoint Presentation</vt:lpstr>
      <vt:lpstr>PowerPoint Presentation</vt:lpstr>
      <vt:lpstr>10.13   explicit Constructors and              Conversion Operators (cont.)</vt:lpstr>
      <vt:lpstr>10.14  Overloading the Function Call Operator ( ) </vt:lpstr>
      <vt:lpstr>10.14  Overloading the Function Call Operator (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dc:title>
  <dc:creator>Windows User</dc:creator>
  <cp:lastModifiedBy>Jack Wilson</cp:lastModifiedBy>
  <cp:revision>138</cp:revision>
  <cp:lastPrinted>2015-03-04T01:25:07Z</cp:lastPrinted>
  <dcterms:created xsi:type="dcterms:W3CDTF">2009-10-06T15:16:04Z</dcterms:created>
  <dcterms:modified xsi:type="dcterms:W3CDTF">2016-03-09T22:31:52Z</dcterms:modified>
</cp:coreProperties>
</file>