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47"/>
  </p:notesMasterIdLst>
  <p:handoutMasterIdLst>
    <p:handoutMasterId r:id="rId48"/>
  </p:handoutMasterIdLst>
  <p:sldIdLst>
    <p:sldId id="256" r:id="rId6"/>
    <p:sldId id="365" r:id="rId7"/>
    <p:sldId id="366" r:id="rId8"/>
    <p:sldId id="257" r:id="rId9"/>
    <p:sldId id="328" r:id="rId10"/>
    <p:sldId id="329" r:id="rId11"/>
    <p:sldId id="367" r:id="rId12"/>
    <p:sldId id="331" r:id="rId13"/>
    <p:sldId id="368" r:id="rId14"/>
    <p:sldId id="332" r:id="rId15"/>
    <p:sldId id="348" r:id="rId16"/>
    <p:sldId id="369" r:id="rId17"/>
    <p:sldId id="370" r:id="rId18"/>
    <p:sldId id="371" r:id="rId19"/>
    <p:sldId id="337" r:id="rId20"/>
    <p:sldId id="350" r:id="rId21"/>
    <p:sldId id="349" r:id="rId22"/>
    <p:sldId id="351" r:id="rId23"/>
    <p:sldId id="338" r:id="rId24"/>
    <p:sldId id="352" r:id="rId25"/>
    <p:sldId id="353" r:id="rId26"/>
    <p:sldId id="354" r:id="rId27"/>
    <p:sldId id="372" r:id="rId28"/>
    <p:sldId id="373" r:id="rId29"/>
    <p:sldId id="374" r:id="rId30"/>
    <p:sldId id="342" r:id="rId31"/>
    <p:sldId id="258" r:id="rId32"/>
    <p:sldId id="375" r:id="rId33"/>
    <p:sldId id="376" r:id="rId34"/>
    <p:sldId id="377" r:id="rId35"/>
    <p:sldId id="378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>
      <p:cViewPr>
        <p:scale>
          <a:sx n="85" d="100"/>
          <a:sy n="85" d="100"/>
        </p:scale>
        <p:origin x="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5C36498-51B3-4D83-AE85-DC49EAD682A7}" type="datetimeFigureOut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3B4F7E-F2AF-4B67-B595-4A404FADF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663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02B06E9-E16E-4A18-8282-080FFE556567}" type="datetimeFigureOut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1C5667-ADA5-4A22-A595-35C798289C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9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CE99681-51DA-47DE-B06D-84A709837E28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7C15A-59B0-4318-92C1-3F3EAEEF50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dirty="0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368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26173-7F8D-490F-A416-4130A7B5388E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552C4-BF16-4359-AE26-21D2234EF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4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45C27-3407-467C-9382-991468CBEAB5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68632-0162-4AE9-9AAA-DA5792F85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15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  <a:lvl3pPr>
              <a:spcBef>
                <a:spcPts val="400"/>
              </a:spcBef>
              <a:spcAft>
                <a:spcPts val="400"/>
              </a:spcAft>
              <a:defRPr/>
            </a:lvl3pPr>
            <a:lvl4pPr>
              <a:spcBef>
                <a:spcPts val="400"/>
              </a:spcBef>
              <a:spcAft>
                <a:spcPts val="400"/>
              </a:spcAft>
              <a:defRPr/>
            </a:lvl4pPr>
            <a:lvl5pPr>
              <a:spcBef>
                <a:spcPts val="4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90E3-92A0-4349-B2AA-609786A11B95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509EA-2617-4E32-984F-28FDBAE80B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8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58EA39-2020-432E-860C-C0BC3E0E51F3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0FF7E-0F5D-4963-9E04-088605901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59FE02F-6C26-497A-B525-E23442E31C43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E8B68-6C9D-4CBB-9DED-B996A0092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53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F576338-3FB1-4102-8790-029B62987881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0575A-2CC2-47BC-862A-181D6AC04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39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A3F3C80-C296-48C1-83A7-F0A61BE439D5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4D3B-79CD-4B16-AA62-5C8AAE0066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27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A19D286-EA24-4705-8F0F-91923426BE42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B6808-5AD1-4925-9709-583B451B1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26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0136-C6D1-401D-95F7-1A1BC19E6176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61755-5BF3-4D97-8048-7B75236FF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2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1F20F1C-E3B5-4F8A-8BA6-E45EBB6D924A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FEEB2-0277-4D6E-9E11-20ED6E0DA1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773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D1E75CF-BDEB-468E-B2AC-04D9F60081D9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6B613-7A58-4E34-9AD0-8F4039731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00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71F89A5-36C7-4EA9-B8A0-FE8CC8C37A62}" type="datetime1">
              <a:rPr lang="en-US"/>
              <a:pPr>
                <a:defRPr/>
              </a:pPr>
              <a:t>4/18/2016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B84D60EA-EC9A-46BB-B415-BFFD54AEEF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62" r:id="rId7"/>
    <p:sldLayoutId id="2147483772" r:id="rId8"/>
    <p:sldLayoutId id="2147483773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ts val="40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20713" indent="-228600" algn="l" rtl="0" eaLnBrk="0" fontAlgn="base" hangingPunct="0">
        <a:spcBef>
          <a:spcPts val="400"/>
        </a:spcBef>
        <a:spcAft>
          <a:spcPts val="40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8838" indent="-228600" algn="l" rtl="0" eaLnBrk="0" fontAlgn="base" hangingPunct="0">
        <a:spcBef>
          <a:spcPts val="400"/>
        </a:spcBef>
        <a:spcAft>
          <a:spcPts val="40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43000" indent="-228600" algn="l" rtl="0" eaLnBrk="0" fontAlgn="base" hangingPunct="0">
        <a:spcBef>
          <a:spcPts val="400"/>
        </a:spcBef>
        <a:spcAft>
          <a:spcPts val="400"/>
        </a:spcAft>
        <a:buClr>
          <a:schemeClr val="accent2"/>
        </a:buClr>
        <a:defRPr sz="19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400"/>
        </a:spcBef>
        <a:spcAft>
          <a:spcPts val="400"/>
        </a:spcAft>
        <a:buClr>
          <a:schemeClr val="accent2"/>
        </a:buClr>
        <a:defRPr sz="19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Chapter 18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Introduction to Custom Templates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C++ How to Program, 9/e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 (cont.)</a:t>
            </a:r>
            <a:endParaRPr lang="en-US" dirty="0" smtClean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smtClean="0"/>
              <a:t>Creating Class Template </a:t>
            </a:r>
            <a:r>
              <a:rPr lang="en-US" sz="3400" smtClean="0">
                <a:solidFill>
                  <a:srgbClr val="0000FF"/>
                </a:solidFill>
              </a:rPr>
              <a:t>Stack&lt; T &gt;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Stack class-template definition in Fig. 18.2 looks like a conventional class definition, with a few key differences.</a:t>
            </a:r>
          </a:p>
          <a:p>
            <a:pPr>
              <a:lnSpc>
                <a:spcPct val="120000"/>
              </a:lnSpc>
            </a:pPr>
            <a:r>
              <a:rPr lang="en-US" smtClean="0"/>
              <a:t>First, it’s preceded by line 7</a:t>
            </a:r>
          </a:p>
          <a:p>
            <a:pPr lvl="2">
              <a:lnSpc>
                <a:spcPct val="120000"/>
              </a:lnSpc>
            </a:pPr>
            <a:r>
              <a:rPr lang="en-US" sz="2900" smtClean="0">
                <a:solidFill>
                  <a:srgbClr val="C00000"/>
                </a:solidFill>
              </a:rPr>
              <a:t>template</a:t>
            </a:r>
            <a:r>
              <a:rPr lang="en-US" sz="2900" smtClean="0">
                <a:solidFill>
                  <a:srgbClr val="0000FF"/>
                </a:solidFill>
              </a:rPr>
              <a:t>&lt; </a:t>
            </a:r>
            <a:r>
              <a:rPr lang="en-US" sz="2900" b="1" smtClean="0">
                <a:solidFill>
                  <a:srgbClr val="0000FF"/>
                </a:solidFill>
              </a:rPr>
              <a:t>typename </a:t>
            </a:r>
            <a:r>
              <a:rPr lang="en-US" sz="2900" smtClean="0">
                <a:solidFill>
                  <a:srgbClr val="0000FF"/>
                </a:solidFill>
              </a:rPr>
              <a:t>T </a:t>
            </a:r>
            <a:r>
              <a:rPr lang="en-US" sz="2900" smtClean="0">
                <a:solidFill>
                  <a:srgbClr val="0000FF"/>
                </a:solidFill>
              </a:rPr>
              <a:t>&gt;    or     </a:t>
            </a:r>
            <a:r>
              <a:rPr lang="en-US" sz="2900" smtClean="0">
                <a:solidFill>
                  <a:srgbClr val="C00000"/>
                </a:solidFill>
              </a:rPr>
              <a:t>template</a:t>
            </a:r>
            <a:r>
              <a:rPr lang="en-US" sz="2900" smtClean="0">
                <a:solidFill>
                  <a:srgbClr val="0000FF"/>
                </a:solidFill>
              </a:rPr>
              <a:t>&lt; </a:t>
            </a:r>
            <a:r>
              <a:rPr lang="en-US" sz="2900" b="1" smtClean="0">
                <a:solidFill>
                  <a:srgbClr val="0000FF"/>
                </a:solidFill>
              </a:rPr>
              <a:t>class</a:t>
            </a:r>
            <a:r>
              <a:rPr lang="en-US" sz="2900" smtClean="0">
                <a:solidFill>
                  <a:srgbClr val="0000FF"/>
                </a:solidFill>
              </a:rPr>
              <a:t> T &gt;</a:t>
            </a:r>
          </a:p>
          <a:p>
            <a:pPr>
              <a:lnSpc>
                <a:spcPct val="120000"/>
              </a:lnSpc>
            </a:pPr>
            <a:r>
              <a:rPr lang="en-US" smtClean="0"/>
              <a:t>All class templates begin with </a:t>
            </a:r>
            <a:r>
              <a:rPr lang="en-US" smtClean="0">
                <a:solidFill>
                  <a:srgbClr val="C00000"/>
                </a:solidFill>
              </a:rPr>
              <a:t>keyword template </a:t>
            </a:r>
            <a:r>
              <a:rPr lang="en-US" smtClean="0"/>
              <a:t>followed by a list of </a:t>
            </a:r>
            <a:r>
              <a:rPr lang="en-US" smtClean="0">
                <a:solidFill>
                  <a:srgbClr val="0000FF"/>
                </a:solidFill>
              </a:rPr>
              <a:t>template parameters</a:t>
            </a:r>
            <a:r>
              <a:rPr lang="en-US" smtClean="0"/>
              <a:t> enclosed in angle brackets (&lt; and </a:t>
            </a:r>
            <a:r>
              <a:rPr lang="en-US" smtClean="0"/>
              <a:t>&gt;)</a:t>
            </a:r>
            <a:br>
              <a:rPr lang="en-US" smtClean="0"/>
            </a:br>
            <a:endParaRPr lang="en-US" smtClean="0"/>
          </a:p>
          <a:p>
            <a:pPr>
              <a:lnSpc>
                <a:spcPct val="120000"/>
              </a:lnSpc>
            </a:pPr>
            <a:r>
              <a:rPr lang="en-US" b="1" smtClean="0"/>
              <a:t>Each </a:t>
            </a:r>
            <a:r>
              <a:rPr lang="en-US" b="1" smtClean="0"/>
              <a:t>template parameter that represents a type must be preceded by either of the interchangeable keywords </a:t>
            </a:r>
            <a:r>
              <a:rPr lang="en-US" b="1" smtClean="0">
                <a:solidFill>
                  <a:srgbClr val="0000FF"/>
                </a:solidFill>
              </a:rPr>
              <a:t>typename </a:t>
            </a:r>
            <a:r>
              <a:rPr lang="en-US" b="1" smtClean="0"/>
              <a:t>or </a:t>
            </a:r>
            <a:r>
              <a:rPr lang="en-US" b="1" smtClean="0">
                <a:solidFill>
                  <a:srgbClr val="0000FF"/>
                </a:solidFill>
              </a:rPr>
              <a:t>class</a:t>
            </a:r>
            <a:r>
              <a:rPr lang="en-US" b="1" smtClean="0"/>
              <a:t>. </a:t>
            </a:r>
            <a:r>
              <a:rPr lang="en-US" b="1" smtClean="0"/>
              <a:t/>
            </a:r>
            <a:br>
              <a:rPr lang="en-US" b="1" smtClean="0"/>
            </a:br>
            <a:endParaRPr lang="en-US" b="1" smtClean="0"/>
          </a:p>
          <a:p>
            <a:pPr>
              <a:lnSpc>
                <a:spcPct val="12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rgbClr val="C00000"/>
                </a:solidFill>
              </a:rPr>
              <a:t>type parameter </a:t>
            </a:r>
            <a:r>
              <a:rPr lang="en-US" b="1" smtClean="0">
                <a:solidFill>
                  <a:srgbClr val="0000FF"/>
                </a:solidFill>
              </a:rPr>
              <a:t>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acts as a placeholder for the Stack’s element type. 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names of type parameters must be unique inside a template definition.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mtClean="0"/>
              <a:t>You need not specifically use identifier T - any valid identifier can be used. </a:t>
            </a:r>
          </a:p>
          <a:p>
            <a:pPr>
              <a:lnSpc>
                <a:spcPct val="120000"/>
              </a:lnSpc>
            </a:pPr>
            <a:r>
              <a:rPr lang="en-US" altLang="en-US" smtClean="0">
                <a:solidFill>
                  <a:srgbClr val="008000"/>
                </a:solidFill>
              </a:rPr>
              <a:t>The </a:t>
            </a:r>
            <a:r>
              <a:rPr lang="en-US" altLang="en-US" smtClean="0">
                <a:solidFill>
                  <a:srgbClr val="0000FF"/>
                </a:solidFill>
              </a:rPr>
              <a:t>element type </a:t>
            </a:r>
            <a:r>
              <a:rPr lang="en-US" altLang="en-US" smtClean="0">
                <a:solidFill>
                  <a:srgbClr val="008000"/>
                </a:solidFill>
              </a:rPr>
              <a:t>is mentioned generically throughout the Stack class-template definition as </a:t>
            </a:r>
            <a:r>
              <a:rPr lang="en-US" altLang="en-US" smtClean="0">
                <a:solidFill>
                  <a:srgbClr val="0000FF"/>
                </a:solidFill>
              </a:rPr>
              <a:t>T </a:t>
            </a:r>
            <a:r>
              <a:rPr lang="en-US" altLang="en-US" smtClean="0"/>
              <a:t>(lines 12, 18 and 42).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The type parameter becomes associated with a specific type when you create an object using the class template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at that point, the compiler generates a copy of the class template in which all occurrences of the type parameter are replaced with the specified type. </a:t>
            </a:r>
          </a:p>
          <a:p>
            <a:pPr>
              <a:lnSpc>
                <a:spcPct val="120000"/>
              </a:lnSpc>
            </a:pPr>
            <a:r>
              <a:rPr lang="en-US" altLang="en-US" b="1" smtClean="0">
                <a:solidFill>
                  <a:srgbClr val="008000"/>
                </a:solidFill>
              </a:rPr>
              <a:t>Another key difference is that we did not separate the class template’s interface from its implementation.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cpphtp9_18_TEMPLATES_Page_0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620000" y="15240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cpphtp9_18_TEMPLATES_Page_0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2057400"/>
            <a:ext cx="2667000" cy="533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cpphtp9_18_TEMPLATES_Page_0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Class Template </a:t>
            </a:r>
            <a:r>
              <a:rPr lang="en-US" smtClean="0">
                <a:solidFill>
                  <a:srgbClr val="0000FF"/>
                </a:solidFill>
              </a:rPr>
              <a:t>Stack&lt;T&gt;</a:t>
            </a:r>
            <a:r>
              <a:rPr lang="en-US" smtClean="0"/>
              <a:t>’s Data Representation</a:t>
            </a:r>
          </a:p>
          <a:p>
            <a:r>
              <a:rPr lang="en-US" smtClean="0">
                <a:solidFill>
                  <a:srgbClr val="0000FF"/>
                </a:solidFill>
              </a:rPr>
              <a:t>A stack requires </a:t>
            </a:r>
            <a:r>
              <a:rPr lang="en-US" smtClean="0">
                <a:solidFill>
                  <a:srgbClr val="C00000"/>
                </a:solidFill>
              </a:rPr>
              <a:t>insertions</a:t>
            </a:r>
            <a:r>
              <a:rPr lang="en-US" smtClean="0">
                <a:solidFill>
                  <a:srgbClr val="0000FF"/>
                </a:solidFill>
              </a:rPr>
              <a:t> and </a:t>
            </a:r>
            <a:r>
              <a:rPr lang="en-US" smtClean="0">
                <a:solidFill>
                  <a:srgbClr val="C00000"/>
                </a:solidFill>
              </a:rPr>
              <a:t>deletions</a:t>
            </a:r>
            <a:r>
              <a:rPr lang="en-US" smtClean="0">
                <a:solidFill>
                  <a:srgbClr val="0000FF"/>
                </a:solidFill>
              </a:rPr>
              <a:t> only at its </a:t>
            </a:r>
            <a:r>
              <a:rPr lang="en-US" smtClean="0">
                <a:solidFill>
                  <a:srgbClr val="C00000"/>
                </a:solidFill>
              </a:rPr>
              <a:t>top</a:t>
            </a:r>
            <a:r>
              <a:rPr lang="en-US" smtClean="0"/>
              <a:t>. </a:t>
            </a:r>
          </a:p>
          <a:p>
            <a:r>
              <a:rPr lang="en-US" smtClean="0"/>
              <a:t>So, for example, a vector or a deque could be used to store the stack’s elements.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A </a:t>
            </a:r>
            <a:r>
              <a:rPr lang="en-US" smtClean="0">
                <a:solidFill>
                  <a:srgbClr val="0000FF"/>
                </a:solidFill>
              </a:rPr>
              <a:t>vector</a:t>
            </a:r>
            <a:r>
              <a:rPr lang="en-US" smtClean="0">
                <a:solidFill>
                  <a:srgbClr val="C00000"/>
                </a:solidFill>
              </a:rPr>
              <a:t> supports fast insertions and deletions at its </a:t>
            </a:r>
            <a:r>
              <a:rPr lang="en-US" smtClean="0">
                <a:solidFill>
                  <a:srgbClr val="0000FF"/>
                </a:solidFill>
              </a:rPr>
              <a:t>back</a:t>
            </a:r>
            <a:r>
              <a:rPr lang="en-US" smtClean="0">
                <a:solidFill>
                  <a:srgbClr val="C00000"/>
                </a:solidFill>
              </a:rPr>
              <a:t>.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A </a:t>
            </a:r>
            <a:r>
              <a:rPr lang="en-US" smtClean="0">
                <a:solidFill>
                  <a:srgbClr val="0000FF"/>
                </a:solidFill>
              </a:rPr>
              <a:t>deque</a:t>
            </a:r>
            <a:r>
              <a:rPr lang="en-US" smtClean="0">
                <a:solidFill>
                  <a:srgbClr val="C00000"/>
                </a:solidFill>
              </a:rPr>
              <a:t> supports fast insertions and deletions at its </a:t>
            </a:r>
            <a:r>
              <a:rPr lang="en-US" smtClean="0">
                <a:solidFill>
                  <a:srgbClr val="0000FF"/>
                </a:solidFill>
              </a:rPr>
              <a:t>front</a:t>
            </a:r>
            <a:r>
              <a:rPr lang="en-US" smtClean="0">
                <a:solidFill>
                  <a:srgbClr val="C00000"/>
                </a:solidFill>
              </a:rPr>
              <a:t> and its </a:t>
            </a:r>
            <a:r>
              <a:rPr lang="en-US" smtClean="0">
                <a:solidFill>
                  <a:srgbClr val="0000FF"/>
                </a:solidFill>
              </a:rPr>
              <a:t>back</a:t>
            </a:r>
            <a:r>
              <a:rPr lang="en-US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A </a:t>
            </a:r>
            <a:r>
              <a:rPr lang="en-US" smtClean="0">
                <a:solidFill>
                  <a:srgbClr val="0000FF"/>
                </a:solidFill>
              </a:rPr>
              <a:t>deque</a:t>
            </a:r>
            <a:r>
              <a:rPr lang="en-US" smtClean="0">
                <a:solidFill>
                  <a:srgbClr val="008000"/>
                </a:solidFill>
              </a:rPr>
              <a:t> is the default representation for the Standard Library’s stack </a:t>
            </a:r>
            <a:r>
              <a:rPr lang="en-US" smtClean="0">
                <a:solidFill>
                  <a:srgbClr val="0000FF"/>
                </a:solidFill>
              </a:rPr>
              <a:t>adapter </a:t>
            </a:r>
            <a:r>
              <a:rPr lang="en-US" smtClean="0">
                <a:solidFill>
                  <a:srgbClr val="008000"/>
                </a:solidFill>
              </a:rPr>
              <a:t>because a </a:t>
            </a:r>
            <a:r>
              <a:rPr lang="en-US" u="sng" smtClean="0">
                <a:solidFill>
                  <a:srgbClr val="008000"/>
                </a:solidFill>
              </a:rPr>
              <a:t>deque grows more efficiently than a vector</a:t>
            </a:r>
            <a:r>
              <a:rPr lang="en-US" smtClean="0">
                <a:solidFill>
                  <a:srgbClr val="008000"/>
                </a:solidFill>
              </a:rPr>
              <a:t>. 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</a:t>
            </a:r>
            <a:r>
              <a:rPr lang="en-US" smtClean="0"/>
              <a:t>Templates   </a:t>
            </a:r>
            <a:r>
              <a:rPr lang="en-US" smtClean="0">
                <a:solidFill>
                  <a:srgbClr val="0000FF"/>
                </a:solidFill>
              </a:rPr>
              <a:t>vector</a:t>
            </a:r>
            <a:r>
              <a:rPr lang="en-US" smtClean="0"/>
              <a:t> vs. </a:t>
            </a:r>
            <a:r>
              <a:rPr lang="en-US" smtClean="0">
                <a:solidFill>
                  <a:srgbClr val="0000FF"/>
                </a:solidFill>
              </a:rPr>
              <a:t>deque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rgbClr val="0000FF"/>
                </a:solidFill>
              </a:rPr>
              <a:t>vector</a:t>
            </a:r>
            <a:r>
              <a:rPr lang="en-US" altLang="en-US" smtClean="0"/>
              <a:t> is maintained as a </a:t>
            </a:r>
            <a:r>
              <a:rPr lang="en-US" altLang="en-US" smtClean="0">
                <a:solidFill>
                  <a:srgbClr val="C00000"/>
                </a:solidFill>
              </a:rPr>
              <a:t>contiguous block of memory </a:t>
            </a:r>
            <a:r>
              <a:rPr lang="en-US" altLang="en-US" smtClean="0"/>
              <a:t>when that block is full and a new element is added, the vector allocates a larger contiguous block of memory and copies the old elements into that new block. 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rgbClr val="0000FF"/>
                </a:solidFill>
              </a:rPr>
              <a:t>deque</a:t>
            </a:r>
            <a:r>
              <a:rPr lang="en-US" altLang="en-US" smtClean="0"/>
              <a:t>, on the other hand, is typically implemented as </a:t>
            </a:r>
            <a:r>
              <a:rPr lang="en-US" altLang="en-US" smtClean="0"/>
              <a:t>a </a:t>
            </a:r>
            <a:r>
              <a:rPr lang="en-US" altLang="en-US" smtClean="0">
                <a:solidFill>
                  <a:srgbClr val="C00000"/>
                </a:solidFill>
              </a:rPr>
              <a:t>list </a:t>
            </a:r>
            <a:r>
              <a:rPr lang="en-US" altLang="en-US" smtClean="0">
                <a:solidFill>
                  <a:srgbClr val="C00000"/>
                </a:solidFill>
              </a:rPr>
              <a:t>of fixed-size, built-in arrays</a:t>
            </a:r>
            <a:r>
              <a:rPr lang="en-US" altLang="en-US" smtClean="0"/>
              <a:t>. </a:t>
            </a:r>
            <a:r>
              <a:rPr lang="en-US" altLang="en-US" smtClean="0">
                <a:solidFill>
                  <a:srgbClr val="0000FF"/>
                </a:solidFill>
              </a:rPr>
              <a:t>New fixed-size built-in arrays are added as necessary and </a:t>
            </a:r>
            <a:r>
              <a:rPr lang="en-US" altLang="en-US" u="sng" smtClean="0">
                <a:solidFill>
                  <a:srgbClr val="0000FF"/>
                </a:solidFill>
              </a:rPr>
              <a:t>none of the existing elements are copied when new items are added to the front or back</a:t>
            </a:r>
            <a:r>
              <a:rPr lang="en-US" altLang="en-US" smtClean="0">
                <a:solidFill>
                  <a:srgbClr val="0000FF"/>
                </a:solidFill>
              </a:rPr>
              <a:t>. </a:t>
            </a:r>
          </a:p>
          <a:p>
            <a:r>
              <a:rPr lang="en-US" altLang="en-US" smtClean="0"/>
              <a:t>For these reasons, we use a deque (line 42) as the underlying container for our Stack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 (cont.)</a:t>
            </a:r>
            <a:endParaRPr lang="en-US" dirty="0" smtClean="0"/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Class Template </a:t>
            </a:r>
            <a:r>
              <a:rPr lang="en-US" smtClean="0">
                <a:solidFill>
                  <a:srgbClr val="C00000"/>
                </a:solidFill>
              </a:rPr>
              <a:t>Stack&lt;T&gt;</a:t>
            </a:r>
            <a:r>
              <a:rPr lang="en-US" smtClean="0"/>
              <a:t>’s Member </a:t>
            </a:r>
            <a:r>
              <a:rPr lang="en-US" smtClean="0"/>
              <a:t>Functions</a:t>
            </a:r>
            <a:br>
              <a:rPr lang="en-US" smtClean="0"/>
            </a:b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member-function definitions</a:t>
            </a:r>
            <a:r>
              <a:rPr lang="en-US" smtClean="0"/>
              <a:t> of a class template are </a:t>
            </a:r>
            <a:r>
              <a:rPr lang="en-US" smtClean="0">
                <a:solidFill>
                  <a:srgbClr val="C00000"/>
                </a:solidFill>
              </a:rPr>
              <a:t>function templates</a:t>
            </a:r>
            <a:r>
              <a:rPr lang="en-US" smtClean="0"/>
              <a:t>, </a:t>
            </a:r>
            <a:r>
              <a:rPr lang="en-US" smtClean="0">
                <a:solidFill>
                  <a:srgbClr val="008000"/>
                </a:solidFill>
              </a:rPr>
              <a:t>but are not preceded with the template keyword and template parameters in angle brackets (&lt; and &gt;) </a:t>
            </a:r>
            <a:r>
              <a:rPr lang="en-US" u="sng" smtClean="0">
                <a:solidFill>
                  <a:srgbClr val="008000"/>
                </a:solidFill>
              </a:rPr>
              <a:t>when they’re defined within the class template’s body</a:t>
            </a:r>
            <a:r>
              <a:rPr lang="en-US" smtClean="0">
                <a:solidFill>
                  <a:srgbClr val="008000"/>
                </a:solidFill>
              </a:rPr>
              <a:t>. </a:t>
            </a:r>
            <a:r>
              <a:rPr lang="en-US" smtClean="0">
                <a:solidFill>
                  <a:srgbClr val="008000"/>
                </a:solidFill>
              </a:rPr>
              <a:t/>
            </a:r>
            <a:br>
              <a:rPr lang="en-US" smtClean="0">
                <a:solidFill>
                  <a:srgbClr val="008000"/>
                </a:solidFill>
              </a:rPr>
            </a:br>
            <a:endParaRPr lang="en-US" smtClean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mtClean="0"/>
              <a:t>As you can see, however, they do use the class template’s template parameter T to represent the element type. </a:t>
            </a:r>
          </a:p>
          <a:p>
            <a:pPr>
              <a:lnSpc>
                <a:spcPct val="110000"/>
              </a:lnSpc>
            </a:pPr>
            <a:r>
              <a:rPr lang="en-US" smtClean="0"/>
              <a:t>Our Stack class template does not define it’s own constructor</a:t>
            </a:r>
          </a:p>
          <a:p>
            <a:pPr lvl="1">
              <a:lnSpc>
                <a:spcPct val="110000"/>
              </a:lnSpc>
            </a:pPr>
            <a:r>
              <a:rPr lang="en-US" sz="2400" smtClean="0">
                <a:solidFill>
                  <a:srgbClr val="C00000"/>
                </a:solidFill>
              </a:rPr>
              <a:t>the default constructor provided by the compiler will invoke the deque’s default constructor. 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422" y="2113844"/>
            <a:ext cx="8229600" cy="1524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mtClean="0"/>
              <a:t>We also provide the following member functions in Fig. 18.1:</a:t>
            </a:r>
          </a:p>
          <a:p>
            <a:pPr lvl="1">
              <a:lnSpc>
                <a:spcPct val="110000"/>
              </a:lnSpc>
            </a:pPr>
            <a:r>
              <a:rPr lang="en-US" altLang="en-US" b="1" smtClean="0">
                <a:solidFill>
                  <a:srgbClr val="C00000"/>
                </a:solidFill>
              </a:rPr>
              <a:t>top</a:t>
            </a:r>
            <a:r>
              <a:rPr lang="en-US" altLang="en-US" smtClean="0"/>
              <a:t> (lines 12–15) returns a reference to the Stack’s top element. </a:t>
            </a:r>
          </a:p>
          <a:p>
            <a:pPr lvl="1">
              <a:lnSpc>
                <a:spcPct val="110000"/>
              </a:lnSpc>
            </a:pPr>
            <a:r>
              <a:rPr lang="en-US" altLang="en-US" b="1" smtClean="0">
                <a:solidFill>
                  <a:srgbClr val="C00000"/>
                </a:solidFill>
              </a:rPr>
              <a:t>push</a:t>
            </a:r>
            <a:r>
              <a:rPr lang="en-US" altLang="en-US" smtClean="0"/>
              <a:t> (lines 18–21) places a new element on the top of the Stack. </a:t>
            </a:r>
          </a:p>
          <a:p>
            <a:pPr lvl="1">
              <a:lnSpc>
                <a:spcPct val="110000"/>
              </a:lnSpc>
            </a:pPr>
            <a:r>
              <a:rPr lang="en-US" altLang="en-US" b="1" smtClean="0">
                <a:solidFill>
                  <a:srgbClr val="C00000"/>
                </a:solidFill>
              </a:rPr>
              <a:t>pop</a:t>
            </a:r>
            <a:r>
              <a:rPr lang="en-US" altLang="en-US" smtClean="0"/>
              <a:t> (lines 24–27) removes the Stack’s top element.</a:t>
            </a:r>
          </a:p>
          <a:p>
            <a:pPr lvl="1">
              <a:lnSpc>
                <a:spcPct val="110000"/>
              </a:lnSpc>
            </a:pPr>
            <a:r>
              <a:rPr lang="en-US" altLang="en-US" b="1" smtClean="0">
                <a:solidFill>
                  <a:srgbClr val="C00000"/>
                </a:solidFill>
              </a:rPr>
              <a:t>isEmpty</a:t>
            </a:r>
            <a:r>
              <a:rPr lang="en-US" altLang="en-US" smtClean="0"/>
              <a:t> (lines 30–33) returns a bool value—true if the Stack is empty and false otherwise.</a:t>
            </a:r>
          </a:p>
          <a:p>
            <a:pPr lvl="1">
              <a:lnSpc>
                <a:spcPct val="110000"/>
              </a:lnSpc>
            </a:pPr>
            <a:r>
              <a:rPr lang="en-US" altLang="en-US" b="1" smtClean="0">
                <a:solidFill>
                  <a:srgbClr val="C00000"/>
                </a:solidFill>
              </a:rPr>
              <a:t>size</a:t>
            </a:r>
            <a:r>
              <a:rPr lang="en-US" altLang="en-US" smtClean="0"/>
              <a:t> (lines 36–39) returns the number if elements in the Stack.</a:t>
            </a:r>
          </a:p>
          <a:p>
            <a:pPr>
              <a:lnSpc>
                <a:spcPct val="110000"/>
              </a:lnSpc>
            </a:pPr>
            <a:r>
              <a:rPr lang="en-US" altLang="en-US" b="1" smtClean="0">
                <a:solidFill>
                  <a:srgbClr val="008000"/>
                </a:solidFill>
              </a:rPr>
              <a:t>Each of these member functions </a:t>
            </a:r>
            <a:r>
              <a:rPr lang="en-US" altLang="en-US" b="1" smtClean="0">
                <a:solidFill>
                  <a:srgbClr val="0000FF"/>
                </a:solidFill>
              </a:rPr>
              <a:t>delegates</a:t>
            </a:r>
            <a:r>
              <a:rPr lang="en-US" altLang="en-US" b="1" smtClean="0">
                <a:solidFill>
                  <a:srgbClr val="008000"/>
                </a:solidFill>
              </a:rPr>
              <a:t> its responsibility to the appropriate member function of class template deque.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 (cont.)</a:t>
            </a:r>
            <a:endParaRPr lang="en-US" dirty="0" smtClean="0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Declaring a Class Template’s Member Functions </a:t>
            </a:r>
            <a:r>
              <a:rPr lang="en-US" smtClean="0">
                <a:solidFill>
                  <a:srgbClr val="C00000"/>
                </a:solidFill>
              </a:rPr>
              <a:t>Outside the Class Template Definition</a:t>
            </a:r>
          </a:p>
          <a:p>
            <a:r>
              <a:rPr lang="en-US" smtClean="0"/>
              <a:t>Though we did not do so in our Stack class template, member-function definitions can appear outside a class template definition. </a:t>
            </a:r>
          </a:p>
          <a:p>
            <a:r>
              <a:rPr lang="en-US" smtClean="0">
                <a:solidFill>
                  <a:srgbClr val="008000"/>
                </a:solidFill>
              </a:rPr>
              <a:t>If you do this, each must begin with the </a:t>
            </a:r>
            <a:r>
              <a:rPr lang="en-US" smtClean="0">
                <a:solidFill>
                  <a:srgbClr val="0000FF"/>
                </a:solidFill>
              </a:rPr>
              <a:t>template keyword</a:t>
            </a:r>
            <a:r>
              <a:rPr lang="en-US" smtClean="0">
                <a:solidFill>
                  <a:srgbClr val="008000"/>
                </a:solidFill>
              </a:rPr>
              <a:t> followed by the same set of template parameters as the class template. </a:t>
            </a:r>
          </a:p>
          <a:p>
            <a:r>
              <a:rPr lang="en-US" smtClean="0">
                <a:solidFill>
                  <a:srgbClr val="008000"/>
                </a:solidFill>
              </a:rPr>
              <a:t>In addition, the member functions must be qualified with the class name and scope resolution operator. 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cpphtp9_18_TEMPLATES_Page_0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386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For example, you can define the pop function outside the class-template definition as follows:</a:t>
            </a:r>
            <a:br>
              <a:rPr lang="en-US" smtClean="0"/>
            </a:br>
            <a:r>
              <a:rPr lang="en-US" sz="1600" smtClean="0"/>
              <a:t> </a:t>
            </a:r>
            <a:endParaRPr lang="en-US" smtClean="0"/>
          </a:p>
          <a:p>
            <a:pPr marL="630238" lvl="2" indent="0">
              <a:lnSpc>
                <a:spcPct val="120000"/>
              </a:lnSpc>
              <a:buNone/>
            </a:pP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 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 marL="630238" lvl="2" indent="0">
              <a:lnSpc>
                <a:spcPct val="120000"/>
              </a:lnSpc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900" smtClean="0">
                <a:solidFill>
                  <a:srgbClr val="008000"/>
                </a:solidFill>
                <a:cs typeface="Consolas" panose="020B0609020204030204" pitchFamily="49" charset="0"/>
              </a:rPr>
              <a:t>//use of </a:t>
            </a:r>
            <a:r>
              <a:rPr lang="en-US" sz="1900" smtClean="0">
                <a:solidFill>
                  <a:srgbClr val="0000FF"/>
                </a:solidFill>
                <a:cs typeface="Consolas" panose="020B0609020204030204" pitchFamily="49" charset="0"/>
              </a:rPr>
              <a:t>inline</a:t>
            </a:r>
            <a:r>
              <a:rPr lang="en-US" sz="1900" smtClean="0">
                <a:solidFill>
                  <a:srgbClr val="008000"/>
                </a:solidFill>
                <a:cs typeface="Consolas" panose="020B0609020204030204" pitchFamily="49" charset="0"/>
              </a:rPr>
              <a:t> keyword is optional</a:t>
            </a:r>
            <a:endParaRPr lang="en-US" smtClean="0">
              <a:solidFill>
                <a:srgbClr val="008000"/>
              </a:solidFill>
              <a:cs typeface="Consolas" panose="020B0609020204030204" pitchFamily="49" charset="0"/>
            </a:endParaRPr>
          </a:p>
          <a:p>
            <a:pPr marL="630238" lvl="2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30238" lvl="2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stack.</a:t>
            </a: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pop_front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(); //deque operation pop_front()</a:t>
            </a:r>
          </a:p>
          <a:p>
            <a:pPr marL="630238" lvl="2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// end function template pop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solidFill>
                  <a:srgbClr val="C00000"/>
                </a:solidFill>
              </a:rPr>
              <a:t>Stack&lt;T&gt;:: </a:t>
            </a:r>
            <a:r>
              <a:rPr lang="en-US" smtClean="0"/>
              <a:t>indicates that pop is in the scope of class Stack&lt;T&gt;. </a:t>
            </a:r>
          </a:p>
          <a:p>
            <a:pPr>
              <a:lnSpc>
                <a:spcPct val="120000"/>
              </a:lnSpc>
            </a:pPr>
            <a:r>
              <a:rPr lang="en-US" b="1" smtClean="0">
                <a:solidFill>
                  <a:srgbClr val="008000"/>
                </a:solidFill>
              </a:rPr>
              <a:t>The </a:t>
            </a:r>
            <a:r>
              <a:rPr lang="en-US" b="1" smtClean="0">
                <a:solidFill>
                  <a:srgbClr val="0000FF"/>
                </a:solidFill>
              </a:rPr>
              <a:t>Standard Library’s </a:t>
            </a:r>
            <a:r>
              <a:rPr lang="en-US" b="1" smtClean="0">
                <a:solidFill>
                  <a:srgbClr val="C00000"/>
                </a:solidFill>
              </a:rPr>
              <a:t>container classes </a:t>
            </a:r>
            <a:r>
              <a:rPr lang="en-US" b="1" smtClean="0">
                <a:solidFill>
                  <a:srgbClr val="008000"/>
                </a:solidFill>
              </a:rPr>
              <a:t>tend to </a:t>
            </a:r>
            <a:r>
              <a:rPr lang="en-US" b="1" u="sng" smtClean="0">
                <a:solidFill>
                  <a:srgbClr val="008000"/>
                </a:solidFill>
              </a:rPr>
              <a:t>define all their member functions inside their class definitions</a:t>
            </a:r>
            <a:r>
              <a:rPr lang="en-US" b="1" smtClean="0">
                <a:solidFill>
                  <a:srgbClr val="008000"/>
                </a:solidFill>
              </a:rPr>
              <a:t>. </a:t>
            </a:r>
            <a:endParaRPr lang="en-US" b="1" dirty="0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smtClean="0"/>
              <a:t>Testing Class </a:t>
            </a:r>
            <a:r>
              <a:rPr lang="en-US" sz="3000" smtClean="0">
                <a:solidFill>
                  <a:srgbClr val="0000FF"/>
                </a:solidFill>
              </a:rPr>
              <a:t>Template Stack&lt;T&gt;</a:t>
            </a:r>
          </a:p>
          <a:p>
            <a:pPr>
              <a:lnSpc>
                <a:spcPct val="110000"/>
              </a:lnSpc>
            </a:pPr>
            <a:r>
              <a:rPr lang="en-US" smtClean="0"/>
              <a:t>Now, let’s consider the driver (Fig. 18.2) that exercises the Stack class template. </a:t>
            </a:r>
          </a:p>
          <a:p>
            <a:pPr>
              <a:lnSpc>
                <a:spcPct val="110000"/>
              </a:lnSpc>
            </a:pPr>
            <a:r>
              <a:rPr lang="en-US" smtClean="0"/>
              <a:t>The driver begins by instantiating object </a:t>
            </a:r>
            <a:r>
              <a:rPr lang="en-US" smtClean="0">
                <a:solidFill>
                  <a:srgbClr val="C00000"/>
                </a:solidFill>
              </a:rPr>
              <a:t>doubleStack</a:t>
            </a:r>
            <a:r>
              <a:rPr lang="en-US" smtClean="0"/>
              <a:t> (line 9). </a:t>
            </a:r>
            <a:endParaRPr lang="en-US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C00000"/>
                </a:solidFill>
              </a:rPr>
              <a:t>This object is declared as a </a:t>
            </a:r>
            <a:r>
              <a:rPr lang="en-US" smtClean="0"/>
              <a:t>Stack&lt;double&gt; </a:t>
            </a: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>
                <a:solidFill>
                  <a:srgbClr val="0000FF"/>
                </a:solidFill>
              </a:rPr>
              <a:t>The </a:t>
            </a:r>
            <a:r>
              <a:rPr lang="en-US" smtClean="0">
                <a:solidFill>
                  <a:srgbClr val="0000FF"/>
                </a:solidFill>
              </a:rPr>
              <a:t>compiler associates type </a:t>
            </a:r>
            <a:r>
              <a:rPr lang="en-US" smtClean="0">
                <a:solidFill>
                  <a:srgbClr val="C00000"/>
                </a:solidFill>
              </a:rPr>
              <a:t>double</a:t>
            </a:r>
            <a:r>
              <a:rPr lang="en-US" smtClean="0">
                <a:solidFill>
                  <a:srgbClr val="0000FF"/>
                </a:solidFill>
              </a:rPr>
              <a:t> with type parameter</a:t>
            </a:r>
            <a:r>
              <a:rPr lang="en-US" smtClean="0">
                <a:solidFill>
                  <a:srgbClr val="C00000"/>
                </a:solidFill>
              </a:rPr>
              <a:t> T </a:t>
            </a:r>
            <a:r>
              <a:rPr lang="en-US" smtClean="0"/>
              <a:t>in the class template to produce the source code for a Stack class with elements of type double that actually stores its elements in a </a:t>
            </a:r>
            <a:r>
              <a:rPr lang="en-US" smtClean="0">
                <a:solidFill>
                  <a:srgbClr val="0000FF"/>
                </a:solidFill>
              </a:rPr>
              <a:t>deque&lt;</a:t>
            </a:r>
            <a:r>
              <a:rPr lang="en-US" smtClean="0">
                <a:solidFill>
                  <a:srgbClr val="C00000"/>
                </a:solidFill>
              </a:rPr>
              <a:t>double</a:t>
            </a:r>
            <a:r>
              <a:rPr lang="en-US" smtClean="0">
                <a:solidFill>
                  <a:srgbClr val="0000FF"/>
                </a:solidFill>
              </a:rPr>
              <a:t>&gt;</a:t>
            </a:r>
            <a:r>
              <a:rPr lang="en-US" smtClean="0"/>
              <a:t>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Lines 16 - 21 invoke </a:t>
            </a:r>
            <a:r>
              <a:rPr lang="en-US" altLang="en-US" smtClean="0">
                <a:solidFill>
                  <a:srgbClr val="0000FF"/>
                </a:solidFill>
              </a:rPr>
              <a:t>push</a:t>
            </a:r>
            <a:r>
              <a:rPr lang="en-US" altLang="en-US" smtClean="0"/>
              <a:t> (line 18) to place the double values 1.1, 2.2, 3.3, 4.4 and 5.5 onto doubleStack.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000" smtClean="0"/>
          </a:p>
          <a:p>
            <a:r>
              <a:rPr lang="en-US" altLang="en-US" smtClean="0"/>
              <a:t>Next, lines 26 - 30 invoke </a:t>
            </a:r>
            <a:r>
              <a:rPr lang="en-US" altLang="en-US" smtClean="0">
                <a:solidFill>
                  <a:srgbClr val="0000FF"/>
                </a:solidFill>
              </a:rPr>
              <a:t>top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0000FF"/>
                </a:solidFill>
              </a:rPr>
              <a:t>pop</a:t>
            </a:r>
            <a:r>
              <a:rPr lang="en-US" altLang="en-US" smtClean="0"/>
              <a:t> in a while loop to remove the five values from the stack.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z="2000" smtClean="0"/>
          </a:p>
          <a:p>
            <a:r>
              <a:rPr lang="en-US" altLang="en-US" smtClean="0"/>
              <a:t>Notice in the output of Fig. 18.2, that the values do pop off in last-in, first-out order ( LIFO structure</a:t>
            </a:r>
            <a:r>
              <a:rPr lang="en-US" altLang="en-US" smtClean="0"/>
              <a:t>).</a:t>
            </a:r>
            <a:br>
              <a:rPr lang="en-US" altLang="en-US" smtClean="0"/>
            </a:br>
            <a:endParaRPr lang="en-US" altLang="en-US" sz="2000" smtClean="0"/>
          </a:p>
          <a:p>
            <a:r>
              <a:rPr lang="en-US" altLang="en-US" smtClean="0"/>
              <a:t>When doubleStack </a:t>
            </a:r>
            <a:r>
              <a:rPr lang="en-US" altLang="en-US" smtClean="0">
                <a:solidFill>
                  <a:srgbClr val="0000FF"/>
                </a:solidFill>
              </a:rPr>
              <a:t>isempty</a:t>
            </a:r>
            <a:r>
              <a:rPr lang="en-US" altLang="en-US" smtClean="0"/>
              <a:t>, the pop loop terminates.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cpphtp9_18_TEMPLATES_Page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972" y="1701114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cpphtp9_18_TEMPLATES_Page_10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27690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doubleStack.isEmpty() == false</a:t>
            </a:r>
            <a:b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200" b="1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! doubleStack.isEmpty()</a:t>
            </a:r>
            <a:endParaRPr lang="en-US" sz="12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cpphtp9_18_TEMPLATES_Page_1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 (cont.)</a:t>
            </a:r>
            <a:endParaRPr lang="en-US" dirty="0" smtClean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Line 34 instantiates int stack intStack with the declaration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&lt;int&gt;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intStack;</a:t>
            </a:r>
          </a:p>
          <a:p>
            <a:r>
              <a:rPr lang="en-US" altLang="en-US" smtClean="0"/>
              <a:t>Lines </a:t>
            </a:r>
            <a:r>
              <a:rPr lang="en-US" altLang="en-US" smtClean="0"/>
              <a:t>41–45 repeatedly invoke push (line 43) to place values onto intStack, then lines 50–54 repeatedly invoke top and pop to remove values from intStack until it’s empty. </a:t>
            </a:r>
          </a:p>
          <a:p>
            <a:r>
              <a:rPr lang="en-US" altLang="en-US" smtClean="0"/>
              <a:t>Once again, notice in the output that the values pop off in last-in, first-out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18.3  Function Template to Manipulate a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 Class-Template Specialization Object</a:t>
            </a:r>
            <a:endParaRPr lang="en-US" dirty="0" smtClean="0"/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Notice that the code in function main of Fig. 18.2 is almost identical for both the doubleStack manipulations in lines 9–32 and the intStack manipulations in lines 34–56. </a:t>
            </a:r>
          </a:p>
          <a:p>
            <a:r>
              <a:rPr lang="en-US" altLang="en-US" smtClean="0"/>
              <a:t>This presents another opportunity to use a function template. </a:t>
            </a:r>
          </a:p>
          <a:p>
            <a:r>
              <a:rPr lang="en-US" altLang="en-US" smtClean="0"/>
              <a:t>Figure 18.3 defines </a:t>
            </a:r>
            <a:r>
              <a:rPr lang="en-US" altLang="en-US" smtClean="0">
                <a:solidFill>
                  <a:srgbClr val="0000FF"/>
                </a:solidFill>
              </a:rPr>
              <a:t>function template testStack </a:t>
            </a:r>
            <a:r>
              <a:rPr lang="en-US" altLang="en-US" smtClean="0"/>
              <a:t>(lines 10–39) to perform the same tasks as main in Fig. 18.2 - push a series of values onto a Stack&lt;T&gt; and pop the values off a Stack&lt;T&gt;.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cpphtp9_18_TEMPLATES_Page_12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" y="1295400"/>
            <a:ext cx="990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418843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  <a:latin typeface="Calibri" panose="020F0502020204030204" pitchFamily="34" charset="0"/>
              </a:rPr>
              <a:t>Notice:  This is a template function, NOT a template class</a:t>
            </a:r>
            <a:endParaRPr lang="en-US" sz="2000" b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" y="2057400"/>
            <a:ext cx="990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7086600" y="30480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04667" y="3212812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C00000"/>
                </a:solidFill>
                <a:latin typeface="Calibri" panose="020F0502020204030204" pitchFamily="34" charset="0"/>
              </a:rPr>
              <a:t>Parameter list</a:t>
            </a:r>
            <a:endParaRPr lang="en-US" sz="16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2289" y="122640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Calibri" panose="020F0502020204030204" pitchFamily="34" charset="0"/>
              </a:rPr>
              <a:t>Declaration of function  </a:t>
            </a:r>
            <a:r>
              <a:rPr lang="en-US" sz="1600" smtClean="0">
                <a:solidFill>
                  <a:srgbClr val="C00000"/>
                </a:solidFill>
                <a:latin typeface="Calibri" panose="020F0502020204030204" pitchFamily="34" charset="0"/>
              </a:rPr>
              <a:t>testStack</a:t>
            </a:r>
            <a:r>
              <a:rPr lang="en-US" sz="1600" smtClean="0">
                <a:solidFill>
                  <a:srgbClr val="0000FF"/>
                </a:solidFill>
                <a:latin typeface="Calibri" panose="020F0502020204030204" pitchFamily="34" charset="0"/>
              </a:rPr>
              <a:t> as a template function </a:t>
            </a:r>
            <a:endParaRPr lang="en-US" sz="16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900" y="4419600"/>
            <a:ext cx="990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pphtp9_18_TEMPLATES_Page_1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9_18_TEMPLATES_Page_0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cpphtp9_18_TEMPLATES_Page_1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3271" y="2423985"/>
            <a:ext cx="990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0914" y="2057400"/>
            <a:ext cx="990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cpphtp9_18_TEMPLATES_Page_1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18.3  Function Template to Manipulate a 	 </a:t>
            </a:r>
            <a:br>
              <a:rPr lang="en-US" smtClean="0"/>
            </a:br>
            <a:r>
              <a:rPr lang="en-US" smtClean="0"/>
              <a:t>	 Class-Template Specialization Object</a:t>
            </a:r>
            <a:endParaRPr lang="en-US" dirty="0" smtClean="0"/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Function template testStack uses T (specified at line 10) to represent the data type stored in the Stack&lt;T&gt;. </a:t>
            </a:r>
          </a:p>
          <a:p>
            <a:r>
              <a:rPr lang="en-US" altLang="en-US" smtClean="0"/>
              <a:t>The function template takes </a:t>
            </a:r>
            <a:r>
              <a:rPr lang="en-US" altLang="en-US" u="sng" smtClean="0"/>
              <a:t>five arguments </a:t>
            </a:r>
            <a:r>
              <a:rPr lang="en-US" altLang="en-US" smtClean="0"/>
              <a:t>(lines 12–16):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C00000"/>
                </a:solidFill>
              </a:rPr>
              <a:t>Stack&lt;T&gt; </a:t>
            </a:r>
            <a:r>
              <a:rPr lang="en-US" altLang="en-US" smtClean="0"/>
              <a:t>to manipulate</a:t>
            </a:r>
          </a:p>
          <a:p>
            <a:pPr lvl="1"/>
            <a:r>
              <a:rPr lang="en-US" altLang="en-US" smtClean="0"/>
              <a:t>a value of type T that will be the </a:t>
            </a:r>
            <a:r>
              <a:rPr lang="en-US" altLang="en-US" smtClean="0">
                <a:solidFill>
                  <a:srgbClr val="C00000"/>
                </a:solidFill>
              </a:rPr>
              <a:t>first value </a:t>
            </a:r>
            <a:r>
              <a:rPr lang="en-US" altLang="en-US" smtClean="0"/>
              <a:t>pushed onto the Stack&lt;T&gt;</a:t>
            </a:r>
          </a:p>
          <a:p>
            <a:pPr lvl="1"/>
            <a:r>
              <a:rPr lang="en-US" altLang="en-US" smtClean="0"/>
              <a:t>a value of type T used to </a:t>
            </a:r>
            <a:r>
              <a:rPr lang="en-US" altLang="en-US" smtClean="0">
                <a:solidFill>
                  <a:srgbClr val="C00000"/>
                </a:solidFill>
              </a:rPr>
              <a:t>increment</a:t>
            </a:r>
            <a:r>
              <a:rPr lang="en-US" altLang="en-US" smtClean="0"/>
              <a:t> the values pushed onto the Stack&lt;T&gt;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C00000"/>
                </a:solidFill>
              </a:rPr>
              <a:t>number of elements </a:t>
            </a:r>
            <a:r>
              <a:rPr lang="en-US" altLang="en-US" smtClean="0"/>
              <a:t>to push onto the Stack&lt;T&gt; </a:t>
            </a:r>
          </a:p>
          <a:p>
            <a:pPr lvl="1"/>
            <a:r>
              <a:rPr lang="en-US" altLang="en-US" smtClean="0"/>
              <a:t>a string that represents the </a:t>
            </a:r>
            <a:r>
              <a:rPr lang="en-US" altLang="en-US" smtClean="0">
                <a:solidFill>
                  <a:srgbClr val="C00000"/>
                </a:solidFill>
              </a:rPr>
              <a:t>name of the Stack&lt;T&gt; object </a:t>
            </a:r>
            <a:r>
              <a:rPr lang="en-US" altLang="en-US" smtClean="0"/>
              <a:t>for output purposes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18.3  Function Template to Manipulate a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 Class-Template Specialization Object</a:t>
            </a:r>
            <a:endParaRPr lang="en-US" dirty="0" smtClean="0"/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Function main (lines 41–50) instantiates an object of type </a:t>
            </a:r>
            <a:r>
              <a:rPr lang="en-US" altLang="en-US" smtClean="0">
                <a:solidFill>
                  <a:srgbClr val="C00000"/>
                </a:solidFill>
              </a:rPr>
              <a:t>Stack&lt;double&gt;</a:t>
            </a:r>
            <a:r>
              <a:rPr lang="en-US" altLang="en-US" smtClean="0"/>
              <a:t> called </a:t>
            </a:r>
            <a:r>
              <a:rPr lang="en-US" altLang="en-US" smtClean="0">
                <a:solidFill>
                  <a:srgbClr val="0000FF"/>
                </a:solidFill>
              </a:rPr>
              <a:t>doubleStack</a:t>
            </a:r>
            <a:r>
              <a:rPr lang="en-US" altLang="en-US" smtClean="0"/>
              <a:t> (line 43) and an object of type </a:t>
            </a:r>
            <a:r>
              <a:rPr lang="en-US" altLang="en-US" smtClean="0">
                <a:solidFill>
                  <a:srgbClr val="C00000"/>
                </a:solidFill>
              </a:rPr>
              <a:t>Stack&lt;int&gt;</a:t>
            </a:r>
            <a:r>
              <a:rPr lang="en-US" altLang="en-US" smtClean="0"/>
              <a:t> called </a:t>
            </a:r>
            <a:r>
              <a:rPr lang="en-US" altLang="en-US" smtClean="0">
                <a:solidFill>
                  <a:srgbClr val="0000FF"/>
                </a:solidFill>
              </a:rPr>
              <a:t>intStack</a:t>
            </a:r>
            <a:r>
              <a:rPr lang="en-US" altLang="en-US" smtClean="0"/>
              <a:t> (line 47) and uses these objects in lines 45 and 49. </a:t>
            </a:r>
          </a:p>
          <a:p>
            <a:r>
              <a:rPr lang="en-US" altLang="en-US" b="1" smtClean="0">
                <a:solidFill>
                  <a:srgbClr val="008000"/>
                </a:solidFill>
              </a:rPr>
              <a:t>The compiler infers the type of T for testStack from the type used to instantiate the function’s first argument </a:t>
            </a:r>
            <a:r>
              <a:rPr lang="en-US" altLang="en-US" smtClean="0"/>
              <a:t>(i.e., the type used to instantiate doubleStack or intStack).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18.4  Nontype Parameters</a:t>
            </a:r>
            <a:endParaRPr lang="en-US" dirty="0" smtClean="0"/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 template Stack of Section 18.2 used only a type parameter (Fig. 18.1, line 7) in its template declaration. </a:t>
            </a:r>
          </a:p>
          <a:p>
            <a:r>
              <a:rPr lang="en-US" altLang="en-US" smtClean="0">
                <a:solidFill>
                  <a:srgbClr val="0000FF"/>
                </a:solidFill>
              </a:rPr>
              <a:t>It’s also possible to use </a:t>
            </a:r>
            <a:r>
              <a:rPr lang="en-US" altLang="en-US" smtClean="0">
                <a:solidFill>
                  <a:srgbClr val="C00000"/>
                </a:solidFill>
              </a:rPr>
              <a:t>nontype</a:t>
            </a:r>
            <a:r>
              <a:rPr lang="en-US" altLang="en-US" smtClean="0">
                <a:solidFill>
                  <a:srgbClr val="0000FF"/>
                </a:solidFill>
              </a:rPr>
              <a:t> template parameters, which can have default arguments and are treated as constants. </a:t>
            </a:r>
          </a:p>
          <a:p>
            <a:r>
              <a:rPr lang="en-US" altLang="en-US" smtClean="0"/>
              <a:t>For example, the C++ standard’s array class template begins with the template declaration:</a:t>
            </a:r>
          </a:p>
          <a:p>
            <a:pPr lvl="1"/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 class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smtClean="0">
                <a:solidFill>
                  <a:srgbClr val="008000"/>
                </a:solidFill>
                <a:cs typeface="Consolas" panose="020B0609020204030204" pitchFamily="49" charset="0"/>
              </a:rPr>
              <a:t>//size_t is unsigned int</a:t>
            </a:r>
            <a:endParaRPr lang="en-US" altLang="en-US" sz="1800" smtClean="0">
              <a:solidFill>
                <a:srgbClr val="008000"/>
              </a:solidFill>
              <a:cs typeface="Consolas" panose="020B0609020204030204" pitchFamily="49" charset="0"/>
            </a:endParaRPr>
          </a:p>
          <a:p>
            <a:r>
              <a:rPr lang="en-US" altLang="en-US" smtClean="0"/>
              <a:t>(Recall that keywords </a:t>
            </a:r>
            <a:r>
              <a:rPr lang="en-US" altLang="en-US" smtClean="0">
                <a:solidFill>
                  <a:srgbClr val="C00000"/>
                </a:solidFill>
              </a:rPr>
              <a:t>class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C00000"/>
                </a:solidFill>
              </a:rPr>
              <a:t>typename</a:t>
            </a:r>
            <a:r>
              <a:rPr lang="en-US" altLang="en-US" smtClean="0"/>
              <a:t> are interchangeable in template declarations.)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16222" y="910987"/>
            <a:ext cx="307057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mtClean="0"/>
              <a:t> unsigned int </a:t>
            </a:r>
            <a:r>
              <a:rPr lang="en-US" smtClean="0">
                <a:solidFill>
                  <a:srgbClr val="C00000"/>
                </a:solidFill>
              </a:rPr>
              <a:t>size_t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18.4  Nontype Parameters (cont.)</a:t>
            </a:r>
            <a:endParaRPr lang="en-US" dirty="0" smtClean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465"/>
            <a:ext cx="82296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mtClean="0"/>
              <a:t>So, a declaration such as</a:t>
            </a:r>
          </a:p>
          <a:p>
            <a:pPr lvl="2">
              <a:lnSpc>
                <a:spcPct val="110000"/>
              </a:lnSpc>
            </a:pP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array&lt;double,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salesFigures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creates a </a:t>
            </a:r>
            <a:r>
              <a:rPr lang="en-US" altLang="en-US" smtClean="0"/>
              <a:t>100 - element </a:t>
            </a:r>
            <a:r>
              <a:rPr lang="en-US" altLang="en-US" smtClean="0"/>
              <a:t>array of </a:t>
            </a:r>
            <a:r>
              <a:rPr lang="en-US" altLang="en-US" smtClean="0"/>
              <a:t>type double </a:t>
            </a:r>
            <a:r>
              <a:rPr lang="en-US" altLang="en-US" smtClean="0">
                <a:solidFill>
                  <a:srgbClr val="C00000"/>
                </a:solidFill>
              </a:rPr>
              <a:t>class-template specialization</a:t>
            </a:r>
            <a:r>
              <a:rPr lang="en-US" altLang="en-US" smtClean="0"/>
              <a:t>, then uses it to instantiate the object </a:t>
            </a:r>
            <a:r>
              <a:rPr lang="en-US" altLang="en-US" smtClean="0">
                <a:solidFill>
                  <a:srgbClr val="008000"/>
                </a:solidFill>
              </a:rPr>
              <a:t>salesFigures</a:t>
            </a:r>
            <a:r>
              <a:rPr lang="en-US" altLang="en-US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en-US" smtClean="0">
                <a:solidFill>
                  <a:srgbClr val="008000"/>
                </a:solidFill>
              </a:rPr>
              <a:t>The array class template encapsulates a built-in array. 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When you create an array class-template specialization, the array’s built-in array data member has the type and size specified in the declaration. In the preceding example, it would be a built-in array of double values with 100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18.5  	</a:t>
            </a:r>
            <a:r>
              <a:rPr lang="en-US" sz="2400" smtClean="0">
                <a:solidFill>
                  <a:srgbClr val="0000FF"/>
                </a:solidFill>
              </a:rPr>
              <a:t>Default Arguments </a:t>
            </a:r>
            <a:r>
              <a:rPr lang="en-US" sz="2400" smtClean="0"/>
              <a:t>for </a:t>
            </a:r>
            <a:br>
              <a:rPr lang="en-US" sz="2400" smtClean="0"/>
            </a:br>
            <a:r>
              <a:rPr lang="en-US" sz="2400"/>
              <a:t>	</a:t>
            </a:r>
            <a:r>
              <a:rPr lang="en-US" sz="2400" smtClean="0"/>
              <a:t>Template Type Parameters</a:t>
            </a:r>
            <a:endParaRPr lang="en-US" sz="2400" dirty="0" smtClean="0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addition, a type parameter can specify a default type argument. </a:t>
            </a:r>
          </a:p>
          <a:p>
            <a:r>
              <a:rPr lang="en-US" altLang="en-US" smtClean="0"/>
              <a:t>For example, the C++ standard’s stack </a:t>
            </a:r>
            <a:r>
              <a:rPr lang="en-US" altLang="en-US" smtClean="0">
                <a:solidFill>
                  <a:srgbClr val="0000FF"/>
                </a:solidFill>
              </a:rPr>
              <a:t>container adapter class </a:t>
            </a:r>
            <a:r>
              <a:rPr lang="en-US" altLang="en-US" smtClean="0"/>
              <a:t>template begins with:  </a:t>
            </a:r>
          </a:p>
          <a:p>
            <a:pPr lvl="2"/>
            <a:r>
              <a:rPr lang="en-US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en-US" sz="20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20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deque&lt;</a:t>
            </a:r>
            <a:r>
              <a:rPr lang="en-US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OR</a:t>
            </a:r>
          </a:p>
          <a:p>
            <a:pPr lvl="2"/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 </a:t>
            </a:r>
            <a:r>
              <a:rPr lang="en-US" altLang="en-US" sz="20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deque&lt;</a:t>
            </a:r>
            <a:r>
              <a:rPr lang="en-US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endParaRPr lang="en-US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mtClean="0">
                <a:solidFill>
                  <a:srgbClr val="008000"/>
                </a:solidFill>
              </a:rPr>
              <a:t>which specifies that a stack uses a </a:t>
            </a:r>
            <a:r>
              <a:rPr lang="en-US" altLang="en-US" smtClean="0">
                <a:solidFill>
                  <a:srgbClr val="C00000"/>
                </a:solidFill>
              </a:rPr>
              <a:t>deque</a:t>
            </a:r>
            <a:r>
              <a:rPr lang="en-US" altLang="en-US" smtClean="0">
                <a:solidFill>
                  <a:srgbClr val="008000"/>
                </a:solidFill>
              </a:rPr>
              <a:t> by default to store the stack’s elements of type 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18.5  Default Arguments for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 Template Type Parameters</a:t>
            </a:r>
            <a:endParaRPr lang="en-US" dirty="0" smtClean="0"/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declaration 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&lt;int&gt;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altLang="en-US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en-US" smtClean="0"/>
              <a:t>creates a stack of ints class-template specialization (behind the scenes) and uses it to instantiate the object named values. The stack’s elements are stored in a </a:t>
            </a:r>
            <a:r>
              <a:rPr lang="en-US" altLang="en-US" smtClean="0">
                <a:solidFill>
                  <a:srgbClr val="C00000"/>
                </a:solidFill>
              </a:rPr>
              <a:t>deque&lt;</a:t>
            </a:r>
            <a:r>
              <a:rPr lang="en-US" altLang="en-US" smtClean="0">
                <a:solidFill>
                  <a:srgbClr val="0000FF"/>
                </a:solidFill>
              </a:rPr>
              <a:t>int</a:t>
            </a:r>
            <a:r>
              <a:rPr lang="en-US" altLang="en-US" smtClean="0">
                <a:solidFill>
                  <a:srgbClr val="C00000"/>
                </a:solidFill>
              </a:rPr>
              <a:t>&gt;</a:t>
            </a:r>
            <a:r>
              <a:rPr lang="en-US" altLang="en-US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18.5  Default Arguments for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 Template Type Parameters</a:t>
            </a:r>
            <a:endParaRPr lang="en-US" dirty="0" smtClean="0"/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Default type parameters must be the rightmost (trailing) parameters in a template’s type-parameter list. (true for any parameter list).</a:t>
            </a:r>
          </a:p>
          <a:p>
            <a:r>
              <a:rPr lang="en-US" altLang="en-US" smtClean="0"/>
              <a:t>When you instantiate a template with two or more default arguments, if an omitted argument is not the rightmost, then all type parameters to the right of it also must be omitted. </a:t>
            </a:r>
          </a:p>
          <a:p>
            <a:r>
              <a:rPr lang="en-US" altLang="en-US" smtClean="0">
                <a:solidFill>
                  <a:srgbClr val="008000"/>
                </a:solidFill>
              </a:rPr>
              <a:t>As of C++11, you can now use default type arguments for </a:t>
            </a:r>
            <a:r>
              <a:rPr lang="en-US" altLang="en-US" smtClean="0">
                <a:solidFill>
                  <a:srgbClr val="0000FF"/>
                </a:solidFill>
              </a:rPr>
              <a:t>template type parameters </a:t>
            </a:r>
            <a:r>
              <a:rPr lang="en-US" altLang="en-US" smtClean="0">
                <a:solidFill>
                  <a:srgbClr val="008000"/>
                </a:solidFill>
              </a:rPr>
              <a:t>in </a:t>
            </a:r>
            <a:r>
              <a:rPr lang="en-US" altLang="en-US" smtClean="0">
                <a:solidFill>
                  <a:srgbClr val="C00000"/>
                </a:solidFill>
              </a:rPr>
              <a:t>function templates</a:t>
            </a:r>
            <a:r>
              <a:rPr lang="en-US" altLang="en-US" smtClean="0">
                <a:solidFill>
                  <a:srgbClr val="008000"/>
                </a:solidFill>
              </a:rPr>
              <a:t>. 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18.6  </a:t>
            </a:r>
            <a:r>
              <a:rPr lang="en-US" smtClean="0">
                <a:solidFill>
                  <a:srgbClr val="0000FF"/>
                </a:solidFill>
              </a:rPr>
              <a:t>Overloading</a:t>
            </a:r>
            <a:r>
              <a:rPr lang="en-US" smtClean="0"/>
              <a:t> Function Templates</a:t>
            </a:r>
            <a:endParaRPr lang="en-US" dirty="0" smtClean="0"/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Function templates 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0000FF"/>
                </a:solidFill>
              </a:rPr>
              <a:t>overloading</a:t>
            </a:r>
            <a:r>
              <a:rPr lang="en-US" altLang="en-US" smtClean="0"/>
              <a:t> are intimately related.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In Section 6.19, you learned that when </a:t>
            </a:r>
            <a:r>
              <a:rPr lang="en-US" altLang="en-US" smtClean="0">
                <a:solidFill>
                  <a:srgbClr val="C00000"/>
                </a:solidFill>
              </a:rPr>
              <a:t>overloaded functions </a:t>
            </a:r>
            <a:r>
              <a:rPr lang="en-US" altLang="en-US" smtClean="0"/>
              <a:t>perform identical operations on different types of data, they can be expressed more </a:t>
            </a:r>
            <a:r>
              <a:rPr lang="en-US" altLang="en-US" u="sng" smtClean="0"/>
              <a:t>compactly</a:t>
            </a:r>
            <a:r>
              <a:rPr lang="en-US" altLang="en-US" smtClean="0"/>
              <a:t> and </a:t>
            </a:r>
            <a:r>
              <a:rPr lang="en-US" altLang="en-US" u="sng" smtClean="0"/>
              <a:t>conveniently</a:t>
            </a:r>
            <a:r>
              <a:rPr lang="en-US" altLang="en-US" smtClean="0"/>
              <a:t> using </a:t>
            </a:r>
            <a:r>
              <a:rPr lang="en-US" altLang="en-US" smtClean="0">
                <a:solidFill>
                  <a:srgbClr val="0000FF"/>
                </a:solidFill>
              </a:rPr>
              <a:t>function templates</a:t>
            </a:r>
            <a:r>
              <a:rPr lang="en-US" altLang="en-US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You can then write function calls with different types of arguments and let the compiler generate separate </a:t>
            </a:r>
            <a:r>
              <a:rPr lang="en-US" altLang="en-US" smtClean="0">
                <a:solidFill>
                  <a:srgbClr val="C00000"/>
                </a:solidFill>
              </a:rPr>
              <a:t>function-template specializations</a:t>
            </a:r>
            <a:r>
              <a:rPr lang="en-US" altLang="en-US" smtClean="0"/>
              <a:t> to handle each function call appropriately.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The function-template specializations generated from a given function template all have the same name, so </a:t>
            </a:r>
            <a:r>
              <a:rPr lang="en-US" altLang="en-US" smtClean="0">
                <a:solidFill>
                  <a:srgbClr val="008000"/>
                </a:solidFill>
              </a:rPr>
              <a:t>the compiler uses overload resolution to invoke the proper function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18.1  Introduction</a:t>
            </a:r>
            <a:endParaRPr lang="en-US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386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mtClean="0"/>
              <a:t>In Chapters 7, 15 and 16, you used many of the Standard Library’s prepackaged templatized containers and algorithms. </a:t>
            </a:r>
            <a:br>
              <a:rPr lang="en-US" altLang="en-US" smtClean="0"/>
            </a:br>
            <a:endParaRPr lang="en-US" altLang="en-US" sz="2300" smtClean="0"/>
          </a:p>
          <a:p>
            <a:pPr>
              <a:lnSpc>
                <a:spcPct val="12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Function templates</a:t>
            </a:r>
            <a:r>
              <a:rPr lang="en-US" altLang="en-US" smtClean="0"/>
              <a:t> (which were introduced in Chapter 6) and </a:t>
            </a:r>
            <a:r>
              <a:rPr lang="en-US" altLang="en-US" smtClean="0">
                <a:solidFill>
                  <a:srgbClr val="0000FF"/>
                </a:solidFill>
              </a:rPr>
              <a:t>class templates </a:t>
            </a:r>
            <a:r>
              <a:rPr lang="en-US" altLang="en-US" smtClean="0"/>
              <a:t>enable you to conveniently specify a variety of related (overloaded) functions, called </a:t>
            </a:r>
            <a:r>
              <a:rPr lang="en-US" altLang="en-US" smtClean="0">
                <a:solidFill>
                  <a:srgbClr val="C00000"/>
                </a:solidFill>
              </a:rPr>
              <a:t>function-template specializations </a:t>
            </a:r>
            <a:r>
              <a:rPr lang="en-US" altLang="en-US" smtClean="0"/>
              <a:t>or a variety of related classes called </a:t>
            </a:r>
            <a:r>
              <a:rPr lang="en-US" altLang="en-US" smtClean="0">
                <a:solidFill>
                  <a:srgbClr val="C00000"/>
                </a:solidFill>
              </a:rPr>
              <a:t>class-template specializations</a:t>
            </a:r>
            <a:r>
              <a:rPr lang="en-US" altLang="en-US" smtClean="0"/>
              <a:t>, respectively. </a:t>
            </a:r>
            <a:br>
              <a:rPr lang="en-US" altLang="en-US" smtClean="0"/>
            </a:br>
            <a:endParaRPr lang="en-US" altLang="en-US" sz="2300" smtClean="0"/>
          </a:p>
          <a:p>
            <a:pPr>
              <a:lnSpc>
                <a:spcPct val="120000"/>
              </a:lnSpc>
            </a:pPr>
            <a:r>
              <a:rPr lang="en-US" altLang="en-US" smtClean="0"/>
              <a:t>This is called </a:t>
            </a:r>
            <a:r>
              <a:rPr lang="en-US" altLang="en-US" b="1" smtClean="0">
                <a:solidFill>
                  <a:srgbClr val="0000FF"/>
                </a:solidFill>
              </a:rPr>
              <a:t>generic programming</a:t>
            </a:r>
            <a:r>
              <a:rPr lang="en-US" altLang="en-US" smtClean="0"/>
              <a:t>. </a:t>
            </a:r>
            <a:br>
              <a:rPr lang="en-US" altLang="en-US" smtClean="0"/>
            </a:br>
            <a:endParaRPr lang="en-US" altLang="en-US" sz="2300" smtClean="0"/>
          </a:p>
          <a:p>
            <a:pPr>
              <a:lnSpc>
                <a:spcPct val="120000"/>
              </a:lnSpc>
            </a:pPr>
            <a:r>
              <a:rPr lang="en-US" altLang="en-US" b="1" smtClean="0">
                <a:solidFill>
                  <a:srgbClr val="008000"/>
                </a:solidFill>
              </a:rPr>
              <a:t>Function templates and class templates are like stencils</a:t>
            </a:r>
            <a:r>
              <a:rPr lang="en-US" altLang="en-US" smtClean="0"/>
              <a:t> out of which we trace shapes; function-template specializations and class-template specializations are like the separate tracings that all have the same shape, but could, for example, be drawn in different colors and textures.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18.6  </a:t>
            </a:r>
            <a:r>
              <a:rPr lang="en-US" smtClean="0">
                <a:solidFill>
                  <a:srgbClr val="0000FF"/>
                </a:solidFill>
              </a:rPr>
              <a:t>Overloading</a:t>
            </a:r>
            <a:r>
              <a:rPr lang="en-US" smtClean="0"/>
              <a:t> Function Templates</a:t>
            </a:r>
            <a:endParaRPr lang="en-US" dirty="0" smtClean="0"/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You may also overload function templates. 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For example, you can provide other function templates that specify the </a:t>
            </a:r>
            <a:r>
              <a:rPr lang="en-US" altLang="en-US" smtClean="0">
                <a:solidFill>
                  <a:srgbClr val="0000FF"/>
                </a:solidFill>
              </a:rPr>
              <a:t>same function name </a:t>
            </a:r>
            <a:r>
              <a:rPr lang="en-US" altLang="en-US" smtClean="0"/>
              <a:t>but different function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en-US" altLang="en-US" smtClean="0">
                <a:solidFill>
                  <a:srgbClr val="0000FF"/>
                </a:solidFill>
              </a:rPr>
              <a:t>parameters</a:t>
            </a:r>
            <a:r>
              <a:rPr lang="en-US" altLang="en-US" smtClean="0">
                <a:solidFill>
                  <a:srgbClr val="C00000"/>
                </a:solidFill>
              </a:rPr>
              <a:t>. </a:t>
            </a:r>
          </a:p>
          <a:p>
            <a:r>
              <a:rPr lang="en-US" altLang="en-US" smtClean="0">
                <a:solidFill>
                  <a:srgbClr val="008000"/>
                </a:solidFill>
              </a:rPr>
              <a:t>A function template also can be overloaded by providing nontemplate functions with the same function name but different function parameters</a:t>
            </a:r>
            <a:r>
              <a:rPr lang="en-US" altLang="en-US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18.6  Overloading Function Templates</a:t>
            </a:r>
            <a:endParaRPr lang="en-US" dirty="0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Matching Process for Overloaded Functions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compiler performs a matching process to determine what function to call when a function is invoked. </a:t>
            </a:r>
          </a:p>
          <a:p>
            <a:pPr>
              <a:lnSpc>
                <a:spcPct val="120000"/>
              </a:lnSpc>
            </a:pPr>
            <a:r>
              <a:rPr lang="en-US" smtClean="0"/>
              <a:t>It looks at both </a:t>
            </a:r>
            <a:r>
              <a:rPr lang="en-US" smtClean="0">
                <a:solidFill>
                  <a:srgbClr val="0000FF"/>
                </a:solidFill>
              </a:rPr>
              <a:t>existing functions </a:t>
            </a:r>
            <a:r>
              <a:rPr lang="en-US" smtClean="0"/>
              <a:t>and </a:t>
            </a:r>
            <a:r>
              <a:rPr lang="en-US" smtClean="0">
                <a:solidFill>
                  <a:srgbClr val="0000FF"/>
                </a:solidFill>
              </a:rPr>
              <a:t>function templates </a:t>
            </a:r>
            <a:r>
              <a:rPr lang="en-US" smtClean="0"/>
              <a:t>to locate a function or generate a function-template specialization whose function name and argument types are consistent with those of the function call. </a:t>
            </a:r>
          </a:p>
          <a:p>
            <a:pPr>
              <a:lnSpc>
                <a:spcPct val="120000"/>
              </a:lnSpc>
            </a:pPr>
            <a:r>
              <a:rPr lang="en-US" smtClean="0"/>
              <a:t>If there are no matches, the compiler issues an error message. If there are multiple matches for the function call, the compiler attempts to determine the best match.</a:t>
            </a:r>
          </a:p>
          <a:p>
            <a:pPr>
              <a:lnSpc>
                <a:spcPct val="12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If there’s more than one best match, the call is ambiguous and the compiler issues an error message.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18.1  Introduction</a:t>
            </a:r>
            <a:endParaRPr lang="en-US" dirty="0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this chapter, we demonstrate how to create a </a:t>
            </a:r>
            <a:r>
              <a:rPr lang="en-US" altLang="en-US" smtClean="0">
                <a:solidFill>
                  <a:srgbClr val="0000FF"/>
                </a:solidFill>
              </a:rPr>
              <a:t>custom class template </a:t>
            </a:r>
            <a:r>
              <a:rPr lang="en-US" altLang="en-US" smtClean="0"/>
              <a:t>and a </a:t>
            </a:r>
            <a:r>
              <a:rPr lang="en-US" altLang="en-US" smtClean="0">
                <a:solidFill>
                  <a:srgbClr val="0000FF"/>
                </a:solidFill>
              </a:rPr>
              <a:t>function template </a:t>
            </a:r>
            <a:r>
              <a:rPr lang="en-US" altLang="en-US" smtClean="0"/>
              <a:t>that manipulates objects of our </a:t>
            </a:r>
            <a:r>
              <a:rPr lang="en-US" altLang="en-US" smtClean="0">
                <a:solidFill>
                  <a:srgbClr val="C00000"/>
                </a:solidFill>
              </a:rPr>
              <a:t>class-template specializations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We focus on the </a:t>
            </a:r>
            <a:r>
              <a:rPr lang="en-US" altLang="en-US" smtClean="0">
                <a:solidFill>
                  <a:srgbClr val="0000FF"/>
                </a:solidFill>
              </a:rPr>
              <a:t>template capabilities</a:t>
            </a:r>
            <a:r>
              <a:rPr lang="en-US" altLang="en-US" smtClean="0"/>
              <a:t> you’ll need to build the custom templatized data structures that we present in Chapter 19.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It’s possible to understand the concept of a </a:t>
            </a:r>
            <a:r>
              <a:rPr lang="en-US" altLang="en-US" smtClean="0">
                <a:solidFill>
                  <a:srgbClr val="0000FF"/>
                </a:solidFill>
              </a:rPr>
              <a:t>stack</a:t>
            </a:r>
            <a:r>
              <a:rPr lang="en-US" altLang="en-US" smtClean="0"/>
              <a:t> (a data structure into which we insert items only at the top and retrieve those items only from the top in last-in, first-out </a:t>
            </a:r>
            <a:r>
              <a:rPr lang="en-US" altLang="en-US" smtClean="0"/>
              <a:t>order</a:t>
            </a:r>
            <a:r>
              <a:rPr lang="en-US" altLang="en-US" smtClean="0"/>
              <a:t>) independent of the type of the items being placed in the stack.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However, to instantiate a stack, a data type must be specified.</a:t>
            </a:r>
          </a:p>
          <a:p>
            <a:r>
              <a:rPr lang="en-US" altLang="en-US" smtClean="0"/>
              <a:t>Nice opportunity for </a:t>
            </a:r>
            <a:r>
              <a:rPr lang="en-US" altLang="en-US" smtClean="0">
                <a:solidFill>
                  <a:srgbClr val="0000FF"/>
                </a:solidFill>
              </a:rPr>
              <a:t>software reusability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Here, we </a:t>
            </a:r>
            <a:r>
              <a:rPr lang="en-US" altLang="en-US" smtClean="0">
                <a:solidFill>
                  <a:srgbClr val="C00000"/>
                </a:solidFill>
              </a:rPr>
              <a:t>define a stack generically </a:t>
            </a:r>
            <a:r>
              <a:rPr lang="en-US" altLang="en-US" smtClean="0"/>
              <a:t>then use type-specific versions of this generic stack class</a:t>
            </a:r>
            <a:r>
              <a:rPr lang="en-US" altLang="en-US" smtClean="0"/>
              <a:t>.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Note:       </a:t>
            </a:r>
            <a:r>
              <a:rPr lang="en-US" altLang="en-US" smtClean="0">
                <a:solidFill>
                  <a:srgbClr val="C00000"/>
                </a:solidFill>
              </a:rPr>
              <a:t>stack </a:t>
            </a:r>
            <a:r>
              <a:rPr lang="en-US" altLang="en-US" smtClean="0"/>
              <a:t>– </a:t>
            </a:r>
            <a:r>
              <a:rPr lang="en-US" altLang="en-US" smtClean="0">
                <a:solidFill>
                  <a:srgbClr val="0000FF"/>
                </a:solidFill>
              </a:rPr>
              <a:t>LIFO</a:t>
            </a:r>
            <a:r>
              <a:rPr lang="en-US" altLang="en-US"/>
              <a:t> </a:t>
            </a:r>
            <a:r>
              <a:rPr lang="en-US" altLang="en-US" smtClean="0"/>
              <a:t>    /      </a:t>
            </a:r>
            <a:r>
              <a:rPr lang="en-US" altLang="en-US" smtClean="0">
                <a:solidFill>
                  <a:srgbClr val="C00000"/>
                </a:solidFill>
              </a:rPr>
              <a:t>queue</a:t>
            </a:r>
            <a:r>
              <a:rPr lang="en-US" altLang="en-US" smtClean="0"/>
              <a:t> – </a:t>
            </a:r>
            <a:r>
              <a:rPr lang="en-US" altLang="en-US" smtClean="0">
                <a:solidFill>
                  <a:srgbClr val="0000FF"/>
                </a:solidFill>
              </a:rPr>
              <a:t>FIFO</a:t>
            </a:r>
            <a:r>
              <a:rPr lang="en-US" altLang="en-US" smtClean="0"/>
              <a:t> (aka </a:t>
            </a:r>
            <a:r>
              <a:rPr lang="en-US" altLang="en-US" smtClean="0">
                <a:solidFill>
                  <a:srgbClr val="0000FF"/>
                </a:solidFill>
              </a:rPr>
              <a:t>FCFS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>
                <a:solidFill>
                  <a:srgbClr val="008000"/>
                </a:solidFill>
              </a:rPr>
              <a:t>                 push, pop                 enque / dequeue</a:t>
            </a:r>
            <a:endParaRPr lang="en-US" altLang="en-US" smtClean="0">
              <a:solidFill>
                <a:srgbClr val="008000"/>
              </a:solidFill>
            </a:endParaRP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cpphtp9_18_TEMPLATES_Page_0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391400" y="2057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  Class Templates</a:t>
            </a:r>
            <a:endParaRPr lang="en-US" dirty="0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FF"/>
                </a:solidFill>
              </a:rPr>
              <a:t>Class templates </a:t>
            </a:r>
            <a:r>
              <a:rPr lang="en-US" altLang="en-US" smtClean="0"/>
              <a:t>are called </a:t>
            </a:r>
            <a:r>
              <a:rPr lang="en-US" altLang="en-US" smtClean="0">
                <a:solidFill>
                  <a:srgbClr val="C00000"/>
                </a:solidFill>
              </a:rPr>
              <a:t>parameterized types</a:t>
            </a:r>
            <a:r>
              <a:rPr lang="en-US" altLang="en-US" smtClean="0"/>
              <a:t>, because they require one or more </a:t>
            </a:r>
            <a:r>
              <a:rPr lang="en-US" altLang="en-US" smtClean="0">
                <a:solidFill>
                  <a:srgbClr val="C00000"/>
                </a:solidFill>
              </a:rPr>
              <a:t>type parameters </a:t>
            </a:r>
            <a:r>
              <a:rPr lang="en-US" altLang="en-US" smtClean="0"/>
              <a:t>to specify how to customize a generic class template to form a class-template specialization.</a:t>
            </a:r>
          </a:p>
          <a:p>
            <a:pPr lvl="1"/>
            <a:r>
              <a:rPr lang="en-US" altLang="en-US" smtClean="0"/>
              <a:t>When a particular specialization is needed, you use a concise, simple notation, and the </a:t>
            </a:r>
            <a:r>
              <a:rPr lang="en-US" altLang="en-US" smtClean="0">
                <a:solidFill>
                  <a:srgbClr val="008000"/>
                </a:solidFill>
              </a:rPr>
              <a:t>compiler writes the specialization source code</a:t>
            </a:r>
            <a:r>
              <a:rPr lang="en-US" altLang="en-US" smtClean="0"/>
              <a:t>.</a:t>
            </a:r>
          </a:p>
          <a:p>
            <a:pPr lvl="1"/>
            <a:endParaRPr lang="en-US" altLang="en-US"/>
          </a:p>
          <a:p>
            <a:pPr marL="392113" lvl="1" indent="0">
              <a:buNone/>
            </a:pPr>
            <a:r>
              <a:rPr lang="en-US" altLang="en-US"/>
              <a:t> </a:t>
            </a:r>
            <a:r>
              <a:rPr lang="en-US" altLang="en-US" smtClean="0"/>
              <a:t>   a</a:t>
            </a:r>
            <a:r>
              <a:rPr lang="en-US" altLang="en-US" smtClean="0"/>
              <a:t>rray&lt;</a:t>
            </a:r>
            <a:r>
              <a:rPr lang="en-US" altLang="en-US" smtClean="0">
                <a:solidFill>
                  <a:srgbClr val="0000FF"/>
                </a:solidFill>
              </a:rPr>
              <a:t>int</a:t>
            </a:r>
            <a:r>
              <a:rPr lang="en-US" altLang="en-US" smtClean="0"/>
              <a:t>, 10&gt; x;		array&lt;</a:t>
            </a:r>
            <a:r>
              <a:rPr lang="en-US" altLang="en-US" smtClean="0">
                <a:solidFill>
                  <a:srgbClr val="0000FF"/>
                </a:solidFill>
              </a:rPr>
              <a:t>double</a:t>
            </a:r>
            <a:r>
              <a:rPr lang="en-US" altLang="en-US" smtClean="0"/>
              <a:t>, 10&gt; y;	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cpphtp9_18_TEMPLATES_Page_0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©1992-2014 by Pearson Education, Inc. All Rights Reserved.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620000" y="1752600"/>
            <a:ext cx="1219200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iki Page" ma:contentTypeID="0x01010800C661CDCFE8494F4E9AB730BE44130AE2" ma:contentTypeVersion="1" ma:contentTypeDescription="Create a new wiki page." ma:contentTypeScope="" ma:versionID="ac3f0c655fe2ae58085a4548e8dc0796">
  <xsd:schema xmlns:xsd="http://www.w3.org/2001/XMLSchema" xmlns:xs="http://www.w3.org/2001/XMLSchema" xmlns:p="http://schemas.microsoft.com/office/2006/metadata/properties" xmlns:ns1="http://schemas.microsoft.com/sharepoint/v3" xmlns:ns2="e5222bea-0a0f-4f8c-b9f7-21e1ae72cb64" targetNamespace="http://schemas.microsoft.com/office/2006/metadata/properties" ma:root="true" ma:fieldsID="35dc98d1b06bd8f9f810fb7c0d70b157" ns1:_="" ns2:_="">
    <xsd:import namespace="http://schemas.microsoft.com/sharepoint/v3"/>
    <xsd:import namespace="e5222bea-0a0f-4f8c-b9f7-21e1ae72cb64"/>
    <xsd:element name="properties">
      <xsd:complexType>
        <xsd:sequence>
          <xsd:element name="documentManagement">
            <xsd:complexType>
              <xsd:all>
                <xsd:element ref="ns1:WikiField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WikiField" ma:index="7" nillable="true" ma:displayName="Wiki Content" ma:internalName="WikiField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bea-0a0f-4f8c-b9f7-21e1ae72cb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ikiField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WikiEditForm</Display>
  <Edit>WikiEditForm</Edit>
  <New>WikiEditForm</New>
</FormTemplates>
</file>

<file path=customXml/itemProps1.xml><?xml version="1.0" encoding="utf-8"?>
<ds:datastoreItem xmlns:ds="http://schemas.openxmlformats.org/officeDocument/2006/customXml" ds:itemID="{DA702D0D-FE86-43EE-B9A4-CA09CEBD84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5222bea-0a0f-4f8c-b9f7-21e1ae72c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8352F2-798D-47FE-AF97-40F10E61957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4EE145-7296-4962-A74D-C2273BF5E491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5222bea-0a0f-4f8c-b9f7-21e1ae72cb64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074ED89C-E654-4769-8F76-7A022EC66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2940</TotalTime>
  <Words>2293</Words>
  <Application>Microsoft Office PowerPoint</Application>
  <PresentationFormat>On-screen Show (4:3)</PresentationFormat>
  <Paragraphs>194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Chapter 18 Introduction to Custom Templates</vt:lpstr>
      <vt:lpstr>PowerPoint Presentation</vt:lpstr>
      <vt:lpstr>PowerPoint Presentation</vt:lpstr>
      <vt:lpstr>18.1  Introduction</vt:lpstr>
      <vt:lpstr>18.1  Introduction</vt:lpstr>
      <vt:lpstr>18.2  Class Templates</vt:lpstr>
      <vt:lpstr>PowerPoint Presentation</vt:lpstr>
      <vt:lpstr>18.2  Class Templates</vt:lpstr>
      <vt:lpstr>PowerPoint Presentation</vt:lpstr>
      <vt:lpstr>18.2  Class Templates (cont.)</vt:lpstr>
      <vt:lpstr>18.2  Class Templates</vt:lpstr>
      <vt:lpstr>PowerPoint Presentation</vt:lpstr>
      <vt:lpstr>PowerPoint Presentation</vt:lpstr>
      <vt:lpstr>PowerPoint Presentation</vt:lpstr>
      <vt:lpstr>18.2  Class Templates</vt:lpstr>
      <vt:lpstr>18.2  Class Templates   vector vs. deque</vt:lpstr>
      <vt:lpstr>18.2  Class Templates (cont.)</vt:lpstr>
      <vt:lpstr>18.2  Class Templates</vt:lpstr>
      <vt:lpstr>18.2  Class Templates (cont.)</vt:lpstr>
      <vt:lpstr>18.2  Class Templates</vt:lpstr>
      <vt:lpstr>18.2  Class Templates</vt:lpstr>
      <vt:lpstr>18.2  Class Templates</vt:lpstr>
      <vt:lpstr>PowerPoint Presentation</vt:lpstr>
      <vt:lpstr>PowerPoint Presentation</vt:lpstr>
      <vt:lpstr>PowerPoint Presentation</vt:lpstr>
      <vt:lpstr>18.2  Class Templates (cont.)</vt:lpstr>
      <vt:lpstr>18.3  Function Template to Manipulate a    Class-Template Specialization Object</vt:lpstr>
      <vt:lpstr>PowerPoint Presentation</vt:lpstr>
      <vt:lpstr>PowerPoint Presentation</vt:lpstr>
      <vt:lpstr>PowerPoint Presentation</vt:lpstr>
      <vt:lpstr>PowerPoint Presentation</vt:lpstr>
      <vt:lpstr>18.3  Function Template to Manipulate a      Class-Template Specialization Object</vt:lpstr>
      <vt:lpstr>18.3  Function Template to Manipulate a    Class-Template Specialization Object</vt:lpstr>
      <vt:lpstr>18.4  Nontype Parameters</vt:lpstr>
      <vt:lpstr>18.4  Nontype Parameters (cont.)</vt:lpstr>
      <vt:lpstr>18.5   Default Arguments for   Template Type Parameters</vt:lpstr>
      <vt:lpstr>18.5  Default Arguments for    Template Type Parameters</vt:lpstr>
      <vt:lpstr>18.5  Default Arguments for    Template Type Parameters</vt:lpstr>
      <vt:lpstr>18.6  Overloading Function Templates</vt:lpstr>
      <vt:lpstr>18.6  Overloading Function Templates</vt:lpstr>
      <vt:lpstr>18.6  Overloading Function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Windows User</dc:creator>
  <cp:lastModifiedBy>jack wilson</cp:lastModifiedBy>
  <cp:revision>40</cp:revision>
  <dcterms:created xsi:type="dcterms:W3CDTF">2009-10-06T15:20:25Z</dcterms:created>
  <dcterms:modified xsi:type="dcterms:W3CDTF">2016-04-20T03:22:14Z</dcterms:modified>
</cp:coreProperties>
</file>