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6" r:id="rId3"/>
    <p:sldId id="300" r:id="rId4"/>
    <p:sldId id="301" r:id="rId5"/>
    <p:sldId id="302" r:id="rId6"/>
    <p:sldId id="303" r:id="rId7"/>
    <p:sldId id="304" r:id="rId8"/>
    <p:sldId id="305" r:id="rId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4" autoAdjust="0"/>
    <p:restoredTop sz="97340" autoAdjust="0"/>
  </p:normalViewPr>
  <p:slideViewPr>
    <p:cSldViewPr snapToGrid="0">
      <p:cViewPr varScale="1">
        <p:scale>
          <a:sx n="66" d="100"/>
          <a:sy n="66" d="100"/>
        </p:scale>
        <p:origin x="-96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70CB3BD-4417-486C-A4F0-1A8672218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1" y="4416426"/>
            <a:ext cx="5485158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17930C1-2BED-4AD4-BE76-30824F3F9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3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473878-9871-4DE7-8C83-8217C2DD5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2FD8-B806-4372-BDBB-CACD878B3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B8706-1047-4531-AC05-E83B135D9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E64E-FE66-4229-8C53-5101BCD5A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15DD4-828E-4368-9066-5ACCF737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5BBB-A69C-4BB6-93E5-68F4B6AA9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919EE-A788-4F7C-84FC-3E8810A21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9BE72-A0E5-4834-B4F5-7A72AA0E0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0B392-D7E7-4003-AF74-0BE1A52E6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2A0D3-70C9-4997-A861-A4DFB4C3C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2F47-E06D-480B-892A-5B6A8DA55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336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336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758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758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228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019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Classes and Objects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143000"/>
            <a:ext cx="77724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5C1BF0D-F613-4171-AF07-FB643D232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3878-9871-4DE7-8C83-8217C2DD570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02421" y="5996215"/>
            <a:ext cx="584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Click on the speaker icon, then click the "Play" button.</a:t>
            </a:r>
            <a:endParaRPr lang="en-US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6731" y="399475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17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3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SimSun" pitchFamily="2" charset="-122"/>
              </a:rPr>
              <a:t>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9676" y="1582149"/>
            <a:ext cx="7928658" cy="3151896"/>
          </a:xfrm>
          <a:noFill/>
        </p:spPr>
        <p:txBody>
          <a:bodyPr lIns="92075" tIns="46038" rIns="92075" bIns="46038"/>
          <a:lstStyle/>
          <a:p>
            <a:pPr marL="0" indent="0">
              <a:spcBef>
                <a:spcPct val="70000"/>
              </a:spcBef>
              <a:buNone/>
            </a:pPr>
            <a:r>
              <a:rPr lang="en-US" altLang="zh-CN" sz="2800" smtClean="0">
                <a:ea typeface="SimSun" pitchFamily="2" charset="-122"/>
              </a:rPr>
              <a:t>A </a:t>
            </a:r>
            <a:r>
              <a:rPr lang="en-US" altLang="zh-CN" sz="2800" i="1" smtClean="0">
                <a:ea typeface="SimSun" pitchFamily="2" charset="-122"/>
              </a:rPr>
              <a:t>variable</a:t>
            </a:r>
            <a:r>
              <a:rPr lang="en-US" altLang="zh-CN" sz="2800" smtClean="0">
                <a:ea typeface="SimSun" pitchFamily="2" charset="-122"/>
              </a:rPr>
              <a:t> is a name for a location in memory. </a:t>
            </a:r>
            <a:endParaRPr lang="en-US" altLang="zh-CN" sz="2800" smtClean="0">
              <a:ea typeface="SimSun" pitchFamily="2" charset="-122"/>
            </a:endParaRPr>
          </a:p>
          <a:p>
            <a:pPr marL="0" indent="0">
              <a:spcBef>
                <a:spcPct val="70000"/>
              </a:spcBef>
              <a:buNone/>
            </a:pPr>
            <a:r>
              <a:rPr lang="en-US" altLang="zh-CN" sz="2800" smtClean="0">
                <a:ea typeface="SimSun" pitchFamily="2" charset="-122"/>
              </a:rPr>
              <a:t>Variables </a:t>
            </a:r>
            <a:r>
              <a:rPr lang="en-US" altLang="zh-CN" sz="2800" smtClean="0">
                <a:ea typeface="SimSun" pitchFamily="2" charset="-122"/>
              </a:rPr>
              <a:t>in a program are used to store data such as numbers and letters</a:t>
            </a:r>
            <a:r>
              <a:rPr lang="en-US" altLang="zh-CN" sz="2800" smtClean="0">
                <a:ea typeface="SimSun" pitchFamily="2" charset="-122"/>
              </a:rPr>
              <a:t>.</a:t>
            </a:r>
            <a:endParaRPr lang="en-US" altLang="zh-CN" sz="2800" smtClean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83843" y="415679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46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85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SimSun" pitchFamily="2" charset="-122"/>
              </a:rPr>
              <a:t>Variables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31584" y="2977544"/>
            <a:ext cx="6238875" cy="2200307"/>
            <a:chOff x="1587500" y="4276693"/>
            <a:chExt cx="6238875" cy="2200307"/>
          </a:xfrm>
        </p:grpSpPr>
        <p:grpSp>
          <p:nvGrpSpPr>
            <p:cNvPr id="2" name="Group 1"/>
            <p:cNvGrpSpPr/>
            <p:nvPr/>
          </p:nvGrpSpPr>
          <p:grpSpPr>
            <a:xfrm>
              <a:off x="1587500" y="4276693"/>
              <a:ext cx="6039312" cy="441796"/>
              <a:chOff x="1228262" y="4831879"/>
              <a:chExt cx="6039312" cy="441796"/>
            </a:xfrm>
          </p:grpSpPr>
          <p:sp>
            <p:nvSpPr>
              <p:cNvPr id="23556" name="Text Box 4"/>
              <p:cNvSpPr txBox="1">
                <a:spLocks noChangeArrowheads="1"/>
              </p:cNvSpPr>
              <p:nvPr/>
            </p:nvSpPr>
            <p:spPr bwMode="auto">
              <a:xfrm>
                <a:off x="3048000" y="4876800"/>
                <a:ext cx="17081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ourier New" pitchFamily="49" charset="0"/>
                    <a:ea typeface="SimSun" pitchFamily="2" charset="-122"/>
                  </a:rPr>
                  <a:t>int total;</a:t>
                </a:r>
              </a:p>
            </p:txBody>
          </p:sp>
          <p:sp>
            <p:nvSpPr>
              <p:cNvPr id="17413" name="Text Box 8"/>
              <p:cNvSpPr txBox="1">
                <a:spLocks noChangeArrowheads="1"/>
              </p:cNvSpPr>
              <p:nvPr/>
            </p:nvSpPr>
            <p:spPr bwMode="auto">
              <a:xfrm>
                <a:off x="1228262" y="4831879"/>
                <a:ext cx="12319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Ctr="1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  <a:latin typeface="Arial Unicode MS" pitchFamily="34" charset="-128"/>
                    <a:ea typeface="SimSun" pitchFamily="2" charset="-122"/>
                  </a:rPr>
                  <a:t>data type</a:t>
                </a:r>
                <a:endPara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endParaRPr>
              </a:p>
            </p:txBody>
          </p:sp>
          <p:sp>
            <p:nvSpPr>
              <p:cNvPr id="17414" name="Line 9"/>
              <p:cNvSpPr>
                <a:spLocks noChangeShapeType="1"/>
              </p:cNvSpPr>
              <p:nvPr/>
            </p:nvSpPr>
            <p:spPr bwMode="auto">
              <a:xfrm flipV="1">
                <a:off x="2362200" y="5072744"/>
                <a:ext cx="68580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15" name="Text Box 11"/>
              <p:cNvSpPr txBox="1">
                <a:spLocks noChangeArrowheads="1"/>
              </p:cNvSpPr>
              <p:nvPr/>
            </p:nvSpPr>
            <p:spPr bwMode="auto">
              <a:xfrm>
                <a:off x="5486399" y="4855030"/>
                <a:ext cx="17811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  <a:latin typeface="Arial Unicode MS" pitchFamily="34" charset="-128"/>
                    <a:ea typeface="SimSun" pitchFamily="2" charset="-122"/>
                  </a:rPr>
                  <a:t>variable name</a:t>
                </a:r>
                <a:endPara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endParaRPr>
              </a:p>
            </p:txBody>
          </p:sp>
          <p:sp>
            <p:nvSpPr>
              <p:cNvPr id="17416" name="Line 12"/>
              <p:cNvSpPr>
                <a:spLocks noChangeShapeType="1"/>
              </p:cNvSpPr>
              <p:nvPr/>
            </p:nvSpPr>
            <p:spPr bwMode="auto">
              <a:xfrm flipH="1">
                <a:off x="4604660" y="5075237"/>
                <a:ext cx="91440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839913" y="5638800"/>
              <a:ext cx="5986462" cy="838200"/>
              <a:chOff x="1839913" y="5638800"/>
              <a:chExt cx="5986462" cy="838200"/>
            </a:xfrm>
          </p:grpSpPr>
          <p:sp>
            <p:nvSpPr>
              <p:cNvPr id="23557" name="Text Box 5"/>
              <p:cNvSpPr txBox="1">
                <a:spLocks noChangeArrowheads="1"/>
              </p:cNvSpPr>
              <p:nvPr/>
            </p:nvSpPr>
            <p:spPr bwMode="auto">
              <a:xfrm>
                <a:off x="2819400" y="6080125"/>
                <a:ext cx="38417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ourier New" pitchFamily="49" charset="0"/>
                    <a:ea typeface="SimSun" pitchFamily="2" charset="-122"/>
                  </a:rPr>
                  <a:t>int count, temp, result;</a:t>
                </a:r>
              </a:p>
            </p:txBody>
          </p:sp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1839913" y="5638800"/>
                <a:ext cx="5986462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  <a:latin typeface="Arial Unicode MS" pitchFamily="34" charset="-128"/>
                    <a:ea typeface="SimSun" pitchFamily="2" charset="-122"/>
                  </a:rPr>
                  <a:t>Multiple variables can be created in one declaration</a:t>
                </a:r>
                <a:endPara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6256" y="1469985"/>
            <a:ext cx="6094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ea typeface="SimSun" pitchFamily="2" charset="-122"/>
              </a:rPr>
              <a:t>A variable must be </a:t>
            </a:r>
            <a:r>
              <a:rPr lang="en-US" altLang="zh-CN" sz="2400" i="1">
                <a:solidFill>
                  <a:srgbClr val="0070C0"/>
                </a:solidFill>
                <a:ea typeface="SimSun" pitchFamily="2" charset="-122"/>
              </a:rPr>
              <a:t>declared</a:t>
            </a:r>
            <a:r>
              <a:rPr lang="en-US" altLang="zh-CN" sz="2400">
                <a:solidFill>
                  <a:srgbClr val="0070C0"/>
                </a:solidFill>
                <a:ea typeface="SimSun" pitchFamily="2" charset="-122"/>
              </a:rPr>
              <a:t> by specifying the variable's name and the type of information that it </a:t>
            </a:r>
            <a:r>
              <a:rPr lang="en-US" altLang="zh-CN" sz="2400">
                <a:solidFill>
                  <a:srgbClr val="0070C0"/>
                </a:solidFill>
                <a:ea typeface="SimSun" pitchFamily="2" charset="-122"/>
              </a:rPr>
              <a:t>will </a:t>
            </a:r>
            <a:r>
              <a:rPr lang="en-US" altLang="zh-CN" sz="2400" smtClean="0">
                <a:solidFill>
                  <a:srgbClr val="0070C0"/>
                </a:solidFill>
                <a:ea typeface="SimSun" pitchFamily="2" charset="-122"/>
              </a:rPr>
              <a:t>hold.</a:t>
            </a:r>
            <a:endParaRPr lang="en-US" altLang="zh-CN" sz="2400">
              <a:solidFill>
                <a:srgbClr val="0070C0"/>
              </a:solidFill>
              <a:latin typeface="Courier New" pitchFamily="49" charset="0"/>
              <a:ea typeface="SimSun" pitchFamily="2" charset="-122"/>
            </a:endParaRPr>
          </a:p>
          <a:p>
            <a:endParaRPr lang="en-US"/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562678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93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87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Naming Conventions</a:t>
            </a:r>
            <a:endParaRPr lang="en-US" altLang="en-US" smtClean="0">
              <a:ea typeface="SimSun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spcBef>
                <a:spcPct val="50000"/>
              </a:spcBef>
              <a:buNone/>
            </a:pPr>
            <a:r>
              <a:rPr lang="en-US" altLang="zh-CN" sz="2800" smtClean="0">
                <a:ea typeface="SimSun" pitchFamily="2" charset="-122"/>
              </a:rPr>
              <a:t>Style for names of variables </a:t>
            </a:r>
          </a:p>
          <a:p>
            <a:pPr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Start with a lower-case letter, then capitalize the first letter of any subsequent word in the name. </a:t>
            </a:r>
          </a:p>
          <a:p>
            <a:pPr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For example, </a:t>
            </a:r>
            <a:r>
              <a:rPr lang="en-US" altLang="zh-CN" sz="2400" smtClean="0">
                <a:latin typeface="Courier New" pitchFamily="49" charset="0"/>
                <a:ea typeface="SimSun" pitchFamily="2" charset="-122"/>
              </a:rPr>
              <a:t>int radius; int currentSpeed;</a:t>
            </a:r>
          </a:p>
          <a:p>
            <a:pPr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The names should be nouns or noun phrases.</a:t>
            </a:r>
          </a:p>
          <a:p>
            <a:pPr>
              <a:spcBef>
                <a:spcPct val="50000"/>
              </a:spcBef>
            </a:pPr>
            <a:r>
              <a:rPr lang="en-US" altLang="zh-CN" sz="2400" smtClean="0">
                <a:ea typeface="SimSun" pitchFamily="2" charset="-122"/>
              </a:rPr>
              <a:t>One-character variable names should usually be avoided.</a:t>
            </a:r>
          </a:p>
          <a:p>
            <a:pPr lvl="1">
              <a:spcBef>
                <a:spcPct val="50000"/>
              </a:spcBef>
            </a:pPr>
            <a:r>
              <a:rPr lang="en-US" altLang="en-US" sz="2000" smtClean="0">
                <a:ea typeface="SimSun" pitchFamily="2" charset="-122"/>
              </a:rPr>
              <a:t>Use </a:t>
            </a:r>
            <a:r>
              <a:rPr lang="en-US" altLang="en-US" sz="2000" i="1" smtClean="0">
                <a:ea typeface="SimSun" pitchFamily="2" charset="-122"/>
              </a:rPr>
              <a:t>meaningful</a:t>
            </a:r>
            <a:r>
              <a:rPr lang="en-US" altLang="en-US" sz="2000" smtClean="0">
                <a:ea typeface="SimSun" pitchFamily="2" charset="-122"/>
              </a:rPr>
              <a:t> names for your variables</a:t>
            </a:r>
            <a:endParaRPr lang="en-US" alt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4072" y="555733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28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6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8841" y="225199"/>
            <a:ext cx="6992248" cy="700087"/>
          </a:xfrm>
        </p:spPr>
        <p:txBody>
          <a:bodyPr/>
          <a:lstStyle/>
          <a:p>
            <a:r>
              <a:rPr lang="en-US" altLang="zh-CN" sz="3200" smtClean="0">
                <a:ea typeface="SimSun" pitchFamily="2" charset="-122"/>
              </a:rPr>
              <a:t>Variable Initialization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1" y="1643743"/>
            <a:ext cx="6966856" cy="8620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smtClean="0">
                <a:ea typeface="SimSun" pitchFamily="2" charset="-122"/>
              </a:rPr>
              <a:t>A variable can be given an initial value in the declaration.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365208" y="3043534"/>
            <a:ext cx="41662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SimSun" pitchFamily="2" charset="-122"/>
              </a:rPr>
              <a:t>int 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SimSun" pitchFamily="2" charset="-122"/>
              </a:rPr>
              <a:t>int base = 32, max = 149;</a:t>
            </a:r>
            <a:endParaRPr lang="en-US" altLang="zh-CN" sz="2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4" y="463136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02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13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45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SimSun" pitchFamily="2" charset="-122"/>
              </a:rPr>
              <a:t>Assignment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886" y="1230086"/>
            <a:ext cx="7826828" cy="1600200"/>
          </a:xfrm>
          <a:noFill/>
        </p:spPr>
        <p:txBody>
          <a:bodyPr lIns="92075" tIns="46038" rIns="92075" bIns="46038"/>
          <a:lstStyle/>
          <a:p>
            <a:r>
              <a:rPr lang="en-US" altLang="zh-CN" sz="2800" smtClean="0">
                <a:ea typeface="SimSun" pitchFamily="2" charset="-122"/>
              </a:rPr>
              <a:t>An </a:t>
            </a:r>
            <a:r>
              <a:rPr lang="en-US" altLang="zh-CN" sz="2800" i="1" smtClean="0">
                <a:ea typeface="SimSun" pitchFamily="2" charset="-122"/>
              </a:rPr>
              <a:t>assignment statement</a:t>
            </a:r>
            <a:r>
              <a:rPr lang="en-US" altLang="zh-CN" sz="2800" smtClean="0">
                <a:ea typeface="SimSun" pitchFamily="2" charset="-122"/>
              </a:rPr>
              <a:t> changes the value of a </a:t>
            </a:r>
            <a:r>
              <a:rPr lang="en-US" altLang="zh-CN" sz="2800" smtClean="0">
                <a:ea typeface="SimSun" pitchFamily="2" charset="-122"/>
              </a:rPr>
              <a:t>variable.</a:t>
            </a:r>
            <a:endParaRPr lang="en-US" altLang="zh-CN" sz="2800" smtClean="0">
              <a:ea typeface="SimSun" pitchFamily="2" charset="-122"/>
            </a:endParaRPr>
          </a:p>
          <a:p>
            <a:r>
              <a:rPr lang="en-US" altLang="zh-CN" sz="2800" smtClean="0">
                <a:ea typeface="SimSun" pitchFamily="2" charset="-122"/>
              </a:rPr>
              <a:t>The assignment operator is the </a:t>
            </a:r>
            <a:r>
              <a:rPr lang="en-US" altLang="zh-CN" sz="2800" b="1" smtClean="0">
                <a:latin typeface="Courier New" pitchFamily="49" charset="0"/>
                <a:ea typeface="SimSun" pitchFamily="2" charset="-122"/>
              </a:rPr>
              <a:t>=</a:t>
            </a:r>
            <a:r>
              <a:rPr lang="en-US" altLang="zh-CN" sz="2800" smtClean="0">
                <a:ea typeface="SimSun" pitchFamily="2" charset="-122"/>
              </a:rPr>
              <a:t> </a:t>
            </a:r>
            <a:r>
              <a:rPr lang="en-US" altLang="zh-CN" sz="2800" smtClean="0">
                <a:ea typeface="SimSun" pitchFamily="2" charset="-122"/>
              </a:rPr>
              <a:t>sign.</a:t>
            </a:r>
            <a:endParaRPr lang="en-US" altLang="zh-CN" sz="2800" smtClean="0">
              <a:latin typeface="Courier New" pitchFamily="49" charset="0"/>
              <a:ea typeface="SimSun" pitchFamily="2" charset="-12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670637" y="3228123"/>
            <a:ext cx="2031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 total = </a:t>
            </a: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55;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91000" y="3557239"/>
            <a:ext cx="990600" cy="252761"/>
            <a:chOff x="2304" y="1968"/>
            <a:chExt cx="624" cy="240"/>
          </a:xfrm>
        </p:grpSpPr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 flipH="1">
              <a:off x="2304" y="2199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914400" y="49530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CN" sz="2400" b="1">
                <a:ea typeface="SimSun" pitchFamily="2" charset="-122"/>
              </a:rPr>
              <a:t>The value that was in </a:t>
            </a:r>
            <a:r>
              <a:rPr lang="en-US" altLang="zh-CN" sz="2400" b="1">
                <a:latin typeface="Courier New" pitchFamily="49" charset="0"/>
                <a:ea typeface="SimSun" pitchFamily="2" charset="-122"/>
              </a:rPr>
              <a:t>total</a:t>
            </a:r>
            <a:r>
              <a:rPr lang="en-US" altLang="zh-CN" sz="2400" b="1">
                <a:ea typeface="SimSun" pitchFamily="2" charset="-122"/>
              </a:rPr>
              <a:t> is </a:t>
            </a:r>
            <a:r>
              <a:rPr lang="en-US" altLang="zh-CN" sz="2400" b="1" smtClean="0">
                <a:ea typeface="SimSun" pitchFamily="2" charset="-122"/>
              </a:rPr>
              <a:t>overwritten.</a:t>
            </a:r>
            <a:endParaRPr lang="en-US" altLang="zh-CN" sz="2400" b="1">
              <a:ea typeface="SimSun" pitchFamily="2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zh-CN" sz="2400" b="1">
                <a:ea typeface="SimSun" pitchFamily="2" charset="-122"/>
              </a:rPr>
              <a:t>You can only assign a value to a variable that is consistent with the variable's declared </a:t>
            </a:r>
            <a:r>
              <a:rPr lang="en-US" altLang="zh-CN" sz="2400" b="1" smtClean="0">
                <a:ea typeface="SimSun" pitchFamily="2" charset="-122"/>
              </a:rPr>
              <a:t>type.</a:t>
            </a:r>
            <a:endParaRPr lang="en-US" altLang="zh-CN" sz="2400" b="1">
              <a:ea typeface="SimSun" pitchFamily="2" charset="-122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990600" y="411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zh-CN" sz="2400" b="1">
                <a:ea typeface="SimSun" pitchFamily="2" charset="-122"/>
              </a:rPr>
              <a:t>The expression on the right is evaluated and the result is stored in the variable on the </a:t>
            </a:r>
            <a:r>
              <a:rPr lang="en-US" altLang="zh-CN" sz="2400" b="1" smtClean="0">
                <a:ea typeface="SimSun" pitchFamily="2" charset="-122"/>
              </a:rPr>
              <a:t>left.</a:t>
            </a:r>
            <a:endParaRPr lang="en-US" altLang="zh-CN" sz="2400" b="1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86568" y="626882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30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583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Constants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1194" y="1177725"/>
            <a:ext cx="7772400" cy="4989513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zh-CN" sz="2400" smtClean="0">
                <a:ea typeface="SimSun" pitchFamily="2" charset="-122"/>
              </a:rPr>
              <a:t>A </a:t>
            </a:r>
            <a:r>
              <a:rPr lang="en-US" altLang="zh-CN" sz="2400" i="1" smtClean="0">
                <a:ea typeface="SimSun" pitchFamily="2" charset="-122"/>
              </a:rPr>
              <a:t>constant</a:t>
            </a:r>
            <a:r>
              <a:rPr lang="en-US" altLang="zh-CN" sz="2400" smtClean="0">
                <a:ea typeface="SimSun" pitchFamily="2" charset="-122"/>
              </a:rPr>
              <a:t> is an identifier that is similar to a variable except that it </a:t>
            </a:r>
            <a:r>
              <a:rPr lang="en-US" altLang="zh-CN" sz="2400" i="1" smtClean="0">
                <a:solidFill>
                  <a:srgbClr val="DE2C28"/>
                </a:solidFill>
                <a:ea typeface="SimSun" pitchFamily="2" charset="-122"/>
              </a:rPr>
              <a:t>holds the same value</a:t>
            </a:r>
            <a:r>
              <a:rPr lang="en-US" altLang="zh-CN" sz="2400" smtClean="0">
                <a:ea typeface="SimSun" pitchFamily="2" charset="-122"/>
              </a:rPr>
              <a:t> during its entire existence.</a:t>
            </a:r>
          </a:p>
          <a:p>
            <a:pPr>
              <a:spcBef>
                <a:spcPct val="70000"/>
              </a:spcBef>
            </a:pPr>
            <a:r>
              <a:rPr lang="en-US" altLang="zh-CN" sz="2400" smtClean="0">
                <a:ea typeface="SimSun" pitchFamily="2" charset="-122"/>
              </a:rPr>
              <a:t>Naming convention</a:t>
            </a:r>
            <a:r>
              <a:rPr lang="en-US" altLang="zh-CN" sz="2400" smtClean="0">
                <a:ea typeface="SimSun" pitchFamily="2" charset="-122"/>
              </a:rPr>
              <a:t>: Use </a:t>
            </a:r>
            <a:r>
              <a:rPr lang="en-US" altLang="zh-CN" sz="2400" i="1" smtClean="0">
                <a:ea typeface="SimSun" pitchFamily="2" charset="-122"/>
              </a:rPr>
              <a:t>upper case</a:t>
            </a:r>
            <a:r>
              <a:rPr lang="en-US" altLang="zh-CN" sz="2400" smtClean="0">
                <a:ea typeface="SimSun" pitchFamily="2" charset="-122"/>
              </a:rPr>
              <a:t> for constants </a:t>
            </a:r>
          </a:p>
          <a:p>
            <a:pPr>
              <a:spcBef>
                <a:spcPct val="70000"/>
              </a:spcBef>
            </a:pPr>
            <a:r>
              <a:rPr lang="en-US" altLang="zh-CN" sz="2400" smtClean="0">
                <a:ea typeface="SimSun" pitchFamily="2" charset="-122"/>
              </a:rPr>
              <a:t>In Java, we use the </a:t>
            </a: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final</a:t>
            </a:r>
            <a:r>
              <a:rPr lang="en-US" altLang="zh-CN" sz="2400" smtClean="0">
                <a:ea typeface="SimSun" pitchFamily="2" charset="-122"/>
              </a:rPr>
              <a:t> modifier to declare a constant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final int MIN_HEIGHT = 69;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4072" y="585827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3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15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Constants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0031" y="1382486"/>
            <a:ext cx="7772400" cy="3929743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zh-CN" sz="2400" smtClean="0">
                <a:ea typeface="SimSun" pitchFamily="2" charset="-122"/>
              </a:rPr>
              <a:t>The compiler will issue an error if you try to change the value of a constant – the only valid place to change their value is in the initial </a:t>
            </a:r>
            <a:r>
              <a:rPr lang="en-US" altLang="zh-CN" sz="2400" smtClean="0">
                <a:ea typeface="SimSun" pitchFamily="2" charset="-122"/>
              </a:rPr>
              <a:t>assignment.</a:t>
            </a:r>
            <a:endParaRPr lang="en-US" altLang="zh-CN" sz="2400" smtClean="0">
              <a:ea typeface="SimSun" pitchFamily="2" charset="-122"/>
            </a:endParaRPr>
          </a:p>
          <a:p>
            <a:pPr>
              <a:spcBef>
                <a:spcPct val="70000"/>
              </a:spcBef>
            </a:pPr>
            <a:r>
              <a:rPr lang="en-US" altLang="zh-CN" sz="2400" smtClean="0">
                <a:ea typeface="SimSun" pitchFamily="2" charset="-122"/>
              </a:rPr>
              <a:t>Constants give meaning to otherwise unclear literal values. For example, </a:t>
            </a:r>
            <a:r>
              <a:rPr lang="en-US" altLang="zh-CN" sz="2400" smtClean="0">
                <a:ea typeface="SimSun" pitchFamily="2" charset="-122"/>
              </a:rPr>
              <a:t>MAX_NUM_STUDENTS.</a:t>
            </a:r>
            <a:endParaRPr lang="en-US" altLang="zh-CN" sz="2400" smtClean="0">
              <a:ea typeface="SimSun" pitchFamily="2" charset="-122"/>
            </a:endParaRPr>
          </a:p>
          <a:p>
            <a:pPr>
              <a:spcBef>
                <a:spcPct val="70000"/>
              </a:spcBef>
            </a:pPr>
            <a:r>
              <a:rPr lang="en-US" altLang="zh-CN" sz="2400" smtClean="0">
                <a:ea typeface="SimSun" pitchFamily="2" charset="-122"/>
              </a:rPr>
              <a:t>Second, they facilitate program maintenance. If a constant is used in multiple places, its value need only be updated in one </a:t>
            </a:r>
            <a:r>
              <a:rPr lang="en-US" altLang="zh-CN" sz="2400" smtClean="0">
                <a:ea typeface="SimSun" pitchFamily="2" charset="-122"/>
              </a:rPr>
              <a:t>place.</a:t>
            </a:r>
            <a:endParaRPr lang="en-US" altLang="zh-CN" sz="2400" smtClean="0">
              <a:ea typeface="SimSun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57135" y="577725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99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2646</TotalTime>
  <Words>371</Words>
  <Application>Microsoft Office PowerPoint</Application>
  <PresentationFormat>On-screen Show (4:3)</PresentationFormat>
  <Paragraphs>47</Paragraphs>
  <Slides>8</Slides>
  <Notes>0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Blends</vt:lpstr>
      <vt:lpstr>Variables</vt:lpstr>
      <vt:lpstr>Variables</vt:lpstr>
      <vt:lpstr>Variables</vt:lpstr>
      <vt:lpstr>Naming Conventions</vt:lpstr>
      <vt:lpstr>Variable Initialization</vt:lpstr>
      <vt:lpstr>Assignment</vt:lpstr>
      <vt:lpstr>Constants</vt:lpstr>
      <vt:lpstr>Constants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Rollins Turner</dc:creator>
  <cp:lastModifiedBy>Rollins</cp:lastModifiedBy>
  <cp:revision>65</cp:revision>
  <cp:lastPrinted>2016-01-15T01:29:27Z</cp:lastPrinted>
  <dcterms:created xsi:type="dcterms:W3CDTF">2004-08-25T15:48:26Z</dcterms:created>
  <dcterms:modified xsi:type="dcterms:W3CDTF">2016-01-18T17:25:20Z</dcterms:modified>
</cp:coreProperties>
</file>