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40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72" autoAdjust="0"/>
    <p:restoredTop sz="97340" autoAdjust="0"/>
  </p:normalViewPr>
  <p:slideViewPr>
    <p:cSldViewPr snapToGrid="0">
      <p:cViewPr varScale="1">
        <p:scale>
          <a:sx n="67" d="100"/>
          <a:sy n="67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0CB3BD-4417-486C-A4F0-1A8672218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7930C1-2BED-4AD4-BE76-30824F3F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473878-9871-4DE7-8C83-8217C2DD5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2FD8-B806-4372-BDBB-CACD878B3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B8706-1047-4531-AC05-E83B135D9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E64E-FE66-4229-8C53-5101BCD5A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15DD4-828E-4368-9066-5ACCF737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5BBB-A69C-4BB6-93E5-68F4B6AA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19EE-A788-4F7C-84FC-3E8810A2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BE72-A0E5-4834-B4F5-7A72AA0E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392-D7E7-4003-AF74-0BE1A52E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A0D3-70C9-4997-A861-A4DFB4C3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2F47-E06D-480B-892A-5B6A8DA55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Classes and Objects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5C1BF0D-F613-4171-AF07-FB643D23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Primitive Data Types</a:t>
            </a:r>
            <a:endParaRPr lang="en-US" altLang="en-US" smtClean="0"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3878-9871-4DE7-8C83-8217C2DD57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4578985"/>
            <a:ext cx="487363" cy="487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0" y="5996215"/>
            <a:ext cx="737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PowerPoint, point at</a:t>
            </a:r>
            <a:r>
              <a:rPr lang="en-US" smtClean="0"/>
              <a:t> </a:t>
            </a:r>
            <a:r>
              <a:rPr lang="en-US" smtClean="0"/>
              <a:t>the speaker icon, then click the "Play" button.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4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4239" y="398264"/>
            <a:ext cx="3262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smtClean="0"/>
              <a:t>Exercise Answers</a:t>
            </a:r>
            <a:endParaRPr 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3" y="1734503"/>
            <a:ext cx="76485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3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Primitive Data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43000"/>
            <a:ext cx="7772400" cy="5540829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There are eight </a:t>
            </a:r>
            <a:r>
              <a:rPr lang="en-US" altLang="zh-CN" sz="2400" i="1" smtClean="0">
                <a:ea typeface="SimSun" pitchFamily="2" charset="-122"/>
              </a:rPr>
              <a:t>primitive data types</a:t>
            </a:r>
            <a:r>
              <a:rPr lang="en-US" altLang="zh-CN" sz="2400" smtClean="0">
                <a:ea typeface="SimSun" pitchFamily="2" charset="-122"/>
              </a:rPr>
              <a:t> in Java</a:t>
            </a:r>
          </a:p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Four of them represent integers:</a:t>
            </a:r>
          </a:p>
          <a:p>
            <a:pPr lvl="1">
              <a:spcBef>
                <a:spcPct val="60000"/>
              </a:spcBef>
            </a:pP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byte</a:t>
            </a:r>
            <a:r>
              <a:rPr lang="en-US" altLang="zh-CN" b="1" smtClean="0">
                <a:ea typeface="SimSun" pitchFamily="2" charset="-122"/>
              </a:rPr>
              <a:t>, </a:t>
            </a: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short</a:t>
            </a:r>
            <a:r>
              <a:rPr lang="en-US" altLang="zh-CN" b="1" smtClean="0">
                <a:ea typeface="SimSun" pitchFamily="2" charset="-122"/>
              </a:rPr>
              <a:t>, </a:t>
            </a: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b="1" smtClean="0">
                <a:ea typeface="SimSun" pitchFamily="2" charset="-122"/>
              </a:rPr>
              <a:t>, </a:t>
            </a: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long</a:t>
            </a:r>
          </a:p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Two of them represent floating point numbers:</a:t>
            </a:r>
          </a:p>
          <a:p>
            <a:pPr lvl="1">
              <a:spcBef>
                <a:spcPct val="60000"/>
              </a:spcBef>
            </a:pP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float</a:t>
            </a:r>
            <a:r>
              <a:rPr lang="en-US" altLang="zh-CN" b="1" smtClean="0">
                <a:ea typeface="SimSun" pitchFamily="2" charset="-122"/>
              </a:rPr>
              <a:t>, </a:t>
            </a: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double</a:t>
            </a:r>
          </a:p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One character type: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char</a:t>
            </a:r>
          </a:p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One boolean type: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boolean</a:t>
            </a:r>
            <a:endParaRPr lang="en-US" altLang="zh-CN" sz="2400" b="1">
              <a:latin typeface="Courier New" pitchFamily="49" charset="0"/>
              <a:ea typeface="SimSun" pitchFamily="2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+mj-lt"/>
                <a:ea typeface="SimSun" pitchFamily="2" charset="-122"/>
              </a:rPr>
              <a:t>Their properties and differences are explained on following slides.</a:t>
            </a:r>
          </a:p>
          <a:p>
            <a:pPr>
              <a:spcBef>
                <a:spcPct val="60000"/>
              </a:spcBef>
            </a:pPr>
            <a:endParaRPr lang="en-US" altLang="zh-CN" sz="1800">
              <a:solidFill>
                <a:srgbClr val="00B0F0"/>
              </a:solidFill>
              <a:latin typeface="+mj-lt"/>
              <a:ea typeface="SimSun" pitchFamily="2" charset="-122"/>
            </a:endParaRPr>
          </a:p>
          <a:p>
            <a:pPr marL="0" indent="0">
              <a:spcBef>
                <a:spcPct val="60000"/>
              </a:spcBef>
              <a:buNone/>
            </a:pPr>
            <a:r>
              <a:rPr lang="en-US" altLang="zh-CN" sz="1800" smtClean="0">
                <a:solidFill>
                  <a:srgbClr val="FF0000"/>
                </a:solidFill>
                <a:latin typeface="+mj-lt"/>
                <a:ea typeface="SimSun" pitchFamily="2" charset="-122"/>
              </a:rPr>
              <a:t>Click on slide to display successive lines</a:t>
            </a:r>
            <a:endParaRPr lang="zh-CN" altLang="en-US" sz="1800" smtClean="0">
              <a:solidFill>
                <a:srgbClr val="FF0000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7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Numeric Primitive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r>
              <a:rPr lang="en-US" altLang="zh-CN" sz="2800" smtClean="0">
                <a:ea typeface="SimSun" pitchFamily="2" charset="-122"/>
              </a:rPr>
              <a:t>The difference between the various integer primitive types is their size, and therefore the range of values that they can store: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905000" y="3276600"/>
            <a:ext cx="9461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byte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short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long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3352800" y="3276600"/>
            <a:ext cx="18954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Min Value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-128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-32,768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-2,147,483,648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&lt; -9 x 10</a:t>
            </a:r>
            <a:r>
              <a:rPr lang="en-US" altLang="zh-CN" sz="2000" b="1" baseline="300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18</a:t>
            </a: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5638800" y="3276600"/>
            <a:ext cx="18113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Max Value</a:t>
            </a: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127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32,767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2,147,483,647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&gt; 9 x 10</a:t>
            </a:r>
            <a:r>
              <a:rPr lang="en-US" altLang="zh-CN" sz="2000" b="1" baseline="300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18</a:t>
            </a:r>
            <a:endParaRPr lang="en-US" altLang="zh-CN" sz="2400" baseline="30000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4572000"/>
            <a:ext cx="1219200" cy="304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-48" charset="0"/>
              <a:ea typeface="MS PGothic" pitchFamily="34" charset="-128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20662" y="5479197"/>
            <a:ext cx="2073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Times" pitchFamily="-48" charset="0"/>
                <a:ea typeface="MS PGothic" pitchFamily="34" charset="-128"/>
              </a:rPr>
              <a:t>Commonly </a:t>
            </a:r>
            <a:r>
              <a:rPr lang="en-US" altLang="en-US" sz="2400">
                <a:latin typeface="Times" pitchFamily="-48" charset="0"/>
                <a:ea typeface="MS PGothic" pitchFamily="34" charset="-128"/>
              </a:rPr>
              <a:t>used </a:t>
            </a:r>
            <a:r>
              <a:rPr lang="en-US" altLang="en-US" sz="2400" smtClean="0">
                <a:latin typeface="Times" pitchFamily="-48" charset="0"/>
                <a:ea typeface="MS PGothic" pitchFamily="34" charset="-128"/>
              </a:rPr>
              <a:t>type</a:t>
            </a:r>
            <a:endParaRPr lang="en-US" altLang="en-US" sz="2400">
              <a:latin typeface="Times" pitchFamily="-48" charset="0"/>
              <a:ea typeface="MS PGothic" pitchFamily="34" charset="-128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034142" y="4876799"/>
            <a:ext cx="566057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76115" y="582283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8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92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86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Floating Point Types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295400" y="1981200"/>
            <a:ext cx="1098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float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Courier New" pitchFamily="49" charset="0"/>
                <a:ea typeface="SimSun" pitchFamily="2" charset="-122"/>
              </a:rPr>
              <a:t>double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2743200" y="1981200"/>
            <a:ext cx="44942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Min Value</a:t>
            </a: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+/- 3.4 x 10</a:t>
            </a:r>
            <a:r>
              <a:rPr lang="en-US" altLang="zh-CN" sz="2000" b="1" baseline="300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38</a:t>
            </a: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 with 7 significant digits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+/- 1.7 x 10</a:t>
            </a:r>
            <a:r>
              <a:rPr lang="en-US" altLang="zh-CN" sz="2000" b="1" baseline="30000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308</a:t>
            </a:r>
            <a:r>
              <a:rPr lang="en-US" altLang="zh-CN" sz="2000" b="1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 with 15 significant digits</a:t>
            </a:r>
            <a:endParaRPr lang="en-US" altLang="zh-CN" sz="2400" baseline="30000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5029200" y="1981200"/>
            <a:ext cx="1385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u="sng">
                <a:solidFill>
                  <a:schemeClr val="hlink"/>
                </a:solidFill>
                <a:latin typeface="Arial Unicode MS" pitchFamily="34" charset="-128"/>
                <a:ea typeface="SimSun" pitchFamily="2" charset="-122"/>
              </a:rPr>
              <a:t>Max Value</a:t>
            </a:r>
            <a:endParaRPr lang="en-US" altLang="zh-CN" sz="2000" b="1">
              <a:solidFill>
                <a:schemeClr val="hlink"/>
              </a:solidFill>
              <a:latin typeface="Arial Unicode MS" pitchFamily="34" charset="-128"/>
              <a:ea typeface="SimSun" pitchFamily="2" charset="-122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r>
              <a:rPr lang="en-US" altLang="en-US" smtClean="0"/>
              <a:t>For example,</a:t>
            </a:r>
          </a:p>
          <a:p>
            <a:endParaRPr lang="en-US" altLang="en-US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14600" y="5334000"/>
            <a:ext cx="2557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itchFamily="49" charset="0"/>
                <a:ea typeface="SimSun" pitchFamily="2" charset="-122"/>
              </a:rPr>
              <a:t>double score;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itchFamily="49" charset="0"/>
                <a:ea typeface="SimSun" pitchFamily="2" charset="-122"/>
              </a:rPr>
              <a:t>score = 78.4;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295400" y="2971800"/>
            <a:ext cx="1219200" cy="304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itchFamily="-48" charset="0"/>
              <a:ea typeface="MS PGothic" pitchFamily="34" charset="-128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" y="3505200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Times" pitchFamily="-48" charset="0"/>
                <a:ea typeface="MS PGothic" pitchFamily="34" charset="-128"/>
              </a:rPr>
              <a:t>Commonly </a:t>
            </a:r>
            <a:r>
              <a:rPr lang="en-US" altLang="en-US" sz="2400">
                <a:latin typeface="Times" pitchFamily="-48" charset="0"/>
                <a:ea typeface="MS PGothic" pitchFamily="34" charset="-128"/>
              </a:rPr>
              <a:t>used </a:t>
            </a:r>
            <a:r>
              <a:rPr lang="en-US" altLang="en-US" sz="2400" smtClean="0">
                <a:latin typeface="Times" pitchFamily="-48" charset="0"/>
                <a:ea typeface="MS PGothic" pitchFamily="34" charset="-128"/>
              </a:rPr>
              <a:t>type</a:t>
            </a:r>
            <a:endParaRPr lang="en-US" altLang="en-US" sz="2400">
              <a:latin typeface="Times" pitchFamily="-48" charset="0"/>
              <a:ea typeface="MS PGothic" pitchFamily="34" charset="-128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783770" y="3124200"/>
            <a:ext cx="51162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93731" y="57451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77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3556" grpId="0" autoUpdateAnimBg="0"/>
      <p:bldP spid="286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Characters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ea typeface="SimSun" pitchFamily="2" charset="-122"/>
              </a:rPr>
              <a:t>A</a:t>
            </a:r>
            <a:r>
              <a:rPr lang="en-US" altLang="zh-CN" sz="28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800" b="1" smtClean="0">
                <a:latin typeface="Courier New" pitchFamily="49" charset="0"/>
                <a:ea typeface="SimSun" pitchFamily="2" charset="-122"/>
              </a:rPr>
              <a:t>char</a:t>
            </a:r>
            <a:r>
              <a:rPr lang="en-US" altLang="zh-CN" sz="2800" smtClean="0">
                <a:ea typeface="SimSun" pitchFamily="2" charset="-122"/>
              </a:rPr>
              <a:t> variable stores a single character.</a:t>
            </a:r>
          </a:p>
          <a:p>
            <a:pPr>
              <a:spcBef>
                <a:spcPct val="50000"/>
              </a:spcBef>
            </a:pPr>
            <a:r>
              <a:rPr lang="en-US" altLang="zh-CN" sz="2800" smtClean="0">
                <a:ea typeface="SimSun" pitchFamily="2" charset="-122"/>
              </a:rPr>
              <a:t>Character literals are delimited by single quotes: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'a'   'X'    '7'    '$'    ','    '\n'</a:t>
            </a:r>
          </a:p>
          <a:p>
            <a:pPr>
              <a:spcBef>
                <a:spcPct val="60000"/>
              </a:spcBef>
            </a:pPr>
            <a:endParaRPr lang="en-US" altLang="zh-CN" sz="2400" smtClean="0">
              <a:ea typeface="SimSun" pitchFamily="2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2400" smtClean="0">
                <a:ea typeface="SimSun" pitchFamily="2" charset="-122"/>
              </a:rPr>
              <a:t>Example declarations:</a:t>
            </a:r>
          </a:p>
          <a:p>
            <a:pPr marL="669925" lvl="1" indent="-325438">
              <a:spcBef>
                <a:spcPct val="60000"/>
              </a:spcBef>
              <a:buFontTx/>
              <a:buNone/>
            </a:pP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char topGrade = 'A';</a:t>
            </a:r>
          </a:p>
          <a:p>
            <a:pPr marL="669925" lvl="1" indent="-325438">
              <a:spcBef>
                <a:spcPct val="60000"/>
              </a:spcBef>
              <a:buFontTx/>
              <a:buNone/>
            </a:pP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char terminator = ';', separator = ' ';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4" y="580199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7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81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Character Sets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mtClean="0">
                <a:ea typeface="SimSun" pitchFamily="2" charset="-122"/>
              </a:rPr>
              <a:t>A </a:t>
            </a:r>
            <a:r>
              <a:rPr lang="en-US" altLang="zh-CN" i="1" smtClean="0">
                <a:ea typeface="SimSun" pitchFamily="2" charset="-122"/>
              </a:rPr>
              <a:t>character set</a:t>
            </a:r>
            <a:r>
              <a:rPr lang="en-US" altLang="zh-CN" smtClean="0">
                <a:ea typeface="SimSun" pitchFamily="2" charset="-122"/>
              </a:rPr>
              <a:t> is an ordered list of characters, with each character corresponding to a unique number</a:t>
            </a:r>
          </a:p>
          <a:p>
            <a:pPr>
              <a:spcBef>
                <a:spcPct val="50000"/>
              </a:spcBef>
            </a:pPr>
            <a:r>
              <a:rPr lang="en-US" altLang="zh-CN" smtClean="0">
                <a:ea typeface="SimSun" pitchFamily="2" charset="-122"/>
              </a:rPr>
              <a:t>A </a:t>
            </a:r>
            <a:r>
              <a:rPr lang="en-US" altLang="zh-CN" b="1" smtClean="0">
                <a:latin typeface="Courier New" pitchFamily="49" charset="0"/>
                <a:ea typeface="SimSun" pitchFamily="2" charset="-122"/>
              </a:rPr>
              <a:t>char</a:t>
            </a:r>
            <a:r>
              <a:rPr lang="en-US" altLang="zh-CN" smtClean="0">
                <a:ea typeface="SimSun" pitchFamily="2" charset="-122"/>
              </a:rPr>
              <a:t> variable in Java can store any character from the </a:t>
            </a:r>
            <a:r>
              <a:rPr lang="en-US" altLang="zh-CN" i="1" smtClean="0">
                <a:ea typeface="SimSun" pitchFamily="2" charset="-122"/>
              </a:rPr>
              <a:t>Unicode character set</a:t>
            </a:r>
            <a:endParaRPr lang="en-US" altLang="zh-CN" smtClean="0"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ea typeface="SimSun" pitchFamily="2" charset="-122"/>
              </a:rPr>
              <a:t>The Unicode character set uses sixteen bits per character, allowing for 65,536 unique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Characters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zh-CN" sz="2000" smtClean="0">
                <a:ea typeface="SimSun" pitchFamily="2" charset="-122"/>
              </a:rPr>
              <a:t>The </a:t>
            </a:r>
            <a:r>
              <a:rPr lang="en-US" altLang="zh-CN" sz="2000" i="1" smtClean="0">
                <a:ea typeface="SimSun" pitchFamily="2" charset="-122"/>
              </a:rPr>
              <a:t>ASCII character set</a:t>
            </a:r>
            <a:r>
              <a:rPr lang="en-US" altLang="zh-CN" sz="2000" smtClean="0">
                <a:ea typeface="SimSun" pitchFamily="2" charset="-122"/>
              </a:rPr>
              <a:t> is older and smaller than Unicode, but is still quite popular.</a:t>
            </a:r>
          </a:p>
          <a:p>
            <a:pPr>
              <a:spcBef>
                <a:spcPct val="70000"/>
              </a:spcBef>
            </a:pPr>
            <a:r>
              <a:rPr lang="en-US" altLang="zh-CN" sz="2000" smtClean="0">
                <a:ea typeface="SimSun" pitchFamily="2" charset="-122"/>
              </a:rPr>
              <a:t>The ASCII characters are a subset of the Unicode character set, including: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3040380"/>
            <a:ext cx="6207126" cy="2308225"/>
            <a:chOff x="830" y="1999"/>
            <a:chExt cx="3910" cy="145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659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uppercase letters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lowercase letters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punctuation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digits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special symbols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control characters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004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A, B, C, 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a, b, c, 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period, semi-colon, 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0, 1, 2, 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&amp;, |, \, 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Unicode MS" pitchFamily="34" charset="-128"/>
                  <a:ea typeface="SimSun" pitchFamily="2" charset="-122"/>
                </a:rPr>
                <a:t>backspace, tab, ...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6263" y="583628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45055"/>
      </p:ext>
    </p:extLst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3633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0722" grpId="0" build="p" autoUpdateAnimBg="0" advAuto="0"/>
      <p:bldP spid="30723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itchFamily="2" charset="-122"/>
              </a:rPr>
              <a:t>Boolean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4098" y="1280160"/>
            <a:ext cx="7772400" cy="5292090"/>
          </a:xfrm>
          <a:noFill/>
        </p:spPr>
        <p:txBody>
          <a:bodyPr lIns="92075" tIns="46038" rIns="92075" bIns="46038"/>
          <a:lstStyle/>
          <a:p>
            <a:pPr>
              <a:spcBef>
                <a:spcPct val="85000"/>
              </a:spcBef>
            </a:pPr>
            <a:r>
              <a:rPr lang="en-US" altLang="zh-CN" sz="2400" smtClean="0">
                <a:ea typeface="SimSun" pitchFamily="2" charset="-122"/>
              </a:rPr>
              <a:t>A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boolean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ea typeface="SimSun" pitchFamily="2" charset="-122"/>
              </a:rPr>
              <a:t>value represents a true or false condition.</a:t>
            </a:r>
          </a:p>
          <a:p>
            <a:pPr>
              <a:spcBef>
                <a:spcPct val="85000"/>
              </a:spcBef>
            </a:pPr>
            <a:r>
              <a:rPr lang="en-US" altLang="zh-CN" sz="2400" smtClean="0">
                <a:ea typeface="SimSun" pitchFamily="2" charset="-122"/>
              </a:rPr>
              <a:t>The reserved words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true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ea typeface="SimSun" pitchFamily="2" charset="-122"/>
              </a:rPr>
              <a:t>and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false</a:t>
            </a:r>
            <a:r>
              <a:rPr lang="en-US" altLang="zh-CN" sz="2400" smtClean="0"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2400" smtClean="0">
                <a:ea typeface="SimSun" pitchFamily="2" charset="-122"/>
              </a:rPr>
              <a:t>are the only valid values for a boolean type</a:t>
            </a:r>
          </a:p>
          <a:p>
            <a:pPr algn="ctr">
              <a:spcBef>
                <a:spcPct val="85000"/>
              </a:spcBef>
              <a:buFontTx/>
              <a:buNone/>
            </a:pP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boolean done = false;</a:t>
            </a:r>
            <a:endParaRPr lang="en-US" altLang="zh-CN" sz="2400" b="1" smtClean="0">
              <a:ea typeface="SimSun" pitchFamily="2" charset="-122"/>
            </a:endParaRPr>
          </a:p>
          <a:p>
            <a:pPr>
              <a:spcBef>
                <a:spcPct val="85000"/>
              </a:spcBef>
            </a:pPr>
            <a:r>
              <a:rPr lang="en-US" altLang="zh-CN" sz="2400" smtClean="0">
                <a:ea typeface="SimSun" pitchFamily="2" charset="-122"/>
              </a:rPr>
              <a:t>A </a:t>
            </a:r>
            <a:r>
              <a:rPr lang="en-US" altLang="zh-CN" sz="2400" b="1" smtClean="0">
                <a:latin typeface="Courier New" pitchFamily="49" charset="0"/>
                <a:ea typeface="SimSun" pitchFamily="2" charset="-122"/>
              </a:rPr>
              <a:t>boolean</a:t>
            </a:r>
            <a:r>
              <a:rPr lang="en-US" altLang="zh-CN" sz="2400" smtClean="0">
                <a:ea typeface="SimSun" pitchFamily="2" charset="-122"/>
              </a:rPr>
              <a:t> variable can also be used to represent any two states, such as a light bulb being on or 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83843" y="597344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2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1143000"/>
            <a:ext cx="7772400" cy="524637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Declare an integer variable  </a:t>
            </a:r>
            <a:r>
              <a:rPr lang="en-US" altLang="en-US" i="1" smtClean="0"/>
              <a:t>cardsInHand</a:t>
            </a:r>
            <a:r>
              <a:rPr lang="en-US" altLang="en-US" smtClean="0"/>
              <a:t> and initialize it to  13 .</a:t>
            </a:r>
          </a:p>
          <a:p>
            <a:endParaRPr lang="en-US" altLang="en-US" smtClean="0"/>
          </a:p>
          <a:p>
            <a:r>
              <a:rPr lang="en-US" altLang="en-US" smtClean="0"/>
              <a:t>Declare a double variable  </a:t>
            </a:r>
            <a:r>
              <a:rPr lang="en-US" altLang="en-US" i="1" smtClean="0"/>
              <a:t>temperature</a:t>
            </a:r>
            <a:r>
              <a:rPr lang="en-US" altLang="en-US" smtClean="0"/>
              <a:t> and initialize it to  98.6 . </a:t>
            </a:r>
          </a:p>
          <a:p>
            <a:endParaRPr lang="en-US" altLang="en-US" smtClean="0"/>
          </a:p>
          <a:p>
            <a:pPr marL="0" indent="0"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Try this for yourself.  Answers on the next slide.</a:t>
            </a:r>
          </a:p>
          <a:p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2644</TotalTime>
  <Words>446</Words>
  <Application>Microsoft Office PowerPoint</Application>
  <PresentationFormat>On-screen Show (4:3)</PresentationFormat>
  <Paragraphs>104</Paragraphs>
  <Slides>10</Slides>
  <Notes>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Primitive Data Types</vt:lpstr>
      <vt:lpstr>Primitive Data Types</vt:lpstr>
      <vt:lpstr>Numeric Primitive Data</vt:lpstr>
      <vt:lpstr>Floating Point Types</vt:lpstr>
      <vt:lpstr>Characters</vt:lpstr>
      <vt:lpstr>Character Sets</vt:lpstr>
      <vt:lpstr>Characters</vt:lpstr>
      <vt:lpstr>Boolean</vt:lpstr>
      <vt:lpstr>Exercises</vt:lpstr>
      <vt:lpstr>PowerPoint Presentation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Rollins Turner</dc:creator>
  <cp:lastModifiedBy>Rollins</cp:lastModifiedBy>
  <cp:revision>67</cp:revision>
  <cp:lastPrinted>2016-01-15T01:29:27Z</cp:lastPrinted>
  <dcterms:created xsi:type="dcterms:W3CDTF">2004-08-25T15:48:26Z</dcterms:created>
  <dcterms:modified xsi:type="dcterms:W3CDTF">2016-01-18T19:42:47Z</dcterms:modified>
</cp:coreProperties>
</file>