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315" r:id="rId2"/>
    <p:sldId id="316" r:id="rId3"/>
    <p:sldId id="317" r:id="rId4"/>
    <p:sldId id="318" r:id="rId5"/>
    <p:sldId id="319" r:id="rId6"/>
    <p:sldId id="320" r:id="rId7"/>
    <p:sldId id="340" r:id="rId8"/>
    <p:sldId id="341" r:id="rId9"/>
    <p:sldId id="321" r:id="rId10"/>
    <p:sldId id="322" r:id="rId11"/>
    <p:sldId id="342" r:id="rId12"/>
    <p:sldId id="343" r:id="rId13"/>
    <p:sldId id="323" r:id="rId14"/>
    <p:sldId id="324" r:id="rId15"/>
    <p:sldId id="325" r:id="rId16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0C0C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36" autoAdjust="0"/>
    <p:restoredTop sz="97340" autoAdjust="0"/>
  </p:normalViewPr>
  <p:slideViewPr>
    <p:cSldViewPr snapToGrid="0">
      <p:cViewPr varScale="1">
        <p:scale>
          <a:sx n="68" d="100"/>
          <a:sy n="68" d="100"/>
        </p:scale>
        <p:origin x="-27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027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027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C70CB3BD-4417-486C-A4F0-1A86722183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9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027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6421" y="4416426"/>
            <a:ext cx="5485158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027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117930C1-2BED-4AD4-BE76-30824F3F9B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939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0473878-9871-4DE7-8C83-8217C2DD57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8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F2FD8-B806-4372-BDBB-CACD878B3B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DB8706-1047-4531-AC05-E83B135D91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5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3E64E-FE66-4229-8C53-5101BCD5AA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69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15DD4-828E-4368-9066-5ACCF737B0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6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143000"/>
            <a:ext cx="38100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143000"/>
            <a:ext cx="38100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95BBB-A69C-4BB6-93E5-68F4B6AA9D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12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919EE-A788-4F7C-84FC-3E8810A211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4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9BE72-A0E5-4834-B4F5-7A72AA0E07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5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C0B392-D7E7-4003-AF74-0BE1A52E63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45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2A0D3-70C9-4997-A861-A4DFB4C3CB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2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72F47-E06D-480B-892A-5B6A8DA553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2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417513" y="336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ltGray">
          <a:xfrm>
            <a:off x="800100" y="336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ltGray">
          <a:xfrm>
            <a:off x="541338" y="758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ltGray">
          <a:xfrm>
            <a:off x="911225" y="758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ltGray">
          <a:xfrm>
            <a:off x="127000" y="685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gray">
          <a:xfrm>
            <a:off x="762000" y="228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gray">
          <a:xfrm>
            <a:off x="442913" y="1019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Classes and Objects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143000"/>
            <a:ext cx="7772400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5C1BF0D-F613-4171-AF07-FB643D232B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Expressions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73878-9871-4DE7-8C83-8217C2DD570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3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71407" y="4642044"/>
            <a:ext cx="487363" cy="4873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48937" y="5876912"/>
            <a:ext cx="6824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00FF"/>
                </a:solidFill>
              </a:rPr>
              <a:t>In PowerPoint, click on speaker icon and then click "Play" button to hear narration.</a:t>
            </a:r>
            <a:endParaRPr lang="en-US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124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2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Exercise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71802" y="1415143"/>
            <a:ext cx="7308169" cy="498951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smtClean="0"/>
              <a:t>Given two integer variables </a:t>
            </a:r>
            <a:r>
              <a:rPr lang="en-US" altLang="en-US" sz="2800" i="1" smtClean="0"/>
              <a:t> </a:t>
            </a:r>
            <a:endParaRPr lang="en-US" altLang="en-US" sz="2800" i="1"/>
          </a:p>
          <a:p>
            <a:pPr marL="0" indent="0">
              <a:buNone/>
            </a:pPr>
            <a:r>
              <a:rPr lang="en-US" altLang="en-US" sz="2800" i="1" smtClean="0"/>
              <a:t>matriculationAge</a:t>
            </a:r>
            <a:r>
              <a:rPr lang="en-US" altLang="en-US" sz="2800" smtClean="0"/>
              <a:t>  and </a:t>
            </a:r>
            <a:r>
              <a:rPr lang="en-US" altLang="en-US" sz="2800" i="1" smtClean="0"/>
              <a:t>graduationAge</a:t>
            </a:r>
            <a:r>
              <a:rPr lang="en-US" altLang="en-US" sz="2800" smtClean="0"/>
              <a:t> ,  </a:t>
            </a:r>
          </a:p>
          <a:p>
            <a:pPr marL="0" indent="0">
              <a:buNone/>
            </a:pPr>
            <a:r>
              <a:rPr lang="en-US" altLang="en-US" sz="2800" smtClean="0"/>
              <a:t>write a statement that gives  </a:t>
            </a:r>
            <a:r>
              <a:rPr lang="en-US" altLang="en-US" sz="2800" i="1"/>
              <a:t>graduationAge</a:t>
            </a:r>
            <a:r>
              <a:rPr lang="en-US" altLang="en-US" sz="2800"/>
              <a:t> </a:t>
            </a:r>
            <a:r>
              <a:rPr lang="en-US" altLang="en-US" sz="2800" smtClean="0"/>
              <a:t> a value that is  4 more than the value of  </a:t>
            </a:r>
            <a:r>
              <a:rPr lang="en-US" altLang="en-US" sz="2800" i="1"/>
              <a:t>matriculationAge</a:t>
            </a:r>
            <a:r>
              <a:rPr lang="en-US" altLang="en-US" sz="2800"/>
              <a:t>  </a:t>
            </a:r>
            <a:r>
              <a:rPr lang="en-US" altLang="en-US" sz="2800" smtClean="0"/>
              <a:t>. </a:t>
            </a:r>
          </a:p>
          <a:p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0B392-D7E7-4003-AF74-0BE1A52E637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920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0B392-D7E7-4003-AF74-0BE1A52E637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1320284"/>
            <a:ext cx="659130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74127" y="312234"/>
            <a:ext cx="4638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Program to answer exercise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274849" y="3546088"/>
            <a:ext cx="3858322" cy="41259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83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0B392-D7E7-4003-AF74-0BE1A52E637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2390775"/>
            <a:ext cx="65913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50020" y="301083"/>
            <a:ext cx="5988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Program to </a:t>
            </a:r>
            <a:r>
              <a:rPr lang="en-US" sz="2800"/>
              <a:t>answer </a:t>
            </a:r>
            <a:r>
              <a:rPr lang="en-US" sz="2800" smtClean="0"/>
              <a:t>exercise running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7781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35429"/>
            <a:ext cx="8686800" cy="609599"/>
          </a:xfrm>
          <a:noFill/>
        </p:spPr>
        <p:txBody>
          <a:bodyPr lIns="92075" tIns="46038" rIns="92075" bIns="46038"/>
          <a:lstStyle/>
          <a:p>
            <a:r>
              <a:rPr lang="en-US" altLang="zh-CN" sz="3200" smtClean="0">
                <a:ea typeface="SimSun" pitchFamily="2" charset="-122"/>
              </a:rPr>
              <a:t>Assignment Operators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71600"/>
            <a:ext cx="8229600" cy="5064125"/>
          </a:xfrm>
          <a:noFill/>
        </p:spPr>
        <p:txBody>
          <a:bodyPr lIns="92075" tIns="46038" rIns="92075" bIns="46038"/>
          <a:lstStyle/>
          <a:p>
            <a:pPr>
              <a:spcBef>
                <a:spcPct val="75000"/>
              </a:spcBef>
            </a:pPr>
            <a:r>
              <a:rPr lang="en-US" altLang="zh-CN" sz="2400" smtClean="0">
                <a:ea typeface="SimSun" pitchFamily="2" charset="-122"/>
              </a:rPr>
              <a:t>Often we perform an operation on a variable, and then store the result back into that variable. Java provides </a:t>
            </a:r>
            <a:r>
              <a:rPr lang="en-US" altLang="zh-CN" sz="2400" i="1" smtClean="0">
                <a:solidFill>
                  <a:srgbClr val="FF4C00"/>
                </a:solidFill>
                <a:ea typeface="SimSun" pitchFamily="2" charset="-122"/>
              </a:rPr>
              <a:t>assignment operators</a:t>
            </a:r>
            <a:r>
              <a:rPr lang="en-US" altLang="zh-CN" sz="2400" smtClean="0">
                <a:ea typeface="SimSun" pitchFamily="2" charset="-122"/>
              </a:rPr>
              <a:t> to simplify that process</a:t>
            </a:r>
          </a:p>
          <a:p>
            <a:pPr>
              <a:spcBef>
                <a:spcPct val="75000"/>
              </a:spcBef>
            </a:pPr>
            <a:r>
              <a:rPr lang="en-US" altLang="zh-CN" sz="2400" smtClean="0">
                <a:ea typeface="SimSun" pitchFamily="2" charset="-122"/>
              </a:rPr>
              <a:t>For example, the statement</a:t>
            </a:r>
          </a:p>
          <a:p>
            <a:pPr>
              <a:spcBef>
                <a:spcPct val="75000"/>
              </a:spcBef>
              <a:buFontTx/>
              <a:buNone/>
            </a:pPr>
            <a:r>
              <a:rPr lang="en-US" altLang="zh-CN" sz="2400" smtClean="0">
                <a:latin typeface="Courier New" pitchFamily="49" charset="0"/>
                <a:ea typeface="SimSun" pitchFamily="2" charset="-122"/>
              </a:rPr>
              <a:t>			</a:t>
            </a:r>
            <a:r>
              <a:rPr lang="en-US" altLang="zh-CN" sz="2400" b="1" smtClean="0">
                <a:latin typeface="Courier New" pitchFamily="49" charset="0"/>
                <a:ea typeface="SimSun" pitchFamily="2" charset="-122"/>
              </a:rPr>
              <a:t>num += count;</a:t>
            </a:r>
          </a:p>
          <a:p>
            <a:pPr>
              <a:spcBef>
                <a:spcPct val="75000"/>
              </a:spcBef>
              <a:buFontTx/>
              <a:buNone/>
            </a:pPr>
            <a:r>
              <a:rPr lang="en-US" altLang="zh-CN" sz="2400" smtClean="0">
                <a:ea typeface="SimSun" pitchFamily="2" charset="-122"/>
              </a:rPr>
              <a:t>	is equivalent to</a:t>
            </a:r>
          </a:p>
          <a:p>
            <a:pPr>
              <a:spcBef>
                <a:spcPct val="75000"/>
              </a:spcBef>
              <a:buFontTx/>
              <a:buNone/>
            </a:pPr>
            <a:r>
              <a:rPr lang="en-US" altLang="zh-CN" sz="2400" smtClean="0">
                <a:latin typeface="Courier New" pitchFamily="49" charset="0"/>
                <a:ea typeface="SimSun" pitchFamily="2" charset="-122"/>
              </a:rPr>
              <a:t>			</a:t>
            </a:r>
            <a:r>
              <a:rPr lang="en-US" altLang="zh-CN" sz="2400" b="1" smtClean="0">
                <a:latin typeface="Courier New" pitchFamily="49" charset="0"/>
                <a:ea typeface="SimSun" pitchFamily="2" charset="-122"/>
              </a:rPr>
              <a:t>num = num + count;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B3E64E-FE66-4229-8C53-5101BCD5AA5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4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937232" y="5738154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480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20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zh-CN" sz="3200" smtClean="0">
                <a:ea typeface="SimSun" pitchFamily="2" charset="-122"/>
              </a:rPr>
              <a:t>Assignment Operators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zh-CN" sz="2800" smtClean="0">
                <a:ea typeface="SimSun" pitchFamily="2" charset="-122"/>
              </a:rPr>
              <a:t>There are many assignment operators in Java, including the following: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24000" y="2819400"/>
            <a:ext cx="6235700" cy="3011488"/>
            <a:chOff x="820" y="1572"/>
            <a:chExt cx="3928" cy="1897"/>
          </a:xfrm>
        </p:grpSpPr>
        <p:sp>
          <p:nvSpPr>
            <p:cNvPr id="41989" name="Rectangle 5"/>
            <p:cNvSpPr>
              <a:spLocks noChangeArrowheads="1"/>
            </p:cNvSpPr>
            <p:nvPr/>
          </p:nvSpPr>
          <p:spPr bwMode="auto">
            <a:xfrm>
              <a:off x="820" y="1572"/>
              <a:ext cx="1064" cy="1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1" u="sng">
                  <a:solidFill>
                    <a:srgbClr val="00B0F0"/>
                  </a:solidFill>
                  <a:latin typeface="Arial Unicode MS" pitchFamily="34" charset="-128"/>
                  <a:ea typeface="SimSun" pitchFamily="2" charset="-122"/>
                </a:rPr>
                <a:t>Operator</a:t>
              </a:r>
              <a:endParaRPr lang="en-US" altLang="zh-CN" sz="2400">
                <a:solidFill>
                  <a:srgbClr val="00B0F0"/>
                </a:solidFill>
                <a:latin typeface="Arial Unicode MS" pitchFamily="34" charset="-128"/>
                <a:ea typeface="SimSun" pitchFamily="2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zh-CN" sz="2400">
                <a:latin typeface="Times New Roman" pitchFamily="18" charset="0"/>
                <a:ea typeface="SimSun" pitchFamily="2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Courier New" pitchFamily="49" charset="0"/>
                  <a:ea typeface="SimSun" pitchFamily="2" charset="-122"/>
                </a:rPr>
                <a:t>+=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Courier New" pitchFamily="49" charset="0"/>
                  <a:ea typeface="SimSun" pitchFamily="2" charset="-122"/>
                </a:rPr>
                <a:t>-=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Courier New" pitchFamily="49" charset="0"/>
                  <a:ea typeface="SimSun" pitchFamily="2" charset="-122"/>
                </a:rPr>
                <a:t>*=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Courier New" pitchFamily="49" charset="0"/>
                  <a:ea typeface="SimSun" pitchFamily="2" charset="-122"/>
                </a:rPr>
                <a:t>/=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Courier New" pitchFamily="49" charset="0"/>
                  <a:ea typeface="SimSun" pitchFamily="2" charset="-122"/>
                </a:rPr>
                <a:t>%=</a:t>
              </a:r>
              <a:endParaRPr lang="en-US" altLang="zh-CN" sz="2400">
                <a:latin typeface="Courier New" pitchFamily="49" charset="0"/>
                <a:ea typeface="SimSun" pitchFamily="2" charset="-122"/>
              </a:endParaRPr>
            </a:p>
          </p:txBody>
        </p:sp>
        <p:sp>
          <p:nvSpPr>
            <p:cNvPr id="41990" name="Rectangle 6"/>
            <p:cNvSpPr>
              <a:spLocks noChangeArrowheads="1"/>
            </p:cNvSpPr>
            <p:nvPr/>
          </p:nvSpPr>
          <p:spPr bwMode="auto">
            <a:xfrm>
              <a:off x="2021" y="1572"/>
              <a:ext cx="1064" cy="1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1" u="sng">
                  <a:solidFill>
                    <a:srgbClr val="00B0F0"/>
                  </a:solidFill>
                  <a:latin typeface="Arial Unicode MS" pitchFamily="34" charset="-128"/>
                  <a:ea typeface="SimSun" pitchFamily="2" charset="-122"/>
                </a:rPr>
                <a:t>Example</a:t>
              </a:r>
              <a:endParaRPr lang="en-US" altLang="zh-CN" sz="2400">
                <a:solidFill>
                  <a:srgbClr val="00B0F0"/>
                </a:solidFill>
                <a:latin typeface="Arial Unicode MS" pitchFamily="34" charset="-128"/>
                <a:ea typeface="SimSun" pitchFamily="2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zh-CN" sz="2400">
                <a:latin typeface="Times New Roman" pitchFamily="18" charset="0"/>
                <a:ea typeface="SimSun" pitchFamily="2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Courier New" pitchFamily="49" charset="0"/>
                  <a:ea typeface="SimSun" pitchFamily="2" charset="-122"/>
                </a:rPr>
                <a:t>x += y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Courier New" pitchFamily="49" charset="0"/>
                  <a:ea typeface="SimSun" pitchFamily="2" charset="-122"/>
                </a:rPr>
                <a:t>x -= y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Courier New" pitchFamily="49" charset="0"/>
                  <a:ea typeface="SimSun" pitchFamily="2" charset="-122"/>
                </a:rPr>
                <a:t>x *= y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Courier New" pitchFamily="49" charset="0"/>
                  <a:ea typeface="SimSun" pitchFamily="2" charset="-122"/>
                </a:rPr>
                <a:t>x /= y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Courier New" pitchFamily="49" charset="0"/>
                  <a:ea typeface="SimSun" pitchFamily="2" charset="-122"/>
                </a:rPr>
                <a:t>x %= y</a:t>
              </a:r>
              <a:endParaRPr lang="en-US" altLang="zh-CN" sz="2400">
                <a:latin typeface="Courier New" pitchFamily="49" charset="0"/>
                <a:ea typeface="SimSun" pitchFamily="2" charset="-122"/>
              </a:endParaRPr>
            </a:p>
          </p:txBody>
        </p:sp>
        <p:sp>
          <p:nvSpPr>
            <p:cNvPr id="41991" name="Rectangle 7"/>
            <p:cNvSpPr>
              <a:spLocks noChangeArrowheads="1"/>
            </p:cNvSpPr>
            <p:nvPr/>
          </p:nvSpPr>
          <p:spPr bwMode="auto">
            <a:xfrm>
              <a:off x="3330" y="1572"/>
              <a:ext cx="1418" cy="1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1" u="sng">
                  <a:solidFill>
                    <a:srgbClr val="00B0F0"/>
                  </a:solidFill>
                  <a:latin typeface="Arial Unicode MS" pitchFamily="34" charset="-128"/>
                  <a:ea typeface="SimSun" pitchFamily="2" charset="-122"/>
                </a:rPr>
                <a:t>Equivalent To</a:t>
              </a:r>
              <a:endParaRPr lang="en-US" altLang="zh-CN" sz="2400">
                <a:solidFill>
                  <a:srgbClr val="00B0F0"/>
                </a:solidFill>
                <a:latin typeface="Arial Unicode MS" pitchFamily="34" charset="-128"/>
                <a:ea typeface="SimSun" pitchFamily="2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zh-CN" sz="2400">
                <a:latin typeface="Times New Roman" pitchFamily="18" charset="0"/>
                <a:ea typeface="SimSun" pitchFamily="2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Courier New" pitchFamily="49" charset="0"/>
                  <a:ea typeface="SimSun" pitchFamily="2" charset="-122"/>
                </a:rPr>
                <a:t>x = x + y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Courier New" pitchFamily="49" charset="0"/>
                  <a:ea typeface="SimSun" pitchFamily="2" charset="-122"/>
                </a:rPr>
                <a:t>x = x - y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Courier New" pitchFamily="49" charset="0"/>
                  <a:ea typeface="SimSun" pitchFamily="2" charset="-122"/>
                </a:rPr>
                <a:t>x = x * y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Courier New" pitchFamily="49" charset="0"/>
                  <a:ea typeface="SimSun" pitchFamily="2" charset="-122"/>
                </a:rPr>
                <a:t>x = x / y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Courier New" pitchFamily="49" charset="0"/>
                  <a:ea typeface="SimSun" pitchFamily="2" charset="-122"/>
                </a:rPr>
                <a:t>x = x % y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0B392-D7E7-4003-AF74-0BE1A52E637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42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zh-CN" smtClean="0">
                <a:ea typeface="SimSun" pitchFamily="2" charset="-122"/>
              </a:rPr>
              <a:t>Assignment Operators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 lIns="92075" tIns="46038" rIns="92075" bIns="46038"/>
          <a:lstStyle/>
          <a:p>
            <a:pPr>
              <a:spcBef>
                <a:spcPct val="75000"/>
              </a:spcBef>
            </a:pPr>
            <a:r>
              <a:rPr lang="en-US" altLang="zh-CN" sz="2800" smtClean="0">
                <a:ea typeface="SimSun" pitchFamily="2" charset="-122"/>
              </a:rPr>
              <a:t>The right hand side of an assignment operator can be a complex expression</a:t>
            </a:r>
          </a:p>
          <a:p>
            <a:pPr>
              <a:spcBef>
                <a:spcPct val="75000"/>
              </a:spcBef>
            </a:pPr>
            <a:r>
              <a:rPr lang="en-US" altLang="zh-CN" sz="2800" smtClean="0">
                <a:ea typeface="SimSun" pitchFamily="2" charset="-122"/>
              </a:rPr>
              <a:t>For example,</a:t>
            </a:r>
          </a:p>
          <a:p>
            <a:pPr>
              <a:spcBef>
                <a:spcPct val="75000"/>
              </a:spcBef>
              <a:buFontTx/>
              <a:buNone/>
            </a:pPr>
            <a:r>
              <a:rPr lang="en-US" altLang="zh-CN" sz="2400" smtClean="0">
                <a:latin typeface="Courier New" pitchFamily="49" charset="0"/>
                <a:ea typeface="SimSun" pitchFamily="2" charset="-122"/>
              </a:rPr>
              <a:t>		</a:t>
            </a:r>
            <a:r>
              <a:rPr lang="en-US" altLang="zh-CN" sz="2000" b="1" smtClean="0">
                <a:latin typeface="Courier New" pitchFamily="49" charset="0"/>
                <a:ea typeface="SimSun" pitchFamily="2" charset="-122"/>
              </a:rPr>
              <a:t>result /= (total-MIN) % num;</a:t>
            </a:r>
            <a:endParaRPr lang="en-US" altLang="zh-CN" sz="2400" b="1" smtClean="0">
              <a:latin typeface="Courier New" pitchFamily="49" charset="0"/>
              <a:ea typeface="SimSun" pitchFamily="2" charset="-122"/>
            </a:endParaRPr>
          </a:p>
          <a:p>
            <a:pPr>
              <a:spcBef>
                <a:spcPct val="75000"/>
              </a:spcBef>
              <a:buFontTx/>
              <a:buNone/>
            </a:pPr>
            <a:r>
              <a:rPr lang="en-US" altLang="zh-CN" sz="2800" smtClean="0">
                <a:ea typeface="SimSun" pitchFamily="2" charset="-122"/>
              </a:rPr>
              <a:t>	is equivalent to</a:t>
            </a:r>
          </a:p>
          <a:p>
            <a:pPr>
              <a:spcBef>
                <a:spcPct val="75000"/>
              </a:spcBef>
              <a:buFontTx/>
              <a:buNone/>
            </a:pPr>
            <a:r>
              <a:rPr lang="en-US" altLang="zh-CN" sz="2400" smtClean="0">
                <a:latin typeface="Courier New" pitchFamily="49" charset="0"/>
                <a:ea typeface="SimSun" pitchFamily="2" charset="-122"/>
              </a:rPr>
              <a:t>		</a:t>
            </a:r>
            <a:r>
              <a:rPr lang="en-US" altLang="zh-CN" sz="2000" b="1" smtClean="0">
                <a:latin typeface="Courier New" pitchFamily="49" charset="0"/>
                <a:ea typeface="SimSun" pitchFamily="2" charset="-122"/>
              </a:rPr>
              <a:t>result = result / ((total-MIN) % num);</a:t>
            </a:r>
            <a:endParaRPr lang="en-US" altLang="zh-CN" sz="2400" b="1" smtClean="0">
              <a:latin typeface="Courier New" pitchFamily="49" charset="0"/>
              <a:ea typeface="SimSun" pitchFamily="2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0B392-D7E7-4003-AF74-0BE1A52E637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3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93638" y="5381316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685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76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Expressions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1" y="1273629"/>
            <a:ext cx="7627716" cy="2579914"/>
          </a:xfrm>
        </p:spPr>
        <p:txBody>
          <a:bodyPr/>
          <a:lstStyle/>
          <a:p>
            <a:r>
              <a:rPr lang="en-US" altLang="zh-CN" sz="2400" smtClean="0">
                <a:ea typeface="SimSun" pitchFamily="2" charset="-122"/>
              </a:rPr>
              <a:t>An </a:t>
            </a:r>
            <a:r>
              <a:rPr lang="en-US" altLang="zh-CN" sz="2400" i="1" smtClean="0">
                <a:ea typeface="SimSun" pitchFamily="2" charset="-122"/>
              </a:rPr>
              <a:t>expression</a:t>
            </a:r>
            <a:r>
              <a:rPr lang="en-US" altLang="zh-CN" sz="2400" smtClean="0">
                <a:ea typeface="SimSun" pitchFamily="2" charset="-122"/>
              </a:rPr>
              <a:t> is a combination of one or more operators and operands.</a:t>
            </a:r>
          </a:p>
          <a:p>
            <a:endParaRPr lang="en-US" altLang="zh-CN" sz="2400" smtClean="0">
              <a:ea typeface="SimSun" pitchFamily="2" charset="-122"/>
            </a:endParaRPr>
          </a:p>
          <a:p>
            <a:r>
              <a:rPr lang="en-US" altLang="zh-CN" sz="2400" i="1" smtClean="0">
                <a:ea typeface="SimSun" pitchFamily="2" charset="-122"/>
              </a:rPr>
              <a:t>Arithmetic expressions</a:t>
            </a:r>
            <a:r>
              <a:rPr lang="en-US" altLang="zh-CN" sz="2400" smtClean="0">
                <a:ea typeface="SimSun" pitchFamily="2" charset="-122"/>
              </a:rPr>
              <a:t> compute numeric results </a:t>
            </a:r>
            <a:r>
              <a:rPr lang="en-US" altLang="zh-CN" sz="2400" smtClean="0">
                <a:ea typeface="SimSun" pitchFamily="2" charset="-122"/>
              </a:rPr>
              <a:t>using </a:t>
            </a:r>
            <a:r>
              <a:rPr lang="en-US" altLang="zh-CN" sz="2400" smtClean="0">
                <a:ea typeface="SimSun" pitchFamily="2" charset="-122"/>
              </a:rPr>
              <a:t>the arithmetic operators: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3599316" y="4169229"/>
            <a:ext cx="31527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latin typeface="Arial Unicode MS" pitchFamily="34" charset="-128"/>
                <a:ea typeface="SimSun" pitchFamily="2" charset="-122"/>
              </a:rPr>
              <a:t>Addition		+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latin typeface="Arial Unicode MS" pitchFamily="34" charset="-128"/>
                <a:ea typeface="SimSun" pitchFamily="2" charset="-122"/>
              </a:rPr>
              <a:t>Subtraction		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latin typeface="Arial Unicode MS" pitchFamily="34" charset="-128"/>
                <a:ea typeface="SimSun" pitchFamily="2" charset="-122"/>
              </a:rPr>
              <a:t>Multiplication		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latin typeface="Arial Unicode MS" pitchFamily="34" charset="-128"/>
                <a:ea typeface="SimSun" pitchFamily="2" charset="-122"/>
              </a:rPr>
              <a:t>Division		             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latin typeface="Arial Unicode MS" pitchFamily="34" charset="-128"/>
                <a:ea typeface="SimSun" pitchFamily="2" charset="-122"/>
              </a:rPr>
              <a:t>Remainder		%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0B392-D7E7-4003-AF74-0BE1A52E637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3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06074" y="5871969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27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3628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3277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Division and Remainder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143001"/>
            <a:ext cx="7772400" cy="1676400"/>
          </a:xfrm>
        </p:spPr>
        <p:txBody>
          <a:bodyPr/>
          <a:lstStyle/>
          <a:p>
            <a:r>
              <a:rPr lang="en-US" altLang="zh-CN" sz="2400" smtClean="0">
                <a:ea typeface="SimSun" pitchFamily="2" charset="-122"/>
              </a:rPr>
              <a:t>If both operands to the division operator (</a:t>
            </a:r>
            <a:r>
              <a:rPr lang="en-US" altLang="zh-CN" sz="2400" b="1" smtClean="0">
                <a:latin typeface="Courier New" pitchFamily="49" charset="0"/>
                <a:ea typeface="SimSun" pitchFamily="2" charset="-122"/>
              </a:rPr>
              <a:t>/</a:t>
            </a:r>
            <a:r>
              <a:rPr lang="en-US" altLang="zh-CN" sz="2400" smtClean="0">
                <a:ea typeface="SimSun" pitchFamily="2" charset="-122"/>
              </a:rPr>
              <a:t>) are integers, the result is an integer </a:t>
            </a:r>
          </a:p>
          <a:p>
            <a:pPr lvl="1"/>
            <a:r>
              <a:rPr lang="en-US" altLang="zh-CN" sz="2000">
                <a:ea typeface="SimSun" pitchFamily="2" charset="-122"/>
              </a:rPr>
              <a:t>T</a:t>
            </a:r>
            <a:r>
              <a:rPr lang="en-US" altLang="zh-CN" sz="2000" smtClean="0">
                <a:ea typeface="SimSun" pitchFamily="2" charset="-122"/>
              </a:rPr>
              <a:t>he fractional part is discarded</a:t>
            </a:r>
            <a:r>
              <a:rPr lang="en-US" altLang="zh-CN" sz="2000">
                <a:ea typeface="SimSun" pitchFamily="2" charset="-122"/>
              </a:rPr>
              <a:t>.</a:t>
            </a:r>
            <a:endParaRPr lang="en-US" altLang="zh-CN" sz="2000" smtClean="0">
              <a:ea typeface="SimSun" pitchFamily="2" charset="-122"/>
            </a:endParaRPr>
          </a:p>
          <a:p>
            <a:r>
              <a:rPr lang="en-US" altLang="zh-CN" sz="2400">
                <a:solidFill>
                  <a:srgbClr val="FF4C00"/>
                </a:solidFill>
                <a:ea typeface="SimSun" pitchFamily="2" charset="-122"/>
              </a:rPr>
              <a:t>I</a:t>
            </a:r>
            <a:r>
              <a:rPr lang="en-US" altLang="zh-CN" sz="2400" smtClean="0">
                <a:solidFill>
                  <a:srgbClr val="FF4C00"/>
                </a:solidFill>
                <a:ea typeface="SimSun" pitchFamily="2" charset="-122"/>
              </a:rPr>
              <a:t>nteger division results in truncation, not rounding.</a:t>
            </a:r>
            <a:endParaRPr lang="en-US" altLang="zh-CN" smtClean="0">
              <a:solidFill>
                <a:srgbClr val="FF4C00"/>
              </a:solidFill>
              <a:ea typeface="SimSun" pitchFamily="2" charset="-122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197428" y="4041094"/>
            <a:ext cx="6302829" cy="1326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zh-CN" sz="2400">
                <a:ea typeface="SimSun" pitchFamily="2" charset="-122"/>
              </a:rPr>
              <a:t>The remainder operator (%) returns the remainder </a:t>
            </a:r>
            <a:r>
              <a:rPr lang="en-US" altLang="zh-CN" sz="2400" smtClean="0">
                <a:ea typeface="SimSun" pitchFamily="2" charset="-122"/>
              </a:rPr>
              <a:t>from dividing </a:t>
            </a:r>
            <a:r>
              <a:rPr lang="en-US" altLang="zh-CN" sz="2400">
                <a:ea typeface="SimSun" pitchFamily="2" charset="-122"/>
              </a:rPr>
              <a:t>the </a:t>
            </a:r>
            <a:r>
              <a:rPr lang="en-US" altLang="zh-CN" sz="2400" smtClean="0">
                <a:ea typeface="SimSun" pitchFamily="2" charset="-122"/>
              </a:rPr>
              <a:t>first operand by the second.</a:t>
            </a:r>
            <a:endParaRPr lang="en-US" altLang="zh-CN" sz="2400">
              <a:ea typeface="SimSun" pitchFamily="2" charset="-122"/>
            </a:endParaRP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2610304" y="2939143"/>
            <a:ext cx="2673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itchFamily="49" charset="0"/>
                <a:ea typeface="SimSun" pitchFamily="2" charset="-122"/>
              </a:rPr>
              <a:t>14 / 3</a:t>
            </a:r>
            <a:r>
              <a:rPr lang="en-US" altLang="zh-CN" sz="2000" b="1">
                <a:latin typeface="Times New Roman" pitchFamily="18" charset="0"/>
                <a:ea typeface="SimSun" pitchFamily="2" charset="-122"/>
              </a:rPr>
              <a:t>             </a:t>
            </a:r>
            <a:r>
              <a:rPr lang="en-US" altLang="zh-CN" sz="2000" b="1">
                <a:solidFill>
                  <a:schemeClr val="hlink"/>
                </a:solidFill>
                <a:latin typeface="Arial Unicode MS" pitchFamily="34" charset="-128"/>
                <a:ea typeface="SimSun" pitchFamily="2" charset="-122"/>
              </a:rPr>
              <a:t>equals</a:t>
            </a:r>
            <a:endParaRPr lang="en-US" altLang="zh-CN" sz="2400">
              <a:solidFill>
                <a:schemeClr val="hlink"/>
              </a:solidFill>
              <a:latin typeface="Arial Unicode MS" pitchFamily="34" charset="-128"/>
              <a:ea typeface="SimSun" pitchFamily="2" charset="-122"/>
            </a:endParaRP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2670175" y="3336018"/>
            <a:ext cx="2673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itchFamily="49" charset="0"/>
                <a:ea typeface="SimSun" pitchFamily="2" charset="-122"/>
              </a:rPr>
              <a:t>8 / 12</a:t>
            </a:r>
            <a:r>
              <a:rPr lang="en-US" altLang="zh-CN" sz="2000" b="1">
                <a:latin typeface="Times New Roman" pitchFamily="18" charset="0"/>
                <a:ea typeface="SimSun" pitchFamily="2" charset="-122"/>
              </a:rPr>
              <a:t>             </a:t>
            </a:r>
            <a:r>
              <a:rPr lang="en-US" altLang="zh-CN" sz="2000" b="1">
                <a:solidFill>
                  <a:schemeClr val="hlink"/>
                </a:solidFill>
                <a:latin typeface="Arial Unicode MS" pitchFamily="34" charset="-128"/>
                <a:ea typeface="SimSun" pitchFamily="2" charset="-122"/>
              </a:rPr>
              <a:t>equals</a:t>
            </a:r>
            <a:endParaRPr lang="en-US" altLang="zh-CN" sz="2400">
              <a:solidFill>
                <a:schemeClr val="hlink"/>
              </a:solidFill>
              <a:latin typeface="Arial Unicode MS" pitchFamily="34" charset="-128"/>
              <a:ea typeface="SimSun" pitchFamily="2" charset="-122"/>
            </a:endParaRP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5840639" y="293914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itchFamily="49" charset="0"/>
                <a:ea typeface="SimSun" pitchFamily="2" charset="-122"/>
              </a:rPr>
              <a:t>4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5821362" y="3269085"/>
            <a:ext cx="4345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Ctr="1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itchFamily="49" charset="0"/>
                <a:ea typeface="SimSun" pitchFamily="2" charset="-122"/>
              </a:rPr>
              <a:t>0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555582" y="5368018"/>
            <a:ext cx="3923006" cy="817562"/>
            <a:chOff x="2555582" y="4867275"/>
            <a:chExt cx="3923006" cy="817562"/>
          </a:xfrm>
        </p:grpSpPr>
        <p:sp>
          <p:nvSpPr>
            <p:cNvPr id="33801" name="Text Box 9"/>
            <p:cNvSpPr txBox="1">
              <a:spLocks noChangeArrowheads="1"/>
            </p:cNvSpPr>
            <p:nvPr/>
          </p:nvSpPr>
          <p:spPr bwMode="auto">
            <a:xfrm>
              <a:off x="2667000" y="4867275"/>
              <a:ext cx="26733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Courier New" pitchFamily="49" charset="0"/>
                  <a:ea typeface="SimSun" pitchFamily="2" charset="-122"/>
                </a:rPr>
                <a:t>14 % 3</a:t>
              </a:r>
              <a:r>
                <a:rPr lang="en-US" altLang="zh-CN" sz="2000" b="1">
                  <a:latin typeface="Times New Roman" pitchFamily="18" charset="0"/>
                  <a:ea typeface="SimSun" pitchFamily="2" charset="-122"/>
                </a:rPr>
                <a:t>             </a:t>
              </a:r>
              <a:r>
                <a:rPr lang="en-US" altLang="zh-CN" sz="2000" b="1">
                  <a:solidFill>
                    <a:schemeClr val="hlink"/>
                  </a:solidFill>
                  <a:latin typeface="Arial Unicode MS" pitchFamily="34" charset="-128"/>
                  <a:ea typeface="SimSun" pitchFamily="2" charset="-122"/>
                </a:rPr>
                <a:t>equals</a:t>
              </a:r>
              <a:endParaRPr lang="en-US" altLang="zh-CN" sz="2400">
                <a:solidFill>
                  <a:schemeClr val="hlink"/>
                </a:solidFill>
                <a:latin typeface="Arial Unicode MS" pitchFamily="34" charset="-128"/>
                <a:ea typeface="SimSun" pitchFamily="2" charset="-122"/>
              </a:endParaRPr>
            </a:p>
          </p:txBody>
        </p:sp>
        <p:sp>
          <p:nvSpPr>
            <p:cNvPr id="33802" name="Text Box 10"/>
            <p:cNvSpPr txBox="1">
              <a:spLocks noChangeArrowheads="1"/>
            </p:cNvSpPr>
            <p:nvPr/>
          </p:nvSpPr>
          <p:spPr bwMode="auto">
            <a:xfrm>
              <a:off x="2555582" y="5284727"/>
              <a:ext cx="287771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1" smtClean="0">
                  <a:latin typeface="Courier New" pitchFamily="49" charset="0"/>
                  <a:ea typeface="SimSun" pitchFamily="2" charset="-122"/>
                </a:rPr>
                <a:t> 8  % </a:t>
              </a:r>
              <a:r>
                <a:rPr lang="en-US" altLang="zh-CN" sz="2000" b="1">
                  <a:latin typeface="Courier New" pitchFamily="49" charset="0"/>
                  <a:ea typeface="SimSun" pitchFamily="2" charset="-122"/>
                </a:rPr>
                <a:t>12</a:t>
              </a:r>
              <a:r>
                <a:rPr lang="en-US" altLang="zh-CN" sz="2000" b="1">
                  <a:latin typeface="Times New Roman" pitchFamily="18" charset="0"/>
                  <a:ea typeface="SimSun" pitchFamily="2" charset="-122"/>
                </a:rPr>
                <a:t>           </a:t>
              </a:r>
              <a:r>
                <a:rPr lang="en-US" altLang="zh-CN" sz="2000" b="1" smtClean="0">
                  <a:solidFill>
                    <a:schemeClr val="hlink"/>
                  </a:solidFill>
                  <a:latin typeface="Arial Unicode MS" pitchFamily="34" charset="-128"/>
                  <a:ea typeface="SimSun" pitchFamily="2" charset="-122"/>
                </a:rPr>
                <a:t>equals</a:t>
              </a:r>
              <a:endParaRPr lang="en-US" altLang="zh-CN" sz="2400">
                <a:solidFill>
                  <a:schemeClr val="hlink"/>
                </a:solidFill>
                <a:latin typeface="Arial Unicode MS" pitchFamily="34" charset="-128"/>
                <a:ea typeface="SimSun" pitchFamily="2" charset="-122"/>
              </a:endParaRPr>
            </a:p>
          </p:txBody>
        </p:sp>
        <p:sp>
          <p:nvSpPr>
            <p:cNvPr id="33803" name="Text Box 11"/>
            <p:cNvSpPr txBox="1">
              <a:spLocks noChangeArrowheads="1"/>
            </p:cNvSpPr>
            <p:nvPr/>
          </p:nvSpPr>
          <p:spPr bwMode="auto">
            <a:xfrm>
              <a:off x="6142038" y="4876800"/>
              <a:ext cx="336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Courier New" pitchFamily="49" charset="0"/>
                  <a:ea typeface="SimSun" pitchFamily="2" charset="-122"/>
                </a:rPr>
                <a:t>2</a:t>
              </a:r>
              <a:endParaRPr lang="en-US" altLang="zh-CN" sz="240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33804" name="Text Box 12"/>
            <p:cNvSpPr txBox="1">
              <a:spLocks noChangeArrowheads="1"/>
            </p:cNvSpPr>
            <p:nvPr/>
          </p:nvSpPr>
          <p:spPr bwMode="auto">
            <a:xfrm>
              <a:off x="6142038" y="5264150"/>
              <a:ext cx="336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Courier New" pitchFamily="49" charset="0"/>
                  <a:ea typeface="SimSun" pitchFamily="2" charset="-122"/>
                </a:rPr>
                <a:t>8</a:t>
              </a:r>
              <a:endParaRPr lang="en-US" altLang="zh-CN" sz="2400">
                <a:latin typeface="Times New Roman" pitchFamily="18" charset="0"/>
                <a:ea typeface="SimSun" pitchFamily="2" charset="-122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B3E64E-FE66-4229-8C53-5101BCD5AA5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638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autoUpdateAnimBg="0"/>
      <p:bldP spid="33797" grpId="0" autoUpdateAnimBg="0"/>
      <p:bldP spid="33798" grpId="0" autoUpdateAnimBg="0"/>
      <p:bldP spid="33799" grpId="0" autoUpdateAnimBg="0"/>
      <p:bldP spid="3380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Operator Precedence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75000"/>
              </a:spcBef>
            </a:pPr>
            <a:r>
              <a:rPr lang="en-US" altLang="zh-CN" sz="2400" smtClean="0">
                <a:ea typeface="SimSun" pitchFamily="2" charset="-122"/>
              </a:rPr>
              <a:t>Operators can be combined into complex expressions</a:t>
            </a:r>
          </a:p>
          <a:p>
            <a:pPr algn="ctr">
              <a:spcBef>
                <a:spcPct val="75000"/>
              </a:spcBef>
              <a:buFontTx/>
              <a:buNone/>
            </a:pPr>
            <a:r>
              <a:rPr lang="en-US" altLang="zh-CN" sz="2400" b="1" smtClean="0">
                <a:latin typeface="Courier New" pitchFamily="49" charset="0"/>
                <a:ea typeface="SimSun" pitchFamily="2" charset="-122"/>
              </a:rPr>
              <a:t>result  =  total + count / max - offset;</a:t>
            </a:r>
            <a:endParaRPr lang="en-US" altLang="zh-CN" sz="2400" b="1" smtClean="0">
              <a:ea typeface="SimSun" pitchFamily="2" charset="-122"/>
            </a:endParaRPr>
          </a:p>
          <a:p>
            <a:pPr>
              <a:spcBef>
                <a:spcPct val="75000"/>
              </a:spcBef>
            </a:pPr>
            <a:r>
              <a:rPr lang="en-US" altLang="zh-CN" sz="2400" smtClean="0">
                <a:ea typeface="SimSun" pitchFamily="2" charset="-122"/>
              </a:rPr>
              <a:t>The order in which </a:t>
            </a:r>
            <a:r>
              <a:rPr lang="en-US" altLang="zh-CN" sz="2400" smtClean="0">
                <a:ea typeface="SimSun" pitchFamily="2" charset="-122"/>
              </a:rPr>
              <a:t>the </a:t>
            </a:r>
            <a:r>
              <a:rPr lang="en-US" altLang="zh-CN" sz="2400" smtClean="0">
                <a:ea typeface="SimSun" pitchFamily="2" charset="-122"/>
              </a:rPr>
              <a:t>operations are done is important.</a:t>
            </a:r>
          </a:p>
          <a:p>
            <a:pPr>
              <a:spcBef>
                <a:spcPct val="75000"/>
              </a:spcBef>
            </a:pPr>
            <a:r>
              <a:rPr lang="en-US" altLang="zh-CN" sz="2400" smtClean="0">
                <a:ea typeface="SimSun" pitchFamily="2" charset="-122"/>
              </a:rPr>
              <a:t>Multiplication, division, and remainder are evaluated prior to addition, subtraction, and string </a:t>
            </a:r>
            <a:r>
              <a:rPr lang="en-US" altLang="zh-CN" sz="2400" smtClean="0">
                <a:ea typeface="SimSun" pitchFamily="2" charset="-122"/>
              </a:rPr>
              <a:t>concatenation.</a:t>
            </a:r>
            <a:endParaRPr lang="en-US" altLang="zh-CN" sz="2400" smtClean="0">
              <a:ea typeface="SimSun" pitchFamily="2" charset="-122"/>
            </a:endParaRPr>
          </a:p>
          <a:p>
            <a:pPr>
              <a:spcBef>
                <a:spcPct val="75000"/>
              </a:spcBef>
            </a:pPr>
            <a:r>
              <a:rPr lang="en-US" altLang="zh-CN" sz="2400" smtClean="0">
                <a:ea typeface="SimSun" pitchFamily="2" charset="-122"/>
              </a:rPr>
              <a:t>Arithmetic operators with the same precedence are evaluated from left to right, but parentheses can be used to force the evaluation order.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B3E64E-FE66-4229-8C53-5101BCD5AA5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3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450189" y="6106144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5870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192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Operator Precedence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85850" y="1360714"/>
            <a:ext cx="7470321" cy="871538"/>
          </a:xfrm>
        </p:spPr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What is the order of evaluation in the following expressions?</a:t>
            </a: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3168650" y="2620675"/>
            <a:ext cx="3079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itchFamily="49" charset="0"/>
                <a:ea typeface="SimSun" pitchFamily="2" charset="-122"/>
              </a:rPr>
              <a:t>a / (b + c) - d % e</a:t>
            </a:r>
          </a:p>
        </p:txBody>
      </p:sp>
      <p:sp>
        <p:nvSpPr>
          <p:cNvPr id="35855" name="AutoShape 15"/>
          <p:cNvSpPr>
            <a:spLocks noChangeArrowheads="1"/>
          </p:cNvSpPr>
          <p:nvPr/>
        </p:nvSpPr>
        <p:spPr bwMode="auto">
          <a:xfrm>
            <a:off x="3473450" y="3001675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2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5856" name="AutoShape 16"/>
          <p:cNvSpPr>
            <a:spLocks noChangeArrowheads="1"/>
          </p:cNvSpPr>
          <p:nvPr/>
        </p:nvSpPr>
        <p:spPr bwMode="auto">
          <a:xfrm>
            <a:off x="5607050" y="3001675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3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5857" name="AutoShape 17"/>
          <p:cNvSpPr>
            <a:spLocks noChangeArrowheads="1"/>
          </p:cNvSpPr>
          <p:nvPr/>
        </p:nvSpPr>
        <p:spPr bwMode="auto">
          <a:xfrm>
            <a:off x="4997450" y="3001675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4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5858" name="AutoShape 18"/>
          <p:cNvSpPr>
            <a:spLocks noChangeArrowheads="1"/>
          </p:cNvSpPr>
          <p:nvPr/>
        </p:nvSpPr>
        <p:spPr bwMode="auto">
          <a:xfrm>
            <a:off x="4235450" y="3001675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1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5859" name="Text Box 19"/>
          <p:cNvSpPr txBox="1">
            <a:spLocks noChangeArrowheads="1"/>
          </p:cNvSpPr>
          <p:nvPr/>
        </p:nvSpPr>
        <p:spPr bwMode="auto">
          <a:xfrm>
            <a:off x="3041650" y="3839875"/>
            <a:ext cx="3689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itchFamily="49" charset="0"/>
                <a:ea typeface="SimSun" pitchFamily="2" charset="-122"/>
              </a:rPr>
              <a:t>a / (b * (c + (d - e)))</a:t>
            </a:r>
          </a:p>
        </p:txBody>
      </p:sp>
      <p:sp>
        <p:nvSpPr>
          <p:cNvPr id="35860" name="AutoShape 20"/>
          <p:cNvSpPr>
            <a:spLocks noChangeArrowheads="1"/>
          </p:cNvSpPr>
          <p:nvPr/>
        </p:nvSpPr>
        <p:spPr bwMode="auto">
          <a:xfrm>
            <a:off x="3346450" y="4220875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4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5861" name="AutoShape 21"/>
          <p:cNvSpPr>
            <a:spLocks noChangeArrowheads="1"/>
          </p:cNvSpPr>
          <p:nvPr/>
        </p:nvSpPr>
        <p:spPr bwMode="auto">
          <a:xfrm>
            <a:off x="5632450" y="4220875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1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5862" name="AutoShape 22"/>
          <p:cNvSpPr>
            <a:spLocks noChangeArrowheads="1"/>
          </p:cNvSpPr>
          <p:nvPr/>
        </p:nvSpPr>
        <p:spPr bwMode="auto">
          <a:xfrm>
            <a:off x="4895850" y="4220875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2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5863" name="AutoShape 23"/>
          <p:cNvSpPr>
            <a:spLocks noChangeArrowheads="1"/>
          </p:cNvSpPr>
          <p:nvPr/>
        </p:nvSpPr>
        <p:spPr bwMode="auto">
          <a:xfrm>
            <a:off x="4133850" y="4220875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3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0B392-D7E7-4003-AF74-0BE1A52E637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73044" y="5555848"/>
            <a:ext cx="631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00FF"/>
                </a:solidFill>
              </a:rPr>
              <a:t>In PowerPoint, click on the slide to show sucessive results.</a:t>
            </a:r>
            <a:endParaRPr lang="en-US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234953"/>
      </p:ext>
    </p:extLst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build="p" autoUpdateAnimBg="0" advAuto="0"/>
      <p:bldP spid="35855" grpId="0" animBg="1" autoUpdateAnimBg="0"/>
      <p:bldP spid="35856" grpId="0" animBg="1" autoUpdateAnimBg="0"/>
      <p:bldP spid="35857" grpId="0" animBg="1" autoUpdateAnimBg="0"/>
      <p:bldP spid="35858" grpId="0" animBg="1" autoUpdateAnimBg="0"/>
      <p:bldP spid="35859" grpId="0" autoUpdateAnimBg="0"/>
      <p:bldP spid="35860" grpId="0" animBg="1" autoUpdateAnimBg="0"/>
      <p:bldP spid="35861" grpId="0" animBg="1" autoUpdateAnimBg="0"/>
      <p:bldP spid="35862" grpId="0" animBg="1" autoUpdateAnimBg="0"/>
      <p:bldP spid="35863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Exercises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9234" y="1388328"/>
            <a:ext cx="7772400" cy="307216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smtClean="0"/>
              <a:t>Given the declarations below, find the result of each expression (in a Java program). </a:t>
            </a:r>
            <a:endParaRPr lang="fr-FR" altLang="en-US" sz="2400" smtClean="0"/>
          </a:p>
          <a:p>
            <a:pPr>
              <a:buFontTx/>
              <a:buNone/>
            </a:pPr>
            <a:endParaRPr lang="fr-FR" altLang="en-US" sz="200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fr-FR" altLang="en-US" sz="2000" b="1" smtClean="0">
                <a:latin typeface="Courier New" pitchFamily="49" charset="0"/>
              </a:rPr>
              <a:t>int a = 3, b = 10, c = 7;</a:t>
            </a:r>
          </a:p>
          <a:p>
            <a:pPr>
              <a:buFontTx/>
              <a:buNone/>
            </a:pPr>
            <a:endParaRPr lang="en-US" altLang="en-US" sz="2000" smtClean="0">
              <a:latin typeface="Courier New" pitchFamily="49" charset="0"/>
            </a:endParaRPr>
          </a:p>
          <a:p>
            <a:r>
              <a:rPr lang="en-US" altLang="en-US" sz="2000" smtClean="0">
                <a:latin typeface="Courier New" pitchFamily="49" charset="0"/>
              </a:rPr>
              <a:t>a / b</a:t>
            </a:r>
            <a:endParaRPr lang="fr-FR" altLang="en-US" sz="2000" smtClean="0">
              <a:latin typeface="Courier New" pitchFamily="49" charset="0"/>
            </a:endParaRPr>
          </a:p>
          <a:p>
            <a:r>
              <a:rPr lang="fr-FR" altLang="en-US" sz="2000" smtClean="0">
                <a:latin typeface="Courier New" pitchFamily="49" charset="0"/>
              </a:rPr>
              <a:t>b / a</a:t>
            </a:r>
          </a:p>
          <a:p>
            <a:r>
              <a:rPr lang="en-US" altLang="en-US" sz="2000" smtClean="0">
                <a:latin typeface="Courier New" pitchFamily="49" charset="0"/>
              </a:rPr>
              <a:t>b </a:t>
            </a:r>
            <a:r>
              <a:rPr lang="en-US" altLang="en-US" sz="2000" smtClean="0">
                <a:latin typeface="Courier New" pitchFamily="49" charset="0"/>
              </a:rPr>
              <a:t>% </a:t>
            </a:r>
            <a:r>
              <a:rPr lang="en-US" altLang="en-US" sz="2000" smtClean="0">
                <a:latin typeface="Courier New" pitchFamily="49" charset="0"/>
              </a:rPr>
              <a:t>a</a:t>
            </a:r>
            <a:endParaRPr lang="en-US" altLang="en-US" sz="2000" smtClean="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B3E64E-FE66-4229-8C53-5101BCD5AA5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82391" y="500689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00FF"/>
                </a:solidFill>
              </a:rPr>
              <a:t>Answers on next slides.</a:t>
            </a:r>
            <a:endParaRPr lang="en-US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2497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Program to answer exercise</a:t>
            </a: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B3E64E-FE66-4229-8C53-5101BCD5AA5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505" y="1454491"/>
            <a:ext cx="6576060" cy="513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05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Exercise Answers</a:t>
            </a: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B3E64E-FE66-4229-8C53-5101BCD5AA5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500" y="1668733"/>
            <a:ext cx="669607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869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650648"/>
          </a:xfrm>
        </p:spPr>
        <p:txBody>
          <a:bodyPr/>
          <a:lstStyle/>
          <a:p>
            <a:r>
              <a:rPr lang="en-US" altLang="zh-CN" sz="3200" smtClean="0">
                <a:ea typeface="SimSun" pitchFamily="2" charset="-122"/>
              </a:rPr>
              <a:t>Assignment Revisited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143000"/>
            <a:ext cx="7772400" cy="1012825"/>
          </a:xfrm>
        </p:spPr>
        <p:txBody>
          <a:bodyPr/>
          <a:lstStyle/>
          <a:p>
            <a:r>
              <a:rPr lang="en-US" altLang="zh-CN" sz="2400" smtClean="0">
                <a:ea typeface="SimSun" pitchFamily="2" charset="-122"/>
              </a:rPr>
              <a:t>The assignment operator has a lower precedence than the arithmetic operators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287713" y="2286000"/>
            <a:ext cx="43878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B0F0"/>
                </a:solidFill>
                <a:latin typeface="Arial Unicode MS" pitchFamily="34" charset="-128"/>
                <a:ea typeface="SimSun" pitchFamily="2" charset="-122"/>
              </a:rPr>
              <a:t>First the expression on the right hand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B0F0"/>
                </a:solidFill>
                <a:latin typeface="Arial Unicode MS" pitchFamily="34" charset="-128"/>
                <a:ea typeface="SimSun" pitchFamily="2" charset="-122"/>
              </a:rPr>
              <a:t>side of the = operator is evaluated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1981200" y="5180013"/>
            <a:ext cx="36115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latin typeface="Arial Unicode MS" pitchFamily="34" charset="-128"/>
                <a:ea typeface="SimSun" pitchFamily="2" charset="-122"/>
              </a:rPr>
              <a:t>Then the result is stored in the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latin typeface="Arial Unicode MS" pitchFamily="34" charset="-128"/>
                <a:ea typeface="SimSun" pitchFamily="2" charset="-122"/>
              </a:rPr>
              <a:t>variable on the left hand side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1905000" y="3198813"/>
            <a:ext cx="5365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itchFamily="49" charset="0"/>
                <a:ea typeface="SimSun" pitchFamily="2" charset="-122"/>
              </a:rPr>
              <a:t>answer  =  sum / 4 + MAX * lowest;</a:t>
            </a:r>
            <a:endParaRPr lang="en-US" altLang="zh-CN" sz="2400" b="1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6871" name="AutoShape 7"/>
          <p:cNvSpPr>
            <a:spLocks noChangeArrowheads="1"/>
          </p:cNvSpPr>
          <p:nvPr/>
        </p:nvSpPr>
        <p:spPr bwMode="auto">
          <a:xfrm>
            <a:off x="4191000" y="3656013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1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6872" name="AutoShape 8"/>
          <p:cNvSpPr>
            <a:spLocks noChangeArrowheads="1"/>
          </p:cNvSpPr>
          <p:nvPr/>
        </p:nvSpPr>
        <p:spPr bwMode="auto">
          <a:xfrm>
            <a:off x="3124200" y="3656013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4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6873" name="AutoShape 9"/>
          <p:cNvSpPr>
            <a:spLocks noChangeArrowheads="1"/>
          </p:cNvSpPr>
          <p:nvPr/>
        </p:nvSpPr>
        <p:spPr bwMode="auto">
          <a:xfrm>
            <a:off x="4800600" y="3656013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3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6874" name="AutoShape 10"/>
          <p:cNvSpPr>
            <a:spLocks noChangeArrowheads="1"/>
          </p:cNvSpPr>
          <p:nvPr/>
        </p:nvSpPr>
        <p:spPr bwMode="auto">
          <a:xfrm>
            <a:off x="5715000" y="3656013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2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6875" name="AutoShape 11"/>
          <p:cNvSpPr>
            <a:spLocks/>
          </p:cNvSpPr>
          <p:nvPr/>
        </p:nvSpPr>
        <p:spPr bwMode="auto">
          <a:xfrm rot="16200000" flipV="1">
            <a:off x="5219700" y="2855913"/>
            <a:ext cx="304800" cy="3276600"/>
          </a:xfrm>
          <a:prstGeom prst="leftBrace">
            <a:avLst>
              <a:gd name="adj1" fmla="val 89583"/>
              <a:gd name="adj2" fmla="val 50046"/>
            </a:avLst>
          </a:prstGeom>
          <a:noFill/>
          <a:ln w="31750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-48" charset="0"/>
              <a:ea typeface="MS PGothic" pitchFamily="34" charset="-128"/>
            </a:endParaRPr>
          </a:p>
        </p:txBody>
      </p:sp>
      <p:cxnSp>
        <p:nvCxnSpPr>
          <p:cNvPr id="36876" name="AutoShape 12"/>
          <p:cNvCxnSpPr>
            <a:cxnSpLocks noChangeShapeType="1"/>
            <a:stCxn id="36875" idx="1"/>
          </p:cNvCxnSpPr>
          <p:nvPr/>
        </p:nvCxnSpPr>
        <p:spPr bwMode="auto">
          <a:xfrm rot="16200000" flipV="1">
            <a:off x="3668712" y="2959101"/>
            <a:ext cx="396875" cy="3009900"/>
          </a:xfrm>
          <a:prstGeom prst="bentConnector4">
            <a:avLst>
              <a:gd name="adj1" fmla="val -53602"/>
              <a:gd name="adj2" fmla="val 100000"/>
            </a:avLst>
          </a:prstGeom>
          <a:noFill/>
          <a:ln w="31750">
            <a:solidFill>
              <a:srgbClr val="FF3300"/>
            </a:solidFill>
            <a:miter lim="800000"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0B392-D7E7-4003-AF74-0BE1A52E637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50019" y="6213770"/>
            <a:ext cx="631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00FF"/>
                </a:solidFill>
              </a:rPr>
              <a:t>In PowerPoint, click on the slide to show sucessive results.</a:t>
            </a:r>
            <a:endParaRPr lang="en-US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179830"/>
      </p:ext>
    </p:extLst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uild="p" autoUpdateAnimBg="0" advAuto="0"/>
      <p:bldP spid="36868" grpId="0" autoUpdateAnimBg="0"/>
      <p:bldP spid="36869" grpId="0" autoUpdateAnimBg="0"/>
      <p:bldP spid="36871" grpId="0" animBg="1" autoUpdateAnimBg="0"/>
      <p:bldP spid="36872" grpId="0" animBg="1" autoUpdateAnimBg="0"/>
      <p:bldP spid="36873" grpId="0" animBg="1" autoUpdateAnimBg="0"/>
      <p:bldP spid="36874" grpId="0" animBg="1" autoUpdateAnimBg="0"/>
      <p:bldP spid="36875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2670</TotalTime>
  <Words>527</Words>
  <Application>Microsoft Office PowerPoint</Application>
  <PresentationFormat>On-screen Show (4:3)</PresentationFormat>
  <Paragraphs>122</Paragraphs>
  <Slides>15</Slides>
  <Notes>0</Notes>
  <HiddenSlides>0</HiddenSlides>
  <MMClips>5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Blends</vt:lpstr>
      <vt:lpstr>Expressions</vt:lpstr>
      <vt:lpstr>Expressions</vt:lpstr>
      <vt:lpstr>Division and Remainder</vt:lpstr>
      <vt:lpstr>Operator Precedence</vt:lpstr>
      <vt:lpstr>Operator Precedence</vt:lpstr>
      <vt:lpstr>Exercises</vt:lpstr>
      <vt:lpstr>Program to answer exercise</vt:lpstr>
      <vt:lpstr>Exercise Answers</vt:lpstr>
      <vt:lpstr>Assignment Revisited</vt:lpstr>
      <vt:lpstr>Exercise</vt:lpstr>
      <vt:lpstr>PowerPoint Presentation</vt:lpstr>
      <vt:lpstr>PowerPoint Presentation</vt:lpstr>
      <vt:lpstr>Assignment Operators</vt:lpstr>
      <vt:lpstr>Assignment Operators</vt:lpstr>
      <vt:lpstr>Assignment Operators</vt:lpstr>
    </vt:vector>
  </TitlesOfParts>
  <Company>USF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</dc:title>
  <dc:creator>Rollins Turner</dc:creator>
  <cp:lastModifiedBy>Rollins</cp:lastModifiedBy>
  <cp:revision>65</cp:revision>
  <cp:lastPrinted>2016-01-15T01:29:27Z</cp:lastPrinted>
  <dcterms:created xsi:type="dcterms:W3CDTF">2004-08-25T15:48:26Z</dcterms:created>
  <dcterms:modified xsi:type="dcterms:W3CDTF">2016-01-18T22:21:02Z</dcterms:modified>
</cp:coreProperties>
</file>