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9" r:id="rId9"/>
    <p:sldId id="333" r:id="rId10"/>
    <p:sldId id="334" r:id="rId1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6" autoAdjust="0"/>
    <p:restoredTop sz="97340" autoAdjust="0"/>
  </p:normalViewPr>
  <p:slideViewPr>
    <p:cSldViewPr snapToGrid="0">
      <p:cViewPr varScale="1">
        <p:scale>
          <a:sx n="68" d="100"/>
          <a:sy n="68" d="100"/>
        </p:scale>
        <p:origin x="-12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0CB3BD-4417-486C-A4F0-1A8672218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17930C1-2BED-4AD4-BE76-30824F3F9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473878-9871-4DE7-8C83-8217C2DD5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F2FD8-B806-4372-BDBB-CACD878B3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B8706-1047-4531-AC05-E83B135D9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E64E-FE66-4229-8C53-5101BCD5A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15DD4-828E-4368-9066-5ACCF737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5BBB-A69C-4BB6-93E5-68F4B6AA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919EE-A788-4F7C-84FC-3E8810A2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BE72-A0E5-4834-B4F5-7A72AA0E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0B392-D7E7-4003-AF74-0BE1A52E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A0D3-70C9-4997-A861-A4DFB4C3C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2F47-E06D-480B-892A-5B6A8DA55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Classes and Objects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5C1BF0D-F613-4171-AF07-FB643D23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Interactive Programs</a:t>
            </a: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8286" y="3886200"/>
            <a:ext cx="6400800" cy="1064941"/>
          </a:xfrm>
        </p:spPr>
        <p:txBody>
          <a:bodyPr/>
          <a:lstStyle/>
          <a:p>
            <a:r>
              <a:rPr lang="en-US" altLang="en-US" sz="2800" smtClean="0"/>
              <a:t>Programs that get input from the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3878-9871-4DE7-8C83-8217C2DD57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82126" y="4745696"/>
            <a:ext cx="487363" cy="487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4372" y="6032809"/>
            <a:ext cx="717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In PowerPoint, click on the speaker icon then click the "Play" button to hear the narration.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7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894460" y="247767"/>
            <a:ext cx="7793037" cy="700087"/>
          </a:xfrm>
        </p:spPr>
        <p:txBody>
          <a:bodyPr/>
          <a:lstStyle/>
          <a:p>
            <a:r>
              <a:rPr lang="en-US" altLang="en-US" sz="2400" dirty="0" smtClean="0"/>
              <a:t>Grading Guidelines for Java Labs and Lab Exams</a:t>
            </a:r>
          </a:p>
        </p:txBody>
      </p:sp>
      <p:sp>
        <p:nvSpPr>
          <p:cNvPr id="52227" name="Content Placeholder 8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8686800" cy="4267200"/>
          </a:xfrm>
        </p:spPr>
        <p:txBody>
          <a:bodyPr/>
          <a:lstStyle/>
          <a:p>
            <a:r>
              <a:rPr lang="en-US" altLang="en-US" sz="2400" smtClean="0"/>
              <a:t>80% - Functionality: Runs correctly, generating correct outputs. </a:t>
            </a:r>
            <a:r>
              <a:rPr lang="en-US" altLang="en-US" sz="2400" smtClean="0">
                <a:solidFill>
                  <a:srgbClr val="FF0000"/>
                </a:solidFill>
              </a:rPr>
              <a:t>A program that does not compile will result in a zero. 	</a:t>
            </a:r>
          </a:p>
          <a:p>
            <a:r>
              <a:rPr lang="en-US" altLang="en-US" sz="2400" smtClean="0"/>
              <a:t>10% - Style: Use consistent indentation to emphasize block structure; variables have meaningful names.</a:t>
            </a:r>
          </a:p>
          <a:p>
            <a:r>
              <a:rPr lang="en-US" altLang="en-US" sz="2400" smtClean="0"/>
              <a:t>10% - Comments: Comment major code segments </a:t>
            </a:r>
            <a:r>
              <a:rPr lang="en-US" altLang="en-US" sz="2400" smtClean="0"/>
              <a:t>adequately.</a:t>
            </a:r>
            <a:endParaRPr lang="en-US" altLang="en-US" sz="2400" smtClean="0"/>
          </a:p>
          <a:p>
            <a:endParaRPr lang="en-US" alt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143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400050"/>
          </a:xfrm>
        </p:spPr>
        <p:txBody>
          <a:bodyPr/>
          <a:lstStyle/>
          <a:p>
            <a:r>
              <a:rPr lang="en-US" altLang="zh-CN" sz="3600" smtClean="0">
                <a:ea typeface="SimSun" pitchFamily="2" charset="-122"/>
              </a:rPr>
              <a:t>Interactive Programs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2945" y="1534886"/>
            <a:ext cx="7772400" cy="4989513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Programs generally need input on which to operate - The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400" dirty="0" smtClean="0">
                <a:ea typeface="SimSun" pitchFamily="2" charset="-122"/>
              </a:rPr>
              <a:t> class provides convenient methods for reading input values of various types.</a:t>
            </a:r>
          </a:p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A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400" dirty="0" smtClean="0">
                <a:ea typeface="SimSun" pitchFamily="2" charset="-122"/>
              </a:rPr>
              <a:t> object can be set up to read input from various sources, including the keyboard.</a:t>
            </a:r>
          </a:p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Keyboard input is </a:t>
            </a:r>
            <a:r>
              <a:rPr lang="en-US" altLang="zh-CN" sz="2400" smtClean="0">
                <a:ea typeface="SimSun" pitchFamily="2" charset="-122"/>
              </a:rPr>
              <a:t>represented </a:t>
            </a:r>
            <a:r>
              <a:rPr lang="en-US" altLang="zh-CN" sz="2400" smtClean="0">
                <a:ea typeface="SimSun" pitchFamily="2" charset="-122"/>
              </a:rPr>
              <a:t>in Java by </a:t>
            </a:r>
            <a:r>
              <a:rPr lang="en-US" altLang="zh-CN" sz="2400" dirty="0" smtClean="0">
                <a:ea typeface="SimSun" pitchFamily="2" charset="-122"/>
              </a:rPr>
              <a:t>the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System.in</a:t>
            </a:r>
            <a:r>
              <a:rPr lang="en-US" altLang="zh-CN" sz="2400" dirty="0" smtClean="0">
                <a:ea typeface="SimSun" pitchFamily="2" charset="-122"/>
              </a:rPr>
              <a:t> object.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83843" y="55151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1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" y="583248"/>
            <a:ext cx="8686800" cy="352425"/>
          </a:xfrm>
        </p:spPr>
        <p:txBody>
          <a:bodyPr/>
          <a:lstStyle/>
          <a:p>
            <a:r>
              <a:rPr lang="en-US" altLang="zh-CN" sz="3200" dirty="0" smtClean="0">
                <a:ea typeface="SimSun" pitchFamily="2" charset="-122"/>
              </a:rPr>
              <a:t>Reading Keyboard Input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34490"/>
            <a:ext cx="8229600" cy="5064125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zh-CN" sz="2000" smtClean="0">
                <a:ea typeface="SimSun" pitchFamily="2" charset="-122"/>
              </a:rPr>
              <a:t>The following line creates a Scanner object that reads from the keyboard: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Scanner scan = new 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Scanner(System.in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);</a:t>
            </a:r>
          </a:p>
          <a:p>
            <a:pPr>
              <a:spcBef>
                <a:spcPct val="70000"/>
              </a:spcBef>
            </a:pPr>
            <a:endParaRPr lang="en-US" altLang="zh-CN" sz="2000" smtClean="0">
              <a:ea typeface="SimSun" pitchFamily="2" charset="-122"/>
            </a:endParaRPr>
          </a:p>
          <a:p>
            <a:pPr>
              <a:spcBef>
                <a:spcPct val="70000"/>
              </a:spcBef>
            </a:pPr>
            <a:r>
              <a:rPr lang="en-US" altLang="zh-CN" sz="2000" smtClean="0">
                <a:ea typeface="SimSun" pitchFamily="2" charset="-122"/>
              </a:rPr>
              <a:t>The 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new</a:t>
            </a:r>
            <a:r>
              <a:rPr lang="en-US" altLang="zh-CN" sz="2000" smtClean="0">
                <a:ea typeface="SimSun" pitchFamily="2" charset="-122"/>
              </a:rPr>
              <a:t> operator creates the 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000" smtClean="0">
                <a:ea typeface="SimSun" pitchFamily="2" charset="-122"/>
              </a:rPr>
              <a:t> object</a:t>
            </a:r>
          </a:p>
          <a:p>
            <a:pPr>
              <a:spcBef>
                <a:spcPct val="70000"/>
              </a:spcBef>
            </a:pPr>
            <a:r>
              <a:rPr lang="en-US" altLang="zh-CN" sz="2000" smtClean="0">
                <a:ea typeface="SimSun" pitchFamily="2" charset="-122"/>
              </a:rPr>
              <a:t>Once created, the 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000" smtClean="0">
                <a:ea typeface="SimSun" pitchFamily="2" charset="-122"/>
              </a:rPr>
              <a:t> object can be used to invoke various input methods, such as:           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zh-CN" sz="2000" smtClean="0">
                <a:latin typeface="Courier New" pitchFamily="49" charset="0"/>
                <a:ea typeface="SimSun" pitchFamily="2" charset="-122"/>
              </a:rPr>
              <a:t>	</a:t>
            </a:r>
            <a:r>
              <a:rPr lang="en-US" altLang="zh-CN" sz="2000" b="1" smtClean="0">
                <a:latin typeface="Courier New" pitchFamily="49" charset="0"/>
                <a:ea typeface="SimSun" pitchFamily="2" charset="-122"/>
              </a:rPr>
              <a:t>answer = scan.nextLine();</a:t>
            </a:r>
            <a:endParaRPr lang="en-US" altLang="zh-CN" sz="2000" b="1" smtClean="0"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38805" y="548167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6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dirty="0">
                <a:ea typeface="SimSun" pitchFamily="2" charset="-122"/>
              </a:rPr>
              <a:t>Reading Keyboard </a:t>
            </a:r>
            <a:r>
              <a:rPr lang="en-US" altLang="zh-CN" sz="3200" dirty="0" smtClean="0">
                <a:ea typeface="SimSun" pitchFamily="2" charset="-122"/>
              </a:rPr>
              <a:t>Input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3574" y="1295400"/>
            <a:ext cx="7772400" cy="4989513"/>
          </a:xfrm>
        </p:spPr>
        <p:txBody>
          <a:bodyPr/>
          <a:lstStyle/>
          <a:p>
            <a:r>
              <a:rPr lang="en-US" altLang="zh-CN" sz="2400" dirty="0" smtClean="0">
                <a:ea typeface="SimSun" pitchFamily="2" charset="-122"/>
              </a:rPr>
              <a:t>The </a:t>
            </a:r>
            <a:r>
              <a:rPr lang="en-US" altLang="zh-CN" sz="2400" b="1" dirty="0" err="1" smtClean="0">
                <a:latin typeface="Courier New" pitchFamily="49" charset="0"/>
                <a:ea typeface="SimSun" pitchFamily="2" charset="-122"/>
              </a:rPr>
              <a:t>nextLine</a:t>
            </a:r>
            <a:r>
              <a:rPr lang="en-US" altLang="zh-CN" sz="2400" dirty="0" smtClean="0">
                <a:ea typeface="SimSun" pitchFamily="2" charset="-122"/>
              </a:rPr>
              <a:t> method reads all of the input until the newline character (\n, end of the line) is found.</a:t>
            </a:r>
          </a:p>
          <a:p>
            <a:endParaRPr lang="en-US" altLang="zh-CN" sz="2400" dirty="0" smtClean="0">
              <a:ea typeface="SimSun" pitchFamily="2" charset="-122"/>
            </a:endParaRPr>
          </a:p>
          <a:p>
            <a:r>
              <a:rPr lang="en-US" altLang="zh-CN" sz="2400" dirty="0" smtClean="0">
                <a:ea typeface="SimSun" pitchFamily="2" charset="-122"/>
              </a:rPr>
              <a:t>The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400" dirty="0" smtClean="0">
                <a:ea typeface="SimSun" pitchFamily="2" charset="-122"/>
              </a:rPr>
              <a:t> class is part of the </a:t>
            </a:r>
            <a:r>
              <a:rPr lang="en-US" altLang="zh-CN" sz="2400" b="1" dirty="0" err="1" smtClean="0">
                <a:latin typeface="Courier New" pitchFamily="49" charset="0"/>
                <a:ea typeface="SimSun" pitchFamily="2" charset="-122"/>
              </a:rPr>
              <a:t>java.util</a:t>
            </a:r>
            <a:r>
              <a:rPr lang="en-US" altLang="zh-CN" sz="2400" dirty="0" smtClean="0">
                <a:ea typeface="SimSun" pitchFamily="2" charset="-122"/>
              </a:rPr>
              <a:t> class library, and must be </a:t>
            </a:r>
            <a:r>
              <a:rPr lang="en-US" altLang="zh-CN" sz="2400" i="1" dirty="0" smtClean="0">
                <a:ea typeface="SimSun" pitchFamily="2" charset="-122"/>
              </a:rPr>
              <a:t>imported</a:t>
            </a:r>
            <a:r>
              <a:rPr lang="en-US" altLang="zh-CN" sz="2400" dirty="0" smtClean="0">
                <a:ea typeface="SimSun" pitchFamily="2" charset="-122"/>
              </a:rPr>
              <a:t> into a program to be used</a:t>
            </a:r>
          </a:p>
          <a:p>
            <a:endParaRPr lang="en-US" altLang="zh-CN" sz="2400" dirty="0" smtClean="0">
              <a:ea typeface="SimSun" pitchFamily="2" charset="-122"/>
            </a:endParaRPr>
          </a:p>
          <a:p>
            <a:r>
              <a:rPr lang="en-US" altLang="zh-CN" sz="2400" dirty="0" smtClean="0">
                <a:ea typeface="SimSun" pitchFamily="2" charset="-122"/>
              </a:rPr>
              <a:t>At the beginning of your program, write</a:t>
            </a:r>
          </a:p>
          <a:p>
            <a:pPr>
              <a:buFontTx/>
              <a:buNone/>
            </a:pPr>
            <a:r>
              <a:rPr lang="en-US" altLang="zh-CN" sz="2400" dirty="0" smtClean="0">
                <a:ea typeface="SimSun" pitchFamily="2" charset="-122"/>
              </a:rPr>
              <a:t>		</a:t>
            </a:r>
            <a:r>
              <a:rPr lang="en-US" altLang="zh-CN" sz="2400" i="1" dirty="0" smtClean="0">
                <a:ea typeface="SimSun" pitchFamily="2" charset="-122"/>
              </a:rPr>
              <a:t>import </a:t>
            </a:r>
            <a:r>
              <a:rPr lang="en-US" altLang="zh-CN" sz="2400" i="1" dirty="0" err="1" smtClean="0">
                <a:ea typeface="SimSun" pitchFamily="2" charset="-122"/>
              </a:rPr>
              <a:t>java.util.Scanner</a:t>
            </a:r>
            <a:r>
              <a:rPr lang="en-US" altLang="zh-CN" sz="2400" i="1" dirty="0" smtClean="0">
                <a:ea typeface="SimSun" pitchFamily="2" charset="-122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4" y="589427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8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447675"/>
          </a:xfrm>
        </p:spPr>
        <p:txBody>
          <a:bodyPr/>
          <a:lstStyle/>
          <a:p>
            <a:r>
              <a:rPr lang="en-US" altLang="zh-CN" sz="3600" smtClean="0">
                <a:ea typeface="SimSun" pitchFamily="2" charset="-122"/>
              </a:rPr>
              <a:t>Input Tokens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08113"/>
            <a:ext cx="8229600" cy="5064125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Unless specified otherwise, </a:t>
            </a:r>
            <a:r>
              <a:rPr lang="en-US" altLang="zh-CN" sz="2400" i="1" dirty="0" smtClean="0">
                <a:ea typeface="SimSun" pitchFamily="2" charset="-122"/>
              </a:rPr>
              <a:t>white space</a:t>
            </a:r>
            <a:r>
              <a:rPr lang="en-US" altLang="zh-CN" sz="2400" dirty="0" smtClean="0">
                <a:ea typeface="SimSun" pitchFamily="2" charset="-122"/>
              </a:rPr>
              <a:t> is used to separate the elements (called </a:t>
            </a:r>
            <a:r>
              <a:rPr lang="en-US" altLang="zh-CN" sz="2400" i="1" dirty="0" smtClean="0">
                <a:ea typeface="SimSun" pitchFamily="2" charset="-122"/>
              </a:rPr>
              <a:t>tokens</a:t>
            </a:r>
            <a:r>
              <a:rPr lang="en-US" altLang="zh-CN" sz="2400" dirty="0" smtClean="0">
                <a:ea typeface="SimSun" pitchFamily="2" charset="-122"/>
              </a:rPr>
              <a:t>) of the input - White space includes space characters, tabs, new line characters.</a:t>
            </a:r>
          </a:p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The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next</a:t>
            </a:r>
            <a:r>
              <a:rPr lang="en-US" altLang="zh-CN" sz="2400" dirty="0" smtClean="0">
                <a:ea typeface="SimSun" pitchFamily="2" charset="-122"/>
              </a:rPr>
              <a:t> method of the </a:t>
            </a:r>
            <a:r>
              <a:rPr lang="en-US" altLang="zh-CN" sz="2400" b="1" dirty="0" smtClean="0">
                <a:latin typeface="Courier New" pitchFamily="49" charset="0"/>
                <a:ea typeface="SimSun" pitchFamily="2" charset="-122"/>
              </a:rPr>
              <a:t>Scanner</a:t>
            </a:r>
            <a:r>
              <a:rPr lang="en-US" altLang="zh-CN" sz="2400" dirty="0" smtClean="0">
                <a:ea typeface="SimSun" pitchFamily="2" charset="-122"/>
              </a:rPr>
              <a:t> class reads the next input token and returns it as a string.</a:t>
            </a:r>
          </a:p>
          <a:p>
            <a:pPr>
              <a:spcBef>
                <a:spcPct val="70000"/>
              </a:spcBef>
            </a:pPr>
            <a:r>
              <a:rPr lang="en-US" altLang="zh-CN" sz="2400" dirty="0" smtClean="0">
                <a:ea typeface="SimSun" pitchFamily="2" charset="-122"/>
              </a:rPr>
              <a:t>Methods such as </a:t>
            </a:r>
            <a:r>
              <a:rPr lang="en-US" altLang="zh-CN" sz="2400" b="1" dirty="0" err="1" smtClean="0">
                <a:latin typeface="Courier New" pitchFamily="49" charset="0"/>
                <a:ea typeface="SimSun" pitchFamily="2" charset="-122"/>
              </a:rPr>
              <a:t>nextInt</a:t>
            </a:r>
            <a:r>
              <a:rPr lang="en-US" altLang="zh-CN" sz="2400" dirty="0" smtClean="0">
                <a:ea typeface="SimSun" pitchFamily="2" charset="-122"/>
              </a:rPr>
              <a:t> and </a:t>
            </a:r>
            <a:r>
              <a:rPr lang="en-US" altLang="zh-CN" sz="2400" b="1" dirty="0" err="1" smtClean="0">
                <a:latin typeface="Courier New" pitchFamily="49" charset="0"/>
                <a:ea typeface="SimSun" pitchFamily="2" charset="-122"/>
              </a:rPr>
              <a:t>nextDouble</a:t>
            </a:r>
            <a:r>
              <a:rPr lang="en-US" altLang="zh-CN" sz="2400" dirty="0" smtClean="0">
                <a:ea typeface="SimSun" pitchFamily="2" charset="-122"/>
              </a:rPr>
              <a:t> read data of particular types.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4" y="544822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GasMileage.java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GasMileage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5548" y="61436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43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0B392-D7E7-4003-AF74-0BE1A52E63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1905" y="535901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9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Running </a:t>
            </a:r>
            <a:r>
              <a:rPr lang="en-US" sz="3200" dirty="0" err="1" smtClean="0"/>
              <a:t>GasMileage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72839" y="1425375"/>
            <a:ext cx="6448425" cy="4629150"/>
            <a:chOff x="1672839" y="1425375"/>
            <a:chExt cx="6448425" cy="462915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2839" y="1425375"/>
              <a:ext cx="6448425" cy="4629150"/>
              <a:chOff x="1574365" y="1411308"/>
              <a:chExt cx="6448425" cy="46291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4365" y="1411308"/>
                <a:ext cx="6448425" cy="46291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2933205" y="2018805"/>
                <a:ext cx="831273" cy="19000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2269679" y="3630880"/>
                <a:ext cx="1683343" cy="195532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269679" y="3881451"/>
                <a:ext cx="276573" cy="113775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255612" y="5359791"/>
                <a:ext cx="1247244" cy="154563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3644893" y="5472153"/>
                <a:ext cx="308129" cy="154924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078647" y="5584873"/>
                <a:ext cx="297766" cy="152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 bwMode="auto">
            <a:xfrm>
              <a:off x="4684544" y="3193366"/>
              <a:ext cx="1195754" cy="140677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96263" y="4808799"/>
              <a:ext cx="1296573" cy="143029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076137" y="5706790"/>
              <a:ext cx="1398750" cy="15943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34450" y="63706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Readings and Assignments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Reading: Chapter </a:t>
            </a:r>
            <a:r>
              <a:rPr lang="en-US" altLang="zh-CN" smtClean="0">
                <a:ea typeface="SimSun" pitchFamily="2" charset="-122"/>
              </a:rPr>
              <a:t>2.1-2.4</a:t>
            </a:r>
            <a:r>
              <a:rPr lang="en-US" altLang="zh-CN" smtClean="0">
                <a:ea typeface="SimSun" pitchFamily="2" charset="-122"/>
              </a:rPr>
              <a:t>, 2.6 </a:t>
            </a:r>
            <a:endParaRPr lang="en-US" altLang="en-US" smtClean="0"/>
          </a:p>
          <a:p>
            <a:r>
              <a:rPr lang="en-US" altLang="zh-CN" smtClean="0">
                <a:ea typeface="SimSun" pitchFamily="2" charset="-122"/>
              </a:rPr>
              <a:t>Lab Assignment: Java Lab </a:t>
            </a:r>
            <a:r>
              <a:rPr lang="en-US" altLang="zh-CN" smtClean="0">
                <a:ea typeface="SimSun" pitchFamily="2" charset="-122"/>
              </a:rPr>
              <a:t>2</a:t>
            </a:r>
          </a:p>
          <a:p>
            <a:pPr lvl="1"/>
            <a:endParaRPr lang="en-US" altLang="zh-CN" smtClean="0">
              <a:ea typeface="SimSun" pitchFamily="2" charset="-122"/>
            </a:endParaRPr>
          </a:p>
          <a:p>
            <a:endParaRPr lang="en-US" altLang="en-US" smtClean="0"/>
          </a:p>
          <a:p>
            <a:r>
              <a:rPr lang="en-US" altLang="en-US" smtClean="0"/>
              <a:t>Self-Assessment Exercises:</a:t>
            </a:r>
          </a:p>
          <a:p>
            <a:pPr lvl="1"/>
            <a:r>
              <a:rPr lang="en-US" altLang="en-US" smtClean="0"/>
              <a:t>Self-Review Questions</a:t>
            </a:r>
            <a:br>
              <a:rPr lang="en-US" altLang="en-US" smtClean="0"/>
            </a:br>
            <a:r>
              <a:rPr lang="en-US" altLang="en-US" smtClean="0"/>
              <a:t>SR 2.4</a:t>
            </a:r>
            <a:r>
              <a:rPr lang="en-US" altLang="en-US" smtClean="0"/>
              <a:t>, 2.5, 2.6, 2.25, 2.27, 2.30</a:t>
            </a:r>
          </a:p>
          <a:p>
            <a:pPr lvl="1"/>
            <a:r>
              <a:rPr lang="en-US" altLang="en-US" smtClean="0"/>
              <a:t>End of Chapter </a:t>
            </a:r>
            <a:r>
              <a:rPr lang="en-US" altLang="en-US" smtClean="0"/>
              <a:t>Exercises</a:t>
            </a:r>
            <a:br>
              <a:rPr lang="en-US" altLang="en-US" smtClean="0"/>
            </a:br>
            <a:r>
              <a:rPr lang="en-US" altLang="en-US" smtClean="0"/>
              <a:t>EX 2.3, </a:t>
            </a:r>
            <a:r>
              <a:rPr lang="en-US" altLang="en-US" smtClean="0"/>
              <a:t>2.5, 2.8, 2.9, 2.11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3E64E-FE66-4229-8C53-5101BCD5AA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1206" y="622880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4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2641</TotalTime>
  <Words>462</Words>
  <Application>Microsoft Office PowerPoint</Application>
  <PresentationFormat>On-screen Show (4:3)</PresentationFormat>
  <Paragraphs>85</Paragraphs>
  <Slides>10</Slides>
  <Notes>0</Notes>
  <HiddenSlides>0</HiddenSlides>
  <MMClips>9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Interactive Programs</vt:lpstr>
      <vt:lpstr>Interactive Programs</vt:lpstr>
      <vt:lpstr>Reading Keyboard Input</vt:lpstr>
      <vt:lpstr>Reading Keyboard Input</vt:lpstr>
      <vt:lpstr>Input Tokens</vt:lpstr>
      <vt:lpstr>PowerPoint Presentation</vt:lpstr>
      <vt:lpstr>PowerPoint Presentation</vt:lpstr>
      <vt:lpstr>Running GasMileage</vt:lpstr>
      <vt:lpstr>Readings and Assignments</vt:lpstr>
      <vt:lpstr>Grading Guidelines for Java Labs and Lab Exams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Rollins Turner</dc:creator>
  <cp:lastModifiedBy>Rollins</cp:lastModifiedBy>
  <cp:revision>65</cp:revision>
  <cp:lastPrinted>2016-01-15T01:29:27Z</cp:lastPrinted>
  <dcterms:created xsi:type="dcterms:W3CDTF">2004-08-25T15:48:26Z</dcterms:created>
  <dcterms:modified xsi:type="dcterms:W3CDTF">2016-01-19T00:30:23Z</dcterms:modified>
</cp:coreProperties>
</file>