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4"/>
  </p:notesMasterIdLst>
  <p:handoutMasterIdLst>
    <p:handoutMasterId r:id="rId25"/>
  </p:handoutMasterIdLst>
  <p:sldIdLst>
    <p:sldId id="256" r:id="rId5"/>
    <p:sldId id="257" r:id="rId6"/>
    <p:sldId id="278" r:id="rId7"/>
    <p:sldId id="258" r:id="rId8"/>
    <p:sldId id="287" r:id="rId9"/>
    <p:sldId id="290" r:id="rId10"/>
    <p:sldId id="288" r:id="rId11"/>
    <p:sldId id="291" r:id="rId12"/>
    <p:sldId id="295" r:id="rId13"/>
    <p:sldId id="298" r:id="rId14"/>
    <p:sldId id="297" r:id="rId15"/>
    <p:sldId id="299" r:id="rId16"/>
    <p:sldId id="300" r:id="rId17"/>
    <p:sldId id="285" r:id="rId18"/>
    <p:sldId id="293" r:id="rId19"/>
    <p:sldId id="289" r:id="rId20"/>
    <p:sldId id="292" r:id="rId21"/>
    <p:sldId id="281" r:id="rId22"/>
    <p:sldId id="27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0655" autoAdjust="0"/>
  </p:normalViewPr>
  <p:slideViewPr>
    <p:cSldViewPr snapToGrid="0">
      <p:cViewPr varScale="1">
        <p:scale>
          <a:sx n="111" d="100"/>
          <a:sy n="111" d="100"/>
        </p:scale>
        <p:origin x="594" y="96"/>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7/20/2024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7/19/2024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14</a:t>
            </a:fld>
            <a:endParaRPr lang="en-US" dirty="0"/>
          </a:p>
        </p:txBody>
      </p:sp>
    </p:spTree>
    <p:extLst>
      <p:ext uri="{BB962C8B-B14F-4D97-AF65-F5344CB8AC3E}">
        <p14:creationId xmlns:p14="http://schemas.microsoft.com/office/powerpoint/2010/main" val="5377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15</a:t>
            </a:fld>
            <a:endParaRPr lang="en-US" dirty="0"/>
          </a:p>
        </p:txBody>
      </p:sp>
    </p:spTree>
    <p:extLst>
      <p:ext uri="{BB962C8B-B14F-4D97-AF65-F5344CB8AC3E}">
        <p14:creationId xmlns:p14="http://schemas.microsoft.com/office/powerpoint/2010/main" val="16019126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16</a:t>
            </a:fld>
            <a:endParaRPr lang="en-US" dirty="0"/>
          </a:p>
        </p:txBody>
      </p:sp>
    </p:spTree>
    <p:extLst>
      <p:ext uri="{BB962C8B-B14F-4D97-AF65-F5344CB8AC3E}">
        <p14:creationId xmlns:p14="http://schemas.microsoft.com/office/powerpoint/2010/main" val="2345242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17</a:t>
            </a:fld>
            <a:endParaRPr lang="en-US" dirty="0"/>
          </a:p>
        </p:txBody>
      </p:sp>
    </p:spTree>
    <p:extLst>
      <p:ext uri="{BB962C8B-B14F-4D97-AF65-F5344CB8AC3E}">
        <p14:creationId xmlns:p14="http://schemas.microsoft.com/office/powerpoint/2010/main" val="21151584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18</a:t>
            </a:fld>
            <a:endParaRPr lang="en-US" dirty="0"/>
          </a:p>
        </p:txBody>
      </p:sp>
    </p:spTree>
    <p:extLst>
      <p:ext uri="{BB962C8B-B14F-4D97-AF65-F5344CB8AC3E}">
        <p14:creationId xmlns:p14="http://schemas.microsoft.com/office/powerpoint/2010/main" val="10253268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19</a:t>
            </a:fld>
            <a:endParaRPr lang="en-US" dirty="0"/>
          </a:p>
        </p:txBody>
      </p:sp>
    </p:spTree>
    <p:extLst>
      <p:ext uri="{BB962C8B-B14F-4D97-AF65-F5344CB8AC3E}">
        <p14:creationId xmlns:p14="http://schemas.microsoft.com/office/powerpoint/2010/main" val="702683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182522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100050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1466660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26180149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205789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12</a:t>
            </a:fld>
            <a:endParaRPr lang="en-US" dirty="0"/>
          </a:p>
        </p:txBody>
      </p:sp>
    </p:spTree>
    <p:extLst>
      <p:ext uri="{BB962C8B-B14F-4D97-AF65-F5344CB8AC3E}">
        <p14:creationId xmlns:p14="http://schemas.microsoft.com/office/powerpoint/2010/main" val="1238604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hyperlink" Target="https://www.fao.org/faostat/en/#data/ET"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hyperlink" Target="http://data.un.org/Explorer.aspx" TargetMode="External"/><Relationship Id="rId4" Type="http://schemas.openxmlformats.org/officeDocument/2006/relationships/hyperlink" Target="https://www.kaggle.com/datasets/unitednations/international-greenhouse-gas-emissions"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69810" y="3329790"/>
            <a:ext cx="5722189" cy="3200400"/>
          </a:xfrm>
        </p:spPr>
        <p:txBody>
          <a:bodyPr anchor="ctr"/>
          <a:lstStyle/>
          <a:p>
            <a:r>
              <a:rPr lang="en-US" dirty="0"/>
              <a:t>AI Bootcamp Project 1: Name of Project</a:t>
            </a:r>
            <a:br>
              <a:rPr lang="en-US" dirty="0"/>
            </a:br>
            <a:br>
              <a:rPr lang="en-US" dirty="0"/>
            </a:br>
            <a:br>
              <a:rPr lang="en-US" dirty="0"/>
            </a:br>
            <a:r>
              <a:rPr lang="en-US" sz="3200" dirty="0"/>
              <a:t>Lonnie </a:t>
            </a:r>
            <a:r>
              <a:rPr lang="en-US" sz="3200" dirty="0" err="1"/>
              <a:t>Aldredge</a:t>
            </a:r>
            <a:r>
              <a:rPr lang="en-US" sz="3200" dirty="0"/>
              <a:t>, Giselle Gomez, &amp; Chelsey Hay</a:t>
            </a:r>
            <a:endParaRPr lang="en-US" dirty="0"/>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34592-A279-4875-9EA7-21731F96EEDE}"/>
              </a:ext>
            </a:extLst>
          </p:cNvPr>
          <p:cNvSpPr>
            <a:spLocks noGrp="1"/>
          </p:cNvSpPr>
          <p:nvPr>
            <p:ph type="title"/>
          </p:nvPr>
        </p:nvSpPr>
        <p:spPr>
          <a:xfrm>
            <a:off x="733246" y="501651"/>
            <a:ext cx="3738892" cy="1844735"/>
          </a:xfrm>
        </p:spPr>
        <p:txBody>
          <a:bodyPr/>
          <a:lstStyle/>
          <a:p>
            <a:r>
              <a:rPr lang="en-US" b="1" dirty="0"/>
              <a:t>North American Temperature Change &amp; Greenhouse Gas emissions</a:t>
            </a:r>
          </a:p>
        </p:txBody>
      </p:sp>
      <p:sp>
        <p:nvSpPr>
          <p:cNvPr id="3" name="Content Placeholder 2">
            <a:extLst>
              <a:ext uri="{FF2B5EF4-FFF2-40B4-BE49-F238E27FC236}">
                <a16:creationId xmlns:a16="http://schemas.microsoft.com/office/drawing/2014/main" id="{C94BF505-942C-4D4A-971E-CE594DAB9019}"/>
              </a:ext>
            </a:extLst>
          </p:cNvPr>
          <p:cNvSpPr>
            <a:spLocks noGrp="1"/>
          </p:cNvSpPr>
          <p:nvPr>
            <p:ph sz="half" idx="16"/>
          </p:nvPr>
        </p:nvSpPr>
        <p:spPr>
          <a:xfrm>
            <a:off x="838200" y="2147977"/>
            <a:ext cx="3247662" cy="4208372"/>
          </a:xfrm>
        </p:spPr>
        <p:txBody>
          <a:bodyPr>
            <a:normAutofit fontScale="85000" lnSpcReduction="20000"/>
          </a:bodyPr>
          <a:lstStyle/>
          <a:p>
            <a:pPr marL="285750" indent="-285750">
              <a:buFont typeface="Arial" panose="020B0604020202020204" pitchFamily="34" charset="0"/>
              <a:buChar char="•"/>
            </a:pPr>
            <a:r>
              <a:rPr lang="en-US" dirty="0"/>
              <a:t>The chart displays two scales on the y axis: left y displays Temperature Change in Celsius; right y displays greenhouse gas emissions without land use or forestry in kilotons to allow for the data to be overlayed</a:t>
            </a:r>
          </a:p>
          <a:p>
            <a:pPr marL="285750" indent="-285750">
              <a:buFont typeface="Arial" panose="020B0604020202020204" pitchFamily="34" charset="0"/>
              <a:buChar char="•"/>
            </a:pPr>
            <a:r>
              <a:rPr lang="en-US" dirty="0"/>
              <a:t>This chart suggests a potential correlation between the rise in greenhouse gas emissions without land use or forestry and an increase in temperature change over time for North America, though throughout the years it has been inconsistently linked</a:t>
            </a:r>
          </a:p>
          <a:p>
            <a:pPr marL="285750" indent="-285750">
              <a:buFont typeface="Arial" panose="020B0604020202020204" pitchFamily="34" charset="0"/>
              <a:buChar char="•"/>
            </a:pPr>
            <a:r>
              <a:rPr lang="en-US" dirty="0"/>
              <a:t>There is a greater relationship between these data points than on the previous global chart</a:t>
            </a:r>
          </a:p>
        </p:txBody>
      </p:sp>
      <p:sp>
        <p:nvSpPr>
          <p:cNvPr id="5" name="Slide Number Placeholder 4">
            <a:extLst>
              <a:ext uri="{FF2B5EF4-FFF2-40B4-BE49-F238E27FC236}">
                <a16:creationId xmlns:a16="http://schemas.microsoft.com/office/drawing/2014/main" id="{735591A1-0CB1-427B-BE27-0273A744D036}"/>
              </a:ext>
            </a:extLst>
          </p:cNvPr>
          <p:cNvSpPr>
            <a:spLocks noGrp="1"/>
          </p:cNvSpPr>
          <p:nvPr>
            <p:ph type="sldNum" sz="quarter" idx="12"/>
          </p:nvPr>
        </p:nvSpPr>
        <p:spPr/>
        <p:txBody>
          <a:bodyPr/>
          <a:lstStyle/>
          <a:p>
            <a:fld id="{A49DFD55-3C28-40EF-9E31-A92D2E4017FF}" type="slidenum">
              <a:rPr lang="en-US" smtClean="0"/>
              <a:pPr/>
              <a:t>10</a:t>
            </a:fld>
            <a:endParaRPr lang="en-US" dirty="0"/>
          </a:p>
        </p:txBody>
      </p:sp>
      <p:pic>
        <p:nvPicPr>
          <p:cNvPr id="9" name="Picture 8" descr="A graph showing the temperature change and ghg kilottons over years&#10;&#10;Description automatically generated">
            <a:extLst>
              <a:ext uri="{FF2B5EF4-FFF2-40B4-BE49-F238E27FC236}">
                <a16:creationId xmlns:a16="http://schemas.microsoft.com/office/drawing/2014/main" id="{DAD39285-C4F1-41EE-B06A-BD9C62ECE860}"/>
              </a:ext>
            </a:extLst>
          </p:cNvPr>
          <p:cNvPicPr>
            <a:picLocks noChangeAspect="1"/>
          </p:cNvPicPr>
          <p:nvPr/>
        </p:nvPicPr>
        <p:blipFill>
          <a:blip r:embed="rId2"/>
          <a:stretch>
            <a:fillRect/>
          </a:stretch>
        </p:blipFill>
        <p:spPr>
          <a:xfrm>
            <a:off x="4472138" y="676656"/>
            <a:ext cx="7075841" cy="5504688"/>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943473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34592-A279-4875-9EA7-21731F96EEDE}"/>
              </a:ext>
            </a:extLst>
          </p:cNvPr>
          <p:cNvSpPr>
            <a:spLocks noGrp="1"/>
          </p:cNvSpPr>
          <p:nvPr>
            <p:ph type="title"/>
          </p:nvPr>
        </p:nvSpPr>
        <p:spPr>
          <a:xfrm>
            <a:off x="8048445" y="491706"/>
            <a:ext cx="3950898" cy="1785668"/>
          </a:xfrm>
        </p:spPr>
        <p:txBody>
          <a:bodyPr>
            <a:normAutofit/>
          </a:bodyPr>
          <a:lstStyle/>
          <a:p>
            <a:r>
              <a:rPr lang="en-US" b="1" dirty="0"/>
              <a:t>Potential Negative Correlation between Greenhouse Gas &amp; Temperature Change</a:t>
            </a:r>
          </a:p>
        </p:txBody>
      </p:sp>
      <p:sp>
        <p:nvSpPr>
          <p:cNvPr id="3" name="Content Placeholder 2">
            <a:extLst>
              <a:ext uri="{FF2B5EF4-FFF2-40B4-BE49-F238E27FC236}">
                <a16:creationId xmlns:a16="http://schemas.microsoft.com/office/drawing/2014/main" id="{C94BF505-942C-4D4A-971E-CE594DAB9019}"/>
              </a:ext>
            </a:extLst>
          </p:cNvPr>
          <p:cNvSpPr>
            <a:spLocks noGrp="1"/>
          </p:cNvSpPr>
          <p:nvPr>
            <p:ph sz="half" idx="16"/>
          </p:nvPr>
        </p:nvSpPr>
        <p:spPr>
          <a:xfrm>
            <a:off x="8151962" y="2113472"/>
            <a:ext cx="3600101" cy="3743864"/>
          </a:xfrm>
        </p:spPr>
        <p:txBody>
          <a:bodyPr>
            <a:normAutofit/>
          </a:bodyPr>
          <a:lstStyle/>
          <a:p>
            <a:pPr marL="285750" indent="-285750">
              <a:buFont typeface="Arial" panose="020B0604020202020204" pitchFamily="34" charset="0"/>
              <a:buChar char="•"/>
            </a:pPr>
            <a:r>
              <a:rPr lang="en-US" dirty="0"/>
              <a:t>As the temperature change increases, the greenhouse gas emissions without land use or forestry tends to decrease</a:t>
            </a:r>
          </a:p>
          <a:p>
            <a:pPr marL="285750" indent="-285750">
              <a:buFont typeface="Arial" panose="020B0604020202020204" pitchFamily="34" charset="0"/>
              <a:buChar char="•"/>
            </a:pPr>
            <a:r>
              <a:rPr lang="en-US" dirty="0"/>
              <a:t>The chart suggests a weak negative correlation between temperature change and greenhouse gas emissions without land use or forestry impacts over the years</a:t>
            </a:r>
          </a:p>
        </p:txBody>
      </p:sp>
      <p:sp>
        <p:nvSpPr>
          <p:cNvPr id="5" name="Slide Number Placeholder 4">
            <a:extLst>
              <a:ext uri="{FF2B5EF4-FFF2-40B4-BE49-F238E27FC236}">
                <a16:creationId xmlns:a16="http://schemas.microsoft.com/office/drawing/2014/main" id="{735591A1-0CB1-427B-BE27-0273A744D036}"/>
              </a:ext>
            </a:extLst>
          </p:cNvPr>
          <p:cNvSpPr>
            <a:spLocks noGrp="1"/>
          </p:cNvSpPr>
          <p:nvPr>
            <p:ph type="sldNum" sz="quarter" idx="12"/>
          </p:nvPr>
        </p:nvSpPr>
        <p:spPr/>
        <p:txBody>
          <a:bodyPr/>
          <a:lstStyle/>
          <a:p>
            <a:fld id="{A49DFD55-3C28-40EF-9E31-A92D2E4017FF}" type="slidenum">
              <a:rPr lang="en-US" smtClean="0"/>
              <a:pPr/>
              <a:t>11</a:t>
            </a:fld>
            <a:endParaRPr lang="en-US" dirty="0"/>
          </a:p>
        </p:txBody>
      </p:sp>
      <p:pic>
        <p:nvPicPr>
          <p:cNvPr id="17" name="Picture 16" descr="A graph of a graph showing the difference between temperature and temperature&#10;&#10;Description automatically generated">
            <a:extLst>
              <a:ext uri="{FF2B5EF4-FFF2-40B4-BE49-F238E27FC236}">
                <a16:creationId xmlns:a16="http://schemas.microsoft.com/office/drawing/2014/main" id="{5891A1D8-3EC9-40E7-BF37-0E9208F01F65}"/>
              </a:ext>
            </a:extLst>
          </p:cNvPr>
          <p:cNvPicPr>
            <a:picLocks noChangeAspect="1"/>
          </p:cNvPicPr>
          <p:nvPr/>
        </p:nvPicPr>
        <p:blipFill>
          <a:blip r:embed="rId2"/>
          <a:stretch>
            <a:fillRect/>
          </a:stretch>
        </p:blipFill>
        <p:spPr>
          <a:xfrm>
            <a:off x="722193" y="895350"/>
            <a:ext cx="6978408" cy="5287012"/>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888382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E5FEE2D-79E5-4C1D-8BF7-EE619CA7039A}"/>
              </a:ext>
            </a:extLst>
          </p:cNvPr>
          <p:cNvSpPr>
            <a:spLocks noGrp="1"/>
          </p:cNvSpPr>
          <p:nvPr>
            <p:ph type="title"/>
          </p:nvPr>
        </p:nvSpPr>
        <p:spPr>
          <a:xfrm>
            <a:off x="838201" y="895350"/>
            <a:ext cx="3247662" cy="757959"/>
          </a:xfrm>
        </p:spPr>
        <p:txBody>
          <a:bodyPr anchor="b"/>
          <a:lstStyle/>
          <a:p>
            <a:r>
              <a:rPr lang="en-US" b="1" dirty="0"/>
              <a:t>Pareto Chart by Top 10 Countries</a:t>
            </a:r>
          </a:p>
        </p:txBody>
      </p:sp>
      <p:sp>
        <p:nvSpPr>
          <p:cNvPr id="6" name="Content Placeholder 5">
            <a:extLst>
              <a:ext uri="{FF2B5EF4-FFF2-40B4-BE49-F238E27FC236}">
                <a16:creationId xmlns:a16="http://schemas.microsoft.com/office/drawing/2014/main" id="{72ACBC5D-CE5C-468B-87BB-DBE0BC3236CB}"/>
              </a:ext>
            </a:extLst>
          </p:cNvPr>
          <p:cNvSpPr>
            <a:spLocks noGrp="1"/>
          </p:cNvSpPr>
          <p:nvPr>
            <p:ph sz="half" idx="16"/>
          </p:nvPr>
        </p:nvSpPr>
        <p:spPr>
          <a:xfrm>
            <a:off x="838200" y="1717965"/>
            <a:ext cx="3146612" cy="4794978"/>
          </a:xfrm>
        </p:spPr>
        <p:txBody>
          <a:bodyPr>
            <a:normAutofit fontScale="92500" lnSpcReduction="20000"/>
          </a:bodyPr>
          <a:lstStyle/>
          <a:p>
            <a:pPr marL="285750" indent="-285750">
              <a:buFont typeface="Arial" panose="020B0604020202020204" pitchFamily="34" charset="0"/>
              <a:buChar char="•"/>
            </a:pPr>
            <a:r>
              <a:rPr lang="en-US" dirty="0"/>
              <a:t>The chart highlights the disproportionate contributions of different countries to greenhouse gas emissions without land use or forestry</a:t>
            </a:r>
          </a:p>
          <a:p>
            <a:pPr marL="285750" indent="-285750">
              <a:buFont typeface="Arial" panose="020B0604020202020204" pitchFamily="34" charset="0"/>
              <a:buChar char="•"/>
            </a:pPr>
            <a:r>
              <a:rPr lang="en-US" dirty="0"/>
              <a:t>The United States is the largest emitter among the top 10 countries</a:t>
            </a:r>
          </a:p>
          <a:p>
            <a:pPr marL="285750" indent="-285750">
              <a:buFont typeface="Arial" panose="020B0604020202020204" pitchFamily="34" charset="0"/>
              <a:buChar char="•"/>
            </a:pPr>
            <a:r>
              <a:rPr lang="en-US" dirty="0"/>
              <a:t>The cumulative percentage line shows that a few countries contribute to a large portion of the total greenhouse gas emissions without land use or forestry</a:t>
            </a:r>
          </a:p>
          <a:p>
            <a:pPr marL="285750" indent="-285750">
              <a:buFont typeface="Arial" panose="020B0604020202020204" pitchFamily="34" charset="0"/>
              <a:buChar char="•"/>
            </a:pPr>
            <a:r>
              <a:rPr lang="en-US" dirty="0"/>
              <a:t>Note: China &amp; India did not have data in the emissions dataset we utilized</a:t>
            </a:r>
          </a:p>
        </p:txBody>
      </p:sp>
      <p:sp>
        <p:nvSpPr>
          <p:cNvPr id="5" name="Slide Number Placeholder 5">
            <a:extLst>
              <a:ext uri="{FF2B5EF4-FFF2-40B4-BE49-F238E27FC236}">
                <a16:creationId xmlns:a16="http://schemas.microsoft.com/office/drawing/2014/main" id="{4832B776-E386-1CF9-CC8F-2D2FF3EA7066}"/>
              </a:ext>
            </a:extLst>
          </p:cNvPr>
          <p:cNvSpPr>
            <a:spLocks noGrp="1"/>
          </p:cNvSpPr>
          <p:nvPr>
            <p:ph type="sldNum" sz="quarter" idx="12"/>
          </p:nvPr>
        </p:nvSpPr>
        <p:spPr/>
        <p:txBody>
          <a:bodyPr/>
          <a:lstStyle/>
          <a:p>
            <a:fld id="{A49DFD55-3C28-40EF-9E31-A92D2E4017FF}" type="slidenum">
              <a:rPr lang="en-US" smtClean="0"/>
              <a:pPr/>
              <a:t>12</a:t>
            </a:fld>
            <a:endParaRPr lang="en-US" dirty="0"/>
          </a:p>
        </p:txBody>
      </p:sp>
      <p:pic>
        <p:nvPicPr>
          <p:cNvPr id="3" name="Picture 2" descr="A graph with blue bars and orange dotted line&#10;&#10;Description automatically generated">
            <a:extLst>
              <a:ext uri="{FF2B5EF4-FFF2-40B4-BE49-F238E27FC236}">
                <a16:creationId xmlns:a16="http://schemas.microsoft.com/office/drawing/2014/main" id="{C8B64CD8-0DAE-4E69-BE46-D597D7EA628C}"/>
              </a:ext>
            </a:extLst>
          </p:cNvPr>
          <p:cNvPicPr>
            <a:picLocks noChangeAspect="1"/>
          </p:cNvPicPr>
          <p:nvPr/>
        </p:nvPicPr>
        <p:blipFill>
          <a:blip r:embed="rId3"/>
          <a:stretch>
            <a:fillRect/>
          </a:stretch>
        </p:blipFill>
        <p:spPr>
          <a:xfrm>
            <a:off x="3984812" y="1134373"/>
            <a:ext cx="7738122" cy="4589253"/>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138336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34592-A279-4875-9EA7-21731F96EEDE}"/>
              </a:ext>
            </a:extLst>
          </p:cNvPr>
          <p:cNvSpPr>
            <a:spLocks noGrp="1"/>
          </p:cNvSpPr>
          <p:nvPr>
            <p:ph type="title"/>
          </p:nvPr>
        </p:nvSpPr>
        <p:spPr>
          <a:xfrm>
            <a:off x="8048445" y="491706"/>
            <a:ext cx="3950898" cy="1785668"/>
          </a:xfrm>
        </p:spPr>
        <p:txBody>
          <a:bodyPr>
            <a:normAutofit/>
          </a:bodyPr>
          <a:lstStyle/>
          <a:p>
            <a:r>
              <a:rPr lang="en-US" b="1" dirty="0"/>
              <a:t>Pareto Chart showing top 10 Countries with largest Temperature Change</a:t>
            </a:r>
          </a:p>
        </p:txBody>
      </p:sp>
      <p:sp>
        <p:nvSpPr>
          <p:cNvPr id="3" name="Content Placeholder 2">
            <a:extLst>
              <a:ext uri="{FF2B5EF4-FFF2-40B4-BE49-F238E27FC236}">
                <a16:creationId xmlns:a16="http://schemas.microsoft.com/office/drawing/2014/main" id="{C94BF505-942C-4D4A-971E-CE594DAB9019}"/>
              </a:ext>
            </a:extLst>
          </p:cNvPr>
          <p:cNvSpPr>
            <a:spLocks noGrp="1"/>
          </p:cNvSpPr>
          <p:nvPr>
            <p:ph sz="half" idx="16"/>
          </p:nvPr>
        </p:nvSpPr>
        <p:spPr>
          <a:xfrm>
            <a:off x="8151962" y="2389517"/>
            <a:ext cx="3600101" cy="3792844"/>
          </a:xfrm>
        </p:spPr>
        <p:txBody>
          <a:bodyPr>
            <a:normAutofit/>
          </a:bodyPr>
          <a:lstStyle/>
          <a:p>
            <a:pPr marL="285750" indent="-285750">
              <a:buFont typeface="Arial" panose="020B0604020202020204" pitchFamily="34" charset="0"/>
              <a:buChar char="•"/>
            </a:pPr>
            <a:r>
              <a:rPr lang="en-US" dirty="0"/>
              <a:t>This chart highlights the fact that the countries most impacted by temperature changes are not the biggest offenders of emissions</a:t>
            </a:r>
          </a:p>
          <a:p>
            <a:pPr marL="285750" indent="-285750">
              <a:buFont typeface="Arial" panose="020B0604020202020204" pitchFamily="34" charset="0"/>
              <a:buChar char="•"/>
            </a:pPr>
            <a:r>
              <a:rPr lang="en-US" dirty="0"/>
              <a:t>This chart is anecdotal in nature but tells the larger global picture</a:t>
            </a:r>
          </a:p>
        </p:txBody>
      </p:sp>
      <p:sp>
        <p:nvSpPr>
          <p:cNvPr id="5" name="Slide Number Placeholder 4">
            <a:extLst>
              <a:ext uri="{FF2B5EF4-FFF2-40B4-BE49-F238E27FC236}">
                <a16:creationId xmlns:a16="http://schemas.microsoft.com/office/drawing/2014/main" id="{735591A1-0CB1-427B-BE27-0273A744D036}"/>
              </a:ext>
            </a:extLst>
          </p:cNvPr>
          <p:cNvSpPr>
            <a:spLocks noGrp="1"/>
          </p:cNvSpPr>
          <p:nvPr>
            <p:ph type="sldNum" sz="quarter" idx="12"/>
          </p:nvPr>
        </p:nvSpPr>
        <p:spPr/>
        <p:txBody>
          <a:bodyPr/>
          <a:lstStyle/>
          <a:p>
            <a:fld id="{A49DFD55-3C28-40EF-9E31-A92D2E4017FF}" type="slidenum">
              <a:rPr lang="en-US" smtClean="0"/>
              <a:pPr/>
              <a:t>13</a:t>
            </a:fld>
            <a:endParaRPr lang="en-US" dirty="0"/>
          </a:p>
        </p:txBody>
      </p:sp>
      <p:pic>
        <p:nvPicPr>
          <p:cNvPr id="6" name="Picture 5" descr="A graph of different countries/regions&#10;&#10;Description automatically generated">
            <a:extLst>
              <a:ext uri="{FF2B5EF4-FFF2-40B4-BE49-F238E27FC236}">
                <a16:creationId xmlns:a16="http://schemas.microsoft.com/office/drawing/2014/main" id="{E252B8F0-69C9-4169-BB3D-0FFC79AAE52C}"/>
              </a:ext>
            </a:extLst>
          </p:cNvPr>
          <p:cNvPicPr>
            <a:picLocks noChangeAspect="1"/>
          </p:cNvPicPr>
          <p:nvPr/>
        </p:nvPicPr>
        <p:blipFill>
          <a:blip r:embed="rId2"/>
          <a:stretch>
            <a:fillRect/>
          </a:stretch>
        </p:blipFill>
        <p:spPr>
          <a:xfrm>
            <a:off x="629298" y="1273463"/>
            <a:ext cx="7225808" cy="4311073"/>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990813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E5FEE2D-79E5-4C1D-8BF7-EE619CA7039A}"/>
              </a:ext>
            </a:extLst>
          </p:cNvPr>
          <p:cNvSpPr>
            <a:spLocks noGrp="1"/>
          </p:cNvSpPr>
          <p:nvPr>
            <p:ph type="title"/>
          </p:nvPr>
        </p:nvSpPr>
        <p:spPr>
          <a:xfrm>
            <a:off x="838201" y="895350"/>
            <a:ext cx="3247662" cy="757959"/>
          </a:xfrm>
        </p:spPr>
        <p:txBody>
          <a:bodyPr anchor="b"/>
          <a:lstStyle/>
          <a:p>
            <a:r>
              <a:rPr lang="en-US" b="1" dirty="0"/>
              <a:t>Trends of the “Future”</a:t>
            </a:r>
          </a:p>
        </p:txBody>
      </p:sp>
      <p:sp>
        <p:nvSpPr>
          <p:cNvPr id="6" name="Content Placeholder 5">
            <a:extLst>
              <a:ext uri="{FF2B5EF4-FFF2-40B4-BE49-F238E27FC236}">
                <a16:creationId xmlns:a16="http://schemas.microsoft.com/office/drawing/2014/main" id="{72ACBC5D-CE5C-468B-87BB-DBE0BC3236CB}"/>
              </a:ext>
            </a:extLst>
          </p:cNvPr>
          <p:cNvSpPr>
            <a:spLocks noGrp="1"/>
          </p:cNvSpPr>
          <p:nvPr>
            <p:ph sz="half" idx="16"/>
          </p:nvPr>
        </p:nvSpPr>
        <p:spPr>
          <a:xfrm>
            <a:off x="838200" y="1717965"/>
            <a:ext cx="3247662" cy="4794978"/>
          </a:xfrm>
        </p:spPr>
        <p:txBody>
          <a:bodyPr>
            <a:normAutofit fontScale="85000" lnSpcReduction="10000"/>
          </a:bodyPr>
          <a:lstStyle/>
          <a:p>
            <a:pPr marL="285750" indent="-285750">
              <a:buFont typeface="Arial" panose="020B0604020202020204" pitchFamily="34" charset="0"/>
              <a:buChar char="•"/>
            </a:pPr>
            <a:r>
              <a:rPr lang="en-US" dirty="0"/>
              <a:t>Our greenhouse gas emission data only went to 2013</a:t>
            </a:r>
          </a:p>
          <a:p>
            <a:pPr marL="285750" indent="-285750">
              <a:buFont typeface="Arial" panose="020B0604020202020204" pitchFamily="34" charset="0"/>
              <a:buChar char="•"/>
            </a:pPr>
            <a:r>
              <a:rPr lang="en-US" dirty="0"/>
              <a:t>We chose one category to analyze  - greenhouse emissions without land use or forestry impacts</a:t>
            </a:r>
          </a:p>
          <a:p>
            <a:pPr marL="285750" indent="-285750">
              <a:buFont typeface="Arial" panose="020B0604020202020204" pitchFamily="34" charset="0"/>
              <a:buChar char="•"/>
            </a:pPr>
            <a:r>
              <a:rPr lang="en-US" dirty="0"/>
              <a:t>Using Prophet – we were able to view the “future” global data for this one category</a:t>
            </a:r>
          </a:p>
          <a:p>
            <a:pPr marL="285750" indent="-285750">
              <a:buFont typeface="Arial" panose="020B0604020202020204" pitchFamily="34" charset="0"/>
              <a:buChar char="•"/>
            </a:pPr>
            <a:r>
              <a:rPr lang="en-US" dirty="0"/>
              <a:t>Overall, this data is accurate but does not tell the entire story</a:t>
            </a:r>
          </a:p>
          <a:p>
            <a:pPr marL="285750" indent="-285750">
              <a:buFont typeface="Arial" panose="020B0604020202020204" pitchFamily="34" charset="0"/>
              <a:buChar char="•"/>
            </a:pPr>
            <a:r>
              <a:rPr lang="en-US" dirty="0"/>
              <a:t>In reality, greenhouse gas emissions are increasing annually which leads us to suggest that current greenhouse gas emissions are largely impacted by land use and forestry </a:t>
            </a:r>
          </a:p>
        </p:txBody>
      </p:sp>
      <p:sp>
        <p:nvSpPr>
          <p:cNvPr id="5" name="Slide Number Placeholder 5">
            <a:extLst>
              <a:ext uri="{FF2B5EF4-FFF2-40B4-BE49-F238E27FC236}">
                <a16:creationId xmlns:a16="http://schemas.microsoft.com/office/drawing/2014/main" id="{4832B776-E386-1CF9-CC8F-2D2FF3EA7066}"/>
              </a:ext>
            </a:extLst>
          </p:cNvPr>
          <p:cNvSpPr>
            <a:spLocks noGrp="1"/>
          </p:cNvSpPr>
          <p:nvPr>
            <p:ph type="sldNum" sz="quarter" idx="12"/>
          </p:nvPr>
        </p:nvSpPr>
        <p:spPr/>
        <p:txBody>
          <a:bodyPr/>
          <a:lstStyle/>
          <a:p>
            <a:fld id="{A49DFD55-3C28-40EF-9E31-A92D2E4017FF}" type="slidenum">
              <a:rPr lang="en-US" smtClean="0"/>
              <a:pPr/>
              <a:t>14</a:t>
            </a:fld>
            <a:endParaRPr lang="en-US" dirty="0"/>
          </a:p>
        </p:txBody>
      </p:sp>
      <p:pic>
        <p:nvPicPr>
          <p:cNvPr id="11" name="Picture 10">
            <a:extLst>
              <a:ext uri="{FF2B5EF4-FFF2-40B4-BE49-F238E27FC236}">
                <a16:creationId xmlns:a16="http://schemas.microsoft.com/office/drawing/2014/main" id="{E9399E4F-F017-417D-AB88-44EB7632FF36}"/>
              </a:ext>
            </a:extLst>
          </p:cNvPr>
          <p:cNvPicPr>
            <a:picLocks noChangeAspect="1"/>
          </p:cNvPicPr>
          <p:nvPr/>
        </p:nvPicPr>
        <p:blipFill>
          <a:blip r:embed="rId3"/>
          <a:stretch>
            <a:fillRect/>
          </a:stretch>
        </p:blipFill>
        <p:spPr>
          <a:xfrm>
            <a:off x="4077591" y="992036"/>
            <a:ext cx="7965172" cy="4937760"/>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791821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E5FEE2D-79E5-4C1D-8BF7-EE619CA7039A}"/>
              </a:ext>
            </a:extLst>
          </p:cNvPr>
          <p:cNvSpPr>
            <a:spLocks noGrp="1"/>
          </p:cNvSpPr>
          <p:nvPr>
            <p:ph type="title"/>
          </p:nvPr>
        </p:nvSpPr>
        <p:spPr>
          <a:xfrm>
            <a:off x="8596765" y="895350"/>
            <a:ext cx="3378195" cy="757959"/>
          </a:xfrm>
        </p:spPr>
        <p:txBody>
          <a:bodyPr anchor="b">
            <a:normAutofit/>
          </a:bodyPr>
          <a:lstStyle/>
          <a:p>
            <a:r>
              <a:rPr lang="en-US" b="1" dirty="0"/>
              <a:t>Trends of the Future</a:t>
            </a:r>
          </a:p>
        </p:txBody>
      </p:sp>
      <p:sp>
        <p:nvSpPr>
          <p:cNvPr id="6" name="Content Placeholder 5">
            <a:extLst>
              <a:ext uri="{FF2B5EF4-FFF2-40B4-BE49-F238E27FC236}">
                <a16:creationId xmlns:a16="http://schemas.microsoft.com/office/drawing/2014/main" id="{72ACBC5D-CE5C-468B-87BB-DBE0BC3236CB}"/>
              </a:ext>
            </a:extLst>
          </p:cNvPr>
          <p:cNvSpPr>
            <a:spLocks noGrp="1"/>
          </p:cNvSpPr>
          <p:nvPr>
            <p:ph sz="half" idx="16"/>
          </p:nvPr>
        </p:nvSpPr>
        <p:spPr>
          <a:xfrm>
            <a:off x="8596765" y="1717965"/>
            <a:ext cx="3247662" cy="4333584"/>
          </a:xfrm>
        </p:spPr>
        <p:txBody>
          <a:bodyPr>
            <a:normAutofit/>
          </a:bodyPr>
          <a:lstStyle/>
          <a:p>
            <a:pPr marL="285750" indent="-285750">
              <a:buFont typeface="Arial" panose="020B0604020202020204" pitchFamily="34" charset="0"/>
              <a:buChar char="•"/>
            </a:pPr>
            <a:r>
              <a:rPr lang="en-US" dirty="0"/>
              <a:t>The chart suggests that the temperature is predicted to increase over the years, with the central trend line showing a steady upward trajectory</a:t>
            </a:r>
          </a:p>
          <a:p>
            <a:pPr marL="285750" indent="-285750">
              <a:buFont typeface="Arial" panose="020B0604020202020204" pitchFamily="34" charset="0"/>
              <a:buChar char="•"/>
            </a:pPr>
            <a:r>
              <a:rPr lang="en-US" dirty="0"/>
              <a:t>This aligns with the historic data (the black dots on the chart)</a:t>
            </a:r>
          </a:p>
        </p:txBody>
      </p:sp>
      <p:sp>
        <p:nvSpPr>
          <p:cNvPr id="5" name="Slide Number Placeholder 5">
            <a:extLst>
              <a:ext uri="{FF2B5EF4-FFF2-40B4-BE49-F238E27FC236}">
                <a16:creationId xmlns:a16="http://schemas.microsoft.com/office/drawing/2014/main" id="{4832B776-E386-1CF9-CC8F-2D2FF3EA7066}"/>
              </a:ext>
            </a:extLst>
          </p:cNvPr>
          <p:cNvSpPr>
            <a:spLocks noGrp="1"/>
          </p:cNvSpPr>
          <p:nvPr>
            <p:ph type="sldNum" sz="quarter" idx="12"/>
          </p:nvPr>
        </p:nvSpPr>
        <p:spPr/>
        <p:txBody>
          <a:bodyPr/>
          <a:lstStyle/>
          <a:p>
            <a:fld id="{A49DFD55-3C28-40EF-9E31-A92D2E4017FF}" type="slidenum">
              <a:rPr lang="en-US" smtClean="0"/>
              <a:pPr/>
              <a:t>15</a:t>
            </a:fld>
            <a:endParaRPr lang="en-US" dirty="0"/>
          </a:p>
        </p:txBody>
      </p:sp>
      <p:pic>
        <p:nvPicPr>
          <p:cNvPr id="9" name="Picture 8">
            <a:extLst>
              <a:ext uri="{FF2B5EF4-FFF2-40B4-BE49-F238E27FC236}">
                <a16:creationId xmlns:a16="http://schemas.microsoft.com/office/drawing/2014/main" id="{ECADFD5E-8E7D-4FD4-9EBE-DCCFB7738B75}"/>
              </a:ext>
            </a:extLst>
          </p:cNvPr>
          <p:cNvPicPr>
            <a:picLocks noChangeAspect="1"/>
          </p:cNvPicPr>
          <p:nvPr/>
        </p:nvPicPr>
        <p:blipFill>
          <a:blip r:embed="rId3"/>
          <a:stretch>
            <a:fillRect/>
          </a:stretch>
        </p:blipFill>
        <p:spPr>
          <a:xfrm>
            <a:off x="470035" y="1002125"/>
            <a:ext cx="7996405" cy="4937760"/>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993169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ctrTitle"/>
          </p:nvPr>
        </p:nvSpPr>
        <p:spPr>
          <a:xfrm>
            <a:off x="6991350" y="487018"/>
            <a:ext cx="5094258" cy="3377354"/>
          </a:xfrm>
        </p:spPr>
        <p:txBody>
          <a:bodyPr/>
          <a:lstStyle/>
          <a:p>
            <a:r>
              <a:rPr lang="en-US" dirty="0"/>
              <a:t>Future Considerations</a:t>
            </a:r>
          </a:p>
        </p:txBody>
      </p:sp>
    </p:spTree>
    <p:extLst>
      <p:ext uri="{BB962C8B-B14F-4D97-AF65-F5344CB8AC3E}">
        <p14:creationId xmlns:p14="http://schemas.microsoft.com/office/powerpoint/2010/main" val="3676108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2121177"/>
          </a:xfrm>
        </p:spPr>
        <p:txBody>
          <a:bodyPr/>
          <a:lstStyle/>
          <a:p>
            <a:r>
              <a:rPr lang="en-US" dirty="0"/>
              <a:t>Future Considerations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8" y="2763078"/>
            <a:ext cx="7288212" cy="3407051"/>
          </a:xfrm>
        </p:spPr>
        <p:txBody>
          <a:bodyPr>
            <a:normAutofit/>
          </a:bodyPr>
          <a:lstStyle/>
          <a:p>
            <a:r>
              <a:rPr lang="en-US" dirty="0"/>
              <a:t>Questions that arose or areas we did not explore:</a:t>
            </a:r>
          </a:p>
          <a:p>
            <a:pPr lvl="1"/>
            <a:r>
              <a:rPr lang="en-US" dirty="0"/>
              <a:t>How is the </a:t>
            </a:r>
            <a:r>
              <a:rPr lang="en-US" b="1" dirty="0"/>
              <a:t>total</a:t>
            </a:r>
            <a:r>
              <a:rPr lang="en-US" dirty="0"/>
              <a:t> greenhouse gas emissions data correlated to the global temperature change?</a:t>
            </a:r>
          </a:p>
          <a:p>
            <a:pPr lvl="1"/>
            <a:r>
              <a:rPr lang="en-US" dirty="0"/>
              <a:t>What does this data look like cut differently – e.g. by continent, economic indicators, etc.</a:t>
            </a:r>
          </a:p>
          <a:p>
            <a:pPr lvl="1"/>
            <a:r>
              <a:rPr lang="en-US" dirty="0"/>
              <a:t>What additional analysis can we do on this data with a longer time span?</a:t>
            </a:r>
          </a:p>
          <a:p>
            <a:pPr lvl="1"/>
            <a:endParaRPr lang="en-US" dirty="0"/>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17</a:t>
            </a:fld>
            <a:endParaRPr lang="en-US" dirty="0"/>
          </a:p>
        </p:txBody>
      </p:sp>
    </p:spTree>
    <p:extLst>
      <p:ext uri="{BB962C8B-B14F-4D97-AF65-F5344CB8AC3E}">
        <p14:creationId xmlns:p14="http://schemas.microsoft.com/office/powerpoint/2010/main" val="3591605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2E6A-35EC-1B8E-0FD7-8C67870ACA64}"/>
              </a:ext>
            </a:extLst>
          </p:cNvPr>
          <p:cNvSpPr>
            <a:spLocks noGrp="1"/>
          </p:cNvSpPr>
          <p:nvPr>
            <p:ph type="title"/>
          </p:nvPr>
        </p:nvSpPr>
        <p:spPr>
          <a:xfrm>
            <a:off x="2933700" y="568961"/>
            <a:ext cx="8420100" cy="1780860"/>
          </a:xfrm>
        </p:spPr>
        <p:txBody>
          <a:bodyPr/>
          <a:lstStyle/>
          <a:p>
            <a:r>
              <a:rPr lang="en-US" dirty="0"/>
              <a:t>Resources</a:t>
            </a:r>
          </a:p>
        </p:txBody>
      </p:sp>
      <p:sp>
        <p:nvSpPr>
          <p:cNvPr id="35" name="Content Placeholder 34">
            <a:extLst>
              <a:ext uri="{FF2B5EF4-FFF2-40B4-BE49-F238E27FC236}">
                <a16:creationId xmlns:a16="http://schemas.microsoft.com/office/drawing/2014/main" id="{EDBE6233-75E9-40D1-968F-58CA9AD0FF50}"/>
              </a:ext>
            </a:extLst>
          </p:cNvPr>
          <p:cNvSpPr>
            <a:spLocks noGrp="1"/>
          </p:cNvSpPr>
          <p:nvPr>
            <p:ph sz="half" idx="13"/>
          </p:nvPr>
        </p:nvSpPr>
        <p:spPr>
          <a:xfrm>
            <a:off x="2933700" y="2751826"/>
            <a:ext cx="5770353" cy="3734034"/>
          </a:xfrm>
        </p:spPr>
        <p:txBody>
          <a:bodyPr>
            <a:normAutofit/>
          </a:bodyPr>
          <a:lstStyle/>
          <a:p>
            <a:r>
              <a:rPr lang="en-US" dirty="0">
                <a:hlinkClick r:id="rId3"/>
              </a:rPr>
              <a:t>FAO Temperature Change Data</a:t>
            </a:r>
            <a:endParaRPr lang="en-US" dirty="0"/>
          </a:p>
          <a:p>
            <a:r>
              <a:rPr lang="en-US" dirty="0">
                <a:hlinkClick r:id="rId4"/>
              </a:rPr>
              <a:t>Kaggle International Greenhouse Gas Emissions</a:t>
            </a:r>
            <a:endParaRPr lang="en-US" dirty="0"/>
          </a:p>
          <a:p>
            <a:r>
              <a:rPr lang="en-US" dirty="0">
                <a:hlinkClick r:id="rId5"/>
              </a:rPr>
              <a:t>UNdata Explorer</a:t>
            </a:r>
            <a:endParaRPr lang="en-US" dirty="0"/>
          </a:p>
        </p:txBody>
      </p:sp>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18</a:t>
            </a:fld>
            <a:endParaRPr lang="en-US" dirty="0"/>
          </a:p>
        </p:txBody>
      </p:sp>
    </p:spTree>
    <p:extLst>
      <p:ext uri="{BB962C8B-B14F-4D97-AF65-F5344CB8AC3E}">
        <p14:creationId xmlns:p14="http://schemas.microsoft.com/office/powerpoint/2010/main" val="103458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2850181"/>
          </a:xfrm>
        </p:spPr>
        <p:txBody>
          <a:bodyPr>
            <a:noAutofit/>
          </a:bodyPr>
          <a:lstStyle/>
          <a:p>
            <a:r>
              <a:rPr lang="en-US" dirty="0"/>
              <a:t>Lonnie </a:t>
            </a:r>
            <a:r>
              <a:rPr lang="en-US" dirty="0" err="1"/>
              <a:t>Aldredge</a:t>
            </a:r>
            <a:r>
              <a:rPr lang="en-US" dirty="0"/>
              <a:t>, Giselle Gomez, &amp; Chelsey Hay</a:t>
            </a:r>
          </a:p>
          <a:p>
            <a:endParaRPr lang="en-US" dirty="0"/>
          </a:p>
          <a:p>
            <a:r>
              <a:rPr lang="en-US" dirty="0"/>
              <a:t>https://github.com/LaserLon/EDA</a:t>
            </a:r>
          </a:p>
          <a:p>
            <a:endParaRPr lang="en-US" dirty="0"/>
          </a:p>
          <a:p>
            <a:endParaRPr lang="en-US" dirty="0"/>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19</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879895" y="1020445"/>
            <a:ext cx="3349205"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879895" y="2674013"/>
            <a:ext cx="3709358" cy="3269589"/>
          </a:xfrm>
        </p:spPr>
        <p:txBody>
          <a:bodyPr>
            <a:normAutofit/>
          </a:bodyPr>
          <a:lstStyle/>
          <a:p>
            <a:pPr marL="342900" indent="-342900">
              <a:buFont typeface="+mj-lt"/>
              <a:buAutoNum type="arabicPeriod"/>
            </a:pPr>
            <a:r>
              <a:rPr lang="en-US" dirty="0"/>
              <a:t>Executive Summary </a:t>
            </a:r>
          </a:p>
          <a:p>
            <a:pPr marL="342900" indent="-342900">
              <a:buFont typeface="+mj-lt"/>
              <a:buAutoNum type="arabicPeriod"/>
            </a:pPr>
            <a:r>
              <a:rPr lang="en-US" dirty="0"/>
              <a:t>Approach</a:t>
            </a:r>
          </a:p>
          <a:p>
            <a:pPr marL="342900" indent="-342900">
              <a:buFont typeface="+mj-lt"/>
              <a:buAutoNum type="arabicPeriod"/>
            </a:pPr>
            <a:r>
              <a:rPr lang="en-US" dirty="0"/>
              <a:t>Data Analysis &amp; Visualizations</a:t>
            </a:r>
          </a:p>
          <a:p>
            <a:pPr marL="342900" indent="-342900">
              <a:buFont typeface="+mj-lt"/>
              <a:buAutoNum type="arabicPeriod"/>
            </a:pPr>
            <a:r>
              <a:rPr lang="en-US" dirty="0"/>
              <a:t>Future Considerations</a:t>
            </a:r>
          </a:p>
          <a:p>
            <a:pPr marL="342900" indent="-342900">
              <a:buFont typeface="+mj-lt"/>
              <a:buAutoNum type="arabicPeriod"/>
            </a:pPr>
            <a:r>
              <a:rPr lang="en-US" dirty="0"/>
              <a:t>Resources</a:t>
            </a: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ctrTitle"/>
          </p:nvPr>
        </p:nvSpPr>
        <p:spPr>
          <a:xfrm>
            <a:off x="6991350" y="487018"/>
            <a:ext cx="5094258" cy="3377354"/>
          </a:xfrm>
        </p:spPr>
        <p:txBody>
          <a:bodyPr/>
          <a:lstStyle/>
          <a:p>
            <a:r>
              <a:rPr lang="en-US" dirty="0"/>
              <a:t>Executive Summary</a:t>
            </a:r>
          </a:p>
        </p:txBody>
      </p:sp>
    </p:spTree>
    <p:extLst>
      <p:ext uri="{BB962C8B-B14F-4D97-AF65-F5344CB8AC3E}">
        <p14:creationId xmlns:p14="http://schemas.microsoft.com/office/powerpoint/2010/main" val="608796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2121177"/>
          </a:xfrm>
        </p:spPr>
        <p:txBody>
          <a:bodyPr/>
          <a:lstStyle/>
          <a:p>
            <a:r>
              <a:rPr lang="en-US" dirty="0"/>
              <a:t>Executive Summary</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8" y="2467156"/>
            <a:ext cx="7288212" cy="3702974"/>
          </a:xfrm>
        </p:spPr>
        <p:txBody>
          <a:bodyPr>
            <a:normAutofit/>
          </a:bodyPr>
          <a:lstStyle/>
          <a:p>
            <a:r>
              <a:rPr lang="en-US" dirty="0"/>
              <a:t>We reviewed the correlation between annual global temperature changes and greenhouse gas emissions without land use or forestry</a:t>
            </a:r>
          </a:p>
          <a:p>
            <a:pPr lvl="1"/>
            <a:r>
              <a:rPr lang="en-US" dirty="0"/>
              <a:t>We did an initial review of the data and decided to choose one greenhouse gas category out of ten available and chose greenhouse gas emissions without land use or forestry</a:t>
            </a:r>
          </a:p>
          <a:p>
            <a:pPr lvl="1"/>
            <a:r>
              <a:rPr lang="en-US" dirty="0"/>
              <a:t>This choice led is to conclude that greenhouse gas emissions without land use or forestry had weak or negative correlations to global temperature changes</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ctrTitle"/>
          </p:nvPr>
        </p:nvSpPr>
        <p:spPr>
          <a:xfrm>
            <a:off x="6991350" y="487018"/>
            <a:ext cx="5094258" cy="3377354"/>
          </a:xfrm>
        </p:spPr>
        <p:txBody>
          <a:bodyPr/>
          <a:lstStyle/>
          <a:p>
            <a:r>
              <a:rPr lang="en-US" dirty="0"/>
              <a:t>Approach</a:t>
            </a:r>
          </a:p>
        </p:txBody>
      </p:sp>
    </p:spTree>
    <p:extLst>
      <p:ext uri="{BB962C8B-B14F-4D97-AF65-F5344CB8AC3E}">
        <p14:creationId xmlns:p14="http://schemas.microsoft.com/office/powerpoint/2010/main" val="1183151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2121177"/>
          </a:xfrm>
        </p:spPr>
        <p:txBody>
          <a:bodyPr/>
          <a:lstStyle/>
          <a:p>
            <a:r>
              <a:rPr lang="en-US" dirty="0"/>
              <a:t>Approach</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8" y="2536166"/>
            <a:ext cx="8977552" cy="4053474"/>
          </a:xfrm>
        </p:spPr>
        <p:txBody>
          <a:bodyPr>
            <a:normAutofit lnSpcReduction="10000"/>
          </a:bodyPr>
          <a:lstStyle/>
          <a:p>
            <a:r>
              <a:rPr lang="en-US" dirty="0"/>
              <a:t>Research Question: Is there a relationship between greenhouse emissions without land use or forestry impacts and global temperature rise?</a:t>
            </a:r>
          </a:p>
          <a:p>
            <a:pPr marL="285750" indent="-285750">
              <a:buFont typeface="Arial" panose="020B0604020202020204" pitchFamily="34" charset="0"/>
              <a:buChar char="•"/>
            </a:pPr>
            <a:r>
              <a:rPr lang="en-US" b="0" dirty="0"/>
              <a:t>We analyzed the relationship between greenhouse gas emissions without land use or forestry and temperature changes globally</a:t>
            </a:r>
          </a:p>
          <a:p>
            <a:pPr marL="285750" indent="-285750">
              <a:buFont typeface="Arial" panose="020B0604020202020204" pitchFamily="34" charset="0"/>
              <a:buChar char="•"/>
            </a:pPr>
            <a:r>
              <a:rPr lang="en-US" b="0" dirty="0"/>
              <a:t>We accessed, cleaned, and merged datasets focused on these emissions and temperature change</a:t>
            </a:r>
          </a:p>
          <a:p>
            <a:pPr marL="285750" indent="-285750">
              <a:buFont typeface="Arial" panose="020B0604020202020204" pitchFamily="34" charset="0"/>
              <a:buChar char="•"/>
            </a:pPr>
            <a:r>
              <a:rPr lang="en-US" b="0" dirty="0"/>
              <a:t>We then visualized the data to further analyze the relationships between the datasets</a:t>
            </a:r>
          </a:p>
          <a:p>
            <a:pPr marL="285750" indent="-285750">
              <a:buFont typeface="Arial" panose="020B0604020202020204" pitchFamily="34" charset="0"/>
              <a:buChar char="•"/>
            </a:pPr>
            <a:r>
              <a:rPr lang="en-US" b="0" dirty="0"/>
              <a:t>We utilized data from:</a:t>
            </a:r>
          </a:p>
          <a:p>
            <a:pPr marL="569214" lvl="1"/>
            <a:r>
              <a:rPr lang="en-US" dirty="0"/>
              <a:t>FAO</a:t>
            </a:r>
          </a:p>
          <a:p>
            <a:pPr marL="569214" lvl="1"/>
            <a:r>
              <a:rPr lang="en-US" dirty="0"/>
              <a:t>United Nations International Greenhouse Gas Emissions via Kaggle</a:t>
            </a:r>
          </a:p>
          <a:p>
            <a:pPr marL="569214" lvl="1"/>
            <a:r>
              <a:rPr lang="en-US" dirty="0"/>
              <a:t>UNdata</a:t>
            </a:r>
          </a:p>
          <a:p>
            <a:pPr lvl="1"/>
            <a:endParaRPr lang="en-US" dirty="0"/>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2850967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ctrTitle"/>
          </p:nvPr>
        </p:nvSpPr>
        <p:spPr>
          <a:xfrm>
            <a:off x="6991350" y="487018"/>
            <a:ext cx="5094258" cy="3377354"/>
          </a:xfrm>
        </p:spPr>
        <p:txBody>
          <a:bodyPr/>
          <a:lstStyle/>
          <a:p>
            <a:r>
              <a:rPr lang="en-US" dirty="0"/>
              <a:t>Data Analysis &amp; Visualizations</a:t>
            </a:r>
          </a:p>
        </p:txBody>
      </p:sp>
    </p:spTree>
    <p:extLst>
      <p:ext uri="{BB962C8B-B14F-4D97-AF65-F5344CB8AC3E}">
        <p14:creationId xmlns:p14="http://schemas.microsoft.com/office/powerpoint/2010/main" val="1860774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2121177"/>
          </a:xfrm>
        </p:spPr>
        <p:txBody>
          <a:bodyPr/>
          <a:lstStyle/>
          <a:p>
            <a:r>
              <a:rPr lang="en-US" dirty="0"/>
              <a:t>Methodology</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7" y="2763078"/>
            <a:ext cx="8390955" cy="3407051"/>
          </a:xfrm>
        </p:spPr>
        <p:txBody>
          <a:bodyPr>
            <a:normAutofit/>
          </a:bodyPr>
          <a:lstStyle/>
          <a:p>
            <a:pPr marL="342900" indent="-342900">
              <a:buFont typeface="+mj-lt"/>
              <a:buAutoNum type="arabicPeriod"/>
            </a:pPr>
            <a:r>
              <a:rPr lang="en-US" dirty="0"/>
              <a:t>Data Cleaning: </a:t>
            </a:r>
            <a:r>
              <a:rPr lang="en-US" b="0" dirty="0"/>
              <a:t>Handle missing values and convert data types as necessary.</a:t>
            </a:r>
          </a:p>
          <a:p>
            <a:pPr marL="342900" indent="-342900">
              <a:buFont typeface="+mj-lt"/>
              <a:buAutoNum type="arabicPeriod"/>
            </a:pPr>
            <a:r>
              <a:rPr lang="en-US" dirty="0"/>
              <a:t>Data Transformation: </a:t>
            </a:r>
            <a:r>
              <a:rPr lang="en-US" b="0" dirty="0"/>
              <a:t>Pivot temperature change data to align with the structure of the greenhouse gas inventory data.</a:t>
            </a:r>
          </a:p>
          <a:p>
            <a:pPr marL="342900" indent="-342900">
              <a:buFont typeface="+mj-lt"/>
              <a:buAutoNum type="arabicPeriod"/>
            </a:pPr>
            <a:r>
              <a:rPr lang="en-US" dirty="0"/>
              <a:t>Data Merging: </a:t>
            </a:r>
            <a:r>
              <a:rPr lang="en-US" b="0" dirty="0"/>
              <a:t>Merge the datasets on common keys (country and year) and drop </a:t>
            </a:r>
            <a:r>
              <a:rPr lang="en-US" b="0" dirty="0" err="1"/>
              <a:t>NaN</a:t>
            </a:r>
            <a:r>
              <a:rPr lang="en-US" b="0" dirty="0"/>
              <a:t> values</a:t>
            </a:r>
          </a:p>
          <a:p>
            <a:pPr marL="342900" indent="-342900">
              <a:buFont typeface="+mj-lt"/>
              <a:buAutoNum type="arabicPeriod"/>
            </a:pPr>
            <a:r>
              <a:rPr lang="en-US" dirty="0"/>
              <a:t>Exploratory Data Analysis (EDA): </a:t>
            </a:r>
            <a:r>
              <a:rPr lang="en-US" b="0" dirty="0"/>
              <a:t>Perform EDA to identify trends and patterns in the data.</a:t>
            </a:r>
          </a:p>
          <a:p>
            <a:pPr marL="342900" indent="-342900">
              <a:buFont typeface="+mj-lt"/>
              <a:buAutoNum type="arabicPeriod"/>
            </a:pPr>
            <a:r>
              <a:rPr lang="en-US" dirty="0"/>
              <a:t>Visualization: </a:t>
            </a:r>
            <a:r>
              <a:rPr lang="en-US" b="0" dirty="0"/>
              <a:t>Create visualizations to illustrate the relationship between greenhouse gas emissions and temperature changes</a:t>
            </a:r>
          </a:p>
          <a:p>
            <a:pPr lvl="1"/>
            <a:endParaRPr lang="en-US" dirty="0"/>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1827354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34592-A279-4875-9EA7-21731F96EEDE}"/>
              </a:ext>
            </a:extLst>
          </p:cNvPr>
          <p:cNvSpPr>
            <a:spLocks noGrp="1"/>
          </p:cNvSpPr>
          <p:nvPr>
            <p:ph type="title"/>
          </p:nvPr>
        </p:nvSpPr>
        <p:spPr>
          <a:xfrm>
            <a:off x="838201" y="431320"/>
            <a:ext cx="3700718" cy="1837427"/>
          </a:xfrm>
        </p:spPr>
        <p:txBody>
          <a:bodyPr/>
          <a:lstStyle/>
          <a:p>
            <a:r>
              <a:rPr lang="en-US" b="1" dirty="0"/>
              <a:t>Global Temperature Change &amp; Greenhouse Gas emissions</a:t>
            </a:r>
          </a:p>
        </p:txBody>
      </p:sp>
      <p:sp>
        <p:nvSpPr>
          <p:cNvPr id="3" name="Content Placeholder 2">
            <a:extLst>
              <a:ext uri="{FF2B5EF4-FFF2-40B4-BE49-F238E27FC236}">
                <a16:creationId xmlns:a16="http://schemas.microsoft.com/office/drawing/2014/main" id="{C94BF505-942C-4D4A-971E-CE594DAB9019}"/>
              </a:ext>
            </a:extLst>
          </p:cNvPr>
          <p:cNvSpPr>
            <a:spLocks noGrp="1"/>
          </p:cNvSpPr>
          <p:nvPr>
            <p:ph sz="half" idx="16"/>
          </p:nvPr>
        </p:nvSpPr>
        <p:spPr>
          <a:xfrm>
            <a:off x="838201" y="2096220"/>
            <a:ext cx="3247662" cy="4477108"/>
          </a:xfrm>
        </p:spPr>
        <p:txBody>
          <a:bodyPr>
            <a:normAutofit fontScale="85000" lnSpcReduction="20000"/>
          </a:bodyPr>
          <a:lstStyle/>
          <a:p>
            <a:pPr marL="285750" indent="-285750">
              <a:buFont typeface="Arial" panose="020B0604020202020204" pitchFamily="34" charset="0"/>
              <a:buChar char="•"/>
            </a:pPr>
            <a:r>
              <a:rPr lang="en-US" dirty="0"/>
              <a:t>The chart displays two scales on the y axis: left y displays Temperature Change in Celsius; right y displays greenhouse gas emissions without land use or forestry in kilotons to allow for the data to be overlayed</a:t>
            </a:r>
          </a:p>
          <a:p>
            <a:pPr marL="285750" indent="-285750">
              <a:buFont typeface="Arial" panose="020B0604020202020204" pitchFamily="34" charset="0"/>
              <a:buChar char="•"/>
            </a:pPr>
            <a:r>
              <a:rPr lang="en-US" dirty="0"/>
              <a:t>The upward trend in the blue line indicates that temperature change has been increasing over the years</a:t>
            </a:r>
          </a:p>
          <a:p>
            <a:pPr marL="285750" indent="-285750">
              <a:buFont typeface="Arial" panose="020B0604020202020204" pitchFamily="34" charset="0"/>
              <a:buChar char="•"/>
            </a:pPr>
            <a:r>
              <a:rPr lang="en-US" dirty="0"/>
              <a:t>The red line indicates that the greenhouse gas emissions without land use or forestry is declining overall since 1990</a:t>
            </a:r>
          </a:p>
          <a:p>
            <a:pPr marL="285750" indent="-285750">
              <a:buFont typeface="Arial" panose="020B0604020202020204" pitchFamily="34" charset="0"/>
              <a:buChar char="•"/>
            </a:pPr>
            <a:r>
              <a:rPr lang="en-US" dirty="0"/>
              <a:t>This suggest a weak or negative correlation between the two data points (explored later in our scatter plot on slide 11)</a:t>
            </a:r>
          </a:p>
        </p:txBody>
      </p:sp>
      <p:sp>
        <p:nvSpPr>
          <p:cNvPr id="5" name="Slide Number Placeholder 4">
            <a:extLst>
              <a:ext uri="{FF2B5EF4-FFF2-40B4-BE49-F238E27FC236}">
                <a16:creationId xmlns:a16="http://schemas.microsoft.com/office/drawing/2014/main" id="{735591A1-0CB1-427B-BE27-0273A744D036}"/>
              </a:ext>
            </a:extLst>
          </p:cNvPr>
          <p:cNvSpPr>
            <a:spLocks noGrp="1"/>
          </p:cNvSpPr>
          <p:nvPr>
            <p:ph type="sldNum" sz="quarter" idx="12"/>
          </p:nvPr>
        </p:nvSpPr>
        <p:spPr/>
        <p:txBody>
          <a:bodyPr/>
          <a:lstStyle/>
          <a:p>
            <a:fld id="{A49DFD55-3C28-40EF-9E31-A92D2E4017FF}" type="slidenum">
              <a:rPr lang="en-US" smtClean="0"/>
              <a:pPr/>
              <a:t>9</a:t>
            </a:fld>
            <a:endParaRPr lang="en-US" dirty="0"/>
          </a:p>
        </p:txBody>
      </p:sp>
      <p:pic>
        <p:nvPicPr>
          <p:cNvPr id="10" name="Picture 9" descr="A graph showing the difference between the temperature and the temperature&#10;&#10;Description automatically generated">
            <a:extLst>
              <a:ext uri="{FF2B5EF4-FFF2-40B4-BE49-F238E27FC236}">
                <a16:creationId xmlns:a16="http://schemas.microsoft.com/office/drawing/2014/main" id="{FECD863B-4945-472E-9A80-5E832E3B27C8}"/>
              </a:ext>
            </a:extLst>
          </p:cNvPr>
          <p:cNvPicPr>
            <a:picLocks noChangeAspect="1"/>
          </p:cNvPicPr>
          <p:nvPr/>
        </p:nvPicPr>
        <p:blipFill>
          <a:blip r:embed="rId2"/>
          <a:stretch>
            <a:fillRect/>
          </a:stretch>
        </p:blipFill>
        <p:spPr>
          <a:xfrm>
            <a:off x="4538919" y="676656"/>
            <a:ext cx="7134440" cy="5504688"/>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79523334"/>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ABF691C-888B-4061-8A6F-D5CE84A0254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{32B93E89-AA0F-44E4-9F82-576434D84AAA}tf67328976_win32</Template>
  <TotalTime>1842</TotalTime>
  <Words>907</Words>
  <Application>Microsoft Office PowerPoint</Application>
  <PresentationFormat>Widescreen</PresentationFormat>
  <Paragraphs>101</Paragraphs>
  <Slides>19</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Tenorite</vt:lpstr>
      <vt:lpstr>Custom</vt:lpstr>
      <vt:lpstr>AI Bootcamp Project 1: Name of Project   Lonnie Aldredge, Giselle Gomez, &amp; Chelsey Hay</vt:lpstr>
      <vt:lpstr>AGENDA</vt:lpstr>
      <vt:lpstr>Executive Summary</vt:lpstr>
      <vt:lpstr>Executive Summary</vt:lpstr>
      <vt:lpstr>Approach</vt:lpstr>
      <vt:lpstr>Approach</vt:lpstr>
      <vt:lpstr>Data Analysis &amp; Visualizations</vt:lpstr>
      <vt:lpstr>Methodology</vt:lpstr>
      <vt:lpstr>Global Temperature Change &amp; Greenhouse Gas emissions</vt:lpstr>
      <vt:lpstr>North American Temperature Change &amp; Greenhouse Gas emissions</vt:lpstr>
      <vt:lpstr>Potential Negative Correlation between Greenhouse Gas &amp; Temperature Change</vt:lpstr>
      <vt:lpstr>Pareto Chart by Top 10 Countries</vt:lpstr>
      <vt:lpstr>Pareto Chart showing top 10 Countries with largest Temperature Change</vt:lpstr>
      <vt:lpstr>Trends of the “Future”</vt:lpstr>
      <vt:lpstr>Trends of the Future</vt:lpstr>
      <vt:lpstr>Future Considerations</vt:lpstr>
      <vt:lpstr>Future Considerations</vt:lpstr>
      <vt:lpstr>Resources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dc:creator>Chelsey Hay</dc:creator>
  <cp:lastModifiedBy>Chelsey Hay</cp:lastModifiedBy>
  <cp:revision>14</cp:revision>
  <dcterms:created xsi:type="dcterms:W3CDTF">2024-07-18T22:55:21Z</dcterms:created>
  <dcterms:modified xsi:type="dcterms:W3CDTF">2024-07-20T18:35:01Z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