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44141A6-599D-4069-88B1-96D7E71B9C80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2B7C68E-7DF1-405F-99C5-97059ADF9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/>
              <a:t>Проектирование плазменно-ионного двигателя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Студент 1 курса, </a:t>
            </a:r>
            <a:r>
              <a:rPr lang="ru-RU" dirty="0" err="1" smtClean="0">
                <a:solidFill>
                  <a:schemeClr val="tx1"/>
                </a:solidFill>
              </a:rPr>
              <a:t>д</a:t>
            </a:r>
            <a:r>
              <a:rPr lang="ru-RU" dirty="0" smtClean="0">
                <a:solidFill>
                  <a:schemeClr val="tx1"/>
                </a:solidFill>
              </a:rPr>
              <a:t>/о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М.Б. Леонтьев</a:t>
            </a:r>
            <a:endParaRPr lang="ru-RU" dirty="0" smtClean="0">
              <a:solidFill>
                <a:schemeClr val="tx1"/>
              </a:solidFill>
            </a:endParaRP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pPr algn="r"/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Воронеж </a:t>
            </a:r>
            <a:r>
              <a:rPr lang="ru-RU" dirty="0" smtClean="0">
                <a:solidFill>
                  <a:schemeClr val="tx1"/>
                </a:solidFill>
              </a:rPr>
              <a:t>2015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256032">
              <a:buNone/>
            </a:pPr>
            <a:r>
              <a:rPr lang="ru-RU" dirty="0" smtClean="0"/>
              <a:t>На первичном этапе разработки ПИД в качестве рабочих тел использовали металлы. Их выбор был связан в основном с самими ускорителями, а не определялся всей проблемой </a:t>
            </a:r>
            <a:r>
              <a:rPr lang="ru-RU" dirty="0" smtClean="0"/>
              <a:t>космического летательного аппарата </a:t>
            </a:r>
            <a:r>
              <a:rPr lang="ru-RU" dirty="0" smtClean="0"/>
              <a:t>в целом. Металлы предпочтительны из-за своего большого атомного веса, высокой плотности рабочего тела, а в случае цезия – из-за низкого потенциала ионизации.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Выбор рабочего тела ПИД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525963"/>
          </a:xfrm>
        </p:spPr>
        <p:txBody>
          <a:bodyPr/>
          <a:lstStyle/>
          <a:p>
            <a:pPr marL="0" indent="256032">
              <a:buNone/>
            </a:pPr>
            <a:r>
              <a:rPr lang="ru-RU" dirty="0" smtClean="0"/>
              <a:t>В расчёте данного движителя предпочтение отдаётся газообразным рабочим веществам, что связано с простотой </a:t>
            </a:r>
            <a:r>
              <a:rPr lang="ru-RU" dirty="0" smtClean="0"/>
              <a:t>системы </a:t>
            </a:r>
            <a:r>
              <a:rPr lang="ru-RU" dirty="0" smtClean="0"/>
              <a:t>хранения и подачи рабочего тела</a:t>
            </a:r>
            <a:r>
              <a:rPr lang="ru-RU" dirty="0" smtClean="0"/>
              <a:t>, работающей </a:t>
            </a:r>
            <a:r>
              <a:rPr lang="ru-RU" dirty="0" smtClean="0"/>
              <a:t>на газообразном рабочем теле, и </a:t>
            </a:r>
            <a:r>
              <a:rPr lang="ru-RU" dirty="0" smtClean="0"/>
              <a:t>её </a:t>
            </a:r>
            <a:r>
              <a:rPr lang="ru-RU" dirty="0" smtClean="0"/>
              <a:t>малой массой, а также высокой надёжностью </a:t>
            </a:r>
            <a:r>
              <a:rPr lang="ru-RU" dirty="0" smtClean="0"/>
              <a:t>электрореактивной двигательной установки в целом.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>
            <a:normAutofit fontScale="85000" lnSpcReduction="20000"/>
          </a:bodyPr>
          <a:lstStyle/>
          <a:p>
            <a:pPr marL="0" indent="256032">
              <a:buNone/>
            </a:pPr>
            <a:r>
              <a:rPr lang="ru-RU" dirty="0" smtClean="0"/>
              <a:t>В данной работе были проведены следующие действия:</a:t>
            </a:r>
          </a:p>
          <a:p>
            <a:r>
              <a:rPr lang="ru-RU" dirty="0" smtClean="0"/>
              <a:t>Спроектирована </a:t>
            </a:r>
            <a:r>
              <a:rPr lang="ru-RU" dirty="0" smtClean="0"/>
              <a:t>электрореактивная двигательная установка на базе плазменно-ионного движителя.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smtClean="0"/>
              <a:t>конструкторской части произведен расчет параметров и геометрических размеров </a:t>
            </a:r>
            <a:r>
              <a:rPr lang="ru-RU" dirty="0" smtClean="0"/>
              <a:t>ПИД</a:t>
            </a:r>
          </a:p>
          <a:p>
            <a:r>
              <a:rPr lang="ru-RU" dirty="0" smtClean="0"/>
              <a:t>Произведен </a:t>
            </a:r>
            <a:r>
              <a:rPr lang="ru-RU" dirty="0" smtClean="0"/>
              <a:t>выбор системы хранения и подачи рабочего вещества (ксенона), расчет элементов </a:t>
            </a:r>
            <a:r>
              <a:rPr lang="ru-RU" dirty="0" smtClean="0"/>
              <a:t>системы. </a:t>
            </a:r>
          </a:p>
          <a:p>
            <a:r>
              <a:rPr lang="ru-RU" dirty="0" smtClean="0"/>
              <a:t>В </a:t>
            </a:r>
            <a:r>
              <a:rPr lang="ru-RU" dirty="0" smtClean="0"/>
              <a:t>соответствии с расчетами разработаны теоретический чертеж ПИД и движительного блока, функциональные схемы двигателя, системы электропитания, системы подачи и хранения рабочего вещества, циклограмма нагрузки, схема размещения </a:t>
            </a:r>
            <a:r>
              <a:rPr lang="ru-RU" dirty="0" smtClean="0"/>
              <a:t>установки </a:t>
            </a:r>
            <a:r>
              <a:rPr lang="ru-RU" dirty="0" smtClean="0"/>
              <a:t>на борту </a:t>
            </a:r>
            <a:r>
              <a:rPr lang="ru-RU" dirty="0" smtClean="0"/>
              <a:t>спутника.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- </a:t>
            </a:r>
            <a:r>
              <a:rPr lang="ru-RU" dirty="0" smtClean="0"/>
              <a:t>спроектировать электрореактивную двигательную </a:t>
            </a:r>
            <a:r>
              <a:rPr lang="ru-RU" dirty="0" smtClean="0"/>
              <a:t>систему спутника, наблюдающего </a:t>
            </a:r>
            <a:r>
              <a:rPr lang="ru-RU" dirty="0" smtClean="0"/>
              <a:t>за </a:t>
            </a:r>
            <a:r>
              <a:rPr lang="ru-RU" dirty="0" smtClean="0"/>
              <a:t>поверхностью Земли</a:t>
            </a:r>
            <a:endParaRPr lang="ru-RU" dirty="0" smtClean="0"/>
          </a:p>
          <a:p>
            <a:r>
              <a:rPr lang="ru-RU" dirty="0" smtClean="0"/>
              <a:t>Объект исследования – плазменно-ионный двигатель (ПИД)</a:t>
            </a:r>
          </a:p>
          <a:p>
            <a:r>
              <a:rPr lang="ru-RU" dirty="0" smtClean="0"/>
              <a:t>Предмет исследования – п</a:t>
            </a:r>
            <a:r>
              <a:rPr lang="ru-RU" dirty="0" smtClean="0"/>
              <a:t>роектирование электрореактивной двигательной установки на базе ПИД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Цель, объект и предмет работы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81328"/>
            <a:ext cx="8435280" cy="4525963"/>
          </a:xfrm>
        </p:spPr>
        <p:txBody>
          <a:bodyPr>
            <a:normAutofit fontScale="92500" lnSpcReduction="20000"/>
          </a:bodyPr>
          <a:lstStyle/>
          <a:p>
            <a:pPr marL="0" indent="256032">
              <a:buNone/>
            </a:pPr>
            <a:r>
              <a:rPr lang="ru-RU" dirty="0" smtClean="0"/>
              <a:t>Развитие космических систем различного назначения позволяет в настоящее время ставить и решать многие научно-технические, оборонные и народнохозяйственные задачи непосредственно в космосе.</a:t>
            </a:r>
          </a:p>
          <a:p>
            <a:pPr marL="0" indent="256032">
              <a:buNone/>
            </a:pPr>
            <a:r>
              <a:rPr lang="ru-RU" dirty="0" smtClean="0"/>
              <a:t>Электрореактивные двигатели </a:t>
            </a:r>
            <a:r>
              <a:rPr lang="ru-RU" dirty="0" smtClean="0"/>
              <a:t>отличаются от существующих космических двигателей, работающих на химических топливах, более высокой </a:t>
            </a:r>
            <a:r>
              <a:rPr lang="ru-RU" dirty="0" smtClean="0"/>
              <a:t>экономичностью.</a:t>
            </a:r>
          </a:p>
          <a:p>
            <a:pPr marL="0" indent="256032">
              <a:buNone/>
            </a:pPr>
            <a:r>
              <a:rPr lang="ru-RU" dirty="0" smtClean="0"/>
              <a:t>Это предопределяет области применимости </a:t>
            </a:r>
            <a:r>
              <a:rPr lang="ru-RU" dirty="0" smtClean="0"/>
              <a:t>электрореактивных двигательных установок </a:t>
            </a:r>
            <a:r>
              <a:rPr lang="ru-RU" dirty="0" smtClean="0"/>
              <a:t>для космических летательных аппаратов с большими временами активного функционирования (5-10 лет).</a:t>
            </a:r>
          </a:p>
          <a:p>
            <a:pPr marL="0" indent="256032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 работы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ru-RU" b="1" dirty="0" smtClean="0"/>
              <a:t>Ионный двигатель</a:t>
            </a:r>
            <a:r>
              <a:rPr lang="ru-RU" dirty="0" smtClean="0"/>
              <a:t> — тип электрического ракетного двигателя, принцип работы которого основан на создании реактивной тяги на базе ионизированного газа, разогнанного до высоких скоростей </a:t>
            </a:r>
            <a:r>
              <a:rPr lang="ru-RU" dirty="0" smtClean="0"/>
              <a:t>в электрическом поле</a:t>
            </a:r>
          </a:p>
          <a:p>
            <a:pPr marL="0" indent="457200">
              <a:buNone/>
            </a:pPr>
            <a:r>
              <a:rPr lang="ru-RU" dirty="0" smtClean="0"/>
              <a:t>Рабочим </a:t>
            </a:r>
            <a:r>
              <a:rPr lang="ru-RU" dirty="0" smtClean="0"/>
              <a:t>телом, как правило, является ионизированный инертный </a:t>
            </a:r>
            <a:r>
              <a:rPr lang="ru-RU" dirty="0" smtClean="0"/>
              <a:t>газ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 действия ПИД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/>
            <a:r>
              <a:rPr lang="ru-RU" dirty="0" smtClean="0"/>
              <a:t>Потребляемая </a:t>
            </a:r>
            <a:r>
              <a:rPr lang="ru-RU" dirty="0" smtClean="0"/>
              <a:t>мощность 1—7 </a:t>
            </a:r>
            <a:r>
              <a:rPr lang="ru-RU" dirty="0" smtClean="0"/>
              <a:t>кВт </a:t>
            </a:r>
          </a:p>
          <a:p>
            <a:pPr marL="0" indent="457200"/>
            <a:r>
              <a:rPr lang="ru-RU" dirty="0" smtClean="0"/>
              <a:t>Скорость </a:t>
            </a:r>
            <a:r>
              <a:rPr lang="ru-RU" dirty="0" smtClean="0"/>
              <a:t>истечения ионов 20—50 </a:t>
            </a:r>
            <a:r>
              <a:rPr lang="ru-RU" dirty="0" smtClean="0"/>
              <a:t>км/с </a:t>
            </a:r>
          </a:p>
          <a:p>
            <a:pPr marL="0" indent="457200"/>
            <a:r>
              <a:rPr lang="ru-RU" dirty="0" smtClean="0"/>
              <a:t>Тяга </a:t>
            </a:r>
            <a:r>
              <a:rPr lang="ru-RU" dirty="0" smtClean="0"/>
              <a:t>20—250 </a:t>
            </a:r>
            <a:r>
              <a:rPr lang="ru-RU" dirty="0" smtClean="0"/>
              <a:t>мН </a:t>
            </a:r>
          </a:p>
          <a:p>
            <a:pPr marL="0" indent="457200"/>
            <a:r>
              <a:rPr lang="ru-RU" dirty="0" smtClean="0"/>
              <a:t>КПД </a:t>
            </a:r>
            <a:r>
              <a:rPr lang="ru-RU" dirty="0" smtClean="0"/>
              <a:t>60—80 </a:t>
            </a:r>
            <a:r>
              <a:rPr lang="ru-RU" dirty="0" smtClean="0"/>
              <a:t>%</a:t>
            </a:r>
          </a:p>
          <a:p>
            <a:pPr marL="0" indent="457200"/>
            <a:r>
              <a:rPr lang="ru-RU" dirty="0" smtClean="0"/>
              <a:t>Время </a:t>
            </a:r>
            <a:r>
              <a:rPr lang="ru-RU" dirty="0" smtClean="0"/>
              <a:t>непрерывной работы более трёх </a:t>
            </a:r>
            <a:r>
              <a:rPr lang="ru-RU" dirty="0" smtClean="0"/>
              <a:t>лет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Технические характеристики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/>
            <a:r>
              <a:rPr lang="ru-RU" u="sng" dirty="0" smtClean="0"/>
              <a:t>Достоинством</a:t>
            </a:r>
            <a:r>
              <a:rPr lang="ru-RU" dirty="0" smtClean="0"/>
              <a:t> является </a:t>
            </a:r>
            <a:r>
              <a:rPr lang="ru-RU" dirty="0" smtClean="0"/>
              <a:t>малый расход топлива и продолжительное время функционирования (максимальный срок непрерывной работы самых современных образцов ионных двигателей составляет более трёх лет</a:t>
            </a:r>
            <a:r>
              <a:rPr lang="ru-RU" dirty="0" smtClean="0"/>
              <a:t>) </a:t>
            </a:r>
          </a:p>
          <a:p>
            <a:pPr marL="0" indent="457200"/>
            <a:endParaRPr lang="ru-RU" dirty="0" smtClean="0"/>
          </a:p>
          <a:p>
            <a:pPr marL="0" indent="457200"/>
            <a:r>
              <a:rPr lang="ru-RU" u="sng" dirty="0" smtClean="0"/>
              <a:t>Недостатком</a:t>
            </a:r>
            <a:r>
              <a:rPr lang="ru-RU" dirty="0" smtClean="0"/>
              <a:t> </a:t>
            </a:r>
            <a:r>
              <a:rPr lang="ru-RU" dirty="0" smtClean="0"/>
              <a:t>ионного двигателя является ничтожная по сравнению с химическими двигателями </a:t>
            </a:r>
            <a:r>
              <a:rPr lang="ru-RU" dirty="0" smtClean="0"/>
              <a:t>тяга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Достоинства и недостатки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Принцип работы </a:t>
            </a:r>
            <a:r>
              <a:rPr lang="ru-RU" dirty="0" smtClean="0"/>
              <a:t>ПИД</a:t>
            </a:r>
            <a:endParaRPr lang="ru-RU" dirty="0"/>
          </a:p>
        </p:txBody>
      </p:sp>
      <p:pic>
        <p:nvPicPr>
          <p:cNvPr id="1026" name="Picture 2" descr="C:\Users\Maxx\Desktop\Ion_engine_r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620000" cy="5038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573016"/>
            <a:ext cx="4104456" cy="310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39552" y="260648"/>
            <a:ext cx="8208912" cy="6192688"/>
          </a:xfrm>
        </p:spPr>
        <p:txBody>
          <a:bodyPr/>
          <a:lstStyle/>
          <a:p>
            <a:pPr marL="0" indent="256032">
              <a:buNone/>
            </a:pPr>
            <a:r>
              <a:rPr lang="ru-RU" dirty="0" smtClean="0"/>
              <a:t>Электроны, эмитируемые катодом, ускоряются электрическим полем </a:t>
            </a:r>
            <a:r>
              <a:rPr lang="ru-RU" dirty="0" smtClean="0"/>
              <a:t>и </a:t>
            </a:r>
            <a:r>
              <a:rPr lang="ru-RU" dirty="0" smtClean="0"/>
              <a:t>соударяются с нейтральными частицами рабочего вещества, ионизируя его. В результате таких столкновений образуются ионы и электроны. Ионы под действием электростатических полей движутся к </a:t>
            </a:r>
            <a:r>
              <a:rPr lang="ru-RU" dirty="0" smtClean="0"/>
              <a:t>ионно-оптической системе, </a:t>
            </a:r>
            <a:r>
              <a:rPr lang="ru-RU" dirty="0" smtClean="0"/>
              <a:t>а электроны к аноду.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/>
          <a:lstStyle/>
          <a:p>
            <a:pPr marL="0" indent="256032">
              <a:buNone/>
            </a:pPr>
            <a:r>
              <a:rPr lang="ru-RU" dirty="0" smtClean="0"/>
              <a:t>Часть ионов, которая движется к ускоряющим электродам, пересекает плазменный слой около экранирующего электрода и, ускоряясь напряжением в несколько киловольт, покидает электроды </a:t>
            </a:r>
            <a:r>
              <a:rPr lang="ru-RU" dirty="0" smtClean="0"/>
              <a:t>ионно-оптической системы </a:t>
            </a:r>
            <a:r>
              <a:rPr lang="ru-RU" dirty="0" smtClean="0"/>
              <a:t>ПИД, создавая тягу движителя.</a:t>
            </a:r>
          </a:p>
          <a:p>
            <a:pPr marL="0" indent="256032">
              <a:buNone/>
            </a:pPr>
            <a:endParaRPr lang="ru-RU" dirty="0"/>
          </a:p>
        </p:txBody>
      </p:sp>
      <p:pic>
        <p:nvPicPr>
          <p:cNvPr id="4" name="Picture 2" descr="C:\Users\Maxx\Desktop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24944"/>
            <a:ext cx="5508104" cy="33048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216</TotalTime>
  <Words>427</Words>
  <Application>Microsoft Office PowerPoint</Application>
  <PresentationFormat>Экран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Проектирование плазменно-ионного двигателя</vt:lpstr>
      <vt:lpstr>Цель, объект и предмет работы</vt:lpstr>
      <vt:lpstr>Актуальность работы</vt:lpstr>
      <vt:lpstr>Принцип действия ПИД</vt:lpstr>
      <vt:lpstr>Технические характеристики</vt:lpstr>
      <vt:lpstr>Достоинства и недостатки</vt:lpstr>
      <vt:lpstr>Принцип работы ПИД</vt:lpstr>
      <vt:lpstr>Слайд 8</vt:lpstr>
      <vt:lpstr>Слайд 9</vt:lpstr>
      <vt:lpstr>Выбор рабочего тела ПИД</vt:lpstr>
      <vt:lpstr>Слайд 11</vt:lpstr>
      <vt:lpstr>Выводы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– дизайн. Flash – технологии. </dc:title>
  <dc:creator>Admin</dc:creator>
  <cp:lastModifiedBy>Maxx</cp:lastModifiedBy>
  <cp:revision>16</cp:revision>
  <dcterms:created xsi:type="dcterms:W3CDTF">2014-10-30T17:21:16Z</dcterms:created>
  <dcterms:modified xsi:type="dcterms:W3CDTF">2015-11-11T15:11:17Z</dcterms:modified>
</cp:coreProperties>
</file>