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notesMasterIdLst>
    <p:notesMasterId r:id="rId28"/>
  </p:notesMasterIdLst>
  <p:handoutMasterIdLst>
    <p:handoutMasterId r:id="rId29"/>
  </p:handoutMasterIdLst>
  <p:sldIdLst>
    <p:sldId id="330" r:id="rId2"/>
    <p:sldId id="327" r:id="rId3"/>
    <p:sldId id="331" r:id="rId4"/>
    <p:sldId id="332" r:id="rId5"/>
    <p:sldId id="333" r:id="rId6"/>
    <p:sldId id="334" r:id="rId7"/>
    <p:sldId id="335" r:id="rId8"/>
    <p:sldId id="344" r:id="rId9"/>
    <p:sldId id="324" r:id="rId10"/>
    <p:sldId id="326" r:id="rId11"/>
    <p:sldId id="345" r:id="rId12"/>
    <p:sldId id="336" r:id="rId13"/>
    <p:sldId id="337" r:id="rId14"/>
    <p:sldId id="338" r:id="rId15"/>
    <p:sldId id="339" r:id="rId16"/>
    <p:sldId id="340" r:id="rId17"/>
    <p:sldId id="341" r:id="rId18"/>
    <p:sldId id="342" r:id="rId19"/>
    <p:sldId id="343" r:id="rId20"/>
    <p:sldId id="318" r:id="rId21"/>
    <p:sldId id="317" r:id="rId22"/>
    <p:sldId id="311" r:id="rId23"/>
    <p:sldId id="321" r:id="rId24"/>
    <p:sldId id="328" r:id="rId25"/>
    <p:sldId id="329" r:id="rId26"/>
    <p:sldId id="26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art 1" id="{8CB7711C-C8ED-4BAD-B2CB-A932EE074C10}">
          <p14:sldIdLst>
            <p14:sldId id="330"/>
            <p14:sldId id="327"/>
            <p14:sldId id="331"/>
            <p14:sldId id="332"/>
            <p14:sldId id="333"/>
            <p14:sldId id="334"/>
            <p14:sldId id="335"/>
            <p14:sldId id="344"/>
            <p14:sldId id="324"/>
            <p14:sldId id="326"/>
            <p14:sldId id="34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</p14:sldIdLst>
        </p14:section>
        <p14:section name="Part 2" id="{E4BE66CA-CC55-41E8-B6A6-05FCCD07435E}">
          <p14:sldIdLst>
            <p14:sldId id="318"/>
            <p14:sldId id="317"/>
            <p14:sldId id="311"/>
            <p14:sldId id="321"/>
            <p14:sldId id="328"/>
            <p14:sldId id="329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shvajith, Samudra" initials="VS" lastIdx="1" clrIdx="0">
    <p:extLst>
      <p:ext uri="{19B8F6BF-5375-455C-9EA6-DF929625EA0E}">
        <p15:presenceInfo xmlns:p15="http://schemas.microsoft.com/office/powerpoint/2012/main" userId="S::Samudra.Vishvajith@lseg.com::3152f7ee-41e5-42c2-833c-96e56df760a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99"/>
    <a:srgbClr val="1620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3" autoAdjust="0"/>
    <p:restoredTop sz="76045" autoAdjust="0"/>
  </p:normalViewPr>
  <p:slideViewPr>
    <p:cSldViewPr>
      <p:cViewPr>
        <p:scale>
          <a:sx n="66" d="100"/>
          <a:sy n="66" d="100"/>
        </p:scale>
        <p:origin x="38" y="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331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EA0C19-19CD-4730-873B-8ED8D4BA1AEF}" type="doc">
      <dgm:prSet loTypeId="urn:microsoft.com/office/officeart/2005/8/layout/process3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GB"/>
        </a:p>
      </dgm:t>
    </dgm:pt>
    <dgm:pt modelId="{99940A8D-4826-4343-A6FE-3281B3942100}">
      <dgm:prSet phldrT="[Text]"/>
      <dgm:spPr/>
      <dgm:t>
        <a:bodyPr/>
        <a:lstStyle/>
        <a:p>
          <a:r>
            <a:rPr lang="en-GB" dirty="0"/>
            <a:t>Pre-processor</a:t>
          </a:r>
        </a:p>
      </dgm:t>
    </dgm:pt>
    <dgm:pt modelId="{75A8CBEA-DC6C-4519-A681-9EABCCA81918}" type="parTrans" cxnId="{6AD0AB26-5CFE-45E9-A6F1-3C2024CCC0AD}">
      <dgm:prSet/>
      <dgm:spPr/>
      <dgm:t>
        <a:bodyPr/>
        <a:lstStyle/>
        <a:p>
          <a:endParaRPr lang="en-GB"/>
        </a:p>
      </dgm:t>
    </dgm:pt>
    <dgm:pt modelId="{D0554448-E304-43FF-9C99-FCBD1FAC9AEE}" type="sibTrans" cxnId="{6AD0AB26-5CFE-45E9-A6F1-3C2024CCC0AD}">
      <dgm:prSet/>
      <dgm:spPr/>
      <dgm:t>
        <a:bodyPr/>
        <a:lstStyle/>
        <a:p>
          <a:endParaRPr lang="en-GB"/>
        </a:p>
      </dgm:t>
    </dgm:pt>
    <dgm:pt modelId="{10C37B39-9C47-440B-86FB-642974981CAE}">
      <dgm:prSet phldrT="[Text]"/>
      <dgm:spPr/>
      <dgm:t>
        <a:bodyPr/>
        <a:lstStyle/>
        <a:p>
          <a:r>
            <a:rPr lang="en-GB" dirty="0"/>
            <a:t>Pre-processor directives start with ‘#’</a:t>
          </a:r>
        </a:p>
      </dgm:t>
    </dgm:pt>
    <dgm:pt modelId="{AD1DABC4-17DE-4207-B91C-F3126A238505}" type="parTrans" cxnId="{0C5F4CA6-8B7B-41DF-94BA-D10C23636FB7}">
      <dgm:prSet/>
      <dgm:spPr/>
      <dgm:t>
        <a:bodyPr/>
        <a:lstStyle/>
        <a:p>
          <a:endParaRPr lang="en-GB"/>
        </a:p>
      </dgm:t>
    </dgm:pt>
    <dgm:pt modelId="{65873C96-A871-46AB-9F25-C4830F6EC24A}" type="sibTrans" cxnId="{0C5F4CA6-8B7B-41DF-94BA-D10C23636FB7}">
      <dgm:prSet/>
      <dgm:spPr/>
      <dgm:t>
        <a:bodyPr/>
        <a:lstStyle/>
        <a:p>
          <a:endParaRPr lang="en-GB"/>
        </a:p>
      </dgm:t>
    </dgm:pt>
    <dgm:pt modelId="{53A725D5-83AC-4DC1-95BC-0D18C494A889}">
      <dgm:prSet phldrT="[Text]"/>
      <dgm:spPr/>
      <dgm:t>
        <a:bodyPr/>
        <a:lstStyle/>
        <a:p>
          <a:r>
            <a:rPr lang="en-GB" dirty="0"/>
            <a:t>e.g. #include replaces that line with the contents of the “included” file</a:t>
          </a:r>
        </a:p>
      </dgm:t>
    </dgm:pt>
    <dgm:pt modelId="{09495D87-AB92-420A-883A-A9EE3F6DF8DF}" type="parTrans" cxnId="{FE9A5F4F-2B33-4B39-8505-94617B48B022}">
      <dgm:prSet/>
      <dgm:spPr/>
      <dgm:t>
        <a:bodyPr/>
        <a:lstStyle/>
        <a:p>
          <a:endParaRPr lang="en-GB"/>
        </a:p>
      </dgm:t>
    </dgm:pt>
    <dgm:pt modelId="{235442C7-35EF-43F4-9C82-4FD41E1182E3}" type="sibTrans" cxnId="{FE9A5F4F-2B33-4B39-8505-94617B48B022}">
      <dgm:prSet/>
      <dgm:spPr/>
      <dgm:t>
        <a:bodyPr/>
        <a:lstStyle/>
        <a:p>
          <a:endParaRPr lang="en-GB"/>
        </a:p>
      </dgm:t>
    </dgm:pt>
    <dgm:pt modelId="{45B1ED89-B8F7-4FE6-8941-5B90890BB71A}">
      <dgm:prSet phldrT="[Text]"/>
      <dgm:spPr/>
      <dgm:t>
        <a:bodyPr/>
        <a:lstStyle/>
        <a:p>
          <a:r>
            <a:rPr lang="en-GB" dirty="0"/>
            <a:t>Compiler</a:t>
          </a:r>
        </a:p>
      </dgm:t>
    </dgm:pt>
    <dgm:pt modelId="{385D0895-D78F-4A04-8E78-992DE94C7E6E}" type="parTrans" cxnId="{0550588D-2F89-43A8-AF11-C79CF0D4D7E4}">
      <dgm:prSet/>
      <dgm:spPr/>
      <dgm:t>
        <a:bodyPr/>
        <a:lstStyle/>
        <a:p>
          <a:endParaRPr lang="en-GB"/>
        </a:p>
      </dgm:t>
    </dgm:pt>
    <dgm:pt modelId="{0A3CB93C-6D71-4DCB-9BE7-1FB36BFD64F3}" type="sibTrans" cxnId="{0550588D-2F89-43A8-AF11-C79CF0D4D7E4}">
      <dgm:prSet/>
      <dgm:spPr/>
      <dgm:t>
        <a:bodyPr/>
        <a:lstStyle/>
        <a:p>
          <a:endParaRPr lang="en-GB"/>
        </a:p>
      </dgm:t>
    </dgm:pt>
    <dgm:pt modelId="{9A73FD16-64A1-406F-9A58-B1CD0858766F}">
      <dgm:prSet phldrT="[Text]"/>
      <dgm:spPr/>
      <dgm:t>
        <a:bodyPr/>
        <a:lstStyle/>
        <a:p>
          <a:r>
            <a:rPr lang="en-GB" dirty="0"/>
            <a:t>Compiles the “pre-processed” file and generates “assembly code”</a:t>
          </a:r>
        </a:p>
      </dgm:t>
    </dgm:pt>
    <dgm:pt modelId="{76D89940-C318-41B9-A143-21DDFFD6D5A6}" type="parTrans" cxnId="{673B42C2-EC47-42CD-A8BF-7D7286323600}">
      <dgm:prSet/>
      <dgm:spPr/>
      <dgm:t>
        <a:bodyPr/>
        <a:lstStyle/>
        <a:p>
          <a:endParaRPr lang="en-GB"/>
        </a:p>
      </dgm:t>
    </dgm:pt>
    <dgm:pt modelId="{51BC0ED7-632A-4751-909A-B2FF6E2C2A57}" type="sibTrans" cxnId="{673B42C2-EC47-42CD-A8BF-7D7286323600}">
      <dgm:prSet/>
      <dgm:spPr/>
      <dgm:t>
        <a:bodyPr/>
        <a:lstStyle/>
        <a:p>
          <a:endParaRPr lang="en-GB"/>
        </a:p>
      </dgm:t>
    </dgm:pt>
    <dgm:pt modelId="{8D70D8AD-651A-44FF-95B7-BA923C37C1E1}">
      <dgm:prSet phldrT="[Text]"/>
      <dgm:spPr/>
      <dgm:t>
        <a:bodyPr/>
        <a:lstStyle/>
        <a:p>
          <a:r>
            <a:rPr lang="en-GB" dirty="0"/>
            <a:t>Assembler</a:t>
          </a:r>
        </a:p>
      </dgm:t>
    </dgm:pt>
    <dgm:pt modelId="{DF572C3D-0FC7-4F08-B633-83A7B4827616}" type="parTrans" cxnId="{581D6DD2-53AB-4FB1-8163-3A941A78D9DD}">
      <dgm:prSet/>
      <dgm:spPr/>
      <dgm:t>
        <a:bodyPr/>
        <a:lstStyle/>
        <a:p>
          <a:endParaRPr lang="en-GB"/>
        </a:p>
      </dgm:t>
    </dgm:pt>
    <dgm:pt modelId="{E3507B6A-E70C-4DD7-9CAB-87D7B0E7D4ED}" type="sibTrans" cxnId="{581D6DD2-53AB-4FB1-8163-3A941A78D9DD}">
      <dgm:prSet/>
      <dgm:spPr/>
      <dgm:t>
        <a:bodyPr/>
        <a:lstStyle/>
        <a:p>
          <a:endParaRPr lang="en-GB"/>
        </a:p>
      </dgm:t>
    </dgm:pt>
    <dgm:pt modelId="{7D87A99B-6E5C-4488-8863-FF7C921BE2D7}">
      <dgm:prSet phldrT="[Text]"/>
      <dgm:spPr/>
      <dgm:t>
        <a:bodyPr/>
        <a:lstStyle/>
        <a:p>
          <a:r>
            <a:rPr lang="en-GB" dirty="0"/>
            <a:t>Converts the assembly code in to “object code” </a:t>
          </a:r>
        </a:p>
      </dgm:t>
    </dgm:pt>
    <dgm:pt modelId="{7C5A6B45-200B-4F82-B712-6BDCDAE3CFFB}" type="parTrans" cxnId="{69F5CC7E-10E1-4C0D-AD34-EB7DCBAED850}">
      <dgm:prSet/>
      <dgm:spPr/>
      <dgm:t>
        <a:bodyPr/>
        <a:lstStyle/>
        <a:p>
          <a:endParaRPr lang="en-GB"/>
        </a:p>
      </dgm:t>
    </dgm:pt>
    <dgm:pt modelId="{2E73C2C4-1ED3-4205-BD70-7277BBEBD929}" type="sibTrans" cxnId="{69F5CC7E-10E1-4C0D-AD34-EB7DCBAED850}">
      <dgm:prSet/>
      <dgm:spPr/>
      <dgm:t>
        <a:bodyPr/>
        <a:lstStyle/>
        <a:p>
          <a:endParaRPr lang="en-GB"/>
        </a:p>
      </dgm:t>
    </dgm:pt>
    <dgm:pt modelId="{7E197A49-5AD7-4616-91FF-2454CDC18F4C}">
      <dgm:prSet phldrT="[Text]"/>
      <dgm:spPr/>
      <dgm:t>
        <a:bodyPr/>
        <a:lstStyle/>
        <a:p>
          <a:r>
            <a:rPr lang="en-GB" dirty="0"/>
            <a:t>Linker</a:t>
          </a:r>
        </a:p>
      </dgm:t>
    </dgm:pt>
    <dgm:pt modelId="{0628828A-F284-42AB-AF89-DA5936F29DE5}" type="parTrans" cxnId="{DECED299-76D8-40A8-80BC-0F37F1C3FE45}">
      <dgm:prSet/>
      <dgm:spPr/>
      <dgm:t>
        <a:bodyPr/>
        <a:lstStyle/>
        <a:p>
          <a:endParaRPr lang="en-GB"/>
        </a:p>
      </dgm:t>
    </dgm:pt>
    <dgm:pt modelId="{03EB291A-E3DA-46EA-A762-EF5546D56179}" type="sibTrans" cxnId="{DECED299-76D8-40A8-80BC-0F37F1C3FE45}">
      <dgm:prSet/>
      <dgm:spPr/>
      <dgm:t>
        <a:bodyPr/>
        <a:lstStyle/>
        <a:p>
          <a:endParaRPr lang="en-GB"/>
        </a:p>
      </dgm:t>
    </dgm:pt>
    <dgm:pt modelId="{5189D697-7191-435F-95BB-5AA774BB4E3B}">
      <dgm:prSet phldrT="[Text]"/>
      <dgm:spPr/>
      <dgm:t>
        <a:bodyPr/>
        <a:lstStyle/>
        <a:p>
          <a:r>
            <a:rPr lang="en-GB" dirty="0"/>
            <a:t>Combines “object files” with necessary system and user libraries to create “executables”</a:t>
          </a:r>
        </a:p>
      </dgm:t>
    </dgm:pt>
    <dgm:pt modelId="{3616D36E-4B78-42B6-94E5-0B0B58654320}" type="parTrans" cxnId="{B73253CF-E566-4AB6-90F4-B6792224990A}">
      <dgm:prSet/>
      <dgm:spPr/>
      <dgm:t>
        <a:bodyPr/>
        <a:lstStyle/>
        <a:p>
          <a:endParaRPr lang="en-GB"/>
        </a:p>
      </dgm:t>
    </dgm:pt>
    <dgm:pt modelId="{59FBCD33-EC3B-4939-9A08-0C03247AF743}" type="sibTrans" cxnId="{B73253CF-E566-4AB6-90F4-B6792224990A}">
      <dgm:prSet/>
      <dgm:spPr/>
      <dgm:t>
        <a:bodyPr/>
        <a:lstStyle/>
        <a:p>
          <a:endParaRPr lang="en-GB"/>
        </a:p>
      </dgm:t>
    </dgm:pt>
    <dgm:pt modelId="{6F0B4650-D2B4-400A-BCEF-CD4B011B2D12}">
      <dgm:prSet phldrT="[Text]"/>
      <dgm:spPr/>
      <dgm:t>
        <a:bodyPr/>
        <a:lstStyle/>
        <a:p>
          <a:r>
            <a:rPr lang="en-GB" dirty="0">
              <a:solidFill>
                <a:schemeClr val="tx2"/>
              </a:solidFill>
            </a:rPr>
            <a:t>“g++ -E &lt;input file&gt; -o &lt;output file&gt;” </a:t>
          </a:r>
          <a:r>
            <a:rPr lang="en-GB" dirty="0"/>
            <a:t>will stop after pre-process stage and store the result in &lt;output file&gt;</a:t>
          </a:r>
        </a:p>
      </dgm:t>
    </dgm:pt>
    <dgm:pt modelId="{BFAD1D01-D630-4B94-ABA3-84BE5A8BFDC3}" type="parTrans" cxnId="{E44F70A0-7C27-4161-9D6C-B5D5F51E0CC0}">
      <dgm:prSet/>
      <dgm:spPr/>
      <dgm:t>
        <a:bodyPr/>
        <a:lstStyle/>
        <a:p>
          <a:endParaRPr lang="en-US"/>
        </a:p>
      </dgm:t>
    </dgm:pt>
    <dgm:pt modelId="{D38C9E67-6F94-4488-8F00-5CAA584DE1D4}" type="sibTrans" cxnId="{E44F70A0-7C27-4161-9D6C-B5D5F51E0CC0}">
      <dgm:prSet/>
      <dgm:spPr/>
      <dgm:t>
        <a:bodyPr/>
        <a:lstStyle/>
        <a:p>
          <a:endParaRPr lang="en-US"/>
        </a:p>
      </dgm:t>
    </dgm:pt>
    <dgm:pt modelId="{2BF592C1-E99E-4A32-AB89-DBAF864D2903}">
      <dgm:prSet phldrT="[Text]"/>
      <dgm:spPr/>
      <dgm:t>
        <a:bodyPr/>
        <a:lstStyle/>
        <a:p>
          <a:r>
            <a:rPr lang="en-GB" dirty="0">
              <a:solidFill>
                <a:schemeClr val="tx2"/>
              </a:solidFill>
            </a:rPr>
            <a:t>“g++ -S &lt;input file&gt; -o &lt;output file&gt;”</a:t>
          </a:r>
          <a:r>
            <a:rPr lang="en-GB" dirty="0"/>
            <a:t> will stop after compilation stage and store the result in &lt;output file&gt;</a:t>
          </a:r>
        </a:p>
      </dgm:t>
    </dgm:pt>
    <dgm:pt modelId="{DF92BC22-6409-49AF-8D72-F3747A3E2C3B}" type="parTrans" cxnId="{7497C163-DDDB-46B6-A119-A5275E4A32DE}">
      <dgm:prSet/>
      <dgm:spPr/>
      <dgm:t>
        <a:bodyPr/>
        <a:lstStyle/>
        <a:p>
          <a:endParaRPr lang="en-US"/>
        </a:p>
      </dgm:t>
    </dgm:pt>
    <dgm:pt modelId="{09C9CA12-82AC-4653-8C09-6CF4EBD39584}" type="sibTrans" cxnId="{7497C163-DDDB-46B6-A119-A5275E4A32DE}">
      <dgm:prSet/>
      <dgm:spPr/>
      <dgm:t>
        <a:bodyPr/>
        <a:lstStyle/>
        <a:p>
          <a:endParaRPr lang="en-US"/>
        </a:p>
      </dgm:t>
    </dgm:pt>
    <dgm:pt modelId="{B6D4774C-F796-4BC2-BCA1-55ADE095981D}">
      <dgm:prSet phldrT="[Text]"/>
      <dgm:spPr/>
      <dgm:t>
        <a:bodyPr/>
        <a:lstStyle/>
        <a:p>
          <a:r>
            <a:rPr lang="en-GB" dirty="0">
              <a:solidFill>
                <a:schemeClr val="tx2"/>
              </a:solidFill>
            </a:rPr>
            <a:t>“g++ -c &lt;input file&gt; -o &lt;output file&gt;” </a:t>
          </a:r>
          <a:r>
            <a:rPr lang="en-GB" dirty="0"/>
            <a:t>will stop after assembler. At this point, &lt;output file&gt; contains the “object code”. These files are called “object files”</a:t>
          </a:r>
        </a:p>
      </dgm:t>
    </dgm:pt>
    <dgm:pt modelId="{91E85EC2-AC4F-49DC-A202-99E90CDE46FC}" type="parTrans" cxnId="{882160BA-CB1C-4560-B244-2632213295E9}">
      <dgm:prSet/>
      <dgm:spPr/>
      <dgm:t>
        <a:bodyPr/>
        <a:lstStyle/>
        <a:p>
          <a:endParaRPr lang="en-US"/>
        </a:p>
      </dgm:t>
    </dgm:pt>
    <dgm:pt modelId="{F3540E31-6F09-4108-A398-9C5878F76F90}" type="sibTrans" cxnId="{882160BA-CB1C-4560-B244-2632213295E9}">
      <dgm:prSet/>
      <dgm:spPr/>
      <dgm:t>
        <a:bodyPr/>
        <a:lstStyle/>
        <a:p>
          <a:endParaRPr lang="en-US"/>
        </a:p>
      </dgm:t>
    </dgm:pt>
    <dgm:pt modelId="{1491596A-F04F-48F9-964B-4F09AD8AF23C}" type="pres">
      <dgm:prSet presAssocID="{CDEA0C19-19CD-4730-873B-8ED8D4BA1AEF}" presName="linearFlow" presStyleCnt="0">
        <dgm:presLayoutVars>
          <dgm:dir/>
          <dgm:animLvl val="lvl"/>
          <dgm:resizeHandles val="exact"/>
        </dgm:presLayoutVars>
      </dgm:prSet>
      <dgm:spPr/>
    </dgm:pt>
    <dgm:pt modelId="{006312DA-FC20-42DB-BA37-F87CC995F087}" type="pres">
      <dgm:prSet presAssocID="{99940A8D-4826-4343-A6FE-3281B3942100}" presName="composite" presStyleCnt="0"/>
      <dgm:spPr/>
    </dgm:pt>
    <dgm:pt modelId="{BE61805E-7F61-4148-8BC7-F8CEDD90053F}" type="pres">
      <dgm:prSet presAssocID="{99940A8D-4826-4343-A6FE-3281B3942100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C94F5DF6-D773-4C62-B065-9FC0867F21F3}" type="pres">
      <dgm:prSet presAssocID="{99940A8D-4826-4343-A6FE-3281B3942100}" presName="parSh" presStyleLbl="node1" presStyleIdx="0" presStyleCnt="4"/>
      <dgm:spPr/>
    </dgm:pt>
    <dgm:pt modelId="{A52F45A4-B15B-4954-9509-8F755A239893}" type="pres">
      <dgm:prSet presAssocID="{99940A8D-4826-4343-A6FE-3281B3942100}" presName="desTx" presStyleLbl="fgAcc1" presStyleIdx="0" presStyleCnt="4">
        <dgm:presLayoutVars>
          <dgm:bulletEnabled val="1"/>
        </dgm:presLayoutVars>
      </dgm:prSet>
      <dgm:spPr/>
    </dgm:pt>
    <dgm:pt modelId="{790C33C5-BF56-4C7F-9D45-852546B00F44}" type="pres">
      <dgm:prSet presAssocID="{D0554448-E304-43FF-9C99-FCBD1FAC9AEE}" presName="sibTrans" presStyleLbl="sibTrans2D1" presStyleIdx="0" presStyleCnt="3"/>
      <dgm:spPr/>
    </dgm:pt>
    <dgm:pt modelId="{BA79F1CB-5E49-4160-9D33-F15D42DD9895}" type="pres">
      <dgm:prSet presAssocID="{D0554448-E304-43FF-9C99-FCBD1FAC9AEE}" presName="connTx" presStyleLbl="sibTrans2D1" presStyleIdx="0" presStyleCnt="3"/>
      <dgm:spPr/>
    </dgm:pt>
    <dgm:pt modelId="{7C0FB155-4181-430B-AC53-8954C0467E78}" type="pres">
      <dgm:prSet presAssocID="{45B1ED89-B8F7-4FE6-8941-5B90890BB71A}" presName="composite" presStyleCnt="0"/>
      <dgm:spPr/>
    </dgm:pt>
    <dgm:pt modelId="{399AAB61-E18C-468E-A7E0-291F0D12FFF0}" type="pres">
      <dgm:prSet presAssocID="{45B1ED89-B8F7-4FE6-8941-5B90890BB71A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35EFABB-52DF-4AC1-B640-A7307EF196E4}" type="pres">
      <dgm:prSet presAssocID="{45B1ED89-B8F7-4FE6-8941-5B90890BB71A}" presName="parSh" presStyleLbl="node1" presStyleIdx="1" presStyleCnt="4"/>
      <dgm:spPr/>
    </dgm:pt>
    <dgm:pt modelId="{FE01D4B0-C1B5-411D-A5D9-92CCDCC3ECAE}" type="pres">
      <dgm:prSet presAssocID="{45B1ED89-B8F7-4FE6-8941-5B90890BB71A}" presName="desTx" presStyleLbl="fgAcc1" presStyleIdx="1" presStyleCnt="4">
        <dgm:presLayoutVars>
          <dgm:bulletEnabled val="1"/>
        </dgm:presLayoutVars>
      </dgm:prSet>
      <dgm:spPr/>
    </dgm:pt>
    <dgm:pt modelId="{F27809A7-E19D-449A-8CBE-1971FD2EBE9C}" type="pres">
      <dgm:prSet presAssocID="{0A3CB93C-6D71-4DCB-9BE7-1FB36BFD64F3}" presName="sibTrans" presStyleLbl="sibTrans2D1" presStyleIdx="1" presStyleCnt="3"/>
      <dgm:spPr/>
    </dgm:pt>
    <dgm:pt modelId="{125DBB10-A6B3-4E27-A0CE-5496CF614A58}" type="pres">
      <dgm:prSet presAssocID="{0A3CB93C-6D71-4DCB-9BE7-1FB36BFD64F3}" presName="connTx" presStyleLbl="sibTrans2D1" presStyleIdx="1" presStyleCnt="3"/>
      <dgm:spPr/>
    </dgm:pt>
    <dgm:pt modelId="{0BEE38CA-F191-4019-B7E3-863F1F0DC1F6}" type="pres">
      <dgm:prSet presAssocID="{8D70D8AD-651A-44FF-95B7-BA923C37C1E1}" presName="composite" presStyleCnt="0"/>
      <dgm:spPr/>
    </dgm:pt>
    <dgm:pt modelId="{967AE3B5-26E7-49E9-9393-BE99BD24EBF7}" type="pres">
      <dgm:prSet presAssocID="{8D70D8AD-651A-44FF-95B7-BA923C37C1E1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F8BF6DB-D15B-48D1-9271-FD94A52C4EB2}" type="pres">
      <dgm:prSet presAssocID="{8D70D8AD-651A-44FF-95B7-BA923C37C1E1}" presName="parSh" presStyleLbl="node1" presStyleIdx="2" presStyleCnt="4"/>
      <dgm:spPr/>
    </dgm:pt>
    <dgm:pt modelId="{9E798823-7A45-404F-A4F3-50E3D7F0071B}" type="pres">
      <dgm:prSet presAssocID="{8D70D8AD-651A-44FF-95B7-BA923C37C1E1}" presName="desTx" presStyleLbl="fgAcc1" presStyleIdx="2" presStyleCnt="4">
        <dgm:presLayoutVars>
          <dgm:bulletEnabled val="1"/>
        </dgm:presLayoutVars>
      </dgm:prSet>
      <dgm:spPr/>
    </dgm:pt>
    <dgm:pt modelId="{D9C4DD51-DBE2-4139-B871-52DEB624FD13}" type="pres">
      <dgm:prSet presAssocID="{E3507B6A-E70C-4DD7-9CAB-87D7B0E7D4ED}" presName="sibTrans" presStyleLbl="sibTrans2D1" presStyleIdx="2" presStyleCnt="3"/>
      <dgm:spPr/>
    </dgm:pt>
    <dgm:pt modelId="{268DFEDA-67BA-4742-9409-62A04B7AAF1C}" type="pres">
      <dgm:prSet presAssocID="{E3507B6A-E70C-4DD7-9CAB-87D7B0E7D4ED}" presName="connTx" presStyleLbl="sibTrans2D1" presStyleIdx="2" presStyleCnt="3"/>
      <dgm:spPr/>
    </dgm:pt>
    <dgm:pt modelId="{79B8A933-2D86-401E-83A2-E859E113B469}" type="pres">
      <dgm:prSet presAssocID="{7E197A49-5AD7-4616-91FF-2454CDC18F4C}" presName="composite" presStyleCnt="0"/>
      <dgm:spPr/>
    </dgm:pt>
    <dgm:pt modelId="{65540785-73C6-44F9-9916-C58D6053F241}" type="pres">
      <dgm:prSet presAssocID="{7E197A49-5AD7-4616-91FF-2454CDC18F4C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AEC8C91-DBBC-469F-A9AA-05F380FA2E1E}" type="pres">
      <dgm:prSet presAssocID="{7E197A49-5AD7-4616-91FF-2454CDC18F4C}" presName="parSh" presStyleLbl="node1" presStyleIdx="3" presStyleCnt="4"/>
      <dgm:spPr/>
    </dgm:pt>
    <dgm:pt modelId="{1ABC1D66-2219-458B-9003-9E7D590269E2}" type="pres">
      <dgm:prSet presAssocID="{7E197A49-5AD7-4616-91FF-2454CDC18F4C}" presName="desTx" presStyleLbl="fgAcc1" presStyleIdx="3" presStyleCnt="4">
        <dgm:presLayoutVars>
          <dgm:bulletEnabled val="1"/>
        </dgm:presLayoutVars>
      </dgm:prSet>
      <dgm:spPr/>
    </dgm:pt>
  </dgm:ptLst>
  <dgm:cxnLst>
    <dgm:cxn modelId="{BD94ED04-8FF9-49DB-8754-ABCAC9694FDD}" type="presOf" srcId="{8D70D8AD-651A-44FF-95B7-BA923C37C1E1}" destId="{0F8BF6DB-D15B-48D1-9271-FD94A52C4EB2}" srcOrd="1" destOrd="0" presId="urn:microsoft.com/office/officeart/2005/8/layout/process3"/>
    <dgm:cxn modelId="{47FCBC09-BCBF-4574-BE54-32D31EDABC04}" type="presOf" srcId="{7E197A49-5AD7-4616-91FF-2454CDC18F4C}" destId="{8AEC8C91-DBBC-469F-A9AA-05F380FA2E1E}" srcOrd="1" destOrd="0" presId="urn:microsoft.com/office/officeart/2005/8/layout/process3"/>
    <dgm:cxn modelId="{3C3ADB0C-08BE-4708-B6E7-D7A86738B75B}" type="presOf" srcId="{D0554448-E304-43FF-9C99-FCBD1FAC9AEE}" destId="{790C33C5-BF56-4C7F-9D45-852546B00F44}" srcOrd="0" destOrd="0" presId="urn:microsoft.com/office/officeart/2005/8/layout/process3"/>
    <dgm:cxn modelId="{2ADABC12-4BBE-402F-B50D-8CA138BDDA37}" type="presOf" srcId="{99940A8D-4826-4343-A6FE-3281B3942100}" destId="{C94F5DF6-D773-4C62-B065-9FC0867F21F3}" srcOrd="1" destOrd="0" presId="urn:microsoft.com/office/officeart/2005/8/layout/process3"/>
    <dgm:cxn modelId="{FE81E717-F29B-4EA9-AED0-3437D988990A}" type="presOf" srcId="{6F0B4650-D2B4-400A-BCEF-CD4B011B2D12}" destId="{A52F45A4-B15B-4954-9509-8F755A239893}" srcOrd="0" destOrd="0" presId="urn:microsoft.com/office/officeart/2005/8/layout/process3"/>
    <dgm:cxn modelId="{11408119-266D-4469-B6EC-F5812AFAF5F4}" type="presOf" srcId="{5189D697-7191-435F-95BB-5AA774BB4E3B}" destId="{1ABC1D66-2219-458B-9003-9E7D590269E2}" srcOrd="0" destOrd="0" presId="urn:microsoft.com/office/officeart/2005/8/layout/process3"/>
    <dgm:cxn modelId="{C9636B1E-8690-4834-90C6-0AFECBC5FBE0}" type="presOf" srcId="{99940A8D-4826-4343-A6FE-3281B3942100}" destId="{BE61805E-7F61-4148-8BC7-F8CEDD90053F}" srcOrd="0" destOrd="0" presId="urn:microsoft.com/office/officeart/2005/8/layout/process3"/>
    <dgm:cxn modelId="{6AD0AB26-5CFE-45E9-A6F1-3C2024CCC0AD}" srcId="{CDEA0C19-19CD-4730-873B-8ED8D4BA1AEF}" destId="{99940A8D-4826-4343-A6FE-3281B3942100}" srcOrd="0" destOrd="0" parTransId="{75A8CBEA-DC6C-4519-A681-9EABCCA81918}" sibTransId="{D0554448-E304-43FF-9C99-FCBD1FAC9AEE}"/>
    <dgm:cxn modelId="{2467A237-BD73-4E6D-AA0F-D418DF822A32}" type="presOf" srcId="{E3507B6A-E70C-4DD7-9CAB-87D7B0E7D4ED}" destId="{D9C4DD51-DBE2-4139-B871-52DEB624FD13}" srcOrd="0" destOrd="0" presId="urn:microsoft.com/office/officeart/2005/8/layout/process3"/>
    <dgm:cxn modelId="{FFF2D438-E9F7-4663-A6AD-D4F614DB8C47}" type="presOf" srcId="{CDEA0C19-19CD-4730-873B-8ED8D4BA1AEF}" destId="{1491596A-F04F-48F9-964B-4F09AD8AF23C}" srcOrd="0" destOrd="0" presId="urn:microsoft.com/office/officeart/2005/8/layout/process3"/>
    <dgm:cxn modelId="{75CF3E3F-D94D-4039-A422-93752E5AA0B2}" type="presOf" srcId="{D0554448-E304-43FF-9C99-FCBD1FAC9AEE}" destId="{BA79F1CB-5E49-4160-9D33-F15D42DD9895}" srcOrd="1" destOrd="0" presId="urn:microsoft.com/office/officeart/2005/8/layout/process3"/>
    <dgm:cxn modelId="{7497C163-DDDB-46B6-A119-A5275E4A32DE}" srcId="{45B1ED89-B8F7-4FE6-8941-5B90890BB71A}" destId="{2BF592C1-E99E-4A32-AB89-DBAF864D2903}" srcOrd="0" destOrd="0" parTransId="{DF92BC22-6409-49AF-8D72-F3747A3E2C3B}" sibTransId="{09C9CA12-82AC-4653-8C09-6CF4EBD39584}"/>
    <dgm:cxn modelId="{9099A566-592E-4E6A-AB13-D145320FCD33}" type="presOf" srcId="{7D87A99B-6E5C-4488-8863-FF7C921BE2D7}" destId="{9E798823-7A45-404F-A4F3-50E3D7F0071B}" srcOrd="0" destOrd="1" presId="urn:microsoft.com/office/officeart/2005/8/layout/process3"/>
    <dgm:cxn modelId="{8EE5C069-3564-499C-AD93-13F85063125B}" type="presOf" srcId="{10C37B39-9C47-440B-86FB-642974981CAE}" destId="{A52F45A4-B15B-4954-9509-8F755A239893}" srcOrd="0" destOrd="1" presId="urn:microsoft.com/office/officeart/2005/8/layout/process3"/>
    <dgm:cxn modelId="{FE9A5F4F-2B33-4B39-8505-94617B48B022}" srcId="{99940A8D-4826-4343-A6FE-3281B3942100}" destId="{53A725D5-83AC-4DC1-95BC-0D18C494A889}" srcOrd="2" destOrd="0" parTransId="{09495D87-AB92-420A-883A-A9EE3F6DF8DF}" sibTransId="{235442C7-35EF-43F4-9C82-4FD41E1182E3}"/>
    <dgm:cxn modelId="{B6855651-95A6-4A90-AC21-C38483FAA5D1}" type="presOf" srcId="{2BF592C1-E99E-4A32-AB89-DBAF864D2903}" destId="{FE01D4B0-C1B5-411D-A5D9-92CCDCC3ECAE}" srcOrd="0" destOrd="0" presId="urn:microsoft.com/office/officeart/2005/8/layout/process3"/>
    <dgm:cxn modelId="{77E57452-AE91-44A1-B2F7-A2A6AB201C21}" type="presOf" srcId="{7E197A49-5AD7-4616-91FF-2454CDC18F4C}" destId="{65540785-73C6-44F9-9916-C58D6053F241}" srcOrd="0" destOrd="0" presId="urn:microsoft.com/office/officeart/2005/8/layout/process3"/>
    <dgm:cxn modelId="{DC7D4378-067C-43B4-B19F-B9F271EAF497}" type="presOf" srcId="{8D70D8AD-651A-44FF-95B7-BA923C37C1E1}" destId="{967AE3B5-26E7-49E9-9393-BE99BD24EBF7}" srcOrd="0" destOrd="0" presId="urn:microsoft.com/office/officeart/2005/8/layout/process3"/>
    <dgm:cxn modelId="{69F5CC7E-10E1-4C0D-AD34-EB7DCBAED850}" srcId="{8D70D8AD-651A-44FF-95B7-BA923C37C1E1}" destId="{7D87A99B-6E5C-4488-8863-FF7C921BE2D7}" srcOrd="1" destOrd="0" parTransId="{7C5A6B45-200B-4F82-B712-6BDCDAE3CFFB}" sibTransId="{2E73C2C4-1ED3-4205-BD70-7277BBEBD929}"/>
    <dgm:cxn modelId="{0550588D-2F89-43A8-AF11-C79CF0D4D7E4}" srcId="{CDEA0C19-19CD-4730-873B-8ED8D4BA1AEF}" destId="{45B1ED89-B8F7-4FE6-8941-5B90890BB71A}" srcOrd="1" destOrd="0" parTransId="{385D0895-D78F-4A04-8E78-992DE94C7E6E}" sibTransId="{0A3CB93C-6D71-4DCB-9BE7-1FB36BFD64F3}"/>
    <dgm:cxn modelId="{AAF29C95-1F4D-47C7-B9B5-8302A0629EA8}" type="presOf" srcId="{45B1ED89-B8F7-4FE6-8941-5B90890BB71A}" destId="{399AAB61-E18C-468E-A7E0-291F0D12FFF0}" srcOrd="0" destOrd="0" presId="urn:microsoft.com/office/officeart/2005/8/layout/process3"/>
    <dgm:cxn modelId="{DECED299-76D8-40A8-80BC-0F37F1C3FE45}" srcId="{CDEA0C19-19CD-4730-873B-8ED8D4BA1AEF}" destId="{7E197A49-5AD7-4616-91FF-2454CDC18F4C}" srcOrd="3" destOrd="0" parTransId="{0628828A-F284-42AB-AF89-DA5936F29DE5}" sibTransId="{03EB291A-E3DA-46EA-A762-EF5546D56179}"/>
    <dgm:cxn modelId="{985E3C9A-FE2D-43CD-BEC1-25D7E382EB65}" type="presOf" srcId="{0A3CB93C-6D71-4DCB-9BE7-1FB36BFD64F3}" destId="{125DBB10-A6B3-4E27-A0CE-5496CF614A58}" srcOrd="1" destOrd="0" presId="urn:microsoft.com/office/officeart/2005/8/layout/process3"/>
    <dgm:cxn modelId="{E44F70A0-7C27-4161-9D6C-B5D5F51E0CC0}" srcId="{99940A8D-4826-4343-A6FE-3281B3942100}" destId="{6F0B4650-D2B4-400A-BCEF-CD4B011B2D12}" srcOrd="0" destOrd="0" parTransId="{BFAD1D01-D630-4B94-ABA3-84BE5A8BFDC3}" sibTransId="{D38C9E67-6F94-4488-8F00-5CAA584DE1D4}"/>
    <dgm:cxn modelId="{7EA3AAA2-AE31-47A4-9C06-7584EF95E18E}" type="presOf" srcId="{0A3CB93C-6D71-4DCB-9BE7-1FB36BFD64F3}" destId="{F27809A7-E19D-449A-8CBE-1971FD2EBE9C}" srcOrd="0" destOrd="0" presId="urn:microsoft.com/office/officeart/2005/8/layout/process3"/>
    <dgm:cxn modelId="{59D7A2A4-B1E0-40E6-A4A8-FD6803B83ED4}" type="presOf" srcId="{B6D4774C-F796-4BC2-BCA1-55ADE095981D}" destId="{9E798823-7A45-404F-A4F3-50E3D7F0071B}" srcOrd="0" destOrd="0" presId="urn:microsoft.com/office/officeart/2005/8/layout/process3"/>
    <dgm:cxn modelId="{0C5F4CA6-8B7B-41DF-94BA-D10C23636FB7}" srcId="{99940A8D-4826-4343-A6FE-3281B3942100}" destId="{10C37B39-9C47-440B-86FB-642974981CAE}" srcOrd="1" destOrd="0" parTransId="{AD1DABC4-17DE-4207-B91C-F3126A238505}" sibTransId="{65873C96-A871-46AB-9F25-C4830F6EC24A}"/>
    <dgm:cxn modelId="{882160BA-CB1C-4560-B244-2632213295E9}" srcId="{8D70D8AD-651A-44FF-95B7-BA923C37C1E1}" destId="{B6D4774C-F796-4BC2-BCA1-55ADE095981D}" srcOrd="0" destOrd="0" parTransId="{91E85EC2-AC4F-49DC-A202-99E90CDE46FC}" sibTransId="{F3540E31-6F09-4108-A398-9C5878F76F90}"/>
    <dgm:cxn modelId="{9B30BCBF-6C49-475B-B96C-A31E379459E1}" type="presOf" srcId="{E3507B6A-E70C-4DD7-9CAB-87D7B0E7D4ED}" destId="{268DFEDA-67BA-4742-9409-62A04B7AAF1C}" srcOrd="1" destOrd="0" presId="urn:microsoft.com/office/officeart/2005/8/layout/process3"/>
    <dgm:cxn modelId="{673B42C2-EC47-42CD-A8BF-7D7286323600}" srcId="{45B1ED89-B8F7-4FE6-8941-5B90890BB71A}" destId="{9A73FD16-64A1-406F-9A58-B1CD0858766F}" srcOrd="1" destOrd="0" parTransId="{76D89940-C318-41B9-A143-21DDFFD6D5A6}" sibTransId="{51BC0ED7-632A-4751-909A-B2FF6E2C2A57}"/>
    <dgm:cxn modelId="{B73253CF-E566-4AB6-90F4-B6792224990A}" srcId="{7E197A49-5AD7-4616-91FF-2454CDC18F4C}" destId="{5189D697-7191-435F-95BB-5AA774BB4E3B}" srcOrd="0" destOrd="0" parTransId="{3616D36E-4B78-42B6-94E5-0B0B58654320}" sibTransId="{59FBCD33-EC3B-4939-9A08-0C03247AF743}"/>
    <dgm:cxn modelId="{581D6DD2-53AB-4FB1-8163-3A941A78D9DD}" srcId="{CDEA0C19-19CD-4730-873B-8ED8D4BA1AEF}" destId="{8D70D8AD-651A-44FF-95B7-BA923C37C1E1}" srcOrd="2" destOrd="0" parTransId="{DF572C3D-0FC7-4F08-B633-83A7B4827616}" sibTransId="{E3507B6A-E70C-4DD7-9CAB-87D7B0E7D4ED}"/>
    <dgm:cxn modelId="{23CB1ADA-24F7-46A2-944D-A260103505CF}" type="presOf" srcId="{45B1ED89-B8F7-4FE6-8941-5B90890BB71A}" destId="{B35EFABB-52DF-4AC1-B640-A7307EF196E4}" srcOrd="1" destOrd="0" presId="urn:microsoft.com/office/officeart/2005/8/layout/process3"/>
    <dgm:cxn modelId="{DDD414F2-D081-404A-8B7A-1AFEEA04E92E}" type="presOf" srcId="{53A725D5-83AC-4DC1-95BC-0D18C494A889}" destId="{A52F45A4-B15B-4954-9509-8F755A239893}" srcOrd="0" destOrd="2" presId="urn:microsoft.com/office/officeart/2005/8/layout/process3"/>
    <dgm:cxn modelId="{B87E4BFB-766E-4026-9459-22AE1B5141FF}" type="presOf" srcId="{9A73FD16-64A1-406F-9A58-B1CD0858766F}" destId="{FE01D4B0-C1B5-411D-A5D9-92CCDCC3ECAE}" srcOrd="0" destOrd="1" presId="urn:microsoft.com/office/officeart/2005/8/layout/process3"/>
    <dgm:cxn modelId="{E2BE0D1F-DD81-4893-8147-CDEAD524AC16}" type="presParOf" srcId="{1491596A-F04F-48F9-964B-4F09AD8AF23C}" destId="{006312DA-FC20-42DB-BA37-F87CC995F087}" srcOrd="0" destOrd="0" presId="urn:microsoft.com/office/officeart/2005/8/layout/process3"/>
    <dgm:cxn modelId="{67B2CCD6-9F92-449B-A8B0-C82C9A42782D}" type="presParOf" srcId="{006312DA-FC20-42DB-BA37-F87CC995F087}" destId="{BE61805E-7F61-4148-8BC7-F8CEDD90053F}" srcOrd="0" destOrd="0" presId="urn:microsoft.com/office/officeart/2005/8/layout/process3"/>
    <dgm:cxn modelId="{1DF3BFA8-C0BD-4853-B733-17D2AC417D85}" type="presParOf" srcId="{006312DA-FC20-42DB-BA37-F87CC995F087}" destId="{C94F5DF6-D773-4C62-B065-9FC0867F21F3}" srcOrd="1" destOrd="0" presId="urn:microsoft.com/office/officeart/2005/8/layout/process3"/>
    <dgm:cxn modelId="{8096D8F9-A21A-4E5B-B4D6-E37E1AFC2AAC}" type="presParOf" srcId="{006312DA-FC20-42DB-BA37-F87CC995F087}" destId="{A52F45A4-B15B-4954-9509-8F755A239893}" srcOrd="2" destOrd="0" presId="urn:microsoft.com/office/officeart/2005/8/layout/process3"/>
    <dgm:cxn modelId="{7DC59761-F661-493C-9239-0A944C64823B}" type="presParOf" srcId="{1491596A-F04F-48F9-964B-4F09AD8AF23C}" destId="{790C33C5-BF56-4C7F-9D45-852546B00F44}" srcOrd="1" destOrd="0" presId="urn:microsoft.com/office/officeart/2005/8/layout/process3"/>
    <dgm:cxn modelId="{1D2311D5-363B-4AB1-B40E-D80E21981658}" type="presParOf" srcId="{790C33C5-BF56-4C7F-9D45-852546B00F44}" destId="{BA79F1CB-5E49-4160-9D33-F15D42DD9895}" srcOrd="0" destOrd="0" presId="urn:microsoft.com/office/officeart/2005/8/layout/process3"/>
    <dgm:cxn modelId="{8E9085E3-4982-4BC8-8BB2-D5F3D9497039}" type="presParOf" srcId="{1491596A-F04F-48F9-964B-4F09AD8AF23C}" destId="{7C0FB155-4181-430B-AC53-8954C0467E78}" srcOrd="2" destOrd="0" presId="urn:microsoft.com/office/officeart/2005/8/layout/process3"/>
    <dgm:cxn modelId="{D7A1923D-1316-4828-8888-4C11603376BE}" type="presParOf" srcId="{7C0FB155-4181-430B-AC53-8954C0467E78}" destId="{399AAB61-E18C-468E-A7E0-291F0D12FFF0}" srcOrd="0" destOrd="0" presId="urn:microsoft.com/office/officeart/2005/8/layout/process3"/>
    <dgm:cxn modelId="{D11E3864-AD6E-49BD-8C6D-CFDF54D4696F}" type="presParOf" srcId="{7C0FB155-4181-430B-AC53-8954C0467E78}" destId="{B35EFABB-52DF-4AC1-B640-A7307EF196E4}" srcOrd="1" destOrd="0" presId="urn:microsoft.com/office/officeart/2005/8/layout/process3"/>
    <dgm:cxn modelId="{EF212232-2D71-498A-B7C0-F63C36EB1AF4}" type="presParOf" srcId="{7C0FB155-4181-430B-AC53-8954C0467E78}" destId="{FE01D4B0-C1B5-411D-A5D9-92CCDCC3ECAE}" srcOrd="2" destOrd="0" presId="urn:microsoft.com/office/officeart/2005/8/layout/process3"/>
    <dgm:cxn modelId="{6B6D9D8A-FE1C-4433-8092-BF14ED9D3A68}" type="presParOf" srcId="{1491596A-F04F-48F9-964B-4F09AD8AF23C}" destId="{F27809A7-E19D-449A-8CBE-1971FD2EBE9C}" srcOrd="3" destOrd="0" presId="urn:microsoft.com/office/officeart/2005/8/layout/process3"/>
    <dgm:cxn modelId="{44FEDE50-BAE7-4BC2-A8F7-1CE6A3EDA605}" type="presParOf" srcId="{F27809A7-E19D-449A-8CBE-1971FD2EBE9C}" destId="{125DBB10-A6B3-4E27-A0CE-5496CF614A58}" srcOrd="0" destOrd="0" presId="urn:microsoft.com/office/officeart/2005/8/layout/process3"/>
    <dgm:cxn modelId="{731A8B0B-ABA2-4563-88D2-7A92DBEF65CF}" type="presParOf" srcId="{1491596A-F04F-48F9-964B-4F09AD8AF23C}" destId="{0BEE38CA-F191-4019-B7E3-863F1F0DC1F6}" srcOrd="4" destOrd="0" presId="urn:microsoft.com/office/officeart/2005/8/layout/process3"/>
    <dgm:cxn modelId="{4D77EFB2-E4A6-44E5-BF84-856950D15723}" type="presParOf" srcId="{0BEE38CA-F191-4019-B7E3-863F1F0DC1F6}" destId="{967AE3B5-26E7-49E9-9393-BE99BD24EBF7}" srcOrd="0" destOrd="0" presId="urn:microsoft.com/office/officeart/2005/8/layout/process3"/>
    <dgm:cxn modelId="{4F464B56-F400-4F4E-9FA9-1A6483D70A35}" type="presParOf" srcId="{0BEE38CA-F191-4019-B7E3-863F1F0DC1F6}" destId="{0F8BF6DB-D15B-48D1-9271-FD94A52C4EB2}" srcOrd="1" destOrd="0" presId="urn:microsoft.com/office/officeart/2005/8/layout/process3"/>
    <dgm:cxn modelId="{79C647EB-8405-48CF-ACE9-59B5B65DA16C}" type="presParOf" srcId="{0BEE38CA-F191-4019-B7E3-863F1F0DC1F6}" destId="{9E798823-7A45-404F-A4F3-50E3D7F0071B}" srcOrd="2" destOrd="0" presId="urn:microsoft.com/office/officeart/2005/8/layout/process3"/>
    <dgm:cxn modelId="{16FE7444-323D-4A3D-863A-68B8ED16479F}" type="presParOf" srcId="{1491596A-F04F-48F9-964B-4F09AD8AF23C}" destId="{D9C4DD51-DBE2-4139-B871-52DEB624FD13}" srcOrd="5" destOrd="0" presId="urn:microsoft.com/office/officeart/2005/8/layout/process3"/>
    <dgm:cxn modelId="{323406E3-01CE-4E94-AF08-E3B7026C2893}" type="presParOf" srcId="{D9C4DD51-DBE2-4139-B871-52DEB624FD13}" destId="{268DFEDA-67BA-4742-9409-62A04B7AAF1C}" srcOrd="0" destOrd="0" presId="urn:microsoft.com/office/officeart/2005/8/layout/process3"/>
    <dgm:cxn modelId="{C12052C9-6DA2-4787-8125-8C3A62F7BF71}" type="presParOf" srcId="{1491596A-F04F-48F9-964B-4F09AD8AF23C}" destId="{79B8A933-2D86-401E-83A2-E859E113B469}" srcOrd="6" destOrd="0" presId="urn:microsoft.com/office/officeart/2005/8/layout/process3"/>
    <dgm:cxn modelId="{AD706C35-8E6B-472C-9839-AD12601FA55D}" type="presParOf" srcId="{79B8A933-2D86-401E-83A2-E859E113B469}" destId="{65540785-73C6-44F9-9916-C58D6053F241}" srcOrd="0" destOrd="0" presId="urn:microsoft.com/office/officeart/2005/8/layout/process3"/>
    <dgm:cxn modelId="{062DFF62-F60D-43BF-94E1-91EEE8214BF0}" type="presParOf" srcId="{79B8A933-2D86-401E-83A2-E859E113B469}" destId="{8AEC8C91-DBBC-469F-A9AA-05F380FA2E1E}" srcOrd="1" destOrd="0" presId="urn:microsoft.com/office/officeart/2005/8/layout/process3"/>
    <dgm:cxn modelId="{E73AFDDB-D916-4049-B357-418B5DFFE63B}" type="presParOf" srcId="{79B8A933-2D86-401E-83A2-E859E113B469}" destId="{1ABC1D66-2219-458B-9003-9E7D590269E2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4F5DF6-D773-4C62-B065-9FC0867F21F3}">
      <dsp:nvSpPr>
        <dsp:cNvPr id="0" name=""/>
        <dsp:cNvSpPr/>
      </dsp:nvSpPr>
      <dsp:spPr>
        <a:xfrm>
          <a:off x="1388" y="450272"/>
          <a:ext cx="1744759" cy="64800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Pre-processor</a:t>
          </a:r>
        </a:p>
      </dsp:txBody>
      <dsp:txXfrm>
        <a:off x="1388" y="450272"/>
        <a:ext cx="1744759" cy="432000"/>
      </dsp:txXfrm>
    </dsp:sp>
    <dsp:sp modelId="{A52F45A4-B15B-4954-9509-8F755A239893}">
      <dsp:nvSpPr>
        <dsp:cNvPr id="0" name=""/>
        <dsp:cNvSpPr/>
      </dsp:nvSpPr>
      <dsp:spPr>
        <a:xfrm>
          <a:off x="358748" y="882272"/>
          <a:ext cx="1744759" cy="356400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>
              <a:solidFill>
                <a:schemeClr val="tx2"/>
              </a:solidFill>
            </a:rPr>
            <a:t>“g++ -E &lt;input file&gt; -o &lt;output file&gt;” </a:t>
          </a:r>
          <a:r>
            <a:rPr lang="en-GB" sz="1500" kern="1200" dirty="0"/>
            <a:t>will stop after pre-process stage and store the result in &lt;output file&gt;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Pre-processor directives start with ‘#’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e.g. #include replaces that line with the contents of the “included” file</a:t>
          </a:r>
        </a:p>
      </dsp:txBody>
      <dsp:txXfrm>
        <a:off x="409850" y="933374"/>
        <a:ext cx="1642555" cy="3461796"/>
      </dsp:txXfrm>
    </dsp:sp>
    <dsp:sp modelId="{790C33C5-BF56-4C7F-9D45-852546B00F44}">
      <dsp:nvSpPr>
        <dsp:cNvPr id="0" name=""/>
        <dsp:cNvSpPr/>
      </dsp:nvSpPr>
      <dsp:spPr>
        <a:xfrm>
          <a:off x="2010647" y="449074"/>
          <a:ext cx="560738" cy="434394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>
        <a:off x="2010647" y="535953"/>
        <a:ext cx="430420" cy="260636"/>
      </dsp:txXfrm>
    </dsp:sp>
    <dsp:sp modelId="{B35EFABB-52DF-4AC1-B640-A7307EF196E4}">
      <dsp:nvSpPr>
        <dsp:cNvPr id="0" name=""/>
        <dsp:cNvSpPr/>
      </dsp:nvSpPr>
      <dsp:spPr>
        <a:xfrm>
          <a:off x="2804145" y="450272"/>
          <a:ext cx="1744759" cy="64800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Compiler</a:t>
          </a:r>
        </a:p>
      </dsp:txBody>
      <dsp:txXfrm>
        <a:off x="2804145" y="450272"/>
        <a:ext cx="1744759" cy="432000"/>
      </dsp:txXfrm>
    </dsp:sp>
    <dsp:sp modelId="{FE01D4B0-C1B5-411D-A5D9-92CCDCC3ECAE}">
      <dsp:nvSpPr>
        <dsp:cNvPr id="0" name=""/>
        <dsp:cNvSpPr/>
      </dsp:nvSpPr>
      <dsp:spPr>
        <a:xfrm>
          <a:off x="3161505" y="882272"/>
          <a:ext cx="1744759" cy="356400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>
              <a:solidFill>
                <a:schemeClr val="tx2"/>
              </a:solidFill>
            </a:rPr>
            <a:t>“g++ -S &lt;input file&gt; -o &lt;output file&gt;”</a:t>
          </a:r>
          <a:r>
            <a:rPr lang="en-GB" sz="1500" kern="1200" dirty="0"/>
            <a:t> will stop after compilation stage and store the result in &lt;output file&gt;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Compiles the “pre-processed” file and generates “assembly code”</a:t>
          </a:r>
        </a:p>
      </dsp:txBody>
      <dsp:txXfrm>
        <a:off x="3212607" y="933374"/>
        <a:ext cx="1642555" cy="3461796"/>
      </dsp:txXfrm>
    </dsp:sp>
    <dsp:sp modelId="{F27809A7-E19D-449A-8CBE-1971FD2EBE9C}">
      <dsp:nvSpPr>
        <dsp:cNvPr id="0" name=""/>
        <dsp:cNvSpPr/>
      </dsp:nvSpPr>
      <dsp:spPr>
        <a:xfrm>
          <a:off x="4813404" y="449074"/>
          <a:ext cx="560738" cy="434394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>
        <a:off x="4813404" y="535953"/>
        <a:ext cx="430420" cy="260636"/>
      </dsp:txXfrm>
    </dsp:sp>
    <dsp:sp modelId="{0F8BF6DB-D15B-48D1-9271-FD94A52C4EB2}">
      <dsp:nvSpPr>
        <dsp:cNvPr id="0" name=""/>
        <dsp:cNvSpPr/>
      </dsp:nvSpPr>
      <dsp:spPr>
        <a:xfrm>
          <a:off x="5606902" y="450272"/>
          <a:ext cx="1744759" cy="64800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Assembler</a:t>
          </a:r>
        </a:p>
      </dsp:txBody>
      <dsp:txXfrm>
        <a:off x="5606902" y="450272"/>
        <a:ext cx="1744759" cy="432000"/>
      </dsp:txXfrm>
    </dsp:sp>
    <dsp:sp modelId="{9E798823-7A45-404F-A4F3-50E3D7F0071B}">
      <dsp:nvSpPr>
        <dsp:cNvPr id="0" name=""/>
        <dsp:cNvSpPr/>
      </dsp:nvSpPr>
      <dsp:spPr>
        <a:xfrm>
          <a:off x="5964262" y="882272"/>
          <a:ext cx="1744759" cy="356400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>
              <a:solidFill>
                <a:schemeClr val="tx2"/>
              </a:solidFill>
            </a:rPr>
            <a:t>“g++ -c &lt;input file&gt; -o &lt;output file&gt;” </a:t>
          </a:r>
          <a:r>
            <a:rPr lang="en-GB" sz="1500" kern="1200" dirty="0"/>
            <a:t>will stop after assembler. At this point, &lt;output file&gt; contains the “object code”. These files are called “object files”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Converts the assembly code in to “object code” </a:t>
          </a:r>
        </a:p>
      </dsp:txBody>
      <dsp:txXfrm>
        <a:off x="6015364" y="933374"/>
        <a:ext cx="1642555" cy="3461796"/>
      </dsp:txXfrm>
    </dsp:sp>
    <dsp:sp modelId="{D9C4DD51-DBE2-4139-B871-52DEB624FD13}">
      <dsp:nvSpPr>
        <dsp:cNvPr id="0" name=""/>
        <dsp:cNvSpPr/>
      </dsp:nvSpPr>
      <dsp:spPr>
        <a:xfrm>
          <a:off x="7616161" y="449074"/>
          <a:ext cx="560738" cy="434394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>
        <a:off x="7616161" y="535953"/>
        <a:ext cx="430420" cy="260636"/>
      </dsp:txXfrm>
    </dsp:sp>
    <dsp:sp modelId="{8AEC8C91-DBBC-469F-A9AA-05F380FA2E1E}">
      <dsp:nvSpPr>
        <dsp:cNvPr id="0" name=""/>
        <dsp:cNvSpPr/>
      </dsp:nvSpPr>
      <dsp:spPr>
        <a:xfrm>
          <a:off x="8409659" y="450272"/>
          <a:ext cx="1744759" cy="64800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Linker</a:t>
          </a:r>
        </a:p>
      </dsp:txBody>
      <dsp:txXfrm>
        <a:off x="8409659" y="450272"/>
        <a:ext cx="1744759" cy="432000"/>
      </dsp:txXfrm>
    </dsp:sp>
    <dsp:sp modelId="{1ABC1D66-2219-458B-9003-9E7D590269E2}">
      <dsp:nvSpPr>
        <dsp:cNvPr id="0" name=""/>
        <dsp:cNvSpPr/>
      </dsp:nvSpPr>
      <dsp:spPr>
        <a:xfrm>
          <a:off x="8767019" y="882272"/>
          <a:ext cx="1744759" cy="356400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Combines “object files” with necessary system and user libraries to create “executables”</a:t>
          </a:r>
        </a:p>
      </dsp:txBody>
      <dsp:txXfrm>
        <a:off x="8818121" y="933374"/>
        <a:ext cx="1642555" cy="34617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8D3B3-F4EC-430A-88F7-69F91FB7095E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Millennium Information Technologies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A7756-60A3-49C2-9BD0-C9C18176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358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9E6DB-3108-45CC-BD75-81BE0C5BAE47}" type="datetimeFigureOut">
              <a:rPr lang="en-GB" smtClean="0"/>
              <a:t>07/09/2024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/>
              <a:t>Millennium Information Technologies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9A85-9E90-41BD-BEB8-7532371D69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6347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9A85-9E90-41BD-BEB8-7532371D6945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8333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9A85-9E90-41BD-BEB8-7532371D6945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1143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F8C378-8C42-40BB-9A95-9969648B9F29}" type="slidenum">
              <a:rPr lang="en-US" altLang="en-US">
                <a:solidFill>
                  <a:prstClr val="black"/>
                </a:solidFill>
              </a:rPr>
              <a:pPr/>
              <a:t>21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496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Here the custom constructor initializes object’s internal variables with 10 and 20. Example memory representation for that object is shown here.</a:t>
            </a:r>
          </a:p>
          <a:p>
            <a:endParaRPr lang="en-US" altLang="en-US"/>
          </a:p>
          <a:p>
            <a:r>
              <a:rPr lang="en-US" altLang="en-US"/>
              <a:t>Note that the Object is allocated in a separate place (in 1000 and 1001 addresses) and the pointer pCN1 has the value as the address of the object’s starting memory address.</a:t>
            </a:r>
          </a:p>
          <a:p>
            <a:endParaRPr lang="en-US" altLang="en-US"/>
          </a:p>
          <a:p>
            <a:r>
              <a:rPr lang="en-US" altLang="en-US"/>
              <a:t>C++ run time manages object sizes internally, so when we have a pointer to the start of the object, accessing its internal variables or calling member functions is handled transparently to the programmer.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9A85-9E90-41BD-BEB8-7532371D6945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119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variable has two properties, value and address</a:t>
            </a:r>
          </a:p>
          <a:p>
            <a:r>
              <a:rPr lang="en-US" dirty="0"/>
              <a:t>Address of a variable is evenly divisible by 1, 2, 4 or 8 </a:t>
            </a:r>
          </a:p>
          <a:p>
            <a:r>
              <a:rPr lang="en-US" dirty="0"/>
              <a:t>Data object can have 1-byte, 2-byte, 4-byte or 8-byte alignment or any power of 2 !!</a:t>
            </a:r>
          </a:p>
          <a:p>
            <a:r>
              <a:rPr lang="en-US" dirty="0"/>
              <a:t>Memory is byte addressable, arranged in 1 byte</a:t>
            </a:r>
          </a:p>
          <a:p>
            <a:endParaRPr lang="en-US" dirty="0"/>
          </a:p>
          <a:p>
            <a:r>
              <a:rPr lang="en-US" dirty="0"/>
              <a:t>Find CPU cache width using $ </a:t>
            </a:r>
            <a:r>
              <a:rPr lang="en-US" dirty="0" err="1"/>
              <a:t>lshw</a:t>
            </a:r>
            <a:r>
              <a:rPr lang="en-US" dirty="0"/>
              <a:t> command (</a:t>
            </a:r>
            <a:r>
              <a:rPr lang="en-US" dirty="0" err="1"/>
              <a:t>linux</a:t>
            </a:r>
            <a:r>
              <a:rPr lang="en-US" dirty="0"/>
              <a:t>)</a:t>
            </a:r>
          </a:p>
          <a:p>
            <a:r>
              <a:rPr lang="en-US" dirty="0"/>
              <a:t>In a 32bit architecture, data is aligned when data is stored in four consecutive bytes on a 4 byte boundary</a:t>
            </a:r>
          </a:p>
          <a:p>
            <a:r>
              <a:rPr lang="en-US" dirty="0"/>
              <a:t>In a 64bit architecture, data is aligned when data is stored in eight consecutive bytes on a 8 byte boundary</a:t>
            </a:r>
          </a:p>
          <a:p>
            <a:r>
              <a:rPr lang="en-US" dirty="0"/>
              <a:t>A memory address is N-bytes aligned when address is a multiple of N (where N is a power of 2)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9A85-9E90-41BD-BEB8-7532371D6945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4340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Runtime computation </a:t>
            </a:r>
          </a:p>
          <a:p>
            <a:r>
              <a:rPr lang="en-US" dirty="0"/>
              <a:t>	standard library</a:t>
            </a:r>
          </a:p>
          <a:p>
            <a:r>
              <a:rPr lang="en-US" dirty="0"/>
              <a:t>	dynamic memory management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9A85-9E90-41BD-BEB8-7532371D6945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807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Slide White Grif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picture containing linedrawing&#10;&#10;Description automatically generated">
            <a:extLst>
              <a:ext uri="{FF2B5EF4-FFF2-40B4-BE49-F238E27FC236}">
                <a16:creationId xmlns:a16="http://schemas.microsoft.com/office/drawing/2014/main" id="{39A152C5-5077-FC4A-BCCB-3DFEC77B969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06" y="0"/>
            <a:ext cx="12187791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373E0A-6B69-4A41-B396-69D078C30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00" y="5438853"/>
            <a:ext cx="3272400" cy="14173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F3A962-B681-7042-BB75-4CECFD7DB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" y="228600"/>
            <a:ext cx="11292840" cy="832104"/>
          </a:xfrm>
        </p:spPr>
        <p:txBody>
          <a:bodyPr anchor="t" anchorCtr="0">
            <a:noAutofit/>
          </a:bodyPr>
          <a:lstStyle>
            <a:lvl1pPr algn="l">
              <a:lnSpc>
                <a:spcPts val="2850"/>
              </a:lnSpc>
              <a:defRPr sz="27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62ACF3-4E55-3E4A-9DF6-DD2360673BC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9285" y="1635760"/>
            <a:ext cx="11292840" cy="457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9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INSERT SUBTITLE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FD28C4B-C14A-9A4E-8DB9-65182165CC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199" y="2193092"/>
            <a:ext cx="11292840" cy="415925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8402997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12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 Slide with Intro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7954D9A-9052-0548-8F96-30DF5F626FC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2477217"/>
            <a:ext cx="3621933" cy="35997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5569C39-850C-8844-8CB1-375647A406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393" y="1216154"/>
            <a:ext cx="11292840" cy="398639"/>
          </a:xfrm>
        </p:spPr>
        <p:txBody>
          <a:bodyPr/>
          <a:lstStyle>
            <a:lvl1pPr>
              <a:spcBef>
                <a:spcPts val="0"/>
              </a:spcBef>
              <a:defRPr/>
            </a:lvl1pPr>
          </a:lstStyle>
          <a:p>
            <a:pPr lvl="0"/>
            <a:r>
              <a:rPr lang="en-US"/>
              <a:t>SUBHEAD HERE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58EFA6CB-2938-9643-8A4F-8B00BEAA39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" y="228600"/>
            <a:ext cx="11292840" cy="628048"/>
          </a:xfrm>
        </p:spPr>
        <p:txBody>
          <a:bodyPr anchor="t" anchorCtr="0">
            <a:normAutofit/>
          </a:bodyPr>
          <a:lstStyle>
            <a:lvl1pPr algn="l">
              <a:lnSpc>
                <a:spcPts val="1635"/>
              </a:lnSpc>
              <a:defRPr sz="1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6095CF7-91B2-8349-A9B3-DFEDA668A9F5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296382" y="2477217"/>
            <a:ext cx="3621933" cy="35997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1294B7ED-AA10-F14A-98C4-CFF3C3752CF2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129080" y="2477217"/>
            <a:ext cx="3621933" cy="35997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BFB330-7342-4D46-A8A1-2F81921D985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7200" y="1719074"/>
            <a:ext cx="11274552" cy="5377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73EAB3BB-6363-1A4D-A895-CB8434F454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36907" y="6327648"/>
            <a:ext cx="4224528" cy="30175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Millennium Information Technologies</a:t>
            </a:r>
            <a:endParaRPr lang="en-GB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BD839B87-F3C6-0E43-B791-E78E9FB33F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161434" y="6327648"/>
            <a:ext cx="1063751" cy="30175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546AF2F-F48B-4941-88F0-66C1B9F94C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3473" y="6327648"/>
            <a:ext cx="484632" cy="30175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en-GB"/>
              <a:t>Page </a:t>
            </a:r>
            <a:fld id="{AA13198A-D2A6-4D79-B2AB-6FDB563266BD}" type="slidenum">
              <a:rPr lang="en-GB" smtClean="0"/>
              <a:pPr algn="l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380548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able Placeholder 16">
            <a:extLst>
              <a:ext uri="{FF2B5EF4-FFF2-40B4-BE49-F238E27FC236}">
                <a16:creationId xmlns:a16="http://schemas.microsoft.com/office/drawing/2014/main" id="{3AD29173-F6C9-F74A-B351-0DB370CB6742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3268471" y="1216152"/>
            <a:ext cx="8466137" cy="4860798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C7A22888-369A-CD48-BFCA-F3E6A0AB0D3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393" y="1216154"/>
            <a:ext cx="2584123" cy="398639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pPr lvl="0"/>
            <a:r>
              <a:rPr lang="en-US"/>
              <a:t>SUBHEAD HERE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1D6373E-9312-A846-B92B-647FC8779A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" y="228600"/>
            <a:ext cx="11292840" cy="628048"/>
          </a:xfrm>
        </p:spPr>
        <p:txBody>
          <a:bodyPr anchor="t" anchorCtr="0">
            <a:noAutofit/>
          </a:bodyPr>
          <a:lstStyle>
            <a:lvl1pPr algn="l">
              <a:lnSpc>
                <a:spcPts val="1635"/>
              </a:lnSpc>
              <a:defRPr sz="1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A8E6B-F9F3-5A49-A5D1-E2CD28CEB94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1719072"/>
            <a:ext cx="2584451" cy="43578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E264FE5-AD88-EA47-96B6-57C5CF6D0B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36907" y="6327648"/>
            <a:ext cx="4224528" cy="30175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Millennium Information Technologies</a:t>
            </a:r>
            <a:endParaRPr lang="en-GB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1DE9E9F-9494-C545-A7C0-4E6E285C6E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161434" y="6327648"/>
            <a:ext cx="1063751" cy="30175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4411062-ACBE-0046-B73E-A9848BEE7F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3473" y="6327648"/>
            <a:ext cx="484632" cy="30175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en-GB"/>
              <a:t>Page </a:t>
            </a:r>
            <a:fld id="{AA13198A-D2A6-4D79-B2AB-6FDB563266BD}" type="slidenum">
              <a:rPr lang="en-GB" smtClean="0"/>
              <a:pPr algn="l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024300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0BE44-A32A-1D4B-B799-DF2F04C59D0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6089" y="1219200"/>
            <a:ext cx="11301412" cy="4857750"/>
          </a:xfrm>
        </p:spPr>
        <p:txBody>
          <a:bodyPr/>
          <a:lstStyle>
            <a:lvl1pPr>
              <a:lnSpc>
                <a:spcPts val="3150"/>
              </a:lnSpc>
              <a:defRPr sz="3000"/>
            </a:lvl1pPr>
            <a:lvl2pPr marL="260747" indent="-254794">
              <a:lnSpc>
                <a:spcPts val="3150"/>
              </a:lnSpc>
              <a:tabLst/>
              <a:defRPr sz="3000"/>
            </a:lvl2pPr>
            <a:lvl3pPr marL="516731" indent="-251222">
              <a:lnSpc>
                <a:spcPts val="3150"/>
              </a:lnSpc>
              <a:tabLst/>
              <a:defRPr sz="3000"/>
            </a:lvl3pPr>
            <a:lvl4pPr marL="816769" indent="-251222">
              <a:lnSpc>
                <a:spcPts val="3150"/>
              </a:lnSpc>
              <a:tabLst/>
              <a:defRPr sz="3000"/>
            </a:lvl4pPr>
            <a:lvl5pPr marL="1072754" indent="-251222">
              <a:lnSpc>
                <a:spcPts val="3150"/>
              </a:lnSpc>
              <a:tabLst/>
              <a:defRPr sz="3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34E2F-D075-2945-96CA-E103128A61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36907" y="6327648"/>
            <a:ext cx="4224528" cy="30175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Millennium Information Technologies</a:t>
            </a:r>
            <a:endParaRPr lang="en-GB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CDD3135-EA37-314A-932E-5A3F3B75F3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161434" y="6327648"/>
            <a:ext cx="1063751" cy="30175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B749E74-6A2D-CC42-BD07-6AE711619B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3473" y="6327648"/>
            <a:ext cx="484632" cy="30175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en-GB"/>
              <a:t>Page </a:t>
            </a:r>
            <a:fld id="{AA13198A-D2A6-4D79-B2AB-6FDB563266BD}" type="slidenum">
              <a:rPr lang="en-GB" smtClean="0"/>
              <a:pPr algn="l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340480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 White Grif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picture containing linedrawing&#10;&#10;Description automatically generated">
            <a:extLst>
              <a:ext uri="{FF2B5EF4-FFF2-40B4-BE49-F238E27FC236}">
                <a16:creationId xmlns:a16="http://schemas.microsoft.com/office/drawing/2014/main" id="{39A152C5-5077-FC4A-BCCB-3DFEC77B969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06" y="0"/>
            <a:ext cx="12187791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B1A0D25-F25A-DB4C-B313-1C6B2CA82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" y="228600"/>
            <a:ext cx="11292840" cy="832104"/>
          </a:xfrm>
        </p:spPr>
        <p:txBody>
          <a:bodyPr anchor="t" anchorCtr="0">
            <a:noAutofit/>
          </a:bodyPr>
          <a:lstStyle>
            <a:lvl1pPr algn="l"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FE9FE2-58A8-5644-ABBC-BE8C0809E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00" y="5438853"/>
            <a:ext cx="3272400" cy="141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79275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12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Cover Slide White Grif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A1A91CF-724F-F849-8EC6-1862349C9EB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alphaModFix amt="59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07" y="1186"/>
            <a:ext cx="12187788" cy="68556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F3A962-B681-7042-BB75-4CECFD7DB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" y="228600"/>
            <a:ext cx="11292840" cy="832104"/>
          </a:xfrm>
        </p:spPr>
        <p:txBody>
          <a:bodyPr anchor="t" anchorCtr="0">
            <a:noAutofit/>
          </a:bodyPr>
          <a:lstStyle>
            <a:lvl1pPr algn="l"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1FC12F-631E-FB41-9522-84F79D4B14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00" y="5438853"/>
            <a:ext cx="3272400" cy="141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98448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12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Cover Slide White Grif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4D3E535-B83A-2C4A-9CEC-95DCCB18D5B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59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06" y="2554"/>
            <a:ext cx="12187791" cy="68528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F3A962-B681-7042-BB75-4CECFD7DB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" y="228600"/>
            <a:ext cx="11292840" cy="832104"/>
          </a:xfrm>
        </p:spPr>
        <p:txBody>
          <a:bodyPr anchor="t" anchorCtr="0">
            <a:noAutofit/>
          </a:bodyPr>
          <a:lstStyle>
            <a:lvl1pPr algn="l"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F638D2-4151-064F-A8FC-9820259B09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00" y="5438853"/>
            <a:ext cx="3272400" cy="141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11792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12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 Blue Grif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invertebrate, coelenterate, jellyfish&#10;&#10;Description automatically generated">
            <a:extLst>
              <a:ext uri="{FF2B5EF4-FFF2-40B4-BE49-F238E27FC236}">
                <a16:creationId xmlns:a16="http://schemas.microsoft.com/office/drawing/2014/main" id="{80C55A7A-67FF-424E-AC8B-273913E143D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06" y="0"/>
            <a:ext cx="12187791" cy="68580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ADF1840-5813-9B40-91F8-1DD2802D2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" y="228600"/>
            <a:ext cx="11292840" cy="832104"/>
          </a:xfrm>
        </p:spPr>
        <p:txBody>
          <a:bodyPr anchor="t" anchorCtr="0">
            <a:noAutofit/>
          </a:bodyPr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2AA0A0-FC13-904D-805B-2F9916B89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" y="5441182"/>
            <a:ext cx="3272400" cy="141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93282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12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513F3096-B253-B446-B30D-408512F875B2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3184525" y="1219200"/>
            <a:ext cx="8550083" cy="4857750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235E3C39-6E46-DB42-84D0-8DF19DE15F9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393" y="1216154"/>
            <a:ext cx="2584123" cy="398639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pPr lvl="0"/>
            <a:r>
              <a:rPr lang="en-US"/>
              <a:t>SUBHEAD HERE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4B87BB7-CC6E-4546-B9D9-F5B561E6A6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" y="228600"/>
            <a:ext cx="11292840" cy="628048"/>
          </a:xfrm>
        </p:spPr>
        <p:txBody>
          <a:bodyPr anchor="t" anchorCtr="0">
            <a:noAutofit/>
          </a:bodyPr>
          <a:lstStyle>
            <a:lvl1pPr algn="l">
              <a:lnSpc>
                <a:spcPts val="1635"/>
              </a:lnSpc>
              <a:defRPr sz="1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EEFCD43B-C151-8D4F-8BE9-BB88424757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7200" y="1719072"/>
            <a:ext cx="2584451" cy="43578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21E4AAA-5279-2C44-9119-A45A058365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36907" y="6327648"/>
            <a:ext cx="4224528" cy="30175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Millennium Information Technologies</a:t>
            </a:r>
            <a:endParaRPr lang="en-GB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487FFABA-8A60-D741-8F8E-768D3E084C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161434" y="6327648"/>
            <a:ext cx="1063751" cy="30175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99B51F71-38DB-3341-A28A-EAEA7E2D3F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3473" y="6327648"/>
            <a:ext cx="484632" cy="30175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en-GB"/>
              <a:t>Page </a:t>
            </a:r>
            <a:fld id="{AA13198A-D2A6-4D79-B2AB-6FDB563266BD}" type="slidenum">
              <a:rPr lang="en-GB" smtClean="0"/>
              <a:pPr algn="l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5044284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513F3096-B253-B446-B30D-408512F875B2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57201" y="1719072"/>
            <a:ext cx="3430241" cy="4357878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14" name="Chart Placeholder 4">
            <a:extLst>
              <a:ext uri="{FF2B5EF4-FFF2-40B4-BE49-F238E27FC236}">
                <a16:creationId xmlns:a16="http://schemas.microsoft.com/office/drawing/2014/main" id="{9ABBAB52-E7A5-C347-99D3-55DAEA5AE61A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8304561" y="1719072"/>
            <a:ext cx="3430241" cy="4357878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15" name="Chart Placeholder 4">
            <a:extLst>
              <a:ext uri="{FF2B5EF4-FFF2-40B4-BE49-F238E27FC236}">
                <a16:creationId xmlns:a16="http://schemas.microsoft.com/office/drawing/2014/main" id="{84674231-9C6E-7444-8865-E735F32DFF2B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4378165" y="1719072"/>
            <a:ext cx="3430241" cy="4357878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76344C50-8283-1D47-B6C8-0840567C7A1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7393" y="1216154"/>
            <a:ext cx="11292840" cy="398639"/>
          </a:xfrm>
        </p:spPr>
        <p:txBody>
          <a:bodyPr/>
          <a:lstStyle>
            <a:lvl1pPr>
              <a:spcBef>
                <a:spcPts val="0"/>
              </a:spcBef>
              <a:defRPr/>
            </a:lvl1pPr>
          </a:lstStyle>
          <a:p>
            <a:pPr lvl="0"/>
            <a:r>
              <a:rPr lang="en-US"/>
              <a:t>SUBHEAD HERE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5A3E1B1-E89E-0B40-97E9-60232EF19D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" y="228600"/>
            <a:ext cx="11292840" cy="628048"/>
          </a:xfrm>
        </p:spPr>
        <p:txBody>
          <a:bodyPr anchor="t" anchorCtr="0">
            <a:normAutofit/>
          </a:bodyPr>
          <a:lstStyle>
            <a:lvl1pPr algn="l">
              <a:lnSpc>
                <a:spcPts val="1635"/>
              </a:lnSpc>
              <a:defRPr sz="1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E294410-3906-7841-8F09-DB9438CD39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36907" y="6327648"/>
            <a:ext cx="4224528" cy="30175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Millennium Information Technologies</a:t>
            </a:r>
            <a:endParaRPr lang="en-GB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0C3DBB3A-7430-9B47-90E0-1359740F9C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161434" y="6327648"/>
            <a:ext cx="1063751" cy="30175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C32221-E113-6F43-B543-D5E0D8813A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3473" y="6327648"/>
            <a:ext cx="484632" cy="30175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en-GB"/>
              <a:t>Page </a:t>
            </a:r>
            <a:fld id="{AA13198A-D2A6-4D79-B2AB-6FDB563266BD}" type="slidenum">
              <a:rPr lang="en-GB" smtClean="0"/>
              <a:pPr algn="l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104152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over Slide White Grif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ABAE3F-7DCE-9347-8AFD-E9823E786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00" y="5438853"/>
            <a:ext cx="3272400" cy="141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708080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12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Cover Slide White Grif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39A152C5-5077-FC4A-BCCB-3DFEC77B969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alphaModFix amt="59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07" y="1186"/>
            <a:ext cx="12187788" cy="68556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F3A962-B681-7042-BB75-4CECFD7DB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" y="228600"/>
            <a:ext cx="11292840" cy="832104"/>
          </a:xfrm>
        </p:spPr>
        <p:txBody>
          <a:bodyPr anchor="t" anchorCtr="0">
            <a:noAutofit/>
          </a:bodyPr>
          <a:lstStyle>
            <a:lvl1pPr algn="l">
              <a:lnSpc>
                <a:spcPts val="2850"/>
              </a:lnSpc>
              <a:defRPr sz="27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62ACF3-4E55-3E4A-9DF6-DD2360673BC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9285" y="1635760"/>
            <a:ext cx="11292840" cy="457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9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INSERT SUBTITLE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FD28C4B-C14A-9A4E-8DB9-65182165CC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199" y="2193092"/>
            <a:ext cx="11292840" cy="415925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A1E19D-E7AF-0A4B-BFD1-50F5088E17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00" y="5438853"/>
            <a:ext cx="3272400" cy="141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46407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12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ver Slide Blue Grif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A0C0F5-AA97-7F4E-9C8E-106934D7CE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21B6FD-71DB-8347-8355-8A5A53F3B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" y="5441182"/>
            <a:ext cx="3272400" cy="141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099667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120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01" y="1421999"/>
            <a:ext cx="11711999" cy="466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9403" y="1872000"/>
            <a:ext cx="8880000" cy="3573208"/>
          </a:xfrm>
        </p:spPr>
        <p:txBody>
          <a:bodyPr anchor="t" anchorCtr="0">
            <a:noAutofit/>
          </a:bodyPr>
          <a:lstStyle>
            <a:lvl1pPr>
              <a:lnSpc>
                <a:spcPts val="5500"/>
              </a:lnSpc>
              <a:defRPr sz="5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 here.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55067" y="6354000"/>
            <a:ext cx="2032000" cy="1440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Millennium Information Technologies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r>
              <a:rPr lang="en-GB"/>
              <a:t>Page </a:t>
            </a:r>
            <a:fld id="{AA13198A-D2A6-4D79-B2AB-6FDB563266BD}" type="slidenum">
              <a:rPr lang="en-GB" smtClean="0"/>
              <a:pPr algn="l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04973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684000"/>
            <a:ext cx="7920000" cy="504000"/>
          </a:xfrm>
        </p:spPr>
        <p:txBody>
          <a:bodyPr lIns="0" tIns="0" rIns="0" bIns="0" anchor="t" anchorCtr="0">
            <a:normAutofit/>
          </a:bodyPr>
          <a:lstStyle>
            <a:lvl1pPr algn="l">
              <a:defRPr sz="3000" b="1" i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enter slide title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55067" y="6354000"/>
            <a:ext cx="2032000" cy="1440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Millennium Information Technologies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r>
              <a:rPr lang="en-GB"/>
              <a:t>Page </a:t>
            </a:r>
            <a:fld id="{AA13198A-D2A6-4D79-B2AB-6FDB563266BD}" type="slidenum">
              <a:rPr lang="en-GB" smtClean="0"/>
              <a:pPr algn="l"/>
              <a:t>‹#›</a:t>
            </a:fld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19999" y="1871999"/>
            <a:ext cx="8832000" cy="4068000"/>
          </a:xfrm>
        </p:spPr>
        <p:txBody>
          <a:bodyPr lIns="0" tIns="0" rIns="0" bIns="0"/>
          <a:lstStyle>
            <a:lvl1pPr marL="0" indent="0">
              <a:lnSpc>
                <a:spcPts val="2000"/>
              </a:lnSpc>
              <a:spcBef>
                <a:spcPts val="0"/>
              </a:spcBef>
              <a:buFontTx/>
              <a:buNone/>
              <a:defRPr sz="1800" baseline="0"/>
            </a:lvl1pPr>
            <a:lvl2pPr marL="0">
              <a:lnSpc>
                <a:spcPts val="2600"/>
              </a:lnSpc>
              <a:spcBef>
                <a:spcPts val="0"/>
              </a:spcBef>
              <a:defRPr sz="1500" baseline="0">
                <a:solidFill>
                  <a:schemeClr val="tx2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Click to enter text</a:t>
            </a:r>
          </a:p>
          <a:p>
            <a:pPr lvl="1"/>
            <a:r>
              <a:rPr lang="en-US" dirty="0"/>
              <a:t>For bullets click Increase Indent</a:t>
            </a:r>
          </a:p>
        </p:txBody>
      </p:sp>
    </p:spTree>
    <p:extLst>
      <p:ext uri="{BB962C8B-B14F-4D97-AF65-F5344CB8AC3E}">
        <p14:creationId xmlns:p14="http://schemas.microsoft.com/office/powerpoint/2010/main" val="37999045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55067" y="6354000"/>
            <a:ext cx="2032000" cy="1440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Millennium Information Technologies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r>
              <a:rPr lang="en-GB"/>
              <a:t>Page </a:t>
            </a:r>
            <a:fld id="{AA13198A-D2A6-4D79-B2AB-6FDB563266BD}" type="slidenum">
              <a:rPr lang="en-GB" smtClean="0"/>
              <a:pPr algn="l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07297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038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over Slide White Grif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39A152C5-5077-FC4A-BCCB-3DFEC77B969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59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06" y="2554"/>
            <a:ext cx="12187791" cy="68528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F3A962-B681-7042-BB75-4CECFD7DB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" y="228600"/>
            <a:ext cx="11292840" cy="832104"/>
          </a:xfrm>
        </p:spPr>
        <p:txBody>
          <a:bodyPr anchor="t" anchorCtr="0">
            <a:noAutofit/>
          </a:bodyPr>
          <a:lstStyle>
            <a:lvl1pPr algn="l">
              <a:lnSpc>
                <a:spcPts val="2850"/>
              </a:lnSpc>
              <a:defRPr sz="27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62ACF3-4E55-3E4A-9DF6-DD2360673BC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9285" y="1635760"/>
            <a:ext cx="11292840" cy="457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9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INSERT SUBTITLE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FD28C4B-C14A-9A4E-8DB9-65182165CC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199" y="2193092"/>
            <a:ext cx="11292840" cy="415925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7243F0-36C0-394C-B44F-F7EB5F834E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00" y="5438853"/>
            <a:ext cx="3272400" cy="141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60566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12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 Blue Grif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invertebrate, coelenterate, jellyfish&#10;&#10;Description automatically generated">
            <a:extLst>
              <a:ext uri="{FF2B5EF4-FFF2-40B4-BE49-F238E27FC236}">
                <a16:creationId xmlns:a16="http://schemas.microsoft.com/office/drawing/2014/main" id="{80C55A7A-67FF-424E-AC8B-273913E143D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06" y="0"/>
            <a:ext cx="12187791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92DA344-FA70-B34A-9133-BC6783A14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" y="228600"/>
            <a:ext cx="11292840" cy="832104"/>
          </a:xfrm>
        </p:spPr>
        <p:txBody>
          <a:bodyPr anchor="t" anchorCtr="0">
            <a:noAutofit/>
          </a:bodyPr>
          <a:lstStyle>
            <a:lvl1pPr algn="l">
              <a:lnSpc>
                <a:spcPts val="2850"/>
              </a:lnSpc>
              <a:defRPr sz="27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B4870ED-2F4B-FA48-88F8-985151CCF01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9285" y="1645920"/>
            <a:ext cx="11292840" cy="457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INSERT SUBTITLE</a:t>
            </a:r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9BFBB605-22E7-AD45-B654-3EC16778C8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199" y="2203252"/>
            <a:ext cx="11292840" cy="415925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F83F04B-BD5B-0E48-82F7-FE19F6943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" y="5441182"/>
            <a:ext cx="3272400" cy="141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90308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12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F7B9B1F-F13B-AB43-9A79-B2D620DD23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" y="228600"/>
            <a:ext cx="11292840" cy="628048"/>
          </a:xfrm>
        </p:spPr>
        <p:txBody>
          <a:bodyPr anchor="t" anchorCtr="0">
            <a:noAutofit/>
          </a:bodyPr>
          <a:lstStyle>
            <a:lvl1pPr algn="l">
              <a:lnSpc>
                <a:spcPts val="1635"/>
              </a:lnSpc>
              <a:defRPr sz="1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F30A4DD-4727-6248-AF42-0F4E780DD9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393" y="1216152"/>
            <a:ext cx="11290108" cy="4860798"/>
          </a:xfr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ts val="108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System Font Regular"/>
              <a:buNone/>
              <a:tabLst>
                <a:tab pos="510779" algn="l"/>
              </a:tabLst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System Font Regular"/>
              <a:buNone/>
              <a:tabLst>
                <a:tab pos="510779" algn="l"/>
              </a:tabLst>
              <a:defRPr/>
            </a:pPr>
            <a:r>
              <a:rPr lang="en-US"/>
              <a:t>Edit Master text styles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1B642BA-B95D-A54A-8BA1-3519EE7D55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36907" y="6327648"/>
            <a:ext cx="4224528" cy="30175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Millennium Information Technologies</a:t>
            </a:r>
            <a:endParaRPr lang="en-GB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C892AE0D-1239-1448-94D3-56AC5DAE33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161434" y="6327648"/>
            <a:ext cx="1063751" cy="30175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1320DB9A-C2F8-A443-81A7-FEC3DF28A1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3473" y="6327648"/>
            <a:ext cx="484632" cy="30175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en-GB"/>
              <a:t>Page </a:t>
            </a:r>
            <a:fld id="{AA13198A-D2A6-4D79-B2AB-6FDB563266BD}" type="slidenum">
              <a:rPr lang="en-GB" smtClean="0"/>
              <a:pPr algn="l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141351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252CC-06D0-6443-A466-42380DD7DA4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391" y="1216152"/>
            <a:ext cx="11292840" cy="4860798"/>
          </a:xfrm>
        </p:spPr>
        <p:txBody>
          <a:bodyPr>
            <a:noAutofit/>
          </a:bodyPr>
          <a:lstStyle>
            <a:lvl1pPr>
              <a:lnSpc>
                <a:spcPts val="975"/>
              </a:lnSpc>
              <a:defRPr/>
            </a:lvl1pPr>
            <a:lvl2pPr>
              <a:lnSpc>
                <a:spcPts val="975"/>
              </a:lnSpc>
              <a:defRPr/>
            </a:lvl2pPr>
            <a:lvl3pPr>
              <a:lnSpc>
                <a:spcPts val="975"/>
              </a:lnSpc>
              <a:defRPr/>
            </a:lvl3pPr>
            <a:lvl4pPr>
              <a:lnSpc>
                <a:spcPts val="975"/>
              </a:lnSpc>
              <a:defRPr/>
            </a:lvl4pPr>
            <a:lvl5pPr>
              <a:lnSpc>
                <a:spcPts val="975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B23DCC1-3921-DA48-82CA-E2A0A19CBD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" y="228600"/>
            <a:ext cx="11292840" cy="628048"/>
          </a:xfrm>
        </p:spPr>
        <p:txBody>
          <a:bodyPr anchor="t" anchorCtr="0">
            <a:noAutofit/>
          </a:bodyPr>
          <a:lstStyle>
            <a:lvl1pPr algn="l">
              <a:lnSpc>
                <a:spcPts val="1635"/>
              </a:lnSpc>
              <a:defRPr sz="1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EA89B45-254C-1648-82FC-24A895BDCB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36907" y="6327648"/>
            <a:ext cx="4224528" cy="30175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Millennium Information Technologies</a:t>
            </a:r>
            <a:endParaRPr lang="en-GB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E6A302E-543D-484F-AB3D-0D856CE98A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161434" y="6327648"/>
            <a:ext cx="1063751" cy="30175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728D65C-3CB4-2742-A64A-F5A89D041C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3473" y="6327648"/>
            <a:ext cx="484632" cy="30175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en-GB"/>
              <a:t>Page </a:t>
            </a:r>
            <a:fld id="{AA13198A-D2A6-4D79-B2AB-6FDB563266BD}" type="slidenum">
              <a:rPr lang="en-GB" smtClean="0"/>
              <a:pPr algn="l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706227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Slide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252CC-06D0-6443-A466-42380DD7DA4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391" y="1719276"/>
            <a:ext cx="11292840" cy="4350784"/>
          </a:xfrm>
        </p:spPr>
        <p:txBody>
          <a:bodyPr>
            <a:noAutofit/>
          </a:bodyPr>
          <a:lstStyle>
            <a:lvl1pPr>
              <a:lnSpc>
                <a:spcPts val="975"/>
              </a:lnSpc>
              <a:defRPr/>
            </a:lvl1pPr>
            <a:lvl2pPr>
              <a:lnSpc>
                <a:spcPts val="975"/>
              </a:lnSpc>
              <a:defRPr/>
            </a:lvl2pPr>
            <a:lvl3pPr>
              <a:lnSpc>
                <a:spcPts val="975"/>
              </a:lnSpc>
              <a:defRPr/>
            </a:lvl3pPr>
            <a:lvl4pPr>
              <a:lnSpc>
                <a:spcPts val="975"/>
              </a:lnSpc>
              <a:defRPr/>
            </a:lvl4pPr>
            <a:lvl5pPr>
              <a:lnSpc>
                <a:spcPts val="975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7602A9-D877-4940-9DE1-6679875BF65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393" y="1216154"/>
            <a:ext cx="11292840" cy="398639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pPr lvl="0"/>
            <a:r>
              <a:rPr lang="en-US"/>
              <a:t>SUBHEAD HERE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B23DCC1-3921-DA48-82CA-E2A0A19CBD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" y="228600"/>
            <a:ext cx="11292840" cy="628048"/>
          </a:xfrm>
        </p:spPr>
        <p:txBody>
          <a:bodyPr anchor="t" anchorCtr="0">
            <a:noAutofit/>
          </a:bodyPr>
          <a:lstStyle>
            <a:lvl1pPr algn="l">
              <a:lnSpc>
                <a:spcPts val="1635"/>
              </a:lnSpc>
              <a:defRPr sz="1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14B6C49-331E-7244-8105-B89EA2C016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36907" y="6327648"/>
            <a:ext cx="4224528" cy="30175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Millennium Information Technologies</a:t>
            </a:r>
            <a:endParaRPr lang="en-GB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9B130EFE-1C02-914A-B998-14E3CB672F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161434" y="6327648"/>
            <a:ext cx="1063751" cy="30175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FB7791B-53E5-1841-98DF-2D9F21673F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3473" y="6327648"/>
            <a:ext cx="484632" cy="30175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en-GB"/>
              <a:t>Page </a:t>
            </a:r>
            <a:fld id="{AA13198A-D2A6-4D79-B2AB-6FDB563266BD}" type="slidenum">
              <a:rPr lang="en-GB" smtClean="0"/>
              <a:pPr algn="l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154311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252CC-06D0-6443-A466-42380DD7DA4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719072"/>
            <a:ext cx="3621933" cy="4357878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D8F7A556-289E-9943-A009-CF7C50A31B4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393" y="1216154"/>
            <a:ext cx="11292840" cy="398639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pPr lvl="0"/>
            <a:r>
              <a:rPr lang="en-US"/>
              <a:t>SUBHEAD HERE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4EA4BB5-FAC4-E04D-B03F-C1B21FFCB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" y="228600"/>
            <a:ext cx="11292840" cy="628048"/>
          </a:xfrm>
        </p:spPr>
        <p:txBody>
          <a:bodyPr anchor="t" anchorCtr="0">
            <a:noAutofit/>
          </a:bodyPr>
          <a:lstStyle>
            <a:lvl1pPr algn="l">
              <a:lnSpc>
                <a:spcPts val="1635"/>
              </a:lnSpc>
              <a:defRPr sz="1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79D6F57-08CB-A14C-A65D-48B83A25772C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296382" y="1719072"/>
            <a:ext cx="3621933" cy="4357878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5F11439-3BD4-F04A-A336-2A40162C62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36907" y="6327648"/>
            <a:ext cx="4224528" cy="30175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Millennium Information Technologies</a:t>
            </a:r>
            <a:endParaRPr lang="en-GB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034E237-D7FA-B047-9817-D420DBEFDA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161434" y="6327648"/>
            <a:ext cx="1063751" cy="30175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36B5871-F4C8-2846-B595-9539D0EB50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3473" y="6327648"/>
            <a:ext cx="484632" cy="30175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en-GB"/>
              <a:t>Page </a:t>
            </a:r>
            <a:fld id="{AA13198A-D2A6-4D79-B2AB-6FDB563266BD}" type="slidenum">
              <a:rPr lang="en-GB" smtClean="0"/>
              <a:pPr algn="l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484950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252CC-06D0-6443-A466-42380DD7DA4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719072"/>
            <a:ext cx="3621933" cy="43578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D8F7A556-289E-9943-A009-CF7C50A31B4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393" y="1216154"/>
            <a:ext cx="11292840" cy="398639"/>
          </a:xfrm>
        </p:spPr>
        <p:txBody>
          <a:bodyPr/>
          <a:lstStyle>
            <a:lvl1pPr>
              <a:spcBef>
                <a:spcPts val="0"/>
              </a:spcBef>
              <a:defRPr/>
            </a:lvl1pPr>
          </a:lstStyle>
          <a:p>
            <a:pPr lvl="0"/>
            <a:r>
              <a:rPr lang="en-US"/>
              <a:t>SUBHEAD HERE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4EA4BB5-FAC4-E04D-B03F-C1B21FFCB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" y="228600"/>
            <a:ext cx="11292840" cy="628048"/>
          </a:xfrm>
        </p:spPr>
        <p:txBody>
          <a:bodyPr anchor="t" anchorCtr="0">
            <a:normAutofit/>
          </a:bodyPr>
          <a:lstStyle>
            <a:lvl1pPr algn="l">
              <a:lnSpc>
                <a:spcPts val="1635"/>
              </a:lnSpc>
              <a:defRPr sz="1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79D6F57-08CB-A14C-A65D-48B83A25772C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296382" y="1719072"/>
            <a:ext cx="3621933" cy="43578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07AE7F2-F946-264A-A410-D764A5FE36B8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129080" y="1719072"/>
            <a:ext cx="3621933" cy="43578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D54D69A-E6F9-0E40-A21F-63AC1846AB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36907" y="6327648"/>
            <a:ext cx="4224528" cy="30175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Millennium Information Technologies</a:t>
            </a:r>
            <a:endParaRPr lang="en-GB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C57AFA5F-9431-694A-A658-F2766808BE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161434" y="6327648"/>
            <a:ext cx="1063751" cy="30175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3B9CEA19-9239-4D48-B06B-9DE65A554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3473" y="6327648"/>
            <a:ext cx="484632" cy="30175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en-GB"/>
              <a:t>Page </a:t>
            </a:r>
            <a:fld id="{AA13198A-D2A6-4D79-B2AB-6FDB563266BD}" type="slidenum">
              <a:rPr lang="en-GB" smtClean="0"/>
              <a:pPr algn="l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881247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220BA0-E558-E84B-BD82-A782777D6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2"/>
            <a:ext cx="11292840" cy="83635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19EFE-CBBC-1144-A90F-60B7098F7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1" y="1219200"/>
            <a:ext cx="11290299" cy="493516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5FB7E-6AB9-9844-B77A-9889EFF318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36907" y="6327648"/>
            <a:ext cx="4224528" cy="30175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Millennium Information Technologies</a:t>
            </a:r>
            <a:endParaRPr lang="en-GB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A4653DC-0D04-0E48-A8E0-33988CB794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161434" y="6327648"/>
            <a:ext cx="1063751" cy="30175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306C321-5DEA-E846-8834-CF697406CE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3473" y="6327648"/>
            <a:ext cx="484632" cy="30175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en-GB"/>
              <a:t>Page </a:t>
            </a:r>
            <a:fld id="{AA13198A-D2A6-4D79-B2AB-6FDB563266BD}" type="slidenum">
              <a:rPr lang="en-GB" smtClean="0"/>
              <a:pPr algn="l"/>
              <a:t>‹#›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72615C-FCCD-AA41-8989-41767D5DA7B2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71139" y="6194806"/>
            <a:ext cx="1501200" cy="65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69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  <p:sldLayoutId id="2147483757" r:id="rId17"/>
    <p:sldLayoutId id="2147483758" r:id="rId18"/>
    <p:sldLayoutId id="2147483759" r:id="rId19"/>
    <p:sldLayoutId id="2147483760" r:id="rId20"/>
    <p:sldLayoutId id="2147483761" r:id="rId21"/>
    <p:sldLayoutId id="2147483762" r:id="rId22"/>
    <p:sldLayoutId id="2147483763" r:id="rId23"/>
    <p:sldLayoutId id="2147483764" r:id="rId24"/>
  </p:sldLayoutIdLst>
  <p:hf sldNum="0" hdr="0" ftr="0" dt="0"/>
  <p:txStyles>
    <p:titleStyle>
      <a:lvl1pPr algn="l" defTabSz="685800" rtl="0" eaLnBrk="1" latinLnBrk="0" hangingPunct="1">
        <a:lnSpc>
          <a:spcPts val="1935"/>
        </a:lnSpc>
        <a:spcBef>
          <a:spcPct val="0"/>
        </a:spcBef>
        <a:buNone/>
        <a:defRPr sz="18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685800" rtl="0" eaLnBrk="1" latinLnBrk="0" hangingPunct="1">
        <a:lnSpc>
          <a:spcPts val="975"/>
        </a:lnSpc>
        <a:spcBef>
          <a:spcPts val="450"/>
        </a:spcBef>
        <a:buFont typeface="System Font Regular"/>
        <a:buNone/>
        <a:defRPr sz="9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29779" indent="-123825" algn="l" defTabSz="685800" rtl="0" eaLnBrk="1" latinLnBrk="0" hangingPunct="1">
        <a:lnSpc>
          <a:spcPts val="975"/>
        </a:lnSpc>
        <a:spcBef>
          <a:spcPts val="375"/>
        </a:spcBef>
        <a:buFont typeface="Arial" panose="020B0604020202020204" pitchFamily="34" charset="0"/>
        <a:buChar char="•"/>
        <a:tabLst/>
        <a:defRPr sz="9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258366" indent="-123444" algn="l" defTabSz="685800" rtl="0" eaLnBrk="1" latinLnBrk="0" hangingPunct="1">
        <a:lnSpc>
          <a:spcPts val="975"/>
        </a:lnSpc>
        <a:spcBef>
          <a:spcPts val="450"/>
        </a:spcBef>
        <a:buFont typeface="System Font Regular"/>
        <a:buChar char="-"/>
        <a:tabLst/>
        <a:defRPr sz="9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388144" indent="-126206" algn="l" defTabSz="685800" rtl="0" eaLnBrk="1" latinLnBrk="0" hangingPunct="1">
        <a:lnSpc>
          <a:spcPts val="975"/>
        </a:lnSpc>
        <a:spcBef>
          <a:spcPts val="450"/>
        </a:spcBef>
        <a:buFont typeface="Arial" panose="020B0604020202020204" pitchFamily="34" charset="0"/>
        <a:buChar char="•"/>
        <a:tabLst/>
        <a:defRPr sz="9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516731" indent="-121444" algn="l" defTabSz="685800" rtl="0" eaLnBrk="1" latinLnBrk="0" hangingPunct="1">
        <a:lnSpc>
          <a:spcPts val="975"/>
        </a:lnSpc>
        <a:spcBef>
          <a:spcPts val="450"/>
        </a:spcBef>
        <a:buFont typeface="System Font Regular"/>
        <a:buChar char="-"/>
        <a:tabLst/>
        <a:defRPr sz="9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5120" userDrawn="1">
          <p15:clr>
            <a:srgbClr val="F26B43"/>
          </p15:clr>
        </p15:guide>
        <p15:guide id="3" orient="horz" pos="768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375" userDrawn="1">
          <p15:clr>
            <a:srgbClr val="F26B43"/>
          </p15:clr>
        </p15:guide>
        <p15:guide id="6" pos="9867" userDrawn="1">
          <p15:clr>
            <a:srgbClr val="F26B43"/>
          </p15:clr>
        </p15:guide>
        <p15:guide id="7" orient="horz" pos="144" userDrawn="1">
          <p15:clr>
            <a:srgbClr val="F26B43"/>
          </p15:clr>
        </p15:guide>
        <p15:guide id="8" orient="horz" pos="38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cc.gnu.org/onlinedocs/gcc/Optimize-Options.html" TargetMode="Externa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language/operator_precedence" TargetMode="External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odbolt.org/" TargetMode="External"/><Relationship Id="rId2" Type="http://schemas.openxmlformats.org/officeDocument/2006/relationships/hyperlink" Target="https://visualstudio.microsoft.com/vs/community/" TargetMode="External"/><Relationship Id="rId1" Type="http://schemas.openxmlformats.org/officeDocument/2006/relationships/slideLayout" Target="../slideLayouts/slideLayout22.xml"/><Relationship Id="rId4" Type="http://schemas.openxmlformats.org/officeDocument/2006/relationships/hyperlink" Target="https://en.cppreference.com/w/cpp/compiler_support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c/TheChernoProject" TargetMode="External"/><Relationship Id="rId3" Type="http://schemas.openxmlformats.org/officeDocument/2006/relationships/hyperlink" Target="https://docs.oracle.com/cd/E19957-01/806-3568/ncg_goldberg.html" TargetMode="External"/><Relationship Id="rId7" Type="http://schemas.openxmlformats.org/officeDocument/2006/relationships/hyperlink" Target="http://www.tutorialspoint.com/cplusplus" TargetMode="External"/><Relationship Id="rId2" Type="http://schemas.openxmlformats.org/officeDocument/2006/relationships/hyperlink" Target="https://lwn.net/Articles/250967/" TargetMode="External"/><Relationship Id="rId1" Type="http://schemas.openxmlformats.org/officeDocument/2006/relationships/slideLayout" Target="../slideLayouts/slideLayout22.xml"/><Relationship Id="rId6" Type="http://schemas.openxmlformats.org/officeDocument/2006/relationships/hyperlink" Target="http://www.cplusplus.com/doc/tutorial/" TargetMode="External"/><Relationship Id="rId5" Type="http://schemas.openxmlformats.org/officeDocument/2006/relationships/hyperlink" Target="https://www.learncpp.com/" TargetMode="External"/><Relationship Id="rId4" Type="http://schemas.openxmlformats.org/officeDocument/2006/relationships/hyperlink" Target="https://www.youtube.com/@CppCo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stroustrup.com/" TargetMode="Externa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pectrum.ieee.org/top-programming-languages-2022" TargetMode="Externa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en-us/cpp/preprocessor/hash-line-directive-c-cpp?view=msvc-170" TargetMode="External"/><Relationship Id="rId3" Type="http://schemas.openxmlformats.org/officeDocument/2006/relationships/hyperlink" Target="https://learn.microsoft.com/en-us/cpp/preprocessor/hash-if-hash-elif-hash-else-and-hash-endif-directives-c-cpp?view=msvc-170" TargetMode="External"/><Relationship Id="rId7" Type="http://schemas.openxmlformats.org/officeDocument/2006/relationships/hyperlink" Target="https://learn.microsoft.com/en-us/cpp/preprocessor/hash-include-directive-c-cpp?view=msvc-170" TargetMode="External"/><Relationship Id="rId2" Type="http://schemas.openxmlformats.org/officeDocument/2006/relationships/hyperlink" Target="https://learn.microsoft.com/en-us/cpp/preprocessor/hash-define-directive-c-cpp?view=msvc-170" TargetMode="External"/><Relationship Id="rId1" Type="http://schemas.openxmlformats.org/officeDocument/2006/relationships/slideLayout" Target="../slideLayouts/slideLayout23.xml"/><Relationship Id="rId6" Type="http://schemas.openxmlformats.org/officeDocument/2006/relationships/hyperlink" Target="https://learn.microsoft.com/en-us/cpp/preprocessor/hash-import-directive-cpp?view=msvc-170" TargetMode="External"/><Relationship Id="rId11" Type="http://schemas.openxmlformats.org/officeDocument/2006/relationships/hyperlink" Target="https://learn.microsoft.com/en-us/cpp/preprocessor/hash-using-directive-cpp?view=msvc-170" TargetMode="External"/><Relationship Id="rId5" Type="http://schemas.openxmlformats.org/officeDocument/2006/relationships/hyperlink" Target="https://learn.microsoft.com/en-us/cpp/preprocessor/hash-ifdef-and-hash-ifndef-directives-c-cpp?view=msvc-170" TargetMode="External"/><Relationship Id="rId10" Type="http://schemas.openxmlformats.org/officeDocument/2006/relationships/hyperlink" Target="https://learn.microsoft.com/en-us/cpp/preprocessor/hash-undef-directive-c-cpp?view=msvc-170" TargetMode="External"/><Relationship Id="rId4" Type="http://schemas.openxmlformats.org/officeDocument/2006/relationships/hyperlink" Target="https://learn.microsoft.com/en-us/cpp/preprocessor/hash-error-directive-c-cpp?view=msvc-170" TargetMode="External"/><Relationship Id="rId9" Type="http://schemas.openxmlformats.org/officeDocument/2006/relationships/hyperlink" Target="https://learn.microsoft.com/en-us/cpp/preprocessor/pragma-directives-and-the-pragma-keyword?view=msvc-17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552" y="1872000"/>
            <a:ext cx="7128792" cy="357320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Programming with C++</a:t>
            </a:r>
            <a:br>
              <a:rPr lang="en-GB" dirty="0"/>
            </a:br>
            <a:br>
              <a:rPr lang="en-GB" dirty="0"/>
            </a:br>
            <a:br>
              <a:rPr lang="en-GB" sz="2800" dirty="0"/>
            </a:br>
            <a:r>
              <a:rPr lang="en-GB" sz="2000" dirty="0"/>
              <a:t>LSEG Technology</a:t>
            </a:r>
            <a:br>
              <a:rPr lang="en-GB" sz="2000" dirty="0"/>
            </a:br>
            <a:br>
              <a:rPr lang="en-GB" sz="2000" dirty="0"/>
            </a:br>
            <a:r>
              <a:rPr lang="en-GB" sz="1600" dirty="0"/>
              <a:t>22</a:t>
            </a:r>
            <a:r>
              <a:rPr lang="en-GB" sz="1600" baseline="30000" dirty="0"/>
              <a:t>nd</a:t>
            </a:r>
            <a:r>
              <a:rPr lang="en-GB" sz="2000" dirty="0"/>
              <a:t> </a:t>
            </a:r>
            <a:r>
              <a:rPr lang="en-GB" sz="1600" dirty="0"/>
              <a:t>August 2024</a:t>
            </a:r>
            <a:br>
              <a:rPr lang="en-GB" sz="1600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5022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" y="490542"/>
            <a:ext cx="11292840" cy="836355"/>
          </a:xfrm>
        </p:spPr>
        <p:txBody>
          <a:bodyPr/>
          <a:lstStyle/>
          <a:p>
            <a:r>
              <a:rPr lang="en-GB" sz="2800" b="1" dirty="0"/>
              <a:t>Optimization Levels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4282CF-9868-4CBC-A8A5-B29346186257}"/>
              </a:ext>
            </a:extLst>
          </p:cNvPr>
          <p:cNvSpPr txBox="1"/>
          <p:nvPr/>
        </p:nvSpPr>
        <p:spPr>
          <a:xfrm>
            <a:off x="839416" y="1196752"/>
            <a:ext cx="10153128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Different optimization levels O0 to O3, </a:t>
            </a:r>
            <a:r>
              <a:rPr lang="en-US" dirty="0" err="1"/>
              <a:t>Os</a:t>
            </a:r>
            <a:endParaRPr lang="en-US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-O0 : No optimizations. Default. All debug information present. Less compilation time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-O1 :A set of optimizations applied. Take more time to compile.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-O2 : </a:t>
            </a:r>
            <a:r>
              <a:rPr lang="en-US" dirty="0">
                <a:highlight>
                  <a:srgbClr val="FFFF00"/>
                </a:highlight>
              </a:rPr>
              <a:t>Recommended</a:t>
            </a:r>
            <a:r>
              <a:rPr lang="en-US" dirty="0"/>
              <a:t>. Used in </a:t>
            </a:r>
            <a:r>
              <a:rPr lang="en-US" dirty="0" err="1"/>
              <a:t>linux</a:t>
            </a:r>
            <a:r>
              <a:rPr lang="en-US" dirty="0"/>
              <a:t> kernel too. More </a:t>
            </a:r>
            <a:r>
              <a:rPr lang="en-US" dirty="0" err="1"/>
              <a:t>opmitized</a:t>
            </a:r>
            <a:r>
              <a:rPr lang="en-US" dirty="0"/>
              <a:t>. nearly all supported optimizations that do not involve a space-speed tradeoff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-O3 : Not much recommended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-</a:t>
            </a:r>
            <a:r>
              <a:rPr lang="en-US" dirty="0" err="1"/>
              <a:t>Os</a:t>
            </a:r>
            <a:r>
              <a:rPr lang="en-US" dirty="0"/>
              <a:t> : Optimize for space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-</a:t>
            </a:r>
            <a:r>
              <a:rPr lang="en-US" dirty="0" err="1"/>
              <a:t>Ofast</a:t>
            </a:r>
            <a:r>
              <a:rPr lang="en-US" dirty="0"/>
              <a:t> : Optimize for speed. All O3 optimizations + some subtle differences. Not recommended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Higher optimization </a:t>
            </a:r>
            <a:r>
              <a:rPr lang="en-US" dirty="0">
                <a:sym typeface="Wingdings" panose="05000000000000000000" pitchFamily="2" charset="2"/>
              </a:rPr>
              <a:t> Higher Compiler Time  Faster Code, Less Debug information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Lesser optimization level  Lesser Compiler Timer  Enough Debug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https://gcc.gnu.org/onlinedocs/gcc/Optimize-Options.html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1603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DDB7D-F48E-1F58-5F73-FF900CC2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2"/>
            <a:ext cx="11292840" cy="5072606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pt-BR" dirty="0"/>
              <a:t>g++ -O0 -S example.cpp -o example_O0.s</a:t>
            </a:r>
            <a:br>
              <a:rPr lang="pt-BR" dirty="0"/>
            </a:br>
            <a:r>
              <a:rPr lang="pt-BR" dirty="0"/>
              <a:t>2. g++ -O1 -S example.cpp -o example_O1.s</a:t>
            </a:r>
            <a:br>
              <a:rPr lang="pt-BR" dirty="0"/>
            </a:br>
            <a:r>
              <a:rPr lang="pt-BR" dirty="0"/>
              <a:t>3. g++ -O2 -S example.cpp -o example_O2.s</a:t>
            </a:r>
            <a:br>
              <a:rPr lang="pt-BR" dirty="0"/>
            </a:br>
            <a:r>
              <a:rPr lang="pt-BR" dirty="0"/>
              <a:t>4. g++ -O3 -S example.cpp -o example_O3.s</a:t>
            </a:r>
            <a:br>
              <a:rPr lang="pt-BR" dirty="0"/>
            </a:br>
            <a:r>
              <a:rPr lang="pt-BR" dirty="0"/>
              <a:t>5. </a:t>
            </a:r>
            <a:r>
              <a:rPr lang="en-US" dirty="0"/>
              <a:t>g++ -</a:t>
            </a:r>
            <a:r>
              <a:rPr lang="en-US" dirty="0" err="1"/>
              <a:t>Ofast</a:t>
            </a:r>
            <a:r>
              <a:rPr lang="en-US" dirty="0"/>
              <a:t> -S example.cpp -o </a:t>
            </a:r>
            <a:r>
              <a:rPr lang="en-US" dirty="0" err="1"/>
              <a:t>example_Ofast.s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-O0: The assembly code will be straightforward and closely related to the original C++ code, including explicit loop constructs and function calls.</a:t>
            </a:r>
            <a:br>
              <a:rPr lang="en-US" dirty="0"/>
            </a:br>
            <a:r>
              <a:rPr lang="en-US" dirty="0"/>
              <a:t>-O1: The code might start to eliminate some redundant operations and simplify certain constructs.</a:t>
            </a:r>
            <a:br>
              <a:rPr lang="en-US" dirty="0"/>
            </a:br>
            <a:r>
              <a:rPr lang="en-US" dirty="0"/>
              <a:t>-O2: The code will likely have more aggressive optimizations, such as loop unrolling, inline functions, and dead code elimination.</a:t>
            </a:r>
            <a:br>
              <a:rPr lang="en-US" dirty="0"/>
            </a:br>
            <a:r>
              <a:rPr lang="en-US" dirty="0"/>
              <a:t>-O3: Expect more complex optimizations, including aggressive inlining, vectorization, and additional performance-enhancing transformations.</a:t>
            </a:r>
            <a:br>
              <a:rPr lang="en-US" dirty="0"/>
            </a:br>
            <a:r>
              <a:rPr lang="en-US" dirty="0"/>
              <a:t>-</a:t>
            </a:r>
            <a:r>
              <a:rPr lang="en-US" dirty="0" err="1"/>
              <a:t>Ofast</a:t>
            </a:r>
            <a:r>
              <a:rPr lang="en-US" dirty="0"/>
              <a:t>: The code might use non-standard optimizations for faster execution, potentially sacrificing precision or compliance with standards.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608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981200" y="1871999"/>
            <a:ext cx="8229600" cy="4068000"/>
          </a:xfrm>
        </p:spPr>
        <p:txBody>
          <a:bodyPr>
            <a:noAutofit/>
          </a:bodyPr>
          <a:lstStyle/>
          <a:p>
            <a:pPr marL="285750" indent="-285750">
              <a:spcAft>
                <a:spcPts val="1500"/>
              </a:spcAft>
              <a:buFont typeface="Arial" pitchFamily="34" charset="0"/>
              <a:buChar char="•"/>
            </a:pPr>
            <a:r>
              <a:rPr lang="en-US" dirty="0"/>
              <a:t>Variables are names to pieces of memory</a:t>
            </a:r>
          </a:p>
          <a:p>
            <a:pPr marL="285750" indent="-285750">
              <a:spcAft>
                <a:spcPts val="1500"/>
              </a:spcAft>
              <a:buFont typeface="Arial" pitchFamily="34" charset="0"/>
              <a:buChar char="•"/>
            </a:pPr>
            <a:r>
              <a:rPr lang="en-US" dirty="0"/>
              <a:t>How to manipulate values that will change in our code</a:t>
            </a:r>
          </a:p>
          <a:p>
            <a:pPr marL="285750" indent="-285750">
              <a:spcAft>
                <a:spcPts val="1500"/>
              </a:spcAft>
              <a:buFont typeface="Arial" pitchFamily="34" charset="0"/>
              <a:buChar char="•"/>
            </a:pP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2105E6-FD0F-427F-BCE0-7E374BDB1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32" y="3284984"/>
            <a:ext cx="10091328" cy="176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565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71735" y="1886332"/>
          <a:ext cx="6924465" cy="3089112"/>
        </p:xfrm>
        <a:graphic>
          <a:graphicData uri="http://schemas.openxmlformats.org/drawingml/2006/table">
            <a:tbl>
              <a:tblPr/>
              <a:tblGrid>
                <a:gridCol w="1124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6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7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16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48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5344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rgbClr val="FFFFFF"/>
                          </a:solidFill>
                          <a:effectLst/>
                        </a:rPr>
                        <a:t>Category</a:t>
                      </a:r>
                    </a:p>
                  </a:txBody>
                  <a:tcPr marL="67813" marR="67813" marT="33906" marB="33906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rgbClr val="FFFFFF"/>
                          </a:solidFill>
                          <a:effectLst/>
                        </a:rPr>
                        <a:t>Types</a:t>
                      </a:r>
                    </a:p>
                  </a:txBody>
                  <a:tcPr marL="67813" marR="67813" marT="33906" marB="33906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>
                          <a:solidFill>
                            <a:srgbClr val="FFFFFF"/>
                          </a:solidFill>
                          <a:effectLst/>
                        </a:rPr>
                        <a:t>Meaning</a:t>
                      </a:r>
                    </a:p>
                  </a:txBody>
                  <a:tcPr marL="67813" marR="67813" marT="33906" marB="33906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>
                          <a:solidFill>
                            <a:srgbClr val="FFFFFF"/>
                          </a:solidFill>
                          <a:effectLst/>
                        </a:rPr>
                        <a:t>Example</a:t>
                      </a:r>
                    </a:p>
                  </a:txBody>
                  <a:tcPr marL="67813" marR="67813" marT="33906" marB="33906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>
                          <a:solidFill>
                            <a:srgbClr val="FFFFFF"/>
                          </a:solidFill>
                          <a:effectLst/>
                        </a:rPr>
                        <a:t>Notes</a:t>
                      </a:r>
                    </a:p>
                  </a:txBody>
                  <a:tcPr marL="67813" marR="67813" marT="33906" marB="33906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888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344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>
                          <a:effectLst/>
                        </a:rPr>
                        <a:t>boolean</a:t>
                      </a:r>
                      <a:endParaRPr lang="en-US" sz="1600" dirty="0">
                        <a:effectLst/>
                      </a:endParaRPr>
                    </a:p>
                  </a:txBody>
                  <a:tcPr marL="67813" marR="67813" marT="33906" marB="3390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bool</a:t>
                      </a:r>
                    </a:p>
                  </a:txBody>
                  <a:tcPr marL="67813" marR="67813" marT="33906" marB="3390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true or false</a:t>
                      </a:r>
                    </a:p>
                  </a:txBody>
                  <a:tcPr marL="67813" marR="67813" marT="33906" marB="3390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true</a:t>
                      </a:r>
                    </a:p>
                  </a:txBody>
                  <a:tcPr marL="67813" marR="67813" marT="33906" marB="3390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>
                        <a:effectLst/>
                      </a:endParaRPr>
                    </a:p>
                  </a:txBody>
                  <a:tcPr marL="67813" marR="67813" marT="33906" marB="3390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4913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character</a:t>
                      </a:r>
                    </a:p>
                  </a:txBody>
                  <a:tcPr marL="67813" marR="67813" marT="33906" marB="3390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char, wchar_t, char16_t, char32_t</a:t>
                      </a:r>
                    </a:p>
                  </a:txBody>
                  <a:tcPr marL="67813" marR="67813" marT="33906" marB="3390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a single ASCII character</a:t>
                      </a:r>
                    </a:p>
                  </a:txBody>
                  <a:tcPr marL="67813" marR="67813" marT="33906" marB="3390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‘c’</a:t>
                      </a:r>
                    </a:p>
                  </a:txBody>
                  <a:tcPr marL="67813" marR="67813" marT="33906" marB="3390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char16_t, char32_t are C++11 only</a:t>
                      </a:r>
                    </a:p>
                  </a:txBody>
                  <a:tcPr marL="67813" marR="67813" marT="33906" marB="3390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129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floating point</a:t>
                      </a:r>
                    </a:p>
                  </a:txBody>
                  <a:tcPr marL="67813" marR="67813" marT="33906" marB="3390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float, double, long double</a:t>
                      </a:r>
                    </a:p>
                  </a:txBody>
                  <a:tcPr marL="67813" marR="67813" marT="33906" marB="3390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a number with a decimal</a:t>
                      </a:r>
                    </a:p>
                  </a:txBody>
                  <a:tcPr marL="67813" marR="67813" marT="33906" marB="3390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3.14159</a:t>
                      </a:r>
                    </a:p>
                  </a:txBody>
                  <a:tcPr marL="67813" marR="67813" marT="33906" marB="3390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effectLst/>
                      </a:endParaRPr>
                    </a:p>
                  </a:txBody>
                  <a:tcPr marL="67813" marR="67813" marT="33906" marB="3390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4913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integer</a:t>
                      </a:r>
                    </a:p>
                  </a:txBody>
                  <a:tcPr marL="67813" marR="67813" marT="33906" marB="3390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short, int, long, long long</a:t>
                      </a:r>
                    </a:p>
                  </a:txBody>
                  <a:tcPr marL="67813" marR="67813" marT="33906" marB="3390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a whole number</a:t>
                      </a:r>
                    </a:p>
                  </a:txBody>
                  <a:tcPr marL="67813" marR="67813" marT="33906" marB="3390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64</a:t>
                      </a:r>
                    </a:p>
                  </a:txBody>
                  <a:tcPr marL="67813" marR="67813" marT="33906" marB="3390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long long is C99/C++11 only</a:t>
                      </a:r>
                    </a:p>
                  </a:txBody>
                  <a:tcPr marL="67813" marR="67813" marT="33906" marB="3390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344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void</a:t>
                      </a:r>
                    </a:p>
                  </a:txBody>
                  <a:tcPr marL="67813" marR="67813" marT="33906" marB="3390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no type</a:t>
                      </a:r>
                    </a:p>
                  </a:txBody>
                  <a:tcPr marL="67813" marR="67813" marT="33906" marB="3390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void</a:t>
                      </a:r>
                    </a:p>
                  </a:txBody>
                  <a:tcPr marL="67813" marR="67813" marT="33906" marB="3390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n/a</a:t>
                      </a:r>
                    </a:p>
                  </a:txBody>
                  <a:tcPr marL="67813" marR="67813" marT="33906" marB="3390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effectLst/>
                      </a:endParaRPr>
                    </a:p>
                  </a:txBody>
                  <a:tcPr marL="67813" marR="67813" marT="33906" marB="3390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2ECD293-6749-4A7D-B6BF-497484D1C705}"/>
              </a:ext>
            </a:extLst>
          </p:cNvPr>
          <p:cNvSpPr txBox="1"/>
          <p:nvPr/>
        </p:nvSpPr>
        <p:spPr>
          <a:xfrm>
            <a:off x="1775520" y="1412776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Tells what type of and size of data will be stored in a variable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A1F058-82D0-451A-B510-88A614ECA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800" y="4975444"/>
            <a:ext cx="708660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380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Operators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20000" y="1188000"/>
          <a:ext cx="8136905" cy="4536825"/>
        </p:xfrm>
        <a:graphic>
          <a:graphicData uri="http://schemas.openxmlformats.org/drawingml/2006/table">
            <a:tbl>
              <a:tblPr/>
              <a:tblGrid>
                <a:gridCol w="1737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6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37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93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54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rgbClr val="FFFFFF"/>
                          </a:solidFill>
                          <a:effectLst/>
                        </a:rPr>
                        <a:t>Category</a:t>
                      </a:r>
                    </a:p>
                  </a:txBody>
                  <a:tcPr marL="67813" marR="67813" marT="33906" marB="33906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rgbClr val="FFFFFF"/>
                          </a:solidFill>
                          <a:effectLst/>
                        </a:rPr>
                        <a:t>Operator(s)</a:t>
                      </a:r>
                    </a:p>
                  </a:txBody>
                  <a:tcPr marL="67813" marR="67813" marT="33906" marB="33906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rgbClr val="FFFFFF"/>
                          </a:solidFill>
                          <a:effectLst/>
                        </a:rPr>
                        <a:t>Example</a:t>
                      </a:r>
                    </a:p>
                  </a:txBody>
                  <a:tcPr marL="67813" marR="67813" marT="33906" marB="33906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>
                          <a:solidFill>
                            <a:srgbClr val="FFFFFF"/>
                          </a:solidFill>
                          <a:effectLst/>
                        </a:rPr>
                        <a:t>Notes</a:t>
                      </a:r>
                    </a:p>
                  </a:txBody>
                  <a:tcPr marL="67813" marR="67813" marT="33906" marB="33906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888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171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Assignment</a:t>
                      </a:r>
                    </a:p>
                  </a:txBody>
                  <a:tcPr marL="67813" marR="67813" marT="33906" marB="3390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=</a:t>
                      </a:r>
                    </a:p>
                  </a:txBody>
                  <a:tcPr marL="67813" marR="67813" marT="33906" marB="3390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x = 5;</a:t>
                      </a:r>
                    </a:p>
                    <a:p>
                      <a:pPr algn="l"/>
                      <a:r>
                        <a:rPr lang="en-US" sz="1600" dirty="0">
                          <a:effectLst/>
                        </a:rPr>
                        <a:t>x = y = 10;</a:t>
                      </a:r>
                    </a:p>
                  </a:txBody>
                  <a:tcPr marL="67813" marR="67813" marT="33906" marB="3390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effectLst/>
                      </a:endParaRPr>
                    </a:p>
                  </a:txBody>
                  <a:tcPr marL="67813" marR="67813" marT="33906" marB="3390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4244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Arithmetic</a:t>
                      </a:r>
                    </a:p>
                  </a:txBody>
                  <a:tcPr marL="67813" marR="67813" marT="33906" marB="3390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+, -, *, /, %</a:t>
                      </a:r>
                    </a:p>
                  </a:txBody>
                  <a:tcPr marL="67813" marR="67813" marT="33906" marB="3390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x</a:t>
                      </a:r>
                      <a:r>
                        <a:rPr lang="en-US" sz="1600" baseline="0" dirty="0">
                          <a:effectLst/>
                        </a:rPr>
                        <a:t> = 11 % 3</a:t>
                      </a:r>
                      <a:endParaRPr lang="en-US" sz="1600" dirty="0">
                        <a:effectLst/>
                      </a:endParaRPr>
                    </a:p>
                  </a:txBody>
                  <a:tcPr marL="67813" marR="67813" marT="33906" marB="3390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x gets value ‘2’</a:t>
                      </a:r>
                    </a:p>
                  </a:txBody>
                  <a:tcPr marL="67813" marR="67813" marT="33906" marB="3390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755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Compound assignment</a:t>
                      </a:r>
                    </a:p>
                  </a:txBody>
                  <a:tcPr marL="67813" marR="67813" marT="33906" marB="3390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+=, -=, *=, /=</a:t>
                      </a:r>
                    </a:p>
                  </a:txBody>
                  <a:tcPr marL="67813" marR="67813" marT="33906" marB="3390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x += 5;</a:t>
                      </a:r>
                    </a:p>
                  </a:txBody>
                  <a:tcPr marL="67813" marR="67813" marT="33906" marB="3390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Same as</a:t>
                      </a:r>
                    </a:p>
                    <a:p>
                      <a:pPr algn="l"/>
                      <a:r>
                        <a:rPr lang="en-US" sz="1600" dirty="0">
                          <a:effectLst/>
                        </a:rPr>
                        <a:t>x</a:t>
                      </a:r>
                      <a:r>
                        <a:rPr lang="en-US" sz="1600" baseline="0" dirty="0">
                          <a:effectLst/>
                        </a:rPr>
                        <a:t> = x + 5;</a:t>
                      </a:r>
                      <a:endParaRPr lang="en-US" sz="1600" dirty="0">
                        <a:effectLst/>
                      </a:endParaRPr>
                    </a:p>
                  </a:txBody>
                  <a:tcPr marL="67813" marR="67813" marT="33906" marB="3390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0918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Increment</a:t>
                      </a:r>
                      <a:r>
                        <a:rPr lang="en-US" sz="1600" baseline="0" dirty="0">
                          <a:effectLst/>
                        </a:rPr>
                        <a:t> and </a:t>
                      </a:r>
                      <a:r>
                        <a:rPr lang="en-US" sz="1600" dirty="0">
                          <a:effectLst/>
                        </a:rPr>
                        <a:t>decrement</a:t>
                      </a:r>
                    </a:p>
                  </a:txBody>
                  <a:tcPr marL="67813" marR="67813" marT="33906" marB="3390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++, --</a:t>
                      </a:r>
                    </a:p>
                  </a:txBody>
                  <a:tcPr marL="67813" marR="67813" marT="33906" marB="3390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x++</a:t>
                      </a:r>
                    </a:p>
                    <a:p>
                      <a:pPr algn="l"/>
                      <a:r>
                        <a:rPr lang="en-US" sz="1600" dirty="0">
                          <a:effectLst/>
                        </a:rPr>
                        <a:t>--x</a:t>
                      </a:r>
                    </a:p>
                  </a:txBody>
                  <a:tcPr marL="67813" marR="67813" marT="33906" marB="3390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Has</a:t>
                      </a:r>
                      <a:r>
                        <a:rPr lang="en-US" sz="1600" baseline="0" dirty="0">
                          <a:effectLst/>
                        </a:rPr>
                        <a:t> suffix and prefix forms</a:t>
                      </a:r>
                      <a:endParaRPr lang="en-US" sz="1600" dirty="0">
                        <a:effectLst/>
                      </a:endParaRPr>
                    </a:p>
                  </a:txBody>
                  <a:tcPr marL="67813" marR="67813" marT="33906" marB="3390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54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Comparison</a:t>
                      </a:r>
                    </a:p>
                  </a:txBody>
                  <a:tcPr marL="67813" marR="67813" marT="33906" marB="3390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==, !=, &lt;, &gt;, &lt;=, &gt;=</a:t>
                      </a:r>
                    </a:p>
                  </a:txBody>
                  <a:tcPr marL="67813" marR="67813" marT="33906" marB="3390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effectLst/>
                      </a:endParaRPr>
                    </a:p>
                  </a:txBody>
                  <a:tcPr marL="67813" marR="67813" marT="33906" marB="3390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effectLst/>
                      </a:endParaRPr>
                    </a:p>
                  </a:txBody>
                  <a:tcPr marL="67813" marR="67813" marT="33906" marB="3390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354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Logical</a:t>
                      </a:r>
                    </a:p>
                  </a:txBody>
                  <a:tcPr marL="67813" marR="67813" marT="33906" marB="3390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!, &amp;&amp;, ||</a:t>
                      </a:r>
                      <a:r>
                        <a:rPr lang="en-US" sz="1600" baseline="0" dirty="0">
                          <a:effectLst/>
                        </a:rPr>
                        <a:t> </a:t>
                      </a:r>
                      <a:endParaRPr lang="en-US" sz="1600" dirty="0">
                        <a:effectLst/>
                      </a:endParaRPr>
                    </a:p>
                  </a:txBody>
                  <a:tcPr marL="67813" marR="67813" marT="33906" marB="3390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if ((a</a:t>
                      </a:r>
                      <a:r>
                        <a:rPr lang="en-US" sz="1600" baseline="0" dirty="0">
                          <a:effectLst/>
                        </a:rPr>
                        <a:t> &gt; 5) &amp;&amp; (b &lt; 10))</a:t>
                      </a:r>
                      <a:endParaRPr lang="en-US" sz="1600" dirty="0">
                        <a:effectLst/>
                      </a:endParaRPr>
                    </a:p>
                  </a:txBody>
                  <a:tcPr marL="67813" marR="67813" marT="33906" marB="3390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effectLst/>
                      </a:endParaRPr>
                    </a:p>
                  </a:txBody>
                  <a:tcPr marL="67813" marR="67813" marT="33906" marB="3390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354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Bitwise</a:t>
                      </a:r>
                    </a:p>
                  </a:txBody>
                  <a:tcPr marL="67813" marR="67813" marT="33906" marB="3390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&amp;, |,</a:t>
                      </a:r>
                      <a:r>
                        <a:rPr lang="en-US" sz="1600" baseline="0" dirty="0">
                          <a:effectLst/>
                        </a:rPr>
                        <a:t> ^, ~, &lt;&lt;, &gt;&gt;</a:t>
                      </a:r>
                      <a:endParaRPr lang="en-US" sz="1600" dirty="0">
                        <a:effectLst/>
                      </a:endParaRPr>
                    </a:p>
                  </a:txBody>
                  <a:tcPr marL="67813" marR="67813" marT="33906" marB="3390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effectLst/>
                      </a:endParaRPr>
                    </a:p>
                  </a:txBody>
                  <a:tcPr marL="67813" marR="67813" marT="33906" marB="3390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effectLst/>
                      </a:endParaRPr>
                    </a:p>
                  </a:txBody>
                  <a:tcPr marL="67813" marR="67813" marT="33906" marB="3390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1410B45-E790-40F7-B29A-FD16601627DB}"/>
              </a:ext>
            </a:extLst>
          </p:cNvPr>
          <p:cNvSpPr txBox="1"/>
          <p:nvPr/>
        </p:nvSpPr>
        <p:spPr>
          <a:xfrm>
            <a:off x="9192344" y="1124744"/>
            <a:ext cx="22796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Operator precedence: </a:t>
            </a:r>
            <a:r>
              <a:rPr lang="en-US" dirty="0">
                <a:hlinkClick r:id="rId2"/>
              </a:rPr>
              <a:t>https://en.cppreference.com/w/cpp/language/operator_precedence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Parentheses when you need an order</a:t>
            </a:r>
          </a:p>
          <a:p>
            <a:endParaRPr lang="en-US" dirty="0"/>
          </a:p>
          <a:p>
            <a:r>
              <a:rPr lang="en-US" dirty="0"/>
              <a:t>Operator associativity </a:t>
            </a:r>
          </a:p>
          <a:p>
            <a:endParaRPr lang="en-US" dirty="0"/>
          </a:p>
          <a:p>
            <a:r>
              <a:rPr lang="en-US" dirty="0"/>
              <a:t>Operator overloading</a:t>
            </a:r>
          </a:p>
        </p:txBody>
      </p:sp>
    </p:spTree>
    <p:extLst>
      <p:ext uri="{BB962C8B-B14F-4D97-AF65-F5344CB8AC3E}">
        <p14:creationId xmlns:p14="http://schemas.microsoft.com/office/powerpoint/2010/main" val="3009968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Operators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B2E32E-B23E-4188-AC25-D1FE9A8E5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1412776"/>
            <a:ext cx="8934450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21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Operator overloading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665B37-2EB4-41C8-82C3-A0F26D8EA74A}"/>
              </a:ext>
            </a:extLst>
          </p:cNvPr>
          <p:cNvSpPr txBox="1"/>
          <p:nvPr/>
        </p:nvSpPr>
        <p:spPr>
          <a:xfrm>
            <a:off x="5447928" y="1412776"/>
            <a:ext cx="57606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  <a:ea typeface="euclid_circular_a"/>
              </a:rPr>
              <a:t>Operators that cannot be overloaded: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  <a:ea typeface="euclid_circular_a"/>
              </a:rPr>
              <a:t>Scope operator ::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  <a:ea typeface="euclid_circular_a"/>
              </a:rPr>
              <a:t>Ternary operator ?: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  <a:ea typeface="euclid_circular_a"/>
              </a:rPr>
              <a:t>Member access . -&gt;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  <a:ea typeface="euclid_circular_a"/>
              </a:rPr>
              <a:t>Pointer to member  .* -&gt;*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>
              <a:latin typeface="Arial" panose="020B0604020202020204" pitchFamily="34" charset="0"/>
              <a:ea typeface="euclid_circular_a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  <a:ea typeface="euclid_circular_a"/>
              </a:rPr>
              <a:t>Two operators </a:t>
            </a:r>
            <a:r>
              <a:rPr lang="en-US" altLang="en-US" sz="1100" dirty="0">
                <a:latin typeface="Arial Unicode MS"/>
                <a:ea typeface="Droid Sans Mono"/>
              </a:rPr>
              <a:t>=</a:t>
            </a:r>
            <a:r>
              <a:rPr lang="en-US" altLang="en-US" dirty="0">
                <a:ea typeface="euclid_circular_a"/>
              </a:rPr>
              <a:t> </a:t>
            </a:r>
            <a:r>
              <a:rPr lang="en-US" altLang="en-US" dirty="0">
                <a:latin typeface="Arial" panose="020B0604020202020204" pitchFamily="34" charset="0"/>
                <a:ea typeface="euclid_circular_a"/>
              </a:rPr>
              <a:t>and </a:t>
            </a:r>
            <a:r>
              <a:rPr lang="en-US" altLang="en-US" sz="1100" dirty="0">
                <a:latin typeface="Arial Unicode MS"/>
                <a:ea typeface="Droid Sans Mono"/>
              </a:rPr>
              <a:t>&amp;</a:t>
            </a:r>
            <a:r>
              <a:rPr lang="en-US" altLang="en-US" dirty="0">
                <a:ea typeface="euclid_circular_a"/>
              </a:rPr>
              <a:t> </a:t>
            </a:r>
            <a:r>
              <a:rPr lang="en-US" altLang="en-US" dirty="0">
                <a:latin typeface="Arial" panose="020B0604020202020204" pitchFamily="34" charset="0"/>
                <a:ea typeface="euclid_circular_a"/>
              </a:rPr>
              <a:t>are already overloaded by default in C++.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>
              <a:latin typeface="Arial" panose="020B0604020202020204" pitchFamily="34" charset="0"/>
              <a:ea typeface="euclid_circular_a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  <a:ea typeface="euclid_circular_a"/>
              </a:rPr>
              <a:t>No change in precedence or associativity with operator overloading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7E1168-DE09-46A6-8DDA-C449F0CA3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904" y="1412776"/>
            <a:ext cx="4669395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348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Control Flow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981200" y="1871999"/>
            <a:ext cx="8229600" cy="4068000"/>
          </a:xfrm>
        </p:spPr>
        <p:txBody>
          <a:bodyPr>
            <a:noAutofit/>
          </a:bodyPr>
          <a:lstStyle/>
          <a:p>
            <a:pPr marL="285750" indent="-285750">
              <a:spcAft>
                <a:spcPts val="1500"/>
              </a:spcAft>
              <a:buFont typeface="Arial" pitchFamily="34" charset="0"/>
              <a:buChar char="•"/>
            </a:pPr>
            <a:r>
              <a:rPr lang="en-US" dirty="0"/>
              <a:t>Three logical constructs</a:t>
            </a:r>
          </a:p>
          <a:p>
            <a:pPr marL="285750" lvl="1">
              <a:spcAft>
                <a:spcPts val="1500"/>
              </a:spcAft>
            </a:pPr>
            <a:r>
              <a:rPr lang="en-US" dirty="0"/>
              <a:t>Sequence, Selection, Repetition</a:t>
            </a:r>
          </a:p>
          <a:p>
            <a:pPr marL="285750" indent="-285750">
              <a:spcAft>
                <a:spcPts val="1500"/>
              </a:spcAft>
              <a:buFont typeface="Arial" pitchFamily="34" charset="0"/>
              <a:buChar char="•"/>
            </a:pPr>
            <a:r>
              <a:rPr lang="en-US" dirty="0"/>
              <a:t>Selection</a:t>
            </a:r>
          </a:p>
          <a:p>
            <a:pPr marL="285750" lvl="1">
              <a:spcAft>
                <a:spcPts val="600"/>
              </a:spcAft>
            </a:pPr>
            <a:r>
              <a:rPr lang="en-US" dirty="0"/>
              <a:t>if, if…else, if… else if… else</a:t>
            </a:r>
          </a:p>
          <a:p>
            <a:pPr marL="285750" lvl="1">
              <a:spcAft>
                <a:spcPts val="600"/>
              </a:spcAft>
            </a:pPr>
            <a:r>
              <a:rPr lang="en-US" dirty="0"/>
              <a:t>switch</a:t>
            </a:r>
          </a:p>
          <a:p>
            <a:pPr marL="285750" indent="-285750">
              <a:spcAft>
                <a:spcPts val="1500"/>
              </a:spcAft>
              <a:buFont typeface="Arial" pitchFamily="34" charset="0"/>
              <a:buChar char="•"/>
            </a:pPr>
            <a:r>
              <a:rPr lang="en-US" dirty="0"/>
              <a:t>Repetition</a:t>
            </a:r>
          </a:p>
          <a:p>
            <a:pPr marL="285750" lvl="1">
              <a:spcAft>
                <a:spcPts val="600"/>
              </a:spcAft>
            </a:pPr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i = 0; i &lt; n; i++) { … }</a:t>
            </a:r>
          </a:p>
          <a:p>
            <a:pPr marL="285750" lvl="1">
              <a:spcAft>
                <a:spcPts val="600"/>
              </a:spcAft>
            </a:pPr>
            <a:r>
              <a:rPr lang="en-US" dirty="0"/>
              <a:t>while (true) { … }</a:t>
            </a:r>
          </a:p>
          <a:p>
            <a:pPr marL="285750" lvl="1">
              <a:spcAft>
                <a:spcPts val="600"/>
              </a:spcAft>
            </a:pPr>
            <a:r>
              <a:rPr lang="en-US" dirty="0"/>
              <a:t>do { … } while (true)</a:t>
            </a:r>
          </a:p>
          <a:p>
            <a:pPr marL="285750" indent="-285750">
              <a:spcAft>
                <a:spcPts val="1500"/>
              </a:spcAft>
              <a:buFont typeface="Arial" pitchFamily="34" charset="0"/>
              <a:buChar char="•"/>
            </a:pP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60D8C1-4E1C-4C35-8ADC-04906A6EC784}"/>
              </a:ext>
            </a:extLst>
          </p:cNvPr>
          <p:cNvSpPr/>
          <p:nvPr/>
        </p:nvSpPr>
        <p:spPr>
          <a:xfrm>
            <a:off x="7032104" y="3167335"/>
            <a:ext cx="367235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&gt;&gt;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n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C6666"/>
                </a:solidFill>
                <a:latin typeface="Consolas" panose="020B0609020204030204" pitchFamily="49" charset="0"/>
              </a:rPr>
              <a:t>[[unlikely]]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C6666"/>
                </a:solidFill>
                <a:latin typeface="Consolas" panose="020B0609020204030204" pitchFamily="49" charset="0"/>
              </a:rPr>
              <a:t>[[likely]]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BFEEEF-763C-491E-8976-7249E58F91C8}"/>
              </a:ext>
            </a:extLst>
          </p:cNvPr>
          <p:cNvSpPr txBox="1"/>
          <p:nvPr/>
        </p:nvSpPr>
        <p:spPr>
          <a:xfrm>
            <a:off x="7032104" y="2420888"/>
            <a:ext cx="3672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C++20 likely unlikely</a:t>
            </a:r>
          </a:p>
        </p:txBody>
      </p:sp>
    </p:spTree>
    <p:extLst>
      <p:ext uri="{BB962C8B-B14F-4D97-AF65-F5344CB8AC3E}">
        <p14:creationId xmlns:p14="http://schemas.microsoft.com/office/powerpoint/2010/main" val="2401797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8328248" y="1175558"/>
            <a:ext cx="2664296" cy="4413681"/>
          </a:xfrm>
        </p:spPr>
        <p:txBody>
          <a:bodyPr>
            <a:noAutofit/>
          </a:bodyPr>
          <a:lstStyle/>
          <a:p>
            <a:pPr marL="285750" indent="-285750">
              <a:spcAft>
                <a:spcPts val="1500"/>
              </a:spcAft>
              <a:buFont typeface="Arial" pitchFamily="34" charset="0"/>
              <a:buChar char="•"/>
            </a:pPr>
            <a:r>
              <a:rPr lang="en-GB" dirty="0"/>
              <a:t>An array is a collection of variables of the same type</a:t>
            </a:r>
          </a:p>
          <a:p>
            <a:pPr marL="285750" indent="-285750">
              <a:spcAft>
                <a:spcPts val="1500"/>
              </a:spcAft>
              <a:buFont typeface="Arial" pitchFamily="34" charset="0"/>
              <a:buChar char="•"/>
            </a:pPr>
            <a:r>
              <a:rPr lang="en-GB" dirty="0"/>
              <a:t>It’s a convenient way to access multiple variables with a single name and an index value. Array indexes are zero-based (i.e. start at zero)</a:t>
            </a:r>
          </a:p>
          <a:p>
            <a:pPr marL="285750" indent="-285750">
              <a:spcAft>
                <a:spcPts val="1500"/>
              </a:spcAft>
              <a:buFont typeface="Arial" pitchFamily="34" charset="0"/>
              <a:buChar char="•"/>
            </a:pPr>
            <a:r>
              <a:rPr lang="en-GB" dirty="0"/>
              <a:t>Need an exercise?</a:t>
            </a:r>
          </a:p>
          <a:p>
            <a:pPr marL="285750" lvl="1" indent="-285750">
              <a:spcAft>
                <a:spcPts val="1500"/>
              </a:spcAft>
            </a:pPr>
            <a:r>
              <a:rPr lang="en-GB" dirty="0"/>
              <a:t>Write a program to generate the multiplication tables up to 12 x 12.</a:t>
            </a:r>
          </a:p>
          <a:p>
            <a:pPr lvl="1" indent="0">
              <a:spcAft>
                <a:spcPts val="1500"/>
              </a:spcAft>
              <a:buNone/>
            </a:pPr>
            <a:endParaRPr lang="en-GB" dirty="0"/>
          </a:p>
          <a:p>
            <a:pPr marL="285750" indent="-285750">
              <a:spcAft>
                <a:spcPts val="1500"/>
              </a:spcAft>
              <a:buFont typeface="Arial" pitchFamily="34" charset="0"/>
              <a:buChar char="•"/>
            </a:pP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6ACE2B-4156-4A65-AB11-558DCF3F0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115" y="1175559"/>
            <a:ext cx="7350102" cy="435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836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981200" y="1871999"/>
            <a:ext cx="8229600" cy="4068000"/>
          </a:xfrm>
        </p:spPr>
        <p:txBody>
          <a:bodyPr>
            <a:noAutofit/>
          </a:bodyPr>
          <a:lstStyle/>
          <a:p>
            <a:pPr marL="285750" indent="-285750">
              <a:spcAft>
                <a:spcPts val="1500"/>
              </a:spcAft>
              <a:buFont typeface="Arial" pitchFamily="34" charset="0"/>
              <a:buChar char="•"/>
            </a:pPr>
            <a:r>
              <a:rPr lang="en-GB" dirty="0"/>
              <a:t>Function signature</a:t>
            </a:r>
          </a:p>
          <a:p>
            <a:pPr marL="285750" indent="-285750">
              <a:spcAft>
                <a:spcPts val="1500"/>
              </a:spcAft>
              <a:buFont typeface="Arial" pitchFamily="34" charset="0"/>
              <a:buChar char="•"/>
            </a:pPr>
            <a:r>
              <a:rPr lang="en-GB" dirty="0"/>
              <a:t>Function declaration vs. definition</a:t>
            </a:r>
          </a:p>
          <a:p>
            <a:pPr marL="285750" indent="-285750">
              <a:spcAft>
                <a:spcPts val="1500"/>
              </a:spcAft>
              <a:buFont typeface="Arial" pitchFamily="34" charset="0"/>
              <a:buChar char="•"/>
            </a:pPr>
            <a:r>
              <a:rPr lang="en-GB" dirty="0"/>
              <a:t>Function parameters</a:t>
            </a:r>
          </a:p>
          <a:p>
            <a:pPr marL="285750" indent="-285750">
              <a:spcAft>
                <a:spcPts val="1500"/>
              </a:spcAft>
              <a:buFont typeface="Arial" pitchFamily="34" charset="0"/>
              <a:buChar char="•"/>
            </a:pPr>
            <a:r>
              <a:rPr lang="en-GB" dirty="0"/>
              <a:t>Pass by value, pass by reference</a:t>
            </a:r>
          </a:p>
          <a:p>
            <a:pPr marL="285750" indent="-285750">
              <a:spcAft>
                <a:spcPts val="1500"/>
              </a:spcAft>
              <a:buFont typeface="Arial" pitchFamily="34" charset="0"/>
              <a:buChar char="•"/>
            </a:pPr>
            <a:r>
              <a:rPr lang="en-GB" dirty="0"/>
              <a:t>Recursion</a:t>
            </a:r>
          </a:p>
          <a:p>
            <a:pPr marL="285750" indent="-285750">
              <a:spcAft>
                <a:spcPts val="1500"/>
              </a:spcAft>
              <a:buFont typeface="Arial" pitchFamily="34" charset="0"/>
              <a:buChar char="•"/>
            </a:pP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AC1692-724B-4528-8AB2-8AF00B6E9E67}"/>
              </a:ext>
            </a:extLst>
          </p:cNvPr>
          <p:cNvSpPr txBox="1"/>
          <p:nvPr/>
        </p:nvSpPr>
        <p:spPr>
          <a:xfrm>
            <a:off x="2987812" y="4185673"/>
            <a:ext cx="33843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Need an exercise?</a:t>
            </a:r>
          </a:p>
          <a:p>
            <a:endParaRPr lang="en-US" dirty="0"/>
          </a:p>
          <a:p>
            <a:r>
              <a:rPr lang="en-GB" dirty="0"/>
              <a:t>Write a program to calculate the factorial of a given integer number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842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B3B91-8933-464A-A181-2AE4793E4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will need today?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45AB10-D760-44D6-B8A2-14D7369672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Install Visual Studio if you are using Windows </a:t>
            </a:r>
            <a:r>
              <a:rPr lang="en-US" dirty="0">
                <a:hlinkClick r:id="rId2"/>
              </a:rPr>
              <a:t>https://visualstudio.microsoft.com/vs/community/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Or you can setup visual studio code(as editor) + a </a:t>
            </a:r>
            <a:r>
              <a:rPr lang="en-US" dirty="0" err="1"/>
              <a:t>c++</a:t>
            </a:r>
            <a:r>
              <a:rPr lang="en-US" dirty="0"/>
              <a:t> compiler</a:t>
            </a:r>
          </a:p>
          <a:p>
            <a:endParaRPr lang="en-US" dirty="0"/>
          </a:p>
          <a:p>
            <a:r>
              <a:rPr lang="en-US" dirty="0"/>
              <a:t>Or use an online compiler </a:t>
            </a:r>
            <a:r>
              <a:rPr lang="en-US" dirty="0">
                <a:hlinkClick r:id="rId3"/>
              </a:rPr>
              <a:t>https://godbolt.org/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C++ compiler support</a:t>
            </a:r>
          </a:p>
          <a:p>
            <a:r>
              <a:rPr lang="en-US" dirty="0">
                <a:hlinkClick r:id="rId4"/>
              </a:rPr>
              <a:t>https://en.cppreference.com/w/cpp/compiler_support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088535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C++ Pointers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6C4030-30CB-4455-ABB3-52D807665FA4}"/>
              </a:ext>
            </a:extLst>
          </p:cNvPr>
          <p:cNvSpPr/>
          <p:nvPr/>
        </p:nvSpPr>
        <p:spPr>
          <a:xfrm>
            <a:off x="308618" y="1956072"/>
            <a:ext cx="735418" cy="304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pointer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6A44C3-5002-49F7-AFCA-CB0F40A757DB}"/>
              </a:ext>
            </a:extLst>
          </p:cNvPr>
          <p:cNvSpPr/>
          <p:nvPr/>
        </p:nvSpPr>
        <p:spPr>
          <a:xfrm>
            <a:off x="1631504" y="1188000"/>
            <a:ext cx="1008112" cy="152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/>
              <a:t>1FA0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EED74B-212F-4856-8196-6968C81CEDDC}"/>
              </a:ext>
            </a:extLst>
          </p:cNvPr>
          <p:cNvSpPr/>
          <p:nvPr/>
        </p:nvSpPr>
        <p:spPr>
          <a:xfrm>
            <a:off x="1631504" y="1340032"/>
            <a:ext cx="1008112" cy="1527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/>
              <a:t>3F40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F4FC70-9F56-40E2-A4C0-A7A286EB90ED}"/>
              </a:ext>
            </a:extLst>
          </p:cNvPr>
          <p:cNvSpPr/>
          <p:nvPr/>
        </p:nvSpPr>
        <p:spPr>
          <a:xfrm>
            <a:off x="1631504" y="1492432"/>
            <a:ext cx="1008112" cy="1527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/>
              <a:t>3F48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8238F6-9C57-4D39-9C5E-F1B8CB3949DE}"/>
              </a:ext>
            </a:extLst>
          </p:cNvPr>
          <p:cNvSpPr/>
          <p:nvPr/>
        </p:nvSpPr>
        <p:spPr>
          <a:xfrm>
            <a:off x="1631504" y="1644832"/>
            <a:ext cx="1008112" cy="1527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/>
              <a:t>3F50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35A9D8-5876-43D7-8C6D-679B16607E15}"/>
              </a:ext>
            </a:extLst>
          </p:cNvPr>
          <p:cNvSpPr/>
          <p:nvPr/>
        </p:nvSpPr>
        <p:spPr>
          <a:xfrm>
            <a:off x="1625080" y="1797232"/>
            <a:ext cx="1008112" cy="15276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/>
              <a:t>3F58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B2D7CA-B35E-40B8-A733-45A007A22EF7}"/>
              </a:ext>
            </a:extLst>
          </p:cNvPr>
          <p:cNvSpPr/>
          <p:nvPr/>
        </p:nvSpPr>
        <p:spPr>
          <a:xfrm>
            <a:off x="1631504" y="1948896"/>
            <a:ext cx="1008112" cy="1527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/>
              <a:t>3F60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DD9B28-D990-4EE9-B768-393E4FF14EDF}"/>
              </a:ext>
            </a:extLst>
          </p:cNvPr>
          <p:cNvSpPr/>
          <p:nvPr/>
        </p:nvSpPr>
        <p:spPr>
          <a:xfrm>
            <a:off x="1631504" y="2101296"/>
            <a:ext cx="1008112" cy="1527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/>
              <a:t>3F68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4C4CC53-964D-455E-9BCA-8F0702217E01}"/>
              </a:ext>
            </a:extLst>
          </p:cNvPr>
          <p:cNvSpPr/>
          <p:nvPr/>
        </p:nvSpPr>
        <p:spPr>
          <a:xfrm>
            <a:off x="1625080" y="2252592"/>
            <a:ext cx="1008112" cy="152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/>
              <a:t>3F70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6C35CA-848D-4C07-A0E5-8B4D3EA24C34}"/>
              </a:ext>
            </a:extLst>
          </p:cNvPr>
          <p:cNvSpPr/>
          <p:nvPr/>
        </p:nvSpPr>
        <p:spPr>
          <a:xfrm>
            <a:off x="1631504" y="2403520"/>
            <a:ext cx="1008112" cy="1527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/>
              <a:t>3F78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8802929-BD23-4556-9311-65DFA31C6324}"/>
              </a:ext>
            </a:extLst>
          </p:cNvPr>
          <p:cNvSpPr/>
          <p:nvPr/>
        </p:nvSpPr>
        <p:spPr>
          <a:xfrm>
            <a:off x="1631504" y="2552976"/>
            <a:ext cx="1008112" cy="1527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/>
              <a:t>3F80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20C830-6182-4246-88F3-583F08CC82AB}"/>
              </a:ext>
            </a:extLst>
          </p:cNvPr>
          <p:cNvSpPr/>
          <p:nvPr/>
        </p:nvSpPr>
        <p:spPr>
          <a:xfrm>
            <a:off x="1625080" y="2711632"/>
            <a:ext cx="1008112" cy="1527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/>
              <a:t>3F88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AEEE02C-0C3E-4858-895C-E5299AE4EE53}"/>
              </a:ext>
            </a:extLst>
          </p:cNvPr>
          <p:cNvSpPr/>
          <p:nvPr/>
        </p:nvSpPr>
        <p:spPr>
          <a:xfrm>
            <a:off x="1631504" y="2866976"/>
            <a:ext cx="1008112" cy="15276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/>
              <a:t>3F90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5CB609-F63E-4744-8C55-36371A65E526}"/>
              </a:ext>
            </a:extLst>
          </p:cNvPr>
          <p:cNvSpPr/>
          <p:nvPr/>
        </p:nvSpPr>
        <p:spPr>
          <a:xfrm>
            <a:off x="1631504" y="3028208"/>
            <a:ext cx="1008112" cy="1527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/>
              <a:t>3F98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4AE5B6F-69EA-45DA-829B-404E867CF919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1044036" y="1264384"/>
            <a:ext cx="587468" cy="843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D73F610-1123-41F1-B3C6-7AC1604A793F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1044036" y="1416416"/>
            <a:ext cx="587468" cy="691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ECF6EB6-2590-44EE-B4C0-86799CB615F4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1044036" y="1568816"/>
            <a:ext cx="587468" cy="539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D57DF44-92D0-404E-86DB-97CB25272B1B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 flipV="1">
            <a:off x="1044036" y="1721216"/>
            <a:ext cx="587468" cy="386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C890B21-015D-4083-BF55-E6C885699E01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1044036" y="1873616"/>
            <a:ext cx="581044" cy="23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AC94413-4C17-4935-9542-D4096ACC3DC1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 flipV="1">
            <a:off x="1044036" y="2025280"/>
            <a:ext cx="587468" cy="82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3C3A694-B865-48C8-B697-7A05D66C1AC1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1044036" y="2108104"/>
            <a:ext cx="587468" cy="695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E7E5553-3CC6-4AD5-8AD6-A119E3C63A74}"/>
              </a:ext>
            </a:extLst>
          </p:cNvPr>
          <p:cNvCxnSpPr>
            <a:cxnSpLocks/>
            <a:stCxn id="8" idx="3"/>
            <a:endCxn id="16" idx="1"/>
          </p:cNvCxnSpPr>
          <p:nvPr/>
        </p:nvCxnSpPr>
        <p:spPr>
          <a:xfrm>
            <a:off x="1044036" y="2108104"/>
            <a:ext cx="581044" cy="2208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C883BE7-CBCD-4A9A-ACA9-E66920261B00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>
            <a:off x="1044036" y="2108104"/>
            <a:ext cx="587468" cy="371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C5A9B6C-4A54-49E7-B32E-53478B785B6D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>
            <a:off x="1044036" y="2108104"/>
            <a:ext cx="587468" cy="5212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8C7DE03-7642-4DB4-A727-039B1A9BDD93}"/>
              </a:ext>
            </a:extLst>
          </p:cNvPr>
          <p:cNvCxnSpPr>
            <a:cxnSpLocks/>
            <a:stCxn id="8" idx="3"/>
            <a:endCxn id="19" idx="1"/>
          </p:cNvCxnSpPr>
          <p:nvPr/>
        </p:nvCxnSpPr>
        <p:spPr>
          <a:xfrm>
            <a:off x="1044036" y="2108104"/>
            <a:ext cx="581044" cy="6799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B74B1EC-8B92-4353-B8B0-54D607158BAF}"/>
              </a:ext>
            </a:extLst>
          </p:cNvPr>
          <p:cNvCxnSpPr>
            <a:cxnSpLocks/>
            <a:stCxn id="8" idx="3"/>
            <a:endCxn id="20" idx="1"/>
          </p:cNvCxnSpPr>
          <p:nvPr/>
        </p:nvCxnSpPr>
        <p:spPr>
          <a:xfrm>
            <a:off x="1044036" y="2108104"/>
            <a:ext cx="587468" cy="8352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1A7AA50-066D-458E-9A23-1E5110A93892}"/>
              </a:ext>
            </a:extLst>
          </p:cNvPr>
          <p:cNvCxnSpPr>
            <a:cxnSpLocks/>
            <a:stCxn id="8" idx="3"/>
            <a:endCxn id="21" idx="1"/>
          </p:cNvCxnSpPr>
          <p:nvPr/>
        </p:nvCxnSpPr>
        <p:spPr>
          <a:xfrm>
            <a:off x="1044036" y="2108104"/>
            <a:ext cx="587468" cy="9964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88DF7251-1A61-4545-8EAA-D70306608191}"/>
              </a:ext>
            </a:extLst>
          </p:cNvPr>
          <p:cNvSpPr txBox="1"/>
          <p:nvPr/>
        </p:nvSpPr>
        <p:spPr>
          <a:xfrm>
            <a:off x="308618" y="3277913"/>
            <a:ext cx="2979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dirty="0"/>
              <a:t>Just another variable holding address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D2BEFDD-2174-4AC7-814C-5010504C38B1}"/>
              </a:ext>
            </a:extLst>
          </p:cNvPr>
          <p:cNvSpPr txBox="1"/>
          <p:nvPr/>
        </p:nvSpPr>
        <p:spPr>
          <a:xfrm>
            <a:off x="308618" y="3573016"/>
            <a:ext cx="2835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dirty="0">
                <a:solidFill>
                  <a:srgbClr val="FF0000"/>
                </a:solidFill>
              </a:rPr>
              <a:t>We can program without pointers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B179CE9-83E1-4442-81A5-B72C378F9389}"/>
              </a:ext>
            </a:extLst>
          </p:cNvPr>
          <p:cNvSpPr txBox="1"/>
          <p:nvPr/>
        </p:nvSpPr>
        <p:spPr>
          <a:xfrm>
            <a:off x="308618" y="3850080"/>
            <a:ext cx="32671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dirty="0"/>
              <a:t>So, why use pointers?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sz="1200" dirty="0"/>
              <a:t>Handling dynamic memory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sz="1200" dirty="0"/>
              <a:t>Handling dynamic polymorphism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sz="1200" dirty="0"/>
              <a:t>Without pointers? Stack Overflow !!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2F3DCDA-DCD8-48F0-A6E1-522C688D3DD0}"/>
              </a:ext>
            </a:extLst>
          </p:cNvPr>
          <p:cNvSpPr txBox="1"/>
          <p:nvPr/>
        </p:nvSpPr>
        <p:spPr>
          <a:xfrm>
            <a:off x="308618" y="4695527"/>
            <a:ext cx="3267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dirty="0"/>
              <a:t>Syntax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endParaRPr lang="en-US" sz="1200" dirty="0"/>
          </a:p>
        </p:txBody>
      </p:sp>
      <p:pic>
        <p:nvPicPr>
          <p:cNvPr id="102" name="Picture 101">
            <a:extLst>
              <a:ext uri="{FF2B5EF4-FFF2-40B4-BE49-F238E27FC236}">
                <a16:creationId xmlns:a16="http://schemas.microsoft.com/office/drawing/2014/main" id="{644E2200-247F-40B7-B538-7D7D30834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98" y="5072980"/>
            <a:ext cx="2965822" cy="876300"/>
          </a:xfrm>
          <a:prstGeom prst="rect">
            <a:avLst/>
          </a:prstGeom>
        </p:spPr>
      </p:pic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5173007-D133-4A51-85A2-0372A5C18BE7}"/>
              </a:ext>
            </a:extLst>
          </p:cNvPr>
          <p:cNvCxnSpPr/>
          <p:nvPr/>
        </p:nvCxnSpPr>
        <p:spPr>
          <a:xfrm>
            <a:off x="3935760" y="1152024"/>
            <a:ext cx="0" cy="56613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CFD4531E-88AA-48D9-B441-2D6CB41DCCE1}"/>
              </a:ext>
            </a:extLst>
          </p:cNvPr>
          <p:cNvSpPr txBox="1"/>
          <p:nvPr/>
        </p:nvSpPr>
        <p:spPr>
          <a:xfrm>
            <a:off x="4079776" y="1207785"/>
            <a:ext cx="2979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dirty="0"/>
              <a:t>What is stack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AE56EA5-0DA3-4553-8762-A3BB1E2725EF}"/>
              </a:ext>
            </a:extLst>
          </p:cNvPr>
          <p:cNvSpPr txBox="1"/>
          <p:nvPr/>
        </p:nvSpPr>
        <p:spPr>
          <a:xfrm>
            <a:off x="4079776" y="3284984"/>
            <a:ext cx="2979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dirty="0"/>
              <a:t>What is heap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9E5C8B6-3FD5-4C63-ACC1-7205F3D06BDB}"/>
              </a:ext>
            </a:extLst>
          </p:cNvPr>
          <p:cNvSpPr txBox="1"/>
          <p:nvPr/>
        </p:nvSpPr>
        <p:spPr>
          <a:xfrm>
            <a:off x="4485082" y="1492432"/>
            <a:ext cx="2979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/>
              <a:t>Store local variables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A43DB53-4A70-4D11-9F92-A3068524F78B}"/>
              </a:ext>
            </a:extLst>
          </p:cNvPr>
          <p:cNvSpPr txBox="1"/>
          <p:nvPr/>
        </p:nvSpPr>
        <p:spPr>
          <a:xfrm>
            <a:off x="4485082" y="1766046"/>
            <a:ext cx="2979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/>
              <a:t>Store function parameters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E5BFEDA-9538-4AD8-B27D-2A8B17398510}"/>
              </a:ext>
            </a:extLst>
          </p:cNvPr>
          <p:cNvSpPr txBox="1"/>
          <p:nvPr/>
        </p:nvSpPr>
        <p:spPr>
          <a:xfrm>
            <a:off x="4485082" y="2047672"/>
            <a:ext cx="2979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/>
              <a:t>Store container meta data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C0D7AB4-4669-4EB9-9F01-FFB19AF57EAD}"/>
              </a:ext>
            </a:extLst>
          </p:cNvPr>
          <p:cNvSpPr txBox="1"/>
          <p:nvPr/>
        </p:nvSpPr>
        <p:spPr>
          <a:xfrm>
            <a:off x="4485082" y="2303442"/>
            <a:ext cx="2979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/>
              <a:t>Close to the CPU -&gt; fast access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0A1E86C-9DD4-498E-841C-F667D4E5BEFB}"/>
              </a:ext>
            </a:extLst>
          </p:cNvPr>
          <p:cNvSpPr txBox="1"/>
          <p:nvPr/>
        </p:nvSpPr>
        <p:spPr>
          <a:xfrm>
            <a:off x="4485082" y="2576302"/>
            <a:ext cx="2979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/>
              <a:t>Limited resource 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F6682A3-6898-48E5-8BF2-13BEF35984E4}"/>
              </a:ext>
            </a:extLst>
          </p:cNvPr>
          <p:cNvSpPr txBox="1"/>
          <p:nvPr/>
        </p:nvSpPr>
        <p:spPr>
          <a:xfrm>
            <a:off x="4485082" y="3501008"/>
            <a:ext cx="2979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/>
              <a:t>Store dynamic variables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041FF2F-C525-45F8-8065-057CB1F5D9B5}"/>
              </a:ext>
            </a:extLst>
          </p:cNvPr>
          <p:cNvSpPr txBox="1"/>
          <p:nvPr/>
        </p:nvSpPr>
        <p:spPr>
          <a:xfrm>
            <a:off x="4485082" y="3789040"/>
            <a:ext cx="2979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/>
              <a:t>Slower than stack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523116C-D4D5-49D9-88B2-5BACD8326E13}"/>
              </a:ext>
            </a:extLst>
          </p:cNvPr>
          <p:cNvSpPr txBox="1"/>
          <p:nvPr/>
        </p:nvSpPr>
        <p:spPr>
          <a:xfrm>
            <a:off x="4477847" y="2832072"/>
            <a:ext cx="2979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/>
              <a:t>Automatic deallocation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D2B8916-5568-4FD7-86BC-0082FD54496C}"/>
              </a:ext>
            </a:extLst>
          </p:cNvPr>
          <p:cNvSpPr txBox="1"/>
          <p:nvPr/>
        </p:nvSpPr>
        <p:spPr>
          <a:xfrm>
            <a:off x="4485082" y="4077072"/>
            <a:ext cx="2979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/>
              <a:t>Manual de-allocation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5AA4FC8-0D27-4631-BCCA-A431B6BF9B6B}"/>
              </a:ext>
            </a:extLst>
          </p:cNvPr>
          <p:cNvSpPr txBox="1"/>
          <p:nvPr/>
        </p:nvSpPr>
        <p:spPr>
          <a:xfrm>
            <a:off x="4079776" y="4653136"/>
            <a:ext cx="2979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dirty="0"/>
              <a:t>Example </a:t>
            </a:r>
          </a:p>
        </p:txBody>
      </p:sp>
      <p:pic>
        <p:nvPicPr>
          <p:cNvPr id="121" name="Picture 120">
            <a:extLst>
              <a:ext uri="{FF2B5EF4-FFF2-40B4-BE49-F238E27FC236}">
                <a16:creationId xmlns:a16="http://schemas.microsoft.com/office/drawing/2014/main" id="{05F8B01E-B112-4648-B5FB-362C203599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3792" y="5247853"/>
            <a:ext cx="4552950" cy="1133475"/>
          </a:xfrm>
          <a:prstGeom prst="rect">
            <a:avLst/>
          </a:prstGeom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ACB6F238-92F8-4BFE-80A0-DA56CCC0B2B0}"/>
              </a:ext>
            </a:extLst>
          </p:cNvPr>
          <p:cNvSpPr/>
          <p:nvPr/>
        </p:nvSpPr>
        <p:spPr>
          <a:xfrm>
            <a:off x="9552386" y="5764614"/>
            <a:ext cx="2160235" cy="544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125" name="Arrow: Right 124">
            <a:extLst>
              <a:ext uri="{FF2B5EF4-FFF2-40B4-BE49-F238E27FC236}">
                <a16:creationId xmlns:a16="http://schemas.microsoft.com/office/drawing/2014/main" id="{6C2B026F-1F81-4740-B465-DCBD92A1C413}"/>
              </a:ext>
            </a:extLst>
          </p:cNvPr>
          <p:cNvSpPr/>
          <p:nvPr/>
        </p:nvSpPr>
        <p:spPr>
          <a:xfrm>
            <a:off x="8832305" y="5946229"/>
            <a:ext cx="64807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19D4984-7622-401E-AEF0-142852016588}"/>
              </a:ext>
            </a:extLst>
          </p:cNvPr>
          <p:cNvSpPr/>
          <p:nvPr/>
        </p:nvSpPr>
        <p:spPr>
          <a:xfrm>
            <a:off x="10200456" y="4941401"/>
            <a:ext cx="792088" cy="4430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L1</a:t>
            </a:r>
          </a:p>
        </p:txBody>
      </p:sp>
      <p:sp>
        <p:nvSpPr>
          <p:cNvPr id="127" name="Arrow: Up-Down 126">
            <a:extLst>
              <a:ext uri="{FF2B5EF4-FFF2-40B4-BE49-F238E27FC236}">
                <a16:creationId xmlns:a16="http://schemas.microsoft.com/office/drawing/2014/main" id="{C280AABC-6540-4713-B402-1F41A1551BFE}"/>
              </a:ext>
            </a:extLst>
          </p:cNvPr>
          <p:cNvSpPr/>
          <p:nvPr/>
        </p:nvSpPr>
        <p:spPr>
          <a:xfrm>
            <a:off x="10526484" y="5411007"/>
            <a:ext cx="167732" cy="32316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1D8E6AD-00E6-46CB-8F9A-CE776F7B06D4}"/>
              </a:ext>
            </a:extLst>
          </p:cNvPr>
          <p:cNvSpPr/>
          <p:nvPr/>
        </p:nvSpPr>
        <p:spPr>
          <a:xfrm>
            <a:off x="9984432" y="4485996"/>
            <a:ext cx="1224136" cy="4430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L2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BEA7386-D2B6-446F-A65B-B8154DBD39BF}"/>
              </a:ext>
            </a:extLst>
          </p:cNvPr>
          <p:cNvSpPr/>
          <p:nvPr/>
        </p:nvSpPr>
        <p:spPr>
          <a:xfrm>
            <a:off x="9480377" y="4029828"/>
            <a:ext cx="2160238" cy="44308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L3</a:t>
            </a:r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3C9C7496-55E7-444E-B99D-2F26408D9B5D}"/>
              </a:ext>
            </a:extLst>
          </p:cNvPr>
          <p:cNvSpPr/>
          <p:nvPr/>
        </p:nvSpPr>
        <p:spPr>
          <a:xfrm>
            <a:off x="9111919" y="1094387"/>
            <a:ext cx="2763044" cy="187618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HEAP</a:t>
            </a:r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A2C62CF2-C058-4DF1-AF67-1361E0799848}"/>
              </a:ext>
            </a:extLst>
          </p:cNvPr>
          <p:cNvSpPr/>
          <p:nvPr/>
        </p:nvSpPr>
        <p:spPr>
          <a:xfrm>
            <a:off x="9258611" y="3135086"/>
            <a:ext cx="2703234" cy="570419"/>
          </a:xfrm>
          <a:custGeom>
            <a:avLst/>
            <a:gdLst>
              <a:gd name="connsiteX0" fmla="*/ 2423316 w 2703234"/>
              <a:gd name="connsiteY0" fmla="*/ 93306 h 570419"/>
              <a:gd name="connsiteX1" fmla="*/ 2423316 w 2703234"/>
              <a:gd name="connsiteY1" fmla="*/ 93306 h 570419"/>
              <a:gd name="connsiteX2" fmla="*/ 2358001 w 2703234"/>
              <a:gd name="connsiteY2" fmla="*/ 37322 h 570419"/>
              <a:gd name="connsiteX3" fmla="*/ 2264695 w 2703234"/>
              <a:gd name="connsiteY3" fmla="*/ 46653 h 570419"/>
              <a:gd name="connsiteX4" fmla="*/ 2180720 w 2703234"/>
              <a:gd name="connsiteY4" fmla="*/ 83975 h 570419"/>
              <a:gd name="connsiteX5" fmla="*/ 2078083 w 2703234"/>
              <a:gd name="connsiteY5" fmla="*/ 55983 h 570419"/>
              <a:gd name="connsiteX6" fmla="*/ 2040760 w 2703234"/>
              <a:gd name="connsiteY6" fmla="*/ 37322 h 570419"/>
              <a:gd name="connsiteX7" fmla="*/ 1984777 w 2703234"/>
              <a:gd name="connsiteY7" fmla="*/ 18661 h 570419"/>
              <a:gd name="connsiteX8" fmla="*/ 1919462 w 2703234"/>
              <a:gd name="connsiteY8" fmla="*/ 0 h 570419"/>
              <a:gd name="connsiteX9" fmla="*/ 1835487 w 2703234"/>
              <a:gd name="connsiteY9" fmla="*/ 9330 h 570419"/>
              <a:gd name="connsiteX10" fmla="*/ 1779503 w 2703234"/>
              <a:gd name="connsiteY10" fmla="*/ 27992 h 570419"/>
              <a:gd name="connsiteX11" fmla="*/ 1714189 w 2703234"/>
              <a:gd name="connsiteY11" fmla="*/ 46653 h 570419"/>
              <a:gd name="connsiteX12" fmla="*/ 1620883 w 2703234"/>
              <a:gd name="connsiteY12" fmla="*/ 37322 h 570419"/>
              <a:gd name="connsiteX13" fmla="*/ 1564899 w 2703234"/>
              <a:gd name="connsiteY13" fmla="*/ 18661 h 570419"/>
              <a:gd name="connsiteX14" fmla="*/ 1443601 w 2703234"/>
              <a:gd name="connsiteY14" fmla="*/ 37322 h 570419"/>
              <a:gd name="connsiteX15" fmla="*/ 1387618 w 2703234"/>
              <a:gd name="connsiteY15" fmla="*/ 55983 h 570419"/>
              <a:gd name="connsiteX16" fmla="*/ 1340965 w 2703234"/>
              <a:gd name="connsiteY16" fmla="*/ 65314 h 570419"/>
              <a:gd name="connsiteX17" fmla="*/ 1312973 w 2703234"/>
              <a:gd name="connsiteY17" fmla="*/ 83975 h 570419"/>
              <a:gd name="connsiteX18" fmla="*/ 1275650 w 2703234"/>
              <a:gd name="connsiteY18" fmla="*/ 93306 h 570419"/>
              <a:gd name="connsiteX19" fmla="*/ 1247658 w 2703234"/>
              <a:gd name="connsiteY19" fmla="*/ 102636 h 570419"/>
              <a:gd name="connsiteX20" fmla="*/ 1135691 w 2703234"/>
              <a:gd name="connsiteY20" fmla="*/ 83975 h 570419"/>
              <a:gd name="connsiteX21" fmla="*/ 1107699 w 2703234"/>
              <a:gd name="connsiteY21" fmla="*/ 74645 h 570419"/>
              <a:gd name="connsiteX22" fmla="*/ 1089038 w 2703234"/>
              <a:gd name="connsiteY22" fmla="*/ 55983 h 570419"/>
              <a:gd name="connsiteX23" fmla="*/ 1033054 w 2703234"/>
              <a:gd name="connsiteY23" fmla="*/ 37322 h 570419"/>
              <a:gd name="connsiteX24" fmla="*/ 883765 w 2703234"/>
              <a:gd name="connsiteY24" fmla="*/ 46653 h 570419"/>
              <a:gd name="connsiteX25" fmla="*/ 809120 w 2703234"/>
              <a:gd name="connsiteY25" fmla="*/ 65314 h 570419"/>
              <a:gd name="connsiteX26" fmla="*/ 725144 w 2703234"/>
              <a:gd name="connsiteY26" fmla="*/ 74645 h 570419"/>
              <a:gd name="connsiteX27" fmla="*/ 650499 w 2703234"/>
              <a:gd name="connsiteY27" fmla="*/ 65314 h 570419"/>
              <a:gd name="connsiteX28" fmla="*/ 613177 w 2703234"/>
              <a:gd name="connsiteY28" fmla="*/ 55983 h 570419"/>
              <a:gd name="connsiteX29" fmla="*/ 361250 w 2703234"/>
              <a:gd name="connsiteY29" fmla="*/ 65314 h 570419"/>
              <a:gd name="connsiteX30" fmla="*/ 137316 w 2703234"/>
              <a:gd name="connsiteY30" fmla="*/ 83975 h 570419"/>
              <a:gd name="connsiteX31" fmla="*/ 99993 w 2703234"/>
              <a:gd name="connsiteY31" fmla="*/ 102636 h 570419"/>
              <a:gd name="connsiteX32" fmla="*/ 90662 w 2703234"/>
              <a:gd name="connsiteY32" fmla="*/ 242596 h 570419"/>
              <a:gd name="connsiteX33" fmla="*/ 127985 w 2703234"/>
              <a:gd name="connsiteY33" fmla="*/ 298579 h 570419"/>
              <a:gd name="connsiteX34" fmla="*/ 81332 w 2703234"/>
              <a:gd name="connsiteY34" fmla="*/ 326571 h 570419"/>
              <a:gd name="connsiteX35" fmla="*/ 16018 w 2703234"/>
              <a:gd name="connsiteY35" fmla="*/ 354563 h 570419"/>
              <a:gd name="connsiteX36" fmla="*/ 16018 w 2703234"/>
              <a:gd name="connsiteY36" fmla="*/ 503853 h 570419"/>
              <a:gd name="connsiteX37" fmla="*/ 53340 w 2703234"/>
              <a:gd name="connsiteY37" fmla="*/ 559836 h 570419"/>
              <a:gd name="connsiteX38" fmla="*/ 81332 w 2703234"/>
              <a:gd name="connsiteY38" fmla="*/ 569167 h 570419"/>
              <a:gd name="connsiteX39" fmla="*/ 183969 w 2703234"/>
              <a:gd name="connsiteY39" fmla="*/ 559836 h 570419"/>
              <a:gd name="connsiteX40" fmla="*/ 239952 w 2703234"/>
              <a:gd name="connsiteY40" fmla="*/ 522514 h 570419"/>
              <a:gd name="connsiteX41" fmla="*/ 267944 w 2703234"/>
              <a:gd name="connsiteY41" fmla="*/ 513183 h 570419"/>
              <a:gd name="connsiteX42" fmla="*/ 286605 w 2703234"/>
              <a:gd name="connsiteY42" fmla="*/ 531845 h 570419"/>
              <a:gd name="connsiteX43" fmla="*/ 473218 w 2703234"/>
              <a:gd name="connsiteY43" fmla="*/ 541175 h 570419"/>
              <a:gd name="connsiteX44" fmla="*/ 501209 w 2703234"/>
              <a:gd name="connsiteY44" fmla="*/ 531845 h 570419"/>
              <a:gd name="connsiteX45" fmla="*/ 585185 w 2703234"/>
              <a:gd name="connsiteY45" fmla="*/ 494522 h 570419"/>
              <a:gd name="connsiteX46" fmla="*/ 641169 w 2703234"/>
              <a:gd name="connsiteY46" fmla="*/ 475861 h 570419"/>
              <a:gd name="connsiteX47" fmla="*/ 678491 w 2703234"/>
              <a:gd name="connsiteY47" fmla="*/ 494522 h 570419"/>
              <a:gd name="connsiteX48" fmla="*/ 697152 w 2703234"/>
              <a:gd name="connsiteY48" fmla="*/ 522514 h 570419"/>
              <a:gd name="connsiteX49" fmla="*/ 809120 w 2703234"/>
              <a:gd name="connsiteY49" fmla="*/ 550506 h 570419"/>
              <a:gd name="connsiteX50" fmla="*/ 1005062 w 2703234"/>
              <a:gd name="connsiteY50" fmla="*/ 541175 h 570419"/>
              <a:gd name="connsiteX51" fmla="*/ 1079707 w 2703234"/>
              <a:gd name="connsiteY51" fmla="*/ 494522 h 570419"/>
              <a:gd name="connsiteX52" fmla="*/ 1182344 w 2703234"/>
              <a:gd name="connsiteY52" fmla="*/ 475861 h 570419"/>
              <a:gd name="connsiteX53" fmla="*/ 1396948 w 2703234"/>
              <a:gd name="connsiteY53" fmla="*/ 485192 h 570419"/>
              <a:gd name="connsiteX54" fmla="*/ 1434271 w 2703234"/>
              <a:gd name="connsiteY54" fmla="*/ 513183 h 570419"/>
              <a:gd name="connsiteX55" fmla="*/ 1471593 w 2703234"/>
              <a:gd name="connsiteY55" fmla="*/ 522514 h 570419"/>
              <a:gd name="connsiteX56" fmla="*/ 1527577 w 2703234"/>
              <a:gd name="connsiteY56" fmla="*/ 550506 h 570419"/>
              <a:gd name="connsiteX57" fmla="*/ 1648875 w 2703234"/>
              <a:gd name="connsiteY57" fmla="*/ 522514 h 570419"/>
              <a:gd name="connsiteX58" fmla="*/ 1723520 w 2703234"/>
              <a:gd name="connsiteY58" fmla="*/ 494522 h 570419"/>
              <a:gd name="connsiteX59" fmla="*/ 1956785 w 2703234"/>
              <a:gd name="connsiteY59" fmla="*/ 513183 h 570419"/>
              <a:gd name="connsiteX60" fmla="*/ 2040760 w 2703234"/>
              <a:gd name="connsiteY60" fmla="*/ 541175 h 570419"/>
              <a:gd name="connsiteX61" fmla="*/ 2106075 w 2703234"/>
              <a:gd name="connsiteY61" fmla="*/ 550506 h 570419"/>
              <a:gd name="connsiteX62" fmla="*/ 2162058 w 2703234"/>
              <a:gd name="connsiteY62" fmla="*/ 569167 h 570419"/>
              <a:gd name="connsiteX63" fmla="*/ 2190050 w 2703234"/>
              <a:gd name="connsiteY63" fmla="*/ 559836 h 570419"/>
              <a:gd name="connsiteX64" fmla="*/ 2236703 w 2703234"/>
              <a:gd name="connsiteY64" fmla="*/ 541175 h 570419"/>
              <a:gd name="connsiteX65" fmla="*/ 2274026 w 2703234"/>
              <a:gd name="connsiteY65" fmla="*/ 531845 h 570419"/>
              <a:gd name="connsiteX66" fmla="*/ 2525952 w 2703234"/>
              <a:gd name="connsiteY66" fmla="*/ 522514 h 570419"/>
              <a:gd name="connsiteX67" fmla="*/ 2591267 w 2703234"/>
              <a:gd name="connsiteY67" fmla="*/ 485192 h 570419"/>
              <a:gd name="connsiteX68" fmla="*/ 2637920 w 2703234"/>
              <a:gd name="connsiteY68" fmla="*/ 447869 h 570419"/>
              <a:gd name="connsiteX69" fmla="*/ 2675242 w 2703234"/>
              <a:gd name="connsiteY69" fmla="*/ 438538 h 570419"/>
              <a:gd name="connsiteX70" fmla="*/ 2693903 w 2703234"/>
              <a:gd name="connsiteY70" fmla="*/ 335902 h 570419"/>
              <a:gd name="connsiteX71" fmla="*/ 2703234 w 2703234"/>
              <a:gd name="connsiteY71" fmla="*/ 307910 h 570419"/>
              <a:gd name="connsiteX72" fmla="*/ 2693903 w 2703234"/>
              <a:gd name="connsiteY72" fmla="*/ 214604 h 570419"/>
              <a:gd name="connsiteX73" fmla="*/ 2675242 w 2703234"/>
              <a:gd name="connsiteY73" fmla="*/ 186612 h 570419"/>
              <a:gd name="connsiteX74" fmla="*/ 2572605 w 2703234"/>
              <a:gd name="connsiteY74" fmla="*/ 177281 h 570419"/>
              <a:gd name="connsiteX75" fmla="*/ 2516622 w 2703234"/>
              <a:gd name="connsiteY75" fmla="*/ 158620 h 570419"/>
              <a:gd name="connsiteX76" fmla="*/ 2469969 w 2703234"/>
              <a:gd name="connsiteY76" fmla="*/ 121298 h 570419"/>
              <a:gd name="connsiteX77" fmla="*/ 2451307 w 2703234"/>
              <a:gd name="connsiteY77" fmla="*/ 102636 h 570419"/>
              <a:gd name="connsiteX78" fmla="*/ 2423316 w 2703234"/>
              <a:gd name="connsiteY78" fmla="*/ 93306 h 570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2703234" h="570419">
                <a:moveTo>
                  <a:pt x="2423316" y="93306"/>
                </a:moveTo>
                <a:lnTo>
                  <a:pt x="2423316" y="93306"/>
                </a:lnTo>
                <a:cubicBezTo>
                  <a:pt x="2401544" y="74645"/>
                  <a:pt x="2385511" y="45413"/>
                  <a:pt x="2358001" y="37322"/>
                </a:cubicBezTo>
                <a:cubicBezTo>
                  <a:pt x="2328014" y="28502"/>
                  <a:pt x="2295417" y="40893"/>
                  <a:pt x="2264695" y="46653"/>
                </a:cubicBezTo>
                <a:cubicBezTo>
                  <a:pt x="2218348" y="55343"/>
                  <a:pt x="2213520" y="62108"/>
                  <a:pt x="2180720" y="83975"/>
                </a:cubicBezTo>
                <a:cubicBezTo>
                  <a:pt x="2169291" y="81118"/>
                  <a:pt x="2102505" y="66449"/>
                  <a:pt x="2078083" y="55983"/>
                </a:cubicBezTo>
                <a:cubicBezTo>
                  <a:pt x="2065298" y="50504"/>
                  <a:pt x="2053675" y="42488"/>
                  <a:pt x="2040760" y="37322"/>
                </a:cubicBezTo>
                <a:cubicBezTo>
                  <a:pt x="2022496" y="30017"/>
                  <a:pt x="2003438" y="24881"/>
                  <a:pt x="1984777" y="18661"/>
                </a:cubicBezTo>
                <a:cubicBezTo>
                  <a:pt x="1944615" y="5274"/>
                  <a:pt x="1966332" y="11717"/>
                  <a:pt x="1919462" y="0"/>
                </a:cubicBezTo>
                <a:cubicBezTo>
                  <a:pt x="1891470" y="3110"/>
                  <a:pt x="1863104" y="3807"/>
                  <a:pt x="1835487" y="9330"/>
                </a:cubicBezTo>
                <a:cubicBezTo>
                  <a:pt x="1816198" y="13188"/>
                  <a:pt x="1798164" y="21772"/>
                  <a:pt x="1779503" y="27992"/>
                </a:cubicBezTo>
                <a:cubicBezTo>
                  <a:pt x="1739357" y="41374"/>
                  <a:pt x="1761038" y="34940"/>
                  <a:pt x="1714189" y="46653"/>
                </a:cubicBezTo>
                <a:cubicBezTo>
                  <a:pt x="1683087" y="43543"/>
                  <a:pt x="1651605" y="43082"/>
                  <a:pt x="1620883" y="37322"/>
                </a:cubicBezTo>
                <a:cubicBezTo>
                  <a:pt x="1601549" y="33697"/>
                  <a:pt x="1564899" y="18661"/>
                  <a:pt x="1564899" y="18661"/>
                </a:cubicBezTo>
                <a:cubicBezTo>
                  <a:pt x="1524466" y="24881"/>
                  <a:pt x="1483632" y="28895"/>
                  <a:pt x="1443601" y="37322"/>
                </a:cubicBezTo>
                <a:cubicBezTo>
                  <a:pt x="1424353" y="41374"/>
                  <a:pt x="1406595" y="50807"/>
                  <a:pt x="1387618" y="55983"/>
                </a:cubicBezTo>
                <a:cubicBezTo>
                  <a:pt x="1372318" y="60156"/>
                  <a:pt x="1356516" y="62204"/>
                  <a:pt x="1340965" y="65314"/>
                </a:cubicBezTo>
                <a:cubicBezTo>
                  <a:pt x="1331634" y="71534"/>
                  <a:pt x="1323280" y="79558"/>
                  <a:pt x="1312973" y="83975"/>
                </a:cubicBezTo>
                <a:cubicBezTo>
                  <a:pt x="1301186" y="89027"/>
                  <a:pt x="1287981" y="89783"/>
                  <a:pt x="1275650" y="93306"/>
                </a:cubicBezTo>
                <a:cubicBezTo>
                  <a:pt x="1266193" y="96008"/>
                  <a:pt x="1256989" y="99526"/>
                  <a:pt x="1247658" y="102636"/>
                </a:cubicBezTo>
                <a:cubicBezTo>
                  <a:pt x="1210336" y="96416"/>
                  <a:pt x="1172793" y="91395"/>
                  <a:pt x="1135691" y="83975"/>
                </a:cubicBezTo>
                <a:cubicBezTo>
                  <a:pt x="1126047" y="82046"/>
                  <a:pt x="1116133" y="79705"/>
                  <a:pt x="1107699" y="74645"/>
                </a:cubicBezTo>
                <a:cubicBezTo>
                  <a:pt x="1100156" y="70119"/>
                  <a:pt x="1096906" y="59917"/>
                  <a:pt x="1089038" y="55983"/>
                </a:cubicBezTo>
                <a:cubicBezTo>
                  <a:pt x="1071444" y="47186"/>
                  <a:pt x="1033054" y="37322"/>
                  <a:pt x="1033054" y="37322"/>
                </a:cubicBezTo>
                <a:cubicBezTo>
                  <a:pt x="983291" y="40432"/>
                  <a:pt x="933240" y="40469"/>
                  <a:pt x="883765" y="46653"/>
                </a:cubicBezTo>
                <a:cubicBezTo>
                  <a:pt x="858316" y="49834"/>
                  <a:pt x="834377" y="60857"/>
                  <a:pt x="809120" y="65314"/>
                </a:cubicBezTo>
                <a:cubicBezTo>
                  <a:pt x="781384" y="70209"/>
                  <a:pt x="753136" y="71535"/>
                  <a:pt x="725144" y="74645"/>
                </a:cubicBezTo>
                <a:cubicBezTo>
                  <a:pt x="700262" y="71535"/>
                  <a:pt x="675233" y="69437"/>
                  <a:pt x="650499" y="65314"/>
                </a:cubicBezTo>
                <a:cubicBezTo>
                  <a:pt x="637850" y="63206"/>
                  <a:pt x="626001" y="55983"/>
                  <a:pt x="613177" y="55983"/>
                </a:cubicBezTo>
                <a:cubicBezTo>
                  <a:pt x="529144" y="55983"/>
                  <a:pt x="445226" y="62204"/>
                  <a:pt x="361250" y="65314"/>
                </a:cubicBezTo>
                <a:cubicBezTo>
                  <a:pt x="260725" y="98823"/>
                  <a:pt x="412890" y="50907"/>
                  <a:pt x="137316" y="83975"/>
                </a:cubicBezTo>
                <a:cubicBezTo>
                  <a:pt x="123506" y="85632"/>
                  <a:pt x="112434" y="96416"/>
                  <a:pt x="99993" y="102636"/>
                </a:cubicBezTo>
                <a:cubicBezTo>
                  <a:pt x="56818" y="145813"/>
                  <a:pt x="61480" y="131705"/>
                  <a:pt x="90662" y="242596"/>
                </a:cubicBezTo>
                <a:cubicBezTo>
                  <a:pt x="96370" y="264285"/>
                  <a:pt x="127985" y="298579"/>
                  <a:pt x="127985" y="298579"/>
                </a:cubicBezTo>
                <a:cubicBezTo>
                  <a:pt x="96953" y="329613"/>
                  <a:pt x="123726" y="308403"/>
                  <a:pt x="81332" y="326571"/>
                </a:cubicBezTo>
                <a:cubicBezTo>
                  <a:pt x="605" y="361167"/>
                  <a:pt x="81674" y="332676"/>
                  <a:pt x="16018" y="354563"/>
                </a:cubicBezTo>
                <a:cubicBezTo>
                  <a:pt x="-2828" y="411099"/>
                  <a:pt x="-7712" y="413680"/>
                  <a:pt x="16018" y="503853"/>
                </a:cubicBezTo>
                <a:cubicBezTo>
                  <a:pt x="21726" y="525542"/>
                  <a:pt x="32063" y="552744"/>
                  <a:pt x="53340" y="559836"/>
                </a:cubicBezTo>
                <a:lnTo>
                  <a:pt x="81332" y="569167"/>
                </a:lnTo>
                <a:cubicBezTo>
                  <a:pt x="115544" y="566057"/>
                  <a:pt x="151012" y="569529"/>
                  <a:pt x="183969" y="559836"/>
                </a:cubicBezTo>
                <a:cubicBezTo>
                  <a:pt x="205485" y="553508"/>
                  <a:pt x="218675" y="529606"/>
                  <a:pt x="239952" y="522514"/>
                </a:cubicBezTo>
                <a:lnTo>
                  <a:pt x="267944" y="513183"/>
                </a:lnTo>
                <a:cubicBezTo>
                  <a:pt x="274164" y="519404"/>
                  <a:pt x="279736" y="526349"/>
                  <a:pt x="286605" y="531845"/>
                </a:cubicBezTo>
                <a:cubicBezTo>
                  <a:pt x="347477" y="580544"/>
                  <a:pt x="356252" y="548056"/>
                  <a:pt x="473218" y="541175"/>
                </a:cubicBezTo>
                <a:cubicBezTo>
                  <a:pt x="482548" y="538065"/>
                  <a:pt x="492169" y="535719"/>
                  <a:pt x="501209" y="531845"/>
                </a:cubicBezTo>
                <a:cubicBezTo>
                  <a:pt x="583346" y="496643"/>
                  <a:pt x="489694" y="529245"/>
                  <a:pt x="585185" y="494522"/>
                </a:cubicBezTo>
                <a:cubicBezTo>
                  <a:pt x="603671" y="487800"/>
                  <a:pt x="641169" y="475861"/>
                  <a:pt x="641169" y="475861"/>
                </a:cubicBezTo>
                <a:cubicBezTo>
                  <a:pt x="653610" y="482081"/>
                  <a:pt x="667806" y="485618"/>
                  <a:pt x="678491" y="494522"/>
                </a:cubicBezTo>
                <a:cubicBezTo>
                  <a:pt x="687106" y="501701"/>
                  <a:pt x="687643" y="516571"/>
                  <a:pt x="697152" y="522514"/>
                </a:cubicBezTo>
                <a:cubicBezTo>
                  <a:pt x="724035" y="539316"/>
                  <a:pt x="778983" y="545483"/>
                  <a:pt x="809120" y="550506"/>
                </a:cubicBezTo>
                <a:cubicBezTo>
                  <a:pt x="874434" y="547396"/>
                  <a:pt x="940140" y="548966"/>
                  <a:pt x="1005062" y="541175"/>
                </a:cubicBezTo>
                <a:cubicBezTo>
                  <a:pt x="1037106" y="537330"/>
                  <a:pt x="1052711" y="506520"/>
                  <a:pt x="1079707" y="494522"/>
                </a:cubicBezTo>
                <a:cubicBezTo>
                  <a:pt x="1087527" y="491046"/>
                  <a:pt x="1179173" y="476390"/>
                  <a:pt x="1182344" y="475861"/>
                </a:cubicBezTo>
                <a:cubicBezTo>
                  <a:pt x="1253879" y="478971"/>
                  <a:pt x="1326119" y="474699"/>
                  <a:pt x="1396948" y="485192"/>
                </a:cubicBezTo>
                <a:cubicBezTo>
                  <a:pt x="1412331" y="487471"/>
                  <a:pt x="1420362" y="506228"/>
                  <a:pt x="1434271" y="513183"/>
                </a:cubicBezTo>
                <a:cubicBezTo>
                  <a:pt x="1445741" y="518918"/>
                  <a:pt x="1459152" y="519404"/>
                  <a:pt x="1471593" y="522514"/>
                </a:cubicBezTo>
                <a:cubicBezTo>
                  <a:pt x="1483467" y="530430"/>
                  <a:pt x="1510261" y="551838"/>
                  <a:pt x="1527577" y="550506"/>
                </a:cubicBezTo>
                <a:cubicBezTo>
                  <a:pt x="1612559" y="543969"/>
                  <a:pt x="1596365" y="537518"/>
                  <a:pt x="1648875" y="522514"/>
                </a:cubicBezTo>
                <a:cubicBezTo>
                  <a:pt x="1708161" y="505574"/>
                  <a:pt x="1665540" y="523511"/>
                  <a:pt x="1723520" y="494522"/>
                </a:cubicBezTo>
                <a:cubicBezTo>
                  <a:pt x="1801275" y="500742"/>
                  <a:pt x="1879196" y="505156"/>
                  <a:pt x="1956785" y="513183"/>
                </a:cubicBezTo>
                <a:cubicBezTo>
                  <a:pt x="2002669" y="517930"/>
                  <a:pt x="1992240" y="529045"/>
                  <a:pt x="2040760" y="541175"/>
                </a:cubicBezTo>
                <a:cubicBezTo>
                  <a:pt x="2062096" y="546509"/>
                  <a:pt x="2084303" y="547396"/>
                  <a:pt x="2106075" y="550506"/>
                </a:cubicBezTo>
                <a:cubicBezTo>
                  <a:pt x="2124736" y="556726"/>
                  <a:pt x="2143397" y="575388"/>
                  <a:pt x="2162058" y="569167"/>
                </a:cubicBezTo>
                <a:cubicBezTo>
                  <a:pt x="2171389" y="566057"/>
                  <a:pt x="2180841" y="563289"/>
                  <a:pt x="2190050" y="559836"/>
                </a:cubicBezTo>
                <a:cubicBezTo>
                  <a:pt x="2205732" y="553955"/>
                  <a:pt x="2220814" y="546471"/>
                  <a:pt x="2236703" y="541175"/>
                </a:cubicBezTo>
                <a:cubicBezTo>
                  <a:pt x="2248869" y="537120"/>
                  <a:pt x="2261229" y="532671"/>
                  <a:pt x="2274026" y="531845"/>
                </a:cubicBezTo>
                <a:cubicBezTo>
                  <a:pt x="2357885" y="526435"/>
                  <a:pt x="2441977" y="525624"/>
                  <a:pt x="2525952" y="522514"/>
                </a:cubicBezTo>
                <a:cubicBezTo>
                  <a:pt x="2563932" y="509854"/>
                  <a:pt x="2553610" y="516572"/>
                  <a:pt x="2591267" y="485192"/>
                </a:cubicBezTo>
                <a:cubicBezTo>
                  <a:pt x="2612516" y="467484"/>
                  <a:pt x="2609417" y="460085"/>
                  <a:pt x="2637920" y="447869"/>
                </a:cubicBezTo>
                <a:cubicBezTo>
                  <a:pt x="2649707" y="442817"/>
                  <a:pt x="2662801" y="441648"/>
                  <a:pt x="2675242" y="438538"/>
                </a:cubicBezTo>
                <a:cubicBezTo>
                  <a:pt x="2696641" y="374345"/>
                  <a:pt x="2672803" y="451955"/>
                  <a:pt x="2693903" y="335902"/>
                </a:cubicBezTo>
                <a:cubicBezTo>
                  <a:pt x="2695662" y="326225"/>
                  <a:pt x="2700124" y="317241"/>
                  <a:pt x="2703234" y="307910"/>
                </a:cubicBezTo>
                <a:cubicBezTo>
                  <a:pt x="2700124" y="276808"/>
                  <a:pt x="2700932" y="245061"/>
                  <a:pt x="2693903" y="214604"/>
                </a:cubicBezTo>
                <a:cubicBezTo>
                  <a:pt x="2691381" y="203677"/>
                  <a:pt x="2685960" y="189910"/>
                  <a:pt x="2675242" y="186612"/>
                </a:cubicBezTo>
                <a:cubicBezTo>
                  <a:pt x="2642408" y="176509"/>
                  <a:pt x="2606817" y="180391"/>
                  <a:pt x="2572605" y="177281"/>
                </a:cubicBezTo>
                <a:cubicBezTo>
                  <a:pt x="2553944" y="171061"/>
                  <a:pt x="2530531" y="172529"/>
                  <a:pt x="2516622" y="158620"/>
                </a:cubicBezTo>
                <a:cubicBezTo>
                  <a:pt x="2471557" y="113557"/>
                  <a:pt x="2528828" y="168386"/>
                  <a:pt x="2469969" y="121298"/>
                </a:cubicBezTo>
                <a:cubicBezTo>
                  <a:pt x="2463099" y="115802"/>
                  <a:pt x="2459475" y="105903"/>
                  <a:pt x="2451307" y="102636"/>
                </a:cubicBezTo>
                <a:cubicBezTo>
                  <a:pt x="2442644" y="99171"/>
                  <a:pt x="2427981" y="94861"/>
                  <a:pt x="2423316" y="93306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Virtual Memory + Mem Controllers .. blah blah blah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3A9428BA-D17B-4AF2-9BED-76A1466F56B1}"/>
              </a:ext>
            </a:extLst>
          </p:cNvPr>
          <p:cNvSpPr/>
          <p:nvPr/>
        </p:nvSpPr>
        <p:spPr>
          <a:xfrm>
            <a:off x="7151521" y="3261948"/>
            <a:ext cx="1359735" cy="35452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hello_uom</a:t>
            </a:r>
            <a:endParaRPr lang="en-US" sz="1100" dirty="0"/>
          </a:p>
        </p:txBody>
      </p:sp>
      <p:sp>
        <p:nvSpPr>
          <p:cNvPr id="143" name="Left Brace 142">
            <a:extLst>
              <a:ext uri="{FF2B5EF4-FFF2-40B4-BE49-F238E27FC236}">
                <a16:creationId xmlns:a16="http://schemas.microsoft.com/office/drawing/2014/main" id="{74DCF03D-084D-4446-9204-DE58BAE65302}"/>
              </a:ext>
            </a:extLst>
          </p:cNvPr>
          <p:cNvSpPr/>
          <p:nvPr/>
        </p:nvSpPr>
        <p:spPr>
          <a:xfrm>
            <a:off x="8559924" y="2043045"/>
            <a:ext cx="464683" cy="275410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7B279FBA-71B9-4C1B-861D-F173C0BA2A1D}"/>
              </a:ext>
            </a:extLst>
          </p:cNvPr>
          <p:cNvSpPr/>
          <p:nvPr/>
        </p:nvSpPr>
        <p:spPr>
          <a:xfrm>
            <a:off x="7824194" y="4149080"/>
            <a:ext cx="815806" cy="712123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/>
              <a:t>begin</a:t>
            </a:r>
            <a:br>
              <a:rPr lang="en-US" sz="1100" dirty="0"/>
            </a:br>
            <a:r>
              <a:rPr lang="en-US" sz="1100" dirty="0"/>
              <a:t>end</a:t>
            </a:r>
            <a:br>
              <a:rPr lang="en-US" sz="1100" dirty="0"/>
            </a:br>
            <a:r>
              <a:rPr lang="en-US" sz="1100" dirty="0"/>
              <a:t>length</a:t>
            </a:r>
          </a:p>
          <a:p>
            <a:r>
              <a:rPr lang="en-US" sz="1100" dirty="0" err="1"/>
              <a:t>type_info</a:t>
            </a:r>
            <a:endParaRPr lang="en-US" sz="1100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90C87AE4-87B5-4F6D-9515-D3FBF12FF443}"/>
              </a:ext>
            </a:extLst>
          </p:cNvPr>
          <p:cNvSpPr/>
          <p:nvPr/>
        </p:nvSpPr>
        <p:spPr>
          <a:xfrm>
            <a:off x="8013472" y="2231237"/>
            <a:ext cx="626527" cy="78850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/>
              <a:t>&amp;begin</a:t>
            </a:r>
            <a:br>
              <a:rPr lang="en-US" sz="1100" dirty="0"/>
            </a:br>
            <a:r>
              <a:rPr lang="en-US" sz="1100" dirty="0"/>
              <a:t>&amp;end</a:t>
            </a:r>
            <a:br>
              <a:rPr lang="en-US" sz="1100" dirty="0"/>
            </a:br>
            <a:endParaRPr lang="en-US" sz="1100" dirty="0"/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09D7A63F-FB9E-4F7E-B357-ABC8E8349D8E}"/>
              </a:ext>
            </a:extLst>
          </p:cNvPr>
          <p:cNvCxnSpPr>
            <a:cxnSpLocks/>
            <a:stCxn id="148" idx="3"/>
            <a:endCxn id="151" idx="1"/>
          </p:cNvCxnSpPr>
          <p:nvPr/>
        </p:nvCxnSpPr>
        <p:spPr>
          <a:xfrm flipV="1">
            <a:off x="8639999" y="1667692"/>
            <a:ext cx="984393" cy="957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8D0640B5-53F3-4B15-BD2E-D6F0AA403806}"/>
              </a:ext>
            </a:extLst>
          </p:cNvPr>
          <p:cNvSpPr/>
          <p:nvPr/>
        </p:nvSpPr>
        <p:spPr>
          <a:xfrm>
            <a:off x="9624392" y="1644832"/>
            <a:ext cx="106982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A18B250B-BEC3-4B67-B798-A087D2E2116E}"/>
              </a:ext>
            </a:extLst>
          </p:cNvPr>
          <p:cNvCxnSpPr>
            <a:cxnSpLocks/>
            <a:stCxn id="148" idx="3"/>
          </p:cNvCxnSpPr>
          <p:nvPr/>
        </p:nvCxnSpPr>
        <p:spPr>
          <a:xfrm flipV="1">
            <a:off x="8639999" y="1690551"/>
            <a:ext cx="2053073" cy="934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31ADD88C-6B6A-427C-B4A4-35DCF2D2A145}"/>
              </a:ext>
            </a:extLst>
          </p:cNvPr>
          <p:cNvCxnSpPr>
            <a:cxnSpLocks/>
            <a:stCxn id="147" idx="3"/>
            <a:endCxn id="126" idx="1"/>
          </p:cNvCxnSpPr>
          <p:nvPr/>
        </p:nvCxnSpPr>
        <p:spPr>
          <a:xfrm>
            <a:off x="8640000" y="4505142"/>
            <a:ext cx="1560456" cy="657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E3EC0273-0BC1-4388-BE2D-65650B5725A8}"/>
              </a:ext>
            </a:extLst>
          </p:cNvPr>
          <p:cNvCxnSpPr>
            <a:cxnSpLocks/>
            <a:stCxn id="147" idx="3"/>
            <a:endCxn id="128" idx="1"/>
          </p:cNvCxnSpPr>
          <p:nvPr/>
        </p:nvCxnSpPr>
        <p:spPr>
          <a:xfrm>
            <a:off x="8640000" y="4505142"/>
            <a:ext cx="1344432" cy="202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891DB92E-9085-4FEC-AAF1-FB864812DD08}"/>
              </a:ext>
            </a:extLst>
          </p:cNvPr>
          <p:cNvCxnSpPr>
            <a:cxnSpLocks/>
            <a:stCxn id="147" idx="3"/>
            <a:endCxn id="129" idx="1"/>
          </p:cNvCxnSpPr>
          <p:nvPr/>
        </p:nvCxnSpPr>
        <p:spPr>
          <a:xfrm flipV="1">
            <a:off x="8640000" y="4251369"/>
            <a:ext cx="840377" cy="253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Arrow: Up-Down 164">
            <a:extLst>
              <a:ext uri="{FF2B5EF4-FFF2-40B4-BE49-F238E27FC236}">
                <a16:creationId xmlns:a16="http://schemas.microsoft.com/office/drawing/2014/main" id="{17B5E619-D6E1-4420-A39A-728306147317}"/>
              </a:ext>
            </a:extLst>
          </p:cNvPr>
          <p:cNvSpPr/>
          <p:nvPr/>
        </p:nvSpPr>
        <p:spPr>
          <a:xfrm>
            <a:off x="10526483" y="3649696"/>
            <a:ext cx="146193" cy="34789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Arrow: Up-Down 165">
            <a:extLst>
              <a:ext uri="{FF2B5EF4-FFF2-40B4-BE49-F238E27FC236}">
                <a16:creationId xmlns:a16="http://schemas.microsoft.com/office/drawing/2014/main" id="{B29317CE-7DD1-4A01-8580-9BA02C0B89FD}"/>
              </a:ext>
            </a:extLst>
          </p:cNvPr>
          <p:cNvSpPr/>
          <p:nvPr/>
        </p:nvSpPr>
        <p:spPr>
          <a:xfrm>
            <a:off x="10453386" y="2961934"/>
            <a:ext cx="146193" cy="26522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73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58" grpId="0"/>
      <p:bldP spid="98" grpId="0"/>
      <p:bldP spid="99" grpId="0"/>
      <p:bldP spid="100" grpId="0"/>
      <p:bldP spid="105" grpId="0"/>
      <p:bldP spid="106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9" grpId="0"/>
      <p:bldP spid="123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3" grpId="0" animBg="1"/>
      <p:bldP spid="141" grpId="0" animBg="1"/>
      <p:bldP spid="142" grpId="0" animBg="1"/>
      <p:bldP spid="143" grpId="0" animBg="1"/>
      <p:bldP spid="147" grpId="0" animBg="1"/>
      <p:bldP spid="148" grpId="0" animBg="1"/>
      <p:bldP spid="151" grpId="0" animBg="1"/>
      <p:bldP spid="165" grpId="0" animBg="1"/>
      <p:bldP spid="16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7408" y="695836"/>
            <a:ext cx="8568952" cy="427366"/>
          </a:xfrm>
        </p:spPr>
        <p:txBody>
          <a:bodyPr/>
          <a:lstStyle/>
          <a:p>
            <a:r>
              <a:rPr lang="en-US" altLang="en-US" sz="3200" b="1" dirty="0"/>
              <a:t>C++ pointers </a:t>
            </a:r>
            <a:r>
              <a:rPr lang="en-US" altLang="en-US" sz="3200" b="1" dirty="0" err="1"/>
              <a:t>cntd</a:t>
            </a:r>
            <a:r>
              <a:rPr lang="en-US" altLang="en-US" sz="3200" b="1" dirty="0"/>
              <a:t>..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8E7C05E-DD3E-4AA8-87A4-F5FD9EAF4067}"/>
              </a:ext>
            </a:extLst>
          </p:cNvPr>
          <p:cNvSpPr txBox="1"/>
          <p:nvPr/>
        </p:nvSpPr>
        <p:spPr>
          <a:xfrm>
            <a:off x="1127448" y="1195980"/>
            <a:ext cx="2592288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Pointer to pointer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A8D189B-D38A-4D99-AA81-07F40A2B622A}"/>
              </a:ext>
            </a:extLst>
          </p:cNvPr>
          <p:cNvSpPr txBox="1"/>
          <p:nvPr/>
        </p:nvSpPr>
        <p:spPr>
          <a:xfrm>
            <a:off x="5807968" y="1234562"/>
            <a:ext cx="2592288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Arrays as Pointers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7DF4BB-7A97-4C02-8A4A-1AC51D82814F}"/>
              </a:ext>
            </a:extLst>
          </p:cNvPr>
          <p:cNvSpPr/>
          <p:nvPr/>
        </p:nvSpPr>
        <p:spPr>
          <a:xfrm>
            <a:off x="1840125" y="3437520"/>
            <a:ext cx="129614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312F080-452A-4C1D-8C25-EA3EE0EDE49A}"/>
              </a:ext>
            </a:extLst>
          </p:cNvPr>
          <p:cNvSpPr/>
          <p:nvPr/>
        </p:nvSpPr>
        <p:spPr>
          <a:xfrm>
            <a:off x="1840125" y="4052929"/>
            <a:ext cx="1296144" cy="2160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ptrInt</a:t>
            </a:r>
            <a:endParaRPr lang="en-US" sz="1100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B8015D7-D02C-466F-B0F8-3273E188DA89}"/>
              </a:ext>
            </a:extLst>
          </p:cNvPr>
          <p:cNvSpPr/>
          <p:nvPr/>
        </p:nvSpPr>
        <p:spPr>
          <a:xfrm>
            <a:off x="1840125" y="4807988"/>
            <a:ext cx="1296144" cy="2160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ptrptrInt</a:t>
            </a:r>
            <a:endParaRPr lang="en-US" sz="1100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CC04202C-AA8C-4F72-8557-D74BA126A28B}"/>
              </a:ext>
            </a:extLst>
          </p:cNvPr>
          <p:cNvSpPr/>
          <p:nvPr/>
        </p:nvSpPr>
        <p:spPr>
          <a:xfrm>
            <a:off x="1840125" y="5563047"/>
            <a:ext cx="1296144" cy="2160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ptrptrptrInt</a:t>
            </a:r>
            <a:endParaRPr lang="en-US" sz="11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535933C-8831-4926-B843-9619BEBD56DC}"/>
              </a:ext>
            </a:extLst>
          </p:cNvPr>
          <p:cNvCxnSpPr/>
          <p:nvPr/>
        </p:nvCxnSpPr>
        <p:spPr>
          <a:xfrm>
            <a:off x="832013" y="3825044"/>
            <a:ext cx="32477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893C9E4-FA38-4C74-951F-D44AA5D4B2BE}"/>
              </a:ext>
            </a:extLst>
          </p:cNvPr>
          <p:cNvSpPr txBox="1"/>
          <p:nvPr/>
        </p:nvSpPr>
        <p:spPr>
          <a:xfrm>
            <a:off x="873046" y="332873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Heap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962AFCD-0549-40F7-ADD7-ABA03ABBA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013" y="1613679"/>
            <a:ext cx="3200400" cy="1581150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3AAB5C7-2A16-49C5-83EB-A18DE18200FB}"/>
              </a:ext>
            </a:extLst>
          </p:cNvPr>
          <p:cNvCxnSpPr>
            <a:stCxn id="89" idx="0"/>
            <a:endCxn id="11" idx="2"/>
          </p:cNvCxnSpPr>
          <p:nvPr/>
        </p:nvCxnSpPr>
        <p:spPr>
          <a:xfrm flipV="1">
            <a:off x="2488197" y="3653544"/>
            <a:ext cx="0" cy="399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2B0F770-F41D-43BB-B6D3-BC3E86839FED}"/>
              </a:ext>
            </a:extLst>
          </p:cNvPr>
          <p:cNvCxnSpPr>
            <a:cxnSpLocks/>
            <a:stCxn id="92" idx="0"/>
            <a:endCxn id="89" idx="2"/>
          </p:cNvCxnSpPr>
          <p:nvPr/>
        </p:nvCxnSpPr>
        <p:spPr>
          <a:xfrm flipV="1">
            <a:off x="2488197" y="4268953"/>
            <a:ext cx="0" cy="539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62A27F2C-6866-4E48-868D-D2E04DDFE872}"/>
              </a:ext>
            </a:extLst>
          </p:cNvPr>
          <p:cNvCxnSpPr>
            <a:cxnSpLocks/>
            <a:stCxn id="93" idx="0"/>
            <a:endCxn id="92" idx="2"/>
          </p:cNvCxnSpPr>
          <p:nvPr/>
        </p:nvCxnSpPr>
        <p:spPr>
          <a:xfrm flipV="1">
            <a:off x="2488197" y="5024012"/>
            <a:ext cx="0" cy="539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4353" name="Picture 484352">
            <a:extLst>
              <a:ext uri="{FF2B5EF4-FFF2-40B4-BE49-F238E27FC236}">
                <a16:creationId xmlns:a16="http://schemas.microsoft.com/office/drawing/2014/main" id="{72B43D30-C70D-47DD-869D-6C5C00D620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8400" y="1585162"/>
            <a:ext cx="4943475" cy="190500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7028F226-B5B9-48A0-801C-A790719A1A9C}"/>
              </a:ext>
            </a:extLst>
          </p:cNvPr>
          <p:cNvSpPr/>
          <p:nvPr/>
        </p:nvSpPr>
        <p:spPr>
          <a:xfrm>
            <a:off x="8442213" y="3953807"/>
            <a:ext cx="648071" cy="2028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0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8B785AEC-D4BA-4241-BFEB-5A85CEA4B9C1}"/>
              </a:ext>
            </a:extLst>
          </p:cNvPr>
          <p:cNvSpPr/>
          <p:nvPr/>
        </p:nvSpPr>
        <p:spPr>
          <a:xfrm>
            <a:off x="8442212" y="4167504"/>
            <a:ext cx="648071" cy="2028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5E4E01E2-04CF-4061-8A0B-97CDE7194AC5}"/>
              </a:ext>
            </a:extLst>
          </p:cNvPr>
          <p:cNvSpPr/>
          <p:nvPr/>
        </p:nvSpPr>
        <p:spPr>
          <a:xfrm>
            <a:off x="8442212" y="4381201"/>
            <a:ext cx="648071" cy="2028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EACC64CA-F258-4FB2-B363-1CC415D2A1C0}"/>
              </a:ext>
            </a:extLst>
          </p:cNvPr>
          <p:cNvSpPr/>
          <p:nvPr/>
        </p:nvSpPr>
        <p:spPr>
          <a:xfrm>
            <a:off x="8442212" y="4598044"/>
            <a:ext cx="648071" cy="2028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7B125BD-231D-4EBF-8D25-B54D3C981287}"/>
              </a:ext>
            </a:extLst>
          </p:cNvPr>
          <p:cNvSpPr/>
          <p:nvPr/>
        </p:nvSpPr>
        <p:spPr>
          <a:xfrm>
            <a:off x="5564324" y="3948986"/>
            <a:ext cx="1467777" cy="2160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err="1"/>
              <a:t>intArray</a:t>
            </a:r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2C013CB-2BA5-44D7-9C4B-5996A1F2219B}"/>
              </a:ext>
            </a:extLst>
          </p:cNvPr>
          <p:cNvCxnSpPr>
            <a:cxnSpLocks/>
            <a:stCxn id="125" idx="3"/>
            <a:endCxn id="121" idx="1"/>
          </p:cNvCxnSpPr>
          <p:nvPr/>
        </p:nvCxnSpPr>
        <p:spPr>
          <a:xfrm flipV="1">
            <a:off x="7032101" y="4055256"/>
            <a:ext cx="1410112" cy="1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312087E2-728A-47DC-BC94-55C559B9C453}"/>
              </a:ext>
            </a:extLst>
          </p:cNvPr>
          <p:cNvSpPr/>
          <p:nvPr/>
        </p:nvSpPr>
        <p:spPr>
          <a:xfrm>
            <a:off x="5564324" y="4293096"/>
            <a:ext cx="1467777" cy="2160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err="1"/>
              <a:t>intArray</a:t>
            </a:r>
            <a:r>
              <a:rPr lang="en-US" sz="1200" dirty="0"/>
              <a:t> + 1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15FBF0A8-100E-4FE4-9811-248DD694B518}"/>
              </a:ext>
            </a:extLst>
          </p:cNvPr>
          <p:cNvSpPr/>
          <p:nvPr/>
        </p:nvSpPr>
        <p:spPr>
          <a:xfrm>
            <a:off x="5564323" y="4653136"/>
            <a:ext cx="1467777" cy="2160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err="1"/>
              <a:t>intArray</a:t>
            </a:r>
            <a:r>
              <a:rPr lang="en-US" sz="1200" dirty="0"/>
              <a:t> + 2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0730D8D7-93A6-46E3-9CAE-9CE62B667B30}"/>
              </a:ext>
            </a:extLst>
          </p:cNvPr>
          <p:cNvSpPr/>
          <p:nvPr/>
        </p:nvSpPr>
        <p:spPr>
          <a:xfrm>
            <a:off x="5564322" y="5013176"/>
            <a:ext cx="1467777" cy="2160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err="1"/>
              <a:t>intArray</a:t>
            </a:r>
            <a:r>
              <a:rPr lang="en-US" sz="1200" dirty="0"/>
              <a:t> + 3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E154CEDA-4211-4D1B-BC4D-3DD40855E5A5}"/>
              </a:ext>
            </a:extLst>
          </p:cNvPr>
          <p:cNvCxnSpPr>
            <a:cxnSpLocks/>
            <a:stCxn id="130" idx="3"/>
            <a:endCxn id="122" idx="1"/>
          </p:cNvCxnSpPr>
          <p:nvPr/>
        </p:nvCxnSpPr>
        <p:spPr>
          <a:xfrm flipV="1">
            <a:off x="7032101" y="4268953"/>
            <a:ext cx="1410111" cy="132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3ADD5654-F1D4-426F-92B9-925DCFDB862B}"/>
              </a:ext>
            </a:extLst>
          </p:cNvPr>
          <p:cNvCxnSpPr>
            <a:cxnSpLocks/>
            <a:stCxn id="131" idx="3"/>
            <a:endCxn id="123" idx="1"/>
          </p:cNvCxnSpPr>
          <p:nvPr/>
        </p:nvCxnSpPr>
        <p:spPr>
          <a:xfrm flipV="1">
            <a:off x="7032100" y="4482650"/>
            <a:ext cx="1410112" cy="278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4D04FBA-2D7F-47C9-87F9-DFEEE853A059}"/>
              </a:ext>
            </a:extLst>
          </p:cNvPr>
          <p:cNvCxnSpPr>
            <a:cxnSpLocks/>
            <a:stCxn id="132" idx="3"/>
            <a:endCxn id="124" idx="1"/>
          </p:cNvCxnSpPr>
          <p:nvPr/>
        </p:nvCxnSpPr>
        <p:spPr>
          <a:xfrm flipV="1">
            <a:off x="7032099" y="4699493"/>
            <a:ext cx="1410113" cy="421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265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11" grpId="0" animBg="1"/>
      <p:bldP spid="89" grpId="0" animBg="1"/>
      <p:bldP spid="92" grpId="0" animBg="1"/>
      <p:bldP spid="93" grpId="0" animBg="1"/>
      <p:bldP spid="19" grpId="0"/>
      <p:bldP spid="121" grpId="0" animBg="1"/>
      <p:bldP spid="122" grpId="0" animBg="1"/>
      <p:bldP spid="123" grpId="0" animBg="1"/>
      <p:bldP spid="124" grpId="0" animBg="1"/>
      <p:bldP spid="125" grpId="0" animBg="1"/>
      <p:bldP spid="130" grpId="0" animBg="1"/>
      <p:bldP spid="131" grpId="0" animBg="1"/>
      <p:bldP spid="13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arithmetic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7077C8-1E2B-4A96-828F-6B6C794C8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147" y="1124744"/>
            <a:ext cx="5657850" cy="24479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A89214-1FAD-4280-B6EA-67CEB2568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4232" y="1484784"/>
            <a:ext cx="2657475" cy="1466850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70CB1985-BD70-4215-A79C-322D2E018B63}"/>
              </a:ext>
            </a:extLst>
          </p:cNvPr>
          <p:cNvSpPr/>
          <p:nvPr/>
        </p:nvSpPr>
        <p:spPr>
          <a:xfrm>
            <a:off x="6672064" y="1975893"/>
            <a:ext cx="978408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AE05DA0-5840-47CD-B5EF-C0080452608F}"/>
              </a:ext>
            </a:extLst>
          </p:cNvPr>
          <p:cNvSpPr txBox="1">
            <a:spLocks/>
          </p:cNvSpPr>
          <p:nvPr/>
        </p:nvSpPr>
        <p:spPr>
          <a:xfrm>
            <a:off x="701406" y="3948327"/>
            <a:ext cx="7920000" cy="504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685800" rtl="0" eaLnBrk="1" latinLnBrk="0" hangingPunct="1">
              <a:lnSpc>
                <a:spcPts val="1935"/>
              </a:lnSpc>
              <a:spcBef>
                <a:spcPct val="0"/>
              </a:spcBef>
              <a:buNone/>
              <a:defRPr sz="3000" b="1" i="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Function pointers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2D52CF-2AE1-4D36-A464-349F2C0E0847}"/>
              </a:ext>
            </a:extLst>
          </p:cNvPr>
          <p:cNvSpPr txBox="1"/>
          <p:nvPr/>
        </p:nvSpPr>
        <p:spPr>
          <a:xfrm>
            <a:off x="767408" y="4452327"/>
            <a:ext cx="3888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/>
              <a:t>Variables pointing to address of functions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131FA81-A248-4306-BFF5-67F3AEB563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7768" y="3877714"/>
            <a:ext cx="4248150" cy="231457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8AC4193-C385-4E34-952F-A6501FE7CC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7732" y="4882601"/>
            <a:ext cx="1323975" cy="304800"/>
          </a:xfrm>
          <a:prstGeom prst="rect">
            <a:avLst/>
          </a:prstGeom>
        </p:spPr>
      </p:pic>
      <p:sp>
        <p:nvSpPr>
          <p:cNvPr id="25" name="Arrow: Right 24">
            <a:extLst>
              <a:ext uri="{FF2B5EF4-FFF2-40B4-BE49-F238E27FC236}">
                <a16:creationId xmlns:a16="http://schemas.microsoft.com/office/drawing/2014/main" id="{9B837239-DEA1-4471-8EB9-CF173D1B0A6F}"/>
              </a:ext>
            </a:extLst>
          </p:cNvPr>
          <p:cNvSpPr/>
          <p:nvPr/>
        </p:nvSpPr>
        <p:spPr>
          <a:xfrm>
            <a:off x="8383482" y="4814736"/>
            <a:ext cx="978408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6BAB2E3-B82F-4F91-A5CF-B0B551B0C7F6}"/>
              </a:ext>
            </a:extLst>
          </p:cNvPr>
          <p:cNvSpPr txBox="1"/>
          <p:nvPr/>
        </p:nvSpPr>
        <p:spPr>
          <a:xfrm>
            <a:off x="767408" y="4808185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/>
              <a:t>Syntax</a:t>
            </a:r>
          </a:p>
          <a:p>
            <a:pPr lvl="1"/>
            <a:r>
              <a:rPr lang="en-US" sz="1200" dirty="0"/>
              <a:t>return type ( * Name ) ( </a:t>
            </a:r>
            <a:r>
              <a:rPr lang="en-US" sz="1200" dirty="0" err="1"/>
              <a:t>arg_types</a:t>
            </a:r>
            <a:r>
              <a:rPr lang="en-US" sz="1200" dirty="0"/>
              <a:t>…. 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25E9F4-A0E6-42C8-85B5-BB11EA40D2B5}"/>
              </a:ext>
            </a:extLst>
          </p:cNvPr>
          <p:cNvSpPr txBox="1"/>
          <p:nvPr/>
        </p:nvSpPr>
        <p:spPr>
          <a:xfrm>
            <a:off x="767408" y="5301208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/>
              <a:t>Usage</a:t>
            </a:r>
          </a:p>
          <a:p>
            <a:pPr lvl="1"/>
            <a:r>
              <a:rPr lang="en-US" sz="1200" dirty="0"/>
              <a:t>Function indirection</a:t>
            </a:r>
          </a:p>
          <a:p>
            <a:pPr lvl="1"/>
            <a:r>
              <a:rPr lang="en-US" sz="1200" dirty="0"/>
              <a:t>Virtual tables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BBE30C-D154-4DE0-BD10-EEFC9C1E4891}"/>
              </a:ext>
            </a:extLst>
          </p:cNvPr>
          <p:cNvSpPr txBox="1"/>
          <p:nvPr/>
        </p:nvSpPr>
        <p:spPr>
          <a:xfrm>
            <a:off x="767408" y="5958864"/>
            <a:ext cx="3888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/>
              <a:t>A topic for self study</a:t>
            </a:r>
          </a:p>
        </p:txBody>
      </p:sp>
    </p:spTree>
    <p:extLst>
      <p:ext uri="{BB962C8B-B14F-4D97-AF65-F5344CB8AC3E}">
        <p14:creationId xmlns:p14="http://schemas.microsoft.com/office/powerpoint/2010/main" val="2380039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/>
      <p:bldP spid="25" grpId="0" animBg="1"/>
      <p:bldP spid="27" grpId="0"/>
      <p:bldP spid="2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6F601-3706-4FAE-9BD1-8BB2A43A8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references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633C52-0E84-4A50-9C79-9DFE76D40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5999" y="548680"/>
            <a:ext cx="6086475" cy="3200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74E074-1237-4FA0-9C50-76680FD4D3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8899" y="3839294"/>
            <a:ext cx="1933575" cy="24669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4C967C-07E2-4F88-B315-1E1C2FDA6F0C}"/>
              </a:ext>
            </a:extLst>
          </p:cNvPr>
          <p:cNvSpPr txBox="1"/>
          <p:nvPr/>
        </p:nvSpPr>
        <p:spPr>
          <a:xfrm>
            <a:off x="1127448" y="1288297"/>
            <a:ext cx="3182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/>
              <a:t>An alias to an existing object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F8AD398-4344-46DD-B925-1BE6ECE83AA1}"/>
              </a:ext>
            </a:extLst>
          </p:cNvPr>
          <p:cNvCxnSpPr/>
          <p:nvPr/>
        </p:nvCxnSpPr>
        <p:spPr>
          <a:xfrm flipV="1">
            <a:off x="3503712" y="1288297"/>
            <a:ext cx="2088232" cy="138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840C9AB-86FB-40E9-904B-89537A9F9E7C}"/>
              </a:ext>
            </a:extLst>
          </p:cNvPr>
          <p:cNvSpPr txBox="1"/>
          <p:nvPr/>
        </p:nvSpPr>
        <p:spPr>
          <a:xfrm>
            <a:off x="1127448" y="1556792"/>
            <a:ext cx="3182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/>
              <a:t>Must initialized at creation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DF4275-A262-4691-BDA2-E09E6C3C83EF}"/>
              </a:ext>
            </a:extLst>
          </p:cNvPr>
          <p:cNvSpPr txBox="1"/>
          <p:nvPr/>
        </p:nvSpPr>
        <p:spPr>
          <a:xfrm>
            <a:off x="1127448" y="1855857"/>
            <a:ext cx="3182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/>
              <a:t>Cannot change the object after creation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70CA46-C018-4099-A4B0-3FD5034A8479}"/>
              </a:ext>
            </a:extLst>
          </p:cNvPr>
          <p:cNvSpPr txBox="1"/>
          <p:nvPr/>
        </p:nvSpPr>
        <p:spPr>
          <a:xfrm>
            <a:off x="1127448" y="2132856"/>
            <a:ext cx="3182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/>
              <a:t>Never NULL</a:t>
            </a:r>
          </a:p>
        </p:txBody>
      </p:sp>
    </p:spTree>
    <p:extLst>
      <p:ext uri="{BB962C8B-B14F-4D97-AF65-F5344CB8AC3E}">
        <p14:creationId xmlns:p14="http://schemas.microsoft.com/office/powerpoint/2010/main" val="401202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21F9C-0D6E-4000-8C4B-B6202CA01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data alignment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B08B73-F1EF-4BB0-98BC-951374FDF5FC}"/>
              </a:ext>
            </a:extLst>
          </p:cNvPr>
          <p:cNvSpPr/>
          <p:nvPr/>
        </p:nvSpPr>
        <p:spPr>
          <a:xfrm>
            <a:off x="1271464" y="1300426"/>
            <a:ext cx="720080" cy="2160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Variable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C8C832-B555-4B24-AB0A-0E6F383C1D4A}"/>
              </a:ext>
            </a:extLst>
          </p:cNvPr>
          <p:cNvSpPr/>
          <p:nvPr/>
        </p:nvSpPr>
        <p:spPr>
          <a:xfrm>
            <a:off x="803412" y="1763987"/>
            <a:ext cx="68407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Value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5D28AC-F0B8-46FA-BEB8-F413032BB2B7}"/>
              </a:ext>
            </a:extLst>
          </p:cNvPr>
          <p:cNvSpPr/>
          <p:nvPr/>
        </p:nvSpPr>
        <p:spPr>
          <a:xfrm>
            <a:off x="1809132" y="1754839"/>
            <a:ext cx="684076" cy="2160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Address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D5A4382-3F86-4191-A841-D28BAFA549F0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1145450" y="1516450"/>
            <a:ext cx="486054" cy="247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7DC6806-A3F4-4FEE-9705-E7D37C870AAA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1631504" y="1516450"/>
            <a:ext cx="519666" cy="238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6C3C0BA9-0577-4381-B036-677F41A93DE9}"/>
              </a:ext>
            </a:extLst>
          </p:cNvPr>
          <p:cNvSpPr/>
          <p:nvPr/>
        </p:nvSpPr>
        <p:spPr>
          <a:xfrm>
            <a:off x="2279576" y="2041787"/>
            <a:ext cx="1584176" cy="3152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Address % 1 = 0</a:t>
            </a:r>
          </a:p>
          <a:p>
            <a:pPr algn="ctr"/>
            <a:r>
              <a:rPr lang="en-US" sz="1000" dirty="0"/>
              <a:t>Address % 2 = 0</a:t>
            </a:r>
            <a:br>
              <a:rPr lang="en-US" sz="1000" dirty="0"/>
            </a:br>
            <a:r>
              <a:rPr lang="en-US" sz="1000" dirty="0"/>
              <a:t>Address % 4 = 0 </a:t>
            </a:r>
          </a:p>
          <a:p>
            <a:pPr algn="ctr"/>
            <a:r>
              <a:rPr lang="en-US" sz="1000" dirty="0"/>
              <a:t>Address % 8 = 0</a:t>
            </a:r>
            <a:endParaRPr lang="en-US" sz="1000" b="1" dirty="0"/>
          </a:p>
          <a:p>
            <a:pPr algn="ctr"/>
            <a:r>
              <a:rPr lang="en-US" sz="1000" b="1" dirty="0"/>
              <a:t>12FEEC (1244908)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22A6F74-A8B1-4076-8326-1D9F9B749408}"/>
              </a:ext>
            </a:extLst>
          </p:cNvPr>
          <p:cNvSpPr/>
          <p:nvPr/>
        </p:nvSpPr>
        <p:spPr>
          <a:xfrm>
            <a:off x="3833448" y="1664897"/>
            <a:ext cx="1584176" cy="4544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sz="1000" dirty="0"/>
              <a:t>CPU read/write most efficient when data is naturally aligned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97FAC17-75D4-4230-937E-98A3F48DF6FD}"/>
              </a:ext>
            </a:extLst>
          </p:cNvPr>
          <p:cNvSpPr/>
          <p:nvPr/>
        </p:nvSpPr>
        <p:spPr>
          <a:xfrm>
            <a:off x="1055440" y="3851378"/>
            <a:ext cx="1296144" cy="2160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C70B8D5-35D9-4892-AECB-44AB927C995A}"/>
              </a:ext>
            </a:extLst>
          </p:cNvPr>
          <p:cNvSpPr/>
          <p:nvPr/>
        </p:nvSpPr>
        <p:spPr>
          <a:xfrm>
            <a:off x="1055440" y="4067402"/>
            <a:ext cx="1296144" cy="2160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D6707BB-0595-4500-A1E4-288D3023E18F}"/>
              </a:ext>
            </a:extLst>
          </p:cNvPr>
          <p:cNvSpPr/>
          <p:nvPr/>
        </p:nvSpPr>
        <p:spPr>
          <a:xfrm>
            <a:off x="1055440" y="4283426"/>
            <a:ext cx="1296144" cy="2160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B6699D3-52C5-4309-A595-E9D244096DE1}"/>
              </a:ext>
            </a:extLst>
          </p:cNvPr>
          <p:cNvSpPr/>
          <p:nvPr/>
        </p:nvSpPr>
        <p:spPr>
          <a:xfrm>
            <a:off x="1055440" y="4500981"/>
            <a:ext cx="1296144" cy="2160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356FA10-9F96-4702-B4D9-ECD98A4A4102}"/>
              </a:ext>
            </a:extLst>
          </p:cNvPr>
          <p:cNvSpPr/>
          <p:nvPr/>
        </p:nvSpPr>
        <p:spPr>
          <a:xfrm>
            <a:off x="1055440" y="4708800"/>
            <a:ext cx="1296144" cy="2160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918E7A6-613E-4C80-A537-B874E8F9E367}"/>
              </a:ext>
            </a:extLst>
          </p:cNvPr>
          <p:cNvSpPr/>
          <p:nvPr/>
        </p:nvSpPr>
        <p:spPr>
          <a:xfrm>
            <a:off x="1055440" y="4921562"/>
            <a:ext cx="1296144" cy="2160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2F329EF-27AE-4B99-82D9-E4B48363ED12}"/>
              </a:ext>
            </a:extLst>
          </p:cNvPr>
          <p:cNvSpPr/>
          <p:nvPr/>
        </p:nvSpPr>
        <p:spPr>
          <a:xfrm>
            <a:off x="1055440" y="5129381"/>
            <a:ext cx="1296144" cy="2455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1B0CFFE-D6C2-4C1F-B729-E8A8ADB2C6EB}"/>
              </a:ext>
            </a:extLst>
          </p:cNvPr>
          <p:cNvSpPr/>
          <p:nvPr/>
        </p:nvSpPr>
        <p:spPr>
          <a:xfrm>
            <a:off x="1055440" y="5366608"/>
            <a:ext cx="1296144" cy="2160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C4B487C-CD4D-47A1-9406-78F683440F70}"/>
              </a:ext>
            </a:extLst>
          </p:cNvPr>
          <p:cNvSpPr txBox="1"/>
          <p:nvPr/>
        </p:nvSpPr>
        <p:spPr>
          <a:xfrm>
            <a:off x="1343472" y="3605616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Memory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70AE85B-E3A4-48D3-8AF7-82DDC29868D1}"/>
              </a:ext>
            </a:extLst>
          </p:cNvPr>
          <p:cNvSpPr/>
          <p:nvPr/>
        </p:nvSpPr>
        <p:spPr>
          <a:xfrm>
            <a:off x="3287688" y="3851858"/>
            <a:ext cx="1296144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B2CA891-F0BF-45A9-9B28-00D5F257796A}"/>
              </a:ext>
            </a:extLst>
          </p:cNvPr>
          <p:cNvSpPr/>
          <p:nvPr/>
        </p:nvSpPr>
        <p:spPr>
          <a:xfrm>
            <a:off x="3287688" y="4067882"/>
            <a:ext cx="1296144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C255371-FE94-4B6B-ADA1-CAA70069267C}"/>
              </a:ext>
            </a:extLst>
          </p:cNvPr>
          <p:cNvSpPr/>
          <p:nvPr/>
        </p:nvSpPr>
        <p:spPr>
          <a:xfrm>
            <a:off x="3287688" y="4283906"/>
            <a:ext cx="1296144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A1866EA-B17A-4B78-83C0-7AC39BEF6CCB}"/>
              </a:ext>
            </a:extLst>
          </p:cNvPr>
          <p:cNvSpPr/>
          <p:nvPr/>
        </p:nvSpPr>
        <p:spPr>
          <a:xfrm>
            <a:off x="3287688" y="4501461"/>
            <a:ext cx="1296144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4C6EBAD-885E-44D5-88E4-B5E3592D00D7}"/>
              </a:ext>
            </a:extLst>
          </p:cNvPr>
          <p:cNvSpPr/>
          <p:nvPr/>
        </p:nvSpPr>
        <p:spPr>
          <a:xfrm>
            <a:off x="3287688" y="4709280"/>
            <a:ext cx="1296144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C0E79D2-2F5E-4860-9CCB-51F7B95D1DA1}"/>
              </a:ext>
            </a:extLst>
          </p:cNvPr>
          <p:cNvSpPr/>
          <p:nvPr/>
        </p:nvSpPr>
        <p:spPr>
          <a:xfrm>
            <a:off x="3287688" y="4922042"/>
            <a:ext cx="1296144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CF46CED-19D1-46D2-9AB9-022479EE5195}"/>
              </a:ext>
            </a:extLst>
          </p:cNvPr>
          <p:cNvSpPr/>
          <p:nvPr/>
        </p:nvSpPr>
        <p:spPr>
          <a:xfrm>
            <a:off x="3287688" y="5129861"/>
            <a:ext cx="1296144" cy="2455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3EB8D41-B036-4E87-9BD1-763E2679B300}"/>
              </a:ext>
            </a:extLst>
          </p:cNvPr>
          <p:cNvSpPr/>
          <p:nvPr/>
        </p:nvSpPr>
        <p:spPr>
          <a:xfrm>
            <a:off x="3287688" y="5367088"/>
            <a:ext cx="1296144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DE8D3E2-DA7E-4E0C-BF89-032E99829475}"/>
              </a:ext>
            </a:extLst>
          </p:cNvPr>
          <p:cNvSpPr txBox="1"/>
          <p:nvPr/>
        </p:nvSpPr>
        <p:spPr>
          <a:xfrm>
            <a:off x="3647728" y="3586688"/>
            <a:ext cx="72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64bit CPU</a:t>
            </a:r>
          </a:p>
        </p:txBody>
      </p:sp>
      <p:sp>
        <p:nvSpPr>
          <p:cNvPr id="56" name="Right Brace 55">
            <a:extLst>
              <a:ext uri="{FF2B5EF4-FFF2-40B4-BE49-F238E27FC236}">
                <a16:creationId xmlns:a16="http://schemas.microsoft.com/office/drawing/2014/main" id="{750BF741-C6AC-4292-BFCB-742A11F6D797}"/>
              </a:ext>
            </a:extLst>
          </p:cNvPr>
          <p:cNvSpPr/>
          <p:nvPr/>
        </p:nvSpPr>
        <p:spPr>
          <a:xfrm>
            <a:off x="2351584" y="3851378"/>
            <a:ext cx="288032" cy="172508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B808F391-A9F0-4DF7-BA09-8B7CFFA2CD49}"/>
              </a:ext>
            </a:extLst>
          </p:cNvPr>
          <p:cNvSpPr/>
          <p:nvPr/>
        </p:nvSpPr>
        <p:spPr>
          <a:xfrm>
            <a:off x="2795068" y="4649878"/>
            <a:ext cx="336320" cy="133204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60CF3D9-B50A-422C-8096-F1A6A405330C}"/>
              </a:ext>
            </a:extLst>
          </p:cNvPr>
          <p:cNvSpPr txBox="1"/>
          <p:nvPr/>
        </p:nvSpPr>
        <p:spPr>
          <a:xfrm>
            <a:off x="2586811" y="3602079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Aligned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49EDC85-16CD-445A-AB73-6180EF4EC418}"/>
              </a:ext>
            </a:extLst>
          </p:cNvPr>
          <p:cNvSpPr/>
          <p:nvPr/>
        </p:nvSpPr>
        <p:spPr>
          <a:xfrm>
            <a:off x="6463293" y="3616608"/>
            <a:ext cx="1296144" cy="2160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Missed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FABB18E-2787-446A-AD04-49070A1EA522}"/>
              </a:ext>
            </a:extLst>
          </p:cNvPr>
          <p:cNvSpPr/>
          <p:nvPr/>
        </p:nvSpPr>
        <p:spPr>
          <a:xfrm>
            <a:off x="6463293" y="3832632"/>
            <a:ext cx="1296144" cy="2160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3DA4E7A-3521-4A1F-8D44-D49B056166EA}"/>
              </a:ext>
            </a:extLst>
          </p:cNvPr>
          <p:cNvSpPr/>
          <p:nvPr/>
        </p:nvSpPr>
        <p:spPr>
          <a:xfrm>
            <a:off x="6463293" y="4048656"/>
            <a:ext cx="1296144" cy="2160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A39E8CF-EB26-483F-8934-BFFE68A37680}"/>
              </a:ext>
            </a:extLst>
          </p:cNvPr>
          <p:cNvSpPr/>
          <p:nvPr/>
        </p:nvSpPr>
        <p:spPr>
          <a:xfrm>
            <a:off x="6463293" y="4266211"/>
            <a:ext cx="1296144" cy="2160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890D214-4E9B-4BEB-95E1-A10D6911F5A0}"/>
              </a:ext>
            </a:extLst>
          </p:cNvPr>
          <p:cNvSpPr/>
          <p:nvPr/>
        </p:nvSpPr>
        <p:spPr>
          <a:xfrm>
            <a:off x="6463293" y="4474030"/>
            <a:ext cx="1296144" cy="2160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07528BB-E129-4F8E-965E-610AC8A00490}"/>
              </a:ext>
            </a:extLst>
          </p:cNvPr>
          <p:cNvSpPr/>
          <p:nvPr/>
        </p:nvSpPr>
        <p:spPr>
          <a:xfrm>
            <a:off x="6463293" y="4686792"/>
            <a:ext cx="1296144" cy="2160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13D7AE2-52D7-43BD-AF5A-4E932440A785}"/>
              </a:ext>
            </a:extLst>
          </p:cNvPr>
          <p:cNvSpPr/>
          <p:nvPr/>
        </p:nvSpPr>
        <p:spPr>
          <a:xfrm>
            <a:off x="6463293" y="4894611"/>
            <a:ext cx="1296144" cy="2455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EE07F31-A9BF-457F-9D4B-A97762F2BC0A}"/>
              </a:ext>
            </a:extLst>
          </p:cNvPr>
          <p:cNvSpPr/>
          <p:nvPr/>
        </p:nvSpPr>
        <p:spPr>
          <a:xfrm>
            <a:off x="6463293" y="5131838"/>
            <a:ext cx="1296144" cy="2160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C03C558-7EF6-4E2C-99D7-6061516D6945}"/>
              </a:ext>
            </a:extLst>
          </p:cNvPr>
          <p:cNvSpPr txBox="1"/>
          <p:nvPr/>
        </p:nvSpPr>
        <p:spPr>
          <a:xfrm>
            <a:off x="6751325" y="3370846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Memory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3A26276-0C5D-4C5E-AB50-91EFE13A0E8C}"/>
              </a:ext>
            </a:extLst>
          </p:cNvPr>
          <p:cNvSpPr/>
          <p:nvPr/>
        </p:nvSpPr>
        <p:spPr>
          <a:xfrm>
            <a:off x="8695540" y="3823811"/>
            <a:ext cx="1296144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8CB1BE7-CD23-4D8C-8F56-E4CE043E2454}"/>
              </a:ext>
            </a:extLst>
          </p:cNvPr>
          <p:cNvSpPr/>
          <p:nvPr/>
        </p:nvSpPr>
        <p:spPr>
          <a:xfrm>
            <a:off x="8695541" y="4039835"/>
            <a:ext cx="1296144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2F19D88-6D28-4017-B1A1-DC5F86889925}"/>
              </a:ext>
            </a:extLst>
          </p:cNvPr>
          <p:cNvSpPr/>
          <p:nvPr/>
        </p:nvSpPr>
        <p:spPr>
          <a:xfrm>
            <a:off x="8695541" y="4255859"/>
            <a:ext cx="1296144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5EB14BA-B466-4157-8092-3B9B38867306}"/>
              </a:ext>
            </a:extLst>
          </p:cNvPr>
          <p:cNvSpPr/>
          <p:nvPr/>
        </p:nvSpPr>
        <p:spPr>
          <a:xfrm>
            <a:off x="8695541" y="4473414"/>
            <a:ext cx="1296144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3C1E00D-6ADE-44F7-B338-BD297377DC9E}"/>
              </a:ext>
            </a:extLst>
          </p:cNvPr>
          <p:cNvSpPr/>
          <p:nvPr/>
        </p:nvSpPr>
        <p:spPr>
          <a:xfrm>
            <a:off x="8695541" y="4681233"/>
            <a:ext cx="1296144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FC1FB8B-CFCC-4C44-A456-6068D9ABAE22}"/>
              </a:ext>
            </a:extLst>
          </p:cNvPr>
          <p:cNvSpPr/>
          <p:nvPr/>
        </p:nvSpPr>
        <p:spPr>
          <a:xfrm>
            <a:off x="8695541" y="4893995"/>
            <a:ext cx="1296144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5DDF566-D79A-4544-951C-5316719875A7}"/>
              </a:ext>
            </a:extLst>
          </p:cNvPr>
          <p:cNvSpPr/>
          <p:nvPr/>
        </p:nvSpPr>
        <p:spPr>
          <a:xfrm>
            <a:off x="8695541" y="5101814"/>
            <a:ext cx="1296144" cy="2455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40D540B-9D25-4B89-9B52-67463A78D9B9}"/>
              </a:ext>
            </a:extLst>
          </p:cNvPr>
          <p:cNvSpPr/>
          <p:nvPr/>
        </p:nvSpPr>
        <p:spPr>
          <a:xfrm>
            <a:off x="8695541" y="5339041"/>
            <a:ext cx="1296144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8F97023-2BBB-43A8-B35E-E181D55B41A8}"/>
              </a:ext>
            </a:extLst>
          </p:cNvPr>
          <p:cNvSpPr txBox="1"/>
          <p:nvPr/>
        </p:nvSpPr>
        <p:spPr>
          <a:xfrm>
            <a:off x="9055580" y="3351918"/>
            <a:ext cx="6553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64bit CPU</a:t>
            </a:r>
          </a:p>
        </p:txBody>
      </p:sp>
      <p:sp>
        <p:nvSpPr>
          <p:cNvPr id="77" name="Right Brace 76">
            <a:extLst>
              <a:ext uri="{FF2B5EF4-FFF2-40B4-BE49-F238E27FC236}">
                <a16:creationId xmlns:a16="http://schemas.microsoft.com/office/drawing/2014/main" id="{D1880336-4310-42ED-B7EA-864CF2399D2C}"/>
              </a:ext>
            </a:extLst>
          </p:cNvPr>
          <p:cNvSpPr/>
          <p:nvPr/>
        </p:nvSpPr>
        <p:spPr>
          <a:xfrm>
            <a:off x="7759437" y="3829982"/>
            <a:ext cx="288032" cy="172508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Arrow: Right 77">
            <a:extLst>
              <a:ext uri="{FF2B5EF4-FFF2-40B4-BE49-F238E27FC236}">
                <a16:creationId xmlns:a16="http://schemas.microsoft.com/office/drawing/2014/main" id="{31C6BBB8-C4FF-4A3C-977A-56E203F0018A}"/>
              </a:ext>
            </a:extLst>
          </p:cNvPr>
          <p:cNvSpPr/>
          <p:nvPr/>
        </p:nvSpPr>
        <p:spPr>
          <a:xfrm>
            <a:off x="8202921" y="4629773"/>
            <a:ext cx="336320" cy="133204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4ED1A4D-6DA8-4D0D-A938-825D188F724A}"/>
              </a:ext>
            </a:extLst>
          </p:cNvPr>
          <p:cNvSpPr txBox="1"/>
          <p:nvPr/>
        </p:nvSpPr>
        <p:spPr>
          <a:xfrm>
            <a:off x="7831445" y="3367309"/>
            <a:ext cx="8640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Mis-aligned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D33E20D-4A0D-41BD-828E-88145F5EAF98}"/>
              </a:ext>
            </a:extLst>
          </p:cNvPr>
          <p:cNvSpPr/>
          <p:nvPr/>
        </p:nvSpPr>
        <p:spPr>
          <a:xfrm>
            <a:off x="6463293" y="5570713"/>
            <a:ext cx="1296144" cy="2160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14D99B0-539D-4E12-8751-39E8197F2444}"/>
              </a:ext>
            </a:extLst>
          </p:cNvPr>
          <p:cNvSpPr/>
          <p:nvPr/>
        </p:nvSpPr>
        <p:spPr>
          <a:xfrm>
            <a:off x="6463293" y="5354689"/>
            <a:ext cx="1296144" cy="2160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Unrelated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685958F-181E-4992-AED3-C9E0832D4B60}"/>
              </a:ext>
            </a:extLst>
          </p:cNvPr>
          <p:cNvSpPr/>
          <p:nvPr/>
        </p:nvSpPr>
        <p:spPr>
          <a:xfrm>
            <a:off x="6463293" y="5787741"/>
            <a:ext cx="1296144" cy="2160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FFB71BE-8BCB-45D7-9F30-CC68003DE407}"/>
              </a:ext>
            </a:extLst>
          </p:cNvPr>
          <p:cNvSpPr txBox="1"/>
          <p:nvPr/>
        </p:nvSpPr>
        <p:spPr>
          <a:xfrm>
            <a:off x="6463075" y="1510651"/>
            <a:ext cx="415274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u="sng" dirty="0"/>
              <a:t>Self Study Topics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100" dirty="0"/>
              <a:t>C++ custom align using </a:t>
            </a:r>
            <a:r>
              <a:rPr lang="en-US" sz="1100" b="1" dirty="0"/>
              <a:t>#pragma pack</a:t>
            </a:r>
            <a:r>
              <a:rPr lang="en-US" sz="1100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100" dirty="0"/>
              <a:t>In MSVC, C++ custom align using __</a:t>
            </a:r>
            <a:r>
              <a:rPr lang="en-US" sz="1100" b="1" dirty="0" err="1"/>
              <a:t>declspec</a:t>
            </a:r>
            <a:r>
              <a:rPr lang="en-US" sz="1100" b="1" dirty="0"/>
              <a:t>(align(xx))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100" dirty="0"/>
              <a:t>Use </a:t>
            </a:r>
            <a:r>
              <a:rPr lang="en-US" sz="1100" b="1" dirty="0"/>
              <a:t>assert(</a:t>
            </a:r>
            <a:r>
              <a:rPr lang="en-US" sz="1100" b="1" dirty="0" err="1"/>
              <a:t>alignof</a:t>
            </a:r>
            <a:r>
              <a:rPr lang="en-US" sz="1100" b="1" dirty="0"/>
              <a:t>(xx)) </a:t>
            </a:r>
            <a:r>
              <a:rPr lang="en-US" sz="1100" dirty="0"/>
              <a:t>with custom alignment for verification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100" dirty="0"/>
              <a:t>Pros and Cons of custom alignment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100" dirty="0"/>
              <a:t>Create a sample program to show mis-use of custom align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2789BAF-4A00-4B45-8A79-59A215A5E455}"/>
              </a:ext>
            </a:extLst>
          </p:cNvPr>
          <p:cNvSpPr txBox="1"/>
          <p:nvPr/>
        </p:nvSpPr>
        <p:spPr>
          <a:xfrm>
            <a:off x="648570" y="3647713"/>
            <a:ext cx="5760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Ref 00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BEE1270-AFEB-495B-B91D-0DCC41A12A6A}"/>
              </a:ext>
            </a:extLst>
          </p:cNvPr>
          <p:cNvSpPr txBox="1"/>
          <p:nvPr/>
        </p:nvSpPr>
        <p:spPr>
          <a:xfrm>
            <a:off x="5879976" y="3686716"/>
            <a:ext cx="5760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Ref 00</a:t>
            </a:r>
          </a:p>
        </p:txBody>
      </p:sp>
    </p:spTree>
    <p:extLst>
      <p:ext uri="{BB962C8B-B14F-4D97-AF65-F5344CB8AC3E}">
        <p14:creationId xmlns:p14="http://schemas.microsoft.com/office/powerpoint/2010/main" val="583931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21" grpId="0"/>
      <p:bldP spid="27" grpId="0"/>
      <p:bldP spid="29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5" grpId="0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/>
      <p:bldP spid="56" grpId="0" animBg="1"/>
      <p:bldP spid="57" grpId="0" animBg="1"/>
      <p:bldP spid="58" grpId="0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/>
      <p:bldP spid="77" grpId="0" animBg="1"/>
      <p:bldP spid="78" grpId="0" animBg="1"/>
      <p:bldP spid="79" grpId="0"/>
      <p:bldP spid="81" grpId="0" animBg="1"/>
      <p:bldP spid="82" grpId="0" animBg="1"/>
      <p:bldP spid="83" grpId="0" animBg="1"/>
      <p:bldP spid="84" grpId="0"/>
      <p:bldP spid="85" grpId="0"/>
      <p:bldP spid="8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6C983-E84C-4516-A45F-BECE97699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categories of computations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B331E-0B84-4AA7-AA07-9140FC938D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Runtime computations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Constexpr computations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Heterogeneous computations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Type level computations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7816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981200" y="1871999"/>
            <a:ext cx="8229600" cy="4068000"/>
          </a:xfrm>
        </p:spPr>
        <p:txBody>
          <a:bodyPr>
            <a:noAutofit/>
          </a:bodyPr>
          <a:lstStyle/>
          <a:p>
            <a:pPr marL="285750" indent="-285750">
              <a:spcAft>
                <a:spcPts val="1500"/>
              </a:spcAft>
              <a:buFont typeface="Arial" pitchFamily="34" charset="0"/>
              <a:buChar char="•"/>
            </a:pPr>
            <a:r>
              <a:rPr lang="en-US" dirty="0">
                <a:hlinkClick r:id="rId2"/>
              </a:rPr>
              <a:t>What every programmer should know about memory – Ulrich </a:t>
            </a:r>
            <a:r>
              <a:rPr lang="en-US" dirty="0" err="1">
                <a:hlinkClick r:id="rId2"/>
              </a:rPr>
              <a:t>Drepper</a:t>
            </a:r>
            <a:endParaRPr lang="en-US" dirty="0"/>
          </a:p>
          <a:p>
            <a:pPr marL="285750" indent="-285750">
              <a:spcAft>
                <a:spcPts val="1500"/>
              </a:spcAft>
              <a:buFont typeface="Arial" pitchFamily="34" charset="0"/>
              <a:buChar char="•"/>
            </a:pPr>
            <a:r>
              <a:rPr lang="en-US" dirty="0">
                <a:hlinkClick r:id="rId3"/>
              </a:rPr>
              <a:t>What every programmer should know about floating point – David Goldberg</a:t>
            </a:r>
            <a:endParaRPr lang="en-US" dirty="0"/>
          </a:p>
          <a:p>
            <a:pPr marL="285750" indent="-285750">
              <a:spcAft>
                <a:spcPts val="1500"/>
              </a:spcAft>
              <a:buFont typeface="Arial" pitchFamily="34" charset="0"/>
              <a:buChar char="•"/>
            </a:pPr>
            <a:r>
              <a:rPr lang="en-US" dirty="0">
                <a:hlinkClick r:id="rId4"/>
              </a:rPr>
              <a:t>CppCon</a:t>
            </a:r>
            <a:r>
              <a:rPr lang="en-US" dirty="0"/>
              <a:t> </a:t>
            </a:r>
          </a:p>
          <a:p>
            <a:pPr marL="285750" indent="-285750">
              <a:spcAft>
                <a:spcPts val="1500"/>
              </a:spcAft>
              <a:buFont typeface="Arial" pitchFamily="34" charset="0"/>
              <a:buChar char="•"/>
            </a:pPr>
            <a:r>
              <a:rPr lang="en-US" dirty="0">
                <a:hlinkClick r:id="rId5"/>
              </a:rPr>
              <a:t>LearnCpp.com</a:t>
            </a:r>
            <a:endParaRPr lang="en-US" dirty="0"/>
          </a:p>
          <a:p>
            <a:pPr marL="285750" indent="-285750">
              <a:spcAft>
                <a:spcPts val="1500"/>
              </a:spcAft>
              <a:buFont typeface="Arial" pitchFamily="34" charset="0"/>
              <a:buChar char="•"/>
            </a:pPr>
            <a:r>
              <a:rPr lang="en-US" dirty="0">
                <a:hlinkClick r:id="rId6"/>
              </a:rPr>
              <a:t>CPlusPlus.com Tutorial</a:t>
            </a:r>
            <a:endParaRPr lang="en-US" dirty="0"/>
          </a:p>
          <a:p>
            <a:pPr marL="285750" indent="-285750">
              <a:spcAft>
                <a:spcPts val="1500"/>
              </a:spcAft>
              <a:buFont typeface="Arial" pitchFamily="34" charset="0"/>
              <a:buChar char="•"/>
            </a:pPr>
            <a:r>
              <a:rPr lang="en-US" dirty="0">
                <a:hlinkClick r:id="rId7"/>
              </a:rPr>
              <a:t>Tutorialspoint.com</a:t>
            </a:r>
            <a:endParaRPr lang="en-US" dirty="0"/>
          </a:p>
          <a:p>
            <a:pPr marL="285750" indent="-285750">
              <a:spcAft>
                <a:spcPts val="1500"/>
              </a:spcAft>
              <a:buFont typeface="Arial" pitchFamily="34" charset="0"/>
              <a:buChar char="•"/>
            </a:pPr>
            <a:r>
              <a:rPr lang="en-US" dirty="0">
                <a:hlinkClick r:id="rId8"/>
              </a:rPr>
              <a:t>The </a:t>
            </a:r>
            <a:r>
              <a:rPr lang="en-US" dirty="0" err="1">
                <a:hlinkClick r:id="rId8"/>
              </a:rPr>
              <a:t>Cherno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785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981200" y="1628800"/>
            <a:ext cx="8229600" cy="4068000"/>
          </a:xfrm>
        </p:spPr>
        <p:txBody>
          <a:bodyPr>
            <a:noAutofit/>
          </a:bodyPr>
          <a:lstStyle/>
          <a:p>
            <a:pPr marL="285750" indent="-285750">
              <a:spcAft>
                <a:spcPts val="1500"/>
              </a:spcAft>
              <a:buFont typeface="Arial" pitchFamily="34" charset="0"/>
              <a:buChar char="•"/>
            </a:pPr>
            <a:r>
              <a:rPr lang="en-US" dirty="0"/>
              <a:t>History of C++</a:t>
            </a:r>
          </a:p>
          <a:p>
            <a:pPr marL="285750" indent="-285750">
              <a:spcAft>
                <a:spcPts val="1500"/>
              </a:spcAft>
              <a:buFont typeface="Arial" pitchFamily="34" charset="0"/>
              <a:buChar char="•"/>
            </a:pPr>
            <a:r>
              <a:rPr lang="en-US" dirty="0"/>
              <a:t>Why C++</a:t>
            </a:r>
          </a:p>
          <a:p>
            <a:pPr marL="285750" indent="-285750">
              <a:spcAft>
                <a:spcPts val="1500"/>
              </a:spcAft>
              <a:buFont typeface="Arial" pitchFamily="34" charset="0"/>
              <a:buChar char="•"/>
            </a:pPr>
            <a:r>
              <a:rPr lang="en-US" dirty="0"/>
              <a:t>Hello World !!</a:t>
            </a:r>
          </a:p>
          <a:p>
            <a:pPr marL="285750" indent="-285750">
              <a:spcAft>
                <a:spcPts val="1500"/>
              </a:spcAft>
              <a:buFont typeface="Arial" pitchFamily="34" charset="0"/>
              <a:buChar char="•"/>
            </a:pPr>
            <a:r>
              <a:rPr lang="en-US" dirty="0"/>
              <a:t>The Tools</a:t>
            </a:r>
          </a:p>
          <a:p>
            <a:pPr marL="285750" indent="-285750">
              <a:spcAft>
                <a:spcPts val="1500"/>
              </a:spcAft>
              <a:buFont typeface="Arial" pitchFamily="34" charset="0"/>
              <a:buChar char="•"/>
            </a:pPr>
            <a:r>
              <a:rPr lang="en-US" dirty="0"/>
              <a:t>Stages of Compilation</a:t>
            </a:r>
          </a:p>
          <a:p>
            <a:pPr marL="285750" indent="-285750">
              <a:spcAft>
                <a:spcPts val="1500"/>
              </a:spcAft>
              <a:buFont typeface="Arial" pitchFamily="34" charset="0"/>
              <a:buChar char="•"/>
            </a:pPr>
            <a:r>
              <a:rPr lang="en-US" dirty="0"/>
              <a:t>Optimization Levels</a:t>
            </a:r>
          </a:p>
          <a:p>
            <a:pPr marL="285750" indent="-285750">
              <a:spcAft>
                <a:spcPts val="1500"/>
              </a:spcAft>
              <a:buFont typeface="Arial" pitchFamily="34" charset="0"/>
              <a:buChar char="•"/>
            </a:pPr>
            <a:r>
              <a:rPr lang="en-US" dirty="0"/>
              <a:t>Data Types and Operators</a:t>
            </a:r>
          </a:p>
          <a:p>
            <a:pPr marL="285750" indent="-285750">
              <a:spcAft>
                <a:spcPts val="1500"/>
              </a:spcAft>
              <a:buFont typeface="Arial" pitchFamily="34" charset="0"/>
              <a:buChar char="•"/>
            </a:pPr>
            <a:r>
              <a:rPr lang="en-US" dirty="0"/>
              <a:t>Control Structures</a:t>
            </a:r>
          </a:p>
          <a:p>
            <a:pPr marL="285750" indent="-285750">
              <a:spcAft>
                <a:spcPts val="1500"/>
              </a:spcAft>
              <a:buFont typeface="Arial" pitchFamily="34" charset="0"/>
              <a:buChar char="•"/>
            </a:pPr>
            <a:r>
              <a:rPr lang="en-US" dirty="0"/>
              <a:t>Functions</a:t>
            </a:r>
          </a:p>
          <a:p>
            <a:pPr marL="285750" indent="-285750">
              <a:spcAft>
                <a:spcPts val="1500"/>
              </a:spcAft>
              <a:buFont typeface="Arial" pitchFamily="34" charset="0"/>
              <a:buChar char="•"/>
            </a:pPr>
            <a:r>
              <a:rPr lang="en-US" dirty="0"/>
              <a:t>Pointers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4587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History of C++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919536" y="1556793"/>
            <a:ext cx="8229600" cy="1512168"/>
          </a:xfrm>
        </p:spPr>
        <p:txBody>
          <a:bodyPr>
            <a:noAutofit/>
          </a:bodyPr>
          <a:lstStyle/>
          <a:p>
            <a:pPr marL="285750" indent="-285750">
              <a:lnSpc>
                <a:spcPct val="10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/>
              <a:t>1980	: C with Classes by </a:t>
            </a:r>
            <a:r>
              <a:rPr lang="en-US" dirty="0">
                <a:hlinkClick r:id="rId2"/>
              </a:rPr>
              <a:t>Bjarne </a:t>
            </a:r>
            <a:r>
              <a:rPr lang="en-US" dirty="0" err="1">
                <a:hlinkClick r:id="rId2"/>
              </a:rPr>
              <a:t>Stroustrup</a:t>
            </a:r>
            <a:r>
              <a:rPr lang="en-US" dirty="0"/>
              <a:t>.</a:t>
            </a:r>
          </a:p>
          <a:p>
            <a:pPr marL="285750" indent="-285750">
              <a:lnSpc>
                <a:spcPct val="10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/>
              <a:t>1983	: C with Classes redesigned and called C++</a:t>
            </a:r>
          </a:p>
          <a:p>
            <a:pPr marL="285750" indent="-285750">
              <a:lnSpc>
                <a:spcPct val="10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/>
              <a:t>1989	: C++ 2.0</a:t>
            </a:r>
          </a:p>
          <a:p>
            <a:pPr marL="285750" indent="-285750">
              <a:lnSpc>
                <a:spcPct val="10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/>
              <a:t>1998	: The first official ISO standard (C++98)</a:t>
            </a:r>
          </a:p>
          <a:p>
            <a:pPr marL="285750" indent="-285750">
              <a:spcAft>
                <a:spcPts val="1500"/>
              </a:spcAft>
              <a:buFont typeface="Arial" pitchFamily="34" charset="0"/>
              <a:buChar char="•"/>
            </a:pP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560" y="2996952"/>
            <a:ext cx="7132320" cy="28499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35560" y="5733256"/>
            <a:ext cx="5904656" cy="288032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pPr>
              <a:lnSpc>
                <a:spcPts val="2000"/>
              </a:lnSpc>
            </a:pPr>
            <a:r>
              <a:rPr lang="en-GB" sz="1000" b="1" i="1" dirty="0"/>
              <a:t>Source</a:t>
            </a:r>
            <a:r>
              <a:rPr lang="en-GB" sz="1000" b="1" dirty="0"/>
              <a:t>: http://herbsutter.com/2013/10/03/trip-report-fall-iso-c-standards-meeting/</a:t>
            </a:r>
          </a:p>
        </p:txBody>
      </p:sp>
    </p:spTree>
    <p:extLst>
      <p:ext uri="{BB962C8B-B14F-4D97-AF65-F5344CB8AC3E}">
        <p14:creationId xmlns:p14="http://schemas.microsoft.com/office/powerpoint/2010/main" val="1273372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C++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004E91-1BDE-41B5-A397-C25D9459F21C}"/>
              </a:ext>
            </a:extLst>
          </p:cNvPr>
          <p:cNvSpPr txBox="1"/>
          <p:nvPr/>
        </p:nvSpPr>
        <p:spPr>
          <a:xfrm>
            <a:off x="2063552" y="1556792"/>
            <a:ext cx="70567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you need to write code that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Runs fast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Touches memory level directly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Can handle complexity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C++ rules in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Gaming industry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Financial applications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Image 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Embedded systems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Telco applications </a:t>
            </a:r>
            <a:r>
              <a:rPr lang="en-US" dirty="0" err="1"/>
              <a:t>etc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most popular language after Python and Java (</a:t>
            </a:r>
            <a:r>
              <a:rPr lang="en-US" dirty="0">
                <a:hlinkClick r:id="rId2"/>
              </a:rPr>
              <a:t>IEEE Spectrum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56172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Hello World!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2B1B4D-3733-46D9-9E51-E6DBB18AC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26" y="1340768"/>
            <a:ext cx="3790950" cy="1866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A4A759-6136-46F0-B204-4787D8B80466}"/>
              </a:ext>
            </a:extLst>
          </p:cNvPr>
          <p:cNvSpPr txBox="1"/>
          <p:nvPr/>
        </p:nvSpPr>
        <p:spPr>
          <a:xfrm>
            <a:off x="5015880" y="1340768"/>
            <a:ext cx="568863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Preprocessor directive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Why return 0?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Main function in C++ has an integer return type.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 traditionally indicates that the program ran successfully.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Not mandatory for main function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Iostream – for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cout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The global objects </a:t>
            </a:r>
            <a:r>
              <a:rPr lang="en-US" i="1" dirty="0" err="1"/>
              <a:t>std</a:t>
            </a:r>
            <a:r>
              <a:rPr lang="en-US" i="1" dirty="0"/>
              <a:t>::</a:t>
            </a:r>
            <a:r>
              <a:rPr lang="en-US" i="1" dirty="0" err="1"/>
              <a:t>cout</a:t>
            </a:r>
            <a:r>
              <a:rPr lang="en-US" i="1" dirty="0"/>
              <a:t> and </a:t>
            </a:r>
            <a:r>
              <a:rPr lang="en-US" i="1" dirty="0" err="1"/>
              <a:t>std</a:t>
            </a:r>
            <a:r>
              <a:rPr lang="en-US" i="1" dirty="0"/>
              <a:t>::</a:t>
            </a:r>
            <a:r>
              <a:rPr lang="en-US" i="1" dirty="0" err="1"/>
              <a:t>wcout</a:t>
            </a:r>
            <a:r>
              <a:rPr lang="en-US" i="1" dirty="0"/>
              <a:t> control output to a stream buffer of implementation-defined type (derived from </a:t>
            </a:r>
            <a:r>
              <a:rPr lang="en-US" i="1" dirty="0" err="1"/>
              <a:t>std</a:t>
            </a:r>
            <a:r>
              <a:rPr lang="en-US" i="1" dirty="0"/>
              <a:t>::</a:t>
            </a:r>
            <a:r>
              <a:rPr lang="en-US" i="1" dirty="0" err="1"/>
              <a:t>streambuf</a:t>
            </a:r>
            <a:r>
              <a:rPr lang="en-US" i="1" dirty="0"/>
              <a:t>), associated with the standard C output stream </a:t>
            </a:r>
            <a:r>
              <a:rPr lang="en-US" i="1" dirty="0" err="1"/>
              <a:t>stdout</a:t>
            </a:r>
            <a:r>
              <a:rPr lang="en-US" i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&lt;&lt; </a:t>
            </a:r>
            <a:r>
              <a:rPr lang="en-US" dirty="0">
                <a:sym typeface="Wingdings" panose="05000000000000000000" pitchFamily="2" charset="2"/>
              </a:rPr>
              <a:t> operator overloading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96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" y="490542"/>
            <a:ext cx="11292840" cy="836355"/>
          </a:xfrm>
        </p:spPr>
        <p:txBody>
          <a:bodyPr/>
          <a:lstStyle/>
          <a:p>
            <a:r>
              <a:rPr lang="en-GB" sz="2800" b="1" dirty="0"/>
              <a:t>Stages of Compilation</a:t>
            </a:r>
          </a:p>
        </p:txBody>
      </p:sp>
      <p:graphicFrame>
        <p:nvGraphicFramePr>
          <p:cNvPr id="9" name="Diagram 8"/>
          <p:cNvGraphicFramePr/>
          <p:nvPr/>
        </p:nvGraphicFramePr>
        <p:xfrm>
          <a:off x="839416" y="1052736"/>
          <a:ext cx="10513168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2974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9CDE9-2286-6210-026B-FF71AF06A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2"/>
            <a:ext cx="11292840" cy="6800798"/>
          </a:xfrm>
        </p:spPr>
        <p:txBody>
          <a:bodyPr/>
          <a:lstStyle/>
          <a:p>
            <a:r>
              <a:rPr lang="en-US" b="1" dirty="0"/>
              <a:t>Code:</a:t>
            </a:r>
            <a:br>
              <a:rPr lang="en-US" dirty="0"/>
            </a:br>
            <a:r>
              <a:rPr lang="en-US" dirty="0"/>
              <a:t>#include &lt;iostream&gt;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#define GREETING "Hello, World!"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int main() {</a:t>
            </a:r>
            <a:br>
              <a:rPr lang="en-US" dirty="0"/>
            </a:br>
            <a:r>
              <a:rPr lang="en-US" dirty="0"/>
              <a:t>    std::</a:t>
            </a:r>
            <a:r>
              <a:rPr lang="en-US" dirty="0" err="1"/>
              <a:t>cout</a:t>
            </a:r>
            <a:r>
              <a:rPr lang="en-US" dirty="0"/>
              <a:t> &lt;&lt; GREETING &lt;&lt; std::</a:t>
            </a:r>
            <a:r>
              <a:rPr lang="en-US" dirty="0" err="1"/>
              <a:t>endl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return 0;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Then try below in the </a:t>
            </a:r>
            <a:r>
              <a:rPr lang="en-US" b="1" dirty="0" err="1"/>
              <a:t>cmd</a:t>
            </a:r>
            <a:r>
              <a:rPr lang="en-US" b="1" dirty="0"/>
              <a:t>:</a:t>
            </a:r>
            <a:br>
              <a:rPr lang="en-US" b="1" dirty="0"/>
            </a:br>
            <a:r>
              <a:rPr lang="en-US" dirty="0"/>
              <a:t>Pre-processor:</a:t>
            </a:r>
            <a:br>
              <a:rPr lang="en-US" dirty="0"/>
            </a:br>
            <a:r>
              <a:rPr lang="en-US" dirty="0"/>
              <a:t>&gt;&gt;</a:t>
            </a:r>
            <a:r>
              <a:rPr lang="pt-BR" dirty="0"/>
              <a:t>g++ -E example.cpp -o preprocessed_example.cpp</a:t>
            </a:r>
            <a:br>
              <a:rPr lang="pt-BR" dirty="0"/>
            </a:br>
            <a:r>
              <a:rPr lang="en-US" dirty="0"/>
              <a:t>Compiler:</a:t>
            </a:r>
            <a:br>
              <a:rPr lang="pt-BR" dirty="0"/>
            </a:br>
            <a:r>
              <a:rPr lang="pt-BR" dirty="0"/>
              <a:t>&gt;&gt;g++ -S preprocessed_example.cpp -o assembly_example.s</a:t>
            </a:r>
            <a:br>
              <a:rPr lang="pt-BR" dirty="0"/>
            </a:br>
            <a:r>
              <a:rPr lang="en-US" dirty="0"/>
              <a:t>Assembler:</a:t>
            </a:r>
            <a:br>
              <a:rPr lang="pt-BR" dirty="0"/>
            </a:br>
            <a:r>
              <a:rPr lang="pt-BR" dirty="0"/>
              <a:t>&gt;&gt;</a:t>
            </a:r>
            <a:r>
              <a:rPr lang="en-US" dirty="0"/>
              <a:t>g++ -c </a:t>
            </a:r>
            <a:r>
              <a:rPr lang="en-US" dirty="0" err="1"/>
              <a:t>assembly_example.s</a:t>
            </a:r>
            <a:r>
              <a:rPr lang="en-US" dirty="0"/>
              <a:t> -o </a:t>
            </a:r>
            <a:r>
              <a:rPr lang="en-US" dirty="0" err="1"/>
              <a:t>object_example.o</a:t>
            </a:r>
            <a:br>
              <a:rPr lang="en-US" dirty="0"/>
            </a:br>
            <a:r>
              <a:rPr lang="en-US" dirty="0"/>
              <a:t>Linker:</a:t>
            </a:r>
            <a:br>
              <a:rPr lang="en-US" dirty="0"/>
            </a:br>
            <a:r>
              <a:rPr lang="en-US" dirty="0"/>
              <a:t>&gt;&gt;g++ -o </a:t>
            </a:r>
            <a:r>
              <a:rPr lang="en-US" dirty="0" err="1"/>
              <a:t>example_executable</a:t>
            </a:r>
            <a:r>
              <a:rPr lang="en-US" dirty="0"/>
              <a:t> </a:t>
            </a:r>
            <a:r>
              <a:rPr lang="en-US" dirty="0" err="1"/>
              <a:t>object_example.o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Pre-processor (g++ -E): </a:t>
            </a:r>
            <a:r>
              <a:rPr lang="en-US" dirty="0"/>
              <a:t>Processes example.cpp and creates preprocessed_example.cpp.</a:t>
            </a:r>
            <a:br>
              <a:rPr lang="en-US" dirty="0"/>
            </a:br>
            <a:r>
              <a:rPr lang="en-US" b="1" dirty="0"/>
              <a:t>Compiler (g++ -S): </a:t>
            </a:r>
            <a:r>
              <a:rPr lang="en-US" dirty="0"/>
              <a:t>Compiles preprocessed_example.cpp into </a:t>
            </a:r>
            <a:r>
              <a:rPr lang="en-US" dirty="0" err="1"/>
              <a:t>assembly_example.s</a:t>
            </a:r>
            <a:r>
              <a:rPr lang="en-US" dirty="0"/>
              <a:t>.</a:t>
            </a:r>
            <a:br>
              <a:rPr lang="en-US" dirty="0"/>
            </a:br>
            <a:r>
              <a:rPr lang="en-US" b="1" dirty="0"/>
              <a:t>Assembler (g++ -c): </a:t>
            </a:r>
            <a:r>
              <a:rPr lang="en-US" dirty="0"/>
              <a:t>Assembles </a:t>
            </a:r>
            <a:r>
              <a:rPr lang="en-US" dirty="0" err="1"/>
              <a:t>assembly_example.s</a:t>
            </a:r>
            <a:r>
              <a:rPr lang="en-US" dirty="0"/>
              <a:t> into </a:t>
            </a:r>
            <a:r>
              <a:rPr lang="en-US" dirty="0" err="1"/>
              <a:t>object_example.o</a:t>
            </a:r>
            <a:r>
              <a:rPr lang="en-US" dirty="0"/>
              <a:t>.</a:t>
            </a:r>
            <a:br>
              <a:rPr lang="en-US" dirty="0"/>
            </a:br>
            <a:r>
              <a:rPr lang="en-US" b="1" dirty="0"/>
              <a:t>Linker (g++ -o): </a:t>
            </a:r>
            <a:r>
              <a:rPr lang="en-US" dirty="0"/>
              <a:t>Links </a:t>
            </a:r>
            <a:r>
              <a:rPr lang="en-US" dirty="0" err="1"/>
              <a:t>object_example.o</a:t>
            </a:r>
            <a:r>
              <a:rPr lang="en-US" dirty="0"/>
              <a:t> to create </a:t>
            </a:r>
            <a:r>
              <a:rPr lang="en-US" dirty="0" err="1"/>
              <a:t>example_executable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1175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FDD2E-1013-4FDB-9BCD-62458C8CD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740" y="454541"/>
            <a:ext cx="11292840" cy="836355"/>
          </a:xfrm>
        </p:spPr>
        <p:txBody>
          <a:bodyPr/>
          <a:lstStyle/>
          <a:p>
            <a:r>
              <a:rPr lang="en-US" sz="2400" b="1" dirty="0"/>
              <a:t>Preprocessor Directives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290BE4-56D6-4F4B-8F0D-C14E41CDA864}"/>
              </a:ext>
            </a:extLst>
          </p:cNvPr>
          <p:cNvSpPr txBox="1"/>
          <p:nvPr/>
        </p:nvSpPr>
        <p:spPr>
          <a:xfrm>
            <a:off x="3359696" y="1268760"/>
            <a:ext cx="63367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Shows paths to clear up code for pre-processer!!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define code paths for different conditions/platforms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define definitions to replace in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include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shows error messages during compilations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…</a:t>
            </a:r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0E24EC9-32F7-454E-8018-3E884CEF4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400" y="1268760"/>
            <a:ext cx="2088232" cy="3970318"/>
          </a:xfrm>
          <a:prstGeom prst="rect">
            <a:avLst/>
          </a:prstGeom>
          <a:solidFill>
            <a:srgbClr val="1717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76176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6E6E6"/>
                </a:solidFill>
                <a:effectLst/>
                <a:latin typeface="+mj-lt"/>
                <a:cs typeface="Segoe UI" panose="020B0502040204020203" pitchFamily="34" charset="0"/>
                <a:hlinkClick r:id="rId2"/>
              </a:rPr>
              <a:t>#define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6E6E6"/>
                </a:solidFill>
                <a:effectLst/>
                <a:latin typeface="+mj-lt"/>
                <a:cs typeface="Segoe UI" panose="020B0502040204020203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6E6E6"/>
                </a:solidFill>
                <a:effectLst/>
                <a:latin typeface="+mj-lt"/>
                <a:cs typeface="Segoe UI" panose="020B0502040204020203" pitchFamily="34" charset="0"/>
                <a:hlinkClick r:id="rId3"/>
              </a:rPr>
              <a:t>#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E6E6E6"/>
                </a:solidFill>
                <a:effectLst/>
                <a:latin typeface="+mj-lt"/>
                <a:cs typeface="Segoe UI" panose="020B0502040204020203" pitchFamily="34" charset="0"/>
                <a:hlinkClick r:id="rId3"/>
              </a:rPr>
              <a:t>elif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6E6E6"/>
                </a:solidFill>
                <a:effectLst/>
                <a:latin typeface="+mj-lt"/>
                <a:cs typeface="Segoe UI" panose="020B0502040204020203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6E6E6"/>
                </a:solidFill>
                <a:effectLst/>
                <a:latin typeface="+mj-lt"/>
                <a:cs typeface="Segoe UI" panose="020B0502040204020203" pitchFamily="34" charset="0"/>
                <a:hlinkClick r:id="rId3"/>
              </a:rPr>
              <a:t>#else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6E6E6"/>
                </a:solidFill>
                <a:effectLst/>
                <a:latin typeface="+mj-lt"/>
                <a:cs typeface="Segoe UI" panose="020B0502040204020203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6E6E6"/>
                </a:solidFill>
                <a:effectLst/>
                <a:latin typeface="+mj-lt"/>
                <a:cs typeface="Segoe UI" panose="020B0502040204020203" pitchFamily="34" charset="0"/>
                <a:hlinkClick r:id="rId3"/>
              </a:rPr>
              <a:t>#endif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6E6E6"/>
                </a:solidFill>
                <a:effectLst/>
                <a:latin typeface="+mj-lt"/>
                <a:cs typeface="Segoe UI" panose="020B0502040204020203" pitchFamily="34" charset="0"/>
                <a:hlinkClick r:id="rId4"/>
              </a:rPr>
              <a:t>#error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6E6E6"/>
                </a:solidFill>
                <a:effectLst/>
                <a:latin typeface="+mj-lt"/>
                <a:cs typeface="Segoe UI" panose="020B0502040204020203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6E6E6"/>
                </a:solidFill>
                <a:effectLst/>
                <a:latin typeface="+mj-lt"/>
                <a:cs typeface="Segoe UI" panose="020B0502040204020203" pitchFamily="34" charset="0"/>
                <a:hlinkClick r:id="rId3"/>
              </a:rPr>
              <a:t>#if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6E6E6"/>
                </a:solidFill>
                <a:effectLst/>
                <a:latin typeface="+mj-lt"/>
                <a:cs typeface="Segoe UI" panose="020B0502040204020203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6E6E6"/>
                </a:solidFill>
                <a:effectLst/>
                <a:latin typeface="+mj-lt"/>
                <a:cs typeface="Segoe UI" panose="020B0502040204020203" pitchFamily="34" charset="0"/>
                <a:hlinkClick r:id="rId5"/>
              </a:rPr>
              <a:t>#ifdef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6E6E6"/>
                </a:solidFill>
                <a:effectLst/>
                <a:latin typeface="+mj-lt"/>
                <a:cs typeface="Segoe UI" panose="020B0502040204020203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6E6E6"/>
                </a:solidFill>
                <a:effectLst/>
                <a:latin typeface="+mj-lt"/>
                <a:cs typeface="Segoe UI" panose="020B0502040204020203" pitchFamily="34" charset="0"/>
                <a:hlinkClick r:id="rId5"/>
              </a:rPr>
              <a:t>#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E6E6E6"/>
                </a:solidFill>
                <a:effectLst/>
                <a:latin typeface="+mj-lt"/>
                <a:cs typeface="Segoe UI" panose="020B0502040204020203" pitchFamily="34" charset="0"/>
                <a:hlinkClick r:id="rId5"/>
              </a:rPr>
              <a:t>ifndef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6E6E6"/>
                </a:solidFill>
                <a:effectLst/>
                <a:latin typeface="+mj-lt"/>
                <a:cs typeface="Segoe UI" panose="020B0502040204020203" pitchFamily="34" charset="0"/>
                <a:hlinkClick r:id="rId6"/>
              </a:rPr>
              <a:t>#import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6E6E6"/>
                </a:solidFill>
                <a:effectLst/>
                <a:latin typeface="+mj-lt"/>
                <a:cs typeface="Segoe UI" panose="020B0502040204020203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6E6E6"/>
                </a:solidFill>
                <a:effectLst/>
                <a:latin typeface="+mj-lt"/>
                <a:cs typeface="Segoe UI" panose="020B0502040204020203" pitchFamily="34" charset="0"/>
                <a:hlinkClick r:id="rId7"/>
              </a:rPr>
              <a:t>#include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6E6E6"/>
                </a:solidFill>
                <a:effectLst/>
                <a:latin typeface="+mj-lt"/>
                <a:cs typeface="Segoe UI" panose="020B0502040204020203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6E6E6"/>
                </a:solidFill>
                <a:effectLst/>
                <a:latin typeface="+mj-lt"/>
                <a:cs typeface="Segoe UI" panose="020B0502040204020203" pitchFamily="34" charset="0"/>
                <a:hlinkClick r:id="rId8"/>
              </a:rPr>
              <a:t>#line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6E6E6"/>
                </a:solidFill>
                <a:effectLst/>
                <a:latin typeface="+mj-lt"/>
                <a:cs typeface="Segoe UI" panose="020B0502040204020203" pitchFamily="34" charset="0"/>
                <a:hlinkClick r:id="rId9"/>
              </a:rPr>
              <a:t>#pragma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6E6E6"/>
                </a:solidFill>
                <a:effectLst/>
                <a:latin typeface="+mj-lt"/>
                <a:cs typeface="Segoe UI" panose="020B0502040204020203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6E6E6"/>
                </a:solidFill>
                <a:effectLst/>
                <a:latin typeface="+mj-lt"/>
                <a:cs typeface="Segoe UI" panose="020B0502040204020203" pitchFamily="34" charset="0"/>
                <a:hlinkClick r:id="rId10"/>
              </a:rPr>
              <a:t>#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E6E6E6"/>
                </a:solidFill>
                <a:effectLst/>
                <a:latin typeface="+mj-lt"/>
                <a:cs typeface="Segoe UI" panose="020B0502040204020203" pitchFamily="34" charset="0"/>
                <a:hlinkClick r:id="rId10"/>
              </a:rPr>
              <a:t>undef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6E6E6"/>
                </a:solidFill>
                <a:effectLst/>
                <a:latin typeface="+mj-lt"/>
                <a:cs typeface="Segoe UI" panose="020B0502040204020203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6E6E6"/>
                </a:solidFill>
                <a:effectLst/>
                <a:latin typeface="+mj-lt"/>
                <a:cs typeface="Segoe UI" panose="020B0502040204020203" pitchFamily="34" charset="0"/>
                <a:hlinkClick r:id="rId11"/>
              </a:rPr>
              <a:t>#using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6944883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LSEG 1">
      <a:dk1>
        <a:srgbClr val="000000"/>
      </a:dk1>
      <a:lt1>
        <a:srgbClr val="FFFFFF"/>
      </a:lt1>
      <a:dk2>
        <a:srgbClr val="001EFF"/>
      </a:dk2>
      <a:lt2>
        <a:srgbClr val="E7E6E6"/>
      </a:lt2>
      <a:accent1>
        <a:srgbClr val="001EFF"/>
      </a:accent1>
      <a:accent2>
        <a:srgbClr val="FF5000"/>
      </a:accent2>
      <a:accent3>
        <a:srgbClr val="FFC800"/>
      </a:accent3>
      <a:accent4>
        <a:srgbClr val="00D0D3"/>
      </a:accent4>
      <a:accent5>
        <a:srgbClr val="9064CD"/>
      </a:accent5>
      <a:accent6>
        <a:srgbClr val="00C389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seg_ppt_arial_210128_E" id="{713FD7DA-D138-CE45-8C16-8AEB7F3A40D3}" vid="{427D5929-6758-474C-9D98-910E282ED16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7525</TotalTime>
  <Words>2169</Words>
  <Application>Microsoft Office PowerPoint</Application>
  <PresentationFormat>Widescreen</PresentationFormat>
  <Paragraphs>339</Paragraphs>
  <Slides>26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Arial Unicode MS</vt:lpstr>
      <vt:lpstr>Calibri</vt:lpstr>
      <vt:lpstr>Consolas</vt:lpstr>
      <vt:lpstr>euclid_circular_a</vt:lpstr>
      <vt:lpstr>System Font Regular</vt:lpstr>
      <vt:lpstr>Wingdings</vt:lpstr>
      <vt:lpstr>Template</vt:lpstr>
      <vt:lpstr>Programming with C++   LSEG Technology  22nd August 2024 </vt:lpstr>
      <vt:lpstr>What you will need today?</vt:lpstr>
      <vt:lpstr>Agenda</vt:lpstr>
      <vt:lpstr>History of C++</vt:lpstr>
      <vt:lpstr>Why C++</vt:lpstr>
      <vt:lpstr>Hello World!</vt:lpstr>
      <vt:lpstr>Stages of Compilation</vt:lpstr>
      <vt:lpstr>Code: #include &lt;iostream&gt;  #define GREETING "Hello, World!"  int main() {     std::cout &lt;&lt; GREETING &lt;&lt; std::endl;     return 0; }  Then try below in the cmd: Pre-processor: &gt;&gt;g++ -E example.cpp -o preprocessed_example.cpp Compiler: &gt;&gt;g++ -S preprocessed_example.cpp -o assembly_example.s Assembler: &gt;&gt;g++ -c assembly_example.s -o object_example.o Linker: &gt;&gt;g++ -o example_executable object_example.o  Pre-processor (g++ -E): Processes example.cpp and creates preprocessed_example.cpp. Compiler (g++ -S): Compiles preprocessed_example.cpp into assembly_example.s. Assembler (g++ -c): Assembles assembly_example.s into object_example.o. Linker (g++ -o): Links object_example.o to create example_executable.</vt:lpstr>
      <vt:lpstr>Preprocessor Directives</vt:lpstr>
      <vt:lpstr>Optimization Levels</vt:lpstr>
      <vt:lpstr>1. g++ -O0 -S example.cpp -o example_O0.s 2. g++ -O1 -S example.cpp -o example_O1.s 3. g++ -O2 -S example.cpp -o example_O2.s 4. g++ -O3 -S example.cpp -o example_O3.s 5. g++ -Ofast -S example.cpp -o example_Ofast.s  -O0: The assembly code will be straightforward and closely related to the original C++ code, including explicit loop constructs and function calls. -O1: The code might start to eliminate some redundant operations and simplify certain constructs. -O2: The code will likely have more aggressive optimizations, such as loop unrolling, inline functions, and dead code elimination. -O3: Expect more complex optimizations, including aggressive inlining, vectorization, and additional performance-enhancing transformations. -Ofast: The code might use non-standard optimizations for faster execution, potentially sacrificing precision or compliance with standards. </vt:lpstr>
      <vt:lpstr>Variables</vt:lpstr>
      <vt:lpstr>Data Types</vt:lpstr>
      <vt:lpstr>Operators</vt:lpstr>
      <vt:lpstr>Operators</vt:lpstr>
      <vt:lpstr>Operator overloading</vt:lpstr>
      <vt:lpstr>Control Flow</vt:lpstr>
      <vt:lpstr>Arrays</vt:lpstr>
      <vt:lpstr>Functions</vt:lpstr>
      <vt:lpstr>C++ Pointers</vt:lpstr>
      <vt:lpstr>C++ pointers cntd..</vt:lpstr>
      <vt:lpstr>Pointer arithmetic</vt:lpstr>
      <vt:lpstr>C++ references</vt:lpstr>
      <vt:lpstr>C++ data alignment</vt:lpstr>
      <vt:lpstr>C++ categories of computations </vt:lpstr>
      <vt:lpstr>References</vt:lpstr>
    </vt:vector>
  </TitlesOfParts>
  <Company>The Template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Timothy Rylatt</dc:creator>
  <cp:lastModifiedBy>Lasidu Dilshan</cp:lastModifiedBy>
  <cp:revision>424</cp:revision>
  <dcterms:created xsi:type="dcterms:W3CDTF">2013-05-02T19:51:48Z</dcterms:created>
  <dcterms:modified xsi:type="dcterms:W3CDTF">2024-09-07T04:13:00Z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SEG Template">
    <vt:lpwstr>1</vt:lpwstr>
  </property>
  <property fmtid="{D5CDD505-2E9C-101B-9397-08002B2CF9AE}" pid="3" name="Category">
    <vt:lpwstr>Millennium</vt:lpwstr>
  </property>
</Properties>
</file>