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1"/>
  </p:notesMasterIdLst>
  <p:handoutMasterIdLst>
    <p:handoutMasterId r:id="rId12"/>
  </p:handoutMasterIdLst>
  <p:sldIdLst>
    <p:sldId id="330" r:id="rId2"/>
    <p:sldId id="334" r:id="rId3"/>
    <p:sldId id="341" r:id="rId4"/>
    <p:sldId id="340" r:id="rId5"/>
    <p:sldId id="339" r:id="rId6"/>
    <p:sldId id="337" r:id="rId7"/>
    <p:sldId id="342" r:id="rId8"/>
    <p:sldId id="343" r:id="rId9"/>
    <p:sldId id="33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 1" id="{8CB7711C-C8ED-4BAD-B2CB-A932EE074C10}">
          <p14:sldIdLst>
            <p14:sldId id="330"/>
          </p14:sldIdLst>
        </p14:section>
        <p14:section name="Part 2" id="{E4BE66CA-CC55-41E8-B6A6-05FCCD07435E}">
          <p14:sldIdLst>
            <p14:sldId id="334"/>
            <p14:sldId id="341"/>
            <p14:sldId id="340"/>
            <p14:sldId id="339"/>
            <p14:sldId id="337"/>
            <p14:sldId id="342"/>
            <p14:sldId id="343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hvajith, Samudra" initials="VS" lastIdx="2" clrIdx="0">
    <p:extLst>
      <p:ext uri="{19B8F6BF-5375-455C-9EA6-DF929625EA0E}">
        <p15:presenceInfo xmlns:p15="http://schemas.microsoft.com/office/powerpoint/2012/main" userId="S::Samudra.Vishvajith@lseg.com::3152f7ee-41e5-42c2-833c-96e56df760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162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6" autoAdjust="0"/>
    <p:restoredTop sz="95297" autoAdjust="0"/>
  </p:normalViewPr>
  <p:slideViewPr>
    <p:cSldViewPr>
      <p:cViewPr varScale="1">
        <p:scale>
          <a:sx n="155" d="100"/>
          <a:sy n="155" d="100"/>
        </p:scale>
        <p:origin x="330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3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8D3B3-F4EC-430A-88F7-69F91FB7095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Millennium Information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A7756-60A3-49C2-9BD0-C9C18176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E6DB-3108-45CC-BD75-81BE0C5BAE4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Millennium Information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49A85-9E90-41BD-BEB8-7532371D6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6347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749A85-9E90-41BD-BEB8-7532371D69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00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73E0A-6B69-4A41-B396-69D078C3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40299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954D9A-9052-0548-8F96-30DF5F626F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5569C39-850C-8844-8CB1-375647A40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EFA6CB-2938-9643-8A4F-8B00BEAA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6095CF7-91B2-8349-A9B3-DFEDA668A9F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294B7ED-AA10-F14A-98C4-CFF3C3752CF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80" y="2477217"/>
            <a:ext cx="3621933" cy="35997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BFB330-7342-4D46-A8A1-2F81921D98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200" y="1719074"/>
            <a:ext cx="11274552" cy="5377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3EAB3BB-6363-1A4D-A895-CB8434F45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D839B87-F3C6-0E43-B791-E78E9FB33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46AF2F-F48B-4941-88F0-66C1B9F94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80548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able Placeholder 16">
            <a:extLst>
              <a:ext uri="{FF2B5EF4-FFF2-40B4-BE49-F238E27FC236}">
                <a16:creationId xmlns:a16="http://schemas.microsoft.com/office/drawing/2014/main" id="{3AD29173-F6C9-F74A-B351-0DB370CB674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268471" y="1216152"/>
            <a:ext cx="8466137" cy="4860798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7A22888-369A-CD48-BFCA-F3E6A0AB0D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2584123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373E-9312-A846-B92B-647FC8779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A8E6B-F9F3-5A49-A5D1-E2CD28CEB9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719072"/>
            <a:ext cx="2584451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E264FE5-AD88-EA47-96B6-57C5CF6D0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1DE9E9F-9494-C545-A7C0-4E6E285C6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411062-ACBE-0046-B73E-A9848BEE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2430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BE44-A32A-1D4B-B799-DF2F04C59D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6089" y="1219200"/>
            <a:ext cx="11301412" cy="4857750"/>
          </a:xfrm>
        </p:spPr>
        <p:txBody>
          <a:bodyPr/>
          <a:lstStyle>
            <a:lvl1pPr>
              <a:lnSpc>
                <a:spcPts val="3150"/>
              </a:lnSpc>
              <a:defRPr sz="3000"/>
            </a:lvl1pPr>
            <a:lvl2pPr marL="260747" indent="-254794">
              <a:lnSpc>
                <a:spcPts val="3150"/>
              </a:lnSpc>
              <a:tabLst/>
              <a:defRPr sz="3000"/>
            </a:lvl2pPr>
            <a:lvl3pPr marL="516731" indent="-251222">
              <a:lnSpc>
                <a:spcPts val="3150"/>
              </a:lnSpc>
              <a:tabLst/>
              <a:defRPr sz="3000"/>
            </a:lvl3pPr>
            <a:lvl4pPr marL="816769" indent="-251222">
              <a:lnSpc>
                <a:spcPts val="3150"/>
              </a:lnSpc>
              <a:tabLst/>
              <a:defRPr sz="3000"/>
            </a:lvl4pPr>
            <a:lvl5pPr marL="1072754" indent="-251222">
              <a:lnSpc>
                <a:spcPts val="3150"/>
              </a:lnSpc>
              <a:tabLst/>
              <a:defRPr sz="3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34E2F-D075-2945-96CA-E103128A6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CDD3135-EA37-314A-932E-5A3F3B75F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749E74-6A2D-CC42-BD07-6AE71161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34048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1A0D25-F25A-DB4C-B313-1C6B2CA82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E9FE2-58A8-5644-ABBC-BE8C0809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275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A91CF-724F-F849-8EC6-1862349C9EB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" y="1186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FC12F-631E-FB41-9522-84F79D4B1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8448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D3E535-B83A-2C4A-9CEC-95DCCB18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2554"/>
            <a:ext cx="12187791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F638D2-4151-064F-A8FC-9820259B0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179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ADF1840-5813-9B40-91F8-1DD2802D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AA0A0-FC13-904D-805B-2F9916B89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28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184525" y="1219200"/>
            <a:ext cx="8550083" cy="485775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35E3C39-6E46-DB42-84D0-8DF19DE15F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393" y="1216154"/>
            <a:ext cx="2584123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B87BB7-CC6E-4546-B9D9-F5B561E6A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EFCD43B-C151-8D4F-8BE9-BB88424757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1719072"/>
            <a:ext cx="2584451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1E4AAA-5279-2C44-9119-A45A05836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87FFABA-8A60-D741-8F8E-768D3E08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9B51F71-38DB-3341-A28A-EAEA7E2D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04428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13F3096-B253-B446-B30D-408512F875B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57201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Chart Placeholder 4">
            <a:extLst>
              <a:ext uri="{FF2B5EF4-FFF2-40B4-BE49-F238E27FC236}">
                <a16:creationId xmlns:a16="http://schemas.microsoft.com/office/drawing/2014/main" id="{9ABBAB52-E7A5-C347-99D3-55DAEA5AE61A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8304561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5" name="Chart Placeholder 4">
            <a:extLst>
              <a:ext uri="{FF2B5EF4-FFF2-40B4-BE49-F238E27FC236}">
                <a16:creationId xmlns:a16="http://schemas.microsoft.com/office/drawing/2014/main" id="{84674231-9C6E-7444-8865-E735F32DFF2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378165" y="1719072"/>
            <a:ext cx="3430241" cy="4357878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6344C50-8283-1D47-B6C8-0840567C7A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A3E1B1-E89E-0B40-97E9-60232EF19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E294410-3906-7841-8F09-DB9438CD3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0C3DBB3A-7430-9B47-90E0-1359740F9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C32221-E113-6F43-B543-D5E0D8813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04152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ABAE3F-7DCE-9347-8AFD-E9823E78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0808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7" y="1186"/>
            <a:ext cx="12187788" cy="6855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1E19D-E7AF-0A4B-BFD1-50F5088E1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640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A0C0F5-AA97-7F4E-9C8E-106934D7CE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1B6FD-71DB-8347-8355-8A5A53F3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996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1" y="1421999"/>
            <a:ext cx="11711999" cy="4662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403" y="1872000"/>
            <a:ext cx="8880000" cy="3573208"/>
          </a:xfrm>
        </p:spPr>
        <p:txBody>
          <a:bodyPr anchor="t" anchorCtr="0">
            <a:noAutofit/>
          </a:bodyPr>
          <a:lstStyle>
            <a:lvl1pPr>
              <a:lnSpc>
                <a:spcPts val="5500"/>
              </a:lnSpc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 here.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5067" y="6354000"/>
            <a:ext cx="2032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49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684000"/>
            <a:ext cx="7920000" cy="504000"/>
          </a:xfrm>
        </p:spPr>
        <p:txBody>
          <a:bodyPr lIns="0" tIns="0" rIns="0" bIns="0" anchor="t" anchorCtr="0">
            <a:normAutofit/>
          </a:bodyPr>
          <a:lstStyle>
            <a:lvl1pPr algn="l">
              <a:defRPr sz="3000" b="1" i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enter slide title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55067" y="6354000"/>
            <a:ext cx="2032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1871999"/>
            <a:ext cx="8832000" cy="4068000"/>
          </a:xfr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0"/>
              </a:spcBef>
              <a:buFontTx/>
              <a:buNone/>
              <a:defRPr sz="1800" baseline="0"/>
            </a:lvl1pPr>
            <a:lvl2pPr marL="0">
              <a:lnSpc>
                <a:spcPts val="2600"/>
              </a:lnSpc>
              <a:spcBef>
                <a:spcPts val="0"/>
              </a:spcBef>
              <a:defRPr sz="1500" baseline="0">
                <a:solidFill>
                  <a:schemeClr val="tx2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enter text</a:t>
            </a:r>
          </a:p>
          <a:p>
            <a:pPr lvl="1"/>
            <a:r>
              <a:rPr lang="en-US" dirty="0"/>
              <a:t>For bullets click Increase Indent</a:t>
            </a:r>
          </a:p>
        </p:txBody>
      </p:sp>
    </p:spTree>
    <p:extLst>
      <p:ext uri="{BB962C8B-B14F-4D97-AF65-F5344CB8AC3E}">
        <p14:creationId xmlns:p14="http://schemas.microsoft.com/office/powerpoint/2010/main" val="379990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 Whit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9A152C5-5077-FC4A-BCCB-3DFEC77B96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6" y="2554"/>
            <a:ext cx="12187791" cy="68528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3A962-B681-7042-BB75-4CECFD7D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2ACF3-4E55-3E4A-9DF6-DD2360673B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3576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FD28C4B-C14A-9A4E-8DB9-65182165CC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193092"/>
            <a:ext cx="11292840" cy="41592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7243F0-36C0-394C-B44F-F7EB5F83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0" y="5438853"/>
            <a:ext cx="3272400" cy="14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0566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Blue Grif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invertebrate, coelenterate, jellyfish&#10;&#10;Description automatically generated">
            <a:extLst>
              <a:ext uri="{FF2B5EF4-FFF2-40B4-BE49-F238E27FC236}">
                <a16:creationId xmlns:a16="http://schemas.microsoft.com/office/drawing/2014/main" id="{80C55A7A-67FF-424E-AC8B-273913E143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6" y="0"/>
            <a:ext cx="12187791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2DA344-FA70-B34A-9133-BC6783A14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832104"/>
          </a:xfrm>
        </p:spPr>
        <p:txBody>
          <a:bodyPr anchor="t" anchorCtr="0">
            <a:noAutofit/>
          </a:bodyPr>
          <a:lstStyle>
            <a:lvl1pPr algn="l">
              <a:lnSpc>
                <a:spcPts val="2850"/>
              </a:lnSpc>
              <a:defRPr sz="27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B4870ED-2F4B-FA48-88F8-985151CCF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9285" y="1645920"/>
            <a:ext cx="11292840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INSERT SUBTITLE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9BFBB605-22E7-AD45-B654-3EC16778C8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199" y="2203252"/>
            <a:ext cx="11292840" cy="41592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3F04B-BD5B-0E48-82F7-FE19F694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5441182"/>
            <a:ext cx="3272400" cy="1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308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F7B9B1F-F13B-AB43-9A79-B2D620DD2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30A4DD-4727-6248-AF42-0F4E780DD9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393" y="1216152"/>
            <a:ext cx="11290108" cy="4860798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ts val="108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System Font Regular"/>
              <a:buNone/>
              <a:tabLst>
                <a:tab pos="510779" algn="l"/>
              </a:tabLst>
              <a:defRPr/>
            </a:pPr>
            <a:r>
              <a:rPr lang="en-US"/>
              <a:t>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642BA-B95D-A54A-8BA1-3519EE7D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92AE0D-1239-1448-94D3-56AC5DAE3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320DB9A-C2F8-A443-81A7-FEC3DF28A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413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216152"/>
            <a:ext cx="11292840" cy="4860798"/>
          </a:xfrm>
        </p:spPr>
        <p:txBody>
          <a:bodyPr>
            <a:noAutofit/>
          </a:bodyPr>
          <a:lstStyle>
            <a:lvl1pPr>
              <a:lnSpc>
                <a:spcPts val="975"/>
              </a:lnSpc>
              <a:defRPr/>
            </a:lvl1pPr>
            <a:lvl2pPr>
              <a:lnSpc>
                <a:spcPts val="975"/>
              </a:lnSpc>
              <a:defRPr/>
            </a:lvl2pPr>
            <a:lvl3pPr>
              <a:lnSpc>
                <a:spcPts val="975"/>
              </a:lnSpc>
              <a:defRPr/>
            </a:lvl3pPr>
            <a:lvl4pPr>
              <a:lnSpc>
                <a:spcPts val="975"/>
              </a:lnSpc>
              <a:defRPr/>
            </a:lvl4pPr>
            <a:lvl5pPr>
              <a:lnSpc>
                <a:spcPts val="975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EA89B45-254C-1648-82FC-24A895BDC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6A302E-543D-484F-AB3D-0D856CE98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28D65C-3CB4-2742-A64A-F5A89D041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0622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391" y="1719276"/>
            <a:ext cx="11292840" cy="4350784"/>
          </a:xfrm>
        </p:spPr>
        <p:txBody>
          <a:bodyPr>
            <a:noAutofit/>
          </a:bodyPr>
          <a:lstStyle>
            <a:lvl1pPr>
              <a:lnSpc>
                <a:spcPts val="975"/>
              </a:lnSpc>
              <a:defRPr/>
            </a:lvl1pPr>
            <a:lvl2pPr>
              <a:lnSpc>
                <a:spcPts val="975"/>
              </a:lnSpc>
              <a:defRPr/>
            </a:lvl2pPr>
            <a:lvl3pPr>
              <a:lnSpc>
                <a:spcPts val="975"/>
              </a:lnSpc>
              <a:defRPr/>
            </a:lvl3pPr>
            <a:lvl4pPr>
              <a:lnSpc>
                <a:spcPts val="975"/>
              </a:lnSpc>
              <a:defRPr/>
            </a:lvl4pPr>
            <a:lvl5pPr>
              <a:lnSpc>
                <a:spcPts val="975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602A9-D877-4940-9DE1-6679875BF6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393" y="1216154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23DCC1-3921-DA48-82CA-E2A0A19CB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4B6C49-331E-7244-8105-B89EA2C0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B130EFE-1C02-914A-B998-14E3CB672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FB7791B-53E5-1841-98DF-2D9F21673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5431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719072"/>
            <a:ext cx="3621933" cy="435787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1719072"/>
            <a:ext cx="3621933" cy="4357878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F11439-3BD4-F04A-A336-2A40162C6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034E237-D7FA-B047-9817-D420DBEFD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36B5871-F4C8-2846-B595-9539D0EB5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8495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252CC-06D0-6443-A466-42380DD7DA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8F7A556-289E-9943-A009-CF7C50A31B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393" y="1216154"/>
            <a:ext cx="11292840" cy="398639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/>
              <a:t>SUBHEAD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4EA4BB5-FAC4-E04D-B03F-C1B21FFCB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228600"/>
            <a:ext cx="11292840" cy="628048"/>
          </a:xfrm>
        </p:spPr>
        <p:txBody>
          <a:bodyPr anchor="t" anchorCtr="0">
            <a:normAutofit/>
          </a:bodyPr>
          <a:lstStyle>
            <a:lvl1pPr algn="l">
              <a:lnSpc>
                <a:spcPts val="1635"/>
              </a:lnSpc>
              <a:defRPr sz="1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9D6F57-08CB-A14C-A65D-48B83A25772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96382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7AE7F2-F946-264A-A410-D764A5FE36B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129080" y="1719072"/>
            <a:ext cx="3621933" cy="43578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D54D69A-E6F9-0E40-A21F-63AC1846A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57AFA5F-9431-694A-A658-F2766808B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B9CEA19-9239-4D48-B06B-9DE65A554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812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20BA0-E558-E84B-BD82-A782777D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2"/>
            <a:ext cx="11292840" cy="8363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19EFE-CBBC-1144-A90F-60B7098F7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19200"/>
            <a:ext cx="11290299" cy="4935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FB7E-6AB9-9844-B77A-9889EFF31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36907" y="6327648"/>
            <a:ext cx="4224528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Millennium Information Technologies</a:t>
            </a:r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A4653DC-0D04-0E48-A8E0-33988CB79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61434" y="6327648"/>
            <a:ext cx="1063751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306C321-5DEA-E846-8834-CF697406C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3473" y="6327648"/>
            <a:ext cx="484632" cy="3017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GB"/>
              <a:t>Page </a:t>
            </a:r>
            <a:fld id="{AA13198A-D2A6-4D79-B2AB-6FDB563266BD}" type="slidenum">
              <a:rPr lang="en-GB" smtClean="0"/>
              <a:pPr algn="l"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2615C-FCCD-AA41-8989-41767D5DA7B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1139" y="6194806"/>
            <a:ext cx="1501200" cy="6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</p:sldLayoutIdLst>
  <p:hf sldNum="0" hdr="0" ftr="0" dt="0"/>
  <p:txStyles>
    <p:titleStyle>
      <a:lvl1pPr algn="l" defTabSz="685800" rtl="0" eaLnBrk="1" latinLnBrk="0" hangingPunct="1">
        <a:lnSpc>
          <a:spcPts val="1935"/>
        </a:lnSpc>
        <a:spcBef>
          <a:spcPct val="0"/>
        </a:spcBef>
        <a:buNone/>
        <a:defRPr sz="1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None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29779" indent="-123825" algn="l" defTabSz="685800" rtl="0" eaLnBrk="1" latinLnBrk="0" hangingPunct="1">
        <a:lnSpc>
          <a:spcPts val="975"/>
        </a:lnSpc>
        <a:spcBef>
          <a:spcPts val="375"/>
        </a:spcBef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58366" indent="-123444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88144" indent="-126206" algn="l" defTabSz="685800" rtl="0" eaLnBrk="1" latinLnBrk="0" hangingPunct="1">
        <a:lnSpc>
          <a:spcPts val="975"/>
        </a:lnSpc>
        <a:spcBef>
          <a:spcPts val="450"/>
        </a:spcBef>
        <a:buFont typeface="Arial" panose="020B0604020202020204" pitchFamily="34" charset="0"/>
        <a:buChar char="•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516731" indent="-121444" algn="l" defTabSz="685800" rtl="0" eaLnBrk="1" latinLnBrk="0" hangingPunct="1">
        <a:lnSpc>
          <a:spcPts val="975"/>
        </a:lnSpc>
        <a:spcBef>
          <a:spcPts val="450"/>
        </a:spcBef>
        <a:buFont typeface="System Font Regular"/>
        <a:buChar char="-"/>
        <a:tabLst/>
        <a:defRPr sz="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5120">
          <p15:clr>
            <a:srgbClr val="F26B43"/>
          </p15:clr>
        </p15:guide>
        <p15:guide id="3" orient="horz" pos="76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pos="375">
          <p15:clr>
            <a:srgbClr val="F26B43"/>
          </p15:clr>
        </p15:guide>
        <p15:guide id="6" pos="9867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382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cppreference.com/w/cpp/language/templates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st.org/" TargetMode="Externa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552" y="1872000"/>
            <a:ext cx="7128792" cy="35732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Programming with C++</a:t>
            </a:r>
            <a:br>
              <a:rPr lang="en-GB" dirty="0"/>
            </a:br>
            <a:r>
              <a:rPr lang="en-GB" sz="2800" dirty="0"/>
              <a:t>Session 03</a:t>
            </a:r>
            <a:br>
              <a:rPr lang="en-GB" dirty="0"/>
            </a:br>
            <a:br>
              <a:rPr lang="en-GB" dirty="0"/>
            </a:br>
            <a:br>
              <a:rPr lang="en-GB" sz="2800" dirty="0"/>
            </a:br>
            <a:r>
              <a:rPr lang="en-GB" sz="2000" dirty="0"/>
              <a:t>LSEG Technology</a:t>
            </a:r>
            <a:br>
              <a:rPr lang="en-GB" sz="2000" dirty="0"/>
            </a:br>
            <a:br>
              <a:rPr lang="en-GB" sz="2000" dirty="0"/>
            </a:br>
            <a:r>
              <a:rPr lang="en-GB" sz="1600" dirty="0"/>
              <a:t>05</a:t>
            </a:r>
            <a:r>
              <a:rPr lang="en-GB" sz="1600" baseline="30000" dirty="0"/>
              <a:t>th</a:t>
            </a:r>
            <a:r>
              <a:rPr lang="en-GB" sz="2000" dirty="0"/>
              <a:t> </a:t>
            </a:r>
            <a:r>
              <a:rPr lang="en-GB" sz="1600" dirty="0"/>
              <a:t>September 2024</a:t>
            </a:r>
            <a:br>
              <a:rPr lang="en-GB" sz="1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502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Agenda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40412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Smart Pointers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Templates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Data Structures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STL Algorithms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Exceptions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Boost</a:t>
            </a:r>
          </a:p>
          <a:p>
            <a:pPr>
              <a:spcAft>
                <a:spcPts val="1500"/>
              </a:spcAft>
            </a:pPr>
            <a:endParaRPr lang="en-US" sz="2000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8431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Smart Pointers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404120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Manage the lifetime of dynamically allocated objects.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/>
              <a:t>Less Bugs (reducing the likelihood of memory leaks and dangling pointers)</a:t>
            </a:r>
          </a:p>
          <a:p>
            <a:pPr>
              <a:spcAft>
                <a:spcPts val="1500"/>
              </a:spcAft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std::</a:t>
            </a:r>
            <a:r>
              <a:rPr lang="en-US" sz="2000" dirty="0" err="1"/>
              <a:t>unique_ptr</a:t>
            </a:r>
            <a:r>
              <a:rPr lang="en-US" sz="2000" dirty="0"/>
              <a:t> (Single ownership)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std::</a:t>
            </a:r>
            <a:r>
              <a:rPr lang="en-US" sz="2000" dirty="0" err="1"/>
              <a:t>shared_ptr</a:t>
            </a:r>
            <a:r>
              <a:rPr lang="en-US" sz="2000" dirty="0"/>
              <a:t>(Shared ownership)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std::</a:t>
            </a:r>
            <a:r>
              <a:rPr lang="en-US" sz="2000" dirty="0" err="1"/>
              <a:t>weak_ptr</a:t>
            </a:r>
            <a:r>
              <a:rPr lang="en-US" sz="2000" dirty="0"/>
              <a:t> (No ownership)</a:t>
            </a:r>
          </a:p>
          <a:p>
            <a:pPr>
              <a:spcAft>
                <a:spcPts val="1500"/>
              </a:spcAft>
            </a:pPr>
            <a:endParaRPr lang="en-US" sz="2000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1200150" lvl="2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28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Smart Pointers - Summary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4041200"/>
          </a:xfrm>
        </p:spPr>
        <p:txBody>
          <a:bodyPr>
            <a:noAutofit/>
          </a:bodyPr>
          <a:lstStyle/>
          <a:p>
            <a:pPr>
              <a:spcAft>
                <a:spcPts val="1500"/>
              </a:spcAft>
            </a:pP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US" dirty="0"/>
          </a:p>
          <a:p>
            <a:pPr marL="1200150" lvl="2" indent="-285750"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7D6C64E-16FA-E684-9754-9684F17E0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89001"/>
              </p:ext>
            </p:extLst>
          </p:nvPr>
        </p:nvGraphicFramePr>
        <p:xfrm>
          <a:off x="888050" y="1628800"/>
          <a:ext cx="9456420" cy="3816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105">
                  <a:extLst>
                    <a:ext uri="{9D8B030D-6E8A-4147-A177-3AD203B41FA5}">
                      <a16:colId xmlns:a16="http://schemas.microsoft.com/office/drawing/2014/main" val="731379976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3393371079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3239709132"/>
                    </a:ext>
                  </a:extLst>
                </a:gridCol>
                <a:gridCol w="2364105">
                  <a:extLst>
                    <a:ext uri="{9D8B030D-6E8A-4147-A177-3AD203B41FA5}">
                      <a16:colId xmlns:a16="http://schemas.microsoft.com/office/drawing/2014/main" val="2196302021"/>
                    </a:ext>
                  </a:extLst>
                </a:gridCol>
              </a:tblGrid>
              <a:tr h="424047">
                <a:tc>
                  <a:txBody>
                    <a:bodyPr/>
                    <a:lstStyle/>
                    <a:p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std::</a:t>
                      </a:r>
                      <a:r>
                        <a:rPr lang="en-US" sz="18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unique_ptr</a:t>
                      </a:r>
                      <a:endParaRPr lang="en-US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std::</a:t>
                      </a:r>
                      <a:r>
                        <a:rPr lang="en-US" sz="18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shared_ptr</a:t>
                      </a:r>
                      <a:endParaRPr lang="en-US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std::</a:t>
                      </a:r>
                      <a:r>
                        <a:rPr lang="en-US" sz="1800" b="1" dirty="0" err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weak_ptr</a:t>
                      </a:r>
                      <a:endParaRPr lang="en-US" sz="18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22122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r>
                        <a:rPr lang="en-US" sz="1800" b="1" dirty="0"/>
                        <a:t>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ownership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42841"/>
                  </a:ext>
                </a:extLst>
              </a:tr>
              <a:tr h="742082">
                <a:tc>
                  <a:txBody>
                    <a:bodyPr/>
                    <a:lstStyle/>
                    <a:p>
                      <a:r>
                        <a:rPr lang="en-US" sz="1800" b="1" dirty="0"/>
                        <a:t>Copyable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(movable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66309"/>
                  </a:ext>
                </a:extLst>
              </a:tr>
              <a:tr h="424047">
                <a:tc>
                  <a:txBody>
                    <a:bodyPr/>
                    <a:lstStyle/>
                    <a:p>
                      <a:r>
                        <a:rPr lang="en-US" sz="1800" b="1" dirty="0"/>
                        <a:t>Reference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631946"/>
                  </a:ext>
                </a:extLst>
              </a:tr>
              <a:tr h="742082">
                <a:tc>
                  <a:txBody>
                    <a:bodyPr/>
                    <a:lstStyle/>
                    <a:p>
                      <a:r>
                        <a:rPr lang="en-US" sz="1800" b="1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due to reference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620829"/>
                  </a:ext>
                </a:extLst>
              </a:tr>
              <a:tr h="1060118">
                <a:tc>
                  <a:txBody>
                    <a:bodyPr/>
                    <a:lstStyle/>
                    <a:p>
                      <a:r>
                        <a:rPr lang="en-US" sz="1800" b="1" dirty="0"/>
                        <a:t>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Single owner, no shared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Multiple Owners, Shared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Avoid circular references and observe Objects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892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00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Templates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1232888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Very powerful tool in C++ 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Compile time code generation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Function Templates, Class Templates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Templates - cppreference.com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2FABE-08C6-4320-88C7-090BA31CB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3151957"/>
            <a:ext cx="4324350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B46F59-5154-4517-96E4-6573CB42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150" y="3009083"/>
            <a:ext cx="2609850" cy="24288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30CC0AC-E083-444D-9377-6A4A4B8E50E4}"/>
              </a:ext>
            </a:extLst>
          </p:cNvPr>
          <p:cNvSpPr/>
          <p:nvPr/>
        </p:nvSpPr>
        <p:spPr>
          <a:xfrm>
            <a:off x="2685248" y="4429567"/>
            <a:ext cx="1152128" cy="163621"/>
          </a:xfrm>
          <a:prstGeom prst="rect">
            <a:avLst/>
          </a:prstGeom>
          <a:solidFill>
            <a:srgbClr val="FF33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FD545A-45D4-487B-972B-A07A47858683}"/>
              </a:ext>
            </a:extLst>
          </p:cNvPr>
          <p:cNvSpPr/>
          <p:nvPr/>
        </p:nvSpPr>
        <p:spPr>
          <a:xfrm>
            <a:off x="6180025" y="3052972"/>
            <a:ext cx="2609850" cy="736067"/>
          </a:xfrm>
          <a:prstGeom prst="rect">
            <a:avLst/>
          </a:prstGeom>
          <a:solidFill>
            <a:srgbClr val="FF33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B32A4-6BEA-458D-8AA2-CD5BE7F3AE03}"/>
              </a:ext>
            </a:extLst>
          </p:cNvPr>
          <p:cNvSpPr/>
          <p:nvPr/>
        </p:nvSpPr>
        <p:spPr>
          <a:xfrm>
            <a:off x="2685248" y="4602071"/>
            <a:ext cx="1466536" cy="163620"/>
          </a:xfrm>
          <a:prstGeom prst="rect">
            <a:avLst/>
          </a:prstGeom>
          <a:solidFill>
            <a:srgbClr val="CCCC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665E15-D2F8-422E-8B95-FEA836F9AF3F}"/>
              </a:ext>
            </a:extLst>
          </p:cNvPr>
          <p:cNvSpPr/>
          <p:nvPr/>
        </p:nvSpPr>
        <p:spPr>
          <a:xfrm>
            <a:off x="6180025" y="3875249"/>
            <a:ext cx="2609850" cy="710191"/>
          </a:xfrm>
          <a:prstGeom prst="rect">
            <a:avLst/>
          </a:prstGeom>
          <a:solidFill>
            <a:srgbClr val="CCCC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3AEE0-7208-4A44-BCD6-EE9BB0A55B76}"/>
              </a:ext>
            </a:extLst>
          </p:cNvPr>
          <p:cNvSpPr/>
          <p:nvPr/>
        </p:nvSpPr>
        <p:spPr>
          <a:xfrm>
            <a:off x="2685248" y="4774574"/>
            <a:ext cx="1322520" cy="163620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4F89FA-FE29-4C5B-A5AE-58C7132C8A3C}"/>
              </a:ext>
            </a:extLst>
          </p:cNvPr>
          <p:cNvSpPr/>
          <p:nvPr/>
        </p:nvSpPr>
        <p:spPr>
          <a:xfrm>
            <a:off x="6181059" y="4672931"/>
            <a:ext cx="2608816" cy="710190"/>
          </a:xfrm>
          <a:prstGeom prst="rect">
            <a:avLst/>
          </a:prstGeom>
          <a:solidFill>
            <a:srgbClr val="FF9900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0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Data Structures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252903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400" dirty="0"/>
              <a:t>Array –  Fixed-size collections of elements of the same type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400" dirty="0"/>
              <a:t>Vector – Dynamic Arrays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400" dirty="0"/>
              <a:t>Map - Collection of key-value pairs, where keys are unique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400" dirty="0"/>
              <a:t>Set - Collection of unique elements stored in a sorted order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400" dirty="0"/>
              <a:t>List – Dynamic size collection of elements of the same type, Doubly linked list</a:t>
            </a:r>
          </a:p>
          <a:p>
            <a:pPr>
              <a:lnSpc>
                <a:spcPct val="150000"/>
              </a:lnSpc>
              <a:spcAft>
                <a:spcPts val="1500"/>
              </a:spcAft>
            </a:pPr>
            <a:endParaRPr lang="en-US" sz="2400" dirty="0"/>
          </a:p>
          <a:p>
            <a:pPr>
              <a:lnSpc>
                <a:spcPct val="150000"/>
              </a:lnSpc>
              <a:spcAft>
                <a:spcPts val="15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870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STL Algorithms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252903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GB" sz="2000" dirty="0"/>
              <a:t>C++ Standard library come with predefined algorithms 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 err="1"/>
              <a:t>std</a:t>
            </a:r>
            <a:r>
              <a:rPr lang="en-US" sz="2000" dirty="0"/>
              <a:t>::find, 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find_if</a:t>
            </a:r>
            <a:r>
              <a:rPr lang="en-US" sz="2000" dirty="0"/>
              <a:t>, </a:t>
            </a: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find_if_not</a:t>
            </a:r>
            <a:endParaRPr lang="en-US" sz="2000" dirty="0"/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 err="1"/>
              <a:t>std</a:t>
            </a:r>
            <a:r>
              <a:rPr lang="en-US" sz="2000" dirty="0"/>
              <a:t>::</a:t>
            </a:r>
            <a:r>
              <a:rPr lang="en-US" sz="2000" dirty="0" err="1"/>
              <a:t>for_each</a:t>
            </a:r>
            <a:endParaRPr lang="en-US" sz="2000" dirty="0"/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 err="1"/>
              <a:t>std</a:t>
            </a:r>
            <a:r>
              <a:rPr lang="en-US" sz="2000" dirty="0"/>
              <a:t>::max, </a:t>
            </a:r>
            <a:r>
              <a:rPr lang="en-US" sz="2000" dirty="0" err="1"/>
              <a:t>std</a:t>
            </a:r>
            <a:r>
              <a:rPr lang="en-US" sz="2000" dirty="0"/>
              <a:t>::min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US" sz="2000" dirty="0" err="1"/>
              <a:t>std</a:t>
            </a:r>
            <a:r>
              <a:rPr lang="en-US" sz="2000" dirty="0"/>
              <a:t>::sort</a:t>
            </a:r>
            <a:endParaRPr lang="en-GB" sz="2000" dirty="0"/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r>
              <a:rPr lang="en-GB" sz="2000" dirty="0"/>
              <a:t>and many more. Refer </a:t>
            </a:r>
            <a:r>
              <a:rPr lang="en-US" sz="2000" dirty="0">
                <a:hlinkClick r:id="rId2"/>
              </a:rPr>
              <a:t>Algorithms library - cppreference.com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490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Exceptions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252903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Safeguard the application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Built in, Custom exceptions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an unexpected thing happens, you can handle it by returning a special value from the function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a piece of code detects an exceptional situation, it throws an exception. Another piece of code catches the exception and takes appropriate 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C++ compiler doesn’t force you to catch every exception that might occur.</a:t>
            </a:r>
          </a:p>
          <a:p>
            <a:pPr marL="285750" indent="-285750">
              <a:lnSpc>
                <a:spcPct val="150000"/>
              </a:lnSpc>
              <a:spcAft>
                <a:spcPts val="1500"/>
              </a:spcAft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7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1500"/>
              </a:spcAft>
            </a:pPr>
            <a:r>
              <a:rPr lang="en-US" dirty="0"/>
              <a:t>Boost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88051" y="1188000"/>
            <a:ext cx="10583949" cy="3321120"/>
          </a:xfrm>
        </p:spPr>
        <p:txBody>
          <a:bodyPr>
            <a:noAutofit/>
          </a:bodyPr>
          <a:lstStyle/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Set of libraries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GB" dirty="0"/>
              <a:t>D</a:t>
            </a:r>
            <a:r>
              <a:rPr lang="en-US" dirty="0" err="1"/>
              <a:t>ata</a:t>
            </a:r>
            <a:r>
              <a:rPr lang="en-US" dirty="0"/>
              <a:t> structures and algorithms not in standard library (some)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Web service support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Some advanced date time support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Advanced regex support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Advanced string formatting support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Boost Graph Library (BGL) – for graph processing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/>
              <a:t>boost::optional </a:t>
            </a:r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r>
              <a:rPr lang="en-US" dirty="0">
                <a:hlinkClick r:id="rId2"/>
              </a:rPr>
              <a:t>https://www.boost.org/</a:t>
            </a:r>
            <a:endParaRPr lang="en-US" dirty="0"/>
          </a:p>
          <a:p>
            <a:pPr marL="285750" indent="-285750">
              <a:spcAft>
                <a:spcPts val="1500"/>
              </a:spcAft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41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SEG 1">
      <a:dk1>
        <a:srgbClr val="000000"/>
      </a:dk1>
      <a:lt1>
        <a:srgbClr val="FFFFFF"/>
      </a:lt1>
      <a:dk2>
        <a:srgbClr val="001EFF"/>
      </a:dk2>
      <a:lt2>
        <a:srgbClr val="E7E6E6"/>
      </a:lt2>
      <a:accent1>
        <a:srgbClr val="001EFF"/>
      </a:accent1>
      <a:accent2>
        <a:srgbClr val="FF5000"/>
      </a:accent2>
      <a:accent3>
        <a:srgbClr val="FFC800"/>
      </a:accent3>
      <a:accent4>
        <a:srgbClr val="00D0D3"/>
      </a:accent4>
      <a:accent5>
        <a:srgbClr val="9064CD"/>
      </a:accent5>
      <a:accent6>
        <a:srgbClr val="00C38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seg_ppt_arial_210128_E" id="{713FD7DA-D138-CE45-8C16-8AEB7F3A40D3}" vid="{427D5929-6758-474C-9D98-910E282ED1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9735</TotalTime>
  <Words>390</Words>
  <Application>Microsoft Office PowerPoint</Application>
  <PresentationFormat>Widescreen</PresentationFormat>
  <Paragraphs>79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System Font Regular</vt:lpstr>
      <vt:lpstr>Wingdings</vt:lpstr>
      <vt:lpstr>Template</vt:lpstr>
      <vt:lpstr>Programming with C++ Session 03   LSEG Technology  05th September 2024 </vt:lpstr>
      <vt:lpstr>Agenda</vt:lpstr>
      <vt:lpstr>Smart Pointers</vt:lpstr>
      <vt:lpstr>Smart Pointers - Summary</vt:lpstr>
      <vt:lpstr>Templates</vt:lpstr>
      <vt:lpstr>Data Structures</vt:lpstr>
      <vt:lpstr>STL Algorithms</vt:lpstr>
      <vt:lpstr>Exceptions</vt:lpstr>
      <vt:lpstr>Boost</vt:lpstr>
    </vt:vector>
  </TitlesOfParts>
  <Company>The Template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Rylatt</dc:creator>
  <cp:lastModifiedBy>Liyanage, Umesh</cp:lastModifiedBy>
  <cp:revision>684</cp:revision>
  <dcterms:created xsi:type="dcterms:W3CDTF">2013-05-02T19:51:48Z</dcterms:created>
  <dcterms:modified xsi:type="dcterms:W3CDTF">2024-09-05T10:14:52Z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SEG Template">
    <vt:lpwstr>1</vt:lpwstr>
  </property>
  <property fmtid="{D5CDD505-2E9C-101B-9397-08002B2CF9AE}" pid="3" name="Category">
    <vt:lpwstr>Millennium</vt:lpwstr>
  </property>
</Properties>
</file>