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67" r:id="rId5"/>
    <p:sldId id="260" r:id="rId6"/>
    <p:sldId id="261" r:id="rId7"/>
    <p:sldId id="262" r:id="rId8"/>
    <p:sldId id="263" r:id="rId9"/>
    <p:sldId id="264" r:id="rId10"/>
    <p:sldId id="265" r:id="rId11"/>
    <p:sldId id="266" r:id="rId12"/>
    <p:sldId id="268" r:id="rId13"/>
    <p:sldId id="269" r:id="rId14"/>
    <p:sldId id="270" r:id="rId15"/>
    <p:sldId id="273" r:id="rId16"/>
    <p:sldId id="274" r:id="rId17"/>
    <p:sldId id="275" r:id="rId18"/>
    <p:sldId id="276" r:id="rId19"/>
    <p:sldId id="277" r:id="rId20"/>
    <p:sldId id="278" r:id="rId21"/>
    <p:sldId id="279" r:id="rId22"/>
    <p:sldId id="280" r:id="rId23"/>
    <p:sldId id="281"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7" autoAdjust="0"/>
    <p:restoredTop sz="94660"/>
  </p:normalViewPr>
  <p:slideViewPr>
    <p:cSldViewPr snapToGrid="0">
      <p:cViewPr varScale="1">
        <p:scale>
          <a:sx n="111" d="100"/>
          <a:sy n="111" d="100"/>
        </p:scale>
        <p:origin x="72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3EBD32-7A66-487E-8020-EA34EF36B432}" type="datetimeFigureOut">
              <a:rPr lang="en-IN" smtClean="0"/>
              <a:t>20/10/23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49C65B1-D494-43CB-8A11-01D4DB8FE3B6}" type="slidenum">
              <a:rPr lang="en-IN" smtClean="0"/>
              <a:t>‹#›</a:t>
            </a:fld>
            <a:endParaRPr lang="en-IN"/>
          </a:p>
        </p:txBody>
      </p:sp>
    </p:spTree>
    <p:extLst>
      <p:ext uri="{BB962C8B-B14F-4D97-AF65-F5344CB8AC3E}">
        <p14:creationId xmlns:p14="http://schemas.microsoft.com/office/powerpoint/2010/main" val="355487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3EBD32-7A66-487E-8020-EA34EF36B432}" type="datetimeFigureOut">
              <a:rPr lang="en-IN" smtClean="0"/>
              <a:t>20/10/23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9C65B1-D494-43CB-8A11-01D4DB8FE3B6}" type="slidenum">
              <a:rPr lang="en-IN" smtClean="0"/>
              <a:t>‹#›</a:t>
            </a:fld>
            <a:endParaRPr lang="en-IN"/>
          </a:p>
        </p:txBody>
      </p:sp>
    </p:spTree>
    <p:extLst>
      <p:ext uri="{BB962C8B-B14F-4D97-AF65-F5344CB8AC3E}">
        <p14:creationId xmlns:p14="http://schemas.microsoft.com/office/powerpoint/2010/main" val="3488162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3EBD32-7A66-487E-8020-EA34EF36B432}" type="datetimeFigureOut">
              <a:rPr lang="en-IN" smtClean="0"/>
              <a:t>20/10/23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9C65B1-D494-43CB-8A11-01D4DB8FE3B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9816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3EBD32-7A66-487E-8020-EA34EF36B432}" type="datetimeFigureOut">
              <a:rPr lang="en-IN" smtClean="0"/>
              <a:t>20/10/23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9C65B1-D494-43CB-8A11-01D4DB8FE3B6}" type="slidenum">
              <a:rPr lang="en-IN" smtClean="0"/>
              <a:t>‹#›</a:t>
            </a:fld>
            <a:endParaRPr lang="en-IN"/>
          </a:p>
        </p:txBody>
      </p:sp>
    </p:spTree>
    <p:extLst>
      <p:ext uri="{BB962C8B-B14F-4D97-AF65-F5344CB8AC3E}">
        <p14:creationId xmlns:p14="http://schemas.microsoft.com/office/powerpoint/2010/main" val="4184046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3EBD32-7A66-487E-8020-EA34EF36B432}" type="datetimeFigureOut">
              <a:rPr lang="en-IN" smtClean="0"/>
              <a:t>20/10/23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9C65B1-D494-43CB-8A11-01D4DB8FE3B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95925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3EBD32-7A66-487E-8020-EA34EF36B432}" type="datetimeFigureOut">
              <a:rPr lang="en-IN" smtClean="0"/>
              <a:t>20/10/23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9C65B1-D494-43CB-8A11-01D4DB8FE3B6}" type="slidenum">
              <a:rPr lang="en-IN" smtClean="0"/>
              <a:t>‹#›</a:t>
            </a:fld>
            <a:endParaRPr lang="en-IN"/>
          </a:p>
        </p:txBody>
      </p:sp>
    </p:spTree>
    <p:extLst>
      <p:ext uri="{BB962C8B-B14F-4D97-AF65-F5344CB8AC3E}">
        <p14:creationId xmlns:p14="http://schemas.microsoft.com/office/powerpoint/2010/main" val="48185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3EBD32-7A66-487E-8020-EA34EF36B432}" type="datetimeFigureOut">
              <a:rPr lang="en-IN" smtClean="0"/>
              <a:t>20/10/23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9C65B1-D494-43CB-8A11-01D4DB8FE3B6}" type="slidenum">
              <a:rPr lang="en-IN" smtClean="0"/>
              <a:t>‹#›</a:t>
            </a:fld>
            <a:endParaRPr lang="en-IN"/>
          </a:p>
        </p:txBody>
      </p:sp>
    </p:spTree>
    <p:extLst>
      <p:ext uri="{BB962C8B-B14F-4D97-AF65-F5344CB8AC3E}">
        <p14:creationId xmlns:p14="http://schemas.microsoft.com/office/powerpoint/2010/main" val="3751844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3EBD32-7A66-487E-8020-EA34EF36B432}" type="datetimeFigureOut">
              <a:rPr lang="en-IN" smtClean="0"/>
              <a:t>20/10/23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9C65B1-D494-43CB-8A11-01D4DB8FE3B6}" type="slidenum">
              <a:rPr lang="en-IN" smtClean="0"/>
              <a:t>‹#›</a:t>
            </a:fld>
            <a:endParaRPr lang="en-IN"/>
          </a:p>
        </p:txBody>
      </p:sp>
    </p:spTree>
    <p:extLst>
      <p:ext uri="{BB962C8B-B14F-4D97-AF65-F5344CB8AC3E}">
        <p14:creationId xmlns:p14="http://schemas.microsoft.com/office/powerpoint/2010/main" val="3992699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3EBD32-7A66-487E-8020-EA34EF36B432}" type="datetimeFigureOut">
              <a:rPr lang="en-IN" smtClean="0"/>
              <a:t>20/10/23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9C65B1-D494-43CB-8A11-01D4DB8FE3B6}" type="slidenum">
              <a:rPr lang="en-IN" smtClean="0"/>
              <a:t>‹#›</a:t>
            </a:fld>
            <a:endParaRPr lang="en-IN"/>
          </a:p>
        </p:txBody>
      </p:sp>
    </p:spTree>
    <p:extLst>
      <p:ext uri="{BB962C8B-B14F-4D97-AF65-F5344CB8AC3E}">
        <p14:creationId xmlns:p14="http://schemas.microsoft.com/office/powerpoint/2010/main" val="3836211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3EBD32-7A66-487E-8020-EA34EF36B432}" type="datetimeFigureOut">
              <a:rPr lang="en-IN" smtClean="0"/>
              <a:t>20/10/23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9C65B1-D494-43CB-8A11-01D4DB8FE3B6}" type="slidenum">
              <a:rPr lang="en-IN" smtClean="0"/>
              <a:t>‹#›</a:t>
            </a:fld>
            <a:endParaRPr lang="en-IN"/>
          </a:p>
        </p:txBody>
      </p:sp>
    </p:spTree>
    <p:extLst>
      <p:ext uri="{BB962C8B-B14F-4D97-AF65-F5344CB8AC3E}">
        <p14:creationId xmlns:p14="http://schemas.microsoft.com/office/powerpoint/2010/main" val="73990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3EBD32-7A66-487E-8020-EA34EF36B432}" type="datetimeFigureOut">
              <a:rPr lang="en-IN" smtClean="0"/>
              <a:t>20/10/23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49C65B1-D494-43CB-8A11-01D4DB8FE3B6}" type="slidenum">
              <a:rPr lang="en-IN" smtClean="0"/>
              <a:t>‹#›</a:t>
            </a:fld>
            <a:endParaRPr lang="en-IN"/>
          </a:p>
        </p:txBody>
      </p:sp>
    </p:spTree>
    <p:extLst>
      <p:ext uri="{BB962C8B-B14F-4D97-AF65-F5344CB8AC3E}">
        <p14:creationId xmlns:p14="http://schemas.microsoft.com/office/powerpoint/2010/main" val="2482267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3EBD32-7A66-487E-8020-EA34EF36B432}" type="datetimeFigureOut">
              <a:rPr lang="en-IN" smtClean="0"/>
              <a:t>20/10/23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49C65B1-D494-43CB-8A11-01D4DB8FE3B6}" type="slidenum">
              <a:rPr lang="en-IN" smtClean="0"/>
              <a:t>‹#›</a:t>
            </a:fld>
            <a:endParaRPr lang="en-IN"/>
          </a:p>
        </p:txBody>
      </p:sp>
    </p:spTree>
    <p:extLst>
      <p:ext uri="{BB962C8B-B14F-4D97-AF65-F5344CB8AC3E}">
        <p14:creationId xmlns:p14="http://schemas.microsoft.com/office/powerpoint/2010/main" val="887805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3EBD32-7A66-487E-8020-EA34EF36B432}" type="datetimeFigureOut">
              <a:rPr lang="en-IN" smtClean="0"/>
              <a:t>20/10/23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49C65B1-D494-43CB-8A11-01D4DB8FE3B6}" type="slidenum">
              <a:rPr lang="en-IN" smtClean="0"/>
              <a:t>‹#›</a:t>
            </a:fld>
            <a:endParaRPr lang="en-IN"/>
          </a:p>
        </p:txBody>
      </p:sp>
    </p:spTree>
    <p:extLst>
      <p:ext uri="{BB962C8B-B14F-4D97-AF65-F5344CB8AC3E}">
        <p14:creationId xmlns:p14="http://schemas.microsoft.com/office/powerpoint/2010/main" val="296224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EBD32-7A66-487E-8020-EA34EF36B432}" type="datetimeFigureOut">
              <a:rPr lang="en-IN" smtClean="0"/>
              <a:t>20/10/23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49C65B1-D494-43CB-8A11-01D4DB8FE3B6}" type="slidenum">
              <a:rPr lang="en-IN" smtClean="0"/>
              <a:t>‹#›</a:t>
            </a:fld>
            <a:endParaRPr lang="en-IN"/>
          </a:p>
        </p:txBody>
      </p:sp>
    </p:spTree>
    <p:extLst>
      <p:ext uri="{BB962C8B-B14F-4D97-AF65-F5344CB8AC3E}">
        <p14:creationId xmlns:p14="http://schemas.microsoft.com/office/powerpoint/2010/main" val="1253136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3EBD32-7A66-487E-8020-EA34EF36B432}" type="datetimeFigureOut">
              <a:rPr lang="en-IN" smtClean="0"/>
              <a:t>20/10/23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49C65B1-D494-43CB-8A11-01D4DB8FE3B6}" type="slidenum">
              <a:rPr lang="en-IN" smtClean="0"/>
              <a:t>‹#›</a:t>
            </a:fld>
            <a:endParaRPr lang="en-IN"/>
          </a:p>
        </p:txBody>
      </p:sp>
    </p:spTree>
    <p:extLst>
      <p:ext uri="{BB962C8B-B14F-4D97-AF65-F5344CB8AC3E}">
        <p14:creationId xmlns:p14="http://schemas.microsoft.com/office/powerpoint/2010/main" val="438748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3EBD32-7A66-487E-8020-EA34EF36B432}" type="datetimeFigureOut">
              <a:rPr lang="en-IN" smtClean="0"/>
              <a:t>20/10/23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9C65B1-D494-43CB-8A11-01D4DB8FE3B6}" type="slidenum">
              <a:rPr lang="en-IN" smtClean="0"/>
              <a:t>‹#›</a:t>
            </a:fld>
            <a:endParaRPr lang="en-IN"/>
          </a:p>
        </p:txBody>
      </p:sp>
    </p:spTree>
    <p:extLst>
      <p:ext uri="{BB962C8B-B14F-4D97-AF65-F5344CB8AC3E}">
        <p14:creationId xmlns:p14="http://schemas.microsoft.com/office/powerpoint/2010/main" val="2304510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43EBD32-7A66-487E-8020-EA34EF36B432}" type="datetimeFigureOut">
              <a:rPr lang="en-IN" smtClean="0"/>
              <a:t>20/10/23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49C65B1-D494-43CB-8A11-01D4DB8FE3B6}" type="slidenum">
              <a:rPr lang="en-IN" smtClean="0"/>
              <a:t>‹#›</a:t>
            </a:fld>
            <a:endParaRPr lang="en-IN"/>
          </a:p>
        </p:txBody>
      </p:sp>
    </p:spTree>
    <p:extLst>
      <p:ext uri="{BB962C8B-B14F-4D97-AF65-F5344CB8AC3E}">
        <p14:creationId xmlns:p14="http://schemas.microsoft.com/office/powerpoint/2010/main" val="232280457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15.xml"/><Relationship Id="rId1" Type="http://schemas.openxmlformats.org/officeDocument/2006/relationships/slideLayout" Target="../slideLayouts/slideLayout2.xml"/><Relationship Id="rId5" Type="http://schemas.openxmlformats.org/officeDocument/2006/relationships/slide" Target="slide17.xml"/><Relationship Id="rId4" Type="http://schemas.openxmlformats.org/officeDocument/2006/relationships/slide" Target="slide18.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localhost:8888/notebooks/Downloads/Project.ipynb#These-models-can-further-be-improved-by-tuning-the-hyper-parameters-using-grid-search-CV-with-helps-in-finding-the-optimal-parameters-and-getting-the-best-accuraci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slide" Target="slide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0.xml"/><Relationship Id="rId1" Type="http://schemas.openxmlformats.org/officeDocument/2006/relationships/slideLayout" Target="../slideLayouts/slideLayout2.xml"/><Relationship Id="rId5" Type="http://schemas.openxmlformats.org/officeDocument/2006/relationships/slide" Target="slide13.xml"/><Relationship Id="rId4" Type="http://schemas.openxmlformats.org/officeDocument/2006/relationships/slide" Target="slid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18644-7547-1461-E60C-FEB2676FCC57}"/>
              </a:ext>
            </a:extLst>
          </p:cNvPr>
          <p:cNvSpPr>
            <a:spLocks noGrp="1"/>
          </p:cNvSpPr>
          <p:nvPr>
            <p:ph type="ctrTitle"/>
          </p:nvPr>
        </p:nvSpPr>
        <p:spPr/>
        <p:txBody>
          <a:bodyPr/>
          <a:lstStyle/>
          <a:p>
            <a:r>
              <a:rPr lang="en-IN" dirty="0"/>
              <a:t>Products Demand</a:t>
            </a:r>
          </a:p>
        </p:txBody>
      </p:sp>
      <p:sp>
        <p:nvSpPr>
          <p:cNvPr id="3" name="Subtitle 2">
            <a:extLst>
              <a:ext uri="{FF2B5EF4-FFF2-40B4-BE49-F238E27FC236}">
                <a16:creationId xmlns:a16="http://schemas.microsoft.com/office/drawing/2014/main" id="{42E6B00C-8141-DC21-613C-4E5433663FB9}"/>
              </a:ext>
            </a:extLst>
          </p:cNvPr>
          <p:cNvSpPr>
            <a:spLocks noGrp="1"/>
          </p:cNvSpPr>
          <p:nvPr>
            <p:ph type="subTitle" idx="1"/>
          </p:nvPr>
        </p:nvSpPr>
        <p:spPr/>
        <p:txBody>
          <a:bodyPr/>
          <a:lstStyle/>
          <a:p>
            <a:r>
              <a:rPr lang="en-IN" dirty="0"/>
              <a:t>Demand Forecasting on Retail (web e-tailer chain) products</a:t>
            </a:r>
          </a:p>
        </p:txBody>
      </p:sp>
    </p:spTree>
    <p:extLst>
      <p:ext uri="{BB962C8B-B14F-4D97-AF65-F5344CB8AC3E}">
        <p14:creationId xmlns:p14="http://schemas.microsoft.com/office/powerpoint/2010/main" val="3434967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88A80-1D36-52E4-9557-229ABCCFF80C}"/>
              </a:ext>
            </a:extLst>
          </p:cNvPr>
          <p:cNvSpPr>
            <a:spLocks noGrp="1"/>
          </p:cNvSpPr>
          <p:nvPr>
            <p:ph type="title"/>
          </p:nvPr>
        </p:nvSpPr>
        <p:spPr>
          <a:xfrm>
            <a:off x="1934678" y="624110"/>
            <a:ext cx="9569935" cy="704176"/>
          </a:xfrm>
        </p:spPr>
        <p:txBody>
          <a:bodyPr>
            <a:noAutofit/>
          </a:bodyPr>
          <a:lstStyle/>
          <a:p>
            <a:r>
              <a:rPr lang="en-IN" sz="2800" b="1" dirty="0"/>
              <a:t>Product with highest demand in each segment</a:t>
            </a:r>
          </a:p>
        </p:txBody>
      </p:sp>
      <p:sp>
        <p:nvSpPr>
          <p:cNvPr id="3" name="Content Placeholder 2">
            <a:extLst>
              <a:ext uri="{FF2B5EF4-FFF2-40B4-BE49-F238E27FC236}">
                <a16:creationId xmlns:a16="http://schemas.microsoft.com/office/drawing/2014/main" id="{98A61BB2-CAF1-A0E5-B825-FE78509DB878}"/>
              </a:ext>
            </a:extLst>
          </p:cNvPr>
          <p:cNvSpPr>
            <a:spLocks noGrp="1"/>
          </p:cNvSpPr>
          <p:nvPr>
            <p:ph idx="1"/>
          </p:nvPr>
        </p:nvSpPr>
        <p:spPr>
          <a:xfrm>
            <a:off x="7623208" y="2541068"/>
            <a:ext cx="3881404" cy="3370153"/>
          </a:xfrm>
        </p:spPr>
        <p:txBody>
          <a:bodyPr/>
          <a:lstStyle/>
          <a:p>
            <a:pPr marL="0" indent="0" algn="ctr">
              <a:buNone/>
            </a:pPr>
            <a:r>
              <a:rPr lang="en-US" dirty="0"/>
              <a:t>Staple Envelope in the consumer segment has the highest demand on an overall basis. Staples emerge out as a product with leading demand in the Corporate segment and Easy Staple Paper leads in Home Office segment.</a:t>
            </a:r>
            <a:endParaRPr lang="en-IN" dirty="0"/>
          </a:p>
        </p:txBody>
      </p:sp>
      <p:pic>
        <p:nvPicPr>
          <p:cNvPr id="5" name="Picture 4">
            <a:extLst>
              <a:ext uri="{FF2B5EF4-FFF2-40B4-BE49-F238E27FC236}">
                <a16:creationId xmlns:a16="http://schemas.microsoft.com/office/drawing/2014/main" id="{D2327C15-195E-79BB-2207-92379084DDDA}"/>
              </a:ext>
            </a:extLst>
          </p:cNvPr>
          <p:cNvPicPr>
            <a:picLocks noChangeAspect="1"/>
          </p:cNvPicPr>
          <p:nvPr/>
        </p:nvPicPr>
        <p:blipFill>
          <a:blip r:embed="rId2"/>
          <a:stretch>
            <a:fillRect/>
          </a:stretch>
        </p:blipFill>
        <p:spPr>
          <a:xfrm>
            <a:off x="1407288" y="1777697"/>
            <a:ext cx="3771104" cy="3776079"/>
          </a:xfrm>
          <a:prstGeom prst="rect">
            <a:avLst/>
          </a:prstGeom>
        </p:spPr>
      </p:pic>
      <p:sp>
        <p:nvSpPr>
          <p:cNvPr id="6" name="Arrow: Right 5">
            <a:extLst>
              <a:ext uri="{FF2B5EF4-FFF2-40B4-BE49-F238E27FC236}">
                <a16:creationId xmlns:a16="http://schemas.microsoft.com/office/drawing/2014/main" id="{EB5AD3A2-7309-2F64-75BB-88CD5D9DDF1C}"/>
              </a:ext>
            </a:extLst>
          </p:cNvPr>
          <p:cNvSpPr/>
          <p:nvPr/>
        </p:nvSpPr>
        <p:spPr>
          <a:xfrm>
            <a:off x="5313145" y="3176337"/>
            <a:ext cx="1482291" cy="481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6898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88A80-1D36-52E4-9557-229ABCCFF80C}"/>
              </a:ext>
            </a:extLst>
          </p:cNvPr>
          <p:cNvSpPr>
            <a:spLocks noGrp="1"/>
          </p:cNvSpPr>
          <p:nvPr>
            <p:ph type="title"/>
          </p:nvPr>
        </p:nvSpPr>
        <p:spPr>
          <a:xfrm>
            <a:off x="2592925" y="624110"/>
            <a:ext cx="8911687" cy="867806"/>
          </a:xfrm>
        </p:spPr>
        <p:txBody>
          <a:bodyPr>
            <a:normAutofit/>
          </a:bodyPr>
          <a:lstStyle/>
          <a:p>
            <a:r>
              <a:rPr lang="en-IN" sz="3200" b="1" dirty="0"/>
              <a:t>Segment yielding highest profit</a:t>
            </a:r>
          </a:p>
        </p:txBody>
      </p:sp>
      <p:pic>
        <p:nvPicPr>
          <p:cNvPr id="5" name="Picture 4">
            <a:extLst>
              <a:ext uri="{FF2B5EF4-FFF2-40B4-BE49-F238E27FC236}">
                <a16:creationId xmlns:a16="http://schemas.microsoft.com/office/drawing/2014/main" id="{77728C7A-2CB7-A2D5-E515-1D834A1BA322}"/>
              </a:ext>
            </a:extLst>
          </p:cNvPr>
          <p:cNvPicPr>
            <a:picLocks noChangeAspect="1"/>
          </p:cNvPicPr>
          <p:nvPr/>
        </p:nvPicPr>
        <p:blipFill>
          <a:blip r:embed="rId2"/>
          <a:stretch>
            <a:fillRect/>
          </a:stretch>
        </p:blipFill>
        <p:spPr>
          <a:xfrm>
            <a:off x="1834537" y="1868245"/>
            <a:ext cx="3230445" cy="1789355"/>
          </a:xfrm>
          <a:prstGeom prst="rect">
            <a:avLst/>
          </a:prstGeom>
        </p:spPr>
      </p:pic>
      <p:sp>
        <p:nvSpPr>
          <p:cNvPr id="6" name="TextBox 5">
            <a:extLst>
              <a:ext uri="{FF2B5EF4-FFF2-40B4-BE49-F238E27FC236}">
                <a16:creationId xmlns:a16="http://schemas.microsoft.com/office/drawing/2014/main" id="{FF81C3B8-B864-F367-49F0-0CA732259AF1}"/>
              </a:ext>
            </a:extLst>
          </p:cNvPr>
          <p:cNvSpPr txBox="1"/>
          <p:nvPr/>
        </p:nvSpPr>
        <p:spPr>
          <a:xfrm>
            <a:off x="1722922" y="4283242"/>
            <a:ext cx="3465095" cy="1200329"/>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Consumer Segment is providing highest Profit, followed by Corporate and Home Office segment.</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432535C5-1D58-2100-B773-9011AFFE41FC}"/>
              </a:ext>
            </a:extLst>
          </p:cNvPr>
          <p:cNvPicPr>
            <a:picLocks noChangeAspect="1"/>
          </p:cNvPicPr>
          <p:nvPr/>
        </p:nvPicPr>
        <p:blipFill>
          <a:blip r:embed="rId3"/>
          <a:stretch>
            <a:fillRect/>
          </a:stretch>
        </p:blipFill>
        <p:spPr>
          <a:xfrm>
            <a:off x="6267853" y="1733944"/>
            <a:ext cx="4791574" cy="3858334"/>
          </a:xfrm>
          <a:prstGeom prst="rect">
            <a:avLst/>
          </a:prstGeom>
        </p:spPr>
      </p:pic>
    </p:spTree>
    <p:extLst>
      <p:ext uri="{BB962C8B-B14F-4D97-AF65-F5344CB8AC3E}">
        <p14:creationId xmlns:p14="http://schemas.microsoft.com/office/powerpoint/2010/main" val="1364571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AB9A1-B516-750D-B059-96BD80516959}"/>
              </a:ext>
            </a:extLst>
          </p:cNvPr>
          <p:cNvSpPr>
            <a:spLocks noGrp="1"/>
          </p:cNvSpPr>
          <p:nvPr>
            <p:ph type="title"/>
          </p:nvPr>
        </p:nvSpPr>
        <p:spPr>
          <a:xfrm>
            <a:off x="2592925" y="624110"/>
            <a:ext cx="8911687" cy="617549"/>
          </a:xfrm>
        </p:spPr>
        <p:txBody>
          <a:bodyPr>
            <a:normAutofit/>
          </a:bodyPr>
          <a:lstStyle/>
          <a:p>
            <a:r>
              <a:rPr lang="en-IN" sz="2800" b="1" dirty="0"/>
              <a:t>Most Valuable customer</a:t>
            </a:r>
          </a:p>
        </p:txBody>
      </p:sp>
      <p:sp>
        <p:nvSpPr>
          <p:cNvPr id="3" name="Content Placeholder 2">
            <a:extLst>
              <a:ext uri="{FF2B5EF4-FFF2-40B4-BE49-F238E27FC236}">
                <a16:creationId xmlns:a16="http://schemas.microsoft.com/office/drawing/2014/main" id="{9FA1D68C-DEFF-E67F-0952-C689CB88B1D5}"/>
              </a:ext>
            </a:extLst>
          </p:cNvPr>
          <p:cNvSpPr>
            <a:spLocks noGrp="1"/>
          </p:cNvSpPr>
          <p:nvPr>
            <p:ph idx="1"/>
          </p:nvPr>
        </p:nvSpPr>
        <p:spPr/>
        <p:txBody>
          <a:bodyPr/>
          <a:lstStyle/>
          <a:p>
            <a:r>
              <a:rPr lang="en-IN" dirty="0"/>
              <a:t>To a company the most valuable customer is one who gives a good profit value also providing a considerable amount of Sales.</a:t>
            </a:r>
          </a:p>
        </p:txBody>
      </p:sp>
      <p:pic>
        <p:nvPicPr>
          <p:cNvPr id="5" name="Picture 4">
            <a:extLst>
              <a:ext uri="{FF2B5EF4-FFF2-40B4-BE49-F238E27FC236}">
                <a16:creationId xmlns:a16="http://schemas.microsoft.com/office/drawing/2014/main" id="{0F6D9EF5-902A-F0F3-7390-3A97244C54E7}"/>
              </a:ext>
            </a:extLst>
          </p:cNvPr>
          <p:cNvPicPr>
            <a:picLocks noChangeAspect="1"/>
          </p:cNvPicPr>
          <p:nvPr/>
        </p:nvPicPr>
        <p:blipFill>
          <a:blip r:embed="rId2"/>
          <a:stretch>
            <a:fillRect/>
          </a:stretch>
        </p:blipFill>
        <p:spPr>
          <a:xfrm>
            <a:off x="2390877" y="3146065"/>
            <a:ext cx="7292138" cy="3371239"/>
          </a:xfrm>
          <a:prstGeom prst="rect">
            <a:avLst/>
          </a:prstGeom>
        </p:spPr>
      </p:pic>
    </p:spTree>
    <p:extLst>
      <p:ext uri="{BB962C8B-B14F-4D97-AF65-F5344CB8AC3E}">
        <p14:creationId xmlns:p14="http://schemas.microsoft.com/office/powerpoint/2010/main" val="917035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B2FEB-71B2-9F5B-BD34-A4BAFA7CD8B1}"/>
              </a:ext>
            </a:extLst>
          </p:cNvPr>
          <p:cNvSpPr>
            <a:spLocks noGrp="1"/>
          </p:cNvSpPr>
          <p:nvPr>
            <p:ph type="title"/>
          </p:nvPr>
        </p:nvSpPr>
        <p:spPr>
          <a:xfrm>
            <a:off x="2188664" y="625642"/>
            <a:ext cx="8911687" cy="712270"/>
          </a:xfrm>
        </p:spPr>
        <p:txBody>
          <a:bodyPr>
            <a:normAutofit/>
          </a:bodyPr>
          <a:lstStyle/>
          <a:p>
            <a:r>
              <a:rPr lang="en-IN" sz="2800" b="1" dirty="0"/>
              <a:t>Shipment Methods</a:t>
            </a:r>
          </a:p>
        </p:txBody>
      </p:sp>
      <p:sp>
        <p:nvSpPr>
          <p:cNvPr id="3" name="Content Placeholder 2">
            <a:extLst>
              <a:ext uri="{FF2B5EF4-FFF2-40B4-BE49-F238E27FC236}">
                <a16:creationId xmlns:a16="http://schemas.microsoft.com/office/drawing/2014/main" id="{5543AB36-CDB8-9D5A-E35E-1C1CE55A632D}"/>
              </a:ext>
            </a:extLst>
          </p:cNvPr>
          <p:cNvSpPr>
            <a:spLocks noGrp="1"/>
          </p:cNvSpPr>
          <p:nvPr>
            <p:ph idx="1"/>
          </p:nvPr>
        </p:nvSpPr>
        <p:spPr>
          <a:xfrm>
            <a:off x="7584706" y="2800952"/>
            <a:ext cx="3919905" cy="3110270"/>
          </a:xfrm>
        </p:spPr>
        <p:txBody>
          <a:bodyPr/>
          <a:lstStyle/>
          <a:p>
            <a:r>
              <a:rPr lang="en-US" dirty="0"/>
              <a:t>Here the Standard Class was preferred by more than 60% of the customers. Same day ship mode is least preferred maybe due to more cost associated with its shipment.</a:t>
            </a:r>
            <a:endParaRPr lang="en-IN" dirty="0"/>
          </a:p>
        </p:txBody>
      </p:sp>
      <p:pic>
        <p:nvPicPr>
          <p:cNvPr id="5" name="Picture 4">
            <a:extLst>
              <a:ext uri="{FF2B5EF4-FFF2-40B4-BE49-F238E27FC236}">
                <a16:creationId xmlns:a16="http://schemas.microsoft.com/office/drawing/2014/main" id="{08C49510-37FC-2DF2-6E01-B1D93ECEB94B}"/>
              </a:ext>
            </a:extLst>
          </p:cNvPr>
          <p:cNvPicPr>
            <a:picLocks noChangeAspect="1"/>
          </p:cNvPicPr>
          <p:nvPr/>
        </p:nvPicPr>
        <p:blipFill>
          <a:blip r:embed="rId2"/>
          <a:stretch>
            <a:fillRect/>
          </a:stretch>
        </p:blipFill>
        <p:spPr>
          <a:xfrm>
            <a:off x="1402669" y="1922675"/>
            <a:ext cx="5797028" cy="3756230"/>
          </a:xfrm>
          <a:prstGeom prst="rect">
            <a:avLst/>
          </a:prstGeom>
        </p:spPr>
      </p:pic>
    </p:spTree>
    <p:extLst>
      <p:ext uri="{BB962C8B-B14F-4D97-AF65-F5344CB8AC3E}">
        <p14:creationId xmlns:p14="http://schemas.microsoft.com/office/powerpoint/2010/main" val="3396872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27314-6EA2-0ACC-A437-ACC87029961F}"/>
              </a:ext>
            </a:extLst>
          </p:cNvPr>
          <p:cNvSpPr>
            <a:spLocks noGrp="1"/>
          </p:cNvSpPr>
          <p:nvPr>
            <p:ph type="title"/>
          </p:nvPr>
        </p:nvSpPr>
        <p:spPr>
          <a:xfrm>
            <a:off x="2204185" y="624110"/>
            <a:ext cx="9300427" cy="675301"/>
          </a:xfrm>
        </p:spPr>
        <p:txBody>
          <a:bodyPr/>
          <a:lstStyle/>
          <a:p>
            <a:r>
              <a:rPr lang="en-IN" dirty="0"/>
              <a:t>Geographic Analysis</a:t>
            </a:r>
          </a:p>
        </p:txBody>
      </p:sp>
      <p:sp>
        <p:nvSpPr>
          <p:cNvPr id="3" name="Content Placeholder 2">
            <a:extLst>
              <a:ext uri="{FF2B5EF4-FFF2-40B4-BE49-F238E27FC236}">
                <a16:creationId xmlns:a16="http://schemas.microsoft.com/office/drawing/2014/main" id="{70DAE7D4-2E0C-900F-04DC-DF44146C615D}"/>
              </a:ext>
            </a:extLst>
          </p:cNvPr>
          <p:cNvSpPr>
            <a:spLocks noGrp="1"/>
          </p:cNvSpPr>
          <p:nvPr>
            <p:ph idx="1"/>
          </p:nvPr>
        </p:nvSpPr>
        <p:spPr>
          <a:xfrm>
            <a:off x="2204186" y="1665171"/>
            <a:ext cx="4283242" cy="4246051"/>
          </a:xfrm>
        </p:spPr>
        <p:txBody>
          <a:bodyPr/>
          <a:lstStyle/>
          <a:p>
            <a:r>
              <a:rPr lang="en-IN" dirty="0"/>
              <a:t>The company is located in the country ‘united States’ and is compromised of 49 states having total 531 cities which all are spread across 4 regions namely East, West, South and Central</a:t>
            </a:r>
          </a:p>
        </p:txBody>
      </p:sp>
      <p:sp>
        <p:nvSpPr>
          <p:cNvPr id="4" name="Oval 3">
            <a:extLst>
              <a:ext uri="{FF2B5EF4-FFF2-40B4-BE49-F238E27FC236}">
                <a16:creationId xmlns:a16="http://schemas.microsoft.com/office/drawing/2014/main" id="{5B2DA942-5823-8EBF-7D15-9C9CEF2236EC}"/>
              </a:ext>
            </a:extLst>
          </p:cNvPr>
          <p:cNvSpPr/>
          <p:nvPr/>
        </p:nvSpPr>
        <p:spPr>
          <a:xfrm>
            <a:off x="7700210" y="914400"/>
            <a:ext cx="1584959" cy="1463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hlinkClick r:id="rId2" action="ppaction://hlinksldjump"/>
              </a:rPr>
              <a:t>Region wise Analysis</a:t>
            </a:r>
            <a:endParaRPr lang="en-IN" dirty="0"/>
          </a:p>
        </p:txBody>
      </p:sp>
      <p:sp>
        <p:nvSpPr>
          <p:cNvPr id="5" name="Oval 4">
            <a:extLst>
              <a:ext uri="{FF2B5EF4-FFF2-40B4-BE49-F238E27FC236}">
                <a16:creationId xmlns:a16="http://schemas.microsoft.com/office/drawing/2014/main" id="{EB18D68C-D11E-167B-798F-074F29B3934D}"/>
              </a:ext>
            </a:extLst>
          </p:cNvPr>
          <p:cNvSpPr/>
          <p:nvPr/>
        </p:nvSpPr>
        <p:spPr>
          <a:xfrm>
            <a:off x="9182501" y="2697480"/>
            <a:ext cx="1507957" cy="1463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hlinkClick r:id="rId3" action="ppaction://hlinksldjump"/>
              </a:rPr>
              <a:t>State-Wise Analysis</a:t>
            </a:r>
            <a:endParaRPr lang="en-IN" dirty="0"/>
          </a:p>
        </p:txBody>
      </p:sp>
      <p:sp>
        <p:nvSpPr>
          <p:cNvPr id="8" name="Oval 7">
            <a:extLst>
              <a:ext uri="{FF2B5EF4-FFF2-40B4-BE49-F238E27FC236}">
                <a16:creationId xmlns:a16="http://schemas.microsoft.com/office/drawing/2014/main" id="{35CB3F7C-038D-18B2-CE9E-55B769BA7383}"/>
              </a:ext>
            </a:extLst>
          </p:cNvPr>
          <p:cNvSpPr/>
          <p:nvPr/>
        </p:nvSpPr>
        <p:spPr>
          <a:xfrm>
            <a:off x="4690712" y="3970421"/>
            <a:ext cx="1575334" cy="16122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hlinkClick r:id="rId4" action="ppaction://hlinksldjump"/>
              </a:rPr>
              <a:t>City Wise Analysis</a:t>
            </a:r>
            <a:endParaRPr lang="en-IN" dirty="0"/>
          </a:p>
        </p:txBody>
      </p:sp>
      <p:sp>
        <p:nvSpPr>
          <p:cNvPr id="9" name="Oval 8">
            <a:extLst>
              <a:ext uri="{FF2B5EF4-FFF2-40B4-BE49-F238E27FC236}">
                <a16:creationId xmlns:a16="http://schemas.microsoft.com/office/drawing/2014/main" id="{E3FA14DD-394A-2FDC-0CE1-51BE99034FA1}"/>
              </a:ext>
            </a:extLst>
          </p:cNvPr>
          <p:cNvSpPr/>
          <p:nvPr/>
        </p:nvSpPr>
        <p:spPr>
          <a:xfrm>
            <a:off x="7449954" y="4323052"/>
            <a:ext cx="1706880" cy="15881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hlinkClick r:id="rId5" action="ppaction://hlinksldjump"/>
              </a:rPr>
              <a:t>Top N and </a:t>
            </a:r>
            <a:r>
              <a:rPr lang="en-IN" dirty="0" err="1">
                <a:hlinkClick r:id="rId5" action="ppaction://hlinksldjump"/>
              </a:rPr>
              <a:t>Buttom</a:t>
            </a:r>
            <a:r>
              <a:rPr lang="en-IN" dirty="0">
                <a:hlinkClick r:id="rId5" action="ppaction://hlinksldjump"/>
              </a:rPr>
              <a:t> N Analysis</a:t>
            </a:r>
            <a:endParaRPr lang="en-IN" dirty="0"/>
          </a:p>
        </p:txBody>
      </p:sp>
    </p:spTree>
    <p:extLst>
      <p:ext uri="{BB962C8B-B14F-4D97-AF65-F5344CB8AC3E}">
        <p14:creationId xmlns:p14="http://schemas.microsoft.com/office/powerpoint/2010/main" val="740937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3988-C704-E3C5-A312-6CAD587A0C53}"/>
              </a:ext>
            </a:extLst>
          </p:cNvPr>
          <p:cNvSpPr>
            <a:spLocks noGrp="1"/>
          </p:cNvSpPr>
          <p:nvPr>
            <p:ph type="title"/>
          </p:nvPr>
        </p:nvSpPr>
        <p:spPr>
          <a:xfrm>
            <a:off x="2592925" y="633735"/>
            <a:ext cx="8911687" cy="752303"/>
          </a:xfrm>
        </p:spPr>
        <p:txBody>
          <a:bodyPr>
            <a:normAutofit/>
          </a:bodyPr>
          <a:lstStyle/>
          <a:p>
            <a:r>
              <a:rPr lang="en-IN" sz="3200" b="1" dirty="0"/>
              <a:t>Region</a:t>
            </a:r>
            <a:r>
              <a:rPr lang="en-IN" sz="2800" b="1" dirty="0"/>
              <a:t>–wise Analysis</a:t>
            </a:r>
          </a:p>
        </p:txBody>
      </p:sp>
      <p:sp>
        <p:nvSpPr>
          <p:cNvPr id="3" name="Content Placeholder 2">
            <a:extLst>
              <a:ext uri="{FF2B5EF4-FFF2-40B4-BE49-F238E27FC236}">
                <a16:creationId xmlns:a16="http://schemas.microsoft.com/office/drawing/2014/main" id="{9EC7BB8A-CD08-119C-CC96-5C4E25D3511E}"/>
              </a:ext>
            </a:extLst>
          </p:cNvPr>
          <p:cNvSpPr>
            <a:spLocks noGrp="1"/>
          </p:cNvSpPr>
          <p:nvPr>
            <p:ph idx="1"/>
          </p:nvPr>
        </p:nvSpPr>
        <p:spPr>
          <a:xfrm>
            <a:off x="6978316" y="2133600"/>
            <a:ext cx="4526296" cy="3777622"/>
          </a:xfrm>
        </p:spPr>
        <p:txBody>
          <a:bodyPr/>
          <a:lstStyle/>
          <a:p>
            <a:r>
              <a:rPr lang="en-US" dirty="0"/>
              <a:t>West Region has the highest Profit, Sales and Quantity percentage share followed by East region while central &amp; South Region has least percentage share</a:t>
            </a:r>
          </a:p>
          <a:p>
            <a:r>
              <a:rPr lang="en-US" dirty="0"/>
              <a:t>It can be noted that despite greater sales and quantity percentage share of central region than south region it has lesser profit percentage share than south region</a:t>
            </a:r>
            <a:endParaRPr lang="en-IN" dirty="0"/>
          </a:p>
        </p:txBody>
      </p:sp>
      <p:pic>
        <p:nvPicPr>
          <p:cNvPr id="5" name="Picture 4">
            <a:extLst>
              <a:ext uri="{FF2B5EF4-FFF2-40B4-BE49-F238E27FC236}">
                <a16:creationId xmlns:a16="http://schemas.microsoft.com/office/drawing/2014/main" id="{1E0E12A9-A748-234A-0502-D795E4B3FEAA}"/>
              </a:ext>
            </a:extLst>
          </p:cNvPr>
          <p:cNvPicPr>
            <a:picLocks noChangeAspect="1"/>
          </p:cNvPicPr>
          <p:nvPr/>
        </p:nvPicPr>
        <p:blipFill>
          <a:blip r:embed="rId2"/>
          <a:stretch>
            <a:fillRect/>
          </a:stretch>
        </p:blipFill>
        <p:spPr>
          <a:xfrm>
            <a:off x="1628540" y="1652505"/>
            <a:ext cx="5258070" cy="3860998"/>
          </a:xfrm>
          <a:prstGeom prst="rect">
            <a:avLst/>
          </a:prstGeom>
        </p:spPr>
      </p:pic>
    </p:spTree>
    <p:extLst>
      <p:ext uri="{BB962C8B-B14F-4D97-AF65-F5344CB8AC3E}">
        <p14:creationId xmlns:p14="http://schemas.microsoft.com/office/powerpoint/2010/main" val="1818619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58F65-CC58-7825-3DAA-BFF7999AFB5E}"/>
              </a:ext>
            </a:extLst>
          </p:cNvPr>
          <p:cNvSpPr>
            <a:spLocks noGrp="1"/>
          </p:cNvSpPr>
          <p:nvPr>
            <p:ph type="title"/>
          </p:nvPr>
        </p:nvSpPr>
        <p:spPr>
          <a:xfrm>
            <a:off x="1896178" y="152472"/>
            <a:ext cx="9464056" cy="954433"/>
          </a:xfrm>
        </p:spPr>
        <p:txBody>
          <a:bodyPr>
            <a:normAutofit/>
          </a:bodyPr>
          <a:lstStyle/>
          <a:p>
            <a:pPr algn="ctr"/>
            <a:r>
              <a:rPr lang="en-IN" sz="3200" b="1" dirty="0"/>
              <a:t>State-wise Analysis</a:t>
            </a:r>
          </a:p>
        </p:txBody>
      </p:sp>
      <p:sp>
        <p:nvSpPr>
          <p:cNvPr id="7" name="Content Placeholder 6">
            <a:extLst>
              <a:ext uri="{FF2B5EF4-FFF2-40B4-BE49-F238E27FC236}">
                <a16:creationId xmlns:a16="http://schemas.microsoft.com/office/drawing/2014/main" id="{EF33790A-3D68-191C-333C-FAACF11705DA}"/>
              </a:ext>
            </a:extLst>
          </p:cNvPr>
          <p:cNvSpPr>
            <a:spLocks noGrp="1"/>
          </p:cNvSpPr>
          <p:nvPr>
            <p:ph idx="1"/>
          </p:nvPr>
        </p:nvSpPr>
        <p:spPr>
          <a:xfrm>
            <a:off x="2666198" y="5751094"/>
            <a:ext cx="8838414" cy="640081"/>
          </a:xfrm>
        </p:spPr>
        <p:txBody>
          <a:bodyPr>
            <a:normAutofit/>
          </a:bodyPr>
          <a:lstStyle/>
          <a:p>
            <a:r>
              <a:rPr lang="en-IN" dirty="0">
                <a:latin typeface="Calibri" panose="020F0502020204030204" pitchFamily="34" charset="0"/>
                <a:ea typeface="Calibri" panose="020F0502020204030204" pitchFamily="34" charset="0"/>
                <a:cs typeface="Calibri" panose="020F0502020204030204" pitchFamily="34" charset="0"/>
              </a:rPr>
              <a:t>It is noticed that states giving high discount rates are incurring drastic losses on average, whereas states giving no discounts incur moderate high profit</a:t>
            </a:r>
            <a:r>
              <a:rPr lang="en-IN" dirty="0"/>
              <a:t>. </a:t>
            </a:r>
          </a:p>
        </p:txBody>
      </p:sp>
      <p:pic>
        <p:nvPicPr>
          <p:cNvPr id="9" name="Picture 8">
            <a:extLst>
              <a:ext uri="{FF2B5EF4-FFF2-40B4-BE49-F238E27FC236}">
                <a16:creationId xmlns:a16="http://schemas.microsoft.com/office/drawing/2014/main" id="{86E4F780-A5DA-F8D5-D4CC-3B61EEAB75B6}"/>
              </a:ext>
            </a:extLst>
          </p:cNvPr>
          <p:cNvPicPr>
            <a:picLocks noChangeAspect="1"/>
          </p:cNvPicPr>
          <p:nvPr/>
        </p:nvPicPr>
        <p:blipFill>
          <a:blip r:embed="rId2"/>
          <a:stretch>
            <a:fillRect/>
          </a:stretch>
        </p:blipFill>
        <p:spPr>
          <a:xfrm>
            <a:off x="1706529" y="1106905"/>
            <a:ext cx="9490075" cy="4043921"/>
          </a:xfrm>
          <a:prstGeom prst="rect">
            <a:avLst/>
          </a:prstGeom>
        </p:spPr>
      </p:pic>
    </p:spTree>
    <p:extLst>
      <p:ext uri="{BB962C8B-B14F-4D97-AF65-F5344CB8AC3E}">
        <p14:creationId xmlns:p14="http://schemas.microsoft.com/office/powerpoint/2010/main" val="2353382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9016-6A72-767D-7FD4-119AC30A3918}"/>
              </a:ext>
            </a:extLst>
          </p:cNvPr>
          <p:cNvSpPr>
            <a:spLocks noGrp="1"/>
          </p:cNvSpPr>
          <p:nvPr>
            <p:ph type="title"/>
          </p:nvPr>
        </p:nvSpPr>
        <p:spPr>
          <a:xfrm>
            <a:off x="1915427" y="624110"/>
            <a:ext cx="9589185" cy="1280890"/>
          </a:xfrm>
        </p:spPr>
        <p:txBody>
          <a:bodyPr>
            <a:normAutofit/>
          </a:bodyPr>
          <a:lstStyle/>
          <a:p>
            <a:r>
              <a:rPr lang="en-IN" sz="2800" b="1" dirty="0"/>
              <a:t>Profit and Loss Percentages (State-wise)</a:t>
            </a:r>
          </a:p>
        </p:txBody>
      </p:sp>
      <p:pic>
        <p:nvPicPr>
          <p:cNvPr id="5" name="Picture 4">
            <a:extLst>
              <a:ext uri="{FF2B5EF4-FFF2-40B4-BE49-F238E27FC236}">
                <a16:creationId xmlns:a16="http://schemas.microsoft.com/office/drawing/2014/main" id="{307DF117-269C-6319-D9C9-EF73B5918011}"/>
              </a:ext>
            </a:extLst>
          </p:cNvPr>
          <p:cNvPicPr>
            <a:picLocks noChangeAspect="1"/>
          </p:cNvPicPr>
          <p:nvPr/>
        </p:nvPicPr>
        <p:blipFill>
          <a:blip r:embed="rId2"/>
          <a:stretch>
            <a:fillRect/>
          </a:stretch>
        </p:blipFill>
        <p:spPr>
          <a:xfrm>
            <a:off x="1597794" y="3108362"/>
            <a:ext cx="4785257" cy="2463804"/>
          </a:xfrm>
          <a:prstGeom prst="rect">
            <a:avLst/>
          </a:prstGeom>
        </p:spPr>
      </p:pic>
      <p:pic>
        <p:nvPicPr>
          <p:cNvPr id="7" name="Picture 6">
            <a:extLst>
              <a:ext uri="{FF2B5EF4-FFF2-40B4-BE49-F238E27FC236}">
                <a16:creationId xmlns:a16="http://schemas.microsoft.com/office/drawing/2014/main" id="{7BF675F5-D706-E281-5E0D-ECB734915A69}"/>
              </a:ext>
            </a:extLst>
          </p:cNvPr>
          <p:cNvPicPr>
            <a:picLocks noChangeAspect="1"/>
          </p:cNvPicPr>
          <p:nvPr/>
        </p:nvPicPr>
        <p:blipFill>
          <a:blip r:embed="rId3"/>
          <a:stretch>
            <a:fillRect/>
          </a:stretch>
        </p:blipFill>
        <p:spPr>
          <a:xfrm>
            <a:off x="7120820" y="2968594"/>
            <a:ext cx="3630599" cy="2603572"/>
          </a:xfrm>
          <a:prstGeom prst="rect">
            <a:avLst/>
          </a:prstGeom>
        </p:spPr>
      </p:pic>
      <p:sp>
        <p:nvSpPr>
          <p:cNvPr id="8" name="TextBox 7">
            <a:extLst>
              <a:ext uri="{FF2B5EF4-FFF2-40B4-BE49-F238E27FC236}">
                <a16:creationId xmlns:a16="http://schemas.microsoft.com/office/drawing/2014/main" id="{BFA2DCCF-224A-36CB-3239-F4D4DF49E70D}"/>
              </a:ext>
            </a:extLst>
          </p:cNvPr>
          <p:cNvSpPr txBox="1"/>
          <p:nvPr/>
        </p:nvSpPr>
        <p:spPr>
          <a:xfrm>
            <a:off x="7376826" y="1952683"/>
            <a:ext cx="3118585" cy="369332"/>
          </a:xfrm>
          <a:prstGeom prst="rect">
            <a:avLst/>
          </a:prstGeom>
          <a:noFill/>
        </p:spPr>
        <p:txBody>
          <a:bodyPr wrap="square" rtlCol="0">
            <a:spAutoFit/>
          </a:bodyPr>
          <a:lstStyle/>
          <a:p>
            <a:pPr algn="ctr"/>
            <a:r>
              <a:rPr lang="en-IN" dirty="0"/>
              <a:t>Bottom 5</a:t>
            </a:r>
          </a:p>
        </p:txBody>
      </p:sp>
      <p:sp>
        <p:nvSpPr>
          <p:cNvPr id="9" name="TextBox 8">
            <a:extLst>
              <a:ext uri="{FF2B5EF4-FFF2-40B4-BE49-F238E27FC236}">
                <a16:creationId xmlns:a16="http://schemas.microsoft.com/office/drawing/2014/main" id="{BFE504C5-F405-1D82-9F92-6995946C0DF1}"/>
              </a:ext>
            </a:extLst>
          </p:cNvPr>
          <p:cNvSpPr txBox="1"/>
          <p:nvPr/>
        </p:nvSpPr>
        <p:spPr>
          <a:xfrm>
            <a:off x="1597794" y="1952683"/>
            <a:ext cx="3118585" cy="369332"/>
          </a:xfrm>
          <a:prstGeom prst="rect">
            <a:avLst/>
          </a:prstGeom>
          <a:noFill/>
        </p:spPr>
        <p:txBody>
          <a:bodyPr wrap="square" rtlCol="0">
            <a:spAutoFit/>
          </a:bodyPr>
          <a:lstStyle/>
          <a:p>
            <a:pPr algn="ctr"/>
            <a:r>
              <a:rPr lang="en-IN" dirty="0"/>
              <a:t>Top  5</a:t>
            </a:r>
          </a:p>
        </p:txBody>
      </p:sp>
    </p:spTree>
    <p:extLst>
      <p:ext uri="{BB962C8B-B14F-4D97-AF65-F5344CB8AC3E}">
        <p14:creationId xmlns:p14="http://schemas.microsoft.com/office/powerpoint/2010/main" val="2577523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20ACB-0484-E621-67E3-50AD887E551B}"/>
              </a:ext>
            </a:extLst>
          </p:cNvPr>
          <p:cNvSpPr>
            <a:spLocks noGrp="1"/>
          </p:cNvSpPr>
          <p:nvPr>
            <p:ph type="title"/>
          </p:nvPr>
        </p:nvSpPr>
        <p:spPr>
          <a:xfrm>
            <a:off x="1472665" y="624110"/>
            <a:ext cx="10031947" cy="1280890"/>
          </a:xfrm>
        </p:spPr>
        <p:txBody>
          <a:bodyPr>
            <a:normAutofit/>
          </a:bodyPr>
          <a:lstStyle/>
          <a:p>
            <a:pPr algn="ctr"/>
            <a:r>
              <a:rPr lang="en-IN" sz="3200" b="1" dirty="0"/>
              <a:t>City-wise Analysis</a:t>
            </a:r>
          </a:p>
        </p:txBody>
      </p:sp>
      <p:pic>
        <p:nvPicPr>
          <p:cNvPr id="5" name="Content Placeholder 4">
            <a:extLst>
              <a:ext uri="{FF2B5EF4-FFF2-40B4-BE49-F238E27FC236}">
                <a16:creationId xmlns:a16="http://schemas.microsoft.com/office/drawing/2014/main" id="{97E88C22-96BD-83B7-6937-318495B522CA}"/>
              </a:ext>
            </a:extLst>
          </p:cNvPr>
          <p:cNvPicPr>
            <a:picLocks noGrp="1" noChangeAspect="1"/>
          </p:cNvPicPr>
          <p:nvPr>
            <p:ph idx="1"/>
          </p:nvPr>
        </p:nvPicPr>
        <p:blipFill>
          <a:blip r:embed="rId2"/>
          <a:stretch>
            <a:fillRect/>
          </a:stretch>
        </p:blipFill>
        <p:spPr>
          <a:xfrm>
            <a:off x="2250210" y="2842326"/>
            <a:ext cx="3557032" cy="2512310"/>
          </a:xfrm>
        </p:spPr>
      </p:pic>
      <p:pic>
        <p:nvPicPr>
          <p:cNvPr id="7" name="Picture 6">
            <a:extLst>
              <a:ext uri="{FF2B5EF4-FFF2-40B4-BE49-F238E27FC236}">
                <a16:creationId xmlns:a16="http://schemas.microsoft.com/office/drawing/2014/main" id="{8FD4BF3B-71A4-0D1E-C5E5-4E9FA3F662F3}"/>
              </a:ext>
            </a:extLst>
          </p:cNvPr>
          <p:cNvPicPr>
            <a:picLocks noChangeAspect="1"/>
          </p:cNvPicPr>
          <p:nvPr/>
        </p:nvPicPr>
        <p:blipFill>
          <a:blip r:embed="rId3"/>
          <a:stretch>
            <a:fillRect/>
          </a:stretch>
        </p:blipFill>
        <p:spPr>
          <a:xfrm>
            <a:off x="7454111" y="2268850"/>
            <a:ext cx="3262449" cy="2380152"/>
          </a:xfrm>
          <a:prstGeom prst="rect">
            <a:avLst/>
          </a:prstGeom>
        </p:spPr>
      </p:pic>
      <p:sp>
        <p:nvSpPr>
          <p:cNvPr id="8" name="TextBox 7">
            <a:extLst>
              <a:ext uri="{FF2B5EF4-FFF2-40B4-BE49-F238E27FC236}">
                <a16:creationId xmlns:a16="http://schemas.microsoft.com/office/drawing/2014/main" id="{E0A1B69C-06E6-2284-532C-1DEFD64B9C15}"/>
              </a:ext>
            </a:extLst>
          </p:cNvPr>
          <p:cNvSpPr txBox="1"/>
          <p:nvPr/>
        </p:nvSpPr>
        <p:spPr>
          <a:xfrm>
            <a:off x="1540042" y="2188997"/>
            <a:ext cx="3557032" cy="369332"/>
          </a:xfrm>
          <a:prstGeom prst="rect">
            <a:avLst/>
          </a:prstGeom>
          <a:noFill/>
        </p:spPr>
        <p:txBody>
          <a:bodyPr wrap="square" rtlCol="0">
            <a:spAutoFit/>
          </a:bodyPr>
          <a:lstStyle/>
          <a:p>
            <a:r>
              <a:rPr lang="en-IN" dirty="0"/>
              <a:t>Top 5 cities based on Sales</a:t>
            </a:r>
          </a:p>
        </p:txBody>
      </p:sp>
      <p:sp>
        <p:nvSpPr>
          <p:cNvPr id="9" name="TextBox 8">
            <a:extLst>
              <a:ext uri="{FF2B5EF4-FFF2-40B4-BE49-F238E27FC236}">
                <a16:creationId xmlns:a16="http://schemas.microsoft.com/office/drawing/2014/main" id="{F5044C61-435B-6E79-8C14-8AF4F8A89D40}"/>
              </a:ext>
            </a:extLst>
          </p:cNvPr>
          <p:cNvSpPr txBox="1"/>
          <p:nvPr/>
        </p:nvSpPr>
        <p:spPr>
          <a:xfrm>
            <a:off x="7209320" y="1626669"/>
            <a:ext cx="3686477" cy="369332"/>
          </a:xfrm>
          <a:prstGeom prst="rect">
            <a:avLst/>
          </a:prstGeom>
          <a:noFill/>
        </p:spPr>
        <p:txBody>
          <a:bodyPr wrap="square" rtlCol="0">
            <a:spAutoFit/>
          </a:bodyPr>
          <a:lstStyle/>
          <a:p>
            <a:r>
              <a:rPr lang="en-IN" dirty="0"/>
              <a:t>Top 5 cities based on Profit</a:t>
            </a:r>
          </a:p>
        </p:txBody>
      </p:sp>
      <p:sp>
        <p:nvSpPr>
          <p:cNvPr id="10" name="Arrow: Curved Right 9">
            <a:extLst>
              <a:ext uri="{FF2B5EF4-FFF2-40B4-BE49-F238E27FC236}">
                <a16:creationId xmlns:a16="http://schemas.microsoft.com/office/drawing/2014/main" id="{DE397EB5-2C27-A3EB-3AC4-4BB973B7FDDD}"/>
              </a:ext>
            </a:extLst>
          </p:cNvPr>
          <p:cNvSpPr/>
          <p:nvPr/>
        </p:nvSpPr>
        <p:spPr>
          <a:xfrm rot="17212188">
            <a:off x="5303546" y="4954212"/>
            <a:ext cx="842378" cy="249514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TextBox 10">
            <a:extLst>
              <a:ext uri="{FF2B5EF4-FFF2-40B4-BE49-F238E27FC236}">
                <a16:creationId xmlns:a16="http://schemas.microsoft.com/office/drawing/2014/main" id="{CEA2BD45-D8DF-625A-1805-5418BB4FFB04}"/>
              </a:ext>
            </a:extLst>
          </p:cNvPr>
          <p:cNvSpPr txBox="1"/>
          <p:nvPr/>
        </p:nvSpPr>
        <p:spPr>
          <a:xfrm>
            <a:off x="6932612" y="5167852"/>
            <a:ext cx="4735630" cy="830997"/>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From both the City-wise Sales and the Profit table it is quite visible that New York City is the best performing city in the United States</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13" name="Arrow: Curved Left 12">
            <a:extLst>
              <a:ext uri="{FF2B5EF4-FFF2-40B4-BE49-F238E27FC236}">
                <a16:creationId xmlns:a16="http://schemas.microsoft.com/office/drawing/2014/main" id="{B346193D-BE57-532A-F109-8DABCFDCD9C8}"/>
              </a:ext>
            </a:extLst>
          </p:cNvPr>
          <p:cNvSpPr/>
          <p:nvPr/>
        </p:nvSpPr>
        <p:spPr>
          <a:xfrm rot="20215365">
            <a:off x="11085715" y="3614086"/>
            <a:ext cx="584597" cy="154437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546827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86A0-8AF1-44E0-5C11-88304A9C17B1}"/>
              </a:ext>
            </a:extLst>
          </p:cNvPr>
          <p:cNvSpPr>
            <a:spLocks noGrp="1"/>
          </p:cNvSpPr>
          <p:nvPr>
            <p:ph type="title"/>
          </p:nvPr>
        </p:nvSpPr>
        <p:spPr>
          <a:xfrm>
            <a:off x="2592925" y="624110"/>
            <a:ext cx="8911687" cy="627174"/>
          </a:xfrm>
        </p:spPr>
        <p:txBody>
          <a:bodyPr>
            <a:normAutofit/>
          </a:bodyPr>
          <a:lstStyle/>
          <a:p>
            <a:r>
              <a:rPr lang="en-US" sz="3200" b="1" dirty="0">
                <a:latin typeface="Times New Roman" panose="02020603050405020304" pitchFamily="18" charset="0"/>
                <a:cs typeface="Times New Roman" panose="02020603050405020304" pitchFamily="18" charset="0"/>
              </a:rPr>
              <a:t>Algorithms used:</a:t>
            </a:r>
            <a:endParaRPr lang="en-IN" sz="3200" b="1" dirty="0"/>
          </a:p>
        </p:txBody>
      </p:sp>
      <p:sp>
        <p:nvSpPr>
          <p:cNvPr id="3" name="Content Placeholder 2">
            <a:extLst>
              <a:ext uri="{FF2B5EF4-FFF2-40B4-BE49-F238E27FC236}">
                <a16:creationId xmlns:a16="http://schemas.microsoft.com/office/drawing/2014/main" id="{D63B19A5-99F9-C68C-8865-416D81E08CA7}"/>
              </a:ext>
            </a:extLst>
          </p:cNvPr>
          <p:cNvSpPr>
            <a:spLocks noGrp="1"/>
          </p:cNvSpPr>
          <p:nvPr>
            <p:ph idx="1"/>
          </p:nvPr>
        </p:nvSpPr>
        <p:spPr>
          <a:xfrm>
            <a:off x="1453415" y="1501541"/>
            <a:ext cx="10051197" cy="4732349"/>
          </a:xfrm>
        </p:spPr>
        <p:txBody>
          <a:bodyPr>
            <a:normAutofit fontScale="85000" lnSpcReduction="20000"/>
          </a:bodyPr>
          <a:lstStyle/>
          <a:p>
            <a:pPr marL="736600" marR="734695" algn="just">
              <a:lnSpc>
                <a:spcPct val="107000"/>
              </a:lnSpc>
              <a:spcBef>
                <a:spcPts val="800"/>
              </a:spcBef>
              <a:spcAft>
                <a:spcPts val="0"/>
              </a:spcAft>
            </a:pPr>
            <a:r>
              <a:rPr lang="en-US" sz="1800" dirty="0">
                <a:effectLst/>
                <a:latin typeface="Times New Roman" panose="02020603050405020304" pitchFamily="18" charset="0"/>
                <a:ea typeface="Times New Roman" panose="02020603050405020304" pitchFamily="18" charset="0"/>
              </a:rPr>
              <a:t>As the data contains various metrics related to sales like orders, categories, sub categories, sales etc. and the quantity is a continuous metric, In this scenario we are taking the quantity as the target variable and predict it using various features. This is clearly a regression problem as the target variable is continuous. We are using numerous features and those features are correlated to the target variable quantity. So we are using two most used regression models namely XGBoost and Random Forest</a:t>
            </a:r>
            <a:endParaRPr lang="en-IN" sz="1800" dirty="0">
              <a:effectLst/>
              <a:latin typeface="Times New Roman" panose="02020603050405020304" pitchFamily="18" charset="0"/>
              <a:ea typeface="Times New Roman" panose="02020603050405020304" pitchFamily="18" charset="0"/>
            </a:endParaRPr>
          </a:p>
          <a:p>
            <a:pPr marL="393700" indent="0" algn="just">
              <a:buNone/>
            </a:pPr>
            <a:r>
              <a:rPr lang="en-US" sz="1800" b="1" kern="0" dirty="0">
                <a:effectLst/>
                <a:latin typeface="Times New Roman" panose="02020603050405020304" pitchFamily="18" charset="0"/>
                <a:ea typeface="Times New Roman" panose="02020603050405020304" pitchFamily="18" charset="0"/>
              </a:rPr>
              <a:t> </a:t>
            </a:r>
            <a:endParaRPr lang="en-IN" sz="1800" b="1" kern="0" dirty="0">
              <a:effectLst/>
              <a:latin typeface="Times New Roman" panose="02020603050405020304" pitchFamily="18" charset="0"/>
              <a:ea typeface="Times New Roman" panose="02020603050405020304" pitchFamily="18" charset="0"/>
            </a:endParaRPr>
          </a:p>
          <a:p>
            <a:pPr marL="393700" indent="0" algn="just">
              <a:buNone/>
            </a:pPr>
            <a:r>
              <a:rPr lang="en-US" sz="1800" b="1" kern="0" dirty="0">
                <a:effectLst/>
                <a:latin typeface="Times New Roman" panose="02020603050405020304" pitchFamily="18" charset="0"/>
                <a:ea typeface="Times New Roman" panose="02020603050405020304" pitchFamily="18" charset="0"/>
              </a:rPr>
              <a:t>Random Forest</a:t>
            </a:r>
            <a:r>
              <a:rPr lang="en-US" sz="1800" b="1" kern="0" spc="-1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Regression</a:t>
            </a:r>
            <a:r>
              <a:rPr lang="en-US" sz="1800" b="1" kern="0" spc="-1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Model:</a:t>
            </a:r>
            <a:endParaRPr lang="en-IN" sz="1800" b="1" kern="0" dirty="0">
              <a:effectLst/>
              <a:latin typeface="Times New Roman" panose="02020603050405020304" pitchFamily="18" charset="0"/>
              <a:ea typeface="Times New Roman" panose="02020603050405020304" pitchFamily="18" charset="0"/>
            </a:endParaRPr>
          </a:p>
          <a:p>
            <a:pPr marL="0" indent="0">
              <a:spcBef>
                <a:spcPts val="5"/>
              </a:spcBef>
              <a:buNone/>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736600" marR="734695" algn="just">
              <a:spcAft>
                <a:spcPts val="0"/>
              </a:spcAft>
            </a:pPr>
            <a:r>
              <a:rPr lang="en-US" sz="1800" dirty="0">
                <a:effectLst/>
                <a:latin typeface="Times New Roman" panose="02020603050405020304" pitchFamily="18" charset="0"/>
                <a:ea typeface="Times New Roman" panose="02020603050405020304" pitchFamily="18" charset="0"/>
              </a:rPr>
              <a:t>With</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aid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several</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decision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trees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method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known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Bootstrap</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Aggregation,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also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ref</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erred to as bagging, Random Forest is an ensemble methodology capable of handling both regression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classification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tasks.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method's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fundamental</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principle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integrate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several</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decision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trees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get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final result rather than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depending solely on one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decision tree. </a:t>
            </a:r>
            <a:endParaRPr lang="en-IN" sz="1800" dirty="0">
              <a:effectLst/>
              <a:latin typeface="Times New Roman" panose="02020603050405020304" pitchFamily="18" charset="0"/>
              <a:ea typeface="Times New Roman" panose="02020603050405020304" pitchFamily="18" charset="0"/>
            </a:endParaRPr>
          </a:p>
          <a:p>
            <a:pPr marL="736600" marR="734695" algn="just">
              <a:spcAft>
                <a:spcPts val="0"/>
              </a:spcAft>
            </a:pPr>
            <a:r>
              <a:rPr lang="en-US" sz="1800" dirty="0">
                <a:effectLst/>
                <a:latin typeface="Times New Roman" panose="02020603050405020304" pitchFamily="18" charset="0"/>
                <a:ea typeface="Times New Roman" panose="02020603050405020304" pitchFamily="18" charset="0"/>
              </a:rPr>
              <a:t>Random Forest is utilized for tasks like classification and regression. To increase accuracy and lessen overfitting of the model, this ensemble learning technique integrates several decision trees. Each tree in a Random Forest model is trained using a unique subset of the training data and a randomly selected subset of the features. Combining all of the trees' projections yields the final conclusion. The advantages of Random Forest are its high accuracy, resilience, and capacity for handling highly dimensional data with numerous attributes. It is extensively employed in many different industries, including banking, healthcare, and image analysis.</a:t>
            </a:r>
            <a:endParaRPr lang="en-IN" sz="1800" dirty="0">
              <a:effectLst/>
              <a:latin typeface="Times New Roman" panose="02020603050405020304" pitchFamily="18" charset="0"/>
              <a:ea typeface="Times New Roman" panose="02020603050405020304" pitchFamily="18" charset="0"/>
            </a:endParaRPr>
          </a:p>
          <a:p>
            <a:pPr marL="736600" marR="734695" algn="just">
              <a:lnSpc>
                <a:spcPct val="107000"/>
              </a:lnSpc>
              <a:spcBef>
                <a:spcPts val="790"/>
              </a:spcBef>
              <a:spcAft>
                <a:spcPts val="0"/>
              </a:spcAft>
            </a:pPr>
            <a:r>
              <a:rPr lang="en-US" sz="1800" dirty="0">
                <a:effectLst/>
                <a:latin typeface="Times New Roman" panose="02020603050405020304" pitchFamily="18" charset="0"/>
                <a:ea typeface="Times New Roman" panose="02020603050405020304" pitchFamily="18" charset="0"/>
              </a:rPr>
              <a:t>For the prediction on test data set, we mapped True values with prediction with linear vs random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forest regression.</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Mape</a:t>
            </a:r>
            <a:r>
              <a:rPr lang="en-US" sz="1800" dirty="0">
                <a:effectLst/>
                <a:latin typeface="Times New Roman" panose="02020603050405020304" pitchFamily="18" charset="0"/>
                <a:ea typeface="Times New Roman" panose="02020603050405020304" pitchFamily="18" charset="0"/>
              </a:rPr>
              <a:t> for Random Forest regression model is ~0.064. and which mean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accuracy is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93.54%</a:t>
            </a:r>
            <a:endParaRPr lang="en-IN" sz="1800" dirty="0">
              <a:effectLst/>
              <a:latin typeface="Times New Roman" panose="02020603050405020304" pitchFamily="18" charset="0"/>
              <a:ea typeface="Times New Roman" panose="02020603050405020304" pitchFamily="18" charset="0"/>
            </a:endParaRPr>
          </a:p>
          <a:p>
            <a:pPr marL="393700" marR="734695" indent="0" algn="just">
              <a:lnSpc>
                <a:spcPct val="107000"/>
              </a:lnSpc>
              <a:spcBef>
                <a:spcPts val="790"/>
              </a:spcBef>
              <a:spcAft>
                <a:spcPts val="0"/>
              </a:spcAft>
              <a:buNone/>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98714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88A80-1D36-52E4-9557-229ABCCFF80C}"/>
              </a:ext>
            </a:extLst>
          </p:cNvPr>
          <p:cNvSpPr>
            <a:spLocks noGrp="1"/>
          </p:cNvSpPr>
          <p:nvPr>
            <p:ph type="title"/>
          </p:nvPr>
        </p:nvSpPr>
        <p:spPr/>
        <p:txBody>
          <a:bodyPr>
            <a:normAutofit/>
          </a:bodyPr>
          <a:lstStyle/>
          <a:p>
            <a:r>
              <a:rPr lang="en-IN" sz="3200" b="1" dirty="0"/>
              <a:t>Overview and Summary :</a:t>
            </a:r>
          </a:p>
        </p:txBody>
      </p:sp>
      <p:sp>
        <p:nvSpPr>
          <p:cNvPr id="3" name="Content Placeholder 2">
            <a:extLst>
              <a:ext uri="{FF2B5EF4-FFF2-40B4-BE49-F238E27FC236}">
                <a16:creationId xmlns:a16="http://schemas.microsoft.com/office/drawing/2014/main" id="{98A61BB2-CAF1-A0E5-B825-FE78509DB878}"/>
              </a:ext>
            </a:extLst>
          </p:cNvPr>
          <p:cNvSpPr>
            <a:spLocks noGrp="1"/>
          </p:cNvSpPr>
          <p:nvPr>
            <p:ph idx="1"/>
          </p:nvPr>
        </p:nvSpPr>
        <p:spPr/>
        <p:txBody>
          <a:bodyPr/>
          <a:lstStyle/>
          <a:p>
            <a:r>
              <a:rPr lang="en-IN" dirty="0"/>
              <a:t>Data is about a large web e-tailer chain which sells different types of products nationally. It has shipping services via different modes/types of transportation. It keeps track of order details, shipping details, discounts provided to the customer, profit earned etc .</a:t>
            </a:r>
          </a:p>
          <a:p>
            <a:r>
              <a:rPr lang="en-IN" dirty="0"/>
              <a:t>Problem Statement: To find out a optimum Marketing strategy to asses what is the current state of the portfolio in terms of product mix, demand trends across categories and products and understand if there are any regional variations.</a:t>
            </a:r>
          </a:p>
          <a:p>
            <a:r>
              <a:rPr lang="en-IN" dirty="0"/>
              <a:t>The main aim is to estimate the demand of different type of products based on the sales history using predictive analysis.</a:t>
            </a:r>
          </a:p>
          <a:p>
            <a:r>
              <a:rPr lang="en-IN" dirty="0"/>
              <a:t>Expected Analysis: Current patterns via Exploratory Data Analysis, descriptive analysis and build models.</a:t>
            </a:r>
          </a:p>
          <a:p>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741065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36595-072F-C4B7-825A-481E56D73580}"/>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Algorithms used:</a:t>
            </a:r>
            <a:endParaRPr lang="en-IN" sz="3200" b="1" dirty="0">
              <a:solidFill>
                <a:schemeClr val="tx1"/>
              </a:solidFill>
            </a:endParaRPr>
          </a:p>
        </p:txBody>
      </p:sp>
      <p:sp>
        <p:nvSpPr>
          <p:cNvPr id="3" name="Content Placeholder 2">
            <a:extLst>
              <a:ext uri="{FF2B5EF4-FFF2-40B4-BE49-F238E27FC236}">
                <a16:creationId xmlns:a16="http://schemas.microsoft.com/office/drawing/2014/main" id="{3ED6845E-6F77-7778-3167-B668F4FD6590}"/>
              </a:ext>
            </a:extLst>
          </p:cNvPr>
          <p:cNvSpPr>
            <a:spLocks noGrp="1"/>
          </p:cNvSpPr>
          <p:nvPr>
            <p:ph idx="1"/>
          </p:nvPr>
        </p:nvSpPr>
        <p:spPr/>
        <p:txBody>
          <a:bodyPr>
            <a:normAutofit fontScale="92500" lnSpcReduction="20000"/>
          </a:bodyPr>
          <a:lstStyle/>
          <a:p>
            <a:pPr marL="393700" marR="734695" indent="0" algn="just">
              <a:lnSpc>
                <a:spcPct val="107000"/>
              </a:lnSpc>
              <a:spcBef>
                <a:spcPts val="790"/>
              </a:spcBef>
              <a:spcAft>
                <a:spcPts val="0"/>
              </a:spcAft>
              <a:buNone/>
            </a:pPr>
            <a:r>
              <a:rPr lang="en-US" sz="1800" b="1" dirty="0">
                <a:effectLst/>
                <a:latin typeface="Times New Roman" panose="02020603050405020304" pitchFamily="18" charset="0"/>
                <a:ea typeface="Times New Roman" panose="02020603050405020304" pitchFamily="18" charset="0"/>
              </a:rPr>
              <a:t>XGBoost Model:</a:t>
            </a:r>
            <a:endParaRPr lang="en-IN" sz="1800" dirty="0">
              <a:effectLst/>
              <a:latin typeface="Times New Roman" panose="02020603050405020304" pitchFamily="18" charset="0"/>
              <a:ea typeface="Times New Roman" panose="02020603050405020304" pitchFamily="18" charset="0"/>
            </a:endParaRPr>
          </a:p>
          <a:p>
            <a:pPr marL="736600" marR="734695" algn="just">
              <a:lnSpc>
                <a:spcPct val="107000"/>
              </a:lnSpc>
              <a:spcBef>
                <a:spcPts val="790"/>
              </a:spcBef>
              <a:spcAft>
                <a:spcPts val="0"/>
              </a:spcAft>
            </a:pPr>
            <a:r>
              <a:rPr lang="en-US" sz="1800" dirty="0">
                <a:effectLst/>
                <a:latin typeface="Times New Roman" panose="02020603050405020304" pitchFamily="18" charset="0"/>
                <a:ea typeface="Times New Roman" panose="02020603050405020304" pitchFamily="18" charset="0"/>
              </a:rPr>
              <a:t>Extreme Gradient Boosting (XGBoost), a potent machine learning algorithm, is a member of the ensemble learning methodology family. This tree-based model combines numerous weak learners into a single strong learner using boosting. XGBoost is a well-liked option for a variety of applications, including data mining, natural language processing, and image recognition, because to its speed and scalability. Additionally, a variety of hyperparameters are provided, which can be adjusted to enhance model performance.</a:t>
            </a:r>
            <a:endParaRPr lang="en-IN" sz="1800" dirty="0">
              <a:effectLst/>
              <a:latin typeface="Times New Roman" panose="02020603050405020304" pitchFamily="18" charset="0"/>
              <a:ea typeface="Times New Roman" panose="02020603050405020304" pitchFamily="18" charset="0"/>
            </a:endParaRPr>
          </a:p>
          <a:p>
            <a:pPr marL="736600" marR="734695" algn="just">
              <a:lnSpc>
                <a:spcPct val="107000"/>
              </a:lnSpc>
              <a:spcBef>
                <a:spcPts val="790"/>
              </a:spcBef>
              <a:spcAft>
                <a:spcPts val="0"/>
              </a:spcAft>
            </a:pPr>
            <a:r>
              <a:rPr lang="en-US" sz="1800" dirty="0">
                <a:effectLst/>
                <a:latin typeface="Times New Roman" panose="02020603050405020304" pitchFamily="18" charset="0"/>
                <a:ea typeface="Times New Roman" panose="02020603050405020304" pitchFamily="18" charset="0"/>
              </a:rPr>
              <a:t>Being able to manage missing data and outliers, which can frequently be an issue for other machine learning algorithms, is one of </a:t>
            </a:r>
            <a:r>
              <a:rPr lang="en-US" sz="1800" dirty="0" err="1">
                <a:effectLst/>
                <a:latin typeface="Times New Roman" panose="02020603050405020304" pitchFamily="18" charset="0"/>
                <a:ea typeface="Times New Roman" panose="02020603050405020304" pitchFamily="18" charset="0"/>
              </a:rPr>
              <a:t>XGBoost's</a:t>
            </a:r>
            <a:r>
              <a:rPr lang="en-US" sz="1800" dirty="0">
                <a:effectLst/>
                <a:latin typeface="Times New Roman" panose="02020603050405020304" pitchFamily="18" charset="0"/>
                <a:ea typeface="Times New Roman" panose="02020603050405020304" pitchFamily="18" charset="0"/>
              </a:rPr>
              <a:t> primary advantages. It is also quite adaptable and may be used for both classification and regression problems.</a:t>
            </a:r>
            <a:endParaRPr lang="en-IN" sz="1800" dirty="0">
              <a:effectLst/>
              <a:latin typeface="Times New Roman" panose="02020603050405020304" pitchFamily="18" charset="0"/>
              <a:ea typeface="Times New Roman" panose="02020603050405020304" pitchFamily="18" charset="0"/>
            </a:endParaRPr>
          </a:p>
          <a:p>
            <a:pPr marL="736600" marR="734695" algn="just">
              <a:lnSpc>
                <a:spcPct val="107000"/>
              </a:lnSpc>
              <a:spcBef>
                <a:spcPts val="790"/>
              </a:spcBef>
              <a:spcAft>
                <a:spcPts val="0"/>
              </a:spcAft>
            </a:pPr>
            <a:r>
              <a:rPr lang="en-US" sz="1800" dirty="0">
                <a:effectLst/>
                <a:latin typeface="Times New Roman" panose="02020603050405020304" pitchFamily="18" charset="0"/>
                <a:ea typeface="Times New Roman" panose="02020603050405020304" pitchFamily="18" charset="0"/>
              </a:rPr>
              <a:t>In our scenario, the mapping between the predicted and actual quantities are matching with each other with a MAPE of 0.47 which means the accuracy is 1-MAPE </a:t>
            </a:r>
            <a:r>
              <a:rPr lang="en-US" sz="1800" dirty="0" err="1">
                <a:effectLst/>
                <a:latin typeface="Times New Roman" panose="02020603050405020304" pitchFamily="18" charset="0"/>
                <a:ea typeface="Times New Roman" panose="02020603050405020304" pitchFamily="18" charset="0"/>
              </a:rPr>
              <a:t>i.e</a:t>
            </a:r>
            <a:r>
              <a:rPr lang="en-US" sz="1800" dirty="0">
                <a:effectLst/>
                <a:latin typeface="Times New Roman" panose="02020603050405020304" pitchFamily="18" charset="0"/>
                <a:ea typeface="Times New Roman" panose="02020603050405020304" pitchFamily="18" charset="0"/>
              </a:rPr>
              <a:t> 53%</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71862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256A1-9219-55FA-5DBC-2F006D400BFD}"/>
              </a:ext>
            </a:extLst>
          </p:cNvPr>
          <p:cNvSpPr>
            <a:spLocks noGrp="1"/>
          </p:cNvSpPr>
          <p:nvPr>
            <p:ph type="title"/>
          </p:nvPr>
        </p:nvSpPr>
        <p:spPr/>
        <p:txBody>
          <a:bodyPr/>
          <a:lstStyle/>
          <a:p>
            <a:r>
              <a:rPr lang="en-IN" b="1" dirty="0"/>
              <a:t>Predictive Analysis</a:t>
            </a:r>
          </a:p>
        </p:txBody>
      </p:sp>
      <p:sp>
        <p:nvSpPr>
          <p:cNvPr id="3" name="Content Placeholder 2">
            <a:extLst>
              <a:ext uri="{FF2B5EF4-FFF2-40B4-BE49-F238E27FC236}">
                <a16:creationId xmlns:a16="http://schemas.microsoft.com/office/drawing/2014/main" id="{5092B6EC-79B5-6CB0-CB0F-E39FE4ECF920}"/>
              </a:ext>
            </a:extLst>
          </p:cNvPr>
          <p:cNvSpPr>
            <a:spLocks noGrp="1"/>
          </p:cNvSpPr>
          <p:nvPr>
            <p:ph idx="1"/>
          </p:nvPr>
        </p:nvSpPr>
        <p:spPr>
          <a:xfrm>
            <a:off x="1203158" y="1443789"/>
            <a:ext cx="10301454" cy="4467433"/>
          </a:xfrm>
        </p:spPr>
        <p:txBody>
          <a:bodyPr>
            <a:normAutofit fontScale="85000" lnSpcReduction="10000"/>
          </a:bodyPr>
          <a:lstStyle/>
          <a:p>
            <a:r>
              <a:rPr lang="en-IN" dirty="0"/>
              <a:t>The main aim is to estimate the demand of different type of products based on the sales history using predictive analysis.</a:t>
            </a:r>
          </a:p>
          <a:p>
            <a:r>
              <a:rPr lang="en-US" dirty="0"/>
              <a:t>As the data contains various metrics related to sales like orders, categories, sub categories, sales etc. and the quantity is a continuous metric, In this scenario we are taking the quantity as the target variable and predict it using various features. This is clearly a regression problem as the target variable is continuous. We are using numerous features and those features are correlated to the target variable quantity. So we are using two most used regression models namely XGBoost and Random Forest</a:t>
            </a:r>
          </a:p>
          <a:p>
            <a:r>
              <a:rPr lang="en-US" dirty="0"/>
              <a:t>For </a:t>
            </a:r>
            <a:r>
              <a:rPr lang="en-US" b="1" dirty="0"/>
              <a:t>XGBOOST</a:t>
            </a:r>
            <a:r>
              <a:rPr lang="en-US" dirty="0"/>
              <a:t>: In our scenario, the mapping between the predicted and actual quantities are matching with each other with a MAPE of 0.32 which means the accuracy is 1-MAPE i.e 68%</a:t>
            </a:r>
            <a:endParaRPr lang="en-IN" dirty="0"/>
          </a:p>
          <a:p>
            <a:r>
              <a:rPr lang="en-IN" dirty="0"/>
              <a:t>For </a:t>
            </a:r>
            <a:r>
              <a:rPr lang="en-IN" b="1" dirty="0"/>
              <a:t>Random Forest</a:t>
            </a:r>
            <a:r>
              <a:rPr lang="en-IN" dirty="0"/>
              <a:t>: </a:t>
            </a:r>
            <a:r>
              <a:rPr lang="en-US" dirty="0"/>
              <a:t>In our scenario, the mapping between the predicted and actual quantities are matching with each other with a MAPE of 0.49 which means the accuracy is 1-MAPE i.e 51%</a:t>
            </a:r>
          </a:p>
          <a:p>
            <a:pPr algn="l"/>
            <a:r>
              <a:rPr lang="en-US" dirty="0"/>
              <a:t>This shows that the random forest model is performing with a MAPE of 0.49 and the accuracy is 51%</a:t>
            </a:r>
          </a:p>
          <a:p>
            <a:pPr algn="l"/>
            <a:r>
              <a:rPr lang="en-US" dirty="0"/>
              <a:t>We can see a slight difference in accuracies obtained from XGBoost and Random Forest models, whereas XGBoost performs better with an accuracy of 68%.</a:t>
            </a:r>
          </a:p>
          <a:p>
            <a:pPr algn="l"/>
            <a:r>
              <a:rPr lang="en-US" dirty="0"/>
              <a:t>These models can further be improved by tuning the hyper parameters using grid search CV with helps in finding the optimal parameters and getting the best accuracies.</a:t>
            </a:r>
            <a:r>
              <a:rPr lang="en-US" dirty="0">
                <a:hlinkClick r:id="rId2">
                  <a:extLst>
                    <a:ext uri="{A12FA001-AC4F-418D-AE19-62706E023703}">
                      <ahyp:hlinkClr xmlns:ahyp="http://schemas.microsoft.com/office/drawing/2018/hyperlinkcolor" val="tx"/>
                    </a:ext>
                  </a:extLst>
                </a:hlinkClick>
              </a:rPr>
              <a:t>¶</a:t>
            </a:r>
            <a:endParaRPr lang="en-US" dirty="0"/>
          </a:p>
          <a:p>
            <a:endParaRPr lang="en-IN" sz="1800" dirty="0">
              <a:effectLst/>
              <a:latin typeface="Times New Roman" panose="02020603050405020304" pitchFamily="18" charset="0"/>
              <a:ea typeface="Times New Roman" panose="02020603050405020304" pitchFamily="18" charset="0"/>
            </a:endParaRPr>
          </a:p>
          <a:p>
            <a:endParaRPr lang="en-IN" dirty="0"/>
          </a:p>
          <a:p>
            <a:pPr marL="0" indent="0">
              <a:buNone/>
            </a:pPr>
            <a:endParaRPr lang="en-IN" dirty="0"/>
          </a:p>
        </p:txBody>
      </p:sp>
    </p:spTree>
    <p:extLst>
      <p:ext uri="{BB962C8B-B14F-4D97-AF65-F5344CB8AC3E}">
        <p14:creationId xmlns:p14="http://schemas.microsoft.com/office/powerpoint/2010/main" val="2990170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AAD20-D13F-5A1F-E56C-B484649D7D00}"/>
              </a:ext>
            </a:extLst>
          </p:cNvPr>
          <p:cNvSpPr>
            <a:spLocks noGrp="1"/>
          </p:cNvSpPr>
          <p:nvPr>
            <p:ph type="title"/>
          </p:nvPr>
        </p:nvSpPr>
        <p:spPr>
          <a:xfrm>
            <a:off x="2281187" y="624110"/>
            <a:ext cx="9223425" cy="704176"/>
          </a:xfrm>
        </p:spPr>
        <p:txBody>
          <a:bodyPr/>
          <a:lstStyle/>
          <a:p>
            <a:r>
              <a:rPr lang="en-IN" dirty="0"/>
              <a:t>Findings and Conclusions</a:t>
            </a:r>
          </a:p>
        </p:txBody>
      </p:sp>
      <p:sp>
        <p:nvSpPr>
          <p:cNvPr id="3" name="Content Placeholder 2">
            <a:extLst>
              <a:ext uri="{FF2B5EF4-FFF2-40B4-BE49-F238E27FC236}">
                <a16:creationId xmlns:a16="http://schemas.microsoft.com/office/drawing/2014/main" id="{4F47902C-5E12-1ACF-438E-13923BE7A4FD}"/>
              </a:ext>
            </a:extLst>
          </p:cNvPr>
          <p:cNvSpPr>
            <a:spLocks noGrp="1"/>
          </p:cNvSpPr>
          <p:nvPr>
            <p:ph idx="1"/>
          </p:nvPr>
        </p:nvSpPr>
        <p:spPr>
          <a:xfrm>
            <a:off x="2281186" y="1838425"/>
            <a:ext cx="4148489" cy="4072797"/>
          </a:xfrm>
        </p:spPr>
        <p:txBody>
          <a:bodyPr/>
          <a:lstStyle/>
          <a:p>
            <a:r>
              <a:rPr lang="en-IN" dirty="0"/>
              <a:t>Discusses about the plan of action and possible actionable strategies that could be implemented depending upon the  various results and references.</a:t>
            </a:r>
          </a:p>
          <a:p>
            <a:endParaRPr lang="en-IN" dirty="0"/>
          </a:p>
          <a:p>
            <a:pPr marL="0" indent="0">
              <a:buNone/>
            </a:pPr>
            <a:endParaRPr lang="en-IN" dirty="0"/>
          </a:p>
        </p:txBody>
      </p:sp>
      <p:sp>
        <p:nvSpPr>
          <p:cNvPr id="4" name="Oval 3">
            <a:extLst>
              <a:ext uri="{FF2B5EF4-FFF2-40B4-BE49-F238E27FC236}">
                <a16:creationId xmlns:a16="http://schemas.microsoft.com/office/drawing/2014/main" id="{89FE6502-BE2F-54F6-86BA-8DD7311881F4}"/>
              </a:ext>
            </a:extLst>
          </p:cNvPr>
          <p:cNvSpPr/>
          <p:nvPr/>
        </p:nvSpPr>
        <p:spPr>
          <a:xfrm>
            <a:off x="8479857" y="3647974"/>
            <a:ext cx="2204185" cy="204055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bg1"/>
                </a:solidFill>
                <a:hlinkClick r:id="rId2" action="ppaction://hlinksldjump">
                  <a:extLst>
                    <a:ext uri="{A12FA001-AC4F-418D-AE19-62706E023703}">
                      <ahyp:hlinkClr xmlns:ahyp="http://schemas.microsoft.com/office/drawing/2018/hyperlinkcolor" val="tx"/>
                    </a:ext>
                  </a:extLst>
                </a:hlinkClick>
              </a:rPr>
              <a:t>Possible Strategies and conclusion</a:t>
            </a:r>
            <a:endParaRPr lang="en-IN" sz="2000" dirty="0">
              <a:solidFill>
                <a:schemeClr val="bg1"/>
              </a:solidFill>
            </a:endParaRPr>
          </a:p>
        </p:txBody>
      </p:sp>
      <p:sp>
        <p:nvSpPr>
          <p:cNvPr id="5" name="Oval 4">
            <a:hlinkClick r:id="rId3" action="ppaction://hlinksldjump" tooltip="Findings"/>
            <a:extLst>
              <a:ext uri="{FF2B5EF4-FFF2-40B4-BE49-F238E27FC236}">
                <a16:creationId xmlns:a16="http://schemas.microsoft.com/office/drawing/2014/main" id="{B4174F12-C75E-154A-515F-5BA43470C45D}"/>
              </a:ext>
            </a:extLst>
          </p:cNvPr>
          <p:cNvSpPr/>
          <p:nvPr/>
        </p:nvSpPr>
        <p:spPr>
          <a:xfrm>
            <a:off x="8479856" y="1328286"/>
            <a:ext cx="2204186" cy="19731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u="sng" dirty="0"/>
              <a:t>Findings</a:t>
            </a:r>
            <a:endParaRPr lang="en-IN" u="sng" dirty="0"/>
          </a:p>
        </p:txBody>
      </p:sp>
    </p:spTree>
    <p:extLst>
      <p:ext uri="{BB962C8B-B14F-4D97-AF65-F5344CB8AC3E}">
        <p14:creationId xmlns:p14="http://schemas.microsoft.com/office/powerpoint/2010/main" val="3614040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B5792-DF49-8675-26B1-3DECF3E0ED06}"/>
              </a:ext>
            </a:extLst>
          </p:cNvPr>
          <p:cNvSpPr>
            <a:spLocks noGrp="1"/>
          </p:cNvSpPr>
          <p:nvPr>
            <p:ph type="title"/>
          </p:nvPr>
        </p:nvSpPr>
        <p:spPr>
          <a:xfrm>
            <a:off x="2592925" y="317634"/>
            <a:ext cx="8911687" cy="712269"/>
          </a:xfrm>
        </p:spPr>
        <p:txBody>
          <a:bodyPr>
            <a:normAutofit/>
          </a:bodyPr>
          <a:lstStyle/>
          <a:p>
            <a:r>
              <a:rPr lang="en-IN" sz="3200" b="1" dirty="0"/>
              <a:t>          Results and Findings</a:t>
            </a:r>
          </a:p>
        </p:txBody>
      </p:sp>
      <p:sp>
        <p:nvSpPr>
          <p:cNvPr id="5" name="TextBox 4">
            <a:extLst>
              <a:ext uri="{FF2B5EF4-FFF2-40B4-BE49-F238E27FC236}">
                <a16:creationId xmlns:a16="http://schemas.microsoft.com/office/drawing/2014/main" id="{48D9B95D-6BF7-A200-95B2-EFC04B52982A}"/>
              </a:ext>
            </a:extLst>
          </p:cNvPr>
          <p:cNvSpPr txBox="1"/>
          <p:nvPr/>
        </p:nvSpPr>
        <p:spPr>
          <a:xfrm>
            <a:off x="7295949" y="1386036"/>
            <a:ext cx="4081111" cy="1838425"/>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85B9E4EE-557F-6A45-5B03-D5F54042CD87}"/>
              </a:ext>
            </a:extLst>
          </p:cNvPr>
          <p:cNvSpPr txBox="1"/>
          <p:nvPr/>
        </p:nvSpPr>
        <p:spPr>
          <a:xfrm>
            <a:off x="1684420" y="1386036"/>
            <a:ext cx="4081111" cy="1838425"/>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B65949E3-6265-54CB-5B16-511E2993253A}"/>
              </a:ext>
            </a:extLst>
          </p:cNvPr>
          <p:cNvSpPr txBox="1"/>
          <p:nvPr/>
        </p:nvSpPr>
        <p:spPr>
          <a:xfrm>
            <a:off x="6718433" y="1386036"/>
            <a:ext cx="4081111" cy="1838425"/>
          </a:xfrm>
          <a:prstGeom prst="rect">
            <a:avLst/>
          </a:prstGeom>
          <a:noFill/>
        </p:spPr>
        <p:txBody>
          <a:bodyPr wrap="square" rtlCol="0">
            <a:spAutoFit/>
          </a:bodyPr>
          <a:lstStyle/>
          <a:p>
            <a:endParaRPr lang="en-IN" dirty="0"/>
          </a:p>
        </p:txBody>
      </p:sp>
      <p:sp>
        <p:nvSpPr>
          <p:cNvPr id="8" name="Rectangle 7">
            <a:extLst>
              <a:ext uri="{FF2B5EF4-FFF2-40B4-BE49-F238E27FC236}">
                <a16:creationId xmlns:a16="http://schemas.microsoft.com/office/drawing/2014/main" id="{63DF7FAC-4CA7-48B0-7FFC-48E6BA352D9A}"/>
              </a:ext>
            </a:extLst>
          </p:cNvPr>
          <p:cNvSpPr/>
          <p:nvPr/>
        </p:nvSpPr>
        <p:spPr>
          <a:xfrm>
            <a:off x="1136581" y="1270534"/>
            <a:ext cx="5130265" cy="23774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dirty="0">
                <a:solidFill>
                  <a:schemeClr val="tx1"/>
                </a:solidFill>
              </a:rPr>
              <a:t>Product Line:</a:t>
            </a:r>
          </a:p>
          <a:p>
            <a:pPr marL="285750" indent="-285750">
              <a:buFont typeface="Arial" panose="020B0604020202020204" pitchFamily="34" charset="0"/>
              <a:buChar char="•"/>
            </a:pPr>
            <a:r>
              <a:rPr lang="en-IN" sz="1400" dirty="0">
                <a:solidFill>
                  <a:schemeClr val="tx1"/>
                </a:solidFill>
              </a:rPr>
              <a:t>Office Supplies is the most ordered.</a:t>
            </a:r>
          </a:p>
          <a:p>
            <a:r>
              <a:rPr lang="en-IN" sz="1400" dirty="0">
                <a:solidFill>
                  <a:schemeClr val="tx1"/>
                </a:solidFill>
              </a:rPr>
              <a:t>          1. Progressive Profit and Sales Growth.</a:t>
            </a:r>
          </a:p>
          <a:p>
            <a:r>
              <a:rPr lang="en-IN" sz="1400" dirty="0">
                <a:solidFill>
                  <a:schemeClr val="tx1"/>
                </a:solidFill>
              </a:rPr>
              <a:t>          2. Moderate sales and profit value.</a:t>
            </a:r>
          </a:p>
          <a:p>
            <a:pPr marL="285750" indent="-285750">
              <a:buFont typeface="Arial" panose="020B0604020202020204" pitchFamily="34" charset="0"/>
              <a:buChar char="•"/>
            </a:pPr>
            <a:r>
              <a:rPr lang="en-IN" sz="1400" dirty="0">
                <a:solidFill>
                  <a:schemeClr val="tx1"/>
                </a:solidFill>
              </a:rPr>
              <a:t>Technology is the least ordered.</a:t>
            </a:r>
          </a:p>
          <a:p>
            <a:r>
              <a:rPr lang="en-IN" sz="1400" dirty="0">
                <a:solidFill>
                  <a:schemeClr val="tx1"/>
                </a:solidFill>
              </a:rPr>
              <a:t>	   1. Increasing Sales and profit over the years.</a:t>
            </a:r>
          </a:p>
          <a:p>
            <a:pPr marL="285750" indent="-285750">
              <a:buFont typeface="Arial" panose="020B0604020202020204" pitchFamily="34" charset="0"/>
              <a:buChar char="•"/>
            </a:pPr>
            <a:r>
              <a:rPr lang="en-IN" sz="1400" dirty="0">
                <a:solidFill>
                  <a:schemeClr val="tx1"/>
                </a:solidFill>
              </a:rPr>
              <a:t>Furniture has made huge losses despite having good sales.</a:t>
            </a:r>
          </a:p>
        </p:txBody>
      </p:sp>
      <p:sp>
        <p:nvSpPr>
          <p:cNvPr id="9" name="Rectangle 8">
            <a:extLst>
              <a:ext uri="{FF2B5EF4-FFF2-40B4-BE49-F238E27FC236}">
                <a16:creationId xmlns:a16="http://schemas.microsoft.com/office/drawing/2014/main" id="{00F5D724-910F-5FCB-6022-4C4B930712D8}"/>
              </a:ext>
            </a:extLst>
          </p:cNvPr>
          <p:cNvSpPr/>
          <p:nvPr/>
        </p:nvSpPr>
        <p:spPr>
          <a:xfrm>
            <a:off x="3060833" y="4042610"/>
            <a:ext cx="6939815" cy="22426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dirty="0">
                <a:solidFill>
                  <a:schemeClr val="tx1"/>
                </a:solidFill>
              </a:rPr>
              <a:t>Geographical:</a:t>
            </a:r>
          </a:p>
          <a:p>
            <a:pPr marL="285750" indent="-285750">
              <a:buFont typeface="Arial" panose="020B0604020202020204" pitchFamily="34" charset="0"/>
              <a:buChar char="•"/>
            </a:pPr>
            <a:r>
              <a:rPr lang="en-IN" sz="1400" dirty="0">
                <a:solidFill>
                  <a:schemeClr val="tx1"/>
                </a:solidFill>
              </a:rPr>
              <a:t>West – High quantities, High profit.</a:t>
            </a:r>
          </a:p>
          <a:p>
            <a:pPr marL="285750" indent="-285750">
              <a:buFont typeface="Arial" panose="020B0604020202020204" pitchFamily="34" charset="0"/>
              <a:buChar char="•"/>
            </a:pPr>
            <a:r>
              <a:rPr lang="en-IN" sz="1400" dirty="0">
                <a:solidFill>
                  <a:schemeClr val="tx1"/>
                </a:solidFill>
              </a:rPr>
              <a:t>South- least sales but, good profit.</a:t>
            </a:r>
          </a:p>
          <a:p>
            <a:pPr marL="285750" indent="-285750">
              <a:buFont typeface="Arial" panose="020B0604020202020204" pitchFamily="34" charset="0"/>
              <a:buChar char="•"/>
            </a:pPr>
            <a:r>
              <a:rPr lang="en-IN" sz="1400" dirty="0">
                <a:solidFill>
                  <a:schemeClr val="tx1"/>
                </a:solidFill>
              </a:rPr>
              <a:t>East shows several fluctuations, Central incurred losses.</a:t>
            </a:r>
          </a:p>
          <a:p>
            <a:pPr marL="285750" indent="-285750">
              <a:buFont typeface="Arial" panose="020B0604020202020204" pitchFamily="34" charset="0"/>
              <a:buChar char="•"/>
            </a:pPr>
            <a:r>
              <a:rPr lang="en-IN" sz="1400" dirty="0">
                <a:solidFill>
                  <a:schemeClr val="tx1"/>
                </a:solidFill>
              </a:rPr>
              <a:t>States with highest profit percentage and loss percentages are in East.</a:t>
            </a:r>
          </a:p>
          <a:p>
            <a:pPr marL="285750" indent="-285750">
              <a:buFont typeface="Arial" panose="020B0604020202020204" pitchFamily="34" charset="0"/>
              <a:buChar char="•"/>
            </a:pPr>
            <a:r>
              <a:rPr lang="en-IN" sz="1400" dirty="0">
                <a:solidFill>
                  <a:schemeClr val="tx1"/>
                </a:solidFill>
              </a:rPr>
              <a:t>New York city is the best performing city</a:t>
            </a:r>
          </a:p>
          <a:p>
            <a:r>
              <a:rPr lang="en-IN" sz="1400" dirty="0">
                <a:solidFill>
                  <a:schemeClr val="tx1"/>
                </a:solidFill>
              </a:rPr>
              <a:t>            1. Corporate</a:t>
            </a:r>
          </a:p>
          <a:p>
            <a:r>
              <a:rPr lang="en-IN" sz="1400" dirty="0">
                <a:solidFill>
                  <a:schemeClr val="tx1"/>
                </a:solidFill>
              </a:rPr>
              <a:t>            2. Consumer</a:t>
            </a:r>
          </a:p>
          <a:p>
            <a:r>
              <a:rPr lang="en-IN" sz="1400" dirty="0">
                <a:solidFill>
                  <a:schemeClr val="tx1"/>
                </a:solidFill>
              </a:rPr>
              <a:t>            3. Home Office</a:t>
            </a:r>
          </a:p>
          <a:p>
            <a:endParaRPr lang="en-IN" dirty="0"/>
          </a:p>
        </p:txBody>
      </p:sp>
      <p:sp>
        <p:nvSpPr>
          <p:cNvPr id="10" name="Rectangle 9">
            <a:extLst>
              <a:ext uri="{FF2B5EF4-FFF2-40B4-BE49-F238E27FC236}">
                <a16:creationId xmlns:a16="http://schemas.microsoft.com/office/drawing/2014/main" id="{9942DB1B-097D-8353-A4D0-5027F95BCCE3}"/>
              </a:ext>
            </a:extLst>
          </p:cNvPr>
          <p:cNvSpPr/>
          <p:nvPr/>
        </p:nvSpPr>
        <p:spPr>
          <a:xfrm>
            <a:off x="6633408" y="1270534"/>
            <a:ext cx="4647400" cy="23774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dirty="0">
                <a:solidFill>
                  <a:schemeClr val="tx1"/>
                </a:solidFill>
              </a:rPr>
              <a:t>Customer Segment:</a:t>
            </a:r>
          </a:p>
          <a:p>
            <a:pPr marL="285750" indent="-285750">
              <a:buFont typeface="Arial" panose="020B0604020202020204" pitchFamily="34" charset="0"/>
              <a:buChar char="•"/>
            </a:pPr>
            <a:r>
              <a:rPr lang="en-IN" sz="1400" dirty="0">
                <a:solidFill>
                  <a:schemeClr val="tx1"/>
                </a:solidFill>
              </a:rPr>
              <a:t>Consumer yield the highest profit, quantity sold is also most.</a:t>
            </a:r>
          </a:p>
          <a:p>
            <a:pPr marL="285750" indent="-285750">
              <a:buFont typeface="Arial" panose="020B0604020202020204" pitchFamily="34" charset="0"/>
              <a:buChar char="•"/>
            </a:pPr>
            <a:r>
              <a:rPr lang="en-IN" sz="1400" dirty="0">
                <a:solidFill>
                  <a:schemeClr val="tx1"/>
                </a:solidFill>
              </a:rPr>
              <a:t>Office supplies are the products with highest demand in each segment</a:t>
            </a:r>
          </a:p>
          <a:p>
            <a:pPr marL="285750" indent="-285750">
              <a:buFont typeface="Arial" panose="020B0604020202020204" pitchFamily="34" charset="0"/>
              <a:buChar char="•"/>
            </a:pPr>
            <a:r>
              <a:rPr lang="en-IN" sz="1400" dirty="0">
                <a:solidFill>
                  <a:schemeClr val="tx1"/>
                </a:solidFill>
              </a:rPr>
              <a:t>Most valuable customers are from technology and office supplies</a:t>
            </a:r>
          </a:p>
          <a:p>
            <a:pPr marL="285750" indent="-285750">
              <a:buFont typeface="Arial" panose="020B0604020202020204" pitchFamily="34" charset="0"/>
              <a:buChar char="•"/>
            </a:pPr>
            <a:r>
              <a:rPr lang="en-IN" sz="1400" dirty="0">
                <a:solidFill>
                  <a:schemeClr val="tx1"/>
                </a:solidFill>
              </a:rPr>
              <a:t>Standard as shipment is chosen over any other modes by all segments.</a:t>
            </a:r>
          </a:p>
        </p:txBody>
      </p:sp>
    </p:spTree>
    <p:extLst>
      <p:ext uri="{BB962C8B-B14F-4D97-AF65-F5344CB8AC3E}">
        <p14:creationId xmlns:p14="http://schemas.microsoft.com/office/powerpoint/2010/main" val="2020919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429C-6CAD-5BEF-5ED8-8EFAA39BBAD1}"/>
              </a:ext>
            </a:extLst>
          </p:cNvPr>
          <p:cNvSpPr>
            <a:spLocks noGrp="1"/>
          </p:cNvSpPr>
          <p:nvPr>
            <p:ph type="title"/>
          </p:nvPr>
        </p:nvSpPr>
        <p:spPr>
          <a:xfrm>
            <a:off x="4335361" y="327260"/>
            <a:ext cx="3432227" cy="486950"/>
          </a:xfrm>
        </p:spPr>
        <p:txBody>
          <a:bodyPr>
            <a:normAutofit fontScale="90000"/>
          </a:bodyPr>
          <a:lstStyle/>
          <a:p>
            <a:pPr algn="ctr"/>
            <a:r>
              <a:rPr lang="en-IN" b="1" dirty="0"/>
              <a:t>Strategy</a:t>
            </a:r>
          </a:p>
        </p:txBody>
      </p:sp>
      <p:sp>
        <p:nvSpPr>
          <p:cNvPr id="4" name="Rectangle 3">
            <a:extLst>
              <a:ext uri="{FF2B5EF4-FFF2-40B4-BE49-F238E27FC236}">
                <a16:creationId xmlns:a16="http://schemas.microsoft.com/office/drawing/2014/main" id="{F67042C4-D14C-2A19-0D22-42D670171205}"/>
              </a:ext>
            </a:extLst>
          </p:cNvPr>
          <p:cNvSpPr/>
          <p:nvPr/>
        </p:nvSpPr>
        <p:spPr>
          <a:xfrm>
            <a:off x="775859" y="1268449"/>
            <a:ext cx="3647974" cy="19828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400" dirty="0"/>
              <a:t>Technology products have more competitors, therefore proper advertisement and marketing strategy to be implemented in the regions rather states where its incurring losses, for example: Otherwise technology seems to a cash cow in the product category bringing good revenue and thus good profits.</a:t>
            </a:r>
          </a:p>
        </p:txBody>
      </p:sp>
      <p:sp>
        <p:nvSpPr>
          <p:cNvPr id="5" name="Rectangle 4">
            <a:extLst>
              <a:ext uri="{FF2B5EF4-FFF2-40B4-BE49-F238E27FC236}">
                <a16:creationId xmlns:a16="http://schemas.microsoft.com/office/drawing/2014/main" id="{2775E429-B61E-A2AB-39C5-4A67259A9899}"/>
              </a:ext>
            </a:extLst>
          </p:cNvPr>
          <p:cNvSpPr/>
          <p:nvPr/>
        </p:nvSpPr>
        <p:spPr>
          <a:xfrm>
            <a:off x="7949339" y="916929"/>
            <a:ext cx="3313514" cy="28587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sz="1400" dirty="0"/>
              <a:t>It is obvious that Wyoming, is the state with Sales. BUT, Vermont is producing highest Profit.</a:t>
            </a:r>
          </a:p>
          <a:p>
            <a:pPr marL="285750" indent="-285750">
              <a:buFont typeface="Arial" panose="020B0604020202020204" pitchFamily="34" charset="0"/>
              <a:buChar char="•"/>
            </a:pPr>
            <a:r>
              <a:rPr lang="en-US" sz="1400" dirty="0"/>
              <a:t>Looking at the Profit Percentage table we see states like Columbia, Minnesota coming up, although sales is low.</a:t>
            </a:r>
          </a:p>
          <a:p>
            <a:pPr marL="285750" indent="-285750">
              <a:buFont typeface="Arial" panose="020B0604020202020204" pitchFamily="34" charset="0"/>
              <a:buChar char="•"/>
            </a:pPr>
            <a:r>
              <a:rPr lang="en-US" sz="1400" dirty="0"/>
              <a:t>Hence the expansion plan should be based on these states maybe by changing different strategies as applicable for the different states keeping customer satisfaction in mind.</a:t>
            </a:r>
            <a:endParaRPr lang="en-IN" dirty="0"/>
          </a:p>
        </p:txBody>
      </p:sp>
      <p:sp>
        <p:nvSpPr>
          <p:cNvPr id="6" name="Rectangle 5">
            <a:extLst>
              <a:ext uri="{FF2B5EF4-FFF2-40B4-BE49-F238E27FC236}">
                <a16:creationId xmlns:a16="http://schemas.microsoft.com/office/drawing/2014/main" id="{6BDF64E0-DF11-DA6E-D3A7-FCDECE9C6BD6}"/>
              </a:ext>
            </a:extLst>
          </p:cNvPr>
          <p:cNvSpPr/>
          <p:nvPr/>
        </p:nvSpPr>
        <p:spPr>
          <a:xfrm>
            <a:off x="761917" y="4132756"/>
            <a:ext cx="3465094" cy="10548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a:t>Office Supplies is definitely a dark horse category to be looked out for as they are regular used products.</a:t>
            </a:r>
            <a:endParaRPr lang="en-IN" sz="1400" dirty="0"/>
          </a:p>
        </p:txBody>
      </p:sp>
      <p:sp>
        <p:nvSpPr>
          <p:cNvPr id="7" name="Rectangle 6">
            <a:extLst>
              <a:ext uri="{FF2B5EF4-FFF2-40B4-BE49-F238E27FC236}">
                <a16:creationId xmlns:a16="http://schemas.microsoft.com/office/drawing/2014/main" id="{1C9718AA-3B4C-9C8C-17ED-95FFAB9307D7}"/>
              </a:ext>
            </a:extLst>
          </p:cNvPr>
          <p:cNvSpPr/>
          <p:nvPr/>
        </p:nvSpPr>
        <p:spPr>
          <a:xfrm>
            <a:off x="7782109" y="4511720"/>
            <a:ext cx="3647974" cy="12277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a:t>Discount can be pertained when the customer is more regular or the product is more popular yielding profit, beside generating Sales.</a:t>
            </a:r>
            <a:endParaRPr lang="en-IN" sz="1400" dirty="0"/>
          </a:p>
        </p:txBody>
      </p:sp>
      <p:sp>
        <p:nvSpPr>
          <p:cNvPr id="8" name="Rectangle 7">
            <a:extLst>
              <a:ext uri="{FF2B5EF4-FFF2-40B4-BE49-F238E27FC236}">
                <a16:creationId xmlns:a16="http://schemas.microsoft.com/office/drawing/2014/main" id="{6548B70C-2BAE-6E97-418F-EBE5DC390FF4}"/>
              </a:ext>
            </a:extLst>
          </p:cNvPr>
          <p:cNvSpPr/>
          <p:nvPr/>
        </p:nvSpPr>
        <p:spPr>
          <a:xfrm>
            <a:off x="4705149" y="1792159"/>
            <a:ext cx="2781701" cy="15598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400" dirty="0"/>
              <a:t>From the Past Trends of the sales data, it was observed that a minimum of 15% increase in sales is to be met in coming year to have a smooth marketing growth</a:t>
            </a:r>
          </a:p>
        </p:txBody>
      </p:sp>
      <p:sp>
        <p:nvSpPr>
          <p:cNvPr id="11" name="Rectangle 10">
            <a:extLst>
              <a:ext uri="{FF2B5EF4-FFF2-40B4-BE49-F238E27FC236}">
                <a16:creationId xmlns:a16="http://schemas.microsoft.com/office/drawing/2014/main" id="{4240A964-9A98-3C26-D876-524E9E08017C}"/>
              </a:ext>
            </a:extLst>
          </p:cNvPr>
          <p:cNvSpPr/>
          <p:nvPr/>
        </p:nvSpPr>
        <p:spPr>
          <a:xfrm>
            <a:off x="4624964" y="4048955"/>
            <a:ext cx="2492944" cy="25636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600" dirty="0"/>
              <a:t>Furniture needs to check upon its discount rates i.e. not only boosting up sales but also keeping Profit in mind and thus need to work upon Pricing Strategy so as to get an edge over the competitive market.</a:t>
            </a:r>
            <a:endParaRPr lang="en-IN" sz="1600" dirty="0"/>
          </a:p>
        </p:txBody>
      </p:sp>
      <p:sp>
        <p:nvSpPr>
          <p:cNvPr id="12" name="Arrow: Curved Up 11">
            <a:extLst>
              <a:ext uri="{FF2B5EF4-FFF2-40B4-BE49-F238E27FC236}">
                <a16:creationId xmlns:a16="http://schemas.microsoft.com/office/drawing/2014/main" id="{6D5D62B4-B2D1-FB53-6C35-01CA0EBA6B71}"/>
              </a:ext>
            </a:extLst>
          </p:cNvPr>
          <p:cNvSpPr/>
          <p:nvPr/>
        </p:nvSpPr>
        <p:spPr>
          <a:xfrm rot="5400000">
            <a:off x="-454281" y="3142137"/>
            <a:ext cx="2040555" cy="41972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3" name="Arrow: Curved Right 12">
            <a:extLst>
              <a:ext uri="{FF2B5EF4-FFF2-40B4-BE49-F238E27FC236}">
                <a16:creationId xmlns:a16="http://schemas.microsoft.com/office/drawing/2014/main" id="{55ABE93C-72A5-7807-D234-669DB3C157F5}"/>
              </a:ext>
            </a:extLst>
          </p:cNvPr>
          <p:cNvSpPr/>
          <p:nvPr/>
        </p:nvSpPr>
        <p:spPr>
          <a:xfrm rot="4681229">
            <a:off x="6918679" y="692628"/>
            <a:ext cx="487079" cy="12483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Arrow: Curved Right 13">
            <a:extLst>
              <a:ext uri="{FF2B5EF4-FFF2-40B4-BE49-F238E27FC236}">
                <a16:creationId xmlns:a16="http://schemas.microsoft.com/office/drawing/2014/main" id="{E64C4112-2C9E-57FB-BE7F-FDD0C25C5A43}"/>
              </a:ext>
            </a:extLst>
          </p:cNvPr>
          <p:cNvSpPr/>
          <p:nvPr/>
        </p:nvSpPr>
        <p:spPr>
          <a:xfrm rot="17816846">
            <a:off x="3258700" y="4995157"/>
            <a:ext cx="517753" cy="179581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Arrow: Curved Right 16">
            <a:extLst>
              <a:ext uri="{FF2B5EF4-FFF2-40B4-BE49-F238E27FC236}">
                <a16:creationId xmlns:a16="http://schemas.microsoft.com/office/drawing/2014/main" id="{5F54B437-FF77-498E-2907-7FBCF2153679}"/>
              </a:ext>
            </a:extLst>
          </p:cNvPr>
          <p:cNvSpPr/>
          <p:nvPr/>
        </p:nvSpPr>
        <p:spPr>
          <a:xfrm rot="14502694">
            <a:off x="7660856" y="5482006"/>
            <a:ext cx="481580" cy="142024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Arrow: Curved Up 17">
            <a:extLst>
              <a:ext uri="{FF2B5EF4-FFF2-40B4-BE49-F238E27FC236}">
                <a16:creationId xmlns:a16="http://schemas.microsoft.com/office/drawing/2014/main" id="{2CC10FAF-1B30-C836-0506-933ED87665AE}"/>
              </a:ext>
            </a:extLst>
          </p:cNvPr>
          <p:cNvSpPr/>
          <p:nvPr/>
        </p:nvSpPr>
        <p:spPr>
          <a:xfrm rot="17969688">
            <a:off x="8669307" y="4027873"/>
            <a:ext cx="893052" cy="26047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98420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88A80-1D36-52E4-9557-229ABCCFF80C}"/>
              </a:ext>
            </a:extLst>
          </p:cNvPr>
          <p:cNvSpPr>
            <a:spLocks noGrp="1"/>
          </p:cNvSpPr>
          <p:nvPr>
            <p:ph type="title"/>
          </p:nvPr>
        </p:nvSpPr>
        <p:spPr>
          <a:xfrm>
            <a:off x="1915427" y="624110"/>
            <a:ext cx="9589185" cy="665675"/>
          </a:xfrm>
        </p:spPr>
        <p:txBody>
          <a:bodyPr>
            <a:normAutofit/>
          </a:bodyPr>
          <a:lstStyle/>
          <a:p>
            <a:r>
              <a:rPr lang="en-IN" sz="3200" b="1" dirty="0"/>
              <a:t>Data preparation:</a:t>
            </a:r>
          </a:p>
        </p:txBody>
      </p:sp>
      <p:sp>
        <p:nvSpPr>
          <p:cNvPr id="3" name="Content Placeholder 2">
            <a:extLst>
              <a:ext uri="{FF2B5EF4-FFF2-40B4-BE49-F238E27FC236}">
                <a16:creationId xmlns:a16="http://schemas.microsoft.com/office/drawing/2014/main" id="{98A61BB2-CAF1-A0E5-B825-FE78509DB878}"/>
              </a:ext>
            </a:extLst>
          </p:cNvPr>
          <p:cNvSpPr>
            <a:spLocks noGrp="1"/>
          </p:cNvSpPr>
          <p:nvPr>
            <p:ph idx="1"/>
          </p:nvPr>
        </p:nvSpPr>
        <p:spPr>
          <a:xfrm>
            <a:off x="2030931" y="1501541"/>
            <a:ext cx="9473681" cy="5034013"/>
          </a:xfrm>
        </p:spPr>
        <p:txBody>
          <a:bodyPr>
            <a:normAutofit lnSpcReduction="10000"/>
          </a:bodyPr>
          <a:lstStyle/>
          <a:p>
            <a:pPr marL="0" indent="0">
              <a:buNone/>
            </a:pPr>
            <a:r>
              <a:rPr lang="en-IN" dirty="0"/>
              <a:t>Primary Data shape was 9994*21.</a:t>
            </a:r>
          </a:p>
          <a:p>
            <a:r>
              <a:rPr lang="en-IN" dirty="0"/>
              <a:t>Missing values were handled</a:t>
            </a:r>
          </a:p>
          <a:p>
            <a:r>
              <a:rPr lang="en-IN" dirty="0"/>
              <a:t>Data was made in the same format in each column.</a:t>
            </a:r>
          </a:p>
          <a:p>
            <a:r>
              <a:rPr lang="en-IN" dirty="0"/>
              <a:t>Finding out the outliers and analysing them.</a:t>
            </a:r>
          </a:p>
          <a:p>
            <a:r>
              <a:rPr lang="en-IN" dirty="0"/>
              <a:t>Dropping a few columns which had no significance in further analysis.</a:t>
            </a:r>
          </a:p>
          <a:p>
            <a:pPr marL="0" indent="0">
              <a:buNone/>
            </a:pPr>
            <a:r>
              <a:rPr lang="en-IN" dirty="0"/>
              <a:t>Final Data Shape was 9994*19</a:t>
            </a:r>
          </a:p>
          <a:p>
            <a:pPr marL="0" indent="0">
              <a:buNone/>
            </a:pPr>
            <a:r>
              <a:rPr lang="en-IN" dirty="0"/>
              <a:t>Handling Missing Values:</a:t>
            </a:r>
          </a:p>
          <a:p>
            <a:pPr marL="0" indent="0">
              <a:buNone/>
            </a:pPr>
            <a:r>
              <a:rPr lang="en-IN" dirty="0"/>
              <a:t>A few columns had missing values which were treated. For example, the Region – a relation with state is found and were sorted by the state and filled in by the previous value. Similarly using one or more relational columns missing values were imputed. The columns with missing values were:</a:t>
            </a:r>
          </a:p>
          <a:p>
            <a:r>
              <a:rPr lang="en-IN" dirty="0"/>
              <a:t>Segment</a:t>
            </a:r>
          </a:p>
          <a:p>
            <a:r>
              <a:rPr lang="en-IN" dirty="0"/>
              <a:t>Shipment Mode</a:t>
            </a:r>
          </a:p>
          <a:p>
            <a:r>
              <a:rPr lang="en-IN" dirty="0"/>
              <a:t>Region</a:t>
            </a:r>
          </a:p>
          <a:p>
            <a:pPr marL="0" indent="0">
              <a:buNone/>
            </a:pPr>
            <a:endParaRPr lang="en-IN" dirty="0"/>
          </a:p>
        </p:txBody>
      </p:sp>
    </p:spTree>
    <p:extLst>
      <p:ext uri="{BB962C8B-B14F-4D97-AF65-F5344CB8AC3E}">
        <p14:creationId xmlns:p14="http://schemas.microsoft.com/office/powerpoint/2010/main" val="3226141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20BC2-DDBF-8BC4-95AD-4140D28AE6C3}"/>
              </a:ext>
            </a:extLst>
          </p:cNvPr>
          <p:cNvSpPr>
            <a:spLocks noGrp="1"/>
          </p:cNvSpPr>
          <p:nvPr>
            <p:ph type="title"/>
          </p:nvPr>
        </p:nvSpPr>
        <p:spPr>
          <a:xfrm>
            <a:off x="2592925" y="624110"/>
            <a:ext cx="8911687" cy="848555"/>
          </a:xfrm>
        </p:spPr>
        <p:txBody>
          <a:bodyPr>
            <a:normAutofit/>
          </a:bodyPr>
          <a:lstStyle/>
          <a:p>
            <a:r>
              <a:rPr lang="en-IN" sz="3200" b="1" dirty="0"/>
              <a:t>Product Line Analysis</a:t>
            </a:r>
          </a:p>
        </p:txBody>
      </p:sp>
      <p:sp>
        <p:nvSpPr>
          <p:cNvPr id="3" name="Content Placeholder 2">
            <a:extLst>
              <a:ext uri="{FF2B5EF4-FFF2-40B4-BE49-F238E27FC236}">
                <a16:creationId xmlns:a16="http://schemas.microsoft.com/office/drawing/2014/main" id="{B327E124-EB88-8633-995E-6F693A24651D}"/>
              </a:ext>
            </a:extLst>
          </p:cNvPr>
          <p:cNvSpPr>
            <a:spLocks noGrp="1"/>
          </p:cNvSpPr>
          <p:nvPr>
            <p:ph idx="1"/>
          </p:nvPr>
        </p:nvSpPr>
        <p:spPr>
          <a:xfrm>
            <a:off x="1925053" y="1549667"/>
            <a:ext cx="4966635" cy="4361555"/>
          </a:xfrm>
        </p:spPr>
        <p:txBody>
          <a:bodyPr/>
          <a:lstStyle/>
          <a:p>
            <a:pPr marL="0" indent="0">
              <a:buNone/>
            </a:pPr>
            <a:r>
              <a:rPr lang="en-IN" dirty="0"/>
              <a:t>There are 3 categories: </a:t>
            </a:r>
          </a:p>
          <a:p>
            <a:r>
              <a:rPr lang="en-IN" dirty="0"/>
              <a:t>Furniture</a:t>
            </a:r>
          </a:p>
          <a:p>
            <a:r>
              <a:rPr lang="en-IN" dirty="0"/>
              <a:t>Office Supplies</a:t>
            </a:r>
          </a:p>
          <a:p>
            <a:r>
              <a:rPr lang="en-IN" dirty="0"/>
              <a:t>Technology</a:t>
            </a:r>
          </a:p>
          <a:p>
            <a:pPr marL="0" indent="0">
              <a:buNone/>
            </a:pPr>
            <a:r>
              <a:rPr lang="en-IN" dirty="0"/>
              <a:t>Within each of those categories there are certain number of subcategories as well.</a:t>
            </a:r>
          </a:p>
          <a:p>
            <a:pPr marL="0" indent="0">
              <a:buNone/>
            </a:pPr>
            <a:r>
              <a:rPr lang="en-IN" dirty="0"/>
              <a:t>Diving deep into the product line we will provide category wise and sub-category wise analysis.</a:t>
            </a:r>
          </a:p>
          <a:p>
            <a:pPr marL="0" indent="0">
              <a:buNone/>
            </a:pPr>
            <a:endParaRPr lang="en-IN" dirty="0"/>
          </a:p>
          <a:p>
            <a:endParaRPr lang="en-IN" dirty="0"/>
          </a:p>
        </p:txBody>
      </p:sp>
      <p:sp>
        <p:nvSpPr>
          <p:cNvPr id="5" name="Oval 4">
            <a:extLst>
              <a:ext uri="{FF2B5EF4-FFF2-40B4-BE49-F238E27FC236}">
                <a16:creationId xmlns:a16="http://schemas.microsoft.com/office/drawing/2014/main" id="{67232773-6F1D-0CA1-2477-E95C73BC8E8A}"/>
              </a:ext>
            </a:extLst>
          </p:cNvPr>
          <p:cNvSpPr/>
          <p:nvPr/>
        </p:nvSpPr>
        <p:spPr>
          <a:xfrm>
            <a:off x="7048768" y="751428"/>
            <a:ext cx="2069430" cy="22523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hlinkClick r:id="rId2" action="ppaction://hlinksldjump"/>
              </a:rPr>
              <a:t>Category and Sub-category Analysis</a:t>
            </a:r>
            <a:endParaRPr lang="en-IN" dirty="0"/>
          </a:p>
        </p:txBody>
      </p:sp>
      <p:sp>
        <p:nvSpPr>
          <p:cNvPr id="6" name="Oval 5">
            <a:extLst>
              <a:ext uri="{FF2B5EF4-FFF2-40B4-BE49-F238E27FC236}">
                <a16:creationId xmlns:a16="http://schemas.microsoft.com/office/drawing/2014/main" id="{6CBE0926-AE00-5F35-F324-1BFC936B8E95}"/>
              </a:ext>
            </a:extLst>
          </p:cNvPr>
          <p:cNvSpPr/>
          <p:nvPr/>
        </p:nvSpPr>
        <p:spPr>
          <a:xfrm>
            <a:off x="9232232" y="1780675"/>
            <a:ext cx="2069430" cy="22523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hlinkClick r:id="rId3" action="ppaction://hlinksldjump"/>
              </a:rPr>
              <a:t>YOY Analysis of Sales and Profit</a:t>
            </a:r>
            <a:endParaRPr lang="en-IN" dirty="0"/>
          </a:p>
        </p:txBody>
      </p:sp>
      <p:sp>
        <p:nvSpPr>
          <p:cNvPr id="7" name="Oval 6">
            <a:extLst>
              <a:ext uri="{FF2B5EF4-FFF2-40B4-BE49-F238E27FC236}">
                <a16:creationId xmlns:a16="http://schemas.microsoft.com/office/drawing/2014/main" id="{2C6B1B9B-EF4F-6088-5C5D-827EF6E2C61D}"/>
              </a:ext>
            </a:extLst>
          </p:cNvPr>
          <p:cNvSpPr/>
          <p:nvPr/>
        </p:nvSpPr>
        <p:spPr>
          <a:xfrm>
            <a:off x="8685194" y="4197924"/>
            <a:ext cx="2181727" cy="22523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hlinkClick r:id="rId4" action="ppaction://hlinksldjump"/>
              </a:rPr>
              <a:t>Category with Highest Sales and Profit</a:t>
            </a:r>
            <a:endParaRPr lang="en-IN" dirty="0"/>
          </a:p>
        </p:txBody>
      </p:sp>
      <p:sp>
        <p:nvSpPr>
          <p:cNvPr id="8" name="Oval 7">
            <a:extLst>
              <a:ext uri="{FF2B5EF4-FFF2-40B4-BE49-F238E27FC236}">
                <a16:creationId xmlns:a16="http://schemas.microsoft.com/office/drawing/2014/main" id="{0EAE5906-BFC1-4C52-C798-26D3A5DA880B}"/>
              </a:ext>
            </a:extLst>
          </p:cNvPr>
          <p:cNvSpPr/>
          <p:nvPr/>
        </p:nvSpPr>
        <p:spPr>
          <a:xfrm>
            <a:off x="6087980" y="4669564"/>
            <a:ext cx="2334125" cy="20116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hlinkClick r:id="rId5" action="ppaction://hlinksldjump"/>
              </a:rPr>
              <a:t>Product with Highest offered Discount in each category</a:t>
            </a:r>
            <a:endParaRPr lang="en-IN" dirty="0"/>
          </a:p>
        </p:txBody>
      </p:sp>
    </p:spTree>
    <p:extLst>
      <p:ext uri="{BB962C8B-B14F-4D97-AF65-F5344CB8AC3E}">
        <p14:creationId xmlns:p14="http://schemas.microsoft.com/office/powerpoint/2010/main" val="3841383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88A80-1D36-52E4-9557-229ABCCFF80C}"/>
              </a:ext>
            </a:extLst>
          </p:cNvPr>
          <p:cNvSpPr>
            <a:spLocks noGrp="1"/>
          </p:cNvSpPr>
          <p:nvPr>
            <p:ph type="title"/>
          </p:nvPr>
        </p:nvSpPr>
        <p:spPr>
          <a:xfrm>
            <a:off x="2243339" y="263637"/>
            <a:ext cx="8911687" cy="675301"/>
          </a:xfrm>
        </p:spPr>
        <p:txBody>
          <a:bodyPr>
            <a:normAutofit fontScale="90000"/>
          </a:bodyPr>
          <a:lstStyle/>
          <a:p>
            <a:r>
              <a:rPr lang="en-IN" sz="3200" b="1" dirty="0"/>
              <a:t>           Category and Subcategory</a:t>
            </a:r>
            <a:br>
              <a:rPr lang="en-IN" sz="3200" b="1" dirty="0"/>
            </a:br>
            <a:endParaRPr lang="en-IN" sz="3200" b="1" dirty="0"/>
          </a:p>
        </p:txBody>
      </p:sp>
      <p:sp>
        <p:nvSpPr>
          <p:cNvPr id="4" name="TextBox 3">
            <a:extLst>
              <a:ext uri="{FF2B5EF4-FFF2-40B4-BE49-F238E27FC236}">
                <a16:creationId xmlns:a16="http://schemas.microsoft.com/office/drawing/2014/main" id="{BCEB0875-0EFF-FD45-EFE5-7BA3923D60F2}"/>
              </a:ext>
            </a:extLst>
          </p:cNvPr>
          <p:cNvSpPr txBox="1"/>
          <p:nvPr/>
        </p:nvSpPr>
        <p:spPr>
          <a:xfrm>
            <a:off x="1426300" y="1046899"/>
            <a:ext cx="5784782" cy="461665"/>
          </a:xfrm>
          <a:prstGeom prst="rect">
            <a:avLst/>
          </a:prstGeom>
          <a:noFill/>
        </p:spPr>
        <p:txBody>
          <a:bodyPr wrap="square" rtlCol="0">
            <a:spAutoFit/>
          </a:bodyPr>
          <a:lstStyle/>
          <a:p>
            <a:r>
              <a:rPr lang="en-IN" sz="2400" b="1" dirty="0"/>
              <a:t>Percentage of Orders per Category</a:t>
            </a:r>
          </a:p>
        </p:txBody>
      </p:sp>
      <p:sp>
        <p:nvSpPr>
          <p:cNvPr id="5" name="TextBox 4">
            <a:extLst>
              <a:ext uri="{FF2B5EF4-FFF2-40B4-BE49-F238E27FC236}">
                <a16:creationId xmlns:a16="http://schemas.microsoft.com/office/drawing/2014/main" id="{19906EB0-8113-3908-01CE-CB30184F3B94}"/>
              </a:ext>
            </a:extLst>
          </p:cNvPr>
          <p:cNvSpPr txBox="1"/>
          <p:nvPr/>
        </p:nvSpPr>
        <p:spPr>
          <a:xfrm>
            <a:off x="7007190" y="1160394"/>
            <a:ext cx="4687503" cy="461665"/>
          </a:xfrm>
          <a:prstGeom prst="rect">
            <a:avLst/>
          </a:prstGeom>
          <a:noFill/>
        </p:spPr>
        <p:txBody>
          <a:bodyPr wrap="square" rtlCol="0">
            <a:spAutoFit/>
          </a:bodyPr>
          <a:lstStyle/>
          <a:p>
            <a:r>
              <a:rPr lang="en-IN" sz="2400" b="1" dirty="0"/>
              <a:t>          Orders per Subcategory</a:t>
            </a:r>
          </a:p>
        </p:txBody>
      </p:sp>
      <p:sp>
        <p:nvSpPr>
          <p:cNvPr id="6" name="TextBox 5">
            <a:extLst>
              <a:ext uri="{FF2B5EF4-FFF2-40B4-BE49-F238E27FC236}">
                <a16:creationId xmlns:a16="http://schemas.microsoft.com/office/drawing/2014/main" id="{AF982A31-4883-2488-6C4E-C826106575F2}"/>
              </a:ext>
            </a:extLst>
          </p:cNvPr>
          <p:cNvSpPr txBox="1"/>
          <p:nvPr/>
        </p:nvSpPr>
        <p:spPr>
          <a:xfrm>
            <a:off x="914401" y="5195855"/>
            <a:ext cx="5265018" cy="923330"/>
          </a:xfrm>
          <a:prstGeom prst="rect">
            <a:avLst/>
          </a:prstGeom>
          <a:noFill/>
        </p:spPr>
        <p:txBody>
          <a:bodyPr wrap="square" rtlCol="0">
            <a:spAutoFit/>
          </a:bodyPr>
          <a:lstStyle/>
          <a:p>
            <a:r>
              <a:rPr lang="en-IN" dirty="0"/>
              <a:t>Among the categories the most orders (More than 60%) were placed from Office Supplies and least was from Technologies.</a:t>
            </a:r>
          </a:p>
        </p:txBody>
      </p:sp>
      <p:sp>
        <p:nvSpPr>
          <p:cNvPr id="7" name="TextBox 6">
            <a:extLst>
              <a:ext uri="{FF2B5EF4-FFF2-40B4-BE49-F238E27FC236}">
                <a16:creationId xmlns:a16="http://schemas.microsoft.com/office/drawing/2014/main" id="{D1CE967C-FE25-C9CA-D251-E14289C9181A}"/>
              </a:ext>
            </a:extLst>
          </p:cNvPr>
          <p:cNvSpPr txBox="1"/>
          <p:nvPr/>
        </p:nvSpPr>
        <p:spPr>
          <a:xfrm>
            <a:off x="7093819" y="5082139"/>
            <a:ext cx="4600875" cy="1200329"/>
          </a:xfrm>
          <a:prstGeom prst="rect">
            <a:avLst/>
          </a:prstGeom>
          <a:noFill/>
        </p:spPr>
        <p:txBody>
          <a:bodyPr wrap="square" rtlCol="0">
            <a:spAutoFit/>
          </a:bodyPr>
          <a:lstStyle/>
          <a:p>
            <a:r>
              <a:rPr lang="en-US" dirty="0"/>
              <a:t>Binders, paper and Furnishings are the top most ordered Sub-Categories of each category whereas, Copiers being the least sold Sub-Category.</a:t>
            </a:r>
            <a:endParaRPr lang="en-IN" dirty="0"/>
          </a:p>
        </p:txBody>
      </p:sp>
      <p:pic>
        <p:nvPicPr>
          <p:cNvPr id="9" name="Picture 8">
            <a:extLst>
              <a:ext uri="{FF2B5EF4-FFF2-40B4-BE49-F238E27FC236}">
                <a16:creationId xmlns:a16="http://schemas.microsoft.com/office/drawing/2014/main" id="{182129FE-F2E7-2499-A02E-4FB39337C3A4}"/>
              </a:ext>
            </a:extLst>
          </p:cNvPr>
          <p:cNvPicPr>
            <a:picLocks noChangeAspect="1"/>
          </p:cNvPicPr>
          <p:nvPr/>
        </p:nvPicPr>
        <p:blipFill>
          <a:blip r:embed="rId2"/>
          <a:stretch>
            <a:fillRect/>
          </a:stretch>
        </p:blipFill>
        <p:spPr>
          <a:xfrm>
            <a:off x="1313390" y="1760209"/>
            <a:ext cx="3340272" cy="2744414"/>
          </a:xfrm>
          <a:prstGeom prst="rect">
            <a:avLst/>
          </a:prstGeom>
        </p:spPr>
      </p:pic>
      <p:pic>
        <p:nvPicPr>
          <p:cNvPr id="11" name="Picture 10">
            <a:extLst>
              <a:ext uri="{FF2B5EF4-FFF2-40B4-BE49-F238E27FC236}">
                <a16:creationId xmlns:a16="http://schemas.microsoft.com/office/drawing/2014/main" id="{FE1FB589-AB21-0C76-268B-C495789A49A0}"/>
              </a:ext>
            </a:extLst>
          </p:cNvPr>
          <p:cNvPicPr>
            <a:picLocks noChangeAspect="1"/>
          </p:cNvPicPr>
          <p:nvPr/>
        </p:nvPicPr>
        <p:blipFill>
          <a:blip r:embed="rId3"/>
          <a:stretch>
            <a:fillRect/>
          </a:stretch>
        </p:blipFill>
        <p:spPr>
          <a:xfrm>
            <a:off x="7007190" y="1730020"/>
            <a:ext cx="4369870" cy="2851605"/>
          </a:xfrm>
          <a:prstGeom prst="rect">
            <a:avLst/>
          </a:prstGeom>
        </p:spPr>
      </p:pic>
    </p:spTree>
    <p:extLst>
      <p:ext uri="{BB962C8B-B14F-4D97-AF65-F5344CB8AC3E}">
        <p14:creationId xmlns:p14="http://schemas.microsoft.com/office/powerpoint/2010/main" val="640580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2AF8015-3EDC-7776-A667-8B39FEB93C43}"/>
              </a:ext>
            </a:extLst>
          </p:cNvPr>
          <p:cNvSpPr>
            <a:spLocks noGrp="1"/>
          </p:cNvSpPr>
          <p:nvPr>
            <p:ph type="body" idx="1"/>
          </p:nvPr>
        </p:nvSpPr>
        <p:spPr>
          <a:xfrm>
            <a:off x="1674797" y="490888"/>
            <a:ext cx="4514247" cy="576263"/>
          </a:xfrm>
        </p:spPr>
        <p:txBody>
          <a:bodyPr/>
          <a:lstStyle/>
          <a:p>
            <a:r>
              <a:rPr lang="en-IN" b="1" dirty="0"/>
              <a:t> YOY Sales of Each Category</a:t>
            </a:r>
          </a:p>
        </p:txBody>
      </p:sp>
      <p:sp>
        <p:nvSpPr>
          <p:cNvPr id="6" name="Text Placeholder 5">
            <a:extLst>
              <a:ext uri="{FF2B5EF4-FFF2-40B4-BE49-F238E27FC236}">
                <a16:creationId xmlns:a16="http://schemas.microsoft.com/office/drawing/2014/main" id="{3ED6E3E3-9029-B2CA-947D-2280A4FB24DC}"/>
              </a:ext>
            </a:extLst>
          </p:cNvPr>
          <p:cNvSpPr>
            <a:spLocks noGrp="1"/>
          </p:cNvSpPr>
          <p:nvPr>
            <p:ph type="body" sz="quarter" idx="3"/>
          </p:nvPr>
        </p:nvSpPr>
        <p:spPr>
          <a:xfrm>
            <a:off x="6391174" y="490889"/>
            <a:ext cx="4774783" cy="576262"/>
          </a:xfrm>
        </p:spPr>
        <p:txBody>
          <a:bodyPr/>
          <a:lstStyle/>
          <a:p>
            <a:r>
              <a:rPr lang="en-IN" b="1" dirty="0">
                <a:solidFill>
                  <a:schemeClr val="tx1"/>
                </a:solidFill>
              </a:rPr>
              <a:t>     YOY Profit of Each Category</a:t>
            </a:r>
          </a:p>
        </p:txBody>
      </p:sp>
      <p:pic>
        <p:nvPicPr>
          <p:cNvPr id="13" name="Picture 12">
            <a:extLst>
              <a:ext uri="{FF2B5EF4-FFF2-40B4-BE49-F238E27FC236}">
                <a16:creationId xmlns:a16="http://schemas.microsoft.com/office/drawing/2014/main" id="{BD2EB7E2-5409-FE96-32C9-210872CC648C}"/>
              </a:ext>
            </a:extLst>
          </p:cNvPr>
          <p:cNvPicPr>
            <a:picLocks noChangeAspect="1"/>
          </p:cNvPicPr>
          <p:nvPr/>
        </p:nvPicPr>
        <p:blipFill>
          <a:blip r:embed="rId2"/>
          <a:stretch>
            <a:fillRect/>
          </a:stretch>
        </p:blipFill>
        <p:spPr>
          <a:xfrm>
            <a:off x="1262861" y="1445403"/>
            <a:ext cx="5003185" cy="3569359"/>
          </a:xfrm>
          <a:prstGeom prst="rect">
            <a:avLst/>
          </a:prstGeom>
        </p:spPr>
      </p:pic>
      <p:pic>
        <p:nvPicPr>
          <p:cNvPr id="15" name="Picture 14">
            <a:extLst>
              <a:ext uri="{FF2B5EF4-FFF2-40B4-BE49-F238E27FC236}">
                <a16:creationId xmlns:a16="http://schemas.microsoft.com/office/drawing/2014/main" id="{A6216128-25C0-9F15-FA00-A8A49775FF4E}"/>
              </a:ext>
            </a:extLst>
          </p:cNvPr>
          <p:cNvPicPr>
            <a:picLocks noChangeAspect="1"/>
          </p:cNvPicPr>
          <p:nvPr/>
        </p:nvPicPr>
        <p:blipFill>
          <a:blip r:embed="rId3"/>
          <a:stretch>
            <a:fillRect/>
          </a:stretch>
        </p:blipFill>
        <p:spPr>
          <a:xfrm>
            <a:off x="6660682" y="1445403"/>
            <a:ext cx="5117964" cy="3511730"/>
          </a:xfrm>
          <a:prstGeom prst="rect">
            <a:avLst/>
          </a:prstGeom>
        </p:spPr>
      </p:pic>
      <p:sp>
        <p:nvSpPr>
          <p:cNvPr id="16" name="TextBox 15">
            <a:extLst>
              <a:ext uri="{FF2B5EF4-FFF2-40B4-BE49-F238E27FC236}">
                <a16:creationId xmlns:a16="http://schemas.microsoft.com/office/drawing/2014/main" id="{25228751-8494-8D0A-13AB-9E86D99E41D8}"/>
              </a:ext>
            </a:extLst>
          </p:cNvPr>
          <p:cNvSpPr txBox="1"/>
          <p:nvPr/>
        </p:nvSpPr>
        <p:spPr>
          <a:xfrm flipH="1">
            <a:off x="1436113" y="5268218"/>
            <a:ext cx="4659886" cy="1200329"/>
          </a:xfrm>
          <a:prstGeom prst="rect">
            <a:avLst/>
          </a:prstGeom>
          <a:noFill/>
        </p:spPr>
        <p:txBody>
          <a:bodyPr wrap="square" rtlCol="0">
            <a:spAutoFit/>
          </a:bodyPr>
          <a:lstStyle/>
          <a:p>
            <a:r>
              <a:rPr lang="en-IN" dirty="0"/>
              <a:t>The Sales values Furniture had a steady increase over the years, whereas in Office supplies and technology the sales growth was unstable</a:t>
            </a:r>
          </a:p>
        </p:txBody>
      </p:sp>
      <p:sp>
        <p:nvSpPr>
          <p:cNvPr id="17" name="TextBox 16">
            <a:extLst>
              <a:ext uri="{FF2B5EF4-FFF2-40B4-BE49-F238E27FC236}">
                <a16:creationId xmlns:a16="http://schemas.microsoft.com/office/drawing/2014/main" id="{FE65FC2C-0E0F-6BC9-A3D3-6A376F146E06}"/>
              </a:ext>
            </a:extLst>
          </p:cNvPr>
          <p:cNvSpPr txBox="1"/>
          <p:nvPr/>
        </p:nvSpPr>
        <p:spPr>
          <a:xfrm rot="10800000" flipV="1">
            <a:off x="7401828" y="5268218"/>
            <a:ext cx="3994484" cy="1200329"/>
          </a:xfrm>
          <a:prstGeom prst="rect">
            <a:avLst/>
          </a:prstGeom>
          <a:noFill/>
        </p:spPr>
        <p:txBody>
          <a:bodyPr wrap="square" rtlCol="0">
            <a:spAutoFit/>
          </a:bodyPr>
          <a:lstStyle/>
          <a:p>
            <a:r>
              <a:rPr lang="en-IN" dirty="0"/>
              <a:t>Technology and office supplies has a significant increase in profit levels whereas Furniture has fluctuating trends in profit</a:t>
            </a:r>
          </a:p>
        </p:txBody>
      </p:sp>
    </p:spTree>
    <p:extLst>
      <p:ext uri="{BB962C8B-B14F-4D97-AF65-F5344CB8AC3E}">
        <p14:creationId xmlns:p14="http://schemas.microsoft.com/office/powerpoint/2010/main" val="2553550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B250F4-5482-EE0F-AE26-7AD8A53680D5}"/>
              </a:ext>
            </a:extLst>
          </p:cNvPr>
          <p:cNvSpPr txBox="1"/>
          <p:nvPr/>
        </p:nvSpPr>
        <p:spPr>
          <a:xfrm>
            <a:off x="1751796" y="296770"/>
            <a:ext cx="2377441" cy="369332"/>
          </a:xfrm>
          <a:prstGeom prst="rect">
            <a:avLst/>
          </a:prstGeom>
          <a:noFill/>
        </p:spPr>
        <p:txBody>
          <a:bodyPr wrap="square" rtlCol="0">
            <a:spAutoFit/>
          </a:bodyPr>
          <a:lstStyle/>
          <a:p>
            <a:r>
              <a:rPr lang="en-IN" b="1" dirty="0"/>
              <a:t>Sales Per Category</a:t>
            </a:r>
          </a:p>
        </p:txBody>
      </p:sp>
      <p:sp>
        <p:nvSpPr>
          <p:cNvPr id="5" name="TextBox 4">
            <a:extLst>
              <a:ext uri="{FF2B5EF4-FFF2-40B4-BE49-F238E27FC236}">
                <a16:creationId xmlns:a16="http://schemas.microsoft.com/office/drawing/2014/main" id="{97B59D76-7875-83F5-199D-AD535F1E72CC}"/>
              </a:ext>
            </a:extLst>
          </p:cNvPr>
          <p:cNvSpPr txBox="1"/>
          <p:nvPr/>
        </p:nvSpPr>
        <p:spPr>
          <a:xfrm>
            <a:off x="4851517" y="265933"/>
            <a:ext cx="2935705" cy="646331"/>
          </a:xfrm>
          <a:prstGeom prst="rect">
            <a:avLst/>
          </a:prstGeom>
          <a:noFill/>
        </p:spPr>
        <p:txBody>
          <a:bodyPr wrap="square" rtlCol="0">
            <a:spAutoFit/>
          </a:bodyPr>
          <a:lstStyle/>
          <a:p>
            <a:pPr algn="ctr"/>
            <a:r>
              <a:rPr lang="en-IN" b="1" dirty="0"/>
              <a:t>Quantity Sold per Category</a:t>
            </a:r>
          </a:p>
        </p:txBody>
      </p:sp>
      <p:sp>
        <p:nvSpPr>
          <p:cNvPr id="6" name="TextBox 5">
            <a:extLst>
              <a:ext uri="{FF2B5EF4-FFF2-40B4-BE49-F238E27FC236}">
                <a16:creationId xmlns:a16="http://schemas.microsoft.com/office/drawing/2014/main" id="{AC272BB2-A67C-7203-3E82-63D5C2665DED}"/>
              </a:ext>
            </a:extLst>
          </p:cNvPr>
          <p:cNvSpPr txBox="1"/>
          <p:nvPr/>
        </p:nvSpPr>
        <p:spPr>
          <a:xfrm>
            <a:off x="8624546" y="296770"/>
            <a:ext cx="2743200" cy="369332"/>
          </a:xfrm>
          <a:prstGeom prst="rect">
            <a:avLst/>
          </a:prstGeom>
          <a:noFill/>
        </p:spPr>
        <p:txBody>
          <a:bodyPr wrap="square" rtlCol="0">
            <a:spAutoFit/>
          </a:bodyPr>
          <a:lstStyle/>
          <a:p>
            <a:r>
              <a:rPr lang="en-IN" b="1" dirty="0"/>
              <a:t>Profit per Category</a:t>
            </a:r>
          </a:p>
        </p:txBody>
      </p:sp>
      <p:pic>
        <p:nvPicPr>
          <p:cNvPr id="8" name="Picture 7">
            <a:extLst>
              <a:ext uri="{FF2B5EF4-FFF2-40B4-BE49-F238E27FC236}">
                <a16:creationId xmlns:a16="http://schemas.microsoft.com/office/drawing/2014/main" id="{B422F8F5-E12A-3899-2237-C38E9F1EE346}"/>
              </a:ext>
            </a:extLst>
          </p:cNvPr>
          <p:cNvPicPr>
            <a:picLocks noChangeAspect="1"/>
          </p:cNvPicPr>
          <p:nvPr/>
        </p:nvPicPr>
        <p:blipFill>
          <a:blip r:embed="rId2"/>
          <a:stretch>
            <a:fillRect/>
          </a:stretch>
        </p:blipFill>
        <p:spPr>
          <a:xfrm>
            <a:off x="1507437" y="912264"/>
            <a:ext cx="3105310" cy="2622685"/>
          </a:xfrm>
          <a:prstGeom prst="rect">
            <a:avLst/>
          </a:prstGeom>
        </p:spPr>
      </p:pic>
      <p:pic>
        <p:nvPicPr>
          <p:cNvPr id="10" name="Picture 9">
            <a:extLst>
              <a:ext uri="{FF2B5EF4-FFF2-40B4-BE49-F238E27FC236}">
                <a16:creationId xmlns:a16="http://schemas.microsoft.com/office/drawing/2014/main" id="{49D3E343-D8C4-B845-E7EA-0E8C605DD9F2}"/>
              </a:ext>
            </a:extLst>
          </p:cNvPr>
          <p:cNvPicPr>
            <a:picLocks noChangeAspect="1"/>
          </p:cNvPicPr>
          <p:nvPr/>
        </p:nvPicPr>
        <p:blipFill>
          <a:blip r:embed="rId3"/>
          <a:stretch>
            <a:fillRect/>
          </a:stretch>
        </p:blipFill>
        <p:spPr>
          <a:xfrm>
            <a:off x="4851517" y="1039504"/>
            <a:ext cx="3586346" cy="1715727"/>
          </a:xfrm>
          <a:prstGeom prst="rect">
            <a:avLst/>
          </a:prstGeom>
        </p:spPr>
      </p:pic>
      <p:pic>
        <p:nvPicPr>
          <p:cNvPr id="12" name="Picture 11">
            <a:extLst>
              <a:ext uri="{FF2B5EF4-FFF2-40B4-BE49-F238E27FC236}">
                <a16:creationId xmlns:a16="http://schemas.microsoft.com/office/drawing/2014/main" id="{E44A0152-00D3-D5F5-DD0F-8BC4B94EF13D}"/>
              </a:ext>
            </a:extLst>
          </p:cNvPr>
          <p:cNvPicPr>
            <a:picLocks noChangeAspect="1"/>
          </p:cNvPicPr>
          <p:nvPr/>
        </p:nvPicPr>
        <p:blipFill>
          <a:blip r:embed="rId4"/>
          <a:stretch>
            <a:fillRect/>
          </a:stretch>
        </p:blipFill>
        <p:spPr>
          <a:xfrm>
            <a:off x="8509502" y="787264"/>
            <a:ext cx="3475342" cy="2641736"/>
          </a:xfrm>
          <a:prstGeom prst="rect">
            <a:avLst/>
          </a:prstGeom>
        </p:spPr>
      </p:pic>
      <p:sp>
        <p:nvSpPr>
          <p:cNvPr id="13" name="TextBox 12">
            <a:extLst>
              <a:ext uri="{FF2B5EF4-FFF2-40B4-BE49-F238E27FC236}">
                <a16:creationId xmlns:a16="http://schemas.microsoft.com/office/drawing/2014/main" id="{20958D6B-0D04-EE2D-1F30-269CF632E3D4}"/>
              </a:ext>
            </a:extLst>
          </p:cNvPr>
          <p:cNvSpPr txBox="1"/>
          <p:nvPr/>
        </p:nvSpPr>
        <p:spPr>
          <a:xfrm>
            <a:off x="1431449" y="3781111"/>
            <a:ext cx="3420068" cy="1077218"/>
          </a:xfrm>
          <a:prstGeom prst="rect">
            <a:avLst/>
          </a:prstGeom>
          <a:noFill/>
        </p:spPr>
        <p:txBody>
          <a:bodyPr wrap="square" rtlCol="0">
            <a:spAutoFit/>
          </a:bodyPr>
          <a:lstStyle/>
          <a:p>
            <a:r>
              <a:rPr lang="en-IN" sz="1600" dirty="0">
                <a:latin typeface="Calibri" panose="020F0502020204030204" pitchFamily="34" charset="0"/>
                <a:ea typeface="Calibri" panose="020F0502020204030204" pitchFamily="34" charset="0"/>
                <a:cs typeface="Calibri" panose="020F0502020204030204" pitchFamily="34" charset="0"/>
              </a:rPr>
              <a:t>Technology field yields the highest sales among all. Furniture and Office supplies also have subsequent good sales value.</a:t>
            </a:r>
          </a:p>
        </p:txBody>
      </p:sp>
      <p:pic>
        <p:nvPicPr>
          <p:cNvPr id="15" name="Picture 14">
            <a:extLst>
              <a:ext uri="{FF2B5EF4-FFF2-40B4-BE49-F238E27FC236}">
                <a16:creationId xmlns:a16="http://schemas.microsoft.com/office/drawing/2014/main" id="{1DDDAED9-D7A7-38B7-EBE8-53649F3FB355}"/>
              </a:ext>
            </a:extLst>
          </p:cNvPr>
          <p:cNvPicPr>
            <a:picLocks noChangeAspect="1"/>
          </p:cNvPicPr>
          <p:nvPr/>
        </p:nvPicPr>
        <p:blipFill>
          <a:blip r:embed="rId5"/>
          <a:stretch>
            <a:fillRect/>
          </a:stretch>
        </p:blipFill>
        <p:spPr>
          <a:xfrm>
            <a:off x="1492409" y="5087647"/>
            <a:ext cx="3120338" cy="1622576"/>
          </a:xfrm>
          <a:prstGeom prst="rect">
            <a:avLst/>
          </a:prstGeom>
        </p:spPr>
      </p:pic>
      <p:pic>
        <p:nvPicPr>
          <p:cNvPr id="17" name="Picture 16">
            <a:extLst>
              <a:ext uri="{FF2B5EF4-FFF2-40B4-BE49-F238E27FC236}">
                <a16:creationId xmlns:a16="http://schemas.microsoft.com/office/drawing/2014/main" id="{7B67FBB8-3178-0E2E-4A73-AD154F94DD55}"/>
              </a:ext>
            </a:extLst>
          </p:cNvPr>
          <p:cNvPicPr>
            <a:picLocks noChangeAspect="1"/>
          </p:cNvPicPr>
          <p:nvPr/>
        </p:nvPicPr>
        <p:blipFill>
          <a:blip r:embed="rId6"/>
          <a:stretch>
            <a:fillRect/>
          </a:stretch>
        </p:blipFill>
        <p:spPr>
          <a:xfrm>
            <a:off x="4919565" y="2901196"/>
            <a:ext cx="3283119" cy="2837047"/>
          </a:xfrm>
          <a:prstGeom prst="rect">
            <a:avLst/>
          </a:prstGeom>
        </p:spPr>
      </p:pic>
      <p:sp>
        <p:nvSpPr>
          <p:cNvPr id="18" name="TextBox 17">
            <a:extLst>
              <a:ext uri="{FF2B5EF4-FFF2-40B4-BE49-F238E27FC236}">
                <a16:creationId xmlns:a16="http://schemas.microsoft.com/office/drawing/2014/main" id="{5CB083BB-1BEF-C608-00E4-DC7B70287E46}"/>
              </a:ext>
            </a:extLst>
          </p:cNvPr>
          <p:cNvSpPr txBox="1"/>
          <p:nvPr/>
        </p:nvSpPr>
        <p:spPr>
          <a:xfrm>
            <a:off x="5024387" y="6015789"/>
            <a:ext cx="3898232" cy="830997"/>
          </a:xfrm>
          <a:prstGeom prst="rect">
            <a:avLst/>
          </a:prstGeom>
          <a:noFill/>
        </p:spPr>
        <p:txBody>
          <a:bodyPr wrap="square" rtlCol="0">
            <a:spAutoFit/>
          </a:bodyPr>
          <a:lstStyle/>
          <a:p>
            <a:r>
              <a:rPr lang="en-IN" sz="1600" dirty="0">
                <a:latin typeface="Calibri" panose="020F0502020204030204" pitchFamily="34" charset="0"/>
                <a:ea typeface="Calibri" panose="020F0502020204030204" pitchFamily="34" charset="0"/>
                <a:cs typeface="Calibri" panose="020F0502020204030204" pitchFamily="34" charset="0"/>
              </a:rPr>
              <a:t>Office Supplies field has the highest quantity sold among all. Furniture and technology has quite lesser no of quantity sold</a:t>
            </a:r>
          </a:p>
        </p:txBody>
      </p:sp>
      <p:sp>
        <p:nvSpPr>
          <p:cNvPr id="19" name="TextBox 18">
            <a:extLst>
              <a:ext uri="{FF2B5EF4-FFF2-40B4-BE49-F238E27FC236}">
                <a16:creationId xmlns:a16="http://schemas.microsoft.com/office/drawing/2014/main" id="{B9CB931F-A199-3686-0411-36231713B500}"/>
              </a:ext>
            </a:extLst>
          </p:cNvPr>
          <p:cNvSpPr txBox="1"/>
          <p:nvPr/>
        </p:nvSpPr>
        <p:spPr>
          <a:xfrm>
            <a:off x="8630439" y="3645176"/>
            <a:ext cx="3360298" cy="1077218"/>
          </a:xfrm>
          <a:prstGeom prst="rect">
            <a:avLst/>
          </a:prstGeom>
          <a:noFill/>
        </p:spPr>
        <p:txBody>
          <a:bodyPr wrap="square" rtlCol="0">
            <a:spAutoFit/>
          </a:bodyPr>
          <a:lstStyle/>
          <a:p>
            <a:r>
              <a:rPr lang="en-IN" sz="1600" dirty="0">
                <a:latin typeface="Calibri" panose="020F0502020204030204" pitchFamily="34" charset="0"/>
                <a:ea typeface="Calibri" panose="020F0502020204030204" pitchFamily="34" charset="0"/>
                <a:cs typeface="Calibri" panose="020F0502020204030204" pitchFamily="34" charset="0"/>
              </a:rPr>
              <a:t>Technology field yields the highest profit among all. Furniture on the other hand has given the least amount profit</a:t>
            </a:r>
          </a:p>
        </p:txBody>
      </p:sp>
      <p:pic>
        <p:nvPicPr>
          <p:cNvPr id="21" name="Picture 20">
            <a:extLst>
              <a:ext uri="{FF2B5EF4-FFF2-40B4-BE49-F238E27FC236}">
                <a16:creationId xmlns:a16="http://schemas.microsoft.com/office/drawing/2014/main" id="{B2242ACD-D19E-16BF-AEDF-A2ACDB60FA02}"/>
              </a:ext>
            </a:extLst>
          </p:cNvPr>
          <p:cNvPicPr>
            <a:picLocks noChangeAspect="1"/>
          </p:cNvPicPr>
          <p:nvPr/>
        </p:nvPicPr>
        <p:blipFill>
          <a:blip r:embed="rId7"/>
          <a:stretch>
            <a:fillRect/>
          </a:stretch>
        </p:blipFill>
        <p:spPr>
          <a:xfrm>
            <a:off x="8961127" y="4938570"/>
            <a:ext cx="3023717" cy="1622576"/>
          </a:xfrm>
          <a:prstGeom prst="rect">
            <a:avLst/>
          </a:prstGeom>
        </p:spPr>
      </p:pic>
    </p:spTree>
    <p:extLst>
      <p:ext uri="{BB962C8B-B14F-4D97-AF65-F5344CB8AC3E}">
        <p14:creationId xmlns:p14="http://schemas.microsoft.com/office/powerpoint/2010/main" val="4006964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88A80-1D36-52E4-9557-229ABCCFF80C}"/>
              </a:ext>
            </a:extLst>
          </p:cNvPr>
          <p:cNvSpPr>
            <a:spLocks noGrp="1"/>
          </p:cNvSpPr>
          <p:nvPr>
            <p:ph type="title"/>
          </p:nvPr>
        </p:nvSpPr>
        <p:spPr>
          <a:xfrm>
            <a:off x="1838425" y="624111"/>
            <a:ext cx="10106527" cy="521296"/>
          </a:xfrm>
        </p:spPr>
        <p:txBody>
          <a:bodyPr>
            <a:noAutofit/>
          </a:bodyPr>
          <a:lstStyle/>
          <a:p>
            <a:r>
              <a:rPr lang="en-IN" sz="2400" b="1" dirty="0"/>
              <a:t>Category of the product with highest offered discount</a:t>
            </a:r>
          </a:p>
        </p:txBody>
      </p:sp>
      <p:pic>
        <p:nvPicPr>
          <p:cNvPr id="5" name="Picture 4">
            <a:extLst>
              <a:ext uri="{FF2B5EF4-FFF2-40B4-BE49-F238E27FC236}">
                <a16:creationId xmlns:a16="http://schemas.microsoft.com/office/drawing/2014/main" id="{41FE3EB6-A6E9-01FF-10C2-707203F4E6C9}"/>
              </a:ext>
            </a:extLst>
          </p:cNvPr>
          <p:cNvPicPr>
            <a:picLocks noChangeAspect="1"/>
          </p:cNvPicPr>
          <p:nvPr/>
        </p:nvPicPr>
        <p:blipFill>
          <a:blip r:embed="rId2"/>
          <a:stretch>
            <a:fillRect/>
          </a:stretch>
        </p:blipFill>
        <p:spPr>
          <a:xfrm>
            <a:off x="1838425" y="1755273"/>
            <a:ext cx="4138863" cy="4010260"/>
          </a:xfrm>
          <a:prstGeom prst="rect">
            <a:avLst/>
          </a:prstGeom>
        </p:spPr>
      </p:pic>
      <p:sp>
        <p:nvSpPr>
          <p:cNvPr id="6" name="Arrow: Left 5">
            <a:extLst>
              <a:ext uri="{FF2B5EF4-FFF2-40B4-BE49-F238E27FC236}">
                <a16:creationId xmlns:a16="http://schemas.microsoft.com/office/drawing/2014/main" id="{06A563FF-4F21-CB3E-6F75-E14A912879C4}"/>
              </a:ext>
            </a:extLst>
          </p:cNvPr>
          <p:cNvSpPr/>
          <p:nvPr/>
        </p:nvSpPr>
        <p:spPr>
          <a:xfrm>
            <a:off x="6564429" y="2387065"/>
            <a:ext cx="1203158" cy="3080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9796EAF-C98B-E6D8-EAD2-87483A2BF591}"/>
              </a:ext>
            </a:extLst>
          </p:cNvPr>
          <p:cNvSpPr txBox="1"/>
          <p:nvPr/>
        </p:nvSpPr>
        <p:spPr>
          <a:xfrm>
            <a:off x="8123722" y="1794312"/>
            <a:ext cx="3070459" cy="1200329"/>
          </a:xfrm>
          <a:prstGeom prst="rect">
            <a:avLst/>
          </a:prstGeom>
          <a:noFill/>
        </p:spPr>
        <p:txBody>
          <a:bodyPr wrap="square" rtlCol="0">
            <a:spAutoFit/>
          </a:bodyPr>
          <a:lstStyle/>
          <a:p>
            <a:r>
              <a:rPr lang="en-IN" dirty="0"/>
              <a:t>Technology offers the highest average discount and furniture with the least.</a:t>
            </a:r>
          </a:p>
        </p:txBody>
      </p:sp>
    </p:spTree>
    <p:extLst>
      <p:ext uri="{BB962C8B-B14F-4D97-AF65-F5344CB8AC3E}">
        <p14:creationId xmlns:p14="http://schemas.microsoft.com/office/powerpoint/2010/main" val="4248032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88A80-1D36-52E4-9557-229ABCCFF80C}"/>
              </a:ext>
            </a:extLst>
          </p:cNvPr>
          <p:cNvSpPr>
            <a:spLocks noGrp="1"/>
          </p:cNvSpPr>
          <p:nvPr>
            <p:ph type="title"/>
          </p:nvPr>
        </p:nvSpPr>
        <p:spPr>
          <a:xfrm>
            <a:off x="1838425" y="452387"/>
            <a:ext cx="9914021" cy="1010653"/>
          </a:xfrm>
        </p:spPr>
        <p:txBody>
          <a:bodyPr/>
          <a:lstStyle/>
          <a:p>
            <a:r>
              <a:rPr lang="en-IN" dirty="0"/>
              <a:t>Customer Segment Analysis</a:t>
            </a:r>
          </a:p>
        </p:txBody>
      </p:sp>
      <p:sp>
        <p:nvSpPr>
          <p:cNvPr id="3" name="Content Placeholder 2">
            <a:extLst>
              <a:ext uri="{FF2B5EF4-FFF2-40B4-BE49-F238E27FC236}">
                <a16:creationId xmlns:a16="http://schemas.microsoft.com/office/drawing/2014/main" id="{98A61BB2-CAF1-A0E5-B825-FE78509DB878}"/>
              </a:ext>
            </a:extLst>
          </p:cNvPr>
          <p:cNvSpPr>
            <a:spLocks noGrp="1"/>
          </p:cNvSpPr>
          <p:nvPr>
            <p:ph idx="1"/>
          </p:nvPr>
        </p:nvSpPr>
        <p:spPr>
          <a:xfrm>
            <a:off x="2030931" y="1463040"/>
            <a:ext cx="9473681" cy="5394960"/>
          </a:xfrm>
        </p:spPr>
        <p:txBody>
          <a:bodyPr/>
          <a:lstStyle/>
          <a:p>
            <a:pPr marL="0" indent="0">
              <a:buNone/>
            </a:pPr>
            <a:r>
              <a:rPr lang="en-IN" dirty="0"/>
              <a:t>The three segments in the data defines the type of customer associated to the order. There is a one to many relationship between the customer and the segment</a:t>
            </a:r>
          </a:p>
          <a:p>
            <a:pPr marL="0" indent="0">
              <a:buNone/>
            </a:pPr>
            <a:endParaRPr lang="en-IN" dirty="0"/>
          </a:p>
          <a:p>
            <a:pPr marL="0" indent="0">
              <a:buNone/>
            </a:pPr>
            <a:r>
              <a:rPr lang="en-IN" dirty="0"/>
              <a:t>The 3 segments are as follows:</a:t>
            </a:r>
          </a:p>
          <a:p>
            <a:r>
              <a:rPr lang="en-IN" dirty="0"/>
              <a:t>Consumer</a:t>
            </a:r>
          </a:p>
          <a:p>
            <a:r>
              <a:rPr lang="en-IN" dirty="0"/>
              <a:t>Corporate</a:t>
            </a:r>
          </a:p>
          <a:p>
            <a:r>
              <a:rPr lang="en-IN" dirty="0"/>
              <a:t>Home office</a:t>
            </a:r>
          </a:p>
          <a:p>
            <a:pPr marL="0" indent="0">
              <a:buNone/>
            </a:pPr>
            <a:endParaRPr lang="en-IN" dirty="0"/>
          </a:p>
        </p:txBody>
      </p:sp>
      <p:sp>
        <p:nvSpPr>
          <p:cNvPr id="4" name="Oval 3">
            <a:extLst>
              <a:ext uri="{FF2B5EF4-FFF2-40B4-BE49-F238E27FC236}">
                <a16:creationId xmlns:a16="http://schemas.microsoft.com/office/drawing/2014/main" id="{4AD54961-C49E-FD6F-CC83-D5817161AB7F}"/>
              </a:ext>
            </a:extLst>
          </p:cNvPr>
          <p:cNvSpPr/>
          <p:nvPr/>
        </p:nvSpPr>
        <p:spPr>
          <a:xfrm>
            <a:off x="7613583" y="2233061"/>
            <a:ext cx="2050181" cy="18961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hlinkClick r:id="rId2" action="ppaction://hlinksldjump"/>
              </a:rPr>
              <a:t>Profit with highest demand in each segment</a:t>
            </a:r>
            <a:endParaRPr lang="en-IN" dirty="0"/>
          </a:p>
        </p:txBody>
      </p:sp>
      <p:sp>
        <p:nvSpPr>
          <p:cNvPr id="7" name="Oval 6">
            <a:extLst>
              <a:ext uri="{FF2B5EF4-FFF2-40B4-BE49-F238E27FC236}">
                <a16:creationId xmlns:a16="http://schemas.microsoft.com/office/drawing/2014/main" id="{EADD04C2-87D4-2A4D-AD71-BAE2052E4F24}"/>
              </a:ext>
            </a:extLst>
          </p:cNvPr>
          <p:cNvSpPr/>
          <p:nvPr/>
        </p:nvSpPr>
        <p:spPr>
          <a:xfrm>
            <a:off x="8725301" y="4225490"/>
            <a:ext cx="1819175" cy="18961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hlinkClick r:id="rId3" action="ppaction://hlinksldjump"/>
              </a:rPr>
              <a:t>Segment yielding highest profit</a:t>
            </a:r>
            <a:endParaRPr lang="en-IN" dirty="0"/>
          </a:p>
        </p:txBody>
      </p:sp>
      <p:sp>
        <p:nvSpPr>
          <p:cNvPr id="8" name="Oval 7">
            <a:extLst>
              <a:ext uri="{FF2B5EF4-FFF2-40B4-BE49-F238E27FC236}">
                <a16:creationId xmlns:a16="http://schemas.microsoft.com/office/drawing/2014/main" id="{BBAEC40A-85EA-0363-845F-8759CDDDBDB9}"/>
              </a:ext>
            </a:extLst>
          </p:cNvPr>
          <p:cNvSpPr/>
          <p:nvPr/>
        </p:nvSpPr>
        <p:spPr>
          <a:xfrm>
            <a:off x="6315365" y="4785066"/>
            <a:ext cx="1894984" cy="18961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hlinkClick r:id="rId4" action="ppaction://hlinksldjump"/>
              </a:rPr>
              <a:t>Most Valuable Customer</a:t>
            </a:r>
            <a:endParaRPr lang="en-IN" dirty="0"/>
          </a:p>
        </p:txBody>
      </p:sp>
      <p:sp>
        <p:nvSpPr>
          <p:cNvPr id="9" name="Oval 8">
            <a:extLst>
              <a:ext uri="{FF2B5EF4-FFF2-40B4-BE49-F238E27FC236}">
                <a16:creationId xmlns:a16="http://schemas.microsoft.com/office/drawing/2014/main" id="{7155597D-9A6C-6D0F-6D09-B3086B0BF363}"/>
              </a:ext>
            </a:extLst>
          </p:cNvPr>
          <p:cNvSpPr/>
          <p:nvPr/>
        </p:nvSpPr>
        <p:spPr>
          <a:xfrm>
            <a:off x="4057462" y="4015045"/>
            <a:ext cx="1819175" cy="18961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hlinkClick r:id="rId5" action="ppaction://hlinksldjump"/>
              </a:rPr>
              <a:t>Shipment methods</a:t>
            </a:r>
            <a:endParaRPr lang="en-IN" dirty="0"/>
          </a:p>
        </p:txBody>
      </p:sp>
    </p:spTree>
    <p:extLst>
      <p:ext uri="{BB962C8B-B14F-4D97-AF65-F5344CB8AC3E}">
        <p14:creationId xmlns:p14="http://schemas.microsoft.com/office/powerpoint/2010/main" val="200690179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1547</TotalTime>
  <Words>2066</Words>
  <Application>Microsoft Macintosh PowerPoint</Application>
  <PresentationFormat>Widescreen</PresentationFormat>
  <Paragraphs>142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Gothic</vt:lpstr>
      <vt:lpstr>Times New Roman</vt:lpstr>
      <vt:lpstr>Wingdings 3</vt:lpstr>
      <vt:lpstr>Wisp</vt:lpstr>
      <vt:lpstr>Products Demand</vt:lpstr>
      <vt:lpstr>Overview and Summary :</vt:lpstr>
      <vt:lpstr>Data preparation:</vt:lpstr>
      <vt:lpstr>Product Line Analysis</vt:lpstr>
      <vt:lpstr>           Category and Subcategory </vt:lpstr>
      <vt:lpstr>PowerPoint Presentation</vt:lpstr>
      <vt:lpstr>PowerPoint Presentation</vt:lpstr>
      <vt:lpstr>Category of the product with highest offered discount</vt:lpstr>
      <vt:lpstr>Customer Segment Analysis</vt:lpstr>
      <vt:lpstr>Product with highest demand in each segment</vt:lpstr>
      <vt:lpstr>Segment yielding highest profit</vt:lpstr>
      <vt:lpstr>Most Valuable customer</vt:lpstr>
      <vt:lpstr>Shipment Methods</vt:lpstr>
      <vt:lpstr>Geographic Analysis</vt:lpstr>
      <vt:lpstr>Region–wise Analysis</vt:lpstr>
      <vt:lpstr>State-wise Analysis</vt:lpstr>
      <vt:lpstr>Profit and Loss Percentages (State-wise)</vt:lpstr>
      <vt:lpstr>City-wise Analysis</vt:lpstr>
      <vt:lpstr>Algorithms used:</vt:lpstr>
      <vt:lpstr>Algorithms used:</vt:lpstr>
      <vt:lpstr>Predictive Analysis</vt:lpstr>
      <vt:lpstr>Findings and Conclusions</vt:lpstr>
      <vt:lpstr>          Results and Findings</vt:lpstr>
      <vt:lpstr>Strategy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page</dc:title>
  <dc:creator>kavyasree panuganti</dc:creator>
  <cp:lastModifiedBy>Lasisi, Oyindamola</cp:lastModifiedBy>
  <cp:revision>4</cp:revision>
  <dcterms:created xsi:type="dcterms:W3CDTF">2023-04-25T14:16:20Z</dcterms:created>
  <dcterms:modified xsi:type="dcterms:W3CDTF">2023-10-20T12:18:59Z</dcterms:modified>
</cp:coreProperties>
</file>