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81"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a:t>Ravinda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Ravinda Anjana S.A.D			- IT20062538</a:t>
          </a:r>
        </a:p>
      </dsp:txBody>
      <dsp:txXfrm>
        <a:off x="0" y="55268"/>
        <a:ext cx="6308188" cy="479700"/>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0" y="592569"/>
        <a:ext cx="6308188" cy="479700"/>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0" y="1129869"/>
        <a:ext cx="6308188" cy="479700"/>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0" y="1667169"/>
        <a:ext cx="6308188" cy="479700"/>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0" y="2204469"/>
        <a:ext cx="6308188" cy="479700"/>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0" y="2741769"/>
        <a:ext cx="6308188" cy="479700"/>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0" y="3279069"/>
        <a:ext cx="6308188" cy="479700"/>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0" y="3816369"/>
        <a:ext cx="6308188" cy="4797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pPr/>
              <a:t>7/27/2021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pPr/>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pPr/>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pPr/>
              <a:t>7/27/2021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pPr/>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pPr/>
              <a:t>7/27/2021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pPr/>
              <a:t>7/27/2021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pPr/>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pPr/>
              <a:t>7/27/2021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pPr/>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pPr/>
              <a:t>7/27/2021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pPr/>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7.jpeg"/><Relationship Id="rId12"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jpeg"/><Relationship Id="rId15" Type="http://schemas.openxmlformats.org/officeDocument/2006/relationships/image" Target="../media/image15.jpe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0" y="1825625"/>
            <a:ext cx="8356209" cy="4695334"/>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lnSpcReduction="10000"/>
          </a:bodyPr>
          <a:lstStyle/>
          <a:p>
            <a:r>
              <a:rPr lang="en-GB" b="1" dirty="0">
                <a:solidFill>
                  <a:schemeClr val="bg1"/>
                </a:solidFill>
                <a:latin typeface="Agency FB" panose="020B0503020202020204" pitchFamily="34" charset="0"/>
              </a:rPr>
              <a:t>Main function is that users would need to see the expenses that they spend specifically for the Vehicle spare parts, Services and repairs done to vehicles in a specific time (ex: daily, monthly, yearly, given date)</a:t>
            </a:r>
          </a:p>
          <a:p>
            <a:r>
              <a:rPr lang="en-GB" b="1" dirty="0">
                <a:solidFill>
                  <a:schemeClr val="bg1"/>
                </a:solidFill>
                <a:latin typeface="Agency FB" panose="020B0503020202020204" pitchFamily="34" charset="0"/>
              </a:rPr>
              <a:t>Users want to update database when they restock the Vehicle spare parts, repairs and services at the end of the month.</a:t>
            </a:r>
          </a:p>
          <a:p>
            <a:r>
              <a:rPr lang="en-GB" b="1" dirty="0">
                <a:solidFill>
                  <a:schemeClr val="bg1"/>
                </a:solidFill>
                <a:latin typeface="Agency FB" panose="020B0503020202020204" pitchFamily="34" charset="0"/>
              </a:rPr>
              <a:t>Users want to check whether the wanted spare part is available in stock, if available notify them and reduce the quantity and if not available notify them to buy that from a store</a:t>
            </a:r>
          </a:p>
          <a:p>
            <a:r>
              <a:rPr lang="en-GB" b="1" dirty="0">
                <a:solidFill>
                  <a:schemeClr val="bg1"/>
                </a:solidFill>
                <a:latin typeface="Agency FB" panose="020B0503020202020204" pitchFamily="34" charset="0"/>
              </a:rPr>
              <a:t>Users want to delete spare parts if they will not import that again </a:t>
            </a:r>
          </a:p>
          <a:p>
            <a:r>
              <a:rPr lang="en-GB" b="1" dirty="0">
                <a:solidFill>
                  <a:schemeClr val="bg1"/>
                </a:solidFill>
                <a:latin typeface="Agency FB" panose="020B0503020202020204" pitchFamily="34" charset="0"/>
              </a:rPr>
              <a:t>Users want to sort the spare parts by its name or id</a:t>
            </a:r>
            <a:endParaRPr lang="en-US"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F3EC8641-A3D9-4C45-AF16-AB90D97FF9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7987" y="3429000"/>
            <a:ext cx="3854013" cy="2134115"/>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1980" y="2314575"/>
            <a:ext cx="4944208" cy="3708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62953" y="1662604"/>
            <a:ext cx="6891777" cy="4695335"/>
          </a:xfrm>
          <a:gradFill flip="none" rotWithShape="1">
            <a:gsLst>
              <a:gs pos="0">
                <a:schemeClr val="accent1">
                  <a:shade val="30000"/>
                  <a:satMod val="115000"/>
                  <a:alpha val="3000"/>
                </a:schemeClr>
              </a:gs>
              <a:gs pos="50000">
                <a:schemeClr val="accent1">
                  <a:shade val="67500"/>
                  <a:satMod val="115000"/>
                </a:schemeClr>
              </a:gs>
              <a:gs pos="100000">
                <a:schemeClr val="accent1">
                  <a:shade val="100000"/>
                  <a:satMod val="115000"/>
                </a:schemeClr>
              </a:gs>
            </a:gsLst>
            <a:lin ang="5400000" scaled="1"/>
            <a:tileRect/>
          </a:gradFill>
        </p:spPr>
        <p:txBody>
          <a:bodyPr>
            <a:normAutofit fontScale="92500" lnSpcReduction="10000"/>
          </a:bodyPr>
          <a:lstStyle/>
          <a:p>
            <a:r>
              <a:rPr lang="en-US" sz="2800" dirty="0">
                <a:solidFill>
                  <a:schemeClr val="bg1"/>
                </a:solidFill>
                <a:latin typeface="Bahnschrift Condensed" panose="020B0502040204020203" pitchFamily="34" charset="0"/>
              </a:rPr>
              <a:t>User wants know total number of the loaders in the site.</a:t>
            </a:r>
          </a:p>
          <a:p>
            <a:r>
              <a:rPr lang="en-US" sz="2800" dirty="0">
                <a:solidFill>
                  <a:schemeClr val="bg1"/>
                </a:solidFill>
                <a:latin typeface="Bahnschrift Condensed" panose="020B0502040204020203" pitchFamily="34" charset="0"/>
              </a:rPr>
              <a:t>ID system to identify loaders.</a:t>
            </a:r>
          </a:p>
          <a:p>
            <a:r>
              <a:rPr lang="en-US" sz="2800" dirty="0">
                <a:solidFill>
                  <a:schemeClr val="bg1"/>
                </a:solidFill>
                <a:latin typeface="Bahnschrift Condensed" panose="020B0502040204020203" pitchFamily="34" charset="0"/>
              </a:rPr>
              <a:t>User wants to know current condition of the loader (in running condition or not )    </a:t>
            </a:r>
            <a:br>
              <a:rPr lang="en-US" sz="2800" dirty="0">
                <a:solidFill>
                  <a:schemeClr val="bg1"/>
                </a:solidFill>
                <a:latin typeface="Bahnschrift Condensed" panose="020B0502040204020203" pitchFamily="34" charset="0"/>
              </a:rPr>
            </a:br>
            <a:r>
              <a:rPr lang="en-US" sz="2800" dirty="0">
                <a:solidFill>
                  <a:schemeClr val="bg1"/>
                </a:solidFill>
                <a:latin typeface="Bahnschrift Condensed" panose="020B0502040204020203" pitchFamily="34" charset="0"/>
              </a:rPr>
              <a:t> according to loader ID .</a:t>
            </a:r>
          </a:p>
          <a:p>
            <a:r>
              <a:rPr lang="en-US" sz="2800" dirty="0">
                <a:solidFill>
                  <a:schemeClr val="bg1"/>
                </a:solidFill>
                <a:latin typeface="Bahnschrift Condensed" panose="020B0502040204020203" pitchFamily="34" charset="0"/>
              </a:rPr>
              <a:t>Issues of the inactive loaders</a:t>
            </a:r>
          </a:p>
          <a:p>
            <a:r>
              <a:rPr lang="en-US" sz="2800" dirty="0">
                <a:solidFill>
                  <a:schemeClr val="bg1"/>
                </a:solidFill>
                <a:latin typeface="Bahnschrift Condensed" panose="020B0502040204020203" pitchFamily="34" charset="0"/>
              </a:rPr>
              <a:t>User wants to add a new loader to the site or delete an existing loader from the</a:t>
            </a:r>
            <a:br>
              <a:rPr lang="en-US" sz="2800" dirty="0">
                <a:solidFill>
                  <a:schemeClr val="bg1"/>
                </a:solidFill>
                <a:latin typeface="Bahnschrift Condensed" panose="020B0502040204020203" pitchFamily="34" charset="0"/>
              </a:rPr>
            </a:br>
            <a:r>
              <a:rPr lang="en-US" sz="2800" dirty="0">
                <a:solidFill>
                  <a:schemeClr val="bg1"/>
                </a:solidFill>
                <a:latin typeface="Bahnschrift Condensed" panose="020B0502040204020203" pitchFamily="34" charset="0"/>
              </a:rPr>
              <a:t> current site.</a:t>
            </a:r>
          </a:p>
          <a:p>
            <a:r>
              <a:rPr lang="en-US" sz="2800" dirty="0">
                <a:solidFill>
                  <a:schemeClr val="bg1"/>
                </a:solidFill>
                <a:latin typeface="Bahnschrift Condensed" panose="020B0502040204020203" pitchFamily="34" charset="0"/>
              </a:rPr>
              <a:t>User wants to know the expenses on spare parts.</a:t>
            </a:r>
          </a:p>
          <a:p>
            <a:r>
              <a:rPr lang="en-US" sz="2800" dirty="0">
                <a:solidFill>
                  <a:schemeClr val="bg1"/>
                </a:solidFill>
                <a:latin typeface="Bahnschrift Condensed" panose="020B0502040204020203" pitchFamily="34" charset="0"/>
              </a:rPr>
              <a:t>Upcoming service dates of the loaders , needed equipment and current stock of those equipment.</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3E6CD1D5-D74C-4514-B157-1D800BFF75E1}"/>
              </a:ext>
            </a:extLst>
          </p:cNvPr>
          <p:cNvPicPr>
            <a:picLocks noChangeAspect="1"/>
          </p:cNvPicPr>
          <p:nvPr/>
        </p:nvPicPr>
        <p:blipFill>
          <a:blip r:embed="rId3" cstate="print"/>
          <a:stretch>
            <a:fillRect/>
          </a:stretch>
        </p:blipFill>
        <p:spPr>
          <a:xfrm>
            <a:off x="7832065" y="2320547"/>
            <a:ext cx="3767655" cy="33104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838202" y="1825625"/>
            <a:ext cx="6462930" cy="4351338"/>
          </a:xfrm>
          <a:gradFill flip="none" rotWithShape="1">
            <a:gsLst>
              <a:gs pos="0">
                <a:schemeClr val="accent1">
                  <a:shade val="30000"/>
                  <a:satMod val="115000"/>
                  <a:alpha val="16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lnSpcReduction="10000"/>
          </a:bodyPr>
          <a:lstStyle/>
          <a:p>
            <a:r>
              <a:rPr lang="en-US" sz="3600" b="1" dirty="0">
                <a:solidFill>
                  <a:schemeClr val="bg1"/>
                </a:solidFill>
                <a:latin typeface="Agency FB" panose="020B0503020202020204" pitchFamily="34" charset="0"/>
              </a:rPr>
              <a:t>The main function is to enter, update and delete details of the customers.</a:t>
            </a:r>
          </a:p>
          <a:p>
            <a:r>
              <a:rPr lang="en-US" sz="3600" b="1" dirty="0">
                <a:solidFill>
                  <a:schemeClr val="bg1"/>
                </a:solidFill>
                <a:latin typeface="Agency FB" panose="020B0503020202020204" pitchFamily="34" charset="0"/>
              </a:rPr>
              <a:t>The system records the sales relevant to the specific customer with the credit or debit amounts.</a:t>
            </a:r>
          </a:p>
          <a:p>
            <a:r>
              <a:rPr lang="en-US" sz="3600" b="1" dirty="0">
                <a:solidFill>
                  <a:schemeClr val="bg1"/>
                </a:solidFill>
                <a:latin typeface="Agency FB" panose="020B0503020202020204" pitchFamily="34" charset="0"/>
              </a:rPr>
              <a:t>The generator management main function is consisted of the parts which relevant to the generator with their availability and the quantity.</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F9AC2CA8-0995-41E4-A1E4-BB267E3FCB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9071" y="3827512"/>
            <a:ext cx="3735363" cy="2349451"/>
          </a:xfrm>
          <a:prstGeom prst="rect">
            <a:avLst/>
          </a:prstGeom>
          <a:ln>
            <a:noFill/>
          </a:ln>
          <a:effectLst>
            <a:outerShdw blurRad="292100" dist="139700" dir="2700000" algn="tl" rotWithShape="0">
              <a:srgbClr val="333333">
                <a:alpha val="65000"/>
              </a:srgbClr>
            </a:outerShdw>
          </a:effectLst>
        </p:spPr>
      </p:pic>
      <p:pic>
        <p:nvPicPr>
          <p:cNvPr id="7" name="Picture 6" descr="A picture containing text, sky&#10;&#10;Description automatically generated">
            <a:extLst>
              <a:ext uri="{FF2B5EF4-FFF2-40B4-BE49-F238E27FC236}">
                <a16:creationId xmlns:a16="http://schemas.microsoft.com/office/drawing/2014/main" id="{9C052FB9-20BE-425E-A2F8-FA5D6DFCC3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99071" y="1662604"/>
            <a:ext cx="3735364" cy="20960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98866" y="2112770"/>
            <a:ext cx="8482428" cy="403481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lnSpcReduction="10000"/>
          </a:bodyPr>
          <a:lstStyle/>
          <a:p>
            <a:pPr algn="just"/>
            <a:r>
              <a:rPr lang="en-US" sz="3600" b="1" dirty="0">
                <a:solidFill>
                  <a:schemeClr val="bg1"/>
                </a:solidFill>
                <a:latin typeface="Agency FB" panose="020B0503020202020204" pitchFamily="34" charset="0"/>
              </a:rPr>
              <a:t>As users 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administrative people.</a:t>
            </a:r>
          </a:p>
          <a:p>
            <a:pPr algn="just"/>
            <a:r>
              <a:rPr lang="en-US" sz="3600" b="1" dirty="0">
                <a:solidFill>
                  <a:schemeClr val="bg1"/>
                </a:solidFill>
                <a:latin typeface="Agency FB" panose="020B0503020202020204" pitchFamily="34" charset="0"/>
              </a:rPr>
              <a:t>Giving them separate logins to conduct their tasks as admins.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C07EBBF-C46F-4351-90F7-B69EA5E0CA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2717" y="2546252"/>
            <a:ext cx="2926947" cy="2926947"/>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508958" y="1708030"/>
            <a:ext cx="6435306" cy="4580627"/>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lnSpcReduction="10000"/>
          </a:bodyPr>
          <a:lstStyle/>
          <a:p>
            <a:pPr>
              <a:buFont typeface="Wingdings" pitchFamily="2" charset="2"/>
              <a:buChar char="v"/>
            </a:pPr>
            <a:r>
              <a:rPr lang="en-US" b="1" dirty="0">
                <a:solidFill>
                  <a:schemeClr val="bg1"/>
                </a:solidFill>
              </a:rPr>
              <a:t>User want to identify the hammers, Air Compressors differently by dividing according to their given id number.</a:t>
            </a:r>
          </a:p>
          <a:p>
            <a:pPr>
              <a:buFont typeface="Wingdings" pitchFamily="2" charset="2"/>
              <a:buChar char="v"/>
            </a:pPr>
            <a:r>
              <a:rPr lang="en-US" b="1" dirty="0">
                <a:solidFill>
                  <a:schemeClr val="bg1"/>
                </a:solidFill>
              </a:rPr>
              <a:t>User want to know the next oil refilling date of hammers.</a:t>
            </a:r>
          </a:p>
          <a:p>
            <a:pPr>
              <a:buFont typeface="Wingdings" pitchFamily="2" charset="2"/>
              <a:buChar char="v"/>
            </a:pPr>
            <a:r>
              <a:rPr lang="en-US" b="1" dirty="0">
                <a:solidFill>
                  <a:schemeClr val="bg1"/>
                </a:solidFill>
              </a:rPr>
              <a:t>Service dates of hammers and air compressors and status of current stock in  service equipments storage.</a:t>
            </a:r>
          </a:p>
          <a:p>
            <a:pPr>
              <a:buFont typeface="Wingdings" pitchFamily="2" charset="2"/>
              <a:buChar char="v"/>
            </a:pPr>
            <a:r>
              <a:rPr lang="en-US" b="1" dirty="0">
                <a:solidFill>
                  <a:schemeClr val="bg1"/>
                </a:solidFill>
              </a:rPr>
              <a:t>Generate reports according to the expenses regarding the machine repairs and spare parts.</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descr="51715a2c-21c0-48b8-8177-8d4eeb8e4b97.jfif"/>
          <p:cNvPicPr>
            <a:picLocks noChangeAspect="1"/>
          </p:cNvPicPr>
          <p:nvPr/>
        </p:nvPicPr>
        <p:blipFill>
          <a:blip r:embed="rId3" cstate="print"/>
          <a:stretch>
            <a:fillRect/>
          </a:stretch>
        </p:blipFill>
        <p:spPr>
          <a:xfrm>
            <a:off x="7328233" y="2165231"/>
            <a:ext cx="4386052" cy="33039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50871" y="1662604"/>
            <a:ext cx="8220958" cy="5061753"/>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25000" lnSpcReduction="20000"/>
          </a:bodyPr>
          <a:lstStyle/>
          <a:p>
            <a:r>
              <a:rPr lang="en-US" sz="9600" b="1" dirty="0">
                <a:solidFill>
                  <a:schemeClr val="bg1"/>
                </a:solidFill>
                <a:latin typeface="Agency FB" panose="020B0503020202020204" pitchFamily="34" charset="0"/>
              </a:rPr>
              <a:t>The main tasks of this function is to record the expenses in maintaining the excavator, the expenses spent on the spare sparts of this machine and details about each excavators separately.</a:t>
            </a:r>
          </a:p>
          <a:p>
            <a:r>
              <a:rPr lang="en-US" sz="9600" b="1" dirty="0">
                <a:solidFill>
                  <a:schemeClr val="bg1"/>
                </a:solidFill>
                <a:latin typeface="Agency FB" panose="020B0503020202020204" pitchFamily="34" charset="0"/>
              </a:rPr>
              <a:t>Each excavator has an ID , type, main task and the next service due(service is done according to work hours). User can update ,delete these information when needed.</a:t>
            </a:r>
          </a:p>
          <a:p>
            <a:r>
              <a:rPr lang="en-US" sz="9600" b="1" dirty="0">
                <a:solidFill>
                  <a:schemeClr val="bg1"/>
                </a:solidFill>
                <a:latin typeface="Agency FB" panose="020B0503020202020204" pitchFamily="34" charset="0"/>
              </a:rPr>
              <a:t>The database is updated by the user every single time when a spare part of the excavator is restocked.</a:t>
            </a:r>
          </a:p>
          <a:p>
            <a:r>
              <a:rPr lang="en-US" sz="9600" b="1" dirty="0">
                <a:solidFill>
                  <a:schemeClr val="bg1"/>
                </a:solidFill>
                <a:latin typeface="Agency FB" panose="020B0503020202020204" pitchFamily="34" charset="0"/>
              </a:rPr>
              <a:t>User can check the availability of spare parts in the storage, if the  desired spare parts are available the system will notify the user and if they are not available the system will give an alert message saying that the storage is empty for the specified spare part. Every time a spare part is taken from the storage, the count of the specified spare part will be reduced.</a:t>
            </a:r>
          </a:p>
          <a:p>
            <a:r>
              <a:rPr lang="en-US" sz="9600" b="1" dirty="0">
                <a:solidFill>
                  <a:schemeClr val="bg1"/>
                </a:solidFill>
                <a:latin typeface="Agency FB" panose="020B0503020202020204" pitchFamily="34" charset="0"/>
              </a:rPr>
              <a:t>User can update spare parts if needed and delete spare parts which are  no longer needed.</a:t>
            </a:r>
          </a:p>
          <a:p>
            <a:r>
              <a:rPr lang="en-US" sz="9600" b="1" dirty="0">
                <a:solidFill>
                  <a:schemeClr val="bg1"/>
                </a:solidFill>
                <a:latin typeface="Agency FB" panose="020B0503020202020204" pitchFamily="34" charset="0"/>
              </a:rPr>
              <a:t>These spare parts are sorted by its name or id.</a:t>
            </a:r>
          </a:p>
          <a:p>
            <a:endParaRPr lang="en-US" dirty="0">
              <a:solidFill>
                <a:schemeClr val="bg1"/>
              </a:solidFill>
            </a:endParaRPr>
          </a:p>
          <a:p>
            <a:endParaRPr lang="en-US" dirty="0">
              <a:solidFill>
                <a:schemeClr val="bg1"/>
              </a:solidFill>
            </a:endParaRPr>
          </a:p>
          <a:p>
            <a:endParaRPr lang="en-US" dirty="0">
              <a:solidFill>
                <a:schemeClr val="bg1"/>
              </a:solidFill>
            </a:endParaRPr>
          </a:p>
          <a:p>
            <a:pPr marL="0" indent="0">
              <a:buNone/>
            </a:pPr>
            <a:r>
              <a:rPr lang="en-US" dirty="0">
                <a:solidFill>
                  <a:schemeClr val="bg1"/>
                </a:solidFill>
              </a:rPr>
              <a:t>  </a:t>
            </a:r>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31F22A42-3974-43B2-83E0-4ECF5DD01C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71829" y="1688776"/>
            <a:ext cx="3873959" cy="3875649"/>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295812" y="1929889"/>
            <a:ext cx="7897835" cy="3674843"/>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a:lstStyle/>
          <a:p>
            <a:pPr algn="just"/>
            <a:r>
              <a:rPr lang="en-US" sz="3600" b="1" dirty="0">
                <a:solidFill>
                  <a:schemeClr val="bg1"/>
                </a:solidFill>
                <a:latin typeface="Agency FB" panose="020B0503020202020204" pitchFamily="34" charset="0"/>
              </a:rPr>
              <a:t>Add, Update or Delete items from the inventory</a:t>
            </a:r>
          </a:p>
          <a:p>
            <a:pPr algn="just"/>
            <a:r>
              <a:rPr lang="en-US" sz="3600" b="1" dirty="0">
                <a:solidFill>
                  <a:schemeClr val="bg1"/>
                </a:solidFill>
                <a:latin typeface="Agency FB" panose="020B0503020202020204" pitchFamily="34" charset="0"/>
              </a:rPr>
              <a:t>Display Available Stocks at the relevant moment</a:t>
            </a:r>
          </a:p>
          <a:p>
            <a:pPr algn="just"/>
            <a:r>
              <a:rPr lang="en-US" sz="3600" b="1" dirty="0">
                <a:solidFill>
                  <a:schemeClr val="bg1"/>
                </a:solidFill>
                <a:latin typeface="Agency FB" panose="020B0503020202020204" pitchFamily="34" charset="0"/>
              </a:rPr>
              <a:t>Search Availability of Items</a:t>
            </a:r>
          </a:p>
          <a:p>
            <a:pPr algn="just"/>
            <a:r>
              <a:rPr lang="en-US" sz="3600" b="1" dirty="0">
                <a:solidFill>
                  <a:schemeClr val="bg1"/>
                </a:solidFill>
                <a:latin typeface="Agency FB" panose="020B0503020202020204" pitchFamily="34" charset="0"/>
              </a:rPr>
              <a:t>Create and print Monthly stocks report</a:t>
            </a:r>
          </a:p>
          <a:p>
            <a:pPr algn="just"/>
            <a:r>
              <a:rPr lang="en-US" sz="3600" b="1" dirty="0">
                <a:solidFill>
                  <a:schemeClr val="bg1"/>
                </a:solidFill>
                <a:latin typeface="Agency FB" panose="020B0503020202020204" pitchFamily="34" charset="0"/>
              </a:rPr>
              <a:t>Send warning message from system when the inventory is reduced</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17F3DD1-CF04-49BB-A8FF-89D23AA987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6188" y="2156651"/>
            <a:ext cx="3702541" cy="3702541"/>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030C-6073-4349-981E-A881A5B686BC}"/>
              </a:ext>
            </a:extLst>
          </p:cNvPr>
          <p:cNvSpPr>
            <a:spLocks noGrp="1"/>
          </p:cNvSpPr>
          <p:nvPr>
            <p:ph type="title"/>
          </p:nvPr>
        </p:nvSpPr>
        <p:spPr>
          <a:xfrm>
            <a:off x="1650609" y="-126609"/>
            <a:ext cx="8890782" cy="998805"/>
          </a:xfrm>
        </p:spPr>
        <p:txBody>
          <a:bodyPr>
            <a:normAutofit/>
          </a:bodyPr>
          <a:lstStyle/>
          <a:p>
            <a:pPr algn="ctr"/>
            <a:r>
              <a:rPr lang="en-US" sz="6000" b="1" dirty="0">
                <a:solidFill>
                  <a:schemeClr val="bg1"/>
                </a:solidFill>
                <a:latin typeface="Agency FB" panose="020B0503020202020204" pitchFamily="34" charset="0"/>
              </a:rPr>
              <a:t>Project Management Plan</a:t>
            </a:r>
          </a:p>
        </p:txBody>
      </p:sp>
      <p:pic>
        <p:nvPicPr>
          <p:cNvPr id="9" name="Picture 8">
            <a:extLst>
              <a:ext uri="{FF2B5EF4-FFF2-40B4-BE49-F238E27FC236}">
                <a16:creationId xmlns:a16="http://schemas.microsoft.com/office/drawing/2014/main" id="{924DFABA-BD71-49E6-9126-1D87AFB43A49}"/>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11500"/>
                    </a14:imgEffect>
                    <a14:imgEffect>
                      <a14:saturation sat="0"/>
                    </a14:imgEffect>
                    <a14:imgEffect>
                      <a14:brightnessContrast bright="3000" contrast="-39000"/>
                    </a14:imgEffect>
                  </a14:imgLayer>
                </a14:imgProps>
              </a:ext>
              <a:ext uri="{28A0092B-C50C-407E-A947-70E740481C1C}">
                <a14:useLocalDpi xmlns:a14="http://schemas.microsoft.com/office/drawing/2010/main" val="0"/>
              </a:ext>
            </a:extLst>
          </a:blip>
          <a:stretch>
            <a:fillRect/>
          </a:stretch>
        </p:blipFill>
        <p:spPr>
          <a:xfrm>
            <a:off x="1024597" y="872196"/>
            <a:ext cx="10142806" cy="5769903"/>
          </a:xfrm>
          <a:prstGeom prst="rect">
            <a:avLst/>
          </a:prstGeom>
        </p:spPr>
      </p:pic>
    </p:spTree>
    <p:extLst>
      <p:ext uri="{BB962C8B-B14F-4D97-AF65-F5344CB8AC3E}">
        <p14:creationId xmlns:p14="http://schemas.microsoft.com/office/powerpoint/2010/main" val="42740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838200" y="2489801"/>
            <a:ext cx="10515600" cy="2535360"/>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pPr marL="0" indent="0" algn="just">
              <a:buNone/>
            </a:pPr>
            <a:r>
              <a:rPr lang="en-US" sz="4400" b="1" dirty="0">
                <a:solidFill>
                  <a:schemeClr val="bg1"/>
                </a:solidFill>
                <a:latin typeface="Agency FB" panose="020B0503020202020204" pitchFamily="34" charset="0"/>
              </a:rPr>
              <a:t>Our main goal is to implement a fully automated system for </a:t>
            </a:r>
            <a:r>
              <a:rPr lang="en-US" sz="4400" b="1" dirty="0" err="1">
                <a:solidFill>
                  <a:schemeClr val="bg1"/>
                </a:solidFill>
                <a:latin typeface="Agency FB" panose="020B0503020202020204" pitchFamily="34" charset="0"/>
              </a:rPr>
              <a:t>Herath</a:t>
            </a:r>
            <a:r>
              <a:rPr lang="en-US" sz="4400" b="1" dirty="0">
                <a:solidFill>
                  <a:schemeClr val="bg1"/>
                </a:solidFill>
                <a:latin typeface="Agency FB" panose="020B0503020202020204" pitchFamily="34" charset="0"/>
              </a:rPr>
              <a:t> Metal Crushers to get their work done easily and to carry out the business processes effectively &amp; efficiently.</a:t>
            </a:r>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691799" y="1520017"/>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9114463" y="4268910"/>
            <a:ext cx="2501599"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5102301" y="1639213"/>
            <a:ext cx="212480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159979" y="5657671"/>
            <a:ext cx="2009444" cy="120032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24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2141279" y="3983240"/>
            <a:ext cx="2267878"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2009777" y="2906022"/>
            <a:ext cx="259084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4672317" y="2838285"/>
            <a:ext cx="571960" cy="236511"/>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4235467" y="3524191"/>
            <a:ext cx="976577" cy="269387"/>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4217268" y="4141606"/>
            <a:ext cx="901071" cy="26974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776962" y="2838387"/>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53826" y="3886312"/>
            <a:ext cx="906994" cy="23596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700142" y="4425386"/>
            <a:ext cx="499300" cy="25685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749966" y="4683850"/>
            <a:ext cx="512339" cy="29246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772892" y="1882333"/>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608628" y="4498147"/>
            <a:ext cx="814939" cy="25366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Admin Tasks Management </a:t>
            </a:r>
          </a:p>
        </p:txBody>
      </p:sp>
      <p:pic>
        <p:nvPicPr>
          <p:cNvPr id="6" name="Picture 5">
            <a:extLst>
              <a:ext uri="{FF2B5EF4-FFF2-40B4-BE49-F238E27FC236}">
                <a16:creationId xmlns:a16="http://schemas.microsoft.com/office/drawing/2014/main" id="{502A9887-AF0C-4681-9B0B-A0D6B2E9A9D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801" y="3028376"/>
            <a:ext cx="832510" cy="832510"/>
          </a:xfrm>
          <a:prstGeom prst="rect">
            <a:avLst/>
          </a:prstGeom>
        </p:spPr>
      </p:pic>
      <p:pic>
        <p:nvPicPr>
          <p:cNvPr id="8" name="Picture 7">
            <a:extLst>
              <a:ext uri="{FF2B5EF4-FFF2-40B4-BE49-F238E27FC236}">
                <a16:creationId xmlns:a16="http://schemas.microsoft.com/office/drawing/2014/main" id="{36D63B3D-49E9-42D2-BD02-1CC92B8F5F7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44716" y="1705697"/>
            <a:ext cx="828175" cy="667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D26E208A-270C-4EB9-88A2-A551A1FF0D0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88393" y="1067293"/>
            <a:ext cx="1215211" cy="672909"/>
          </a:xfrm>
          <a:prstGeom prst="rect">
            <a:avLst/>
          </a:prstGeom>
        </p:spPr>
      </p:pic>
      <p:pic>
        <p:nvPicPr>
          <p:cNvPr id="12" name="Picture 11">
            <a:extLst>
              <a:ext uri="{FF2B5EF4-FFF2-40B4-BE49-F238E27FC236}">
                <a16:creationId xmlns:a16="http://schemas.microsoft.com/office/drawing/2014/main" id="{A8C52244-CBE4-48AD-AC54-8F68A1CEDCC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444938" y="1575232"/>
            <a:ext cx="1257486" cy="1257486"/>
          </a:xfrm>
          <a:prstGeom prst="rect">
            <a:avLst/>
          </a:prstGeom>
        </p:spPr>
      </p:pic>
      <p:pic>
        <p:nvPicPr>
          <p:cNvPr id="14" name="Picture 13">
            <a:extLst>
              <a:ext uri="{FF2B5EF4-FFF2-40B4-BE49-F238E27FC236}">
                <a16:creationId xmlns:a16="http://schemas.microsoft.com/office/drawing/2014/main" id="{F28AF772-2525-4B69-8A1F-DEFABC6D358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2802" y="3962394"/>
            <a:ext cx="1256938" cy="1257486"/>
          </a:xfrm>
          <a:prstGeom prst="rect">
            <a:avLst/>
          </a:prstGeom>
        </p:spPr>
      </p:pic>
      <p:pic>
        <p:nvPicPr>
          <p:cNvPr id="31" name="Picture 30">
            <a:extLst>
              <a:ext uri="{FF2B5EF4-FFF2-40B4-BE49-F238E27FC236}">
                <a16:creationId xmlns:a16="http://schemas.microsoft.com/office/drawing/2014/main" id="{8D6D4B1E-600D-4196-A458-DEC88229D48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1663419" y="5617075"/>
            <a:ext cx="761784" cy="737501"/>
          </a:xfrm>
          <a:prstGeom prst="rect">
            <a:avLst/>
          </a:prstGeom>
        </p:spPr>
      </p:pic>
      <p:pic>
        <p:nvPicPr>
          <p:cNvPr id="33" name="Picture 32">
            <a:extLst>
              <a:ext uri="{FF2B5EF4-FFF2-40B4-BE49-F238E27FC236}">
                <a16:creationId xmlns:a16="http://schemas.microsoft.com/office/drawing/2014/main" id="{19B1E4D3-E33C-4039-8F55-52F30EE9CDA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flipH="1">
            <a:off x="5503467" y="4863889"/>
            <a:ext cx="821890" cy="821890"/>
          </a:xfrm>
          <a:prstGeom prst="rect">
            <a:avLst/>
          </a:prstGeom>
          <a:solidFill>
            <a:schemeClr val="bg1"/>
          </a:solidFill>
        </p:spPr>
      </p:pic>
      <p:pic>
        <p:nvPicPr>
          <p:cNvPr id="35" name="Picture 34">
            <a:extLst>
              <a:ext uri="{FF2B5EF4-FFF2-40B4-BE49-F238E27FC236}">
                <a16:creationId xmlns:a16="http://schemas.microsoft.com/office/drawing/2014/main" id="{BA024F8A-4AA1-421F-A1BC-632D335651C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404444" y="5087431"/>
            <a:ext cx="947260" cy="9472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3" name="Picture 42">
            <a:extLst>
              <a:ext uri="{FF2B5EF4-FFF2-40B4-BE49-F238E27FC236}">
                <a16:creationId xmlns:a16="http://schemas.microsoft.com/office/drawing/2014/main" id="{B015DA43-E5ED-4A45-8A41-E936BB6D78D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843175" y="4154637"/>
            <a:ext cx="1145474" cy="725796"/>
          </a:xfrm>
          <a:prstGeom prst="rect">
            <a:avLst/>
          </a:prstGeom>
        </p:spPr>
      </p:pic>
      <p:pic>
        <p:nvPicPr>
          <p:cNvPr id="45" name="Picture 44">
            <a:extLst>
              <a:ext uri="{FF2B5EF4-FFF2-40B4-BE49-F238E27FC236}">
                <a16:creationId xmlns:a16="http://schemas.microsoft.com/office/drawing/2014/main" id="{3443144A-BE25-4DCE-8DEE-1F91B594844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325814" y="3085498"/>
            <a:ext cx="1370707" cy="862141"/>
          </a:xfrm>
          <a:prstGeom prst="rect">
            <a:avLst/>
          </a:prstGeom>
        </p:spPr>
      </p:pic>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402</TotalTime>
  <Words>1163</Words>
  <Application>Microsoft Office PowerPoint</Application>
  <PresentationFormat>Widescreen</PresentationFormat>
  <Paragraphs>122</Paragraphs>
  <Slides>21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21</vt:i4>
      </vt:variant>
    </vt:vector>
  </HeadingPairs>
  <TitlesOfParts>
    <vt:vector size="33"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Project Management Plan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Malith Senanayake</cp:lastModifiedBy>
  <cp:revision>50</cp:revision>
  <dcterms:created xsi:type="dcterms:W3CDTF">2021-07-25T07:56:48Z</dcterms:created>
  <dcterms:modified xsi:type="dcterms:W3CDTF">2021-07-27T07:55:58Z</dcterms:modified>
</cp:coreProperties>
</file>