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81"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err="1"/>
            <a:t>Ravinda</a:t>
          </a:r>
          <a:r>
            <a:rPr lang="en-US" dirty="0"/>
            <a:t>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Ravinda</a:t>
          </a:r>
          <a:r>
            <a:rPr lang="en-US" sz="2000" kern="1200" dirty="0"/>
            <a:t>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JPG"/><Relationship Id="rId15" Type="http://schemas.openxmlformats.org/officeDocument/2006/relationships/image" Target="../media/image15.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98866" y="2112770"/>
            <a:ext cx="8482428" cy="403481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C07EBBF-C46F-4351-90F7-B69EA5E0C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717" y="2546252"/>
            <a:ext cx="2926947" cy="2926947"/>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normAutofit fontScale="70000" lnSpcReduction="20000"/>
          </a:bodyPr>
          <a:lstStyle/>
          <a:p>
            <a:r>
              <a:rPr lang="en-US" dirty="0">
                <a:solidFill>
                  <a:schemeClr val="bg1"/>
                </a:solidFill>
              </a:rPr>
              <a:t>The main task of this function is to record the expenses in maintaining the excavator and the expenses spent on the spare sparts of this machine.</a:t>
            </a:r>
          </a:p>
          <a:p>
            <a:r>
              <a:rPr lang="en-US" dirty="0">
                <a:solidFill>
                  <a:schemeClr val="bg1"/>
                </a:solidFill>
              </a:rPr>
              <a:t>The database is updated by the user every single time when a spare part of the excavator is restocked.</a:t>
            </a:r>
          </a:p>
          <a:p>
            <a:r>
              <a:rPr lang="en-US" dirty="0">
                <a:solidFill>
                  <a:schemeClr val="bg1"/>
                </a:solidFill>
              </a:rPr>
              <a:t>User can check the availability of spare parts in the storage, if the  desired spare parts are available the system will notify the user and if they are not available the system will give an alert message saying that the storage is empty for the specified spare part. Each and every time a spare part is taken from the storage, the count of the specified spare part will be reduced.</a:t>
            </a:r>
          </a:p>
          <a:p>
            <a:r>
              <a:rPr lang="en-US" dirty="0">
                <a:solidFill>
                  <a:schemeClr val="bg1"/>
                </a:solidFill>
              </a:rPr>
              <a:t>User can update </a:t>
            </a:r>
            <a:r>
              <a:rPr lang="en-US">
                <a:solidFill>
                  <a:schemeClr val="bg1"/>
                </a:solidFill>
              </a:rPr>
              <a:t>spare parts </a:t>
            </a:r>
            <a:r>
              <a:rPr lang="en-US" dirty="0">
                <a:solidFill>
                  <a:schemeClr val="bg1"/>
                </a:solidFill>
              </a:rPr>
              <a:t>if needed and delete spare parts which are  no longer needed.</a:t>
            </a:r>
          </a:p>
          <a:p>
            <a:r>
              <a:rPr lang="en-US" dirty="0">
                <a:solidFill>
                  <a:schemeClr val="bg1"/>
                </a:solidFill>
              </a:rPr>
              <a:t>These spare parts are sorted by its name or id.</a:t>
            </a:r>
          </a:p>
          <a:p>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r>
              <a:rPr lang="en-US" dirty="0">
                <a:solidFill>
                  <a:schemeClr val="bg1"/>
                </a:solidFill>
              </a:rPr>
              <a:t>  </a:t>
            </a:r>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295812" y="1929889"/>
            <a:ext cx="7897835" cy="3674843"/>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a:lstStyle/>
          <a:p>
            <a:pPr algn="just"/>
            <a:r>
              <a:rPr lang="en-US" sz="3600" b="1" dirty="0">
                <a:solidFill>
                  <a:schemeClr val="bg1"/>
                </a:solidFill>
                <a:latin typeface="Agency FB" panose="020B0503020202020204" pitchFamily="34" charset="0"/>
              </a:rPr>
              <a:t>Add, Update or Delete items from the inventory</a:t>
            </a:r>
          </a:p>
          <a:p>
            <a:pPr algn="just"/>
            <a:r>
              <a:rPr lang="en-US" sz="3600" b="1" dirty="0">
                <a:solidFill>
                  <a:schemeClr val="bg1"/>
                </a:solidFill>
                <a:latin typeface="Agency FB" panose="020B0503020202020204" pitchFamily="34" charset="0"/>
              </a:rPr>
              <a:t>Display Available Stocks at the relevant moment</a:t>
            </a:r>
          </a:p>
          <a:p>
            <a:pPr algn="just"/>
            <a:r>
              <a:rPr lang="en-US" sz="3600" b="1" dirty="0">
                <a:solidFill>
                  <a:schemeClr val="bg1"/>
                </a:solidFill>
                <a:latin typeface="Agency FB" panose="020B0503020202020204" pitchFamily="34" charset="0"/>
              </a:rPr>
              <a:t>Search Availability of Items</a:t>
            </a:r>
          </a:p>
          <a:p>
            <a:pPr algn="just"/>
            <a:r>
              <a:rPr lang="en-US" sz="3600" b="1" dirty="0">
                <a:solidFill>
                  <a:schemeClr val="bg1"/>
                </a:solidFill>
                <a:latin typeface="Agency FB" panose="020B0503020202020204" pitchFamily="34" charset="0"/>
              </a:rPr>
              <a:t>Create and print Monthly stocks report</a:t>
            </a:r>
          </a:p>
          <a:p>
            <a:pPr algn="just"/>
            <a:r>
              <a:rPr lang="en-US" sz="3600" b="1" dirty="0">
                <a:solidFill>
                  <a:schemeClr val="bg1"/>
                </a:solidFill>
                <a:latin typeface="Agency FB" panose="020B0503020202020204" pitchFamily="34" charset="0"/>
              </a:rPr>
              <a:t>Send warning message from system when the inventory is reduced</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217F3DD1-CF04-49BB-A8FF-89D23AA98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6188" y="2156651"/>
            <a:ext cx="3702541" cy="3702541"/>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r>
              <a:rPr lang="en-US" b="1" dirty="0">
                <a:solidFill>
                  <a:schemeClr val="bg1"/>
                </a:solidFill>
                <a:latin typeface="Agency FB" panose="020B0503020202020204" pitchFamily="34" charset="0"/>
              </a:rPr>
              <a:t>Planning to use software s like,</a:t>
            </a:r>
          </a:p>
          <a:p>
            <a:pPr marL="1371611" lvl="2" indent="-457200">
              <a:buFont typeface="+mj-lt"/>
              <a:buAutoNum type="arabicPeriod"/>
            </a:pPr>
            <a:r>
              <a:rPr lang="en-US" sz="2800" b="1" dirty="0">
                <a:solidFill>
                  <a:schemeClr val="bg1"/>
                </a:solidFill>
                <a:latin typeface="Agency FB" panose="020B0503020202020204" pitchFamily="34" charset="0"/>
              </a:rPr>
              <a:t>Eclipse – for IDE to  code implementation</a:t>
            </a:r>
          </a:p>
          <a:p>
            <a:pPr marL="1371611" lvl="2" indent="-457200">
              <a:buFont typeface="+mj-lt"/>
              <a:buAutoNum type="arabicPeriod"/>
            </a:pPr>
            <a:r>
              <a:rPr lang="en-US" sz="2800" b="1" dirty="0">
                <a:solidFill>
                  <a:schemeClr val="bg1"/>
                </a:solidFill>
                <a:latin typeface="Agency FB" panose="020B0503020202020204" pitchFamily="34" charset="0"/>
              </a:rPr>
              <a:t>Java – as a programming language</a:t>
            </a:r>
          </a:p>
          <a:p>
            <a:pPr marL="1371611" lvl="2" indent="-457200">
              <a:buFont typeface="+mj-lt"/>
              <a:buAutoNum type="arabicPeriod"/>
            </a:pPr>
            <a:r>
              <a:rPr lang="en-US" sz="2800" b="1" dirty="0">
                <a:solidFill>
                  <a:schemeClr val="bg1"/>
                </a:solidFill>
                <a:latin typeface="Agency FB" panose="020B0503020202020204" pitchFamily="34" charset="0"/>
              </a:rPr>
              <a:t>Scene Builder – to develop the UI / UX</a:t>
            </a:r>
          </a:p>
          <a:p>
            <a:pPr marL="1371611" lvl="2" indent="-457200">
              <a:buFont typeface="+mj-lt"/>
              <a:buAutoNum type="arabicPeriod"/>
            </a:pPr>
            <a:r>
              <a:rPr lang="en-US" sz="2800" b="1" dirty="0">
                <a:solidFill>
                  <a:schemeClr val="bg1"/>
                </a:solidFill>
                <a:latin typeface="Agency FB" panose="020B0503020202020204" pitchFamily="34" charset="0"/>
              </a:rPr>
              <a:t>MongoDB , MYSQL – to create the database</a:t>
            </a:r>
          </a:p>
          <a:p>
            <a:pPr marL="1371611" lvl="2" indent="-457200">
              <a:buFont typeface="+mj-lt"/>
              <a:buAutoNum type="arabicPeriod"/>
            </a:pPr>
            <a:endParaRPr lang="en-US" sz="2800"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Develop a desktop application using JavaFx frame work.</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Other necessary libraries will be used to create quality UI and UX</a:t>
            </a:r>
          </a:p>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030C-6073-4349-981E-A881A5B686BC}"/>
              </a:ext>
            </a:extLst>
          </p:cNvPr>
          <p:cNvSpPr>
            <a:spLocks noGrp="1"/>
          </p:cNvSpPr>
          <p:nvPr>
            <p:ph type="title"/>
          </p:nvPr>
        </p:nvSpPr>
        <p:spPr>
          <a:xfrm>
            <a:off x="1650609" y="-126609"/>
            <a:ext cx="8890782" cy="998805"/>
          </a:xfrm>
        </p:spPr>
        <p:txBody>
          <a:bodyPr>
            <a:normAutofit/>
          </a:bodyPr>
          <a:lstStyle/>
          <a:p>
            <a:pPr algn="ctr"/>
            <a:r>
              <a:rPr lang="en-US" sz="6000" b="1" dirty="0">
                <a:solidFill>
                  <a:schemeClr val="bg1"/>
                </a:solidFill>
                <a:latin typeface="Agency FB" panose="020B0503020202020204" pitchFamily="34" charset="0"/>
              </a:rPr>
              <a:t>Project Management Plan</a:t>
            </a:r>
          </a:p>
        </p:txBody>
      </p:sp>
      <p:pic>
        <p:nvPicPr>
          <p:cNvPr id="9" name="Picture 8">
            <a:extLst>
              <a:ext uri="{FF2B5EF4-FFF2-40B4-BE49-F238E27FC236}">
                <a16:creationId xmlns:a16="http://schemas.microsoft.com/office/drawing/2014/main" id="{924DFABA-BD71-49E6-9126-1D87AFB43A4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0"/>
                    </a14:imgEffect>
                    <a14:imgEffect>
                      <a14:brightnessContrast bright="3000" contrast="-39000"/>
                    </a14:imgEffect>
                  </a14:imgLayer>
                </a14:imgProps>
              </a:ext>
              <a:ext uri="{28A0092B-C50C-407E-A947-70E740481C1C}">
                <a14:useLocalDpi xmlns:a14="http://schemas.microsoft.com/office/drawing/2010/main" val="0"/>
              </a:ext>
            </a:extLst>
          </a:blip>
          <a:stretch>
            <a:fillRect/>
          </a:stretch>
        </p:blipFill>
        <p:spPr>
          <a:xfrm>
            <a:off x="1024597" y="872196"/>
            <a:ext cx="10142806" cy="5769903"/>
          </a:xfrm>
          <a:prstGeom prst="rect">
            <a:avLst/>
          </a:prstGeom>
        </p:spPr>
      </p:pic>
    </p:spTree>
    <p:extLst>
      <p:ext uri="{BB962C8B-B14F-4D97-AF65-F5344CB8AC3E}">
        <p14:creationId xmlns:p14="http://schemas.microsoft.com/office/powerpoint/2010/main" val="42740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838200" y="2489801"/>
            <a:ext cx="10515600" cy="2535360"/>
          </a:xfrm>
          <a:gradFill flip="none" rotWithShape="1">
            <a:gsLst>
              <a:gs pos="0">
                <a:schemeClr val="accent1">
                  <a:shade val="30000"/>
                  <a:satMod val="115000"/>
                  <a:alpha val="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pPr marL="0" indent="0" algn="just">
              <a:buNone/>
            </a:pPr>
            <a:r>
              <a:rPr lang="en-US" sz="4400" b="1" dirty="0">
                <a:solidFill>
                  <a:schemeClr val="bg1"/>
                </a:solidFill>
                <a:latin typeface="Agency FB" panose="020B0503020202020204" pitchFamily="34" charset="0"/>
              </a:rPr>
              <a:t>Our main goal is to implement a fully automated system for </a:t>
            </a:r>
            <a:r>
              <a:rPr lang="en-US" sz="4400" b="1" dirty="0" err="1">
                <a:solidFill>
                  <a:schemeClr val="bg1"/>
                </a:solidFill>
                <a:latin typeface="Agency FB" panose="020B0503020202020204" pitchFamily="34" charset="0"/>
              </a:rPr>
              <a:t>Herath</a:t>
            </a:r>
            <a:r>
              <a:rPr lang="en-US" sz="4400" b="1" dirty="0">
                <a:solidFill>
                  <a:schemeClr val="bg1"/>
                </a:solidFill>
                <a:latin typeface="Agency FB" panose="020B0503020202020204" pitchFamily="34" charset="0"/>
              </a:rPr>
              <a:t> Metal Crushers to get their work done easily and to carry out the business processes effectively &amp; efficiently.</a:t>
            </a:r>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68978"/>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15" name="TextBox 14">
            <a:extLst>
              <a:ext uri="{FF2B5EF4-FFF2-40B4-BE49-F238E27FC236}">
                <a16:creationId xmlns:a16="http://schemas.microsoft.com/office/drawing/2014/main" id="{1D2E6625-7392-4302-BD06-A28EDA7C50FE}"/>
              </a:ext>
            </a:extLst>
          </p:cNvPr>
          <p:cNvSpPr txBox="1"/>
          <p:nvPr/>
        </p:nvSpPr>
        <p:spPr>
          <a:xfrm>
            <a:off x="8691799" y="1520017"/>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Other Stock Management </a:t>
            </a:r>
          </a:p>
        </p:txBody>
      </p:sp>
      <p:sp>
        <p:nvSpPr>
          <p:cNvPr id="16" name="TextBox 15">
            <a:extLst>
              <a:ext uri="{FF2B5EF4-FFF2-40B4-BE49-F238E27FC236}">
                <a16:creationId xmlns:a16="http://schemas.microsoft.com/office/drawing/2014/main" id="{CF5FB746-8EC5-49D7-B624-9DA4B1444C81}"/>
              </a:ext>
            </a:extLst>
          </p:cNvPr>
          <p:cNvSpPr txBox="1"/>
          <p:nvPr/>
        </p:nvSpPr>
        <p:spPr>
          <a:xfrm>
            <a:off x="9114463" y="4268910"/>
            <a:ext cx="2501599"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Crusher Management </a:t>
            </a:r>
          </a:p>
        </p:txBody>
      </p:sp>
      <p:sp>
        <p:nvSpPr>
          <p:cNvPr id="17" name="TextBox 16">
            <a:extLst>
              <a:ext uri="{FF2B5EF4-FFF2-40B4-BE49-F238E27FC236}">
                <a16:creationId xmlns:a16="http://schemas.microsoft.com/office/drawing/2014/main" id="{55C74035-59A6-4CCF-82C3-C7E0DAEC1BA9}"/>
              </a:ext>
            </a:extLst>
          </p:cNvPr>
          <p:cNvSpPr txBox="1"/>
          <p:nvPr/>
        </p:nvSpPr>
        <p:spPr>
          <a:xfrm>
            <a:off x="5102301" y="1639213"/>
            <a:ext cx="212480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127000"/>
          </a:effectLst>
        </p:spPr>
        <p:txBody>
          <a:bodyPr wrap="square" rtlCol="0">
            <a:spAutoFit/>
          </a:bodyPr>
          <a:lstStyle/>
          <a:p>
            <a:r>
              <a:rPr lang="en-US" sz="3200" b="1" dirty="0">
                <a:solidFill>
                  <a:schemeClr val="bg1"/>
                </a:solidFill>
                <a:latin typeface="Agency FB" panose="020B0503020202020204" pitchFamily="34" charset="0"/>
              </a:rPr>
              <a:t>Vehicle Management</a:t>
            </a:r>
          </a:p>
        </p:txBody>
      </p:sp>
      <p:sp>
        <p:nvSpPr>
          <p:cNvPr id="19" name="TextBox 18">
            <a:extLst>
              <a:ext uri="{FF2B5EF4-FFF2-40B4-BE49-F238E27FC236}">
                <a16:creationId xmlns:a16="http://schemas.microsoft.com/office/drawing/2014/main" id="{F339F6B7-C949-40C8-8FC6-86E46ED1D49D}"/>
              </a:ext>
            </a:extLst>
          </p:cNvPr>
          <p:cNvSpPr txBox="1"/>
          <p:nvPr/>
        </p:nvSpPr>
        <p:spPr>
          <a:xfrm>
            <a:off x="5159979" y="5657671"/>
            <a:ext cx="2009444" cy="120032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2400" b="1" dirty="0">
                <a:solidFill>
                  <a:schemeClr val="bg1"/>
                </a:solidFill>
                <a:latin typeface="Agency FB" panose="020B0503020202020204" pitchFamily="34" charset="0"/>
              </a:rPr>
              <a:t>Hammer, Compressor Management </a:t>
            </a:r>
          </a:p>
        </p:txBody>
      </p:sp>
      <p:sp>
        <p:nvSpPr>
          <p:cNvPr id="20" name="TextBox 19">
            <a:extLst>
              <a:ext uri="{FF2B5EF4-FFF2-40B4-BE49-F238E27FC236}">
                <a16:creationId xmlns:a16="http://schemas.microsoft.com/office/drawing/2014/main" id="{53AF60E6-F980-49EE-B5A7-0B685C590049}"/>
              </a:ext>
            </a:extLst>
          </p:cNvPr>
          <p:cNvSpPr txBox="1"/>
          <p:nvPr/>
        </p:nvSpPr>
        <p:spPr>
          <a:xfrm>
            <a:off x="2504050" y="5410081"/>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Loader Management</a:t>
            </a:r>
          </a:p>
        </p:txBody>
      </p:sp>
      <p:sp>
        <p:nvSpPr>
          <p:cNvPr id="21" name="TextBox 20">
            <a:extLst>
              <a:ext uri="{FF2B5EF4-FFF2-40B4-BE49-F238E27FC236}">
                <a16:creationId xmlns:a16="http://schemas.microsoft.com/office/drawing/2014/main" id="{F5AF7E63-342E-4850-9360-02DF19EEA192}"/>
              </a:ext>
            </a:extLst>
          </p:cNvPr>
          <p:cNvSpPr txBox="1"/>
          <p:nvPr/>
        </p:nvSpPr>
        <p:spPr>
          <a:xfrm>
            <a:off x="2141279" y="3983240"/>
            <a:ext cx="2267878"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Excavator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22" name="TextBox 21">
            <a:extLst>
              <a:ext uri="{FF2B5EF4-FFF2-40B4-BE49-F238E27FC236}">
                <a16:creationId xmlns:a16="http://schemas.microsoft.com/office/drawing/2014/main" id="{B7C2C259-DB3C-416D-AEB6-786F24F7419A}"/>
              </a:ext>
            </a:extLst>
          </p:cNvPr>
          <p:cNvSpPr txBox="1"/>
          <p:nvPr/>
        </p:nvSpPr>
        <p:spPr>
          <a:xfrm>
            <a:off x="2009777" y="2906022"/>
            <a:ext cx="2590840"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Employee Management </a:t>
            </a:r>
          </a:p>
        </p:txBody>
      </p:sp>
      <p:sp>
        <p:nvSpPr>
          <p:cNvPr id="23" name="Arrow: Left-Right 22">
            <a:extLst>
              <a:ext uri="{FF2B5EF4-FFF2-40B4-BE49-F238E27FC236}">
                <a16:creationId xmlns:a16="http://schemas.microsoft.com/office/drawing/2014/main" id="{D90864F5-8F84-465B-B3F8-66FA3F4B9754}"/>
              </a:ext>
            </a:extLst>
          </p:cNvPr>
          <p:cNvSpPr/>
          <p:nvPr/>
        </p:nvSpPr>
        <p:spPr>
          <a:xfrm rot="2458530">
            <a:off x="4672317" y="2838285"/>
            <a:ext cx="571960" cy="236511"/>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4" name="Arrow: Left-Right 23">
            <a:extLst>
              <a:ext uri="{FF2B5EF4-FFF2-40B4-BE49-F238E27FC236}">
                <a16:creationId xmlns:a16="http://schemas.microsoft.com/office/drawing/2014/main" id="{751A05C6-CBCB-4E27-87BB-C6FA3FA9A9DD}"/>
              </a:ext>
            </a:extLst>
          </p:cNvPr>
          <p:cNvSpPr/>
          <p:nvPr/>
        </p:nvSpPr>
        <p:spPr>
          <a:xfrm rot="967990">
            <a:off x="4235467" y="3524191"/>
            <a:ext cx="976577" cy="269387"/>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5" name="Arrow: Left-Right 24">
            <a:extLst>
              <a:ext uri="{FF2B5EF4-FFF2-40B4-BE49-F238E27FC236}">
                <a16:creationId xmlns:a16="http://schemas.microsoft.com/office/drawing/2014/main" id="{168954EA-9DC8-4650-B453-0DE30AD239A2}"/>
              </a:ext>
            </a:extLst>
          </p:cNvPr>
          <p:cNvSpPr/>
          <p:nvPr/>
        </p:nvSpPr>
        <p:spPr>
          <a:xfrm rot="10800000">
            <a:off x="4217268" y="4141606"/>
            <a:ext cx="901071" cy="26974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6" name="Arrow: Left-Right 25">
            <a:extLst>
              <a:ext uri="{FF2B5EF4-FFF2-40B4-BE49-F238E27FC236}">
                <a16:creationId xmlns:a16="http://schemas.microsoft.com/office/drawing/2014/main" id="{5E732A3E-D5C6-482C-A6FC-E52221C622E8}"/>
              </a:ext>
            </a:extLst>
          </p:cNvPr>
          <p:cNvSpPr/>
          <p:nvPr/>
        </p:nvSpPr>
        <p:spPr>
          <a:xfrm rot="5400000">
            <a:off x="5776962" y="2838387"/>
            <a:ext cx="500487" cy="274990"/>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7" name="Arrow: Left-Right 26">
            <a:extLst>
              <a:ext uri="{FF2B5EF4-FFF2-40B4-BE49-F238E27FC236}">
                <a16:creationId xmlns:a16="http://schemas.microsoft.com/office/drawing/2014/main" id="{FB4B1322-F4EE-4419-88C0-79D0ED96727D}"/>
              </a:ext>
            </a:extLst>
          </p:cNvPr>
          <p:cNvSpPr/>
          <p:nvPr/>
        </p:nvSpPr>
        <p:spPr>
          <a:xfrm rot="9140773">
            <a:off x="6650109" y="2834472"/>
            <a:ext cx="852597" cy="21054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8" name="Arrow: Left-Right 27">
            <a:extLst>
              <a:ext uri="{FF2B5EF4-FFF2-40B4-BE49-F238E27FC236}">
                <a16:creationId xmlns:a16="http://schemas.microsoft.com/office/drawing/2014/main" id="{24BE8584-110F-4B2B-BC30-3A1AD4EF4CEC}"/>
              </a:ext>
            </a:extLst>
          </p:cNvPr>
          <p:cNvSpPr/>
          <p:nvPr/>
        </p:nvSpPr>
        <p:spPr>
          <a:xfrm rot="1125034">
            <a:off x="6753826" y="3886312"/>
            <a:ext cx="906994" cy="235968"/>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29" name="Arrow: Left-Right 28">
            <a:extLst>
              <a:ext uri="{FF2B5EF4-FFF2-40B4-BE49-F238E27FC236}">
                <a16:creationId xmlns:a16="http://schemas.microsoft.com/office/drawing/2014/main" id="{0214662F-9CCA-45A3-B3E9-F0914D9D5E28}"/>
              </a:ext>
            </a:extLst>
          </p:cNvPr>
          <p:cNvSpPr/>
          <p:nvPr/>
        </p:nvSpPr>
        <p:spPr>
          <a:xfrm rot="5400000">
            <a:off x="5700142" y="4425386"/>
            <a:ext cx="499300" cy="25685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30" name="Arrow: Left-Right 29">
            <a:extLst>
              <a:ext uri="{FF2B5EF4-FFF2-40B4-BE49-F238E27FC236}">
                <a16:creationId xmlns:a16="http://schemas.microsoft.com/office/drawing/2014/main" id="{BEB7F62D-C548-4B21-ACDD-ADDA5655F210}"/>
              </a:ext>
            </a:extLst>
          </p:cNvPr>
          <p:cNvSpPr/>
          <p:nvPr/>
        </p:nvSpPr>
        <p:spPr>
          <a:xfrm rot="8668536">
            <a:off x="4749966" y="4683850"/>
            <a:ext cx="512339" cy="292469"/>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pic>
        <p:nvPicPr>
          <p:cNvPr id="36" name="Picture 35">
            <a:extLst>
              <a:ext uri="{FF2B5EF4-FFF2-40B4-BE49-F238E27FC236}">
                <a16:creationId xmlns:a16="http://schemas.microsoft.com/office/drawing/2014/main" id="{2C197F14-6564-41CE-BEAD-89FDBEF21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9595" y="3321600"/>
            <a:ext cx="1384565" cy="922142"/>
          </a:xfrm>
          <a:prstGeom prst="rect">
            <a:avLst/>
          </a:prstGeom>
          <a:ln>
            <a:noFill/>
          </a:ln>
          <a:effectLst>
            <a:outerShdw blurRad="292100" dist="139700" dir="2700000" algn="tl" rotWithShape="0">
              <a:srgbClr val="333333">
                <a:alpha val="65000"/>
              </a:srgbClr>
            </a:outerShdw>
          </a:effectLst>
        </p:spPr>
      </p:pic>
      <p:sp>
        <p:nvSpPr>
          <p:cNvPr id="38" name="TextBox 37">
            <a:extLst>
              <a:ext uri="{FF2B5EF4-FFF2-40B4-BE49-F238E27FC236}">
                <a16:creationId xmlns:a16="http://schemas.microsoft.com/office/drawing/2014/main" id="{D04B45CD-A263-4661-A91A-530C7581B8A6}"/>
              </a:ext>
            </a:extLst>
          </p:cNvPr>
          <p:cNvSpPr txBox="1"/>
          <p:nvPr/>
        </p:nvSpPr>
        <p:spPr>
          <a:xfrm>
            <a:off x="2772892" y="1882333"/>
            <a:ext cx="2009444"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Sales</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39" name="Arrow: Left-Right 38">
            <a:extLst>
              <a:ext uri="{FF2B5EF4-FFF2-40B4-BE49-F238E27FC236}">
                <a16:creationId xmlns:a16="http://schemas.microsoft.com/office/drawing/2014/main" id="{DE64B65F-1FDC-40CA-B0C6-4C6F2AA993C1}"/>
              </a:ext>
            </a:extLst>
          </p:cNvPr>
          <p:cNvSpPr/>
          <p:nvPr/>
        </p:nvSpPr>
        <p:spPr>
          <a:xfrm rot="10800000">
            <a:off x="6841697" y="3305848"/>
            <a:ext cx="1171638" cy="317714"/>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3CF27990-079C-4B36-8928-C1D2B7FCFEA4}"/>
              </a:ext>
            </a:extLst>
          </p:cNvPr>
          <p:cNvSpPr txBox="1"/>
          <p:nvPr/>
        </p:nvSpPr>
        <p:spPr>
          <a:xfrm>
            <a:off x="9992609" y="2938912"/>
            <a:ext cx="2031391"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Generator</a:t>
            </a:r>
            <a:br>
              <a:rPr lang="en-US" sz="3200" b="1" dirty="0">
                <a:solidFill>
                  <a:schemeClr val="bg1"/>
                </a:solidFill>
                <a:latin typeface="Agency FB" panose="020B0503020202020204" pitchFamily="34" charset="0"/>
              </a:rPr>
            </a:br>
            <a:r>
              <a:rPr lang="en-US" sz="3200" b="1" dirty="0">
                <a:solidFill>
                  <a:schemeClr val="bg1"/>
                </a:solidFill>
                <a:latin typeface="Agency FB" panose="020B0503020202020204" pitchFamily="34" charset="0"/>
              </a:rPr>
              <a:t>Management </a:t>
            </a:r>
          </a:p>
        </p:txBody>
      </p:sp>
      <p:sp>
        <p:nvSpPr>
          <p:cNvPr id="41" name="Arrow: Left-Right 40">
            <a:extLst>
              <a:ext uri="{FF2B5EF4-FFF2-40B4-BE49-F238E27FC236}">
                <a16:creationId xmlns:a16="http://schemas.microsoft.com/office/drawing/2014/main" id="{BF237D00-1F11-4884-9E37-16DB7D4CF6DB}"/>
              </a:ext>
            </a:extLst>
          </p:cNvPr>
          <p:cNvSpPr/>
          <p:nvPr/>
        </p:nvSpPr>
        <p:spPr>
          <a:xfrm rot="2283239">
            <a:off x="6608628" y="4498147"/>
            <a:ext cx="814939" cy="253662"/>
          </a:xfrm>
          <a:prstGeom prst="leftRightArrow">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ECEC1076-9EAD-4580-9087-6D34936AD973}"/>
              </a:ext>
            </a:extLst>
          </p:cNvPr>
          <p:cNvSpPr txBox="1"/>
          <p:nvPr/>
        </p:nvSpPr>
        <p:spPr>
          <a:xfrm>
            <a:off x="8406838" y="5600514"/>
            <a:ext cx="2294405" cy="107721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r>
              <a:rPr lang="en-US" sz="3200" b="1" dirty="0">
                <a:solidFill>
                  <a:schemeClr val="bg1"/>
                </a:solidFill>
                <a:latin typeface="Agency FB" panose="020B0503020202020204" pitchFamily="34" charset="0"/>
              </a:rPr>
              <a:t>Admin Tasks Management </a:t>
            </a:r>
          </a:p>
        </p:txBody>
      </p:sp>
      <p:pic>
        <p:nvPicPr>
          <p:cNvPr id="6" name="Picture 5">
            <a:extLst>
              <a:ext uri="{FF2B5EF4-FFF2-40B4-BE49-F238E27FC236}">
                <a16:creationId xmlns:a16="http://schemas.microsoft.com/office/drawing/2014/main" id="{502A9887-AF0C-4681-9B0B-A0D6B2E9A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1801" y="3028376"/>
            <a:ext cx="832510" cy="832510"/>
          </a:xfrm>
          <a:prstGeom prst="rect">
            <a:avLst/>
          </a:prstGeom>
        </p:spPr>
      </p:pic>
      <p:pic>
        <p:nvPicPr>
          <p:cNvPr id="8" name="Picture 7">
            <a:extLst>
              <a:ext uri="{FF2B5EF4-FFF2-40B4-BE49-F238E27FC236}">
                <a16:creationId xmlns:a16="http://schemas.microsoft.com/office/drawing/2014/main" id="{36D63B3D-49E9-42D2-BD02-1CC92B8F5F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4716" y="1705697"/>
            <a:ext cx="828175" cy="667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D26E208A-270C-4EB9-88A2-A551A1FF0D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8393" y="1067293"/>
            <a:ext cx="1215211" cy="672909"/>
          </a:xfrm>
          <a:prstGeom prst="rect">
            <a:avLst/>
          </a:prstGeom>
        </p:spPr>
      </p:pic>
      <p:pic>
        <p:nvPicPr>
          <p:cNvPr id="12" name="Picture 11">
            <a:extLst>
              <a:ext uri="{FF2B5EF4-FFF2-40B4-BE49-F238E27FC236}">
                <a16:creationId xmlns:a16="http://schemas.microsoft.com/office/drawing/2014/main" id="{A8C52244-CBE4-48AD-AC54-8F68A1CEDC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4938" y="1575232"/>
            <a:ext cx="1257486" cy="1257486"/>
          </a:xfrm>
          <a:prstGeom prst="rect">
            <a:avLst/>
          </a:prstGeom>
        </p:spPr>
      </p:pic>
      <p:pic>
        <p:nvPicPr>
          <p:cNvPr id="14" name="Picture 13">
            <a:extLst>
              <a:ext uri="{FF2B5EF4-FFF2-40B4-BE49-F238E27FC236}">
                <a16:creationId xmlns:a16="http://schemas.microsoft.com/office/drawing/2014/main" id="{F28AF772-2525-4B69-8A1F-DEFABC6D35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2802" y="3962394"/>
            <a:ext cx="1256938" cy="1257486"/>
          </a:xfrm>
          <a:prstGeom prst="rect">
            <a:avLst/>
          </a:prstGeom>
        </p:spPr>
      </p:pic>
      <p:pic>
        <p:nvPicPr>
          <p:cNvPr id="31" name="Picture 30">
            <a:extLst>
              <a:ext uri="{FF2B5EF4-FFF2-40B4-BE49-F238E27FC236}">
                <a16:creationId xmlns:a16="http://schemas.microsoft.com/office/drawing/2014/main" id="{8D6D4B1E-600D-4196-A458-DEC88229D4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663419" y="5617075"/>
            <a:ext cx="761784" cy="737501"/>
          </a:xfrm>
          <a:prstGeom prst="rect">
            <a:avLst/>
          </a:prstGeom>
        </p:spPr>
      </p:pic>
      <p:pic>
        <p:nvPicPr>
          <p:cNvPr id="33" name="Picture 32">
            <a:extLst>
              <a:ext uri="{FF2B5EF4-FFF2-40B4-BE49-F238E27FC236}">
                <a16:creationId xmlns:a16="http://schemas.microsoft.com/office/drawing/2014/main" id="{19B1E4D3-E33C-4039-8F55-52F30EE9CDA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5503467" y="4863889"/>
            <a:ext cx="821890" cy="821890"/>
          </a:xfrm>
          <a:prstGeom prst="rect">
            <a:avLst/>
          </a:prstGeom>
          <a:solidFill>
            <a:schemeClr val="bg1"/>
          </a:solidFill>
        </p:spPr>
      </p:pic>
      <p:pic>
        <p:nvPicPr>
          <p:cNvPr id="35" name="Picture 34">
            <a:extLst>
              <a:ext uri="{FF2B5EF4-FFF2-40B4-BE49-F238E27FC236}">
                <a16:creationId xmlns:a16="http://schemas.microsoft.com/office/drawing/2014/main" id="{BA024F8A-4AA1-421F-A1BC-632D335651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04444" y="5087431"/>
            <a:ext cx="947260" cy="9472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3" name="Picture 42">
            <a:extLst>
              <a:ext uri="{FF2B5EF4-FFF2-40B4-BE49-F238E27FC236}">
                <a16:creationId xmlns:a16="http://schemas.microsoft.com/office/drawing/2014/main" id="{B015DA43-E5ED-4A45-8A41-E936BB6D78D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43175" y="4154637"/>
            <a:ext cx="1145474" cy="725796"/>
          </a:xfrm>
          <a:prstGeom prst="rect">
            <a:avLst/>
          </a:prstGeom>
        </p:spPr>
      </p:pic>
      <p:pic>
        <p:nvPicPr>
          <p:cNvPr id="45" name="Picture 44">
            <a:extLst>
              <a:ext uri="{FF2B5EF4-FFF2-40B4-BE49-F238E27FC236}">
                <a16:creationId xmlns:a16="http://schemas.microsoft.com/office/drawing/2014/main" id="{3443144A-BE25-4DCE-8DEE-1F91B594844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25814" y="3085498"/>
            <a:ext cx="1370707" cy="862141"/>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311</TotalTime>
  <Words>915</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21</vt:i4>
      </vt:variant>
    </vt:vector>
  </HeadingPairs>
  <TitlesOfParts>
    <vt:vector size="33"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Project Management Plan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Mithsara K.A.G.N it20190170</cp:lastModifiedBy>
  <cp:revision>37</cp:revision>
  <dcterms:created xsi:type="dcterms:W3CDTF">2021-07-25T07:56:48Z</dcterms:created>
  <dcterms:modified xsi:type="dcterms:W3CDTF">2021-07-26T11:59:21Z</dcterms:modified>
</cp:coreProperties>
</file>