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09.png"/><Relationship Id="rId5"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484049"/>
            <a:ext cx="8222100" cy="2678100"/>
          </a:xfrm>
          <a:prstGeom prst="rect">
            <a:avLst/>
          </a:prstGeom>
        </p:spPr>
        <p:txBody>
          <a:bodyPr anchorCtr="0" anchor="b" bIns="91425" lIns="91425" rIns="91425" tIns="91425">
            <a:noAutofit/>
          </a:bodyPr>
          <a:lstStyle/>
          <a:p>
            <a:pPr lvl="0" rtl="0" algn="l">
              <a:spcBef>
                <a:spcPts val="0"/>
              </a:spcBef>
              <a:buClr>
                <a:srgbClr val="000000"/>
              </a:buClr>
              <a:buSzPct val="25000"/>
              <a:buFont typeface="Arial"/>
              <a:buNone/>
            </a:pPr>
            <a:r>
              <a:t/>
            </a:r>
            <a:endParaRPr sz="4800">
              <a:solidFill>
                <a:srgbClr val="FFFFFF"/>
              </a:solidFill>
            </a:endParaRPr>
          </a:p>
          <a:p>
            <a:pPr lvl="0" rtl="0" algn="l">
              <a:spcBef>
                <a:spcPts val="0"/>
              </a:spcBef>
              <a:buClr>
                <a:srgbClr val="000000"/>
              </a:buClr>
              <a:buSzPct val="36666"/>
              <a:buFont typeface="Arial"/>
              <a:buNone/>
            </a:pPr>
            <a:r>
              <a:t/>
            </a:r>
            <a:endParaRPr sz="3000">
              <a:solidFill>
                <a:srgbClr val="FFFFFF"/>
              </a:solidFill>
            </a:endParaRPr>
          </a:p>
          <a:p>
            <a:pPr lvl="0" rtl="0">
              <a:lnSpc>
                <a:spcPct val="107916"/>
              </a:lnSpc>
              <a:spcBef>
                <a:spcPts val="0"/>
              </a:spcBef>
              <a:spcAft>
                <a:spcPts val="800"/>
              </a:spcAft>
              <a:buClr>
                <a:schemeClr val="dk1"/>
              </a:buClr>
              <a:buSzPct val="45833"/>
              <a:buFont typeface="Arial"/>
              <a:buNone/>
            </a:pPr>
            <a:r>
              <a:rPr lang="en" sz="2400"/>
              <a:t>Image content based classification of </a:t>
            </a:r>
          </a:p>
          <a:p>
            <a:pPr lvl="0">
              <a:lnSpc>
                <a:spcPct val="107916"/>
              </a:lnSpc>
              <a:spcBef>
                <a:spcPts val="0"/>
              </a:spcBef>
              <a:spcAft>
                <a:spcPts val="800"/>
              </a:spcAft>
              <a:buClr>
                <a:schemeClr val="dk1"/>
              </a:buClr>
              <a:buSzPct val="45833"/>
              <a:buFont typeface="Arial"/>
              <a:buNone/>
            </a:pPr>
            <a:r>
              <a:rPr lang="en" sz="2400"/>
              <a:t>vacation/ tourism related images</a:t>
            </a:r>
          </a:p>
        </p:txBody>
      </p:sp>
      <p:sp>
        <p:nvSpPr>
          <p:cNvPr id="86" name="Shape 86"/>
          <p:cNvSpPr txBox="1"/>
          <p:nvPr>
            <p:ph idx="1" type="subTitle"/>
          </p:nvPr>
        </p:nvSpPr>
        <p:spPr>
          <a:xfrm>
            <a:off x="598088" y="3937337"/>
            <a:ext cx="8222100" cy="432900"/>
          </a:xfrm>
          <a:prstGeom prst="rect">
            <a:avLst/>
          </a:prstGeom>
        </p:spPr>
        <p:txBody>
          <a:bodyPr anchorCtr="0" anchor="t" bIns="91425" lIns="91425" rIns="91425" tIns="91425">
            <a:noAutofit/>
          </a:bodyPr>
          <a:lstStyle/>
          <a:p>
            <a:pPr lvl="0">
              <a:spcBef>
                <a:spcPts val="0"/>
              </a:spcBef>
              <a:buNone/>
            </a:pPr>
            <a:r>
              <a:rPr lang="en"/>
              <a:t>16-074</a:t>
            </a:r>
          </a:p>
        </p:txBody>
      </p:sp>
      <p:sp>
        <p:nvSpPr>
          <p:cNvPr id="87" name="Shape 87"/>
          <p:cNvSpPr txBox="1"/>
          <p:nvPr/>
        </p:nvSpPr>
        <p:spPr>
          <a:xfrm>
            <a:off x="5524600" y="932275"/>
            <a:ext cx="6454500" cy="7530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indent="-342900" lvl="0" marL="457200" algn="just">
              <a:lnSpc>
                <a:spcPct val="150000"/>
              </a:lnSpc>
              <a:spcBef>
                <a:spcPts val="0"/>
              </a:spcBef>
              <a:spcAft>
                <a:spcPts val="800"/>
              </a:spcAft>
              <a:buClr>
                <a:srgbClr val="000000"/>
              </a:buClr>
              <a:buSzPct val="100000"/>
              <a:buFont typeface="Times New Roman"/>
              <a:buAutoNum type="arabicParenR"/>
            </a:pPr>
            <a:r>
              <a:rPr b="1" lang="en" sz="1800">
                <a:solidFill>
                  <a:srgbClr val="000000"/>
                </a:solidFill>
                <a:latin typeface="Times New Roman"/>
                <a:ea typeface="Times New Roman"/>
                <a:cs typeface="Times New Roman"/>
                <a:sym typeface="Times New Roman"/>
              </a:rPr>
              <a:t>Edge based segmentation </a:t>
            </a:r>
          </a:p>
        </p:txBody>
      </p:sp>
      <p:sp>
        <p:nvSpPr>
          <p:cNvPr id="147" name="Shape 147"/>
          <p:cNvSpPr txBox="1"/>
          <p:nvPr>
            <p:ph idx="1" type="body"/>
          </p:nvPr>
        </p:nvSpPr>
        <p:spPr>
          <a:xfrm>
            <a:off x="311700" y="832850"/>
            <a:ext cx="8520600" cy="36597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Times New Roman"/>
                <a:ea typeface="Times New Roman"/>
                <a:cs typeface="Times New Roman"/>
                <a:sym typeface="Times New Roman"/>
              </a:rPr>
              <a:t>Methods in edge based segmentation</a:t>
            </a:r>
          </a:p>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thresholding methods</a:t>
            </a:r>
          </a:p>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k-means clustering</a:t>
            </a:r>
          </a:p>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histogram based methods etc.</a:t>
            </a:r>
          </a:p>
          <a:p>
            <a:pPr lvl="0" rtl="0" algn="just">
              <a:lnSpc>
                <a:spcPct val="150000"/>
              </a:lnSpc>
              <a:spcBef>
                <a:spcPts val="0"/>
              </a:spcBef>
              <a:spcAft>
                <a:spcPts val="800"/>
              </a:spcAft>
              <a:buNone/>
            </a:pPr>
            <a:r>
              <a:rPr b="1" lang="en">
                <a:solidFill>
                  <a:srgbClr val="000000"/>
                </a:solidFill>
                <a:latin typeface="Times New Roman"/>
                <a:ea typeface="Times New Roman"/>
                <a:cs typeface="Times New Roman"/>
                <a:sym typeface="Times New Roman"/>
              </a:rPr>
              <a:t>2) Region based segmentation</a:t>
            </a:r>
          </a:p>
          <a:p>
            <a:pPr lvl="0" rtl="0">
              <a:spcBef>
                <a:spcPts val="0"/>
              </a:spcBef>
              <a:buNone/>
            </a:pPr>
            <a:r>
              <a:rPr lang="en">
                <a:solidFill>
                  <a:srgbClr val="000000"/>
                </a:solidFill>
                <a:latin typeface="Times New Roman"/>
                <a:ea typeface="Times New Roman"/>
                <a:cs typeface="Times New Roman"/>
                <a:sym typeface="Times New Roman"/>
              </a:rPr>
              <a:t>Methods in region based segmentation</a:t>
            </a:r>
          </a:p>
          <a:p>
            <a:pPr indent="-228600" lvl="0" marL="45720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split-and-merge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Research done in segmentation</a:t>
            </a:r>
          </a:p>
        </p:txBody>
      </p:sp>
      <p:sp>
        <p:nvSpPr>
          <p:cNvPr id="153" name="Shape 15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nSpc>
                <a:spcPct val="150000"/>
              </a:lnSpc>
              <a:spcBef>
                <a:spcPts val="0"/>
              </a:spcBef>
              <a:spcAft>
                <a:spcPts val="800"/>
              </a:spcAft>
              <a:buClr>
                <a:srgbClr val="000000"/>
              </a:buClr>
              <a:buFont typeface="Times New Roman"/>
            </a:pPr>
            <a:r>
              <a:rPr lang="en">
                <a:solidFill>
                  <a:srgbClr val="000000"/>
                </a:solidFill>
                <a:latin typeface="Times New Roman"/>
                <a:ea typeface="Times New Roman"/>
                <a:cs typeface="Times New Roman"/>
                <a:sym typeface="Times New Roman"/>
              </a:rPr>
              <a:t>Linda G. Shapiro and George C. Stockman (2001): “Computer Vision”, pp 279-325, New Jersey, Prentice-Hall, ISBN 0-13-030796-3</a:t>
            </a:r>
          </a:p>
          <a:p>
            <a:pPr indent="-228600" lvl="0" marL="457200">
              <a:lnSpc>
                <a:spcPct val="150000"/>
              </a:lnSpc>
              <a:spcBef>
                <a:spcPts val="0"/>
              </a:spcBef>
              <a:spcAft>
                <a:spcPts val="800"/>
              </a:spcAft>
              <a:buClr>
                <a:srgbClr val="000000"/>
              </a:buClr>
              <a:buFont typeface="Times New Roman"/>
            </a:pPr>
            <a:r>
              <a:rPr lang="en">
                <a:solidFill>
                  <a:srgbClr val="000000"/>
                </a:solidFill>
                <a:latin typeface="Times New Roman"/>
                <a:ea typeface="Times New Roman"/>
                <a:cs typeface="Times New Roman"/>
                <a:sym typeface="Times New Roman"/>
              </a:rPr>
              <a:t>Toru Tamaki, Tsuyoshi Yamamura and Noboru Ohnishi: “Image segmentation and object extraction based on geometric features of regions”,Part of IS&amp;T/SPIE Conf. on VCIP'99, SPIE Vol.3653, Part Two, pp.937{945 (1999 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10000"/>
            <a:ext cx="8520600" cy="555600"/>
          </a:xfrm>
          <a:prstGeom prst="rect">
            <a:avLst/>
          </a:prstGeom>
        </p:spPr>
        <p:txBody>
          <a:bodyPr anchorCtr="0" anchor="t" bIns="91425" lIns="91425" rIns="91425" tIns="91425">
            <a:noAutofit/>
          </a:bodyPr>
          <a:lstStyle/>
          <a:p>
            <a:pPr lvl="0">
              <a:spcBef>
                <a:spcPts val="0"/>
              </a:spcBef>
              <a:buNone/>
            </a:pPr>
            <a:r>
              <a:rPr lang="en"/>
              <a:t>Image segmentation contd...</a:t>
            </a:r>
          </a:p>
        </p:txBody>
      </p:sp>
      <p:sp>
        <p:nvSpPr>
          <p:cNvPr id="159" name="Shape 15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gn="just">
              <a:lnSpc>
                <a:spcPct val="180000"/>
              </a:lnSpc>
              <a:spcBef>
                <a:spcPts val="0"/>
              </a:spcBef>
              <a:spcAft>
                <a:spcPts val="800"/>
              </a:spcAft>
              <a:buClr>
                <a:srgbClr val="000000"/>
              </a:buClr>
              <a:buFont typeface="Times New Roman"/>
            </a:pPr>
            <a:r>
              <a:rPr lang="en">
                <a:solidFill>
                  <a:srgbClr val="000000"/>
                </a:solidFill>
                <a:latin typeface="Times New Roman"/>
                <a:ea typeface="Times New Roman"/>
                <a:cs typeface="Times New Roman"/>
                <a:sym typeface="Times New Roman"/>
              </a:rPr>
              <a:t>Most of the researches have used edge based segmentation technique because of the simplicity of it.</a:t>
            </a:r>
          </a:p>
          <a:p>
            <a:pPr indent="-228600" lvl="0" marL="457200" rtl="0" algn="just">
              <a:lnSpc>
                <a:spcPct val="180000"/>
              </a:lnSpc>
              <a:spcBef>
                <a:spcPts val="0"/>
              </a:spcBef>
              <a:spcAft>
                <a:spcPts val="800"/>
              </a:spcAft>
              <a:buClr>
                <a:srgbClr val="000000"/>
              </a:buClr>
              <a:buFont typeface="Times New Roman"/>
            </a:pPr>
            <a:r>
              <a:rPr lang="en">
                <a:solidFill>
                  <a:srgbClr val="000000"/>
                </a:solidFill>
                <a:latin typeface="Times New Roman"/>
                <a:ea typeface="Times New Roman"/>
                <a:cs typeface="Times New Roman"/>
                <a:sym typeface="Times New Roman"/>
              </a:rPr>
              <a:t>Another algorithm used for image segmentation is the popular random forest algorithm.</a:t>
            </a:r>
          </a:p>
          <a:p>
            <a:pPr lvl="0" rtl="0" algn="just">
              <a:lnSpc>
                <a:spcPct val="180000"/>
              </a:lnSpc>
              <a:spcBef>
                <a:spcPts val="0"/>
              </a:spcBef>
              <a:spcAft>
                <a:spcPts val="800"/>
              </a:spcAft>
              <a:buNone/>
            </a:pPr>
            <a:r>
              <a:t/>
            </a:r>
            <a:endParaRPr>
              <a:solidFill>
                <a:srgbClr val="000000"/>
              </a:solidFill>
              <a:latin typeface="Times New Roman"/>
              <a:ea typeface="Times New Roman"/>
              <a:cs typeface="Times New Roman"/>
              <a:sym typeface="Times New Roman"/>
            </a:endParaRP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86200"/>
            <a:ext cx="8520600" cy="607800"/>
          </a:xfrm>
          <a:prstGeom prst="rect">
            <a:avLst/>
          </a:prstGeom>
        </p:spPr>
        <p:txBody>
          <a:bodyPr anchorCtr="0" anchor="t" bIns="91425" lIns="91425" rIns="91425" tIns="91425">
            <a:noAutofit/>
          </a:bodyPr>
          <a:lstStyle/>
          <a:p>
            <a:pPr lvl="0">
              <a:spcBef>
                <a:spcPts val="0"/>
              </a:spcBef>
              <a:buNone/>
            </a:pPr>
            <a:r>
              <a:rPr lang="en"/>
              <a:t>Random Forest Algorithm</a:t>
            </a:r>
          </a:p>
        </p:txBody>
      </p:sp>
      <p:sp>
        <p:nvSpPr>
          <p:cNvPr id="165" name="Shape 16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solidFill>
                  <a:srgbClr val="000000"/>
                </a:solidFill>
                <a:latin typeface="Times New Roman"/>
                <a:ea typeface="Times New Roman"/>
                <a:cs typeface="Times New Roman"/>
                <a:sym typeface="Times New Roman"/>
              </a:rPr>
              <a:t>A random forest is  multi-way classiﬁer consists of a number of trees.</a:t>
            </a:r>
          </a:p>
          <a:p>
            <a:pPr lvl="0" rtl="0">
              <a:spcBef>
                <a:spcPts val="0"/>
              </a:spcBef>
              <a:buNone/>
            </a:pPr>
            <a:r>
              <a:t/>
            </a:r>
            <a:endParaRPr>
              <a:solidFill>
                <a:srgbClr val="000000"/>
              </a:solidFill>
              <a:latin typeface="Times New Roman"/>
              <a:ea typeface="Times New Roman"/>
              <a:cs typeface="Times New Roman"/>
              <a:sym typeface="Times New Roman"/>
            </a:endParaRPr>
          </a:p>
          <a:p>
            <a:pPr indent="-228600" lvl="0" marL="457200" rtl="0">
              <a:spcBef>
                <a:spcPts val="0"/>
              </a:spcBef>
            </a:pPr>
            <a:r>
              <a:rPr lang="en">
                <a:solidFill>
                  <a:srgbClr val="000000"/>
                </a:solidFill>
                <a:latin typeface="Times New Roman"/>
                <a:ea typeface="Times New Roman"/>
                <a:cs typeface="Times New Roman"/>
                <a:sym typeface="Times New Roman"/>
              </a:rPr>
              <a:t>Each tree is using some form of randomization. </a:t>
            </a:r>
          </a:p>
          <a:p>
            <a:pPr lvl="0" rtl="0">
              <a:spcBef>
                <a:spcPts val="0"/>
              </a:spcBef>
              <a:buNone/>
            </a:pPr>
            <a:r>
              <a:t/>
            </a:r>
            <a:endParaRPr>
              <a:solidFill>
                <a:srgbClr val="000000"/>
              </a:solidFill>
              <a:latin typeface="Times New Roman"/>
              <a:ea typeface="Times New Roman"/>
              <a:cs typeface="Times New Roman"/>
              <a:sym typeface="Times New Roman"/>
            </a:endParaRPr>
          </a:p>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 leaf nodes are labeled by estimate of the distribution over the image classes. </a:t>
            </a:r>
          </a:p>
          <a:p>
            <a:pPr lvl="0" rtl="0" algn="just">
              <a:lnSpc>
                <a:spcPct val="180000"/>
              </a:lnSpc>
              <a:spcBef>
                <a:spcPts val="0"/>
              </a:spcBef>
              <a:spcAft>
                <a:spcPts val="800"/>
              </a:spcAft>
              <a:buNone/>
            </a:pPr>
            <a:r>
              <a:t/>
            </a:r>
            <a:endParaRPr>
              <a:solidFill>
                <a:srgbClr val="000000"/>
              </a:solidFill>
              <a:highlight>
                <a:srgbClr val="FFFFFF"/>
              </a:highlight>
              <a:latin typeface="Times New Roman"/>
              <a:ea typeface="Times New Roman"/>
              <a:cs typeface="Times New Roman"/>
              <a:sym typeface="Times New Roman"/>
            </a:endParaRPr>
          </a:p>
          <a:p>
            <a:pPr lvl="0">
              <a:spcBef>
                <a:spcPts val="0"/>
              </a:spcBef>
              <a:buNone/>
            </a:pPr>
            <a:r>
              <a:t/>
            </a:r>
            <a:endParaRPr>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11700" y="521725"/>
            <a:ext cx="8520600" cy="3339000"/>
          </a:xfrm>
          <a:prstGeom prst="rect">
            <a:avLst/>
          </a:prstGeom>
        </p:spPr>
        <p:txBody>
          <a:bodyPr anchorCtr="0" anchor="t" bIns="91425" lIns="91425" rIns="91425" tIns="91425">
            <a:noAutofit/>
          </a:bodyPr>
          <a:lstStyle/>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Each internal node contains a test that splits the data to be classiﬁed.</a:t>
            </a:r>
          </a:p>
          <a:p>
            <a:pPr lvl="0" rtl="0">
              <a:spcBef>
                <a:spcPts val="0"/>
              </a:spcBef>
              <a:buNone/>
            </a:pPr>
            <a:r>
              <a:t/>
            </a:r>
            <a:endParaRPr>
              <a:solidFill>
                <a:srgbClr val="000000"/>
              </a:solidFill>
              <a:latin typeface="Times New Roman"/>
              <a:ea typeface="Times New Roman"/>
              <a:cs typeface="Times New Roman"/>
              <a:sym typeface="Times New Roman"/>
            </a:endParaRPr>
          </a:p>
          <a:p>
            <a:pPr indent="-228600" lvl="0" marL="4572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Then sending each pixel through every tree and aggregating the leaf distributions.</a:t>
            </a:r>
          </a:p>
          <a:p>
            <a:pPr lvl="0" rtl="0">
              <a:spcBef>
                <a:spcPts val="0"/>
              </a:spcBef>
              <a:buNone/>
            </a:pPr>
            <a:r>
              <a:t/>
            </a:r>
            <a:endParaRPr>
              <a:solidFill>
                <a:srgbClr val="000000"/>
              </a:solidFill>
              <a:latin typeface="Times New Roman"/>
              <a:ea typeface="Times New Roman"/>
              <a:cs typeface="Times New Roman"/>
              <a:sym typeface="Times New Roman"/>
            </a:endParaRPr>
          </a:p>
          <a:p>
            <a:pPr indent="-228600" lvl="0" marL="457200" algn="just">
              <a:lnSpc>
                <a:spcPct val="180000"/>
              </a:lnSpc>
              <a:spcBef>
                <a:spcPts val="0"/>
              </a:spcBef>
              <a:spcAft>
                <a:spcPts val="800"/>
              </a:spcAft>
              <a:buClr>
                <a:srgbClr val="000000"/>
              </a:buClr>
              <a:buFont typeface="Times New Roman"/>
            </a:pPr>
            <a:r>
              <a:rPr lang="en">
                <a:solidFill>
                  <a:srgbClr val="000000"/>
                </a:solidFill>
                <a:latin typeface="Times New Roman"/>
                <a:ea typeface="Times New Roman"/>
                <a:cs typeface="Times New Roman"/>
                <a:sym typeface="Times New Roman"/>
              </a:rPr>
              <a:t>Using this method the pixels can be grouped into superpixels and segments of the image can be formed</a:t>
            </a:r>
            <a:r>
              <a:rPr lang="en">
                <a:solidFill>
                  <a:srgbClr val="000000"/>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sz="1800">
                <a:solidFill>
                  <a:srgbClr val="000000"/>
                </a:solidFill>
                <a:latin typeface="Times New Roman"/>
                <a:ea typeface="Times New Roman"/>
                <a:cs typeface="Times New Roman"/>
                <a:sym typeface="Times New Roman"/>
              </a:rPr>
              <a:t>figure represents the source image which needs to be segmented. The other image represents the segmented image of the above image. The second image clearly shows the frames separately.</a:t>
            </a:r>
          </a:p>
          <a:p>
            <a:pPr lvl="0">
              <a:spcBef>
                <a:spcPts val="0"/>
              </a:spcBef>
              <a:buNone/>
            </a:pPr>
            <a:r>
              <a:t/>
            </a:r>
            <a:endParaRPr/>
          </a:p>
        </p:txBody>
      </p:sp>
      <p:sp>
        <p:nvSpPr>
          <p:cNvPr id="176" name="Shape 176"/>
          <p:cNvSpPr txBox="1"/>
          <p:nvPr>
            <p:ph idx="1" type="body"/>
          </p:nvPr>
        </p:nvSpPr>
        <p:spPr>
          <a:xfrm>
            <a:off x="311700" y="13822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77" name="Shape 177"/>
          <p:cNvPicPr preferRelativeResize="0"/>
          <p:nvPr/>
        </p:nvPicPr>
        <p:blipFill>
          <a:blip r:embed="rId3">
            <a:alphaModFix/>
          </a:blip>
          <a:stretch>
            <a:fillRect/>
          </a:stretch>
        </p:blipFill>
        <p:spPr>
          <a:xfrm>
            <a:off x="186050" y="1361249"/>
            <a:ext cx="6328699" cy="32076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3527951" y="114950"/>
            <a:ext cx="1862674" cy="49136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Object formation</a:t>
            </a:r>
          </a:p>
        </p:txBody>
      </p:sp>
      <p:pic>
        <p:nvPicPr>
          <p:cNvPr id="188" name="Shape 188"/>
          <p:cNvPicPr preferRelativeResize="0"/>
          <p:nvPr/>
        </p:nvPicPr>
        <p:blipFill>
          <a:blip r:embed="rId3">
            <a:alphaModFix/>
          </a:blip>
          <a:stretch>
            <a:fillRect/>
          </a:stretch>
        </p:blipFill>
        <p:spPr>
          <a:xfrm>
            <a:off x="453375" y="1069324"/>
            <a:ext cx="3698475" cy="3649525"/>
          </a:xfrm>
          <a:prstGeom prst="rect">
            <a:avLst/>
          </a:prstGeom>
          <a:noFill/>
          <a:ln>
            <a:noFill/>
          </a:ln>
        </p:spPr>
      </p:pic>
      <p:sp>
        <p:nvSpPr>
          <p:cNvPr id="189" name="Shape 189"/>
          <p:cNvSpPr txBox="1"/>
          <p:nvPr/>
        </p:nvSpPr>
        <p:spPr>
          <a:xfrm>
            <a:off x="4341525" y="1069325"/>
            <a:ext cx="4010100" cy="1796400"/>
          </a:xfrm>
          <a:prstGeom prst="rect">
            <a:avLst/>
          </a:prstGeom>
          <a:noFill/>
          <a:ln>
            <a:noFill/>
          </a:ln>
        </p:spPr>
        <p:txBody>
          <a:bodyPr anchorCtr="0" anchor="t" bIns="91425" lIns="91425" rIns="91425" tIns="91425">
            <a:noAutofit/>
          </a:bodyPr>
          <a:lstStyle/>
          <a:p>
            <a:pPr lvl="0" rtl="0" algn="just">
              <a:lnSpc>
                <a:spcPct val="150000"/>
              </a:lnSpc>
              <a:spcBef>
                <a:spcPts val="0"/>
              </a:spcBef>
              <a:spcAft>
                <a:spcPts val="800"/>
              </a:spcAft>
              <a:buNone/>
            </a:pPr>
            <a:r>
              <a:rPr lang="en">
                <a:latin typeface="Times New Roman"/>
                <a:ea typeface="Times New Roman"/>
                <a:cs typeface="Times New Roman"/>
                <a:sym typeface="Times New Roman"/>
              </a:rPr>
              <a:t>Object formation is used after segmentation to identify the similar regions and their surrounding regions and group them semantically in order to identify objects clearly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Formation contd...</a:t>
            </a:r>
          </a:p>
        </p:txBody>
      </p:sp>
      <p:sp>
        <p:nvSpPr>
          <p:cNvPr id="195" name="Shape 19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17500" lvl="0" marL="457200" algn="just">
              <a:lnSpc>
                <a:spcPct val="150000"/>
              </a:lnSpc>
              <a:spcBef>
                <a:spcPts val="0"/>
              </a:spcBef>
              <a:spcAft>
                <a:spcPts val="800"/>
              </a:spcAft>
              <a:buClr>
                <a:srgbClr val="000000"/>
              </a:buClr>
              <a:buSzPct val="100000"/>
              <a:buChar char="●"/>
            </a:pPr>
            <a:r>
              <a:rPr lang="en" sz="1400">
                <a:solidFill>
                  <a:srgbClr val="000000"/>
                </a:solidFill>
              </a:rPr>
              <a:t>Identify the similar regions and their surrounding regions and group them in order to identify objects clearly.</a:t>
            </a:r>
          </a:p>
        </p:txBody>
      </p:sp>
      <p:pic>
        <p:nvPicPr>
          <p:cNvPr id="196" name="Shape 196"/>
          <p:cNvPicPr preferRelativeResize="0"/>
          <p:nvPr/>
        </p:nvPicPr>
        <p:blipFill>
          <a:blip r:embed="rId3">
            <a:alphaModFix/>
          </a:blip>
          <a:stretch>
            <a:fillRect/>
          </a:stretch>
        </p:blipFill>
        <p:spPr>
          <a:xfrm>
            <a:off x="2075433" y="1755650"/>
            <a:ext cx="4993125" cy="30437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3123375" y="95450"/>
            <a:ext cx="2533650" cy="47815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247550" y="438425"/>
            <a:ext cx="8520600" cy="1424100"/>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indent="457200" lvl="0" marL="2743200" algn="l">
              <a:spcBef>
                <a:spcPts val="0"/>
              </a:spcBef>
              <a:buNone/>
            </a:pPr>
            <a:r>
              <a:rPr lang="en"/>
              <a:t> Welcome </a:t>
            </a:r>
          </a:p>
        </p:txBody>
      </p:sp>
      <p:sp>
        <p:nvSpPr>
          <p:cNvPr id="93" name="Shape 93"/>
          <p:cNvSpPr txBox="1"/>
          <p:nvPr>
            <p:ph idx="1" type="body"/>
          </p:nvPr>
        </p:nvSpPr>
        <p:spPr>
          <a:xfrm>
            <a:off x="311700" y="2502250"/>
            <a:ext cx="8520600" cy="2066700"/>
          </a:xfrm>
          <a:prstGeom prst="rect">
            <a:avLst/>
          </a:prstGeom>
        </p:spPr>
        <p:txBody>
          <a:bodyPr anchorCtr="0" anchor="t" bIns="91425" lIns="91425" rIns="91425" tIns="91425">
            <a:noAutofit/>
          </a:bodyPr>
          <a:lstStyle/>
          <a:p>
            <a:pPr lvl="0" rtl="0">
              <a:lnSpc>
                <a:spcPct val="107916"/>
              </a:lnSpc>
              <a:spcBef>
                <a:spcPts val="0"/>
              </a:spcBef>
              <a:spcAft>
                <a:spcPts val="800"/>
              </a:spcAft>
              <a:buNone/>
            </a:pPr>
            <a:r>
              <a:rPr lang="en">
                <a:solidFill>
                  <a:srgbClr val="434343"/>
                </a:solidFill>
              </a:rPr>
              <a:t>Image content based classification of  vacation/ tourism related images is a system which classifies images and automatically categorize them based on the image content.</a:t>
            </a:r>
          </a:p>
        </p:txBody>
      </p:sp>
      <p:pic>
        <p:nvPicPr>
          <p:cNvPr id="94" name="Shape 94"/>
          <p:cNvPicPr preferRelativeResize="0"/>
          <p:nvPr/>
        </p:nvPicPr>
        <p:blipFill>
          <a:blip r:embed="rId3">
            <a:alphaModFix/>
          </a:blip>
          <a:stretch>
            <a:fillRect/>
          </a:stretch>
        </p:blipFill>
        <p:spPr>
          <a:xfrm>
            <a:off x="3742874" y="519000"/>
            <a:ext cx="1422400" cy="9757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None/>
            </a:pPr>
            <a:r>
              <a:rPr lang="en"/>
              <a:t>Formation contd...</a:t>
            </a:r>
          </a:p>
          <a:p>
            <a:pPr lvl="0">
              <a:spcBef>
                <a:spcPts val="0"/>
              </a:spcBef>
              <a:buNone/>
            </a:pPr>
            <a:r>
              <a:t/>
            </a:r>
            <a:endParaRPr/>
          </a:p>
        </p:txBody>
      </p:sp>
      <p:sp>
        <p:nvSpPr>
          <p:cNvPr id="207" name="Shape 207"/>
          <p:cNvSpPr txBox="1"/>
          <p:nvPr>
            <p:ph idx="1" type="body"/>
          </p:nvPr>
        </p:nvSpPr>
        <p:spPr>
          <a:xfrm>
            <a:off x="311700" y="1451150"/>
            <a:ext cx="8520600" cy="3117600"/>
          </a:xfrm>
          <a:prstGeom prst="rect">
            <a:avLst/>
          </a:prstGeom>
        </p:spPr>
        <p:txBody>
          <a:bodyPr anchorCtr="0" anchor="t" bIns="91425" lIns="91425" rIns="91425" tIns="91425">
            <a:noAutofit/>
          </a:bodyPr>
          <a:lstStyle/>
          <a:p>
            <a:pPr indent="-228600" lvl="0" marL="457200" rtl="0">
              <a:spcBef>
                <a:spcPts val="0"/>
              </a:spcBef>
            </a:pPr>
            <a:r>
              <a:rPr lang="en"/>
              <a:t>Use  a Neural Network to group the small segmented regions into a semantic space.</a:t>
            </a:r>
          </a:p>
          <a:p>
            <a:pPr lvl="0" rtl="0">
              <a:spcBef>
                <a:spcPts val="0"/>
              </a:spcBef>
              <a:buNone/>
            </a:pPr>
            <a:r>
              <a:t/>
            </a:r>
            <a:endParaRPr/>
          </a:p>
          <a:p>
            <a:pPr indent="-228600" lvl="0" marL="457200">
              <a:spcBef>
                <a:spcPts val="0"/>
              </a:spcBef>
            </a:pPr>
            <a:r>
              <a:rPr lang="en"/>
              <a:t>Then the segments with the same semantic class are merged to form larger identifiable regions such as sky, road, ocean,buildings etc.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Object classification and identification</a:t>
            </a:r>
          </a:p>
        </p:txBody>
      </p:sp>
      <p:sp>
        <p:nvSpPr>
          <p:cNvPr id="213" name="Shape 21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gn="just">
              <a:lnSpc>
                <a:spcPct val="150000"/>
              </a:lnSpc>
              <a:spcBef>
                <a:spcPts val="0"/>
              </a:spcBef>
              <a:spcAft>
                <a:spcPts val="800"/>
              </a:spcAft>
              <a:buClr>
                <a:srgbClr val="000000"/>
              </a:buClr>
              <a:buChar char="●"/>
            </a:pPr>
            <a:r>
              <a:rPr lang="en">
                <a:solidFill>
                  <a:srgbClr val="000000"/>
                </a:solidFill>
                <a:highlight>
                  <a:srgbClr val="FFFFFF"/>
                </a:highlight>
              </a:rPr>
              <a:t>Object identification and classification is another important part in image classification</a:t>
            </a:r>
          </a:p>
          <a:p>
            <a:pPr indent="-228600" lvl="0" marL="457200" rtl="0" algn="just">
              <a:lnSpc>
                <a:spcPct val="150000"/>
              </a:lnSpc>
              <a:spcBef>
                <a:spcPts val="0"/>
              </a:spcBef>
              <a:spcAft>
                <a:spcPts val="800"/>
              </a:spcAft>
              <a:buClr>
                <a:srgbClr val="000000"/>
              </a:buClr>
              <a:buChar char="●"/>
            </a:pPr>
            <a:r>
              <a:rPr lang="en">
                <a:solidFill>
                  <a:srgbClr val="000000"/>
                </a:solidFill>
                <a:highlight>
                  <a:srgbClr val="FFFFFF"/>
                </a:highlight>
              </a:rPr>
              <a:t>used to identifying objects in an image.</a:t>
            </a:r>
          </a:p>
          <a:p>
            <a:pPr indent="-228600" lvl="0" marL="457200" rtl="0" algn="just">
              <a:lnSpc>
                <a:spcPct val="150000"/>
              </a:lnSpc>
              <a:spcBef>
                <a:spcPts val="0"/>
              </a:spcBef>
              <a:spcAft>
                <a:spcPts val="800"/>
              </a:spcAft>
              <a:buClr>
                <a:srgbClr val="000000"/>
              </a:buClr>
              <a:buChar char="●"/>
            </a:pPr>
            <a:r>
              <a:rPr lang="en">
                <a:solidFill>
                  <a:srgbClr val="000000"/>
                </a:solidFill>
                <a:highlight>
                  <a:srgbClr val="FFFFFF"/>
                </a:highlight>
              </a:rPr>
              <a:t>Two common pattern recognition algorithms.</a:t>
            </a:r>
          </a:p>
          <a:p>
            <a:pPr indent="-228600" lvl="0" marL="457200" rtl="0" algn="just">
              <a:lnSpc>
                <a:spcPct val="150000"/>
              </a:lnSpc>
              <a:spcBef>
                <a:spcPts val="0"/>
              </a:spcBef>
              <a:spcAft>
                <a:spcPts val="800"/>
              </a:spcAft>
              <a:buClr>
                <a:srgbClr val="000000"/>
              </a:buClr>
            </a:pPr>
            <a:r>
              <a:rPr lang="en">
                <a:solidFill>
                  <a:srgbClr val="000000"/>
                </a:solidFill>
                <a:highlight>
                  <a:srgbClr val="FFFFFF"/>
                </a:highlight>
              </a:rPr>
              <a:t>Appearance based recognition - </a:t>
            </a:r>
          </a:p>
          <a:p>
            <a:pPr indent="457200" lvl="0" marL="457200" rtl="0" algn="just">
              <a:lnSpc>
                <a:spcPct val="150000"/>
              </a:lnSpc>
              <a:spcBef>
                <a:spcPts val="0"/>
              </a:spcBef>
              <a:spcAft>
                <a:spcPts val="800"/>
              </a:spcAft>
              <a:buNone/>
            </a:pPr>
            <a:r>
              <a:rPr lang="en" sz="1400">
                <a:solidFill>
                  <a:srgbClr val="000000"/>
                </a:solidFill>
                <a:highlight>
                  <a:srgbClr val="FFFFFF"/>
                </a:highlight>
              </a:rPr>
              <a:t>Changes in color , viewing direction , shape</a:t>
            </a:r>
          </a:p>
          <a:p>
            <a:pPr indent="-228600" lvl="0" marL="457200" rtl="0" algn="just">
              <a:lnSpc>
                <a:spcPct val="150000"/>
              </a:lnSpc>
              <a:spcBef>
                <a:spcPts val="0"/>
              </a:spcBef>
              <a:spcAft>
                <a:spcPts val="800"/>
              </a:spcAft>
              <a:buClr>
                <a:srgbClr val="000000"/>
              </a:buClr>
            </a:pPr>
            <a:r>
              <a:rPr lang="en">
                <a:solidFill>
                  <a:srgbClr val="000000"/>
                </a:solidFill>
                <a:highlight>
                  <a:srgbClr val="FFFFFF"/>
                </a:highlight>
              </a:rPr>
              <a:t>Feature based recognition - </a:t>
            </a:r>
          </a:p>
          <a:p>
            <a:pPr lvl="0" rtl="0" algn="just">
              <a:lnSpc>
                <a:spcPct val="150000"/>
              </a:lnSpc>
              <a:spcBef>
                <a:spcPts val="0"/>
              </a:spcBef>
              <a:spcAft>
                <a:spcPts val="800"/>
              </a:spcAft>
              <a:buNone/>
            </a:pPr>
            <a:r>
              <a:rPr lang="en">
                <a:solidFill>
                  <a:srgbClr val="000000"/>
                </a:solidFill>
                <a:highlight>
                  <a:srgbClr val="FFFFFF"/>
                </a:highlight>
              </a:rPr>
              <a:t>		</a:t>
            </a:r>
            <a:r>
              <a:rPr lang="en" sz="1400">
                <a:solidFill>
                  <a:srgbClr val="000000"/>
                </a:solidFill>
                <a:highlight>
                  <a:srgbClr val="FFFFFF"/>
                </a:highlight>
              </a:rPr>
              <a:t>Corners , linear edges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Research done in this area</a:t>
            </a:r>
          </a:p>
        </p:txBody>
      </p:sp>
      <p:sp>
        <p:nvSpPr>
          <p:cNvPr id="219" name="Shape 21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nSpc>
                <a:spcPct val="150000"/>
              </a:lnSpc>
              <a:spcBef>
                <a:spcPts val="0"/>
              </a:spcBef>
              <a:spcAft>
                <a:spcPts val="800"/>
              </a:spcAft>
              <a:buClr>
                <a:srgbClr val="000000"/>
              </a:buClr>
            </a:pPr>
            <a:r>
              <a:rPr lang="en">
                <a:solidFill>
                  <a:srgbClr val="000000"/>
                </a:solidFill>
              </a:rPr>
              <a:t>R. Socher, "Recursive deep learning for natural language processing and computer vision" 2014.</a:t>
            </a:r>
          </a:p>
          <a:p>
            <a:pPr indent="-228600" lvl="0" marL="457200" rtl="0">
              <a:lnSpc>
                <a:spcPct val="150000"/>
              </a:lnSpc>
              <a:spcBef>
                <a:spcPts val="0"/>
              </a:spcBef>
              <a:spcAft>
                <a:spcPts val="800"/>
              </a:spcAft>
              <a:buClr>
                <a:srgbClr val="000000"/>
              </a:buClr>
            </a:pPr>
            <a:r>
              <a:rPr lang="en">
                <a:solidFill>
                  <a:srgbClr val="000000"/>
                </a:solidFill>
              </a:rPr>
              <a:t> Howard, A. G., "Some Improvements on Deep Convolutional Neural Network Based Image Classification", </a:t>
            </a:r>
            <a:r>
              <a:rPr i="1" lang="en">
                <a:solidFill>
                  <a:srgbClr val="000000"/>
                </a:solidFill>
              </a:rPr>
              <a:t>arXiv preprint arXiv:1312.5402, 2013.</a:t>
            </a:r>
            <a:r>
              <a:rPr lang="en">
                <a:solidFill>
                  <a:srgbClr val="000000"/>
                </a:solidFill>
              </a:rPr>
              <a:t> </a:t>
            </a:r>
          </a:p>
          <a:p>
            <a:pPr indent="-228600" lvl="0" marL="457200" rtl="0">
              <a:lnSpc>
                <a:spcPct val="150000"/>
              </a:lnSpc>
              <a:spcBef>
                <a:spcPts val="0"/>
              </a:spcBef>
              <a:spcAft>
                <a:spcPts val="800"/>
              </a:spcAft>
              <a:buClr>
                <a:srgbClr val="000000"/>
              </a:buClr>
            </a:pPr>
            <a:r>
              <a:rPr lang="en">
                <a:solidFill>
                  <a:srgbClr val="000000"/>
                </a:solidFill>
              </a:rPr>
              <a:t>Krizhevsky, A., Sutskever I., and Hinton, G., "Imagenet classification with deep convolutional neural networks", </a:t>
            </a:r>
            <a:r>
              <a:rPr i="1" lang="en">
                <a:solidFill>
                  <a:srgbClr val="000000"/>
                </a:solidFill>
              </a:rPr>
              <a:t>Advances in neural information processing systems, 2012.</a:t>
            </a:r>
          </a:p>
          <a:p>
            <a:pPr lvl="0">
              <a:lnSpc>
                <a:spcPct val="150000"/>
              </a:lnSpc>
              <a:spcBef>
                <a:spcPts val="0"/>
              </a:spcBef>
              <a:spcAft>
                <a:spcPts val="800"/>
              </a:spcAft>
              <a:buNone/>
            </a:pPr>
            <a:r>
              <a:t/>
            </a:r>
            <a:endParaRPr>
              <a:solidFill>
                <a:srgbClr val="000000"/>
              </a:solidFil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Object classification and identification Contd...</a:t>
            </a:r>
          </a:p>
        </p:txBody>
      </p:sp>
      <p:sp>
        <p:nvSpPr>
          <p:cNvPr id="225" name="Shape 22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Machine learning techniques can be used to identify objects</a:t>
            </a:r>
          </a:p>
          <a:p>
            <a:pPr lvl="0" rtl="0">
              <a:spcBef>
                <a:spcPts val="0"/>
              </a:spcBef>
              <a:buNone/>
            </a:pPr>
            <a:r>
              <a:t/>
            </a:r>
            <a:endParaRPr/>
          </a:p>
          <a:p>
            <a:pPr indent="-228600" lvl="0" marL="457200" rtl="0">
              <a:spcBef>
                <a:spcPts val="0"/>
              </a:spcBef>
            </a:pPr>
            <a:r>
              <a:rPr lang="en"/>
              <a:t>first system is trained with a set of labeled training images</a:t>
            </a:r>
          </a:p>
          <a:p>
            <a:pPr lvl="0" rtl="0">
              <a:spcBef>
                <a:spcPts val="0"/>
              </a:spcBef>
              <a:buNone/>
            </a:pPr>
            <a:r>
              <a:t/>
            </a:r>
            <a:endParaRPr/>
          </a:p>
          <a:p>
            <a:pPr indent="-228600" lvl="0" marL="457200" rtl="0">
              <a:spcBef>
                <a:spcPts val="0"/>
              </a:spcBef>
            </a:pPr>
            <a:r>
              <a:rPr lang="en"/>
              <a:t>Then the system will be able to identify input objects </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id="230" name="Shape 230"/>
          <p:cNvPicPr preferRelativeResize="0"/>
          <p:nvPr/>
        </p:nvPicPr>
        <p:blipFill>
          <a:blip r:embed="rId3">
            <a:alphaModFix/>
          </a:blip>
          <a:stretch>
            <a:fillRect/>
          </a:stretch>
        </p:blipFill>
        <p:spPr>
          <a:xfrm>
            <a:off x="494600" y="402725"/>
            <a:ext cx="4371975" cy="4038600"/>
          </a:xfrm>
          <a:prstGeom prst="rect">
            <a:avLst/>
          </a:prstGeom>
          <a:noFill/>
          <a:ln>
            <a:noFill/>
          </a:ln>
        </p:spPr>
      </p:pic>
      <p:sp>
        <p:nvSpPr>
          <p:cNvPr id="231" name="Shape 231"/>
          <p:cNvSpPr txBox="1"/>
          <p:nvPr/>
        </p:nvSpPr>
        <p:spPr>
          <a:xfrm>
            <a:off x="5294400" y="1243925"/>
            <a:ext cx="3849600" cy="31974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Roboto"/>
              <a:buChar char="●"/>
            </a:pPr>
            <a:r>
              <a:rPr lang="en" sz="1800">
                <a:latin typeface="Roboto"/>
                <a:ea typeface="Roboto"/>
                <a:cs typeface="Roboto"/>
                <a:sym typeface="Roboto"/>
              </a:rPr>
              <a:t>some sample test images which is used to train the neural network.</a:t>
            </a:r>
          </a:p>
          <a:p>
            <a:pPr lvl="0" rtl="0">
              <a:spcBef>
                <a:spcPts val="0"/>
              </a:spcBef>
              <a:buNone/>
            </a:pPr>
            <a:r>
              <a:t/>
            </a:r>
            <a:endParaRPr sz="1800">
              <a:latin typeface="Roboto"/>
              <a:ea typeface="Roboto"/>
              <a:cs typeface="Roboto"/>
              <a:sym typeface="Roboto"/>
            </a:endParaRPr>
          </a:p>
          <a:p>
            <a:pPr indent="-342900" lvl="0" marL="457200" rtl="0">
              <a:spcBef>
                <a:spcPts val="0"/>
              </a:spcBef>
              <a:buSzPct val="100000"/>
              <a:buFont typeface="Roboto"/>
              <a:buChar char="●"/>
            </a:pPr>
            <a:r>
              <a:rPr lang="en" sz="1800">
                <a:latin typeface="Roboto"/>
                <a:ea typeface="Roboto"/>
                <a:cs typeface="Roboto"/>
                <a:sym typeface="Roboto"/>
              </a:rPr>
              <a:t>There are multiple images for one object.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3074462" y="306924"/>
            <a:ext cx="2995074" cy="2766675"/>
          </a:xfrm>
          <a:prstGeom prst="rect">
            <a:avLst/>
          </a:prstGeom>
          <a:noFill/>
          <a:ln>
            <a:noFill/>
          </a:ln>
        </p:spPr>
      </p:pic>
      <p:cxnSp>
        <p:nvCxnSpPr>
          <p:cNvPr id="237" name="Shape 237"/>
          <p:cNvCxnSpPr/>
          <p:nvPr/>
        </p:nvCxnSpPr>
        <p:spPr>
          <a:xfrm flipH="1" rot="10800000">
            <a:off x="1749975" y="1022575"/>
            <a:ext cx="1209600" cy="2250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p:nvPr/>
        </p:nvCxnSpPr>
        <p:spPr>
          <a:xfrm flipH="1" rot="10800000">
            <a:off x="1749975" y="2032725"/>
            <a:ext cx="1209600" cy="682500"/>
          </a:xfrm>
          <a:prstGeom prst="straightConnector1">
            <a:avLst/>
          </a:prstGeom>
          <a:noFill/>
          <a:ln cap="flat" cmpd="sng" w="9525">
            <a:solidFill>
              <a:schemeClr val="dk2"/>
            </a:solidFill>
            <a:prstDash val="solid"/>
            <a:round/>
            <a:headEnd len="lg" w="lg" type="none"/>
            <a:tailEnd len="lg" w="lg" type="triangle"/>
          </a:ln>
        </p:spPr>
      </p:cxnSp>
      <p:sp>
        <p:nvSpPr>
          <p:cNvPr id="239" name="Shape 239"/>
          <p:cNvSpPr txBox="1"/>
          <p:nvPr/>
        </p:nvSpPr>
        <p:spPr>
          <a:xfrm>
            <a:off x="521387" y="106925"/>
            <a:ext cx="1459500" cy="282900"/>
          </a:xfrm>
          <a:prstGeom prst="rect">
            <a:avLst/>
          </a:prstGeom>
          <a:noFill/>
          <a:ln>
            <a:noFill/>
          </a:ln>
        </p:spPr>
        <p:txBody>
          <a:bodyPr anchorCtr="0" anchor="t" bIns="91425" lIns="91425" rIns="91425" tIns="91425">
            <a:noAutofit/>
          </a:bodyPr>
          <a:lstStyle/>
          <a:p>
            <a:pPr lvl="0">
              <a:spcBef>
                <a:spcPts val="0"/>
              </a:spcBef>
              <a:buNone/>
            </a:pPr>
            <a:r>
              <a:rPr lang="en"/>
              <a:t>Input image1</a:t>
            </a:r>
          </a:p>
        </p:txBody>
      </p:sp>
      <p:sp>
        <p:nvSpPr>
          <p:cNvPr id="240" name="Shape 240"/>
          <p:cNvSpPr txBox="1"/>
          <p:nvPr/>
        </p:nvSpPr>
        <p:spPr>
          <a:xfrm>
            <a:off x="957100" y="4141000"/>
            <a:ext cx="1459500" cy="2829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41" name="Shape 241"/>
          <p:cNvSpPr txBox="1"/>
          <p:nvPr/>
        </p:nvSpPr>
        <p:spPr>
          <a:xfrm>
            <a:off x="3521762" y="3117862"/>
            <a:ext cx="1459500" cy="282900"/>
          </a:xfrm>
          <a:prstGeom prst="rect">
            <a:avLst/>
          </a:prstGeom>
          <a:noFill/>
          <a:ln>
            <a:noFill/>
          </a:ln>
        </p:spPr>
        <p:txBody>
          <a:bodyPr anchorCtr="0" anchor="t" bIns="91425" lIns="91425" rIns="91425" tIns="91425">
            <a:noAutofit/>
          </a:bodyPr>
          <a:lstStyle/>
          <a:p>
            <a:pPr lvl="0" rtl="0">
              <a:spcBef>
                <a:spcPts val="0"/>
              </a:spcBef>
              <a:buNone/>
            </a:pPr>
            <a:r>
              <a:rPr lang="en"/>
              <a:t>Trained system</a:t>
            </a:r>
          </a:p>
        </p:txBody>
      </p:sp>
      <p:pic>
        <p:nvPicPr>
          <p:cNvPr id="242" name="Shape 242"/>
          <p:cNvPicPr preferRelativeResize="0"/>
          <p:nvPr/>
        </p:nvPicPr>
        <p:blipFill>
          <a:blip r:embed="rId4">
            <a:alphaModFix/>
          </a:blip>
          <a:stretch>
            <a:fillRect/>
          </a:stretch>
        </p:blipFill>
        <p:spPr>
          <a:xfrm>
            <a:off x="521400" y="740350"/>
            <a:ext cx="1057275" cy="457200"/>
          </a:xfrm>
          <a:prstGeom prst="rect">
            <a:avLst/>
          </a:prstGeom>
          <a:noFill/>
          <a:ln>
            <a:noFill/>
          </a:ln>
        </p:spPr>
      </p:pic>
      <p:pic>
        <p:nvPicPr>
          <p:cNvPr id="243" name="Shape 243"/>
          <p:cNvPicPr preferRelativeResize="0"/>
          <p:nvPr/>
        </p:nvPicPr>
        <p:blipFill>
          <a:blip r:embed="rId5">
            <a:alphaModFix/>
          </a:blip>
          <a:stretch>
            <a:fillRect/>
          </a:stretch>
        </p:blipFill>
        <p:spPr>
          <a:xfrm>
            <a:off x="359925" y="2383525"/>
            <a:ext cx="1524000" cy="571500"/>
          </a:xfrm>
          <a:prstGeom prst="rect">
            <a:avLst/>
          </a:prstGeom>
          <a:noFill/>
          <a:ln>
            <a:noFill/>
          </a:ln>
        </p:spPr>
      </p:pic>
      <p:cxnSp>
        <p:nvCxnSpPr>
          <p:cNvPr id="244" name="Shape 244"/>
          <p:cNvCxnSpPr/>
          <p:nvPr/>
        </p:nvCxnSpPr>
        <p:spPr>
          <a:xfrm flipH="1" rot="10800000">
            <a:off x="6069525" y="957700"/>
            <a:ext cx="1209600" cy="22500"/>
          </a:xfrm>
          <a:prstGeom prst="straightConnector1">
            <a:avLst/>
          </a:prstGeom>
          <a:noFill/>
          <a:ln cap="flat" cmpd="sng" w="9525">
            <a:solidFill>
              <a:schemeClr val="dk2"/>
            </a:solidFill>
            <a:prstDash val="solid"/>
            <a:round/>
            <a:headEnd len="lg" w="lg" type="none"/>
            <a:tailEnd len="lg" w="lg" type="triangle"/>
          </a:ln>
        </p:spPr>
      </p:cxnSp>
      <p:cxnSp>
        <p:nvCxnSpPr>
          <p:cNvPr id="245" name="Shape 245"/>
          <p:cNvCxnSpPr/>
          <p:nvPr/>
        </p:nvCxnSpPr>
        <p:spPr>
          <a:xfrm>
            <a:off x="6218575" y="1982625"/>
            <a:ext cx="1231500" cy="183000"/>
          </a:xfrm>
          <a:prstGeom prst="straightConnector1">
            <a:avLst/>
          </a:prstGeom>
          <a:noFill/>
          <a:ln cap="flat" cmpd="sng" w="9525">
            <a:solidFill>
              <a:schemeClr val="dk2"/>
            </a:solidFill>
            <a:prstDash val="solid"/>
            <a:round/>
            <a:headEnd len="lg" w="lg" type="none"/>
            <a:tailEnd len="lg" w="lg" type="triangle"/>
          </a:ln>
        </p:spPr>
      </p:cxnSp>
      <p:sp>
        <p:nvSpPr>
          <p:cNvPr id="246" name="Shape 246"/>
          <p:cNvSpPr txBox="1"/>
          <p:nvPr/>
        </p:nvSpPr>
        <p:spPr>
          <a:xfrm>
            <a:off x="7378550" y="740350"/>
            <a:ext cx="1209600" cy="282900"/>
          </a:xfrm>
          <a:prstGeom prst="rect">
            <a:avLst/>
          </a:prstGeom>
          <a:noFill/>
          <a:ln>
            <a:noFill/>
          </a:ln>
        </p:spPr>
        <p:txBody>
          <a:bodyPr anchorCtr="0" anchor="t" bIns="91425" lIns="91425" rIns="91425" tIns="91425">
            <a:noAutofit/>
          </a:bodyPr>
          <a:lstStyle/>
          <a:p>
            <a:pPr lvl="0">
              <a:spcBef>
                <a:spcPts val="0"/>
              </a:spcBef>
              <a:buNone/>
            </a:pPr>
            <a:r>
              <a:rPr lang="en"/>
              <a:t>Plane</a:t>
            </a:r>
          </a:p>
        </p:txBody>
      </p:sp>
      <p:sp>
        <p:nvSpPr>
          <p:cNvPr id="247" name="Shape 247"/>
          <p:cNvSpPr txBox="1"/>
          <p:nvPr/>
        </p:nvSpPr>
        <p:spPr>
          <a:xfrm>
            <a:off x="7439750" y="1932675"/>
            <a:ext cx="1087200" cy="282900"/>
          </a:xfrm>
          <a:prstGeom prst="rect">
            <a:avLst/>
          </a:prstGeom>
          <a:noFill/>
          <a:ln>
            <a:noFill/>
          </a:ln>
        </p:spPr>
        <p:txBody>
          <a:bodyPr anchorCtr="0" anchor="t" bIns="91425" lIns="91425" rIns="91425" tIns="91425">
            <a:noAutofit/>
          </a:bodyPr>
          <a:lstStyle/>
          <a:p>
            <a:pPr lvl="0">
              <a:spcBef>
                <a:spcPts val="0"/>
              </a:spcBef>
              <a:buNone/>
            </a:pPr>
            <a:r>
              <a:rPr lang="en"/>
              <a:t>Car</a:t>
            </a:r>
          </a:p>
        </p:txBody>
      </p:sp>
      <p:sp>
        <p:nvSpPr>
          <p:cNvPr id="248" name="Shape 248"/>
          <p:cNvSpPr txBox="1"/>
          <p:nvPr/>
        </p:nvSpPr>
        <p:spPr>
          <a:xfrm>
            <a:off x="424425" y="2032712"/>
            <a:ext cx="1459500" cy="282900"/>
          </a:xfrm>
          <a:prstGeom prst="rect">
            <a:avLst/>
          </a:prstGeom>
          <a:noFill/>
          <a:ln>
            <a:noFill/>
          </a:ln>
        </p:spPr>
        <p:txBody>
          <a:bodyPr anchorCtr="0" anchor="t" bIns="91425" lIns="91425" rIns="91425" tIns="91425">
            <a:noAutofit/>
          </a:bodyPr>
          <a:lstStyle/>
          <a:p>
            <a:pPr lvl="0" rtl="0">
              <a:spcBef>
                <a:spcPts val="0"/>
              </a:spcBef>
              <a:buNone/>
            </a:pPr>
            <a:r>
              <a:rPr lang="en"/>
              <a:t>Input image2</a:t>
            </a:r>
          </a:p>
        </p:txBody>
      </p:sp>
      <p:sp>
        <p:nvSpPr>
          <p:cNvPr id="249" name="Shape 249"/>
          <p:cNvSpPr txBox="1"/>
          <p:nvPr/>
        </p:nvSpPr>
        <p:spPr>
          <a:xfrm>
            <a:off x="221550" y="3569500"/>
            <a:ext cx="2059200" cy="571500"/>
          </a:xfrm>
          <a:prstGeom prst="rect">
            <a:avLst/>
          </a:prstGeom>
          <a:noFill/>
          <a:ln>
            <a:noFill/>
          </a:ln>
        </p:spPr>
        <p:txBody>
          <a:bodyPr anchorCtr="0" anchor="t" bIns="91425" lIns="91425" rIns="91425" tIns="91425">
            <a:noAutofit/>
          </a:bodyPr>
          <a:lstStyle/>
          <a:p>
            <a:pPr lvl="0">
              <a:spcBef>
                <a:spcPts val="0"/>
              </a:spcBef>
              <a:buNone/>
            </a:pPr>
            <a:r>
              <a:rPr lang="en"/>
              <a:t>Objects formed in previous phase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3717825" y="96250"/>
            <a:ext cx="1789250" cy="48046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just">
              <a:lnSpc>
                <a:spcPct val="150000"/>
              </a:lnSpc>
              <a:spcBef>
                <a:spcPts val="0"/>
              </a:spcBef>
              <a:spcAft>
                <a:spcPts val="800"/>
              </a:spcAft>
              <a:buNone/>
            </a:pPr>
            <a:r>
              <a:rPr lang="en" sz="2400">
                <a:solidFill>
                  <a:srgbClr val="000000"/>
                </a:solidFill>
              </a:rPr>
              <a:t>Image Context identification and classification</a:t>
            </a:r>
          </a:p>
          <a:p>
            <a:pPr lvl="0">
              <a:spcBef>
                <a:spcPts val="0"/>
              </a:spcBef>
              <a:buNone/>
            </a:pPr>
            <a:r>
              <a:t/>
            </a:r>
            <a:endParaRPr/>
          </a:p>
        </p:txBody>
      </p:sp>
      <p:sp>
        <p:nvSpPr>
          <p:cNvPr id="260" name="Shape 260"/>
          <p:cNvSpPr txBox="1"/>
          <p:nvPr>
            <p:ph idx="1" type="body"/>
          </p:nvPr>
        </p:nvSpPr>
        <p:spPr>
          <a:xfrm>
            <a:off x="311700" y="1229875"/>
            <a:ext cx="8520600" cy="2987100"/>
          </a:xfrm>
          <a:prstGeom prst="rect">
            <a:avLst/>
          </a:prstGeom>
        </p:spPr>
        <p:txBody>
          <a:bodyPr anchorCtr="0" anchor="t" bIns="91425" lIns="91425" rIns="91425" tIns="91425">
            <a:noAutofit/>
          </a:bodyPr>
          <a:lstStyle/>
          <a:p>
            <a:pPr indent="-228600" lvl="0" marL="457200" rtl="0">
              <a:spcBef>
                <a:spcPts val="0"/>
              </a:spcBef>
            </a:pPr>
            <a:r>
              <a:rPr lang="en"/>
              <a:t>Important part of the research</a:t>
            </a:r>
          </a:p>
          <a:p>
            <a:pPr lvl="0" rtl="0">
              <a:spcBef>
                <a:spcPts val="0"/>
              </a:spcBef>
              <a:buNone/>
            </a:pPr>
            <a:r>
              <a:t/>
            </a:r>
            <a:endParaRPr/>
          </a:p>
          <a:p>
            <a:pPr indent="-228600" lvl="0" marL="457200" rtl="0">
              <a:spcBef>
                <a:spcPts val="0"/>
              </a:spcBef>
            </a:pPr>
            <a:r>
              <a:rPr lang="en"/>
              <a:t>wholistically tries to understand the image</a:t>
            </a:r>
          </a:p>
          <a:p>
            <a:pPr lvl="0" rtl="0">
              <a:spcBef>
                <a:spcPts val="0"/>
              </a:spcBef>
              <a:buNone/>
            </a:pPr>
            <a:r>
              <a:t/>
            </a:r>
            <a:endParaRPr/>
          </a:p>
          <a:p>
            <a:pPr indent="-228600" lvl="0" marL="457200">
              <a:spcBef>
                <a:spcPts val="0"/>
              </a:spcBef>
            </a:pPr>
            <a:r>
              <a:rPr lang="en"/>
              <a:t>identify the interrelationships between objects in an image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just">
              <a:lnSpc>
                <a:spcPct val="150000"/>
              </a:lnSpc>
              <a:spcBef>
                <a:spcPts val="0"/>
              </a:spcBef>
              <a:spcAft>
                <a:spcPts val="800"/>
              </a:spcAft>
              <a:buNone/>
            </a:pPr>
            <a:r>
              <a:rPr lang="en" sz="2400">
                <a:solidFill>
                  <a:srgbClr val="000000"/>
                </a:solidFill>
              </a:rPr>
              <a:t>Image Context identification and classification</a:t>
            </a:r>
          </a:p>
          <a:p>
            <a:pPr lvl="0">
              <a:spcBef>
                <a:spcPts val="0"/>
              </a:spcBef>
              <a:buNone/>
            </a:pPr>
            <a:r>
              <a:t/>
            </a:r>
            <a:endParaRPr/>
          </a:p>
        </p:txBody>
      </p:sp>
      <p:sp>
        <p:nvSpPr>
          <p:cNvPr id="266" name="Shape 26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267" name="Shape 267"/>
          <p:cNvPicPr preferRelativeResize="0"/>
          <p:nvPr/>
        </p:nvPicPr>
        <p:blipFill>
          <a:blip r:embed="rId3">
            <a:alphaModFix/>
          </a:blip>
          <a:stretch>
            <a:fillRect/>
          </a:stretch>
        </p:blipFill>
        <p:spPr>
          <a:xfrm>
            <a:off x="311700" y="1076787"/>
            <a:ext cx="6305550" cy="2447925"/>
          </a:xfrm>
          <a:prstGeom prst="rect">
            <a:avLst/>
          </a:prstGeom>
          <a:noFill/>
          <a:ln>
            <a:noFill/>
          </a:ln>
        </p:spPr>
      </p:pic>
      <p:sp>
        <p:nvSpPr>
          <p:cNvPr id="268" name="Shape 268"/>
          <p:cNvSpPr txBox="1"/>
          <p:nvPr/>
        </p:nvSpPr>
        <p:spPr>
          <a:xfrm>
            <a:off x="2245200" y="4247425"/>
            <a:ext cx="1816500" cy="500100"/>
          </a:xfrm>
          <a:prstGeom prst="rect">
            <a:avLst/>
          </a:prstGeom>
          <a:noFill/>
          <a:ln>
            <a:noFill/>
          </a:ln>
        </p:spPr>
        <p:txBody>
          <a:bodyPr anchorCtr="0" anchor="t" bIns="91425" lIns="91425" rIns="91425" tIns="91425">
            <a:noAutofit/>
          </a:bodyPr>
          <a:lstStyle/>
          <a:p>
            <a:pPr lvl="0">
              <a:spcBef>
                <a:spcPts val="0"/>
              </a:spcBef>
              <a:buNone/>
            </a:pPr>
            <a:r>
              <a:rPr lang="en"/>
              <a:t>Image of a building</a:t>
            </a:r>
          </a:p>
        </p:txBody>
      </p:sp>
      <p:cxnSp>
        <p:nvCxnSpPr>
          <p:cNvPr id="269" name="Shape 269"/>
          <p:cNvCxnSpPr/>
          <p:nvPr/>
        </p:nvCxnSpPr>
        <p:spPr>
          <a:xfrm>
            <a:off x="3102425" y="3808525"/>
            <a:ext cx="0" cy="4389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just">
              <a:lnSpc>
                <a:spcPct val="150000"/>
              </a:lnSpc>
              <a:spcBef>
                <a:spcPts val="0"/>
              </a:spcBef>
              <a:spcAft>
                <a:spcPts val="800"/>
              </a:spcAft>
              <a:buNone/>
            </a:pPr>
            <a:r>
              <a:rPr lang="en" sz="2400">
                <a:solidFill>
                  <a:srgbClr val="000000"/>
                </a:solidFill>
              </a:rPr>
              <a:t>Image Context identification and classification</a:t>
            </a:r>
          </a:p>
          <a:p>
            <a:pPr lvl="0" rtl="0">
              <a:spcBef>
                <a:spcPts val="0"/>
              </a:spcBef>
              <a:buNone/>
            </a:pPr>
            <a:r>
              <a:t/>
            </a:r>
            <a:endParaRPr/>
          </a:p>
        </p:txBody>
      </p:sp>
      <p:sp>
        <p:nvSpPr>
          <p:cNvPr id="275" name="Shape 275"/>
          <p:cNvSpPr txBox="1"/>
          <p:nvPr>
            <p:ph idx="1" type="body"/>
          </p:nvPr>
        </p:nvSpPr>
        <p:spPr>
          <a:xfrm>
            <a:off x="311700" y="1023150"/>
            <a:ext cx="8520600" cy="26937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Using Recursive Neural Network to assess the semantic relationship between objects</a:t>
            </a:r>
          </a:p>
          <a:p>
            <a:pPr indent="-228600" lvl="0" marL="457200" rtl="0">
              <a:spcBef>
                <a:spcPts val="0"/>
              </a:spcBef>
            </a:pPr>
            <a:r>
              <a:rPr lang="en"/>
              <a:t>provides an added level of accuracy to the system</a:t>
            </a:r>
          </a:p>
          <a:p>
            <a:pPr indent="-228600" lvl="0" marL="457200" rtl="0">
              <a:spcBef>
                <a:spcPts val="0"/>
              </a:spcBef>
            </a:pPr>
            <a:r>
              <a:rPr lang="en"/>
              <a:t>semantically decides the category the image belongs to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Existing Products</a:t>
            </a:r>
          </a:p>
        </p:txBody>
      </p:sp>
      <p:sp>
        <p:nvSpPr>
          <p:cNvPr id="100" name="Shape 100"/>
          <p:cNvSpPr txBox="1"/>
          <p:nvPr>
            <p:ph idx="1" type="body"/>
          </p:nvPr>
        </p:nvSpPr>
        <p:spPr>
          <a:xfrm>
            <a:off x="795725" y="1229875"/>
            <a:ext cx="8036700" cy="3339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Only identify objects</a:t>
            </a:r>
          </a:p>
          <a:p>
            <a:pPr indent="-228600" lvl="0" marL="457200" rtl="0">
              <a:lnSpc>
                <a:spcPct val="150000"/>
              </a:lnSpc>
              <a:spcBef>
                <a:spcPts val="0"/>
              </a:spcBef>
            </a:pPr>
            <a:r>
              <a:rPr lang="en"/>
              <a:t>Almost all are still under research</a:t>
            </a:r>
          </a:p>
          <a:p>
            <a:pPr indent="-228600" lvl="0" marL="457200" rtl="0">
              <a:lnSpc>
                <a:spcPct val="150000"/>
              </a:lnSpc>
              <a:spcBef>
                <a:spcPts val="0"/>
              </a:spcBef>
            </a:pPr>
            <a:r>
              <a:rPr lang="en"/>
              <a:t>Accuracy varies for each and every research still under 80%</a:t>
            </a:r>
          </a:p>
          <a:p>
            <a:pPr indent="-228600" lvl="0" marL="457200">
              <a:lnSpc>
                <a:spcPct val="150000"/>
              </a:lnSpc>
              <a:spcBef>
                <a:spcPts val="0"/>
              </a:spcBef>
            </a:pPr>
            <a:r>
              <a:rPr lang="en"/>
              <a:t>limited to some specific area of images and objects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Marketability - Business value</a:t>
            </a:r>
          </a:p>
        </p:txBody>
      </p:sp>
      <p:sp>
        <p:nvSpPr>
          <p:cNvPr id="281" name="Shape 28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The final product can be marketed as a service</a:t>
            </a:r>
          </a:p>
          <a:p>
            <a:pPr lvl="0" rtl="0">
              <a:spcBef>
                <a:spcPts val="0"/>
              </a:spcBef>
              <a:buNone/>
            </a:pPr>
            <a:r>
              <a:t/>
            </a:r>
            <a:endParaRPr/>
          </a:p>
          <a:p>
            <a:pPr indent="-228600" lvl="0" marL="457200" rtl="0">
              <a:spcBef>
                <a:spcPts val="0"/>
              </a:spcBef>
            </a:pPr>
            <a:r>
              <a:rPr lang="en"/>
              <a:t>Any web application can use this service to categorize a given group of images</a:t>
            </a:r>
          </a:p>
          <a:p>
            <a:pPr lvl="0">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 type="body"/>
          </p:nvPr>
        </p:nvSpPr>
        <p:spPr>
          <a:xfrm>
            <a:off x="311700" y="614325"/>
            <a:ext cx="8520600" cy="2908500"/>
          </a:xfrm>
          <a:prstGeom prst="rect">
            <a:avLst/>
          </a:prstGeom>
        </p:spPr>
        <p:txBody>
          <a:bodyPr anchorCtr="0" anchor="t" bIns="91425" lIns="91425" rIns="91425" tIns="91425">
            <a:noAutofit/>
          </a:bodyPr>
          <a:lstStyle/>
          <a:p>
            <a:pPr indent="457200" lvl="0" marL="2286000" rtl="0">
              <a:spcBef>
                <a:spcPts val="0"/>
              </a:spcBef>
              <a:buNone/>
            </a:pPr>
            <a:r>
              <a:t/>
            </a:r>
            <a:endParaRPr sz="4800"/>
          </a:p>
          <a:p>
            <a:pPr indent="457200" lvl="0" marL="2286000">
              <a:spcBef>
                <a:spcPts val="0"/>
              </a:spcBef>
              <a:buNone/>
            </a:pPr>
            <a:r>
              <a:rPr lang="en" sz="4800"/>
              <a:t>Thank you!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Research problem</a:t>
            </a:r>
          </a:p>
        </p:txBody>
      </p:sp>
      <p:sp>
        <p:nvSpPr>
          <p:cNvPr id="106" name="Shape 10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gn="just">
              <a:lnSpc>
                <a:spcPct val="150000"/>
              </a:lnSpc>
              <a:spcBef>
                <a:spcPts val="0"/>
              </a:spcBef>
              <a:spcAft>
                <a:spcPts val="0"/>
              </a:spcAft>
              <a:buNone/>
            </a:pPr>
            <a:r>
              <a:rPr lang="en">
                <a:solidFill>
                  <a:srgbClr val="000000"/>
                </a:solidFill>
              </a:rPr>
              <a:t>Even though some algorithms have been developed to identify objects in an image, and even some to identify multiple objects in an image to an extent, they are not capable of interpreting the inter relation between the objects in the images, the context of the image in relation to the objects in the image and thereby wholistically understand the image, or in other words what the picture is about as an overview.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Main Objectives</a:t>
            </a:r>
          </a:p>
        </p:txBody>
      </p:sp>
      <p:sp>
        <p:nvSpPr>
          <p:cNvPr id="112" name="Shape 112"/>
          <p:cNvSpPr txBox="1"/>
          <p:nvPr>
            <p:ph type="title"/>
          </p:nvPr>
        </p:nvSpPr>
        <p:spPr>
          <a:xfrm>
            <a:off x="573475" y="1211325"/>
            <a:ext cx="8258700" cy="3117900"/>
          </a:xfrm>
          <a:prstGeom prst="rect">
            <a:avLst/>
          </a:prstGeom>
        </p:spPr>
        <p:txBody>
          <a:bodyPr anchorCtr="0" anchor="t" bIns="91425" lIns="91425" rIns="91425" tIns="91425">
            <a:noAutofit/>
          </a:bodyPr>
          <a:lstStyle/>
          <a:p>
            <a:pPr indent="-317500" lvl="0" marL="457200" rtl="0">
              <a:lnSpc>
                <a:spcPct val="150000"/>
              </a:lnSpc>
              <a:spcBef>
                <a:spcPts val="0"/>
              </a:spcBef>
              <a:spcAft>
                <a:spcPts val="800"/>
              </a:spcAft>
              <a:buClr>
                <a:srgbClr val="000000"/>
              </a:buClr>
              <a:buSzPct val="100000"/>
              <a:buChar char="●"/>
            </a:pPr>
            <a:r>
              <a:rPr lang="en" sz="1400">
                <a:solidFill>
                  <a:srgbClr val="000000"/>
                </a:solidFill>
              </a:rPr>
              <a:t>upload an image or a set of unclassified images such as beaches, sunsets, waterfalls, landscapes, mountains etc.. and the application should output a classified list of images accurately grouping each image into broader category they belong to.</a:t>
            </a:r>
          </a:p>
          <a:p>
            <a:pPr indent="-317500" lvl="0" marL="457200" rtl="0">
              <a:lnSpc>
                <a:spcPct val="150000"/>
              </a:lnSpc>
              <a:spcBef>
                <a:spcPts val="0"/>
              </a:spcBef>
              <a:spcAft>
                <a:spcPts val="800"/>
              </a:spcAft>
              <a:buClr>
                <a:srgbClr val="000000"/>
              </a:buClr>
              <a:buSzPct val="100000"/>
              <a:buChar char="●"/>
            </a:pPr>
            <a:r>
              <a:rPr lang="en" sz="1400">
                <a:solidFill>
                  <a:srgbClr val="000000"/>
                </a:solidFill>
              </a:rPr>
              <a:t>The user should be able to get a list of objects identified from the image ,a detailed description of the image and any other assumptions the program can come to from the image in addition to the main classifying classes. </a:t>
            </a:r>
          </a:p>
          <a:p>
            <a:pPr indent="-317500" lvl="0" marL="457200" rtl="0">
              <a:lnSpc>
                <a:spcPct val="150000"/>
              </a:lnSpc>
              <a:spcBef>
                <a:spcPts val="0"/>
              </a:spcBef>
              <a:spcAft>
                <a:spcPts val="800"/>
              </a:spcAft>
              <a:buSzPct val="100000"/>
              <a:buChar char="●"/>
            </a:pPr>
            <a:r>
              <a:rPr lang="en" sz="1400">
                <a:solidFill>
                  <a:srgbClr val="000000"/>
                </a:solidFill>
              </a:rPr>
              <a:t>the application will be limited to a limited set of classes such as</a:t>
            </a:r>
            <a:r>
              <a:rPr lang="en" sz="1400"/>
              <a:t> </a:t>
            </a:r>
            <a:r>
              <a:rPr lang="en" sz="1400">
                <a:solidFill>
                  <a:srgbClr val="000000"/>
                </a:solidFill>
              </a:rPr>
              <a:t>beaches, sunsets, waterfalls, landscapes, mountains etc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0" y="75937"/>
            <a:ext cx="5720950" cy="4841925"/>
          </a:xfrm>
          <a:prstGeom prst="rect">
            <a:avLst/>
          </a:prstGeom>
          <a:noFill/>
          <a:ln>
            <a:noFill/>
          </a:ln>
        </p:spPr>
      </p:pic>
      <p:sp>
        <p:nvSpPr>
          <p:cNvPr id="118" name="Shape 118"/>
          <p:cNvSpPr txBox="1"/>
          <p:nvPr>
            <p:ph type="title"/>
          </p:nvPr>
        </p:nvSpPr>
        <p:spPr>
          <a:xfrm>
            <a:off x="1830150" y="719775"/>
            <a:ext cx="8520600" cy="607800"/>
          </a:xfrm>
          <a:prstGeom prst="rect">
            <a:avLst/>
          </a:prstGeom>
        </p:spPr>
        <p:txBody>
          <a:bodyPr anchorCtr="0" anchor="t" bIns="91425" lIns="91425" rIns="91425" tIns="91425">
            <a:noAutofit/>
          </a:bodyPr>
          <a:lstStyle/>
          <a:p>
            <a:pPr lvl="0" algn="ctr">
              <a:spcBef>
                <a:spcPts val="0"/>
              </a:spcBef>
              <a:buNone/>
            </a:pPr>
            <a:r>
              <a:rPr lang="en"/>
              <a:t>System Diagram</a:t>
            </a:r>
          </a:p>
        </p:txBody>
      </p:sp>
      <p:cxnSp>
        <p:nvCxnSpPr>
          <p:cNvPr id="119" name="Shape 119"/>
          <p:cNvCxnSpPr/>
          <p:nvPr/>
        </p:nvCxnSpPr>
        <p:spPr>
          <a:xfrm flipH="1" rot="10800000">
            <a:off x="2373925" y="3282700"/>
            <a:ext cx="556200" cy="256800"/>
          </a:xfrm>
          <a:prstGeom prst="straightConnector1">
            <a:avLst/>
          </a:prstGeom>
          <a:noFill/>
          <a:ln cap="flat" cmpd="sng" w="9525">
            <a:solidFill>
              <a:schemeClr val="dk2"/>
            </a:solidFill>
            <a:prstDash val="solid"/>
            <a:round/>
            <a:headEnd len="lg" w="lg" type="none"/>
            <a:tailEnd len="lg" w="lg" type="triangle"/>
          </a:ln>
        </p:spPr>
      </p:cxnSp>
      <p:cxnSp>
        <p:nvCxnSpPr>
          <p:cNvPr id="120" name="Shape 120"/>
          <p:cNvCxnSpPr/>
          <p:nvPr/>
        </p:nvCxnSpPr>
        <p:spPr>
          <a:xfrm flipH="1">
            <a:off x="2384750" y="3389800"/>
            <a:ext cx="588000" cy="267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2899475" y="1810800"/>
            <a:ext cx="2982000" cy="607800"/>
          </a:xfrm>
          <a:prstGeom prst="rect">
            <a:avLst/>
          </a:prstGeom>
        </p:spPr>
        <p:txBody>
          <a:bodyPr anchorCtr="0" anchor="t" bIns="91425" lIns="91425" rIns="91425" tIns="91425">
            <a:noAutofit/>
          </a:bodyPr>
          <a:lstStyle/>
          <a:p>
            <a:pPr lvl="0">
              <a:spcBef>
                <a:spcPts val="0"/>
              </a:spcBef>
              <a:buNone/>
            </a:pPr>
            <a:r>
              <a:rPr lang="en"/>
              <a:t>Methodology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Image segmentation </a:t>
            </a:r>
          </a:p>
        </p:txBody>
      </p:sp>
      <p:sp>
        <p:nvSpPr>
          <p:cNvPr id="131" name="Shape 13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lnSpc>
                <a:spcPct val="150000"/>
              </a:lnSpc>
              <a:spcBef>
                <a:spcPts val="0"/>
              </a:spcBef>
              <a:spcAft>
                <a:spcPts val="800"/>
              </a:spcAft>
              <a:buNone/>
            </a:pPr>
            <a:r>
              <a:rPr lang="en">
                <a:solidFill>
                  <a:srgbClr val="000000"/>
                </a:solidFill>
                <a:latin typeface="Times New Roman"/>
                <a:ea typeface="Times New Roman"/>
                <a:cs typeface="Times New Roman"/>
                <a:sym typeface="Times New Roman"/>
              </a:rPr>
              <a:t>Image segmentation is a process of dividing an image into multiple parts or multiple regions.</a:t>
            </a:r>
          </a:p>
          <a:p>
            <a:pPr lvl="0" rtl="0" algn="just">
              <a:lnSpc>
                <a:spcPct val="150000"/>
              </a:lnSpc>
              <a:spcBef>
                <a:spcPts val="0"/>
              </a:spcBef>
              <a:spcAft>
                <a:spcPts val="800"/>
              </a:spcAft>
              <a:buNone/>
            </a:pPr>
            <a:r>
              <a:rPr lang="en">
                <a:solidFill>
                  <a:srgbClr val="000000"/>
                </a:solidFill>
                <a:latin typeface="Times New Roman"/>
                <a:ea typeface="Times New Roman"/>
                <a:cs typeface="Times New Roman"/>
                <a:sym typeface="Times New Roman"/>
              </a:rPr>
              <a:t>There are two major techniques used in image segmentation</a:t>
            </a:r>
          </a:p>
          <a:p>
            <a:pPr indent="-228600" lvl="0" marL="457200" rtl="0" algn="just">
              <a:lnSpc>
                <a:spcPct val="150000"/>
              </a:lnSpc>
              <a:spcBef>
                <a:spcPts val="0"/>
              </a:spcBef>
              <a:spcAft>
                <a:spcPts val="800"/>
              </a:spcAft>
              <a:buClr>
                <a:srgbClr val="000000"/>
              </a:buClr>
              <a:buFont typeface="Times New Roman"/>
              <a:buAutoNum type="arabicParenR"/>
            </a:pPr>
            <a:r>
              <a:rPr lang="en">
                <a:solidFill>
                  <a:srgbClr val="000000"/>
                </a:solidFill>
                <a:latin typeface="Times New Roman"/>
                <a:ea typeface="Times New Roman"/>
                <a:cs typeface="Times New Roman"/>
                <a:sym typeface="Times New Roman"/>
              </a:rPr>
              <a:t>Edge based segmentation </a:t>
            </a:r>
          </a:p>
          <a:p>
            <a:pPr indent="-228600" lvl="0" marL="457200" algn="just">
              <a:lnSpc>
                <a:spcPct val="150000"/>
              </a:lnSpc>
              <a:spcBef>
                <a:spcPts val="0"/>
              </a:spcBef>
              <a:spcAft>
                <a:spcPts val="800"/>
              </a:spcAft>
              <a:buClr>
                <a:srgbClr val="000000"/>
              </a:buClr>
              <a:buFont typeface="Times New Roman"/>
              <a:buAutoNum type="arabicParenR"/>
            </a:pPr>
            <a:r>
              <a:rPr lang="en">
                <a:solidFill>
                  <a:srgbClr val="000000"/>
                </a:solidFill>
                <a:latin typeface="Times New Roman"/>
                <a:ea typeface="Times New Roman"/>
                <a:cs typeface="Times New Roman"/>
                <a:sym typeface="Times New Roman"/>
              </a:rPr>
              <a:t>Region based segmentation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l">
              <a:spcBef>
                <a:spcPts val="0"/>
              </a:spcBef>
              <a:buNone/>
            </a:pPr>
            <a:r>
              <a:rPr lang="en"/>
              <a:t>Image segmentation contd...</a:t>
            </a:r>
          </a:p>
          <a:p>
            <a:pPr lvl="0" algn="ctr">
              <a:spcBef>
                <a:spcPts val="0"/>
              </a:spcBef>
              <a:buNone/>
            </a:pPr>
            <a:r>
              <a:t/>
            </a:r>
            <a:endParaRPr/>
          </a:p>
        </p:txBody>
      </p:sp>
      <p:sp>
        <p:nvSpPr>
          <p:cNvPr id="137" name="Shape 13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txBox="1"/>
          <p:nvPr>
            <p:ph idx="1" type="body"/>
          </p:nvPr>
        </p:nvSpPr>
        <p:spPr>
          <a:xfrm>
            <a:off x="311693" y="1017791"/>
            <a:ext cx="85206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Source image                                                    segmented image</a:t>
            </a:r>
          </a:p>
        </p:txBody>
      </p:sp>
      <p:pic>
        <p:nvPicPr>
          <p:cNvPr id="139" name="Shape 139"/>
          <p:cNvPicPr preferRelativeResize="0"/>
          <p:nvPr/>
        </p:nvPicPr>
        <p:blipFill>
          <a:blip r:embed="rId3">
            <a:alphaModFix/>
          </a:blip>
          <a:stretch>
            <a:fillRect/>
          </a:stretch>
        </p:blipFill>
        <p:spPr>
          <a:xfrm>
            <a:off x="408923" y="1211973"/>
            <a:ext cx="2848600" cy="2848600"/>
          </a:xfrm>
          <a:prstGeom prst="rect">
            <a:avLst/>
          </a:prstGeom>
          <a:noFill/>
          <a:ln>
            <a:noFill/>
          </a:ln>
        </p:spPr>
      </p:pic>
      <p:pic>
        <p:nvPicPr>
          <p:cNvPr id="140" name="Shape 140"/>
          <p:cNvPicPr preferRelativeResize="0"/>
          <p:nvPr/>
        </p:nvPicPr>
        <p:blipFill>
          <a:blip r:embed="rId4">
            <a:alphaModFix/>
          </a:blip>
          <a:stretch>
            <a:fillRect/>
          </a:stretch>
        </p:blipFill>
        <p:spPr>
          <a:xfrm>
            <a:off x="4612825" y="1229650"/>
            <a:ext cx="2822767" cy="2830925"/>
          </a:xfrm>
          <a:prstGeom prst="rect">
            <a:avLst/>
          </a:prstGeom>
          <a:noFill/>
          <a:ln>
            <a:noFill/>
          </a:ln>
        </p:spPr>
      </p:pic>
      <p:cxnSp>
        <p:nvCxnSpPr>
          <p:cNvPr id="141" name="Shape 141"/>
          <p:cNvCxnSpPr/>
          <p:nvPr/>
        </p:nvCxnSpPr>
        <p:spPr>
          <a:xfrm>
            <a:off x="3449500" y="2634975"/>
            <a:ext cx="836700" cy="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