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png"/><Relationship Id="rId4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Relationship Id="rId4" Type="http://schemas.openxmlformats.org/officeDocument/2006/relationships/image" Target="../media/image0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18.jpg"/><Relationship Id="rId6" Type="http://schemas.openxmlformats.org/officeDocument/2006/relationships/image" Target="../media/image1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Relationship Id="rId4" Type="http://schemas.openxmlformats.org/officeDocument/2006/relationships/image" Target="../media/image20.jpg"/><Relationship Id="rId5" Type="http://schemas.openxmlformats.org/officeDocument/2006/relationships/image" Target="../media/image19.jpg"/><Relationship Id="rId6" Type="http://schemas.openxmlformats.org/officeDocument/2006/relationships/image" Target="../media/image2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jpg"/><Relationship Id="rId4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Relationship Id="rId4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Image content based classification of </a:t>
            </a:r>
          </a:p>
          <a:p>
            <a:pPr lv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vacation/ tourism related images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16-074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idx="1" type="body"/>
          </p:nvPr>
        </p:nvSpPr>
        <p:spPr>
          <a:xfrm>
            <a:off x="470500" y="3092800"/>
            <a:ext cx="7816500" cy="164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final output has a limited number of image segments which can be clearly classified into meaningful classes such as (sky, clouds, trees, sea, sand etc..)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950" y="201125"/>
            <a:ext cx="3849599" cy="289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4585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Formation contd...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0" y="1472337"/>
            <a:ext cx="4324875" cy="270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774" y="1474362"/>
            <a:ext cx="4324874" cy="2705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Formation contd...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74" y="1552874"/>
            <a:ext cx="3926375" cy="295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849" y="1552875"/>
            <a:ext cx="4112200" cy="29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After forming the image segments, we developed an algorithm to extract features like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Red , Green, Blue value of each region</a:t>
            </a:r>
          </a:p>
          <a:p>
            <a:pPr indent="-342900" lvl="1" marL="914400" rtl="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Pixel ratio</a:t>
            </a:r>
            <a:r>
              <a:rPr lang="en" sz="1800"/>
              <a:t> </a:t>
            </a:r>
            <a:r>
              <a:rPr lang="en" sz="1800"/>
              <a:t>of each formed region with respect to the total number of pixels in the  image</a:t>
            </a:r>
          </a:p>
          <a:p>
            <a:pPr indent="-342900" lvl="1" marL="914400">
              <a:spcBef>
                <a:spcPts val="0"/>
              </a:spcBef>
              <a:buSzPct val="100000"/>
              <a:buAutoNum type="alphaLcPeriod"/>
            </a:pPr>
            <a:r>
              <a:rPr lang="en" sz="1800"/>
              <a:t>Image segment’s shape information (Height, Width 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Region Shape Information</a:t>
            </a:r>
          </a:p>
        </p:txBody>
      </p:sp>
      <p:sp>
        <p:nvSpPr>
          <p:cNvPr id="183" name="Shape 183"/>
          <p:cNvSpPr/>
          <p:nvPr/>
        </p:nvSpPr>
        <p:spPr>
          <a:xfrm>
            <a:off x="1775100" y="1432900"/>
            <a:ext cx="4138200" cy="295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772650" y="1461800"/>
            <a:ext cx="4138056" cy="2951457"/>
          </a:xfrm>
          <a:custGeom>
            <a:pathLst>
              <a:path extrusionOk="0" h="120677" w="168952">
                <a:moveTo>
                  <a:pt x="526" y="43382"/>
                </a:moveTo>
                <a:cubicBezTo>
                  <a:pt x="2023" y="33900"/>
                  <a:pt x="7084" y="20784"/>
                  <a:pt x="15496" y="13869"/>
                </a:cubicBezTo>
                <a:cubicBezTo>
                  <a:pt x="23908" y="6954"/>
                  <a:pt x="39876" y="-4381"/>
                  <a:pt x="50998" y="1892"/>
                </a:cubicBezTo>
                <a:cubicBezTo>
                  <a:pt x="62119" y="8165"/>
                  <a:pt x="72028" y="51580"/>
                  <a:pt x="82223" y="51509"/>
                </a:cubicBezTo>
                <a:cubicBezTo>
                  <a:pt x="92417" y="51437"/>
                  <a:pt x="98048" y="5456"/>
                  <a:pt x="112164" y="1464"/>
                </a:cubicBezTo>
                <a:cubicBezTo>
                  <a:pt x="126279" y="-2528"/>
                  <a:pt x="159357" y="18074"/>
                  <a:pt x="166914" y="27556"/>
                </a:cubicBezTo>
                <a:cubicBezTo>
                  <a:pt x="174470" y="37037"/>
                  <a:pt x="157717" y="50368"/>
                  <a:pt x="157504" y="58353"/>
                </a:cubicBezTo>
                <a:cubicBezTo>
                  <a:pt x="157290" y="66337"/>
                  <a:pt x="165559" y="68404"/>
                  <a:pt x="165631" y="75462"/>
                </a:cubicBezTo>
                <a:cubicBezTo>
                  <a:pt x="165702" y="82519"/>
                  <a:pt x="163635" y="97847"/>
                  <a:pt x="157932" y="100699"/>
                </a:cubicBezTo>
                <a:cubicBezTo>
                  <a:pt x="152228" y="103550"/>
                  <a:pt x="135618" y="89934"/>
                  <a:pt x="131412" y="92572"/>
                </a:cubicBezTo>
                <a:cubicBezTo>
                  <a:pt x="127205" y="95209"/>
                  <a:pt x="133764" y="112247"/>
                  <a:pt x="132695" y="116525"/>
                </a:cubicBezTo>
                <a:cubicBezTo>
                  <a:pt x="131625" y="120802"/>
                  <a:pt x="136687" y="122228"/>
                  <a:pt x="124996" y="118236"/>
                </a:cubicBezTo>
                <a:cubicBezTo>
                  <a:pt x="113304" y="114243"/>
                  <a:pt x="77874" y="96065"/>
                  <a:pt x="62547" y="92572"/>
                </a:cubicBezTo>
                <a:cubicBezTo>
                  <a:pt x="47219" y="89078"/>
                  <a:pt x="42371" y="100912"/>
                  <a:pt x="33033" y="97277"/>
                </a:cubicBezTo>
                <a:cubicBezTo>
                  <a:pt x="23694" y="93641"/>
                  <a:pt x="11931" y="79739"/>
                  <a:pt x="6514" y="70757"/>
                </a:cubicBezTo>
                <a:cubicBezTo>
                  <a:pt x="1096" y="61774"/>
                  <a:pt x="-971" y="52863"/>
                  <a:pt x="526" y="43382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sp>
      <p:cxnSp>
        <p:nvCxnSpPr>
          <p:cNvPr id="185" name="Shape 185"/>
          <p:cNvCxnSpPr/>
          <p:nvPr/>
        </p:nvCxnSpPr>
        <p:spPr>
          <a:xfrm flipH="1">
            <a:off x="5410950" y="1956875"/>
            <a:ext cx="11013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6" name="Shape 186"/>
          <p:cNvSpPr txBox="1"/>
          <p:nvPr/>
        </p:nvSpPr>
        <p:spPr>
          <a:xfrm>
            <a:off x="6405325" y="1561475"/>
            <a:ext cx="1304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Region</a:t>
            </a:r>
          </a:p>
        </p:txBody>
      </p:sp>
      <p:cxnSp>
        <p:nvCxnSpPr>
          <p:cNvPr id="187" name="Shape 187"/>
          <p:cNvCxnSpPr/>
          <p:nvPr/>
        </p:nvCxnSpPr>
        <p:spPr>
          <a:xfrm flipH="1">
            <a:off x="5913300" y="3788150"/>
            <a:ext cx="11013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7014600" y="3453975"/>
            <a:ext cx="1304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Boundary Box</a:t>
            </a:r>
          </a:p>
        </p:txBody>
      </p:sp>
      <p:sp>
        <p:nvSpPr>
          <p:cNvPr id="189" name="Shape 189"/>
          <p:cNvSpPr/>
          <p:nvPr/>
        </p:nvSpPr>
        <p:spPr>
          <a:xfrm>
            <a:off x="3786800" y="3143850"/>
            <a:ext cx="117600" cy="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0" name="Shape 190"/>
          <p:cNvCxnSpPr>
            <a:endCxn id="189" idx="7"/>
          </p:cNvCxnSpPr>
          <p:nvPr/>
        </p:nvCxnSpPr>
        <p:spPr>
          <a:xfrm flipH="1">
            <a:off x="3887177" y="2705552"/>
            <a:ext cx="31398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7014825" y="2491550"/>
            <a:ext cx="12405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Centroid</a:t>
            </a:r>
          </a:p>
        </p:txBody>
      </p:sp>
      <p:cxnSp>
        <p:nvCxnSpPr>
          <p:cNvPr id="192" name="Shape 192"/>
          <p:cNvCxnSpPr>
            <a:stCxn id="183" idx="0"/>
            <a:endCxn id="183" idx="2"/>
          </p:cNvCxnSpPr>
          <p:nvPr/>
        </p:nvCxnSpPr>
        <p:spPr>
          <a:xfrm>
            <a:off x="3844200" y="1432900"/>
            <a:ext cx="0" cy="29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3" name="Shape 193"/>
          <p:cNvCxnSpPr/>
          <p:nvPr/>
        </p:nvCxnSpPr>
        <p:spPr>
          <a:xfrm flipH="1" rot="10800000">
            <a:off x="1807175" y="3204150"/>
            <a:ext cx="4116900" cy="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extraction contd...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Then we create a feature vector using the extracted information and this information is passed  to the neural network.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b="0" l="0" r="0" t="-3273"/>
          <a:stretch/>
        </p:blipFill>
        <p:spPr>
          <a:xfrm>
            <a:off x="1745649" y="2080100"/>
            <a:ext cx="4681450" cy="218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identification and classification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After the initial input images are segmented the segmented image data needs to be passed to the neural network to be identified and classified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goal is to identify the segments in the scenery image and output all  the classes of identified by the neural network.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that we use a Neural Network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Neural network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Feature vector is input to the neural network, process the data and output the result.</a:t>
            </a:r>
          </a:p>
        </p:txBody>
      </p:sp>
      <p:pic>
        <p:nvPicPr>
          <p:cNvPr id="213" name="Shape 213"/>
          <p:cNvPicPr preferRelativeResize="0"/>
          <p:nvPr/>
        </p:nvPicPr>
        <p:blipFill rotWithShape="1">
          <a:blip r:embed="rId3">
            <a:alphaModFix/>
          </a:blip>
          <a:srcRect b="0" l="0" r="0" t="-3273"/>
          <a:stretch/>
        </p:blipFill>
        <p:spPr>
          <a:xfrm>
            <a:off x="205800" y="1898300"/>
            <a:ext cx="4681450" cy="218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724" y="2062301"/>
            <a:ext cx="3665725" cy="18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Predict the output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We implemented a feedforward neural network which processes the input data in the hidden layers and predict the classes identified as output. </a:t>
            </a:r>
          </a:p>
        </p:txBody>
      </p:sp>
      <p:pic>
        <p:nvPicPr>
          <p:cNvPr id="221" name="Shape 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137" y="2233401"/>
            <a:ext cx="3665725" cy="185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898250" y="2309775"/>
            <a:ext cx="184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 image data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870200" y="2927337"/>
            <a:ext cx="184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image data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898250" y="3544900"/>
            <a:ext cx="184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image data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6404875" y="2537025"/>
            <a:ext cx="184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class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6433000" y="3170625"/>
            <a:ext cx="184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Output class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the neural network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the neural network to successfully identifying the regions in the image, we need to train the neural network with training data.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 that we devised a training module which trains the neural network with multiple image objects of the same class and for all the classes available.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members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Amjad M.N.M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Gunathilaka M.A.S.S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Weligampola L. P.</a:t>
            </a:r>
          </a:p>
          <a:p>
            <a: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Gunasinghe S.U.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the neural network contd...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9" name="Shape 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50" y="1278155"/>
            <a:ext cx="2581049" cy="324244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3753375" y="2234900"/>
            <a:ext cx="1710900" cy="108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function</a:t>
            </a:r>
          </a:p>
        </p:txBody>
      </p:sp>
      <p:cxnSp>
        <p:nvCxnSpPr>
          <p:cNvPr id="241" name="Shape 241"/>
          <p:cNvCxnSpPr/>
          <p:nvPr/>
        </p:nvCxnSpPr>
        <p:spPr>
          <a:xfrm flipH="1" rot="10800000">
            <a:off x="2801650" y="2555600"/>
            <a:ext cx="8877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42" name="Shape 242"/>
          <p:cNvCxnSpPr/>
          <p:nvPr/>
        </p:nvCxnSpPr>
        <p:spPr>
          <a:xfrm>
            <a:off x="5485675" y="2567750"/>
            <a:ext cx="125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 txBox="1"/>
          <p:nvPr/>
        </p:nvSpPr>
        <p:spPr>
          <a:xfrm>
            <a:off x="6822350" y="2352500"/>
            <a:ext cx="18393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 image objects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the neural network contd...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 when an image is input to the neural network, it predicts the identified classes as outputs.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25" y="2168374"/>
            <a:ext cx="3036900" cy="227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>
            <a:stCxn id="250" idx="3"/>
          </p:cNvCxnSpPr>
          <p:nvPr/>
        </p:nvCxnSpPr>
        <p:spPr>
          <a:xfrm>
            <a:off x="3154525" y="3307212"/>
            <a:ext cx="1796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 txBox="1"/>
          <p:nvPr/>
        </p:nvSpPr>
        <p:spPr>
          <a:xfrm>
            <a:off x="3486025" y="2940625"/>
            <a:ext cx="20211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Feature vector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4844125" y="2673325"/>
            <a:ext cx="25128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image has a sea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image has a sky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image has trees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This image has sands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6619175" y="3316300"/>
            <a:ext cx="100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5" name="Shape 255"/>
          <p:cNvSpPr txBox="1"/>
          <p:nvPr/>
        </p:nvSpPr>
        <p:spPr>
          <a:xfrm>
            <a:off x="7774050" y="3038350"/>
            <a:ext cx="15078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Beach</a:t>
            </a:r>
          </a:p>
        </p:txBody>
      </p:sp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350" y="1857075"/>
            <a:ext cx="1796400" cy="108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image segments</a:t>
            </a:r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700" y="1486525"/>
            <a:ext cx="3074951" cy="17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775" y="1211749"/>
            <a:ext cx="2719700" cy="15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4200" y="1229875"/>
            <a:ext cx="2823023" cy="158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0325" y="2173575"/>
            <a:ext cx="2379200" cy="1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image segments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" y="1181625"/>
            <a:ext cx="3392474" cy="22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650" y="1017791"/>
            <a:ext cx="2670450" cy="17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200" y="2146200"/>
            <a:ext cx="2260950" cy="150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575" y="2984822"/>
            <a:ext cx="2138650" cy="14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2674800" y="1928450"/>
            <a:ext cx="37944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go to the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247525" y="271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47525" y="98392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Divide the image into superpixels or multiple segments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Initially we need to load the image in order to process the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beach4.jpg"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650" y="1764674"/>
            <a:ext cx="4010025" cy="30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2496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 contd...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04775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Then we apply k means clustering algorithm to segment the image.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625" y="1403349"/>
            <a:ext cx="3997725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ach4.jpg"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27825"/>
            <a:ext cx="3997724" cy="29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4701625" y="4507325"/>
            <a:ext cx="18006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Max 400 segments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311700" y="4507325"/>
            <a:ext cx="1737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1961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 contd...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100" y="1216875"/>
            <a:ext cx="4324875" cy="270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25" y="1220231"/>
            <a:ext cx="4324874" cy="270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146425" y="4097550"/>
            <a:ext cx="1737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image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653100" y="4097550"/>
            <a:ext cx="1737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Segmented image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068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 contd...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75" y="1013723"/>
            <a:ext cx="3919914" cy="293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924" y="1006862"/>
            <a:ext cx="3926375" cy="29500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372775" y="4097550"/>
            <a:ext cx="1737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Original image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4820925" y="4097550"/>
            <a:ext cx="1737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Segmented image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Segmentation contd...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Then the segmented parts of the image need to be re-formed in order to create meaningful image segments or regions to separately classify them into labeled classes.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75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formation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247525" y="7700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Initially we take the segmented image and apply a threshold value to merge the super pixels of the image based on the adjacent segment’s colour.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each image  needs a different threshold value to segment properly.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24" y="1855148"/>
            <a:ext cx="3560850" cy="269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800" y="1832425"/>
            <a:ext cx="3560850" cy="26913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4662300" y="4589300"/>
            <a:ext cx="2127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Poorly formed image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228225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Object formation contd...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created an algorithm </a:t>
            </a:r>
            <a:r>
              <a:rPr lang="en"/>
              <a:t>t</a:t>
            </a:r>
            <a:r>
              <a:rPr lang="en"/>
              <a:t>o try out different threshold values until meaningful image regions are formed.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Generally 5 to 10 image segments are formed in the final output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00" y="1912075"/>
            <a:ext cx="3665400" cy="275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75" y="1912074"/>
            <a:ext cx="3665400" cy="27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