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572940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127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4813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601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949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2840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4118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5127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7828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91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43547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874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1906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821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3139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685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595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79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743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3583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rtl="0">
              <a:lnSpc>
                <a:spcPct val="107916"/>
              </a:lnSpc>
              <a:spcBef>
                <a:spcPts val="0"/>
              </a:spcBef>
              <a:spcAft>
                <a:spcPts val="800"/>
              </a:spcAft>
              <a:buClr>
                <a:schemeClr val="dk1"/>
              </a:buClr>
              <a:buSzPct val="45833"/>
              <a:buFont typeface="Arial"/>
              <a:buNone/>
            </a:pPr>
            <a:r>
              <a:rPr lang="en" sz="2400"/>
              <a:t>Image content based classification of </a:t>
            </a:r>
          </a:p>
          <a:p>
            <a:pPr lvl="0">
              <a:lnSpc>
                <a:spcPct val="107916"/>
              </a:lnSpc>
              <a:spcBef>
                <a:spcPts val="0"/>
              </a:spcBef>
              <a:spcAft>
                <a:spcPts val="800"/>
              </a:spcAft>
              <a:buClr>
                <a:schemeClr val="dk1"/>
              </a:buClr>
              <a:buSzPct val="45833"/>
              <a:buFont typeface="Arial"/>
              <a:buNone/>
            </a:pPr>
            <a:r>
              <a:rPr lang="en" sz="2400"/>
              <a:t>vacation/ tourism related images</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rtl="0">
              <a:spcBef>
                <a:spcPts val="0"/>
              </a:spcBef>
              <a:buNone/>
            </a:pPr>
            <a:r>
              <a:rPr lang="en"/>
              <a:t>16-074</a:t>
            </a:r>
          </a:p>
          <a:p>
            <a:pPr lvl="0">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Software Interfaces</a:t>
            </a:r>
          </a:p>
        </p:txBody>
      </p:sp>
      <p:sp>
        <p:nvSpPr>
          <p:cNvPr id="141" name="Shape 14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Times New Roman"/>
              <a:buChar char="●"/>
            </a:pPr>
            <a:r>
              <a:rPr lang="en">
                <a:solidFill>
                  <a:srgbClr val="000000"/>
                </a:solidFill>
                <a:latin typeface="Times New Roman"/>
                <a:ea typeface="Times New Roman"/>
                <a:cs typeface="Times New Roman"/>
                <a:sym typeface="Times New Roman"/>
              </a:rPr>
              <a:t>Python 2.7 -</a:t>
            </a:r>
          </a:p>
          <a:p>
            <a:pPr lvl="0" rtl="0">
              <a:lnSpc>
                <a:spcPct val="150000"/>
              </a:lnSpc>
              <a:spcBef>
                <a:spcPts val="500"/>
              </a:spcBef>
              <a:spcAft>
                <a:spcPts val="500"/>
              </a:spcAft>
              <a:buNone/>
            </a:pPr>
            <a:r>
              <a:rPr lang="en">
                <a:solidFill>
                  <a:srgbClr val="000000"/>
                </a:solidFill>
                <a:latin typeface="Times New Roman"/>
                <a:ea typeface="Times New Roman"/>
                <a:cs typeface="Times New Roman"/>
                <a:sym typeface="Times New Roman"/>
              </a:rPr>
              <a:t>		This is the main environment for building the algorithms</a:t>
            </a:r>
          </a:p>
          <a:p>
            <a:pPr marL="457200" lvl="0" indent="-228600" rtl="0">
              <a:lnSpc>
                <a:spcPct val="150000"/>
              </a:lnSpc>
              <a:spcBef>
                <a:spcPts val="500"/>
              </a:spcBef>
              <a:spcAft>
                <a:spcPts val="500"/>
              </a:spcAft>
              <a:buClr>
                <a:srgbClr val="000000"/>
              </a:buClr>
              <a:buFont typeface="Times New Roman"/>
              <a:buChar char="●"/>
            </a:pPr>
            <a:r>
              <a:rPr lang="en">
                <a:solidFill>
                  <a:srgbClr val="000000"/>
                </a:solidFill>
                <a:latin typeface="Times New Roman"/>
                <a:ea typeface="Times New Roman"/>
                <a:cs typeface="Times New Roman"/>
                <a:sym typeface="Times New Roman"/>
              </a:rPr>
              <a:t>MySQL -</a:t>
            </a:r>
          </a:p>
          <a:p>
            <a:pPr lvl="0" rtl="0">
              <a:lnSpc>
                <a:spcPct val="150000"/>
              </a:lnSpc>
              <a:spcBef>
                <a:spcPts val="500"/>
              </a:spcBef>
              <a:spcAft>
                <a:spcPts val="500"/>
              </a:spcAft>
              <a:buNone/>
            </a:pPr>
            <a:r>
              <a:rPr lang="en">
                <a:solidFill>
                  <a:srgbClr val="000000"/>
                </a:solidFill>
                <a:latin typeface="Times New Roman"/>
                <a:ea typeface="Times New Roman"/>
                <a:cs typeface="Times New Roman"/>
                <a:sym typeface="Times New Roman"/>
              </a:rPr>
              <a:t>		This is for storing the sample images in the database</a:t>
            </a:r>
          </a:p>
          <a:p>
            <a:pPr marL="457200" lvl="0" indent="-228600" rtl="0">
              <a:lnSpc>
                <a:spcPct val="150000"/>
              </a:lnSpc>
              <a:spcBef>
                <a:spcPts val="500"/>
              </a:spcBef>
              <a:spcAft>
                <a:spcPts val="500"/>
              </a:spcAft>
              <a:buClr>
                <a:srgbClr val="000000"/>
              </a:buClr>
              <a:buFont typeface="Times New Roman"/>
              <a:buChar char="●"/>
            </a:pPr>
            <a:r>
              <a:rPr lang="en">
                <a:solidFill>
                  <a:srgbClr val="000000"/>
                </a:solidFill>
                <a:latin typeface="Times New Roman"/>
                <a:ea typeface="Times New Roman"/>
                <a:cs typeface="Times New Roman"/>
                <a:sym typeface="Times New Roman"/>
              </a:rPr>
              <a:t>MATLAB -</a:t>
            </a:r>
          </a:p>
          <a:p>
            <a:pPr marL="914400" lvl="0" indent="0" rtl="0">
              <a:lnSpc>
                <a:spcPct val="150000"/>
              </a:lnSpc>
              <a:spcBef>
                <a:spcPts val="500"/>
              </a:spcBef>
              <a:spcAft>
                <a:spcPts val="500"/>
              </a:spcAft>
              <a:buNone/>
            </a:pPr>
            <a:r>
              <a:rPr lang="en">
                <a:solidFill>
                  <a:srgbClr val="000000"/>
                </a:solidFill>
                <a:latin typeface="Times New Roman"/>
                <a:ea typeface="Times New Roman"/>
                <a:cs typeface="Times New Roman"/>
                <a:sym typeface="Times New Roman"/>
              </a:rPr>
              <a:t>Testing environment which used to check the algorithms are working </a:t>
            </a:r>
          </a:p>
          <a:p>
            <a:pPr marL="914400" lvl="0" indent="0">
              <a:lnSpc>
                <a:spcPct val="150000"/>
              </a:lnSpc>
              <a:spcBef>
                <a:spcPts val="500"/>
              </a:spcBef>
              <a:spcAft>
                <a:spcPts val="500"/>
              </a:spcAft>
              <a:buNone/>
            </a:pPr>
            <a:r>
              <a:rPr lang="en">
                <a:solidFill>
                  <a:srgbClr val="000000"/>
                </a:solidFill>
                <a:latin typeface="Times New Roman"/>
                <a:ea typeface="Times New Roman"/>
                <a:cs typeface="Times New Roman"/>
                <a:sym typeface="Times New Roman"/>
              </a:rPr>
              <a:t>properly or not.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Communication Interface</a:t>
            </a:r>
          </a:p>
        </p:txBody>
      </p:sp>
      <p:sp>
        <p:nvSpPr>
          <p:cNvPr id="147" name="Shape 14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Initially we develop this algorithm for the desktop application. So that Internet connection is not required at that moment. When we use this algorithm in a web application then user must have a proper Internet connection.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7125"/>
            <a:ext cx="8520600" cy="607800"/>
          </a:xfrm>
          <a:prstGeom prst="rect">
            <a:avLst/>
          </a:prstGeom>
        </p:spPr>
        <p:txBody>
          <a:bodyPr lIns="91425" tIns="91425" rIns="91425" bIns="91425" anchor="t" anchorCtr="0">
            <a:noAutofit/>
          </a:bodyPr>
          <a:lstStyle/>
          <a:p>
            <a:pPr lvl="0">
              <a:spcBef>
                <a:spcPts val="0"/>
              </a:spcBef>
              <a:buNone/>
            </a:pPr>
            <a:r>
              <a:rPr lang="en"/>
              <a:t>High Level Diagram</a:t>
            </a:r>
          </a:p>
        </p:txBody>
      </p:sp>
      <p:sp>
        <p:nvSpPr>
          <p:cNvPr id="153" name="Shape 15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54" name="Shape 154"/>
          <p:cNvPicPr preferRelativeResize="0"/>
          <p:nvPr/>
        </p:nvPicPr>
        <p:blipFill>
          <a:blip r:embed="rId3">
            <a:alphaModFix/>
          </a:blip>
          <a:stretch>
            <a:fillRect/>
          </a:stretch>
        </p:blipFill>
        <p:spPr>
          <a:xfrm>
            <a:off x="1168250" y="768400"/>
            <a:ext cx="5772150" cy="38004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Use case</a:t>
            </a:r>
          </a:p>
        </p:txBody>
      </p:sp>
      <p:sp>
        <p:nvSpPr>
          <p:cNvPr id="160" name="Shape 16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61" name="Shape 161"/>
          <p:cNvPicPr preferRelativeResize="0"/>
          <p:nvPr/>
        </p:nvPicPr>
        <p:blipFill>
          <a:blip r:embed="rId3">
            <a:alphaModFix/>
          </a:blip>
          <a:stretch>
            <a:fillRect/>
          </a:stretch>
        </p:blipFill>
        <p:spPr>
          <a:xfrm>
            <a:off x="1980975" y="414325"/>
            <a:ext cx="4505325" cy="43148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Constraints</a:t>
            </a:r>
          </a:p>
        </p:txBody>
      </p:sp>
      <p:sp>
        <p:nvSpPr>
          <p:cNvPr id="167" name="Shape 16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Arial"/>
              <a:buChar char="●"/>
            </a:pPr>
            <a:r>
              <a:rPr lang="en">
                <a:solidFill>
                  <a:srgbClr val="000000"/>
                </a:solidFill>
                <a:latin typeface="Times New Roman"/>
                <a:ea typeface="Times New Roman"/>
                <a:cs typeface="Times New Roman"/>
                <a:sym typeface="Times New Roman"/>
              </a:rPr>
              <a:t>User must have an Internet connection.</a:t>
            </a:r>
          </a:p>
          <a:p>
            <a:pPr marL="457200" lvl="0" indent="-228600" rtl="0">
              <a:lnSpc>
                <a:spcPct val="150000"/>
              </a:lnSpc>
              <a:spcBef>
                <a:spcPts val="500"/>
              </a:spcBef>
              <a:spcAft>
                <a:spcPts val="500"/>
              </a:spcAft>
              <a:buClr>
                <a:srgbClr val="000000"/>
              </a:buClr>
              <a:buFont typeface="Arial"/>
              <a:buChar char="●"/>
            </a:pPr>
            <a:r>
              <a:rPr lang="en">
                <a:solidFill>
                  <a:srgbClr val="000000"/>
                </a:solidFill>
                <a:latin typeface="Times New Roman"/>
                <a:ea typeface="Times New Roman"/>
                <a:cs typeface="Times New Roman"/>
                <a:sym typeface="Times New Roman"/>
              </a:rPr>
              <a:t>This algorithm is only considered about the images related to travel and tourism.</a:t>
            </a:r>
          </a:p>
          <a:p>
            <a:pPr marL="457200" lvl="0" indent="-228600">
              <a:lnSpc>
                <a:spcPct val="150000"/>
              </a:lnSpc>
              <a:spcBef>
                <a:spcPts val="500"/>
              </a:spcBef>
              <a:spcAft>
                <a:spcPts val="500"/>
              </a:spcAft>
              <a:buClr>
                <a:srgbClr val="000000"/>
              </a:buClr>
              <a:buFont typeface="Arial"/>
              <a:buChar char="●"/>
            </a:pPr>
            <a:r>
              <a:rPr lang="en">
                <a:solidFill>
                  <a:srgbClr val="000000"/>
                </a:solidFill>
                <a:latin typeface="Times New Roman"/>
                <a:ea typeface="Times New Roman"/>
                <a:cs typeface="Times New Roman"/>
                <a:sym typeface="Times New Roman"/>
              </a:rPr>
              <a:t>This algorithm will operate on PCs running on Windows 7 or later at a minimum speed of 2.2GHZ</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Apportioning Requirement</a:t>
            </a:r>
          </a:p>
        </p:txBody>
      </p:sp>
      <p:sp>
        <p:nvSpPr>
          <p:cNvPr id="173" name="Shape 17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lnSpc>
                <a:spcPct val="150000"/>
              </a:lnSpc>
              <a:spcBef>
                <a:spcPts val="500"/>
              </a:spcBef>
              <a:spcAft>
                <a:spcPts val="500"/>
              </a:spcAft>
              <a:buNone/>
            </a:pPr>
            <a:r>
              <a:rPr lang="en" sz="1400">
                <a:solidFill>
                  <a:srgbClr val="000000"/>
                </a:solidFill>
                <a:latin typeface="Times New Roman"/>
                <a:ea typeface="Times New Roman"/>
                <a:cs typeface="Times New Roman"/>
                <a:sym typeface="Times New Roman"/>
              </a:rPr>
              <a:t>Essential Requirement</a:t>
            </a:r>
          </a:p>
          <a:p>
            <a:pPr marL="457200" lvl="0" indent="-317500" rtl="0">
              <a:lnSpc>
                <a:spcPct val="150000"/>
              </a:lnSpc>
              <a:spcBef>
                <a:spcPts val="500"/>
              </a:spcBef>
              <a:spcAft>
                <a:spcPts val="500"/>
              </a:spcAft>
              <a:buClr>
                <a:srgbClr val="000000"/>
              </a:buClr>
              <a:buSzPct val="100000"/>
              <a:buFont typeface="Times New Roman"/>
              <a:buAutoNum type="arabicPeriod"/>
            </a:pPr>
            <a:r>
              <a:rPr lang="en" sz="1400">
                <a:solidFill>
                  <a:srgbClr val="000000"/>
                </a:solidFill>
                <a:latin typeface="Times New Roman"/>
                <a:ea typeface="Times New Roman"/>
                <a:cs typeface="Times New Roman"/>
                <a:sym typeface="Times New Roman"/>
              </a:rPr>
              <a:t>Allow user to upload images to be classified</a:t>
            </a:r>
          </a:p>
          <a:p>
            <a:pPr marL="457200" lvl="0" indent="-317500" rtl="0">
              <a:lnSpc>
                <a:spcPct val="150000"/>
              </a:lnSpc>
              <a:spcBef>
                <a:spcPts val="500"/>
              </a:spcBef>
              <a:spcAft>
                <a:spcPts val="500"/>
              </a:spcAft>
              <a:buClr>
                <a:srgbClr val="000000"/>
              </a:buClr>
              <a:buSzPct val="100000"/>
              <a:buFont typeface="Times New Roman"/>
              <a:buAutoNum type="arabicPeriod"/>
            </a:pPr>
            <a:r>
              <a:rPr lang="en" sz="1400">
                <a:solidFill>
                  <a:srgbClr val="000000"/>
                </a:solidFill>
                <a:latin typeface="Times New Roman"/>
                <a:ea typeface="Times New Roman"/>
                <a:cs typeface="Times New Roman"/>
                <a:sym typeface="Times New Roman"/>
              </a:rPr>
              <a:t>User upload images should be segmented.</a:t>
            </a:r>
          </a:p>
          <a:p>
            <a:pPr lvl="0" rtl="0">
              <a:lnSpc>
                <a:spcPct val="150000"/>
              </a:lnSpc>
              <a:spcBef>
                <a:spcPts val="500"/>
              </a:spcBef>
              <a:spcAft>
                <a:spcPts val="500"/>
              </a:spcAft>
              <a:buNone/>
            </a:pPr>
            <a:r>
              <a:rPr lang="en" sz="1400">
                <a:solidFill>
                  <a:srgbClr val="000000"/>
                </a:solidFill>
                <a:latin typeface="Times New Roman"/>
                <a:ea typeface="Times New Roman"/>
                <a:cs typeface="Times New Roman"/>
                <a:sym typeface="Times New Roman"/>
              </a:rPr>
              <a:t>Desirable Requirements</a:t>
            </a:r>
          </a:p>
          <a:p>
            <a:pPr marL="457200" lvl="0" indent="-317500" rtl="0">
              <a:lnSpc>
                <a:spcPct val="150000"/>
              </a:lnSpc>
              <a:spcBef>
                <a:spcPts val="500"/>
              </a:spcBef>
              <a:spcAft>
                <a:spcPts val="500"/>
              </a:spcAft>
              <a:buClr>
                <a:srgbClr val="000000"/>
              </a:buClr>
              <a:buSzPct val="100000"/>
              <a:buFont typeface="Times New Roman"/>
              <a:buAutoNum type="arabicPeriod"/>
            </a:pPr>
            <a:r>
              <a:rPr lang="en" sz="1400">
                <a:solidFill>
                  <a:srgbClr val="000000"/>
                </a:solidFill>
                <a:latin typeface="Times New Roman"/>
                <a:ea typeface="Times New Roman"/>
                <a:cs typeface="Times New Roman"/>
                <a:sym typeface="Times New Roman"/>
              </a:rPr>
              <a:t>Use this algorithm as a web service for the travelling/tourism related applications for get the user preferences and suggest the places where user wish to visit.</a:t>
            </a:r>
          </a:p>
          <a:p>
            <a:pPr lvl="0" rtl="0">
              <a:lnSpc>
                <a:spcPct val="150000"/>
              </a:lnSpc>
              <a:spcBef>
                <a:spcPts val="500"/>
              </a:spcBef>
              <a:spcAft>
                <a:spcPts val="500"/>
              </a:spcAft>
              <a:buNone/>
            </a:pPr>
            <a:r>
              <a:rPr lang="en" sz="1400">
                <a:solidFill>
                  <a:srgbClr val="000000"/>
                </a:solidFill>
                <a:latin typeface="Times New Roman"/>
                <a:ea typeface="Times New Roman"/>
                <a:cs typeface="Times New Roman"/>
                <a:sym typeface="Times New Roman"/>
              </a:rPr>
              <a:t>Optional Requirements</a:t>
            </a:r>
          </a:p>
          <a:p>
            <a:pPr marL="457200" lvl="0" indent="-317500" rtl="0">
              <a:lnSpc>
                <a:spcPct val="150000"/>
              </a:lnSpc>
              <a:spcBef>
                <a:spcPts val="500"/>
              </a:spcBef>
              <a:spcAft>
                <a:spcPts val="500"/>
              </a:spcAft>
              <a:buClr>
                <a:srgbClr val="000000"/>
              </a:buClr>
              <a:buSzPct val="100000"/>
              <a:buFont typeface="Times New Roman"/>
              <a:buAutoNum type="arabicPeriod"/>
            </a:pPr>
            <a:r>
              <a:rPr lang="en" sz="1400">
                <a:solidFill>
                  <a:srgbClr val="000000"/>
                </a:solidFill>
                <a:latin typeface="Times New Roman"/>
                <a:ea typeface="Times New Roman"/>
                <a:cs typeface="Times New Roman"/>
                <a:sym typeface="Times New Roman"/>
              </a:rPr>
              <a:t>Connect with social profiles, check the contents and suggest the places according to their desires. </a:t>
            </a:r>
          </a:p>
          <a:p>
            <a:pPr lvl="0">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Class Diagram</a:t>
            </a:r>
          </a:p>
        </p:txBody>
      </p:sp>
      <p:sp>
        <p:nvSpPr>
          <p:cNvPr id="179" name="Shape 17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80" name="Shape 180"/>
          <p:cNvPicPr preferRelativeResize="0"/>
          <p:nvPr/>
        </p:nvPicPr>
        <p:blipFill>
          <a:blip r:embed="rId3">
            <a:alphaModFix/>
          </a:blip>
          <a:stretch>
            <a:fillRect/>
          </a:stretch>
        </p:blipFill>
        <p:spPr>
          <a:xfrm>
            <a:off x="2440786" y="1011612"/>
            <a:ext cx="5165563" cy="37755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Performance Requirement</a:t>
            </a:r>
          </a:p>
        </p:txBody>
      </p:sp>
      <p:sp>
        <p:nvSpPr>
          <p:cNvPr id="186" name="Shape 18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Times New Roman"/>
              <a:buChar char="●"/>
            </a:pPr>
            <a:r>
              <a:rPr lang="en">
                <a:solidFill>
                  <a:srgbClr val="000000"/>
                </a:solidFill>
                <a:latin typeface="Times New Roman"/>
                <a:ea typeface="Times New Roman"/>
                <a:cs typeface="Times New Roman"/>
                <a:sym typeface="Times New Roman"/>
              </a:rPr>
              <a:t>Since this algorithm needs more processing power, the system will require at least 2GB RAM</a:t>
            </a:r>
          </a:p>
          <a:p>
            <a:pPr marL="457200" lvl="0" indent="-228600">
              <a:lnSpc>
                <a:spcPct val="150000"/>
              </a:lnSpc>
              <a:spcBef>
                <a:spcPts val="500"/>
              </a:spcBef>
              <a:spcAft>
                <a:spcPts val="500"/>
              </a:spcAft>
              <a:buClr>
                <a:srgbClr val="000000"/>
              </a:buClr>
              <a:buFont typeface="Times New Roman"/>
              <a:buChar char="●"/>
            </a:pPr>
            <a:r>
              <a:rPr lang="en">
                <a:solidFill>
                  <a:srgbClr val="000000"/>
                </a:solidFill>
                <a:latin typeface="Times New Roman"/>
                <a:ea typeface="Times New Roman"/>
                <a:cs typeface="Times New Roman"/>
                <a:sym typeface="Times New Roman"/>
              </a:rPr>
              <a:t>The processor speed should be at least 2.2 GHZ.</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Software system attributes</a:t>
            </a:r>
          </a:p>
        </p:txBody>
      </p:sp>
      <p:sp>
        <p:nvSpPr>
          <p:cNvPr id="192" name="Shape 1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Reliability - </a:t>
            </a:r>
          </a:p>
          <a:p>
            <a:pPr marL="914400" lvl="1" indent="-228600" rtl="0">
              <a:lnSpc>
                <a:spcPct val="150000"/>
              </a:lnSpc>
              <a:spcBef>
                <a:spcPts val="500"/>
              </a:spcBef>
              <a:spcAft>
                <a:spcPts val="500"/>
              </a:spcAft>
              <a:buClr>
                <a:srgbClr val="000000"/>
              </a:buClr>
              <a:buFont typeface="Times New Roman"/>
              <a:buAutoNum type="alphaLcPeriod"/>
            </a:pPr>
            <a:r>
              <a:rPr lang="en">
                <a:solidFill>
                  <a:srgbClr val="000000"/>
                </a:solidFill>
                <a:latin typeface="Times New Roman"/>
                <a:ea typeface="Times New Roman"/>
                <a:cs typeface="Times New Roman"/>
                <a:sym typeface="Times New Roman"/>
              </a:rPr>
              <a:t>This algorithm should be able to identify objects in the image more accurately with the limited time</a:t>
            </a:r>
          </a:p>
          <a:p>
            <a:pPr marL="457200" lvl="0" indent="-228600" rtl="0">
              <a:lnSpc>
                <a:spcPct val="150000"/>
              </a:lnSpc>
              <a:spcBef>
                <a:spcPts val="500"/>
              </a:spcBef>
              <a:spcAft>
                <a:spcPts val="50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Availability - </a:t>
            </a:r>
          </a:p>
          <a:p>
            <a:pPr marL="914400" lvl="1" indent="-228600" rtl="0">
              <a:lnSpc>
                <a:spcPct val="150000"/>
              </a:lnSpc>
              <a:spcBef>
                <a:spcPts val="500"/>
              </a:spcBef>
              <a:spcAft>
                <a:spcPts val="500"/>
              </a:spcAft>
              <a:buClr>
                <a:srgbClr val="000000"/>
              </a:buClr>
              <a:buFont typeface="Times New Roman"/>
              <a:buAutoNum type="alphaLcPeriod"/>
            </a:pPr>
            <a:r>
              <a:rPr lang="en">
                <a:solidFill>
                  <a:srgbClr val="000000"/>
                </a:solidFill>
                <a:latin typeface="Times New Roman"/>
                <a:ea typeface="Times New Roman"/>
                <a:cs typeface="Times New Roman"/>
                <a:sym typeface="Times New Roman"/>
              </a:rPr>
              <a:t>This system should be available for any web user and they must have a proper Internet connection for maintaining availability. </a:t>
            </a:r>
          </a:p>
          <a:p>
            <a:pPr marL="457200" lvl="0" indent="-228600" rtl="0">
              <a:lnSpc>
                <a:spcPct val="150000"/>
              </a:lnSpc>
              <a:spcBef>
                <a:spcPts val="500"/>
              </a:spcBef>
              <a:spcAft>
                <a:spcPts val="50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Security - </a:t>
            </a:r>
          </a:p>
          <a:p>
            <a:pPr marL="914400" lvl="1" indent="-228600" rtl="0">
              <a:lnSpc>
                <a:spcPct val="150000"/>
              </a:lnSpc>
              <a:spcBef>
                <a:spcPts val="500"/>
              </a:spcBef>
              <a:spcAft>
                <a:spcPts val="500"/>
              </a:spcAft>
              <a:buClr>
                <a:srgbClr val="000000"/>
              </a:buClr>
              <a:buFont typeface="Times New Roman"/>
              <a:buAutoNum type="alphaLcPeriod"/>
            </a:pPr>
            <a:r>
              <a:rPr lang="en">
                <a:solidFill>
                  <a:srgbClr val="000000"/>
                </a:solidFill>
                <a:latin typeface="Times New Roman"/>
                <a:ea typeface="Times New Roman"/>
                <a:cs typeface="Times New Roman"/>
                <a:sym typeface="Times New Roman"/>
              </a:rPr>
              <a:t>The sample images are stored in the database. Therefore security is needed. And when user closed the application, uploaded images must be removed from the system.</a:t>
            </a:r>
          </a:p>
          <a:p>
            <a:pPr lvl="0" rtl="0">
              <a:lnSpc>
                <a:spcPct val="150000"/>
              </a:lnSpc>
              <a:spcBef>
                <a:spcPts val="500"/>
              </a:spcBef>
              <a:spcAft>
                <a:spcPts val="500"/>
              </a:spcAft>
              <a:buNone/>
            </a:pPr>
            <a:endParaRPr>
              <a:solidFill>
                <a:srgbClr val="000000"/>
              </a:solidFill>
              <a:latin typeface="Times New Roman"/>
              <a:ea typeface="Times New Roman"/>
              <a:cs typeface="Times New Roman"/>
              <a:sym typeface="Times New Roman"/>
            </a:endParaRPr>
          </a:p>
          <a:p>
            <a:pPr marL="0" lvl="0" indent="0" rtl="0">
              <a:lnSpc>
                <a:spcPct val="150000"/>
              </a:lnSpc>
              <a:spcBef>
                <a:spcPts val="500"/>
              </a:spcBef>
              <a:spcAft>
                <a:spcPts val="500"/>
              </a:spcAft>
              <a:buNone/>
            </a:pPr>
            <a:endParaRPr>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Software system attributes contd...</a:t>
            </a:r>
          </a:p>
          <a:p>
            <a:pPr lvl="0">
              <a:spcBef>
                <a:spcPts val="0"/>
              </a:spcBef>
              <a:buNone/>
            </a:pPr>
            <a:r>
              <a:rPr lang="en"/>
              <a:t> </a:t>
            </a:r>
          </a:p>
        </p:txBody>
      </p:sp>
      <p:sp>
        <p:nvSpPr>
          <p:cNvPr id="198" name="Shape 1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
              <a:t>4. </a:t>
            </a:r>
            <a:r>
              <a:rPr lang="en">
                <a:solidFill>
                  <a:srgbClr val="000000"/>
                </a:solidFill>
                <a:latin typeface="Times New Roman"/>
                <a:ea typeface="Times New Roman"/>
                <a:cs typeface="Times New Roman"/>
                <a:sym typeface="Times New Roman"/>
              </a:rPr>
              <a:t>Maintainability -</a:t>
            </a:r>
          </a:p>
          <a:p>
            <a:pPr lvl="0">
              <a:spcBef>
                <a:spcPts val="0"/>
              </a:spcBef>
              <a:buNone/>
            </a:pPr>
            <a:r>
              <a:rPr lang="en">
                <a:solidFill>
                  <a:srgbClr val="000000"/>
                </a:solidFill>
                <a:latin typeface="Times New Roman"/>
                <a:ea typeface="Times New Roman"/>
                <a:cs typeface="Times New Roman"/>
                <a:sym typeface="Times New Roman"/>
              </a:rPr>
              <a:t>	a. </a:t>
            </a:r>
            <a:r>
              <a:rPr lang="en" sz="1400">
                <a:solidFill>
                  <a:srgbClr val="000000"/>
                </a:solidFill>
                <a:latin typeface="Times New Roman"/>
                <a:ea typeface="Times New Roman"/>
                <a:cs typeface="Times New Roman"/>
                <a:sym typeface="Times New Roman"/>
              </a:rPr>
              <a:t>The system should be able to classify the images properly after the maintenance has done and updated  categories also need to be classified and give output correctly.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Purpose</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0"/>
              </a:spcBef>
              <a:spcAft>
                <a:spcPts val="1400"/>
              </a:spcAft>
              <a:buClr>
                <a:srgbClr val="000000"/>
              </a:buClr>
              <a:buFont typeface="Times New Roman"/>
            </a:pPr>
            <a:r>
              <a:rPr lang="en">
                <a:solidFill>
                  <a:srgbClr val="000000"/>
                </a:solidFill>
                <a:latin typeface="Times New Roman"/>
                <a:ea typeface="Times New Roman"/>
                <a:cs typeface="Times New Roman"/>
                <a:sym typeface="Times New Roman"/>
              </a:rPr>
              <a:t>The purpose of this SRS document is to provide a detailed overview of the research - Image content based classification of vacation/ tourism related images</a:t>
            </a:r>
          </a:p>
          <a:p>
            <a:pPr marL="457200" lvl="0" indent="-228600">
              <a:lnSpc>
                <a:spcPct val="150000"/>
              </a:lnSpc>
              <a:spcBef>
                <a:spcPts val="0"/>
              </a:spcBef>
              <a:spcAft>
                <a:spcPts val="1400"/>
              </a:spcAft>
              <a:buClr>
                <a:srgbClr val="000000"/>
              </a:buClr>
              <a:buFont typeface="Times New Roman"/>
            </a:pPr>
            <a:r>
              <a:rPr lang="en">
                <a:solidFill>
                  <a:srgbClr val="000000"/>
                </a:solidFill>
                <a:latin typeface="Times New Roman"/>
                <a:ea typeface="Times New Roman"/>
                <a:cs typeface="Times New Roman"/>
                <a:sym typeface="Times New Roman"/>
              </a:rPr>
              <a:t>This document’s target audience is users and developers who are involved in developing this algorithm for further classification.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Scope</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1400"/>
              </a:spcBef>
              <a:spcAft>
                <a:spcPts val="1400"/>
              </a:spcAft>
              <a:buClr>
                <a:srgbClr val="000000"/>
              </a:buClr>
              <a:buFont typeface="Times New Roman"/>
            </a:pPr>
            <a:r>
              <a:rPr lang="en">
                <a:solidFill>
                  <a:srgbClr val="000000"/>
                </a:solidFill>
                <a:latin typeface="Times New Roman"/>
                <a:ea typeface="Times New Roman"/>
                <a:cs typeface="Times New Roman"/>
                <a:sym typeface="Times New Roman"/>
              </a:rPr>
              <a:t>This document contains all the requirements for developing the proposed algorithm. </a:t>
            </a:r>
          </a:p>
          <a:p>
            <a:pPr marL="457200" lvl="0" indent="-228600" rtl="0">
              <a:lnSpc>
                <a:spcPct val="150000"/>
              </a:lnSpc>
              <a:spcBef>
                <a:spcPts val="1400"/>
              </a:spcBef>
              <a:spcAft>
                <a:spcPts val="1400"/>
              </a:spcAft>
              <a:buClr>
                <a:srgbClr val="000000"/>
              </a:buClr>
              <a:buFont typeface="Times New Roman"/>
            </a:pPr>
            <a:r>
              <a:rPr lang="en">
                <a:solidFill>
                  <a:srgbClr val="000000"/>
                </a:solidFill>
                <a:latin typeface="Times New Roman"/>
                <a:ea typeface="Times New Roman"/>
                <a:cs typeface="Times New Roman"/>
                <a:sym typeface="Times New Roman"/>
              </a:rPr>
              <a:t> In this document we mainly focus on aspects of our system functions.</a:t>
            </a:r>
          </a:p>
          <a:p>
            <a:pPr marL="457200" lvl="0" indent="-228600">
              <a:lnSpc>
                <a:spcPct val="150000"/>
              </a:lnSpc>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The scope is limited to explain only the functions. And the boundaries of the research It will not explain the implementation phase in detail.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Overall Description</a:t>
            </a:r>
          </a:p>
        </p:txBody>
      </p:sp>
      <p:sp>
        <p:nvSpPr>
          <p:cNvPr id="104" name="Shape 10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Image spatial representation and segmentation is the first step of our algorithm which separate the pixels of the image initially and then check the pixels whether they are in same region or not.</a:t>
            </a:r>
          </a:p>
          <a:p>
            <a:pPr marL="457200" lvl="0"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To do this process more accurately, we use random forest algorithm which has many decision trees.</a:t>
            </a:r>
          </a:p>
          <a:p>
            <a:pPr marL="457200" lvl="0" indent="-22860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Then image should be formed in order to output a meaningful object. Image formation process is used for that purpose.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Overall Description Contd...</a:t>
            </a:r>
          </a:p>
          <a:p>
            <a:pPr lvl="0">
              <a:spcBef>
                <a:spcPts val="0"/>
              </a:spcBef>
              <a:buNone/>
            </a:pPr>
            <a:endParaRPr/>
          </a:p>
        </p:txBody>
      </p:sp>
      <p:sp>
        <p:nvSpPr>
          <p:cNvPr id="110" name="Shape 11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Well-formed objects are input to the neural network to label the objects or identify the objects. To identify the objects in images, first we need to train sample objects.</a:t>
            </a:r>
          </a:p>
          <a:p>
            <a:pPr marL="457200" lvl="0" indent="-22860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From the identified objects in the image, context should be classified.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Product Perspective </a:t>
            </a:r>
          </a:p>
        </p:txBody>
      </p:sp>
      <p:sp>
        <p:nvSpPr>
          <p:cNvPr id="116" name="Shape 11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[1] has used “splitting and merging” method for image segmentation which has a pyramidal structure.</a:t>
            </a:r>
          </a:p>
          <a:p>
            <a:pPr marL="914400" lvl="1"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But there is a problem </a:t>
            </a:r>
            <a:r>
              <a:rPr lang="en">
                <a:solidFill>
                  <a:srgbClr val="000000"/>
                </a:solidFill>
                <a:highlight>
                  <a:srgbClr val="FFFFFF"/>
                </a:highlight>
                <a:latin typeface="Times New Roman"/>
                <a:ea typeface="Times New Roman"/>
                <a:cs typeface="Times New Roman"/>
                <a:sym typeface="Times New Roman"/>
              </a:rPr>
              <a:t>that any two regions may be merged if adjacent and if the larger region satisfies the homogeneity criteria</a:t>
            </a:r>
          </a:p>
          <a:p>
            <a:pPr marL="457200" lvl="0" indent="-228600" rtl="0">
              <a:lnSpc>
                <a:spcPct val="150000"/>
              </a:lnSpc>
              <a:spcBef>
                <a:spcPts val="500"/>
              </a:spcBef>
              <a:spcAft>
                <a:spcPts val="500"/>
              </a:spcAft>
              <a:buClr>
                <a:srgbClr val="000000"/>
              </a:buClr>
              <a:buFont typeface="Times New Roman"/>
            </a:pPr>
            <a:r>
              <a:rPr lang="en">
                <a:solidFill>
                  <a:srgbClr val="000000"/>
                </a:solidFill>
                <a:highlight>
                  <a:srgbClr val="FFFFFF"/>
                </a:highlight>
                <a:latin typeface="Times New Roman"/>
                <a:ea typeface="Times New Roman"/>
                <a:cs typeface="Times New Roman"/>
                <a:sym typeface="Times New Roman"/>
              </a:rPr>
              <a:t>[2] has used histogram based method which is efficient compared to others</a:t>
            </a:r>
          </a:p>
          <a:p>
            <a:pPr marL="914400" lvl="1" indent="-228600" rtl="0">
              <a:lnSpc>
                <a:spcPct val="150000"/>
              </a:lnSpc>
              <a:spcBef>
                <a:spcPts val="500"/>
              </a:spcBef>
              <a:spcAft>
                <a:spcPts val="500"/>
              </a:spcAft>
              <a:buClr>
                <a:srgbClr val="000000"/>
              </a:buClr>
              <a:buFont typeface="Times New Roman"/>
            </a:pPr>
            <a:r>
              <a:rPr lang="en">
                <a:solidFill>
                  <a:srgbClr val="000000"/>
                </a:solidFill>
                <a:highlight>
                  <a:srgbClr val="FFFFFF"/>
                </a:highlight>
                <a:latin typeface="Times New Roman"/>
                <a:ea typeface="Times New Roman"/>
                <a:cs typeface="Times New Roman"/>
                <a:sym typeface="Times New Roman"/>
              </a:rPr>
              <a:t>But the problem is it's very difficult to identify the peaks and the valleys in the image.</a:t>
            </a:r>
          </a:p>
          <a:p>
            <a:pPr marL="457200" lvl="0" indent="0" rtl="0">
              <a:lnSpc>
                <a:spcPct val="115000"/>
              </a:lnSpc>
              <a:spcBef>
                <a:spcPts val="500"/>
              </a:spcBef>
              <a:spcAft>
                <a:spcPts val="500"/>
              </a:spcAft>
              <a:buNone/>
            </a:pPr>
            <a:endParaRPr>
              <a:solidFill>
                <a:srgbClr val="000000"/>
              </a:solidFill>
              <a:highlight>
                <a:srgbClr val="FFFFFF"/>
              </a:highlight>
              <a:latin typeface="Times New Roman"/>
              <a:ea typeface="Times New Roman"/>
              <a:cs typeface="Times New Roman"/>
              <a:sym typeface="Times New Roman"/>
            </a:endParaRPr>
          </a:p>
          <a:p>
            <a:pPr lvl="0" rtl="0">
              <a:lnSpc>
                <a:spcPct val="150000"/>
              </a:lnSpc>
              <a:spcBef>
                <a:spcPts val="500"/>
              </a:spcBef>
              <a:spcAft>
                <a:spcPts val="500"/>
              </a:spcAft>
              <a:buNone/>
            </a:pPr>
            <a:r>
              <a:rPr lang="en" sz="800" b="1">
                <a:solidFill>
                  <a:srgbClr val="000000"/>
                </a:solidFill>
                <a:latin typeface="Times New Roman"/>
                <a:ea typeface="Times New Roman"/>
                <a:cs typeface="Times New Roman"/>
                <a:sym typeface="Times New Roman"/>
              </a:rPr>
              <a:t> </a:t>
            </a:r>
            <a:r>
              <a:rPr lang="en" sz="800">
                <a:solidFill>
                  <a:srgbClr val="000000"/>
                </a:solidFill>
                <a:latin typeface="Times New Roman"/>
                <a:ea typeface="Times New Roman"/>
                <a:cs typeface="Times New Roman"/>
                <a:sym typeface="Times New Roman"/>
              </a:rPr>
              <a:t>[1]         Toru Tamaki, Tsuyoshi Yamamura and Noboru Ohnishi: “Image segmentation and object extraction based on geometric features of regions”,Part of IS&amp;T/SPIE Conf. on VCIP'99, SPIE Vol.3653, Part Two, pp.937{945 (1999 1)</a:t>
            </a:r>
          </a:p>
          <a:p>
            <a:pPr lvl="0" rtl="0">
              <a:lnSpc>
                <a:spcPct val="150000"/>
              </a:lnSpc>
              <a:spcBef>
                <a:spcPts val="500"/>
              </a:spcBef>
              <a:spcAft>
                <a:spcPts val="500"/>
              </a:spcAft>
              <a:buNone/>
            </a:pPr>
            <a:r>
              <a:rPr lang="en" sz="800">
                <a:solidFill>
                  <a:srgbClr val="000000"/>
                </a:solidFill>
                <a:latin typeface="Times New Roman"/>
                <a:ea typeface="Times New Roman"/>
                <a:cs typeface="Times New Roman"/>
                <a:sym typeface="Times New Roman"/>
              </a:rPr>
              <a:t>[2]        Linda G. Shapiro and George C. Stockman (2001): “Computer Vision”, pp 279-325, New Jersey, Prentice-Hall, ISBN 0-13-030796-3</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Product Perspective Contd...</a:t>
            </a:r>
          </a:p>
        </p:txBody>
      </p:sp>
      <p:sp>
        <p:nvSpPr>
          <p:cNvPr id="122" name="Shape 12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[3] and [4] have used convolutional neural network which trains large no of images for object identification purpose</a:t>
            </a:r>
          </a:p>
          <a:p>
            <a:pPr marL="457200" lvl="0"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But the problem is that their network’s performance degrades if a single convolutional layer is removed. </a:t>
            </a:r>
          </a:p>
          <a:p>
            <a:pPr marL="457200" lvl="0" indent="-228600" rtl="0">
              <a:lnSpc>
                <a:spcPct val="150000"/>
              </a:lnSpc>
              <a:spcBef>
                <a:spcPts val="500"/>
              </a:spcBef>
              <a:spcAft>
                <a:spcPts val="500"/>
              </a:spcAft>
              <a:buClr>
                <a:srgbClr val="000000"/>
              </a:buClr>
              <a:buFont typeface="Times New Roman"/>
            </a:pPr>
            <a:r>
              <a:rPr lang="en">
                <a:solidFill>
                  <a:srgbClr val="000000"/>
                </a:solidFill>
                <a:latin typeface="Times New Roman"/>
                <a:ea typeface="Times New Roman"/>
                <a:cs typeface="Times New Roman"/>
                <a:sym typeface="Times New Roman"/>
              </a:rPr>
              <a:t>We use Recursive Neural Network. The advantage of using RNN is it provides a better solution to minimize the error rate. </a:t>
            </a:r>
          </a:p>
          <a:p>
            <a:pPr lvl="0" rtl="0">
              <a:lnSpc>
                <a:spcPct val="150000"/>
              </a:lnSpc>
              <a:spcBef>
                <a:spcPts val="500"/>
              </a:spcBef>
              <a:spcAft>
                <a:spcPts val="500"/>
              </a:spcAft>
              <a:buNone/>
            </a:pPr>
            <a:endParaRPr>
              <a:solidFill>
                <a:srgbClr val="000000"/>
              </a:solidFill>
              <a:latin typeface="Times New Roman"/>
              <a:ea typeface="Times New Roman"/>
              <a:cs typeface="Times New Roman"/>
              <a:sym typeface="Times New Roman"/>
            </a:endParaRPr>
          </a:p>
          <a:p>
            <a:pPr lvl="0" rtl="0">
              <a:lnSpc>
                <a:spcPct val="150000"/>
              </a:lnSpc>
              <a:spcBef>
                <a:spcPts val="500"/>
              </a:spcBef>
              <a:spcAft>
                <a:spcPts val="500"/>
              </a:spcAft>
              <a:buNone/>
            </a:pPr>
            <a:r>
              <a:rPr lang="en" sz="800">
                <a:solidFill>
                  <a:srgbClr val="000000"/>
                </a:solidFill>
                <a:latin typeface="Times New Roman"/>
                <a:ea typeface="Times New Roman"/>
                <a:cs typeface="Times New Roman"/>
                <a:sym typeface="Times New Roman"/>
              </a:rPr>
              <a:t>[3] Howard, A. G., "Some Improvements on Deep Convolutional Neural Network Based Image Classification", </a:t>
            </a:r>
            <a:r>
              <a:rPr lang="en" sz="800" i="1">
                <a:solidFill>
                  <a:srgbClr val="000000"/>
                </a:solidFill>
                <a:latin typeface="Times New Roman"/>
                <a:ea typeface="Times New Roman"/>
                <a:cs typeface="Times New Roman"/>
                <a:sym typeface="Times New Roman"/>
              </a:rPr>
              <a:t>arXiv preprint arXiv:1312.5402, 2013.</a:t>
            </a:r>
          </a:p>
          <a:p>
            <a:pPr lvl="0">
              <a:lnSpc>
                <a:spcPct val="150000"/>
              </a:lnSpc>
              <a:spcBef>
                <a:spcPts val="500"/>
              </a:spcBef>
              <a:spcAft>
                <a:spcPts val="500"/>
              </a:spcAft>
              <a:buNone/>
            </a:pPr>
            <a:r>
              <a:rPr lang="en" sz="800">
                <a:solidFill>
                  <a:srgbClr val="000000"/>
                </a:solidFill>
                <a:latin typeface="Times New Roman"/>
                <a:ea typeface="Times New Roman"/>
                <a:cs typeface="Times New Roman"/>
                <a:sym typeface="Times New Roman"/>
              </a:rPr>
              <a:t>[4]   Krizhevsky, A., Sutskever I., and Hinton, G., "Imagenet classification with deep convolutional neural networks", </a:t>
            </a:r>
            <a:r>
              <a:rPr lang="en" sz="800" i="1">
                <a:solidFill>
                  <a:srgbClr val="000000"/>
                </a:solidFill>
                <a:latin typeface="Times New Roman"/>
                <a:ea typeface="Times New Roman"/>
                <a:cs typeface="Times New Roman"/>
                <a:sym typeface="Times New Roman"/>
              </a:rPr>
              <a:t>Advances in neural information processing systems, 2012.</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User Interface</a:t>
            </a:r>
          </a:p>
        </p:txBody>
      </p:sp>
      <p:pic>
        <p:nvPicPr>
          <p:cNvPr id="1026" name="Picture 2" descr="https://lh4.googleusercontent.com/W7e4Ilb7YhpCjCA_ZRjUZsoaaj4UFgSgOToxmb9HSNlVzwBEA0VquRWr_aObTlaIY1qEOh_kxi5MD3XP1fjhi3n7Wjp20xhplTmV2zMybJT4zwbWcqM-ZK4f5VLI-U7drKGKcn_0w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924560"/>
            <a:ext cx="5172635" cy="38655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2050" name="Picture 2" descr="https://lh3.googleusercontent.com/q_apx2pcoCeZdRUPt10tBjSs8cHLzBQmR2N61zH45b3swPqM0-LcRUKqIOgmotBE-njmSZCNtvadQB5t0V5p5MDS7P0UiyThCNulrKXGG9I-yk61a43LLeUo0_BXzq3wI3Li5cBLih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47" y="186036"/>
            <a:ext cx="6427694" cy="4197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On-screen Show (16:9)</PresentationFormat>
  <Paragraphs>72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Times New Roman</vt:lpstr>
      <vt:lpstr>Arial</vt:lpstr>
      <vt:lpstr>Roboto</vt:lpstr>
      <vt:lpstr>geometric</vt:lpstr>
      <vt:lpstr>Image content based classification of  vacation/ tourism related images</vt:lpstr>
      <vt:lpstr>Purpose</vt:lpstr>
      <vt:lpstr>Scope</vt:lpstr>
      <vt:lpstr>Overall Description</vt:lpstr>
      <vt:lpstr>Overall Description Contd... </vt:lpstr>
      <vt:lpstr>Product Perspective </vt:lpstr>
      <vt:lpstr>Product Perspective Contd...</vt:lpstr>
      <vt:lpstr>User Interface</vt:lpstr>
      <vt:lpstr>PowerPoint Presentation</vt:lpstr>
      <vt:lpstr>Software Interfaces</vt:lpstr>
      <vt:lpstr>Communication Interface</vt:lpstr>
      <vt:lpstr>High Level Diagram</vt:lpstr>
      <vt:lpstr>Use case</vt:lpstr>
      <vt:lpstr>Constraints</vt:lpstr>
      <vt:lpstr>Apportioning Requirement</vt:lpstr>
      <vt:lpstr>Class Diagram</vt:lpstr>
      <vt:lpstr>Performance Requirement</vt:lpstr>
      <vt:lpstr>Software system attributes</vt:lpstr>
      <vt:lpstr>Software system attributes contd...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content based classification of  vacation/ tourism related images</dc:title>
  <cp:lastModifiedBy>viraj</cp:lastModifiedBy>
  <cp:revision>2</cp:revision>
  <dcterms:modified xsi:type="dcterms:W3CDTF">2016-08-19T10:39:56Z</dcterms:modified>
</cp:coreProperties>
</file>