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9" r:id="rId22"/>
    <p:sldId id="276" r:id="rId23"/>
    <p:sldId id="277" r:id="rId24"/>
    <p:sldId id="278" r:id="rId25"/>
    <p:sldId id="279" r:id="rId26"/>
    <p:sldId id="280" r:id="rId27"/>
    <p:sldId id="281" r:id="rId28"/>
    <p:sldId id="282" r:id="rId29"/>
    <p:sldId id="283" r:id="rId30"/>
    <p:sldId id="285" r:id="rId31"/>
    <p:sldId id="286" r:id="rId32"/>
    <p:sldId id="288" r:id="rId33"/>
    <p:sldId id="290" r:id="rId3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934FA7-EB3A-4F8D-82EF-54FB3C1E9EE7}" v="2" dt="2024-06-08T12:36:33.0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88442" autoAdjust="0"/>
  </p:normalViewPr>
  <p:slideViewPr>
    <p:cSldViewPr>
      <p:cViewPr varScale="1">
        <p:scale>
          <a:sx n="56" d="100"/>
          <a:sy n="56" d="100"/>
        </p:scale>
        <p:origin x="138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sse Drongesen" userId="86cd602d5b777118" providerId="LiveId" clId="{CC934FA7-EB3A-4F8D-82EF-54FB3C1E9EE7}"/>
    <pc:docChg chg="modSld">
      <pc:chgData name="Lasse Drongesen" userId="86cd602d5b777118" providerId="LiveId" clId="{CC934FA7-EB3A-4F8D-82EF-54FB3C1E9EE7}" dt="2024-06-08T15:09:47.828" v="3" actId="166"/>
      <pc:docMkLst>
        <pc:docMk/>
      </pc:docMkLst>
      <pc:sldChg chg="modSp">
        <pc:chgData name="Lasse Drongesen" userId="86cd602d5b777118" providerId="LiveId" clId="{CC934FA7-EB3A-4F8D-82EF-54FB3C1E9EE7}" dt="2024-06-08T12:36:33.002" v="1" actId="20578"/>
        <pc:sldMkLst>
          <pc:docMk/>
          <pc:sldMk cId="0" sldId="271"/>
        </pc:sldMkLst>
        <pc:spChg chg="mod">
          <ac:chgData name="Lasse Drongesen" userId="86cd602d5b777118" providerId="LiveId" clId="{CC934FA7-EB3A-4F8D-82EF-54FB3C1E9EE7}" dt="2024-06-08T12:36:33.002" v="1" actId="20578"/>
          <ac:spMkLst>
            <pc:docMk/>
            <pc:sldMk cId="0" sldId="271"/>
            <ac:spMk id="5" creationId="{00000000-0000-0000-0000-000000000000}"/>
          </ac:spMkLst>
        </pc:spChg>
      </pc:sldChg>
      <pc:sldChg chg="modSp mod">
        <pc:chgData name="Lasse Drongesen" userId="86cd602d5b777118" providerId="LiveId" clId="{CC934FA7-EB3A-4F8D-82EF-54FB3C1E9EE7}" dt="2024-06-08T15:09:47.828" v="3" actId="166"/>
        <pc:sldMkLst>
          <pc:docMk/>
          <pc:sldMk cId="3339075587" sldId="290"/>
        </pc:sldMkLst>
        <pc:picChg chg="mod ord">
          <ac:chgData name="Lasse Drongesen" userId="86cd602d5b777118" providerId="LiveId" clId="{CC934FA7-EB3A-4F8D-82EF-54FB3C1E9EE7}" dt="2024-06-08T15:09:47.828" v="3" actId="166"/>
          <ac:picMkLst>
            <pc:docMk/>
            <pc:sldMk cId="3339075587" sldId="290"/>
            <ac:picMk id="4" creationId="{97B5B21D-1E0B-4088-8FB9-E3D95F2AEC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6" name="Holder 6"/>
          <p:cNvSpPr>
            <a:spLocks noGrp="1"/>
          </p:cNvSpPr>
          <p:nvPr>
            <p:ph type="sldNum" sz="quarter" idx="7"/>
          </p:nvPr>
        </p:nvSpPr>
        <p:spPr/>
        <p:txBody>
          <a:bodyPr lIns="0" tIns="0" rIns="0" bIns="0"/>
          <a:lstStyle>
            <a:lvl1pPr>
              <a:defRPr sz="2000" b="0" i="0">
                <a:solidFill>
                  <a:schemeClr val="tx1"/>
                </a:solidFill>
                <a:latin typeface="Arial"/>
                <a:cs typeface="Arial"/>
              </a:defRPr>
            </a:lvl1pPr>
          </a:lstStyle>
          <a:p>
            <a:pPr marL="153670">
              <a:lnSpc>
                <a:spcPts val="2310"/>
              </a:lnSpc>
            </a:pPr>
            <a:r>
              <a:rPr dirty="0"/>
              <a:t>2-</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333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6" name="Holder 6"/>
          <p:cNvSpPr>
            <a:spLocks noGrp="1"/>
          </p:cNvSpPr>
          <p:nvPr>
            <p:ph type="sldNum" sz="quarter" idx="7"/>
          </p:nvPr>
        </p:nvSpPr>
        <p:spPr/>
        <p:txBody>
          <a:bodyPr lIns="0" tIns="0" rIns="0" bIns="0"/>
          <a:lstStyle>
            <a:lvl1pPr>
              <a:defRPr sz="2000" b="0" i="0">
                <a:solidFill>
                  <a:schemeClr val="tx1"/>
                </a:solidFill>
                <a:latin typeface="Arial"/>
                <a:cs typeface="Arial"/>
              </a:defRPr>
            </a:lvl1pPr>
          </a:lstStyle>
          <a:p>
            <a:pPr marL="153670">
              <a:lnSpc>
                <a:spcPts val="2310"/>
              </a:lnSpc>
            </a:pPr>
            <a:r>
              <a:rPr dirty="0"/>
              <a:t>2-</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333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7" name="Holder 7"/>
          <p:cNvSpPr>
            <a:spLocks noGrp="1"/>
          </p:cNvSpPr>
          <p:nvPr>
            <p:ph type="sldNum" sz="quarter" idx="7"/>
          </p:nvPr>
        </p:nvSpPr>
        <p:spPr/>
        <p:txBody>
          <a:bodyPr lIns="0" tIns="0" rIns="0" bIns="0"/>
          <a:lstStyle>
            <a:lvl1pPr>
              <a:defRPr sz="2000" b="0" i="0">
                <a:solidFill>
                  <a:schemeClr val="tx1"/>
                </a:solidFill>
                <a:latin typeface="Arial"/>
                <a:cs typeface="Arial"/>
              </a:defRPr>
            </a:lvl1pPr>
          </a:lstStyle>
          <a:p>
            <a:pPr marL="153670">
              <a:lnSpc>
                <a:spcPts val="2310"/>
              </a:lnSpc>
            </a:pPr>
            <a:r>
              <a:rPr dirty="0"/>
              <a:t>2-</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42646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3333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5" name="Holder 5"/>
          <p:cNvSpPr>
            <a:spLocks noGrp="1"/>
          </p:cNvSpPr>
          <p:nvPr>
            <p:ph type="sldNum" sz="quarter" idx="7"/>
          </p:nvPr>
        </p:nvSpPr>
        <p:spPr/>
        <p:txBody>
          <a:bodyPr lIns="0" tIns="0" rIns="0" bIns="0"/>
          <a:lstStyle>
            <a:lvl1pPr>
              <a:defRPr sz="2000" b="0" i="0">
                <a:solidFill>
                  <a:schemeClr val="tx1"/>
                </a:solidFill>
                <a:latin typeface="Arial"/>
                <a:cs typeface="Arial"/>
              </a:defRPr>
            </a:lvl1pPr>
          </a:lstStyle>
          <a:p>
            <a:pPr marL="153670">
              <a:lnSpc>
                <a:spcPts val="2310"/>
              </a:lnSpc>
            </a:pPr>
            <a:r>
              <a:rPr dirty="0"/>
              <a:t>2-</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4" name="Holder 4"/>
          <p:cNvSpPr>
            <a:spLocks noGrp="1"/>
          </p:cNvSpPr>
          <p:nvPr>
            <p:ph type="sldNum" sz="quarter" idx="7"/>
          </p:nvPr>
        </p:nvSpPr>
        <p:spPr/>
        <p:txBody>
          <a:bodyPr lIns="0" tIns="0" rIns="0" bIns="0"/>
          <a:lstStyle>
            <a:lvl1pPr>
              <a:defRPr sz="2000" b="0" i="0">
                <a:solidFill>
                  <a:schemeClr val="tx1"/>
                </a:solidFill>
                <a:latin typeface="Arial"/>
                <a:cs typeface="Arial"/>
              </a:defRPr>
            </a:lvl1pPr>
          </a:lstStyle>
          <a:p>
            <a:pPr marL="153670">
              <a:lnSpc>
                <a:spcPts val="2310"/>
              </a:lnSpc>
            </a:pPr>
            <a:r>
              <a:rPr dirty="0"/>
              <a:t>2-</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6070" y="635000"/>
            <a:ext cx="6041390" cy="452119"/>
          </a:xfrm>
          <a:prstGeom prst="rect">
            <a:avLst/>
          </a:prstGeom>
        </p:spPr>
        <p:txBody>
          <a:bodyPr wrap="square" lIns="0" tIns="0" rIns="0" bIns="0">
            <a:spAutoFit/>
          </a:bodyPr>
          <a:lstStyle>
            <a:lvl1pPr>
              <a:defRPr sz="2800" b="1" i="0">
                <a:solidFill>
                  <a:srgbClr val="3333CC"/>
                </a:solidFill>
                <a:latin typeface="Arial"/>
                <a:cs typeface="Arial"/>
              </a:defRPr>
            </a:lvl1pPr>
          </a:lstStyle>
          <a:p>
            <a:endParaRPr/>
          </a:p>
        </p:txBody>
      </p:sp>
      <p:sp>
        <p:nvSpPr>
          <p:cNvPr id="3" name="Holder 3"/>
          <p:cNvSpPr>
            <a:spLocks noGrp="1"/>
          </p:cNvSpPr>
          <p:nvPr>
            <p:ph type="body" idx="1"/>
          </p:nvPr>
        </p:nvSpPr>
        <p:spPr>
          <a:xfrm>
            <a:off x="1344930" y="2244089"/>
            <a:ext cx="5962015" cy="4064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6/8/2024</a:t>
            </a:fld>
            <a:endParaRPr lang="en-US"/>
          </a:p>
        </p:txBody>
      </p:sp>
      <p:sp>
        <p:nvSpPr>
          <p:cNvPr id="6" name="Holder 6"/>
          <p:cNvSpPr>
            <a:spLocks noGrp="1"/>
          </p:cNvSpPr>
          <p:nvPr>
            <p:ph type="sldNum" sz="quarter" idx="7"/>
          </p:nvPr>
        </p:nvSpPr>
        <p:spPr>
          <a:xfrm>
            <a:off x="8303259" y="6356280"/>
            <a:ext cx="560704" cy="309245"/>
          </a:xfrm>
          <a:prstGeom prst="rect">
            <a:avLst/>
          </a:prstGeom>
        </p:spPr>
        <p:txBody>
          <a:bodyPr wrap="square" lIns="0" tIns="0" rIns="0" bIns="0">
            <a:spAutoFit/>
          </a:bodyPr>
          <a:lstStyle>
            <a:lvl1pPr>
              <a:defRPr sz="2000" b="0" i="0">
                <a:solidFill>
                  <a:schemeClr val="tx1"/>
                </a:solidFill>
                <a:latin typeface="Arial"/>
                <a:cs typeface="Arial"/>
              </a:defRPr>
            </a:lvl1pPr>
          </a:lstStyle>
          <a:p>
            <a:pPr marL="153670">
              <a:lnSpc>
                <a:spcPts val="2310"/>
              </a:lnSpc>
            </a:pPr>
            <a:r>
              <a:rPr dirty="0"/>
              <a:t>2-</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unicode.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670" y="2260600"/>
            <a:ext cx="4618355" cy="2119630"/>
          </a:xfrm>
          <a:prstGeom prst="rect">
            <a:avLst/>
          </a:prstGeom>
        </p:spPr>
        <p:txBody>
          <a:bodyPr vert="horz" wrap="square" lIns="0" tIns="12700" rIns="0" bIns="0" rtlCol="0">
            <a:spAutoFit/>
          </a:bodyPr>
          <a:lstStyle/>
          <a:p>
            <a:pPr marL="12700">
              <a:lnSpc>
                <a:spcPts val="5565"/>
              </a:lnSpc>
              <a:spcBef>
                <a:spcPts val="100"/>
              </a:spcBef>
            </a:pPr>
            <a:r>
              <a:rPr sz="4800" spc="-10" dirty="0"/>
              <a:t>Chapter</a:t>
            </a:r>
            <a:r>
              <a:rPr sz="4800" spc="-20" dirty="0"/>
              <a:t> </a:t>
            </a:r>
            <a:r>
              <a:rPr sz="4800" dirty="0"/>
              <a:t>2</a:t>
            </a:r>
          </a:p>
          <a:p>
            <a:pPr marL="12700" marR="5080">
              <a:lnSpc>
                <a:spcPts val="5360"/>
              </a:lnSpc>
              <a:spcBef>
                <a:spcPts val="315"/>
              </a:spcBef>
            </a:pPr>
            <a:r>
              <a:rPr sz="4800" b="0" spc="-5" dirty="0">
                <a:latin typeface="Arial"/>
                <a:cs typeface="Arial"/>
              </a:rPr>
              <a:t>Bits, Data</a:t>
            </a:r>
            <a:r>
              <a:rPr sz="4800" b="0" spc="-155" dirty="0">
                <a:latin typeface="Arial"/>
                <a:cs typeface="Arial"/>
              </a:rPr>
              <a:t> </a:t>
            </a:r>
            <a:r>
              <a:rPr sz="4800" b="0" spc="-50" dirty="0">
                <a:latin typeface="Arial"/>
                <a:cs typeface="Arial"/>
              </a:rPr>
              <a:t>Types,  </a:t>
            </a:r>
            <a:r>
              <a:rPr sz="4800" b="0" spc="-5" dirty="0">
                <a:latin typeface="Arial"/>
                <a:cs typeface="Arial"/>
              </a:rPr>
              <a:t>and</a:t>
            </a:r>
            <a:r>
              <a:rPr sz="4800" b="0" spc="-45" dirty="0">
                <a:latin typeface="Arial"/>
                <a:cs typeface="Arial"/>
              </a:rPr>
              <a:t> </a:t>
            </a:r>
            <a:r>
              <a:rPr sz="4800" b="0" spc="-5" dirty="0">
                <a:latin typeface="Arial"/>
                <a:cs typeface="Arial"/>
              </a:rPr>
              <a:t>Operations</a:t>
            </a:r>
            <a:endParaRPr sz="4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5968365" cy="452120"/>
          </a:xfrm>
          <a:prstGeom prst="rect">
            <a:avLst/>
          </a:prstGeom>
        </p:spPr>
        <p:txBody>
          <a:bodyPr vert="horz" wrap="square" lIns="0" tIns="12700" rIns="0" bIns="0" rtlCol="0">
            <a:spAutoFit/>
          </a:bodyPr>
          <a:lstStyle/>
          <a:p>
            <a:pPr marL="12700">
              <a:lnSpc>
                <a:spcPct val="100000"/>
              </a:lnSpc>
              <a:spcBef>
                <a:spcPts val="100"/>
              </a:spcBef>
            </a:pPr>
            <a:r>
              <a:rPr spc="-10" dirty="0"/>
              <a:t>Two’s </a:t>
            </a:r>
            <a:r>
              <a:rPr spc="-5" dirty="0"/>
              <a:t>Complement</a:t>
            </a:r>
            <a:r>
              <a:rPr spc="-40" dirty="0"/>
              <a:t> </a:t>
            </a:r>
            <a:r>
              <a:rPr spc="-5" dirty="0"/>
              <a:t>Representation</a:t>
            </a:r>
          </a:p>
        </p:txBody>
      </p:sp>
      <p:sp>
        <p:nvSpPr>
          <p:cNvPr id="4" name="object 4"/>
          <p:cNvSpPr txBox="1"/>
          <p:nvPr/>
        </p:nvSpPr>
        <p:spPr>
          <a:xfrm>
            <a:off x="306070" y="1096517"/>
            <a:ext cx="6831330" cy="2284730"/>
          </a:xfrm>
          <a:prstGeom prst="rect">
            <a:avLst/>
          </a:prstGeom>
        </p:spPr>
        <p:txBody>
          <a:bodyPr vert="horz" wrap="square" lIns="0" tIns="70485" rIns="0" bIns="0" rtlCol="0">
            <a:spAutoFit/>
          </a:bodyPr>
          <a:lstStyle/>
          <a:p>
            <a:pPr marL="12700">
              <a:lnSpc>
                <a:spcPct val="100000"/>
              </a:lnSpc>
              <a:spcBef>
                <a:spcPts val="555"/>
              </a:spcBef>
            </a:pPr>
            <a:r>
              <a:rPr sz="2400" b="1" spc="-5" dirty="0">
                <a:latin typeface="Arial"/>
                <a:cs typeface="Arial"/>
              </a:rPr>
              <a:t>If number is positive or</a:t>
            </a:r>
            <a:r>
              <a:rPr sz="2400" b="1" spc="50" dirty="0">
                <a:latin typeface="Arial"/>
                <a:cs typeface="Arial"/>
              </a:rPr>
              <a:t> </a:t>
            </a:r>
            <a:r>
              <a:rPr sz="2400" b="1" spc="-5" dirty="0">
                <a:latin typeface="Arial"/>
                <a:cs typeface="Arial"/>
              </a:rPr>
              <a:t>zero,</a:t>
            </a:r>
            <a:endParaRPr sz="2400">
              <a:latin typeface="Arial"/>
              <a:cs typeface="Arial"/>
            </a:endParaRPr>
          </a:p>
          <a:p>
            <a:pPr marL="588010" indent="-233679">
              <a:lnSpc>
                <a:spcPct val="100000"/>
              </a:lnSpc>
              <a:spcBef>
                <a:spcPts val="380"/>
              </a:spcBef>
              <a:buFont typeface="Arial"/>
              <a:buChar char="•"/>
              <a:tabLst>
                <a:tab pos="587375" algn="l"/>
                <a:tab pos="588010" algn="l"/>
              </a:tabLst>
            </a:pPr>
            <a:r>
              <a:rPr sz="2000" b="1" spc="-5" dirty="0">
                <a:latin typeface="Arial"/>
                <a:cs typeface="Arial"/>
              </a:rPr>
              <a:t>normal binary </a:t>
            </a:r>
            <a:r>
              <a:rPr sz="2000" b="1" dirty="0">
                <a:latin typeface="Arial"/>
                <a:cs typeface="Arial"/>
              </a:rPr>
              <a:t>representation, zeroes </a:t>
            </a:r>
            <a:r>
              <a:rPr sz="2000" b="1" spc="-5" dirty="0">
                <a:latin typeface="Arial"/>
                <a:cs typeface="Arial"/>
              </a:rPr>
              <a:t>in </a:t>
            </a:r>
            <a:r>
              <a:rPr sz="2000" b="1" dirty="0">
                <a:latin typeface="Arial"/>
                <a:cs typeface="Arial"/>
              </a:rPr>
              <a:t>upper</a:t>
            </a:r>
            <a:r>
              <a:rPr sz="2000" b="1" spc="-85" dirty="0">
                <a:latin typeface="Arial"/>
                <a:cs typeface="Arial"/>
              </a:rPr>
              <a:t> </a:t>
            </a:r>
            <a:r>
              <a:rPr sz="2000" b="1" dirty="0">
                <a:latin typeface="Arial"/>
                <a:cs typeface="Arial"/>
              </a:rPr>
              <a:t>bit(s)</a:t>
            </a:r>
            <a:endParaRPr sz="2000">
              <a:latin typeface="Arial"/>
              <a:cs typeface="Arial"/>
            </a:endParaRPr>
          </a:p>
          <a:p>
            <a:pPr marL="12700">
              <a:lnSpc>
                <a:spcPct val="100000"/>
              </a:lnSpc>
              <a:spcBef>
                <a:spcPts val="450"/>
              </a:spcBef>
            </a:pPr>
            <a:r>
              <a:rPr sz="2400" b="1" spc="-5" dirty="0">
                <a:latin typeface="Arial"/>
                <a:cs typeface="Arial"/>
              </a:rPr>
              <a:t>If number is</a:t>
            </a:r>
            <a:r>
              <a:rPr sz="2400" b="1" spc="25" dirty="0">
                <a:latin typeface="Arial"/>
                <a:cs typeface="Arial"/>
              </a:rPr>
              <a:t> </a:t>
            </a:r>
            <a:r>
              <a:rPr sz="2400" b="1" spc="-5" dirty="0">
                <a:latin typeface="Arial"/>
                <a:cs typeface="Arial"/>
              </a:rPr>
              <a:t>negative,</a:t>
            </a:r>
            <a:endParaRPr sz="2400">
              <a:latin typeface="Arial"/>
              <a:cs typeface="Arial"/>
            </a:endParaRPr>
          </a:p>
          <a:p>
            <a:pPr marL="588010" indent="-233679">
              <a:lnSpc>
                <a:spcPct val="100000"/>
              </a:lnSpc>
              <a:spcBef>
                <a:spcPts val="390"/>
              </a:spcBef>
              <a:buFont typeface="Arial"/>
              <a:buChar char="•"/>
              <a:tabLst>
                <a:tab pos="587375" algn="l"/>
                <a:tab pos="588010" algn="l"/>
              </a:tabLst>
            </a:pPr>
            <a:r>
              <a:rPr sz="2000" b="1" dirty="0">
                <a:latin typeface="Arial"/>
                <a:cs typeface="Arial"/>
              </a:rPr>
              <a:t>start </a:t>
            </a:r>
            <a:r>
              <a:rPr sz="2000" b="1" spc="10" dirty="0">
                <a:latin typeface="Arial"/>
                <a:cs typeface="Arial"/>
              </a:rPr>
              <a:t>with </a:t>
            </a:r>
            <a:r>
              <a:rPr sz="2000" b="1" spc="-5" dirty="0">
                <a:latin typeface="Arial"/>
                <a:cs typeface="Arial"/>
              </a:rPr>
              <a:t>positive</a:t>
            </a:r>
            <a:r>
              <a:rPr sz="2000" b="1" spc="-10" dirty="0">
                <a:latin typeface="Arial"/>
                <a:cs typeface="Arial"/>
              </a:rPr>
              <a:t> </a:t>
            </a:r>
            <a:r>
              <a:rPr sz="2000" b="1" spc="-5" dirty="0">
                <a:latin typeface="Arial"/>
                <a:cs typeface="Arial"/>
              </a:rPr>
              <a:t>number</a:t>
            </a:r>
            <a:endParaRPr sz="2000">
              <a:latin typeface="Arial"/>
              <a:cs typeface="Arial"/>
            </a:endParaRPr>
          </a:p>
          <a:p>
            <a:pPr marL="588010" indent="-233679">
              <a:lnSpc>
                <a:spcPct val="100000"/>
              </a:lnSpc>
              <a:spcBef>
                <a:spcPts val="370"/>
              </a:spcBef>
              <a:buFont typeface="Arial"/>
              <a:buChar char="•"/>
              <a:tabLst>
                <a:tab pos="587375" algn="l"/>
                <a:tab pos="588010" algn="l"/>
              </a:tabLst>
            </a:pPr>
            <a:r>
              <a:rPr sz="2000" b="1" spc="-5" dirty="0">
                <a:latin typeface="Arial"/>
                <a:cs typeface="Arial"/>
              </a:rPr>
              <a:t>flip every bit (i.e., </a:t>
            </a:r>
            <a:r>
              <a:rPr sz="2000" b="1" dirty="0">
                <a:latin typeface="Arial"/>
                <a:cs typeface="Arial"/>
              </a:rPr>
              <a:t>take the </a:t>
            </a:r>
            <a:r>
              <a:rPr sz="2000" b="1" spc="-5" dirty="0">
                <a:latin typeface="Arial"/>
                <a:cs typeface="Arial"/>
              </a:rPr>
              <a:t>one’s</a:t>
            </a:r>
            <a:r>
              <a:rPr sz="2000" b="1" spc="-40" dirty="0">
                <a:latin typeface="Arial"/>
                <a:cs typeface="Arial"/>
              </a:rPr>
              <a:t> </a:t>
            </a:r>
            <a:r>
              <a:rPr sz="2000" b="1" spc="-5" dirty="0">
                <a:latin typeface="Arial"/>
                <a:cs typeface="Arial"/>
              </a:rPr>
              <a:t>complement)</a:t>
            </a:r>
            <a:endParaRPr sz="2000">
              <a:latin typeface="Arial"/>
              <a:cs typeface="Arial"/>
            </a:endParaRPr>
          </a:p>
          <a:p>
            <a:pPr marL="588010" indent="-233679">
              <a:lnSpc>
                <a:spcPct val="100000"/>
              </a:lnSpc>
              <a:spcBef>
                <a:spcPts val="380"/>
              </a:spcBef>
              <a:buFont typeface="Arial"/>
              <a:buChar char="•"/>
              <a:tabLst>
                <a:tab pos="587375" algn="l"/>
                <a:tab pos="588010" algn="l"/>
              </a:tabLst>
            </a:pPr>
            <a:r>
              <a:rPr sz="2000" b="1" dirty="0">
                <a:latin typeface="Arial"/>
                <a:cs typeface="Arial"/>
              </a:rPr>
              <a:t>then add</a:t>
            </a:r>
            <a:r>
              <a:rPr sz="2000" b="1" spc="-20" dirty="0">
                <a:latin typeface="Arial"/>
                <a:cs typeface="Arial"/>
              </a:rPr>
              <a:t> </a:t>
            </a:r>
            <a:r>
              <a:rPr sz="2000" b="1" dirty="0">
                <a:latin typeface="Arial"/>
                <a:cs typeface="Arial"/>
              </a:rPr>
              <a:t>one</a:t>
            </a:r>
            <a:endParaRPr sz="20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818994520"/>
              </p:ext>
            </p:extLst>
          </p:nvPr>
        </p:nvGraphicFramePr>
        <p:xfrm>
          <a:off x="1400810" y="3858126"/>
          <a:ext cx="2962910" cy="1619486"/>
        </p:xfrm>
        <a:graphic>
          <a:graphicData uri="http://schemas.openxmlformats.org/drawingml/2006/table">
            <a:tbl>
              <a:tblPr firstRow="1" bandRow="1">
                <a:tableStyleId>{2D5ABB26-0587-4C30-8999-92F81FD0307C}</a:tableStyleId>
              </a:tblPr>
              <a:tblGrid>
                <a:gridCol w="314960">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gridCol w="1400175">
                  <a:extLst>
                    <a:ext uri="{9D8B030D-6E8A-4147-A177-3AD203B41FA5}">
                      <a16:colId xmlns:a16="http://schemas.microsoft.com/office/drawing/2014/main" val="20002"/>
                    </a:ext>
                  </a:extLst>
                </a:gridCol>
              </a:tblGrid>
              <a:tr h="403979">
                <a:tc rowSpan="2">
                  <a:txBody>
                    <a:bodyPr/>
                    <a:lstStyle/>
                    <a:p>
                      <a:pPr>
                        <a:lnSpc>
                          <a:spcPct val="100000"/>
                        </a:lnSpc>
                      </a:pPr>
                      <a:endParaRPr sz="1800" dirty="0">
                        <a:latin typeface="Times New Roman"/>
                        <a:cs typeface="Times New Roman"/>
                      </a:endParaRPr>
                    </a:p>
                  </a:txBody>
                  <a:tcPr marL="0" marR="0" marT="0" marB="0"/>
                </a:tc>
                <a:tc>
                  <a:txBody>
                    <a:bodyPr/>
                    <a:lstStyle/>
                    <a:p>
                      <a:pPr marR="102870" algn="r">
                        <a:lnSpc>
                          <a:spcPts val="2890"/>
                        </a:lnSpc>
                      </a:pPr>
                      <a:r>
                        <a:rPr sz="2800" b="1" dirty="0">
                          <a:latin typeface="Courier New"/>
                          <a:cs typeface="Courier New"/>
                        </a:rPr>
                        <a:t>00101</a:t>
                      </a:r>
                      <a:endParaRPr sz="2800">
                        <a:latin typeface="Courier New"/>
                        <a:cs typeface="Courier New"/>
                      </a:endParaRPr>
                    </a:p>
                  </a:txBody>
                  <a:tcPr marL="0" marR="0" marT="0" marB="0"/>
                </a:tc>
                <a:tc>
                  <a:txBody>
                    <a:bodyPr/>
                    <a:lstStyle/>
                    <a:p>
                      <a:pPr marL="110489">
                        <a:lnSpc>
                          <a:spcPts val="2810"/>
                        </a:lnSpc>
                      </a:pPr>
                      <a:r>
                        <a:rPr sz="2400" dirty="0">
                          <a:latin typeface="Arial"/>
                          <a:cs typeface="Arial"/>
                        </a:rPr>
                        <a:t>(5)</a:t>
                      </a:r>
                      <a:endParaRPr sz="2400">
                        <a:latin typeface="Arial"/>
                        <a:cs typeface="Arial"/>
                      </a:endParaRPr>
                    </a:p>
                  </a:txBody>
                  <a:tcPr marL="0" marR="0" marT="0" marB="0"/>
                </a:tc>
                <a:extLst>
                  <a:ext uri="{0D108BD9-81ED-4DB2-BD59-A6C34878D82A}">
                    <a16:rowId xmlns:a16="http://schemas.microsoft.com/office/drawing/2014/main" val="10000"/>
                  </a:ext>
                </a:extLst>
              </a:tr>
              <a:tr h="405764">
                <a:tc vMerge="1">
                  <a:txBody>
                    <a:bodyPr/>
                    <a:lstStyle/>
                    <a:p>
                      <a:endParaRPr/>
                    </a:p>
                  </a:txBody>
                  <a:tcPr marL="0" marR="0" marT="0" marB="0"/>
                </a:tc>
                <a:tc>
                  <a:txBody>
                    <a:bodyPr/>
                    <a:lstStyle/>
                    <a:p>
                      <a:pPr marR="102870" algn="r">
                        <a:lnSpc>
                          <a:spcPts val="2900"/>
                        </a:lnSpc>
                      </a:pPr>
                      <a:r>
                        <a:rPr sz="2800" b="1" dirty="0">
                          <a:latin typeface="Courier New"/>
                          <a:cs typeface="Courier New"/>
                        </a:rPr>
                        <a:t>11010</a:t>
                      </a:r>
                      <a:endParaRPr sz="2800">
                        <a:latin typeface="Courier New"/>
                        <a:cs typeface="Courier New"/>
                      </a:endParaRPr>
                    </a:p>
                  </a:txBody>
                  <a:tcPr marL="0" marR="0" marT="0" marB="0"/>
                </a:tc>
                <a:tc>
                  <a:txBody>
                    <a:bodyPr/>
                    <a:lstStyle/>
                    <a:p>
                      <a:pPr marL="110489">
                        <a:lnSpc>
                          <a:spcPct val="100000"/>
                        </a:lnSpc>
                        <a:spcBef>
                          <a:spcPts val="540"/>
                        </a:spcBef>
                      </a:pPr>
                      <a:r>
                        <a:rPr sz="1800" spc="-5" dirty="0">
                          <a:latin typeface="Arial"/>
                          <a:cs typeface="Arial"/>
                        </a:rPr>
                        <a:t>(1’s</a:t>
                      </a:r>
                      <a:r>
                        <a:rPr sz="1800" spc="-30" dirty="0">
                          <a:latin typeface="Arial"/>
                          <a:cs typeface="Arial"/>
                        </a:rPr>
                        <a:t> </a:t>
                      </a:r>
                      <a:r>
                        <a:rPr sz="1800" spc="-5" dirty="0">
                          <a:latin typeface="Arial"/>
                          <a:cs typeface="Arial"/>
                        </a:rPr>
                        <a:t>comp)</a:t>
                      </a:r>
                      <a:endParaRPr sz="1800">
                        <a:latin typeface="Arial"/>
                        <a:cs typeface="Arial"/>
                      </a:endParaRPr>
                    </a:p>
                  </a:txBody>
                  <a:tcPr marL="0" marR="0" marT="68580" marB="0"/>
                </a:tc>
                <a:extLst>
                  <a:ext uri="{0D108BD9-81ED-4DB2-BD59-A6C34878D82A}">
                    <a16:rowId xmlns:a16="http://schemas.microsoft.com/office/drawing/2014/main" val="10001"/>
                  </a:ext>
                </a:extLst>
              </a:tr>
              <a:tr h="405764">
                <a:tc>
                  <a:txBody>
                    <a:bodyPr/>
                    <a:lstStyle/>
                    <a:p>
                      <a:pPr marL="31750">
                        <a:lnSpc>
                          <a:spcPts val="2905"/>
                        </a:lnSpc>
                      </a:pPr>
                      <a:r>
                        <a:rPr sz="2800" b="1" dirty="0">
                          <a:latin typeface="Courier New"/>
                          <a:cs typeface="Courier New"/>
                        </a:rPr>
                        <a:t>+</a:t>
                      </a:r>
                      <a:endParaRPr sz="2800">
                        <a:latin typeface="Courier New"/>
                        <a:cs typeface="Courier New"/>
                      </a:endParaRPr>
                    </a:p>
                  </a:txBody>
                  <a:tcPr marL="0" marR="0" marT="0" marB="0"/>
                </a:tc>
                <a:tc>
                  <a:txBody>
                    <a:bodyPr/>
                    <a:lstStyle/>
                    <a:p>
                      <a:pPr marR="103505" algn="r">
                        <a:lnSpc>
                          <a:spcPts val="2905"/>
                        </a:lnSpc>
                      </a:pPr>
                      <a:r>
                        <a:rPr sz="2800" b="1" u="heavy" dirty="0">
                          <a:uFill>
                            <a:solidFill>
                              <a:srgbClr val="000000"/>
                            </a:solidFill>
                          </a:uFill>
                          <a:latin typeface="Courier New"/>
                          <a:cs typeface="Courier New"/>
                        </a:rPr>
                        <a:t>1</a:t>
                      </a:r>
                      <a:endParaRPr sz="2800">
                        <a:latin typeface="Courier New"/>
                        <a:cs typeface="Courier New"/>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2"/>
                  </a:ext>
                </a:extLst>
              </a:tr>
              <a:tr h="403979">
                <a:tc>
                  <a:txBody>
                    <a:bodyPr/>
                    <a:lstStyle/>
                    <a:p>
                      <a:pPr>
                        <a:lnSpc>
                          <a:spcPct val="100000"/>
                        </a:lnSpc>
                      </a:pPr>
                      <a:endParaRPr sz="1800">
                        <a:latin typeface="Times New Roman"/>
                        <a:cs typeface="Times New Roman"/>
                      </a:endParaRPr>
                    </a:p>
                  </a:txBody>
                  <a:tcPr marL="0" marR="0" marT="0" marB="0"/>
                </a:tc>
                <a:tc>
                  <a:txBody>
                    <a:bodyPr/>
                    <a:lstStyle/>
                    <a:p>
                      <a:pPr marR="102870" algn="r">
                        <a:lnSpc>
                          <a:spcPts val="2900"/>
                        </a:lnSpc>
                      </a:pPr>
                      <a:r>
                        <a:rPr sz="2800" b="1" dirty="0">
                          <a:latin typeface="Courier New"/>
                          <a:cs typeface="Courier New"/>
                        </a:rPr>
                        <a:t>11011</a:t>
                      </a:r>
                      <a:endParaRPr sz="2800">
                        <a:latin typeface="Courier New"/>
                        <a:cs typeface="Courier New"/>
                      </a:endParaRPr>
                    </a:p>
                  </a:txBody>
                  <a:tcPr marL="0" marR="0" marT="0" marB="0"/>
                </a:tc>
                <a:tc>
                  <a:txBody>
                    <a:bodyPr/>
                    <a:lstStyle/>
                    <a:p>
                      <a:pPr marL="110489">
                        <a:lnSpc>
                          <a:spcPts val="2820"/>
                        </a:lnSpc>
                      </a:pPr>
                      <a:r>
                        <a:rPr sz="2400" dirty="0">
                          <a:latin typeface="Arial"/>
                          <a:cs typeface="Arial"/>
                        </a:rPr>
                        <a:t>(-5)</a:t>
                      </a:r>
                    </a:p>
                  </a:txBody>
                  <a:tcPr marL="0" marR="0" marT="0" marB="0"/>
                </a:tc>
                <a:extLst>
                  <a:ext uri="{0D108BD9-81ED-4DB2-BD59-A6C34878D82A}">
                    <a16:rowId xmlns:a16="http://schemas.microsoft.com/office/drawing/2014/main" val="10003"/>
                  </a:ext>
                </a:extLst>
              </a:tr>
            </a:tbl>
          </a:graphicData>
        </a:graphic>
      </p:graphicFrame>
      <p:sp>
        <p:nvSpPr>
          <p:cNvPr id="6" name="object 6"/>
          <p:cNvSpPr/>
          <p:nvPr/>
        </p:nvSpPr>
        <p:spPr>
          <a:xfrm>
            <a:off x="1219200" y="4038600"/>
            <a:ext cx="381000" cy="533400"/>
          </a:xfrm>
          <a:custGeom>
            <a:avLst/>
            <a:gdLst/>
            <a:ahLst/>
            <a:cxnLst/>
            <a:rect l="l" t="t" r="r" b="b"/>
            <a:pathLst>
              <a:path w="381000" h="533400">
                <a:moveTo>
                  <a:pt x="381000" y="0"/>
                </a:moveTo>
                <a:lnTo>
                  <a:pt x="319102" y="2451"/>
                </a:lnTo>
                <a:lnTo>
                  <a:pt x="260421" y="9550"/>
                </a:lnTo>
                <a:lnTo>
                  <a:pt x="205732" y="20916"/>
                </a:lnTo>
                <a:lnTo>
                  <a:pt x="155813" y="36169"/>
                </a:lnTo>
                <a:lnTo>
                  <a:pt x="111442" y="54927"/>
                </a:lnTo>
                <a:lnTo>
                  <a:pt x="73395" y="76809"/>
                </a:lnTo>
                <a:lnTo>
                  <a:pt x="42451" y="101434"/>
                </a:lnTo>
                <a:lnTo>
                  <a:pt x="4975" y="157391"/>
                </a:lnTo>
                <a:lnTo>
                  <a:pt x="0" y="187960"/>
                </a:lnTo>
                <a:lnTo>
                  <a:pt x="0" y="189587"/>
                </a:lnTo>
                <a:lnTo>
                  <a:pt x="0" y="200977"/>
                </a:lnTo>
                <a:lnTo>
                  <a:pt x="0" y="231894"/>
                </a:lnTo>
                <a:lnTo>
                  <a:pt x="0" y="292100"/>
                </a:lnTo>
                <a:lnTo>
                  <a:pt x="6005" y="327634"/>
                </a:lnTo>
                <a:lnTo>
                  <a:pt x="23474" y="364101"/>
                </a:lnTo>
                <a:lnTo>
                  <a:pt x="51584" y="399168"/>
                </a:lnTo>
                <a:lnTo>
                  <a:pt x="89514" y="430504"/>
                </a:lnTo>
                <a:lnTo>
                  <a:pt x="136441" y="455774"/>
                </a:lnTo>
                <a:lnTo>
                  <a:pt x="191544" y="472647"/>
                </a:lnTo>
                <a:lnTo>
                  <a:pt x="254000" y="478789"/>
                </a:lnTo>
                <a:lnTo>
                  <a:pt x="254000" y="479643"/>
                </a:lnTo>
                <a:lnTo>
                  <a:pt x="254000" y="485616"/>
                </a:lnTo>
                <a:lnTo>
                  <a:pt x="254000" y="501828"/>
                </a:lnTo>
                <a:lnTo>
                  <a:pt x="254000" y="533400"/>
                </a:lnTo>
                <a:lnTo>
                  <a:pt x="255984" y="531733"/>
                </a:lnTo>
                <a:lnTo>
                  <a:pt x="269875" y="520065"/>
                </a:lnTo>
                <a:lnTo>
                  <a:pt x="307578" y="488394"/>
                </a:lnTo>
                <a:lnTo>
                  <a:pt x="381000" y="426719"/>
                </a:lnTo>
                <a:lnTo>
                  <a:pt x="379015" y="425072"/>
                </a:lnTo>
                <a:lnTo>
                  <a:pt x="365125" y="413543"/>
                </a:lnTo>
                <a:lnTo>
                  <a:pt x="327421" y="382250"/>
                </a:lnTo>
                <a:lnTo>
                  <a:pt x="254000" y="321310"/>
                </a:lnTo>
                <a:lnTo>
                  <a:pt x="254000" y="322163"/>
                </a:lnTo>
                <a:lnTo>
                  <a:pt x="254000" y="328136"/>
                </a:lnTo>
                <a:lnTo>
                  <a:pt x="254000" y="344348"/>
                </a:lnTo>
                <a:lnTo>
                  <a:pt x="254000" y="375919"/>
                </a:lnTo>
                <a:lnTo>
                  <a:pt x="107890" y="296624"/>
                </a:lnTo>
                <a:lnTo>
                  <a:pt x="32861" y="255905"/>
                </a:lnTo>
                <a:lnTo>
                  <a:pt x="5218" y="240903"/>
                </a:lnTo>
                <a:lnTo>
                  <a:pt x="1269" y="238760"/>
                </a:lnTo>
                <a:lnTo>
                  <a:pt x="220801" y="159305"/>
                </a:lnTo>
                <a:lnTo>
                  <a:pt x="333533" y="107949"/>
                </a:lnTo>
                <a:lnTo>
                  <a:pt x="375066" y="62309"/>
                </a:lnTo>
                <a:lnTo>
                  <a:pt x="381000" y="0"/>
                </a:lnTo>
                <a:close/>
              </a:path>
            </a:pathLst>
          </a:custGeom>
          <a:ln w="9344">
            <a:solidFill>
              <a:srgbClr val="000000"/>
            </a:solidFill>
          </a:ln>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4839335" cy="452120"/>
          </a:xfrm>
          <a:prstGeom prst="rect">
            <a:avLst/>
          </a:prstGeom>
        </p:spPr>
        <p:txBody>
          <a:bodyPr vert="horz" wrap="square" lIns="0" tIns="12700" rIns="0" bIns="0" rtlCol="0">
            <a:spAutoFit/>
          </a:bodyPr>
          <a:lstStyle/>
          <a:p>
            <a:pPr marL="12700">
              <a:lnSpc>
                <a:spcPct val="100000"/>
              </a:lnSpc>
              <a:spcBef>
                <a:spcPts val="100"/>
              </a:spcBef>
            </a:pPr>
            <a:r>
              <a:rPr spc="-10" dirty="0"/>
              <a:t>Two’s </a:t>
            </a:r>
            <a:r>
              <a:rPr spc="-5" dirty="0"/>
              <a:t>Complement</a:t>
            </a:r>
            <a:r>
              <a:rPr spc="-55" dirty="0"/>
              <a:t> </a:t>
            </a:r>
            <a:r>
              <a:rPr spc="-5" dirty="0"/>
              <a:t>Shortcut</a:t>
            </a:r>
          </a:p>
        </p:txBody>
      </p:sp>
      <p:sp>
        <p:nvSpPr>
          <p:cNvPr id="4" name="object 4"/>
          <p:cNvSpPr txBox="1"/>
          <p:nvPr/>
        </p:nvSpPr>
        <p:spPr>
          <a:xfrm>
            <a:off x="306070" y="1096517"/>
            <a:ext cx="7719059" cy="1155700"/>
          </a:xfrm>
          <a:prstGeom prst="rect">
            <a:avLst/>
          </a:prstGeom>
        </p:spPr>
        <p:txBody>
          <a:bodyPr vert="horz" wrap="square" lIns="0" tIns="70485" rIns="0" bIns="0" rtlCol="0">
            <a:spAutoFit/>
          </a:bodyPr>
          <a:lstStyle/>
          <a:p>
            <a:pPr marL="12700">
              <a:lnSpc>
                <a:spcPct val="100000"/>
              </a:lnSpc>
              <a:spcBef>
                <a:spcPts val="555"/>
              </a:spcBef>
            </a:pPr>
            <a:r>
              <a:rPr sz="2400" b="1" spc="-5" dirty="0">
                <a:latin typeface="Arial"/>
                <a:cs typeface="Arial"/>
              </a:rPr>
              <a:t>To </a:t>
            </a:r>
            <a:r>
              <a:rPr sz="2400" b="1" dirty="0">
                <a:latin typeface="Arial"/>
                <a:cs typeface="Arial"/>
              </a:rPr>
              <a:t>take the two’s </a:t>
            </a:r>
            <a:r>
              <a:rPr sz="2400" b="1" spc="-5" dirty="0">
                <a:latin typeface="Arial"/>
                <a:cs typeface="Arial"/>
              </a:rPr>
              <a:t>complement of </a:t>
            </a:r>
            <a:r>
              <a:rPr sz="2400" b="1" dirty="0">
                <a:latin typeface="Arial"/>
                <a:cs typeface="Arial"/>
              </a:rPr>
              <a:t>a</a:t>
            </a:r>
            <a:r>
              <a:rPr sz="2400" b="1" spc="-10" dirty="0">
                <a:latin typeface="Arial"/>
                <a:cs typeface="Arial"/>
              </a:rPr>
              <a:t> </a:t>
            </a:r>
            <a:r>
              <a:rPr sz="2400" b="1" spc="-5" dirty="0">
                <a:latin typeface="Arial"/>
                <a:cs typeface="Arial"/>
              </a:rPr>
              <a:t>number:</a:t>
            </a:r>
            <a:endParaRPr sz="2400" dirty="0">
              <a:latin typeface="Arial"/>
              <a:cs typeface="Arial"/>
            </a:endParaRPr>
          </a:p>
          <a:p>
            <a:pPr marL="588010" indent="-233679">
              <a:lnSpc>
                <a:spcPct val="100000"/>
              </a:lnSpc>
              <a:spcBef>
                <a:spcPts val="380"/>
              </a:spcBef>
              <a:buFont typeface="Arial"/>
              <a:buChar char="•"/>
              <a:tabLst>
                <a:tab pos="587375" algn="l"/>
                <a:tab pos="588010" algn="l"/>
              </a:tabLst>
            </a:pPr>
            <a:r>
              <a:rPr sz="2000" b="1" dirty="0">
                <a:latin typeface="Arial"/>
                <a:cs typeface="Arial"/>
              </a:rPr>
              <a:t>copy </a:t>
            </a:r>
            <a:r>
              <a:rPr sz="2000" b="1" spc="-5" dirty="0">
                <a:latin typeface="Arial"/>
                <a:cs typeface="Arial"/>
              </a:rPr>
              <a:t>bits </a:t>
            </a:r>
            <a:r>
              <a:rPr sz="2000" b="1" dirty="0">
                <a:latin typeface="Arial"/>
                <a:cs typeface="Arial"/>
              </a:rPr>
              <a:t>from </a:t>
            </a:r>
            <a:r>
              <a:rPr sz="2000" b="1" spc="-5" dirty="0">
                <a:latin typeface="Arial"/>
                <a:cs typeface="Arial"/>
              </a:rPr>
              <a:t>right </a:t>
            </a:r>
            <a:r>
              <a:rPr sz="2000" b="1" dirty="0">
                <a:latin typeface="Arial"/>
                <a:cs typeface="Arial"/>
              </a:rPr>
              <a:t>to </a:t>
            </a:r>
            <a:r>
              <a:rPr sz="2000" b="1" spc="-5" dirty="0">
                <a:latin typeface="Arial"/>
                <a:cs typeface="Arial"/>
              </a:rPr>
              <a:t>left </a:t>
            </a:r>
            <a:r>
              <a:rPr sz="2000" b="1" dirty="0">
                <a:latin typeface="Arial"/>
                <a:cs typeface="Arial"/>
              </a:rPr>
              <a:t>until (and </a:t>
            </a:r>
            <a:r>
              <a:rPr sz="2000" b="1" spc="-5" dirty="0">
                <a:latin typeface="Arial"/>
                <a:cs typeface="Arial"/>
              </a:rPr>
              <a:t>including) </a:t>
            </a:r>
            <a:r>
              <a:rPr sz="2000" b="1" dirty="0">
                <a:latin typeface="Arial"/>
                <a:cs typeface="Arial"/>
              </a:rPr>
              <a:t>the first</a:t>
            </a:r>
            <a:r>
              <a:rPr sz="2000" b="1" spc="-65" dirty="0">
                <a:latin typeface="Arial"/>
                <a:cs typeface="Arial"/>
              </a:rPr>
              <a:t> </a:t>
            </a:r>
            <a:r>
              <a:rPr sz="2000" b="1" spc="5" dirty="0">
                <a:latin typeface="Arial"/>
                <a:cs typeface="Arial"/>
              </a:rPr>
              <a:t>“1”</a:t>
            </a:r>
            <a:endParaRPr sz="2000" dirty="0">
              <a:latin typeface="Arial"/>
              <a:cs typeface="Arial"/>
            </a:endParaRPr>
          </a:p>
          <a:p>
            <a:pPr marL="588010" indent="-233679">
              <a:lnSpc>
                <a:spcPct val="100000"/>
              </a:lnSpc>
              <a:spcBef>
                <a:spcPts val="380"/>
              </a:spcBef>
              <a:buFont typeface="Arial"/>
              <a:buChar char="•"/>
              <a:tabLst>
                <a:tab pos="587375" algn="l"/>
                <a:tab pos="588010" algn="l"/>
              </a:tabLst>
            </a:pPr>
            <a:r>
              <a:rPr sz="2000" b="1" spc="-5" dirty="0">
                <a:latin typeface="Arial"/>
                <a:cs typeface="Arial"/>
              </a:rPr>
              <a:t>flip remaining bits </a:t>
            </a:r>
            <a:r>
              <a:rPr sz="2000" b="1" dirty="0">
                <a:latin typeface="Arial"/>
                <a:cs typeface="Arial"/>
              </a:rPr>
              <a:t>to the</a:t>
            </a:r>
            <a:r>
              <a:rPr sz="2000" b="1" spc="-5" dirty="0">
                <a:latin typeface="Arial"/>
                <a:cs typeface="Arial"/>
              </a:rPr>
              <a:t> left</a:t>
            </a:r>
            <a:endParaRPr sz="2000" dirty="0">
              <a:latin typeface="Arial"/>
              <a:cs typeface="Arial"/>
            </a:endParaRPr>
          </a:p>
        </p:txBody>
      </p:sp>
      <p:sp>
        <p:nvSpPr>
          <p:cNvPr id="5" name="object 5"/>
          <p:cNvSpPr txBox="1"/>
          <p:nvPr/>
        </p:nvSpPr>
        <p:spPr>
          <a:xfrm>
            <a:off x="1379219" y="2948940"/>
            <a:ext cx="3294379" cy="1668780"/>
          </a:xfrm>
          <a:prstGeom prst="rect">
            <a:avLst/>
          </a:prstGeom>
        </p:spPr>
        <p:txBody>
          <a:bodyPr vert="horz" wrap="square" lIns="0" tIns="12700" rIns="0" bIns="0" rtlCol="0">
            <a:spAutoFit/>
          </a:bodyPr>
          <a:lstStyle/>
          <a:p>
            <a:pPr marR="1353185" algn="r">
              <a:lnSpc>
                <a:spcPts val="3279"/>
              </a:lnSpc>
              <a:spcBef>
                <a:spcPts val="100"/>
              </a:spcBef>
            </a:pPr>
            <a:r>
              <a:rPr sz="2800" b="1" spc="5" dirty="0">
                <a:latin typeface="Courier New"/>
                <a:cs typeface="Courier New"/>
              </a:rPr>
              <a:t>0</a:t>
            </a:r>
            <a:r>
              <a:rPr sz="2800" b="1" spc="-15" dirty="0">
                <a:latin typeface="Courier New"/>
                <a:cs typeface="Courier New"/>
              </a:rPr>
              <a:t>1</a:t>
            </a:r>
            <a:r>
              <a:rPr sz="2800" b="1" dirty="0">
                <a:latin typeface="Courier New"/>
                <a:cs typeface="Courier New"/>
              </a:rPr>
              <a:t>1</a:t>
            </a:r>
            <a:r>
              <a:rPr sz="2800" b="1" spc="5" dirty="0">
                <a:latin typeface="Courier New"/>
                <a:cs typeface="Courier New"/>
              </a:rPr>
              <a:t>0</a:t>
            </a:r>
            <a:r>
              <a:rPr sz="2800" b="1" spc="-15" dirty="0">
                <a:latin typeface="Courier New"/>
                <a:cs typeface="Courier New"/>
              </a:rPr>
              <a:t>1</a:t>
            </a:r>
            <a:r>
              <a:rPr sz="2800" b="1" dirty="0">
                <a:latin typeface="Courier New"/>
                <a:cs typeface="Courier New"/>
              </a:rPr>
              <a:t>0</a:t>
            </a:r>
            <a:r>
              <a:rPr sz="2800" b="1" spc="5" dirty="0">
                <a:latin typeface="Courier New"/>
                <a:cs typeface="Courier New"/>
              </a:rPr>
              <a:t>0</a:t>
            </a:r>
            <a:r>
              <a:rPr sz="2800" b="1" spc="-15" dirty="0">
                <a:latin typeface="Courier New"/>
                <a:cs typeface="Courier New"/>
              </a:rPr>
              <a:t>0</a:t>
            </a:r>
            <a:r>
              <a:rPr sz="2800" b="1" dirty="0">
                <a:latin typeface="Courier New"/>
                <a:cs typeface="Courier New"/>
              </a:rPr>
              <a:t>0</a:t>
            </a:r>
            <a:endParaRPr sz="2800">
              <a:latin typeface="Courier New"/>
              <a:cs typeface="Courier New"/>
            </a:endParaRPr>
          </a:p>
          <a:p>
            <a:pPr marL="12700">
              <a:lnSpc>
                <a:spcPts val="3195"/>
              </a:lnSpc>
            </a:pPr>
            <a:r>
              <a:rPr sz="2800" b="1" spc="-5" dirty="0">
                <a:latin typeface="Courier New"/>
                <a:cs typeface="Courier New"/>
              </a:rPr>
              <a:t>100101111 </a:t>
            </a:r>
            <a:r>
              <a:rPr sz="1800" spc="-5" dirty="0">
                <a:latin typeface="Arial"/>
                <a:cs typeface="Arial"/>
              </a:rPr>
              <a:t>(1’s</a:t>
            </a:r>
            <a:r>
              <a:rPr sz="1800" spc="484" dirty="0">
                <a:latin typeface="Arial"/>
                <a:cs typeface="Arial"/>
              </a:rPr>
              <a:t> </a:t>
            </a:r>
            <a:r>
              <a:rPr sz="1800" spc="-5" dirty="0">
                <a:latin typeface="Arial"/>
                <a:cs typeface="Arial"/>
              </a:rPr>
              <a:t>comp)</a:t>
            </a:r>
            <a:endParaRPr sz="1800">
              <a:latin typeface="Arial"/>
              <a:cs typeface="Arial"/>
            </a:endParaRPr>
          </a:p>
          <a:p>
            <a:pPr marR="1353185" algn="r">
              <a:lnSpc>
                <a:spcPts val="3190"/>
              </a:lnSpc>
            </a:pPr>
            <a:r>
              <a:rPr sz="2800" b="1" u="heavy" dirty="0">
                <a:uFill>
                  <a:solidFill>
                    <a:srgbClr val="000000"/>
                  </a:solidFill>
                </a:uFill>
                <a:latin typeface="Courier New"/>
                <a:cs typeface="Courier New"/>
              </a:rPr>
              <a:t>1</a:t>
            </a:r>
            <a:endParaRPr sz="2800">
              <a:latin typeface="Courier New"/>
              <a:cs typeface="Courier New"/>
            </a:endParaRPr>
          </a:p>
          <a:p>
            <a:pPr marR="1353185" algn="r">
              <a:lnSpc>
                <a:spcPts val="3275"/>
              </a:lnSpc>
            </a:pPr>
            <a:r>
              <a:rPr sz="2800" b="1" spc="5" dirty="0">
                <a:latin typeface="Courier New"/>
                <a:cs typeface="Courier New"/>
              </a:rPr>
              <a:t>1</a:t>
            </a:r>
            <a:r>
              <a:rPr sz="2800" b="1" spc="-15" dirty="0">
                <a:latin typeface="Courier New"/>
                <a:cs typeface="Courier New"/>
              </a:rPr>
              <a:t>0</a:t>
            </a:r>
            <a:r>
              <a:rPr sz="2800" b="1" dirty="0">
                <a:latin typeface="Courier New"/>
                <a:cs typeface="Courier New"/>
              </a:rPr>
              <a:t>0</a:t>
            </a:r>
            <a:r>
              <a:rPr sz="2800" b="1" spc="5" dirty="0">
                <a:latin typeface="Courier New"/>
                <a:cs typeface="Courier New"/>
              </a:rPr>
              <a:t>1</a:t>
            </a:r>
            <a:r>
              <a:rPr sz="2800" b="1" spc="-15" dirty="0">
                <a:latin typeface="Courier New"/>
                <a:cs typeface="Courier New"/>
              </a:rPr>
              <a:t>1</a:t>
            </a:r>
            <a:r>
              <a:rPr sz="2800" b="1" dirty="0">
                <a:latin typeface="Courier New"/>
                <a:cs typeface="Courier New"/>
              </a:rPr>
              <a:t>0</a:t>
            </a:r>
            <a:r>
              <a:rPr sz="2800" b="1" spc="5" dirty="0">
                <a:latin typeface="Courier New"/>
                <a:cs typeface="Courier New"/>
              </a:rPr>
              <a:t>0</a:t>
            </a:r>
            <a:r>
              <a:rPr sz="2800" b="1" spc="-15" dirty="0">
                <a:latin typeface="Courier New"/>
                <a:cs typeface="Courier New"/>
              </a:rPr>
              <a:t>0</a:t>
            </a:r>
            <a:r>
              <a:rPr sz="2800" b="1" dirty="0">
                <a:latin typeface="Courier New"/>
                <a:cs typeface="Courier New"/>
              </a:rPr>
              <a:t>0</a:t>
            </a:r>
            <a:endParaRPr sz="2800">
              <a:latin typeface="Courier New"/>
              <a:cs typeface="Courier New"/>
            </a:endParaRPr>
          </a:p>
        </p:txBody>
      </p:sp>
      <p:sp>
        <p:nvSpPr>
          <p:cNvPr id="6" name="object 6"/>
          <p:cNvSpPr txBox="1"/>
          <p:nvPr/>
        </p:nvSpPr>
        <p:spPr>
          <a:xfrm>
            <a:off x="1078230" y="3760470"/>
            <a:ext cx="239395"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Courier New"/>
                <a:cs typeface="Courier New"/>
              </a:rPr>
              <a:t>+</a:t>
            </a:r>
            <a:endParaRPr sz="2800">
              <a:latin typeface="Courier New"/>
              <a:cs typeface="Courier New"/>
            </a:endParaRPr>
          </a:p>
        </p:txBody>
      </p:sp>
      <p:sp>
        <p:nvSpPr>
          <p:cNvPr id="7" name="object 7"/>
          <p:cNvSpPr/>
          <p:nvPr/>
        </p:nvSpPr>
        <p:spPr>
          <a:xfrm>
            <a:off x="914400" y="3200400"/>
            <a:ext cx="381000" cy="533400"/>
          </a:xfrm>
          <a:custGeom>
            <a:avLst/>
            <a:gdLst/>
            <a:ahLst/>
            <a:cxnLst/>
            <a:rect l="l" t="t" r="r" b="b"/>
            <a:pathLst>
              <a:path w="381000" h="533400">
                <a:moveTo>
                  <a:pt x="381000" y="0"/>
                </a:moveTo>
                <a:lnTo>
                  <a:pt x="319102" y="2451"/>
                </a:lnTo>
                <a:lnTo>
                  <a:pt x="260421" y="9550"/>
                </a:lnTo>
                <a:lnTo>
                  <a:pt x="205732" y="20916"/>
                </a:lnTo>
                <a:lnTo>
                  <a:pt x="155813" y="36169"/>
                </a:lnTo>
                <a:lnTo>
                  <a:pt x="111442" y="54927"/>
                </a:lnTo>
                <a:lnTo>
                  <a:pt x="73395" y="76809"/>
                </a:lnTo>
                <a:lnTo>
                  <a:pt x="42451" y="101434"/>
                </a:lnTo>
                <a:lnTo>
                  <a:pt x="4975" y="157391"/>
                </a:lnTo>
                <a:lnTo>
                  <a:pt x="0" y="187960"/>
                </a:lnTo>
                <a:lnTo>
                  <a:pt x="0" y="189587"/>
                </a:lnTo>
                <a:lnTo>
                  <a:pt x="0" y="200977"/>
                </a:lnTo>
                <a:lnTo>
                  <a:pt x="0" y="231894"/>
                </a:lnTo>
                <a:lnTo>
                  <a:pt x="0" y="292100"/>
                </a:lnTo>
                <a:lnTo>
                  <a:pt x="6005" y="327634"/>
                </a:lnTo>
                <a:lnTo>
                  <a:pt x="23474" y="364101"/>
                </a:lnTo>
                <a:lnTo>
                  <a:pt x="51584" y="399168"/>
                </a:lnTo>
                <a:lnTo>
                  <a:pt x="89514" y="430504"/>
                </a:lnTo>
                <a:lnTo>
                  <a:pt x="136441" y="455774"/>
                </a:lnTo>
                <a:lnTo>
                  <a:pt x="191544" y="472647"/>
                </a:lnTo>
                <a:lnTo>
                  <a:pt x="254000" y="478789"/>
                </a:lnTo>
                <a:lnTo>
                  <a:pt x="254000" y="479643"/>
                </a:lnTo>
                <a:lnTo>
                  <a:pt x="254000" y="485616"/>
                </a:lnTo>
                <a:lnTo>
                  <a:pt x="254000" y="501828"/>
                </a:lnTo>
                <a:lnTo>
                  <a:pt x="254000" y="533400"/>
                </a:lnTo>
                <a:lnTo>
                  <a:pt x="255984" y="531733"/>
                </a:lnTo>
                <a:lnTo>
                  <a:pt x="269875" y="520065"/>
                </a:lnTo>
                <a:lnTo>
                  <a:pt x="307578" y="488394"/>
                </a:lnTo>
                <a:lnTo>
                  <a:pt x="381000" y="426719"/>
                </a:lnTo>
                <a:lnTo>
                  <a:pt x="379015" y="425072"/>
                </a:lnTo>
                <a:lnTo>
                  <a:pt x="365125" y="413543"/>
                </a:lnTo>
                <a:lnTo>
                  <a:pt x="327421" y="382250"/>
                </a:lnTo>
                <a:lnTo>
                  <a:pt x="254000" y="321310"/>
                </a:lnTo>
                <a:lnTo>
                  <a:pt x="254000" y="322163"/>
                </a:lnTo>
                <a:lnTo>
                  <a:pt x="254000" y="328136"/>
                </a:lnTo>
                <a:lnTo>
                  <a:pt x="254000" y="344348"/>
                </a:lnTo>
                <a:lnTo>
                  <a:pt x="254000" y="375920"/>
                </a:lnTo>
                <a:lnTo>
                  <a:pt x="107890" y="297358"/>
                </a:lnTo>
                <a:lnTo>
                  <a:pt x="32861" y="257016"/>
                </a:lnTo>
                <a:lnTo>
                  <a:pt x="5218" y="242153"/>
                </a:lnTo>
                <a:lnTo>
                  <a:pt x="1269" y="240029"/>
                </a:lnTo>
                <a:lnTo>
                  <a:pt x="220801" y="159841"/>
                </a:lnTo>
                <a:lnTo>
                  <a:pt x="333533" y="108108"/>
                </a:lnTo>
                <a:lnTo>
                  <a:pt x="375066" y="62329"/>
                </a:lnTo>
                <a:lnTo>
                  <a:pt x="381000" y="0"/>
                </a:lnTo>
                <a:close/>
              </a:path>
            </a:pathLst>
          </a:custGeom>
          <a:ln w="9344">
            <a:solidFill>
              <a:srgbClr val="000000"/>
            </a:solidFill>
          </a:ln>
        </p:spPr>
        <p:txBody>
          <a:bodyPr wrap="square" lIns="0" tIns="0" rIns="0" bIns="0" rtlCol="0"/>
          <a:lstStyle/>
          <a:p>
            <a:endParaRPr/>
          </a:p>
        </p:txBody>
      </p:sp>
      <p:grpSp>
        <p:nvGrpSpPr>
          <p:cNvPr id="8" name="object 8"/>
          <p:cNvGrpSpPr/>
          <p:nvPr/>
        </p:nvGrpSpPr>
        <p:grpSpPr>
          <a:xfrm>
            <a:off x="6929527" y="3500527"/>
            <a:ext cx="238125" cy="847725"/>
            <a:chOff x="6929527" y="3500527"/>
            <a:chExt cx="238125" cy="847725"/>
          </a:xfrm>
        </p:grpSpPr>
        <p:sp>
          <p:nvSpPr>
            <p:cNvPr id="9" name="object 9"/>
            <p:cNvSpPr/>
            <p:nvPr/>
          </p:nvSpPr>
          <p:spPr>
            <a:xfrm>
              <a:off x="6934199" y="3505200"/>
              <a:ext cx="228600" cy="838200"/>
            </a:xfrm>
            <a:custGeom>
              <a:avLst/>
              <a:gdLst/>
              <a:ahLst/>
              <a:cxnLst/>
              <a:rect l="l" t="t" r="r" b="b"/>
              <a:pathLst>
                <a:path w="228600" h="838200">
                  <a:moveTo>
                    <a:pt x="171450" y="0"/>
                  </a:moveTo>
                  <a:lnTo>
                    <a:pt x="57150" y="0"/>
                  </a:lnTo>
                  <a:lnTo>
                    <a:pt x="57150" y="628650"/>
                  </a:lnTo>
                  <a:lnTo>
                    <a:pt x="0" y="628650"/>
                  </a:lnTo>
                  <a:lnTo>
                    <a:pt x="114300" y="838200"/>
                  </a:lnTo>
                  <a:lnTo>
                    <a:pt x="228600" y="628650"/>
                  </a:lnTo>
                  <a:lnTo>
                    <a:pt x="171450" y="628650"/>
                  </a:lnTo>
                  <a:lnTo>
                    <a:pt x="171450" y="0"/>
                  </a:lnTo>
                  <a:close/>
                </a:path>
              </a:pathLst>
            </a:custGeom>
            <a:solidFill>
              <a:srgbClr val="FFFFFF"/>
            </a:solidFill>
          </p:spPr>
          <p:txBody>
            <a:bodyPr wrap="square" lIns="0" tIns="0" rIns="0" bIns="0" rtlCol="0"/>
            <a:lstStyle/>
            <a:p>
              <a:endParaRPr/>
            </a:p>
          </p:txBody>
        </p:sp>
        <p:sp>
          <p:nvSpPr>
            <p:cNvPr id="10" name="object 10"/>
            <p:cNvSpPr/>
            <p:nvPr/>
          </p:nvSpPr>
          <p:spPr>
            <a:xfrm>
              <a:off x="6934199" y="3505200"/>
              <a:ext cx="228600" cy="838200"/>
            </a:xfrm>
            <a:custGeom>
              <a:avLst/>
              <a:gdLst/>
              <a:ahLst/>
              <a:cxnLst/>
              <a:rect l="l" t="t" r="r" b="b"/>
              <a:pathLst>
                <a:path w="228600" h="838200">
                  <a:moveTo>
                    <a:pt x="57150" y="0"/>
                  </a:moveTo>
                  <a:lnTo>
                    <a:pt x="57150" y="628650"/>
                  </a:lnTo>
                  <a:lnTo>
                    <a:pt x="0" y="628650"/>
                  </a:lnTo>
                  <a:lnTo>
                    <a:pt x="114300" y="838200"/>
                  </a:lnTo>
                  <a:lnTo>
                    <a:pt x="228600" y="628650"/>
                  </a:lnTo>
                  <a:lnTo>
                    <a:pt x="171450" y="628650"/>
                  </a:lnTo>
                  <a:lnTo>
                    <a:pt x="171450" y="0"/>
                  </a:lnTo>
                  <a:lnTo>
                    <a:pt x="57150" y="0"/>
                  </a:lnTo>
                  <a:close/>
                </a:path>
              </a:pathLst>
            </a:custGeom>
            <a:ln w="9344">
              <a:solidFill>
                <a:srgbClr val="000000"/>
              </a:solidFill>
            </a:ln>
          </p:spPr>
          <p:txBody>
            <a:bodyPr wrap="square" lIns="0" tIns="0" rIns="0" bIns="0" rtlCol="0"/>
            <a:lstStyle/>
            <a:p>
              <a:endParaRPr/>
            </a:p>
          </p:txBody>
        </p:sp>
      </p:grpSp>
      <p:grpSp>
        <p:nvGrpSpPr>
          <p:cNvPr id="11" name="object 11"/>
          <p:cNvGrpSpPr/>
          <p:nvPr/>
        </p:nvGrpSpPr>
        <p:grpSpPr>
          <a:xfrm>
            <a:off x="6015127" y="3500527"/>
            <a:ext cx="238125" cy="847725"/>
            <a:chOff x="6015127" y="3500527"/>
            <a:chExt cx="238125" cy="847725"/>
          </a:xfrm>
        </p:grpSpPr>
        <p:sp>
          <p:nvSpPr>
            <p:cNvPr id="12" name="object 12"/>
            <p:cNvSpPr/>
            <p:nvPr/>
          </p:nvSpPr>
          <p:spPr>
            <a:xfrm>
              <a:off x="6019800" y="3505200"/>
              <a:ext cx="228600" cy="838200"/>
            </a:xfrm>
            <a:custGeom>
              <a:avLst/>
              <a:gdLst/>
              <a:ahLst/>
              <a:cxnLst/>
              <a:rect l="l" t="t" r="r" b="b"/>
              <a:pathLst>
                <a:path w="228600" h="838200">
                  <a:moveTo>
                    <a:pt x="171450" y="0"/>
                  </a:moveTo>
                  <a:lnTo>
                    <a:pt x="57150" y="0"/>
                  </a:lnTo>
                  <a:lnTo>
                    <a:pt x="57150" y="628650"/>
                  </a:lnTo>
                  <a:lnTo>
                    <a:pt x="0" y="628650"/>
                  </a:lnTo>
                  <a:lnTo>
                    <a:pt x="114300" y="838200"/>
                  </a:lnTo>
                  <a:lnTo>
                    <a:pt x="228600" y="628650"/>
                  </a:lnTo>
                  <a:lnTo>
                    <a:pt x="171450" y="628650"/>
                  </a:lnTo>
                  <a:lnTo>
                    <a:pt x="171450" y="0"/>
                  </a:lnTo>
                  <a:close/>
                </a:path>
              </a:pathLst>
            </a:custGeom>
            <a:solidFill>
              <a:srgbClr val="B1B1B1"/>
            </a:solidFill>
          </p:spPr>
          <p:txBody>
            <a:bodyPr wrap="square" lIns="0" tIns="0" rIns="0" bIns="0" rtlCol="0"/>
            <a:lstStyle/>
            <a:p>
              <a:endParaRPr/>
            </a:p>
          </p:txBody>
        </p:sp>
        <p:sp>
          <p:nvSpPr>
            <p:cNvPr id="13" name="object 13"/>
            <p:cNvSpPr/>
            <p:nvPr/>
          </p:nvSpPr>
          <p:spPr>
            <a:xfrm>
              <a:off x="6019800" y="3505200"/>
              <a:ext cx="228600" cy="838200"/>
            </a:xfrm>
            <a:custGeom>
              <a:avLst/>
              <a:gdLst/>
              <a:ahLst/>
              <a:cxnLst/>
              <a:rect l="l" t="t" r="r" b="b"/>
              <a:pathLst>
                <a:path w="228600" h="838200">
                  <a:moveTo>
                    <a:pt x="57150" y="0"/>
                  </a:moveTo>
                  <a:lnTo>
                    <a:pt x="57150" y="628650"/>
                  </a:lnTo>
                  <a:lnTo>
                    <a:pt x="0" y="628650"/>
                  </a:lnTo>
                  <a:lnTo>
                    <a:pt x="114300" y="838200"/>
                  </a:lnTo>
                  <a:lnTo>
                    <a:pt x="228600" y="628650"/>
                  </a:lnTo>
                  <a:lnTo>
                    <a:pt x="171450" y="628650"/>
                  </a:lnTo>
                  <a:lnTo>
                    <a:pt x="171450" y="0"/>
                  </a:lnTo>
                  <a:lnTo>
                    <a:pt x="57150" y="0"/>
                  </a:lnTo>
                  <a:close/>
                </a:path>
              </a:pathLst>
            </a:custGeom>
            <a:ln w="9344">
              <a:solidFill>
                <a:srgbClr val="000000"/>
              </a:solidFill>
            </a:ln>
          </p:spPr>
          <p:txBody>
            <a:bodyPr wrap="square" lIns="0" tIns="0" rIns="0" bIns="0" rtlCol="0"/>
            <a:lstStyle/>
            <a:p>
              <a:endParaRPr/>
            </a:p>
          </p:txBody>
        </p:sp>
      </p:grpSp>
      <p:sp>
        <p:nvSpPr>
          <p:cNvPr id="14" name="object 14"/>
          <p:cNvSpPr txBox="1"/>
          <p:nvPr/>
        </p:nvSpPr>
        <p:spPr>
          <a:xfrm>
            <a:off x="5488940" y="2948940"/>
            <a:ext cx="2411730" cy="1668780"/>
          </a:xfrm>
          <a:prstGeom prst="rect">
            <a:avLst/>
          </a:prstGeom>
        </p:spPr>
        <p:txBody>
          <a:bodyPr vert="horz" wrap="square" lIns="0" tIns="12700" rIns="0" bIns="0" rtlCol="0">
            <a:spAutoFit/>
          </a:bodyPr>
          <a:lstStyle/>
          <a:p>
            <a:pPr marL="189230">
              <a:lnSpc>
                <a:spcPct val="100000"/>
              </a:lnSpc>
              <a:spcBef>
                <a:spcPts val="100"/>
              </a:spcBef>
            </a:pPr>
            <a:r>
              <a:rPr sz="2800" b="1" dirty="0">
                <a:latin typeface="Courier New"/>
                <a:cs typeface="Courier New"/>
              </a:rPr>
              <a:t>011010000</a:t>
            </a:r>
            <a:endParaRPr sz="2800">
              <a:latin typeface="Courier New"/>
              <a:cs typeface="Courier New"/>
            </a:endParaRPr>
          </a:p>
          <a:p>
            <a:pPr marL="12700">
              <a:lnSpc>
                <a:spcPct val="100000"/>
              </a:lnSpc>
              <a:spcBef>
                <a:spcPts val="1700"/>
              </a:spcBef>
              <a:tabLst>
                <a:tab pos="1767205" algn="l"/>
              </a:tabLst>
            </a:pPr>
            <a:r>
              <a:rPr sz="1800" dirty="0">
                <a:latin typeface="Arial"/>
                <a:cs typeface="Arial"/>
              </a:rPr>
              <a:t>(fli</a:t>
            </a:r>
            <a:r>
              <a:rPr sz="1800" spc="-15" dirty="0">
                <a:latin typeface="Arial"/>
                <a:cs typeface="Arial"/>
              </a:rPr>
              <a:t>p</a:t>
            </a:r>
            <a:r>
              <a:rPr sz="1800" dirty="0">
                <a:latin typeface="Arial"/>
                <a:cs typeface="Arial"/>
              </a:rPr>
              <a:t>)	(co</a:t>
            </a:r>
            <a:r>
              <a:rPr sz="1800" spc="-15" dirty="0">
                <a:latin typeface="Arial"/>
                <a:cs typeface="Arial"/>
              </a:rPr>
              <a:t>p</a:t>
            </a:r>
            <a:r>
              <a:rPr sz="1800" spc="-20" dirty="0">
                <a:latin typeface="Arial"/>
                <a:cs typeface="Arial"/>
              </a:rPr>
              <a:t>y</a:t>
            </a:r>
            <a:r>
              <a:rPr sz="1800" dirty="0">
                <a:latin typeface="Arial"/>
                <a:cs typeface="Arial"/>
              </a:rPr>
              <a:t>)</a:t>
            </a:r>
            <a:endParaRPr sz="1800">
              <a:latin typeface="Arial"/>
              <a:cs typeface="Arial"/>
            </a:endParaRPr>
          </a:p>
          <a:p>
            <a:pPr>
              <a:lnSpc>
                <a:spcPct val="100000"/>
              </a:lnSpc>
            </a:pPr>
            <a:endParaRPr sz="2050">
              <a:latin typeface="Arial"/>
              <a:cs typeface="Arial"/>
            </a:endParaRPr>
          </a:p>
          <a:p>
            <a:pPr marL="189230">
              <a:lnSpc>
                <a:spcPct val="100000"/>
              </a:lnSpc>
            </a:pPr>
            <a:r>
              <a:rPr sz="2800" b="1" dirty="0">
                <a:latin typeface="Courier New"/>
                <a:cs typeface="Courier New"/>
              </a:rPr>
              <a:t>100110000</a:t>
            </a:r>
            <a:endParaRPr sz="2800">
              <a:latin typeface="Courier New"/>
              <a:cs typeface="Courier New"/>
            </a:endParaRPr>
          </a:p>
        </p:txBody>
      </p:sp>
      <p:sp>
        <p:nvSpPr>
          <p:cNvPr id="15" name="object 15"/>
          <p:cNvSpPr/>
          <p:nvPr/>
        </p:nvSpPr>
        <p:spPr>
          <a:xfrm>
            <a:off x="6529069" y="2895600"/>
            <a:ext cx="0" cy="2057400"/>
          </a:xfrm>
          <a:custGeom>
            <a:avLst/>
            <a:gdLst/>
            <a:ahLst/>
            <a:cxnLst/>
            <a:rect l="l" t="t" r="r" b="b"/>
            <a:pathLst>
              <a:path h="2057400">
                <a:moveTo>
                  <a:pt x="0" y="0"/>
                </a:moveTo>
                <a:lnTo>
                  <a:pt x="0" y="2057400"/>
                </a:lnTo>
              </a:path>
            </a:pathLst>
          </a:custGeom>
          <a:ln w="9344">
            <a:solidFill>
              <a:srgbClr val="000000"/>
            </a:solidFill>
          </a:ln>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Two’s </a:t>
            </a:r>
            <a:r>
              <a:rPr spc="-5" dirty="0"/>
              <a:t>Complement Signed</a:t>
            </a:r>
            <a:r>
              <a:rPr spc="-70" dirty="0"/>
              <a:t> </a:t>
            </a:r>
            <a:r>
              <a:rPr spc="-5" dirty="0"/>
              <a:t>Integers</a:t>
            </a:r>
          </a:p>
        </p:txBody>
      </p:sp>
      <p:sp>
        <p:nvSpPr>
          <p:cNvPr id="4" name="object 4"/>
          <p:cNvSpPr/>
          <p:nvPr/>
        </p:nvSpPr>
        <p:spPr>
          <a:xfrm>
            <a:off x="838200" y="2667000"/>
            <a:ext cx="3048000" cy="3657600"/>
          </a:xfrm>
          <a:custGeom>
            <a:avLst/>
            <a:gdLst/>
            <a:ahLst/>
            <a:cxnLst/>
            <a:rect l="l" t="t" r="r" b="b"/>
            <a:pathLst>
              <a:path w="3048000" h="3657600">
                <a:moveTo>
                  <a:pt x="0" y="406400"/>
                </a:moveTo>
                <a:lnTo>
                  <a:pt x="3048000" y="406400"/>
                </a:lnTo>
              </a:path>
              <a:path w="3048000" h="3657600">
                <a:moveTo>
                  <a:pt x="2082800" y="0"/>
                </a:moveTo>
                <a:lnTo>
                  <a:pt x="2082800" y="3657600"/>
                </a:lnTo>
              </a:path>
            </a:pathLst>
          </a:custGeom>
          <a:ln w="28393">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904239" y="3073400"/>
          <a:ext cx="6410959" cy="3251199"/>
        </p:xfrm>
        <a:graphic>
          <a:graphicData uri="http://schemas.openxmlformats.org/drawingml/2006/table">
            <a:tbl>
              <a:tblPr firstRow="1" bandRow="1">
                <a:tableStyleId>{2D5ABB26-0587-4C30-8999-92F81FD0307C}</a:tableStyleId>
              </a:tblPr>
              <a:tblGrid>
                <a:gridCol w="466725">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1245235">
                  <a:extLst>
                    <a:ext uri="{9D8B030D-6E8A-4147-A177-3AD203B41FA5}">
                      <a16:colId xmlns:a16="http://schemas.microsoft.com/office/drawing/2014/main" val="20004"/>
                    </a:ext>
                  </a:extLst>
                </a:gridCol>
                <a:gridCol w="532764">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01650">
                  <a:extLst>
                    <a:ext uri="{9D8B030D-6E8A-4147-A177-3AD203B41FA5}">
                      <a16:colId xmlns:a16="http://schemas.microsoft.com/office/drawing/2014/main" val="20007"/>
                    </a:ext>
                  </a:extLst>
                </a:gridCol>
                <a:gridCol w="534035">
                  <a:extLst>
                    <a:ext uri="{9D8B030D-6E8A-4147-A177-3AD203B41FA5}">
                      <a16:colId xmlns:a16="http://schemas.microsoft.com/office/drawing/2014/main" val="20008"/>
                    </a:ext>
                  </a:extLst>
                </a:gridCol>
                <a:gridCol w="965200">
                  <a:extLst>
                    <a:ext uri="{9D8B030D-6E8A-4147-A177-3AD203B41FA5}">
                      <a16:colId xmlns:a16="http://schemas.microsoft.com/office/drawing/2014/main" val="20009"/>
                    </a:ext>
                  </a:extLst>
                </a:gridCol>
              </a:tblGrid>
              <a:tr h="390733">
                <a:tc>
                  <a:txBody>
                    <a:bodyPr/>
                    <a:lstStyle/>
                    <a:p>
                      <a:pPr marL="129539">
                        <a:lnSpc>
                          <a:spcPct val="100000"/>
                        </a:lnSpc>
                        <a:spcBef>
                          <a:spcPts val="170"/>
                        </a:spcBef>
                      </a:pPr>
                      <a:r>
                        <a:rPr sz="2000" dirty="0">
                          <a:latin typeface="Arial"/>
                          <a:cs typeface="Arial"/>
                        </a:rPr>
                        <a:t>0</a:t>
                      </a:r>
                      <a:endParaRPr sz="2000">
                        <a:latin typeface="Arial"/>
                        <a:cs typeface="Arial"/>
                      </a:endParaRPr>
                    </a:p>
                  </a:txBody>
                  <a:tcPr marL="0" marR="0" marT="21590" marB="0"/>
                </a:tc>
                <a:tc>
                  <a:txBody>
                    <a:bodyPr/>
                    <a:lstStyle/>
                    <a:p>
                      <a:pPr marR="168910" algn="r">
                        <a:lnSpc>
                          <a:spcPct val="100000"/>
                        </a:lnSpc>
                        <a:spcBef>
                          <a:spcPts val="170"/>
                        </a:spcBef>
                      </a:pPr>
                      <a:r>
                        <a:rPr sz="2000" dirty="0">
                          <a:latin typeface="Arial"/>
                          <a:cs typeface="Arial"/>
                        </a:rPr>
                        <a:t>0</a:t>
                      </a:r>
                      <a:endParaRPr sz="2000">
                        <a:latin typeface="Arial"/>
                        <a:cs typeface="Arial"/>
                      </a:endParaRPr>
                    </a:p>
                  </a:txBody>
                  <a:tcPr marL="0" marR="0" marT="21590" marB="0"/>
                </a:tc>
                <a:tc>
                  <a:txBody>
                    <a:bodyPr/>
                    <a:lstStyle/>
                    <a:p>
                      <a:pPr algn="ctr">
                        <a:lnSpc>
                          <a:spcPct val="100000"/>
                        </a:lnSpc>
                        <a:spcBef>
                          <a:spcPts val="170"/>
                        </a:spcBef>
                      </a:pPr>
                      <a:r>
                        <a:rPr sz="2000" dirty="0">
                          <a:latin typeface="Arial"/>
                          <a:cs typeface="Arial"/>
                        </a:rPr>
                        <a:t>0</a:t>
                      </a:r>
                      <a:endParaRPr sz="2000">
                        <a:latin typeface="Arial"/>
                        <a:cs typeface="Arial"/>
                      </a:endParaRPr>
                    </a:p>
                  </a:txBody>
                  <a:tcPr marL="0" marR="0" marT="21590" marB="0"/>
                </a:tc>
                <a:tc>
                  <a:txBody>
                    <a:bodyPr/>
                    <a:lstStyle/>
                    <a:p>
                      <a:pPr marL="182880">
                        <a:lnSpc>
                          <a:spcPct val="100000"/>
                        </a:lnSpc>
                        <a:spcBef>
                          <a:spcPts val="170"/>
                        </a:spcBef>
                      </a:pPr>
                      <a:r>
                        <a:rPr sz="2000" dirty="0">
                          <a:latin typeface="Arial"/>
                          <a:cs typeface="Arial"/>
                        </a:rPr>
                        <a:t>0</a:t>
                      </a:r>
                      <a:endParaRPr sz="2000">
                        <a:latin typeface="Arial"/>
                        <a:cs typeface="Arial"/>
                      </a:endParaRPr>
                    </a:p>
                  </a:txBody>
                  <a:tcPr marL="0" marR="0" marT="21590" marB="0"/>
                </a:tc>
                <a:tc>
                  <a:txBody>
                    <a:bodyPr/>
                    <a:lstStyle/>
                    <a:p>
                      <a:pPr marL="309880">
                        <a:lnSpc>
                          <a:spcPct val="100000"/>
                        </a:lnSpc>
                        <a:spcBef>
                          <a:spcPts val="170"/>
                        </a:spcBef>
                      </a:pPr>
                      <a:r>
                        <a:rPr sz="2000" dirty="0">
                          <a:latin typeface="Arial"/>
                          <a:cs typeface="Arial"/>
                        </a:rPr>
                        <a:t>0</a:t>
                      </a:r>
                      <a:endParaRPr sz="2000">
                        <a:latin typeface="Arial"/>
                        <a:cs typeface="Arial"/>
                      </a:endParaRPr>
                    </a:p>
                  </a:txBody>
                  <a:tcPr marL="0" marR="0" marT="21590" marB="0"/>
                </a:tc>
                <a:tc>
                  <a:txBody>
                    <a:bodyPr/>
                    <a:lstStyle/>
                    <a:p>
                      <a:pPr marR="187960" algn="r">
                        <a:lnSpc>
                          <a:spcPct val="100000"/>
                        </a:lnSpc>
                        <a:spcBef>
                          <a:spcPts val="170"/>
                        </a:spcBef>
                      </a:pPr>
                      <a:r>
                        <a:rPr sz="2000" dirty="0">
                          <a:latin typeface="Arial"/>
                          <a:cs typeface="Arial"/>
                        </a:rPr>
                        <a:t>1</a:t>
                      </a:r>
                      <a:endParaRPr sz="2000">
                        <a:latin typeface="Arial"/>
                        <a:cs typeface="Arial"/>
                      </a:endParaRPr>
                    </a:p>
                  </a:txBody>
                  <a:tcPr marL="0" marR="0" marT="21590" marB="0">
                    <a:lnT w="28575">
                      <a:solidFill>
                        <a:srgbClr val="000000"/>
                      </a:solidFill>
                      <a:prstDash val="solid"/>
                    </a:lnT>
                  </a:tcPr>
                </a:tc>
                <a:tc>
                  <a:txBody>
                    <a:bodyPr/>
                    <a:lstStyle/>
                    <a:p>
                      <a:pPr marL="19050" algn="ctr">
                        <a:lnSpc>
                          <a:spcPct val="100000"/>
                        </a:lnSpc>
                        <a:spcBef>
                          <a:spcPts val="170"/>
                        </a:spcBef>
                      </a:pPr>
                      <a:r>
                        <a:rPr sz="2000" dirty="0">
                          <a:latin typeface="Arial"/>
                          <a:cs typeface="Arial"/>
                        </a:rPr>
                        <a:t>0</a:t>
                      </a:r>
                      <a:endParaRPr sz="2000">
                        <a:latin typeface="Arial"/>
                        <a:cs typeface="Arial"/>
                      </a:endParaRPr>
                    </a:p>
                  </a:txBody>
                  <a:tcPr marL="0" marR="0" marT="21590" marB="0">
                    <a:lnT w="28575">
                      <a:solidFill>
                        <a:srgbClr val="000000"/>
                      </a:solidFill>
                      <a:prstDash val="solid"/>
                    </a:lnT>
                  </a:tcPr>
                </a:tc>
                <a:tc>
                  <a:txBody>
                    <a:bodyPr/>
                    <a:lstStyle/>
                    <a:p>
                      <a:pPr algn="ctr">
                        <a:lnSpc>
                          <a:spcPct val="100000"/>
                        </a:lnSpc>
                        <a:spcBef>
                          <a:spcPts val="170"/>
                        </a:spcBef>
                      </a:pPr>
                      <a:r>
                        <a:rPr sz="2000" dirty="0">
                          <a:latin typeface="Arial"/>
                          <a:cs typeface="Arial"/>
                        </a:rPr>
                        <a:t>0</a:t>
                      </a:r>
                      <a:endParaRPr sz="2000">
                        <a:latin typeface="Arial"/>
                        <a:cs typeface="Arial"/>
                      </a:endParaRPr>
                    </a:p>
                  </a:txBody>
                  <a:tcPr marL="0" marR="0" marT="21590" marB="0">
                    <a:lnT w="28575">
                      <a:solidFill>
                        <a:srgbClr val="000000"/>
                      </a:solidFill>
                      <a:prstDash val="solid"/>
                    </a:lnT>
                  </a:tcPr>
                </a:tc>
                <a:tc>
                  <a:txBody>
                    <a:bodyPr/>
                    <a:lstStyle/>
                    <a:p>
                      <a:pPr marR="17780" algn="ctr">
                        <a:lnSpc>
                          <a:spcPct val="100000"/>
                        </a:lnSpc>
                        <a:spcBef>
                          <a:spcPts val="170"/>
                        </a:spcBef>
                      </a:pPr>
                      <a:r>
                        <a:rPr sz="2000" dirty="0">
                          <a:latin typeface="Arial"/>
                          <a:cs typeface="Arial"/>
                        </a:rPr>
                        <a:t>0</a:t>
                      </a:r>
                      <a:endParaRPr sz="2000">
                        <a:latin typeface="Arial"/>
                        <a:cs typeface="Arial"/>
                      </a:endParaRPr>
                    </a:p>
                  </a:txBody>
                  <a:tcPr marL="0" marR="0" marT="21590" marB="0">
                    <a:lnT w="28575">
                      <a:solidFill>
                        <a:srgbClr val="000000"/>
                      </a:solidFill>
                      <a:prstDash val="solid"/>
                    </a:lnT>
                  </a:tcPr>
                </a:tc>
                <a:tc>
                  <a:txBody>
                    <a:bodyPr/>
                    <a:lstStyle/>
                    <a:p>
                      <a:pPr algn="ctr">
                        <a:lnSpc>
                          <a:spcPct val="100000"/>
                        </a:lnSpc>
                        <a:spcBef>
                          <a:spcPts val="170"/>
                        </a:spcBef>
                      </a:pPr>
                      <a:r>
                        <a:rPr sz="2000" dirty="0">
                          <a:latin typeface="Arial"/>
                          <a:cs typeface="Arial"/>
                        </a:rPr>
                        <a:t>-8</a:t>
                      </a:r>
                      <a:endParaRPr sz="2000">
                        <a:latin typeface="Arial"/>
                        <a:cs typeface="Arial"/>
                      </a:endParaRPr>
                    </a:p>
                  </a:txBody>
                  <a:tcPr marL="0" marR="0" marT="21590" marB="0">
                    <a:lnT w="28575">
                      <a:solidFill>
                        <a:srgbClr val="000000"/>
                      </a:solidFill>
                      <a:prstDash val="solid"/>
                    </a:lnT>
                  </a:tcPr>
                </a:tc>
                <a:extLst>
                  <a:ext uri="{0D108BD9-81ED-4DB2-BD59-A6C34878D82A}">
                    <a16:rowId xmlns:a16="http://schemas.microsoft.com/office/drawing/2014/main" val="10000"/>
                  </a:ext>
                </a:extLst>
              </a:tr>
              <a:tr h="406400">
                <a:tc>
                  <a:txBody>
                    <a:bodyPr/>
                    <a:lstStyle/>
                    <a:p>
                      <a:pPr marL="129539">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68910" algn="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L="182880">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309880">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R="18796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9050"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7780"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-7</a:t>
                      </a:r>
                      <a:endParaRPr sz="2000">
                        <a:latin typeface="Arial"/>
                        <a:cs typeface="Arial"/>
                      </a:endParaRPr>
                    </a:p>
                  </a:txBody>
                  <a:tcPr marL="0" marR="0" marT="36830" marB="0"/>
                </a:tc>
                <a:extLst>
                  <a:ext uri="{0D108BD9-81ED-4DB2-BD59-A6C34878D82A}">
                    <a16:rowId xmlns:a16="http://schemas.microsoft.com/office/drawing/2014/main" val="10001"/>
                  </a:ext>
                </a:extLst>
              </a:tr>
              <a:tr h="406400">
                <a:tc>
                  <a:txBody>
                    <a:bodyPr/>
                    <a:lstStyle/>
                    <a:p>
                      <a:pPr marL="129539">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68910" algn="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82880">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L="309880">
                        <a:lnSpc>
                          <a:spcPct val="100000"/>
                        </a:lnSpc>
                        <a:spcBef>
                          <a:spcPts val="290"/>
                        </a:spcBef>
                      </a:pPr>
                      <a:r>
                        <a:rPr sz="2000" dirty="0">
                          <a:latin typeface="Arial"/>
                          <a:cs typeface="Arial"/>
                        </a:rPr>
                        <a:t>2</a:t>
                      </a:r>
                      <a:endParaRPr sz="2000">
                        <a:latin typeface="Arial"/>
                        <a:cs typeface="Arial"/>
                      </a:endParaRPr>
                    </a:p>
                  </a:txBody>
                  <a:tcPr marL="0" marR="0" marT="36830" marB="0"/>
                </a:tc>
                <a:tc>
                  <a:txBody>
                    <a:bodyPr/>
                    <a:lstStyle/>
                    <a:p>
                      <a:pPr marR="18796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9050"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R="17780"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-6</a:t>
                      </a:r>
                      <a:endParaRPr sz="2000">
                        <a:latin typeface="Arial"/>
                        <a:cs typeface="Arial"/>
                      </a:endParaRPr>
                    </a:p>
                  </a:txBody>
                  <a:tcPr marL="0" marR="0" marT="36830" marB="0"/>
                </a:tc>
                <a:extLst>
                  <a:ext uri="{0D108BD9-81ED-4DB2-BD59-A6C34878D82A}">
                    <a16:rowId xmlns:a16="http://schemas.microsoft.com/office/drawing/2014/main" val="10002"/>
                  </a:ext>
                </a:extLst>
              </a:tr>
              <a:tr h="406400">
                <a:tc>
                  <a:txBody>
                    <a:bodyPr/>
                    <a:lstStyle/>
                    <a:p>
                      <a:pPr marL="129539">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68910" algn="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82880">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309880">
                        <a:lnSpc>
                          <a:spcPct val="100000"/>
                        </a:lnSpc>
                        <a:spcBef>
                          <a:spcPts val="290"/>
                        </a:spcBef>
                      </a:pPr>
                      <a:r>
                        <a:rPr sz="2000" dirty="0">
                          <a:latin typeface="Arial"/>
                          <a:cs typeface="Arial"/>
                        </a:rPr>
                        <a:t>3</a:t>
                      </a:r>
                      <a:endParaRPr sz="2000">
                        <a:latin typeface="Arial"/>
                        <a:cs typeface="Arial"/>
                      </a:endParaRPr>
                    </a:p>
                  </a:txBody>
                  <a:tcPr marL="0" marR="0" marT="36830" marB="0"/>
                </a:tc>
                <a:tc>
                  <a:txBody>
                    <a:bodyPr/>
                    <a:lstStyle/>
                    <a:p>
                      <a:pPr marR="18796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9050"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R="17780"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-5</a:t>
                      </a:r>
                      <a:endParaRPr sz="2000">
                        <a:latin typeface="Arial"/>
                        <a:cs typeface="Arial"/>
                      </a:endParaRPr>
                    </a:p>
                  </a:txBody>
                  <a:tcPr marL="0" marR="0" marT="36830" marB="0"/>
                </a:tc>
                <a:extLst>
                  <a:ext uri="{0D108BD9-81ED-4DB2-BD59-A6C34878D82A}">
                    <a16:rowId xmlns:a16="http://schemas.microsoft.com/office/drawing/2014/main" val="10003"/>
                  </a:ext>
                </a:extLst>
              </a:tr>
              <a:tr h="406400">
                <a:tc>
                  <a:txBody>
                    <a:bodyPr/>
                    <a:lstStyle/>
                    <a:p>
                      <a:pPr marL="129539">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6891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L="182880">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L="309880">
                        <a:lnSpc>
                          <a:spcPct val="100000"/>
                        </a:lnSpc>
                        <a:spcBef>
                          <a:spcPts val="290"/>
                        </a:spcBef>
                      </a:pPr>
                      <a:r>
                        <a:rPr sz="2000" dirty="0">
                          <a:latin typeface="Arial"/>
                          <a:cs typeface="Arial"/>
                        </a:rPr>
                        <a:t>4</a:t>
                      </a:r>
                      <a:endParaRPr sz="2000">
                        <a:latin typeface="Arial"/>
                        <a:cs typeface="Arial"/>
                      </a:endParaRPr>
                    </a:p>
                  </a:txBody>
                  <a:tcPr marL="0" marR="0" marT="36830" marB="0"/>
                </a:tc>
                <a:tc>
                  <a:txBody>
                    <a:bodyPr/>
                    <a:lstStyle/>
                    <a:p>
                      <a:pPr marR="18796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9050"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7780"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-4</a:t>
                      </a:r>
                      <a:endParaRPr sz="2000">
                        <a:latin typeface="Arial"/>
                        <a:cs typeface="Arial"/>
                      </a:endParaRPr>
                    </a:p>
                  </a:txBody>
                  <a:tcPr marL="0" marR="0" marT="36830" marB="0"/>
                </a:tc>
                <a:extLst>
                  <a:ext uri="{0D108BD9-81ED-4DB2-BD59-A6C34878D82A}">
                    <a16:rowId xmlns:a16="http://schemas.microsoft.com/office/drawing/2014/main" val="10004"/>
                  </a:ext>
                </a:extLst>
              </a:tr>
              <a:tr h="406400">
                <a:tc>
                  <a:txBody>
                    <a:bodyPr/>
                    <a:lstStyle/>
                    <a:p>
                      <a:pPr marL="129539">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6891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L="182880">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309880">
                        <a:lnSpc>
                          <a:spcPct val="100000"/>
                        </a:lnSpc>
                        <a:spcBef>
                          <a:spcPts val="290"/>
                        </a:spcBef>
                      </a:pPr>
                      <a:r>
                        <a:rPr sz="2000" dirty="0">
                          <a:latin typeface="Arial"/>
                          <a:cs typeface="Arial"/>
                        </a:rPr>
                        <a:t>5</a:t>
                      </a:r>
                      <a:endParaRPr sz="2000">
                        <a:latin typeface="Arial"/>
                        <a:cs typeface="Arial"/>
                      </a:endParaRPr>
                    </a:p>
                  </a:txBody>
                  <a:tcPr marL="0" marR="0" marT="36830" marB="0"/>
                </a:tc>
                <a:tc>
                  <a:txBody>
                    <a:bodyPr/>
                    <a:lstStyle/>
                    <a:p>
                      <a:pPr marR="18796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9050"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7780"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-3</a:t>
                      </a:r>
                      <a:endParaRPr sz="2000">
                        <a:latin typeface="Arial"/>
                        <a:cs typeface="Arial"/>
                      </a:endParaRPr>
                    </a:p>
                  </a:txBody>
                  <a:tcPr marL="0" marR="0" marT="36830" marB="0"/>
                </a:tc>
                <a:extLst>
                  <a:ext uri="{0D108BD9-81ED-4DB2-BD59-A6C34878D82A}">
                    <a16:rowId xmlns:a16="http://schemas.microsoft.com/office/drawing/2014/main" val="10005"/>
                  </a:ext>
                </a:extLst>
              </a:tr>
              <a:tr h="405765">
                <a:tc>
                  <a:txBody>
                    <a:bodyPr/>
                    <a:lstStyle/>
                    <a:p>
                      <a:pPr marL="129539">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16891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82880">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L="309880">
                        <a:lnSpc>
                          <a:spcPct val="100000"/>
                        </a:lnSpc>
                        <a:spcBef>
                          <a:spcPts val="290"/>
                        </a:spcBef>
                      </a:pPr>
                      <a:r>
                        <a:rPr sz="2000" dirty="0">
                          <a:latin typeface="Arial"/>
                          <a:cs typeface="Arial"/>
                        </a:rPr>
                        <a:t>6</a:t>
                      </a:r>
                      <a:endParaRPr sz="2000">
                        <a:latin typeface="Arial"/>
                        <a:cs typeface="Arial"/>
                      </a:endParaRPr>
                    </a:p>
                  </a:txBody>
                  <a:tcPr marL="0" marR="0" marT="36830" marB="0"/>
                </a:tc>
                <a:tc>
                  <a:txBody>
                    <a:bodyPr/>
                    <a:lstStyle/>
                    <a:p>
                      <a:pPr marR="187960" algn="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L="19050"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R="17780"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-2</a:t>
                      </a:r>
                      <a:endParaRPr sz="2000">
                        <a:latin typeface="Arial"/>
                        <a:cs typeface="Arial"/>
                      </a:endParaRPr>
                    </a:p>
                  </a:txBody>
                  <a:tcPr marL="0" marR="0" marT="36830" marB="0"/>
                </a:tc>
                <a:extLst>
                  <a:ext uri="{0D108BD9-81ED-4DB2-BD59-A6C34878D82A}">
                    <a16:rowId xmlns:a16="http://schemas.microsoft.com/office/drawing/2014/main" val="10006"/>
                  </a:ext>
                </a:extLst>
              </a:tr>
              <a:tr h="422701">
                <a:tc>
                  <a:txBody>
                    <a:bodyPr/>
                    <a:lstStyle/>
                    <a:p>
                      <a:pPr marL="129539">
                        <a:lnSpc>
                          <a:spcPct val="100000"/>
                        </a:lnSpc>
                        <a:spcBef>
                          <a:spcPts val="285"/>
                        </a:spcBef>
                      </a:pPr>
                      <a:r>
                        <a:rPr sz="2000" dirty="0">
                          <a:latin typeface="Arial"/>
                          <a:cs typeface="Arial"/>
                        </a:rPr>
                        <a:t>0</a:t>
                      </a:r>
                      <a:endParaRPr sz="2000">
                        <a:latin typeface="Arial"/>
                        <a:cs typeface="Arial"/>
                      </a:endParaRPr>
                    </a:p>
                  </a:txBody>
                  <a:tcPr marL="0" marR="0" marT="36195" marB="0"/>
                </a:tc>
                <a:tc>
                  <a:txBody>
                    <a:bodyPr/>
                    <a:lstStyle/>
                    <a:p>
                      <a:pPr marR="168910" algn="r">
                        <a:lnSpc>
                          <a:spcPct val="100000"/>
                        </a:lnSpc>
                        <a:spcBef>
                          <a:spcPts val="285"/>
                        </a:spcBef>
                      </a:pPr>
                      <a:r>
                        <a:rPr sz="2000" dirty="0">
                          <a:latin typeface="Arial"/>
                          <a:cs typeface="Arial"/>
                        </a:rPr>
                        <a:t>1</a:t>
                      </a:r>
                      <a:endParaRPr sz="2000">
                        <a:latin typeface="Arial"/>
                        <a:cs typeface="Arial"/>
                      </a:endParaRPr>
                    </a:p>
                  </a:txBody>
                  <a:tcPr marL="0" marR="0" marT="36195" marB="0"/>
                </a:tc>
                <a:tc>
                  <a:txBody>
                    <a:bodyPr/>
                    <a:lstStyle/>
                    <a:p>
                      <a:pPr algn="ctr">
                        <a:lnSpc>
                          <a:spcPct val="100000"/>
                        </a:lnSpc>
                        <a:spcBef>
                          <a:spcPts val="285"/>
                        </a:spcBef>
                      </a:pPr>
                      <a:r>
                        <a:rPr sz="2000" dirty="0">
                          <a:latin typeface="Arial"/>
                          <a:cs typeface="Arial"/>
                        </a:rPr>
                        <a:t>1</a:t>
                      </a:r>
                      <a:endParaRPr sz="2000">
                        <a:latin typeface="Arial"/>
                        <a:cs typeface="Arial"/>
                      </a:endParaRPr>
                    </a:p>
                  </a:txBody>
                  <a:tcPr marL="0" marR="0" marT="36195" marB="0"/>
                </a:tc>
                <a:tc>
                  <a:txBody>
                    <a:bodyPr/>
                    <a:lstStyle/>
                    <a:p>
                      <a:pPr marL="182880">
                        <a:lnSpc>
                          <a:spcPct val="100000"/>
                        </a:lnSpc>
                        <a:spcBef>
                          <a:spcPts val="285"/>
                        </a:spcBef>
                      </a:pPr>
                      <a:r>
                        <a:rPr sz="2000" dirty="0">
                          <a:latin typeface="Arial"/>
                          <a:cs typeface="Arial"/>
                        </a:rPr>
                        <a:t>1</a:t>
                      </a:r>
                      <a:endParaRPr sz="2000">
                        <a:latin typeface="Arial"/>
                        <a:cs typeface="Arial"/>
                      </a:endParaRPr>
                    </a:p>
                  </a:txBody>
                  <a:tcPr marL="0" marR="0" marT="36195" marB="0"/>
                </a:tc>
                <a:tc>
                  <a:txBody>
                    <a:bodyPr/>
                    <a:lstStyle/>
                    <a:p>
                      <a:pPr marL="309880">
                        <a:lnSpc>
                          <a:spcPct val="100000"/>
                        </a:lnSpc>
                        <a:spcBef>
                          <a:spcPts val="285"/>
                        </a:spcBef>
                      </a:pPr>
                      <a:r>
                        <a:rPr sz="2000" dirty="0">
                          <a:latin typeface="Arial"/>
                          <a:cs typeface="Arial"/>
                        </a:rPr>
                        <a:t>7</a:t>
                      </a:r>
                      <a:endParaRPr sz="2000">
                        <a:latin typeface="Arial"/>
                        <a:cs typeface="Arial"/>
                      </a:endParaRPr>
                    </a:p>
                  </a:txBody>
                  <a:tcPr marL="0" marR="0" marT="36195" marB="0"/>
                </a:tc>
                <a:tc>
                  <a:txBody>
                    <a:bodyPr/>
                    <a:lstStyle/>
                    <a:p>
                      <a:pPr marR="187960" algn="r">
                        <a:lnSpc>
                          <a:spcPct val="100000"/>
                        </a:lnSpc>
                        <a:spcBef>
                          <a:spcPts val="285"/>
                        </a:spcBef>
                      </a:pPr>
                      <a:r>
                        <a:rPr sz="2000" dirty="0">
                          <a:latin typeface="Arial"/>
                          <a:cs typeface="Arial"/>
                        </a:rPr>
                        <a:t>1</a:t>
                      </a:r>
                      <a:endParaRPr sz="2000">
                        <a:latin typeface="Arial"/>
                        <a:cs typeface="Arial"/>
                      </a:endParaRPr>
                    </a:p>
                  </a:txBody>
                  <a:tcPr marL="0" marR="0" marT="36195" marB="0"/>
                </a:tc>
                <a:tc>
                  <a:txBody>
                    <a:bodyPr/>
                    <a:lstStyle/>
                    <a:p>
                      <a:pPr marL="19050" algn="ctr">
                        <a:lnSpc>
                          <a:spcPct val="100000"/>
                        </a:lnSpc>
                        <a:spcBef>
                          <a:spcPts val="285"/>
                        </a:spcBef>
                      </a:pPr>
                      <a:r>
                        <a:rPr sz="2000" dirty="0">
                          <a:latin typeface="Arial"/>
                          <a:cs typeface="Arial"/>
                        </a:rPr>
                        <a:t>1</a:t>
                      </a:r>
                      <a:endParaRPr sz="2000">
                        <a:latin typeface="Arial"/>
                        <a:cs typeface="Arial"/>
                      </a:endParaRPr>
                    </a:p>
                  </a:txBody>
                  <a:tcPr marL="0" marR="0" marT="36195" marB="0"/>
                </a:tc>
                <a:tc>
                  <a:txBody>
                    <a:bodyPr/>
                    <a:lstStyle/>
                    <a:p>
                      <a:pPr algn="ctr">
                        <a:lnSpc>
                          <a:spcPct val="100000"/>
                        </a:lnSpc>
                        <a:spcBef>
                          <a:spcPts val="285"/>
                        </a:spcBef>
                      </a:pPr>
                      <a:r>
                        <a:rPr sz="2000" dirty="0">
                          <a:latin typeface="Arial"/>
                          <a:cs typeface="Arial"/>
                        </a:rPr>
                        <a:t>1</a:t>
                      </a:r>
                      <a:endParaRPr sz="2000">
                        <a:latin typeface="Arial"/>
                        <a:cs typeface="Arial"/>
                      </a:endParaRPr>
                    </a:p>
                  </a:txBody>
                  <a:tcPr marL="0" marR="0" marT="36195" marB="0"/>
                </a:tc>
                <a:tc>
                  <a:txBody>
                    <a:bodyPr/>
                    <a:lstStyle/>
                    <a:p>
                      <a:pPr marR="17780" algn="ctr">
                        <a:lnSpc>
                          <a:spcPct val="100000"/>
                        </a:lnSpc>
                        <a:spcBef>
                          <a:spcPts val="285"/>
                        </a:spcBef>
                      </a:pPr>
                      <a:r>
                        <a:rPr sz="2000" dirty="0">
                          <a:latin typeface="Arial"/>
                          <a:cs typeface="Arial"/>
                        </a:rPr>
                        <a:t>1</a:t>
                      </a:r>
                      <a:endParaRPr sz="2000">
                        <a:latin typeface="Arial"/>
                        <a:cs typeface="Arial"/>
                      </a:endParaRPr>
                    </a:p>
                  </a:txBody>
                  <a:tcPr marL="0" marR="0" marT="36195" marB="0"/>
                </a:tc>
                <a:tc>
                  <a:txBody>
                    <a:bodyPr/>
                    <a:lstStyle/>
                    <a:p>
                      <a:pPr algn="ctr">
                        <a:lnSpc>
                          <a:spcPct val="100000"/>
                        </a:lnSpc>
                        <a:spcBef>
                          <a:spcPts val="285"/>
                        </a:spcBef>
                      </a:pPr>
                      <a:r>
                        <a:rPr sz="2000" dirty="0">
                          <a:latin typeface="Arial"/>
                          <a:cs typeface="Arial"/>
                        </a:rPr>
                        <a:t>-1</a:t>
                      </a:r>
                      <a:endParaRPr sz="2000">
                        <a:latin typeface="Arial"/>
                        <a:cs typeface="Arial"/>
                      </a:endParaRPr>
                    </a:p>
                  </a:txBody>
                  <a:tcPr marL="0" marR="0" marT="36195" marB="0"/>
                </a:tc>
                <a:extLst>
                  <a:ext uri="{0D108BD9-81ED-4DB2-BD59-A6C34878D82A}">
                    <a16:rowId xmlns:a16="http://schemas.microsoft.com/office/drawing/2014/main" val="10007"/>
                  </a:ext>
                </a:extLst>
              </a:tr>
            </a:tbl>
          </a:graphicData>
        </a:graphic>
      </p:graphicFrame>
      <p:sp>
        <p:nvSpPr>
          <p:cNvPr id="6" name="object 6"/>
          <p:cNvSpPr txBox="1"/>
          <p:nvPr/>
        </p:nvSpPr>
        <p:spPr>
          <a:xfrm>
            <a:off x="356870" y="1021079"/>
            <a:ext cx="8049259" cy="1983739"/>
          </a:xfrm>
          <a:prstGeom prst="rect">
            <a:avLst/>
          </a:prstGeom>
        </p:spPr>
        <p:txBody>
          <a:bodyPr vert="horz" wrap="square" lIns="0" tIns="69850" rIns="0" bIns="0" rtlCol="0">
            <a:spAutoFit/>
          </a:bodyPr>
          <a:lstStyle/>
          <a:p>
            <a:pPr marL="38100">
              <a:lnSpc>
                <a:spcPct val="100000"/>
              </a:lnSpc>
              <a:spcBef>
                <a:spcPts val="550"/>
              </a:spcBef>
            </a:pPr>
            <a:r>
              <a:rPr sz="2400" b="1" dirty="0">
                <a:latin typeface="Arial"/>
                <a:cs typeface="Arial"/>
              </a:rPr>
              <a:t>MS </a:t>
            </a:r>
            <a:r>
              <a:rPr sz="2400" b="1" spc="-5" dirty="0">
                <a:latin typeface="Arial"/>
                <a:cs typeface="Arial"/>
              </a:rPr>
              <a:t>bit is sign bit </a:t>
            </a:r>
            <a:r>
              <a:rPr sz="2400" b="1" dirty="0">
                <a:latin typeface="Arial"/>
                <a:cs typeface="Arial"/>
              </a:rPr>
              <a:t>– </a:t>
            </a:r>
            <a:r>
              <a:rPr sz="2400" b="1" spc="-5" dirty="0">
                <a:latin typeface="Arial"/>
                <a:cs typeface="Arial"/>
              </a:rPr>
              <a:t>it has </a:t>
            </a:r>
            <a:r>
              <a:rPr sz="2400" b="1" dirty="0">
                <a:latin typeface="Arial"/>
                <a:cs typeface="Arial"/>
              </a:rPr>
              <a:t>weight</a:t>
            </a:r>
            <a:r>
              <a:rPr sz="2400" b="1" spc="80" dirty="0">
                <a:latin typeface="Arial"/>
                <a:cs typeface="Arial"/>
              </a:rPr>
              <a:t> </a:t>
            </a:r>
            <a:r>
              <a:rPr sz="2400" b="1" i="1" spc="-5" dirty="0">
                <a:latin typeface="Arial"/>
                <a:cs typeface="Arial"/>
              </a:rPr>
              <a:t>–2</a:t>
            </a:r>
            <a:r>
              <a:rPr sz="2100" b="1" i="1" spc="-7" baseline="27777" dirty="0">
                <a:latin typeface="Arial"/>
                <a:cs typeface="Arial"/>
              </a:rPr>
              <a:t>n-1</a:t>
            </a:r>
            <a:r>
              <a:rPr sz="2400" b="1" spc="-5" dirty="0">
                <a:latin typeface="Arial"/>
                <a:cs typeface="Arial"/>
              </a:rPr>
              <a:t>.</a:t>
            </a:r>
            <a:endParaRPr sz="2400" dirty="0">
              <a:latin typeface="Arial"/>
              <a:cs typeface="Arial"/>
            </a:endParaRPr>
          </a:p>
          <a:p>
            <a:pPr marL="38100">
              <a:lnSpc>
                <a:spcPct val="100000"/>
              </a:lnSpc>
              <a:spcBef>
                <a:spcPts val="450"/>
              </a:spcBef>
            </a:pPr>
            <a:r>
              <a:rPr sz="2400" b="1" spc="-10" dirty="0">
                <a:latin typeface="Arial"/>
                <a:cs typeface="Arial"/>
              </a:rPr>
              <a:t>Range </a:t>
            </a:r>
            <a:r>
              <a:rPr sz="2400" b="1" spc="-5" dirty="0">
                <a:latin typeface="Arial"/>
                <a:cs typeface="Arial"/>
              </a:rPr>
              <a:t>of an </a:t>
            </a:r>
            <a:r>
              <a:rPr sz="2400" b="1" spc="5" dirty="0">
                <a:latin typeface="Arial"/>
                <a:cs typeface="Arial"/>
              </a:rPr>
              <a:t>n-bit </a:t>
            </a:r>
            <a:r>
              <a:rPr sz="2400" b="1" spc="-5" dirty="0">
                <a:latin typeface="Arial"/>
                <a:cs typeface="Arial"/>
              </a:rPr>
              <a:t>number: -2</a:t>
            </a:r>
            <a:r>
              <a:rPr sz="2100" b="1" spc="-7" baseline="27777" dirty="0">
                <a:latin typeface="Arial"/>
                <a:cs typeface="Arial"/>
              </a:rPr>
              <a:t>n-1 </a:t>
            </a:r>
            <a:r>
              <a:rPr sz="2400" b="1" spc="-5" dirty="0">
                <a:latin typeface="Arial"/>
                <a:cs typeface="Arial"/>
              </a:rPr>
              <a:t>through </a:t>
            </a:r>
            <a:r>
              <a:rPr sz="2400" b="1" dirty="0">
                <a:latin typeface="Arial"/>
                <a:cs typeface="Arial"/>
              </a:rPr>
              <a:t>2</a:t>
            </a:r>
            <a:r>
              <a:rPr sz="2100" b="1" baseline="27777" dirty="0">
                <a:latin typeface="Arial"/>
                <a:cs typeface="Arial"/>
              </a:rPr>
              <a:t>n-1 </a:t>
            </a:r>
            <a:r>
              <a:rPr sz="2400" b="1" dirty="0">
                <a:latin typeface="Arial"/>
                <a:cs typeface="Arial"/>
              </a:rPr>
              <a:t>–</a:t>
            </a:r>
            <a:r>
              <a:rPr sz="2400" b="1" spc="-215" dirty="0">
                <a:latin typeface="Arial"/>
                <a:cs typeface="Arial"/>
              </a:rPr>
              <a:t> </a:t>
            </a:r>
            <a:r>
              <a:rPr sz="2400" b="1" spc="-5" dirty="0">
                <a:latin typeface="Arial"/>
                <a:cs typeface="Arial"/>
              </a:rPr>
              <a:t>1.</a:t>
            </a:r>
            <a:endParaRPr sz="2400" dirty="0">
              <a:latin typeface="Arial"/>
              <a:cs typeface="Arial"/>
            </a:endParaRPr>
          </a:p>
          <a:p>
            <a:pPr marL="614680" indent="-234950">
              <a:lnSpc>
                <a:spcPct val="100000"/>
              </a:lnSpc>
              <a:spcBef>
                <a:spcPts val="390"/>
              </a:spcBef>
              <a:buFont typeface="Arial"/>
              <a:buChar char="•"/>
              <a:tabLst>
                <a:tab pos="614045" algn="l"/>
                <a:tab pos="614680" algn="l"/>
              </a:tabLst>
            </a:pPr>
            <a:r>
              <a:rPr sz="2000" b="1" spc="-5" dirty="0">
                <a:latin typeface="Arial"/>
                <a:cs typeface="Arial"/>
              </a:rPr>
              <a:t>The most negative </a:t>
            </a:r>
            <a:r>
              <a:rPr sz="2000" b="1" dirty="0">
                <a:latin typeface="Arial"/>
                <a:cs typeface="Arial"/>
              </a:rPr>
              <a:t>number (-2</a:t>
            </a:r>
            <a:r>
              <a:rPr sz="1725" b="1" baseline="28985" dirty="0">
                <a:latin typeface="Arial"/>
                <a:cs typeface="Arial"/>
              </a:rPr>
              <a:t>n-1</a:t>
            </a:r>
            <a:r>
              <a:rPr sz="2000" b="1" dirty="0">
                <a:latin typeface="Arial"/>
                <a:cs typeface="Arial"/>
              </a:rPr>
              <a:t>) has </a:t>
            </a:r>
            <a:r>
              <a:rPr sz="2000" b="1" spc="-5" dirty="0">
                <a:latin typeface="Arial"/>
                <a:cs typeface="Arial"/>
              </a:rPr>
              <a:t>no positive counterpart.</a:t>
            </a:r>
            <a:endParaRPr sz="2000" dirty="0">
              <a:latin typeface="Arial"/>
              <a:cs typeface="Arial"/>
            </a:endParaRPr>
          </a:p>
          <a:p>
            <a:pPr>
              <a:lnSpc>
                <a:spcPct val="100000"/>
              </a:lnSpc>
              <a:spcBef>
                <a:spcPts val="5"/>
              </a:spcBef>
            </a:pPr>
            <a:endParaRPr sz="3100" dirty="0">
              <a:latin typeface="Arial"/>
              <a:cs typeface="Arial"/>
            </a:endParaRPr>
          </a:p>
          <a:p>
            <a:pPr marL="592455">
              <a:lnSpc>
                <a:spcPct val="100000"/>
              </a:lnSpc>
              <a:tabLst>
                <a:tab pos="1169035" algn="l"/>
                <a:tab pos="1664335" algn="l"/>
                <a:tab pos="2171065" algn="l"/>
                <a:tab pos="4021454" algn="l"/>
                <a:tab pos="4598035" algn="l"/>
                <a:tab pos="5093335" algn="l"/>
                <a:tab pos="5600065" algn="l"/>
              </a:tabLst>
            </a:pPr>
            <a:r>
              <a:rPr sz="2000" dirty="0">
                <a:latin typeface="Arial"/>
                <a:cs typeface="Arial"/>
              </a:rPr>
              <a:t>-2</a:t>
            </a:r>
            <a:r>
              <a:rPr sz="1725" baseline="28985" dirty="0">
                <a:latin typeface="Arial"/>
                <a:cs typeface="Arial"/>
              </a:rPr>
              <a:t>3	</a:t>
            </a:r>
            <a:r>
              <a:rPr sz="2000" dirty="0">
                <a:latin typeface="Arial"/>
                <a:cs typeface="Arial"/>
              </a:rPr>
              <a:t>2</a:t>
            </a:r>
            <a:r>
              <a:rPr sz="1725" baseline="28985" dirty="0">
                <a:latin typeface="Arial"/>
                <a:cs typeface="Arial"/>
              </a:rPr>
              <a:t>2	</a:t>
            </a:r>
            <a:r>
              <a:rPr sz="2000" spc="5" dirty="0">
                <a:latin typeface="Arial"/>
                <a:cs typeface="Arial"/>
              </a:rPr>
              <a:t>2</a:t>
            </a:r>
            <a:r>
              <a:rPr sz="1725" spc="7" baseline="28985" dirty="0">
                <a:latin typeface="Arial"/>
                <a:cs typeface="Arial"/>
              </a:rPr>
              <a:t>1	</a:t>
            </a:r>
            <a:r>
              <a:rPr sz="2000" spc="5" dirty="0">
                <a:latin typeface="Arial"/>
                <a:cs typeface="Arial"/>
              </a:rPr>
              <a:t>2</a:t>
            </a:r>
            <a:r>
              <a:rPr sz="1725" spc="7" baseline="28985" dirty="0">
                <a:latin typeface="Arial"/>
                <a:cs typeface="Arial"/>
              </a:rPr>
              <a:t>0	</a:t>
            </a:r>
            <a:r>
              <a:rPr sz="2000" dirty="0">
                <a:latin typeface="Arial"/>
                <a:cs typeface="Arial"/>
              </a:rPr>
              <a:t>-2</a:t>
            </a:r>
            <a:r>
              <a:rPr sz="1725" baseline="28985" dirty="0">
                <a:latin typeface="Arial"/>
                <a:cs typeface="Arial"/>
              </a:rPr>
              <a:t>3	</a:t>
            </a:r>
            <a:r>
              <a:rPr sz="2000" dirty="0">
                <a:latin typeface="Arial"/>
                <a:cs typeface="Arial"/>
              </a:rPr>
              <a:t>2</a:t>
            </a:r>
            <a:r>
              <a:rPr sz="1725" baseline="28985" dirty="0">
                <a:latin typeface="Arial"/>
                <a:cs typeface="Arial"/>
              </a:rPr>
              <a:t>2	</a:t>
            </a:r>
            <a:r>
              <a:rPr sz="2000" spc="5" dirty="0">
                <a:latin typeface="Arial"/>
                <a:cs typeface="Arial"/>
              </a:rPr>
              <a:t>2</a:t>
            </a:r>
            <a:r>
              <a:rPr sz="1725" spc="7" baseline="28985" dirty="0">
                <a:latin typeface="Arial"/>
                <a:cs typeface="Arial"/>
              </a:rPr>
              <a:t>1	</a:t>
            </a:r>
            <a:r>
              <a:rPr sz="2000" spc="5" dirty="0">
                <a:latin typeface="Arial"/>
                <a:cs typeface="Arial"/>
              </a:rPr>
              <a:t>2</a:t>
            </a:r>
            <a:r>
              <a:rPr sz="1725" spc="7" baseline="28985" dirty="0">
                <a:latin typeface="Arial"/>
                <a:cs typeface="Arial"/>
              </a:rPr>
              <a:t>0</a:t>
            </a:r>
            <a:endParaRPr sz="1725" baseline="28985" dirty="0">
              <a:latin typeface="Arial"/>
              <a:cs typeface="Arial"/>
            </a:endParaRPr>
          </a:p>
        </p:txBody>
      </p:sp>
      <p:sp>
        <p:nvSpPr>
          <p:cNvPr id="7" name="object 7"/>
          <p:cNvSpPr/>
          <p:nvPr/>
        </p:nvSpPr>
        <p:spPr>
          <a:xfrm>
            <a:off x="6350000" y="2667000"/>
            <a:ext cx="0" cy="3657600"/>
          </a:xfrm>
          <a:custGeom>
            <a:avLst/>
            <a:gdLst/>
            <a:ahLst/>
            <a:cxnLst/>
            <a:rect l="l" t="t" r="r" b="b"/>
            <a:pathLst>
              <a:path h="3657600">
                <a:moveTo>
                  <a:pt x="0" y="0"/>
                </a:moveTo>
                <a:lnTo>
                  <a:pt x="0" y="3657600"/>
                </a:lnTo>
              </a:path>
            </a:pathLst>
          </a:custGeom>
          <a:ln w="28393">
            <a:solidFill>
              <a:srgbClr val="000000"/>
            </a:solidFill>
          </a:ln>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6184265" cy="452120"/>
          </a:xfrm>
          <a:prstGeom prst="rect">
            <a:avLst/>
          </a:prstGeom>
        </p:spPr>
        <p:txBody>
          <a:bodyPr vert="horz" wrap="square" lIns="0" tIns="12700" rIns="0" bIns="0" rtlCol="0">
            <a:spAutoFit/>
          </a:bodyPr>
          <a:lstStyle/>
          <a:p>
            <a:pPr marL="12700">
              <a:lnSpc>
                <a:spcPct val="100000"/>
              </a:lnSpc>
              <a:spcBef>
                <a:spcPts val="100"/>
              </a:spcBef>
            </a:pPr>
            <a:r>
              <a:rPr spc="-5" dirty="0"/>
              <a:t>Converting Binary (2’s C) </a:t>
            </a:r>
            <a:r>
              <a:rPr spc="10" dirty="0"/>
              <a:t>to</a:t>
            </a:r>
            <a:r>
              <a:rPr spc="-114" dirty="0"/>
              <a:t> </a:t>
            </a:r>
            <a:r>
              <a:rPr spc="-5" dirty="0"/>
              <a:t>Decimal</a:t>
            </a:r>
          </a:p>
        </p:txBody>
      </p:sp>
      <p:sp>
        <p:nvSpPr>
          <p:cNvPr id="4" name="object 4"/>
          <p:cNvSpPr txBox="1"/>
          <p:nvPr/>
        </p:nvSpPr>
        <p:spPr>
          <a:xfrm>
            <a:off x="306070" y="1154429"/>
            <a:ext cx="5972175" cy="2279650"/>
          </a:xfrm>
          <a:prstGeom prst="rect">
            <a:avLst/>
          </a:prstGeom>
        </p:spPr>
        <p:txBody>
          <a:bodyPr vert="horz" wrap="square" lIns="0" tIns="38735" rIns="0" bIns="0" rtlCol="0">
            <a:spAutoFit/>
          </a:bodyPr>
          <a:lstStyle/>
          <a:p>
            <a:pPr marL="469900" marR="5080" indent="-457200">
              <a:lnSpc>
                <a:spcPts val="2740"/>
              </a:lnSpc>
              <a:spcBef>
                <a:spcPts val="305"/>
              </a:spcBef>
              <a:buAutoNum type="arabicPeriod"/>
              <a:tabLst>
                <a:tab pos="469265" algn="l"/>
                <a:tab pos="469900" algn="l"/>
              </a:tabLst>
            </a:pPr>
            <a:r>
              <a:rPr sz="2400" b="1" spc="-5" dirty="0">
                <a:latin typeface="Arial"/>
                <a:cs typeface="Arial"/>
              </a:rPr>
              <a:t>If leading </a:t>
            </a:r>
            <a:r>
              <a:rPr sz="2400" b="1" spc="5" dirty="0">
                <a:latin typeface="Arial"/>
                <a:cs typeface="Arial"/>
              </a:rPr>
              <a:t>bit </a:t>
            </a:r>
            <a:r>
              <a:rPr sz="2400" b="1" spc="-5" dirty="0">
                <a:latin typeface="Arial"/>
                <a:cs typeface="Arial"/>
              </a:rPr>
              <a:t>is one, </a:t>
            </a:r>
            <a:r>
              <a:rPr sz="2400" b="1" dirty="0">
                <a:latin typeface="Arial"/>
                <a:cs typeface="Arial"/>
              </a:rPr>
              <a:t>take two’s  </a:t>
            </a:r>
            <a:r>
              <a:rPr sz="2400" b="1" spc="-5" dirty="0">
                <a:latin typeface="Arial"/>
                <a:cs typeface="Arial"/>
              </a:rPr>
              <a:t>complement </a:t>
            </a:r>
            <a:r>
              <a:rPr sz="2400" b="1" dirty="0">
                <a:latin typeface="Arial"/>
                <a:cs typeface="Arial"/>
              </a:rPr>
              <a:t>to </a:t>
            </a:r>
            <a:r>
              <a:rPr sz="2400" b="1" spc="-5" dirty="0">
                <a:latin typeface="Arial"/>
                <a:cs typeface="Arial"/>
              </a:rPr>
              <a:t>get </a:t>
            </a:r>
            <a:r>
              <a:rPr sz="2400" b="1" dirty="0">
                <a:latin typeface="Arial"/>
                <a:cs typeface="Arial"/>
              </a:rPr>
              <a:t>a </a:t>
            </a:r>
            <a:r>
              <a:rPr sz="2400" b="1" spc="-5" dirty="0">
                <a:latin typeface="Arial"/>
                <a:cs typeface="Arial"/>
              </a:rPr>
              <a:t>positive</a:t>
            </a:r>
            <a:r>
              <a:rPr sz="2400" b="1" spc="-25" dirty="0">
                <a:latin typeface="Arial"/>
                <a:cs typeface="Arial"/>
              </a:rPr>
              <a:t> </a:t>
            </a:r>
            <a:r>
              <a:rPr sz="2400" b="1" spc="-5" dirty="0">
                <a:latin typeface="Arial"/>
                <a:cs typeface="Arial"/>
              </a:rPr>
              <a:t>number.</a:t>
            </a:r>
            <a:endParaRPr sz="2400" dirty="0">
              <a:latin typeface="Arial"/>
              <a:cs typeface="Arial"/>
            </a:endParaRPr>
          </a:p>
          <a:p>
            <a:pPr marL="469900" marR="241935" indent="-457200">
              <a:lnSpc>
                <a:spcPts val="2740"/>
              </a:lnSpc>
              <a:spcBef>
                <a:spcPts val="590"/>
              </a:spcBef>
              <a:buAutoNum type="arabicPeriod"/>
              <a:tabLst>
                <a:tab pos="469265" algn="l"/>
                <a:tab pos="469900" algn="l"/>
              </a:tabLst>
            </a:pPr>
            <a:r>
              <a:rPr sz="2400" b="1" spc="-5" dirty="0">
                <a:latin typeface="Arial"/>
                <a:cs typeface="Arial"/>
              </a:rPr>
              <a:t>Add </a:t>
            </a:r>
            <a:r>
              <a:rPr sz="2400" b="1" dirty="0">
                <a:latin typeface="Arial"/>
                <a:cs typeface="Arial"/>
              </a:rPr>
              <a:t>powers </a:t>
            </a:r>
            <a:r>
              <a:rPr sz="2400" b="1" spc="-5" dirty="0">
                <a:latin typeface="Arial"/>
                <a:cs typeface="Arial"/>
              </a:rPr>
              <a:t>of </a:t>
            </a:r>
            <a:r>
              <a:rPr sz="2400" b="1" dirty="0">
                <a:latin typeface="Arial"/>
                <a:cs typeface="Arial"/>
              </a:rPr>
              <a:t>2 that </a:t>
            </a:r>
            <a:r>
              <a:rPr sz="2400" b="1" spc="-5" dirty="0">
                <a:latin typeface="Arial"/>
                <a:cs typeface="Arial"/>
              </a:rPr>
              <a:t>have </a:t>
            </a:r>
            <a:r>
              <a:rPr sz="2400" b="1" dirty="0">
                <a:latin typeface="Arial"/>
                <a:cs typeface="Arial"/>
              </a:rPr>
              <a:t>“1” </a:t>
            </a:r>
            <a:r>
              <a:rPr sz="2400" b="1" spc="-5" dirty="0">
                <a:latin typeface="Arial"/>
                <a:cs typeface="Arial"/>
              </a:rPr>
              <a:t>in</a:t>
            </a:r>
            <a:r>
              <a:rPr sz="2400" b="1" spc="-65" dirty="0">
                <a:latin typeface="Arial"/>
                <a:cs typeface="Arial"/>
              </a:rPr>
              <a:t> </a:t>
            </a:r>
            <a:r>
              <a:rPr sz="2400" b="1" dirty="0">
                <a:latin typeface="Arial"/>
                <a:cs typeface="Arial"/>
              </a:rPr>
              <a:t>the  </a:t>
            </a:r>
            <a:r>
              <a:rPr sz="2400" b="1" spc="-5" dirty="0">
                <a:latin typeface="Arial"/>
                <a:cs typeface="Arial"/>
              </a:rPr>
              <a:t>corresponding </a:t>
            </a:r>
            <a:r>
              <a:rPr sz="2400" b="1" dirty="0">
                <a:latin typeface="Arial"/>
                <a:cs typeface="Arial"/>
              </a:rPr>
              <a:t>bit</a:t>
            </a:r>
            <a:r>
              <a:rPr sz="2400" b="1" spc="-5" dirty="0">
                <a:latin typeface="Arial"/>
                <a:cs typeface="Arial"/>
              </a:rPr>
              <a:t> positions.</a:t>
            </a:r>
            <a:endParaRPr sz="2400" dirty="0">
              <a:latin typeface="Arial"/>
              <a:cs typeface="Arial"/>
            </a:endParaRPr>
          </a:p>
          <a:p>
            <a:pPr marL="469900" marR="847725" indent="-457200">
              <a:lnSpc>
                <a:spcPts val="2730"/>
              </a:lnSpc>
              <a:spcBef>
                <a:spcPts val="600"/>
              </a:spcBef>
              <a:buAutoNum type="arabicPeriod"/>
              <a:tabLst>
                <a:tab pos="469265" algn="l"/>
                <a:tab pos="469900" algn="l"/>
              </a:tabLst>
            </a:pPr>
            <a:r>
              <a:rPr sz="2400" b="1" spc="-5" dirty="0">
                <a:latin typeface="Arial"/>
                <a:cs typeface="Arial"/>
              </a:rPr>
              <a:t>If original number </a:t>
            </a:r>
            <a:r>
              <a:rPr sz="2400" b="1" spc="10" dirty="0">
                <a:latin typeface="Arial"/>
                <a:cs typeface="Arial"/>
              </a:rPr>
              <a:t>was </a:t>
            </a:r>
            <a:r>
              <a:rPr sz="2400" b="1" spc="-5" dirty="0">
                <a:latin typeface="Arial"/>
                <a:cs typeface="Arial"/>
              </a:rPr>
              <a:t>negative,  add </a:t>
            </a:r>
            <a:r>
              <a:rPr sz="2400" b="1" dirty="0">
                <a:latin typeface="Arial"/>
                <a:cs typeface="Arial"/>
              </a:rPr>
              <a:t>a </a:t>
            </a:r>
            <a:r>
              <a:rPr sz="2400" b="1" spc="-5" dirty="0">
                <a:latin typeface="Arial"/>
                <a:cs typeface="Arial"/>
              </a:rPr>
              <a:t>minus sign.</a:t>
            </a:r>
            <a:endParaRPr sz="2400" dirty="0">
              <a:latin typeface="Arial"/>
              <a:cs typeface="Arial"/>
            </a:endParaRPr>
          </a:p>
        </p:txBody>
      </p:sp>
      <p:sp>
        <p:nvSpPr>
          <p:cNvPr id="5" name="object 5"/>
          <p:cNvSpPr txBox="1"/>
          <p:nvPr/>
        </p:nvSpPr>
        <p:spPr>
          <a:xfrm>
            <a:off x="7711440" y="2258060"/>
            <a:ext cx="881380" cy="3308350"/>
          </a:xfrm>
          <a:prstGeom prst="rect">
            <a:avLst/>
          </a:prstGeom>
        </p:spPr>
        <p:txBody>
          <a:bodyPr vert="horz" wrap="square" lIns="0" tIns="67310" rIns="0" bIns="0" rtlCol="0">
            <a:spAutoFit/>
          </a:bodyPr>
          <a:lstStyle/>
          <a:p>
            <a:pPr marL="125095">
              <a:lnSpc>
                <a:spcPct val="100000"/>
              </a:lnSpc>
              <a:spcBef>
                <a:spcPts val="530"/>
              </a:spcBef>
              <a:tabLst>
                <a:tab pos="417195" algn="l"/>
              </a:tabLst>
            </a:pPr>
            <a:r>
              <a:rPr sz="1600" dirty="0">
                <a:latin typeface="Arial"/>
                <a:cs typeface="Arial"/>
              </a:rPr>
              <a:t>0	1</a:t>
            </a:r>
            <a:endParaRPr sz="1600">
              <a:latin typeface="Arial"/>
              <a:cs typeface="Arial"/>
            </a:endParaRPr>
          </a:p>
          <a:p>
            <a:pPr marL="125095">
              <a:lnSpc>
                <a:spcPct val="100000"/>
              </a:lnSpc>
              <a:spcBef>
                <a:spcPts val="430"/>
              </a:spcBef>
              <a:tabLst>
                <a:tab pos="417195" algn="l"/>
              </a:tabLst>
            </a:pPr>
            <a:r>
              <a:rPr sz="1600" dirty="0">
                <a:latin typeface="Arial"/>
                <a:cs typeface="Arial"/>
              </a:rPr>
              <a:t>1	2</a:t>
            </a:r>
            <a:endParaRPr sz="1600">
              <a:latin typeface="Arial"/>
              <a:cs typeface="Arial"/>
            </a:endParaRPr>
          </a:p>
          <a:p>
            <a:pPr marL="125095">
              <a:lnSpc>
                <a:spcPct val="100000"/>
              </a:lnSpc>
              <a:spcBef>
                <a:spcPts val="430"/>
              </a:spcBef>
              <a:tabLst>
                <a:tab pos="417195" algn="l"/>
              </a:tabLst>
            </a:pPr>
            <a:r>
              <a:rPr sz="1600" dirty="0">
                <a:latin typeface="Arial"/>
                <a:cs typeface="Arial"/>
              </a:rPr>
              <a:t>2	4</a:t>
            </a:r>
            <a:endParaRPr sz="1600">
              <a:latin typeface="Arial"/>
              <a:cs typeface="Arial"/>
            </a:endParaRPr>
          </a:p>
          <a:p>
            <a:pPr marL="125095">
              <a:lnSpc>
                <a:spcPct val="100000"/>
              </a:lnSpc>
              <a:spcBef>
                <a:spcPts val="430"/>
              </a:spcBef>
              <a:tabLst>
                <a:tab pos="417195" algn="l"/>
              </a:tabLst>
            </a:pPr>
            <a:r>
              <a:rPr sz="1600" dirty="0">
                <a:latin typeface="Arial"/>
                <a:cs typeface="Arial"/>
              </a:rPr>
              <a:t>3	8</a:t>
            </a:r>
            <a:endParaRPr sz="1600">
              <a:latin typeface="Arial"/>
              <a:cs typeface="Arial"/>
            </a:endParaRPr>
          </a:p>
          <a:p>
            <a:pPr marL="125095">
              <a:lnSpc>
                <a:spcPct val="100000"/>
              </a:lnSpc>
              <a:spcBef>
                <a:spcPts val="430"/>
              </a:spcBef>
              <a:tabLst>
                <a:tab pos="417195" algn="l"/>
              </a:tabLst>
            </a:pPr>
            <a:r>
              <a:rPr sz="1600" dirty="0">
                <a:latin typeface="Arial"/>
                <a:cs typeface="Arial"/>
              </a:rPr>
              <a:t>4	</a:t>
            </a:r>
            <a:r>
              <a:rPr sz="1600" spc="-5" dirty="0">
                <a:latin typeface="Arial"/>
                <a:cs typeface="Arial"/>
              </a:rPr>
              <a:t>16</a:t>
            </a:r>
            <a:endParaRPr sz="1600">
              <a:latin typeface="Arial"/>
              <a:cs typeface="Arial"/>
            </a:endParaRPr>
          </a:p>
          <a:p>
            <a:pPr marL="125095">
              <a:lnSpc>
                <a:spcPct val="100000"/>
              </a:lnSpc>
              <a:spcBef>
                <a:spcPts val="430"/>
              </a:spcBef>
              <a:tabLst>
                <a:tab pos="417195" algn="l"/>
              </a:tabLst>
            </a:pPr>
            <a:r>
              <a:rPr sz="1600" dirty="0">
                <a:latin typeface="Arial"/>
                <a:cs typeface="Arial"/>
              </a:rPr>
              <a:t>5	</a:t>
            </a:r>
            <a:r>
              <a:rPr sz="1600" spc="-5" dirty="0">
                <a:latin typeface="Arial"/>
                <a:cs typeface="Arial"/>
              </a:rPr>
              <a:t>32</a:t>
            </a:r>
            <a:endParaRPr sz="1600">
              <a:latin typeface="Arial"/>
              <a:cs typeface="Arial"/>
            </a:endParaRPr>
          </a:p>
          <a:p>
            <a:pPr marL="125095">
              <a:lnSpc>
                <a:spcPct val="100000"/>
              </a:lnSpc>
              <a:spcBef>
                <a:spcPts val="430"/>
              </a:spcBef>
              <a:tabLst>
                <a:tab pos="417195" algn="l"/>
              </a:tabLst>
            </a:pPr>
            <a:r>
              <a:rPr sz="1600" dirty="0">
                <a:latin typeface="Arial"/>
                <a:cs typeface="Arial"/>
              </a:rPr>
              <a:t>6	</a:t>
            </a:r>
            <a:r>
              <a:rPr sz="1600" spc="-5" dirty="0">
                <a:latin typeface="Arial"/>
                <a:cs typeface="Arial"/>
              </a:rPr>
              <a:t>64</a:t>
            </a:r>
            <a:endParaRPr sz="1600">
              <a:latin typeface="Arial"/>
              <a:cs typeface="Arial"/>
            </a:endParaRPr>
          </a:p>
          <a:p>
            <a:pPr marL="125095">
              <a:lnSpc>
                <a:spcPct val="100000"/>
              </a:lnSpc>
              <a:spcBef>
                <a:spcPts val="430"/>
              </a:spcBef>
              <a:tabLst>
                <a:tab pos="417195" algn="l"/>
              </a:tabLst>
            </a:pPr>
            <a:r>
              <a:rPr sz="1600" dirty="0">
                <a:latin typeface="Arial"/>
                <a:cs typeface="Arial"/>
              </a:rPr>
              <a:t>7	</a:t>
            </a:r>
            <a:r>
              <a:rPr sz="1600" spc="-5" dirty="0">
                <a:latin typeface="Arial"/>
                <a:cs typeface="Arial"/>
              </a:rPr>
              <a:t>128</a:t>
            </a:r>
            <a:endParaRPr sz="1600">
              <a:latin typeface="Arial"/>
              <a:cs typeface="Arial"/>
            </a:endParaRPr>
          </a:p>
          <a:p>
            <a:pPr marL="125095">
              <a:lnSpc>
                <a:spcPct val="100000"/>
              </a:lnSpc>
              <a:spcBef>
                <a:spcPts val="430"/>
              </a:spcBef>
              <a:tabLst>
                <a:tab pos="417195" algn="l"/>
              </a:tabLst>
            </a:pPr>
            <a:r>
              <a:rPr sz="1600" dirty="0">
                <a:latin typeface="Arial"/>
                <a:cs typeface="Arial"/>
              </a:rPr>
              <a:t>8	</a:t>
            </a:r>
            <a:r>
              <a:rPr sz="1600" spc="-5" dirty="0">
                <a:latin typeface="Arial"/>
                <a:cs typeface="Arial"/>
              </a:rPr>
              <a:t>256</a:t>
            </a:r>
            <a:endParaRPr sz="1600">
              <a:latin typeface="Arial"/>
              <a:cs typeface="Arial"/>
            </a:endParaRPr>
          </a:p>
          <a:p>
            <a:pPr marL="125095">
              <a:lnSpc>
                <a:spcPct val="100000"/>
              </a:lnSpc>
              <a:spcBef>
                <a:spcPts val="430"/>
              </a:spcBef>
              <a:tabLst>
                <a:tab pos="417195" algn="l"/>
              </a:tabLst>
            </a:pPr>
            <a:r>
              <a:rPr sz="1600" dirty="0">
                <a:latin typeface="Arial"/>
                <a:cs typeface="Arial"/>
              </a:rPr>
              <a:t>9	</a:t>
            </a:r>
            <a:r>
              <a:rPr sz="1600" spc="-5" dirty="0">
                <a:latin typeface="Arial"/>
                <a:cs typeface="Arial"/>
              </a:rPr>
              <a:t>512</a:t>
            </a:r>
            <a:endParaRPr sz="1600">
              <a:latin typeface="Arial"/>
              <a:cs typeface="Arial"/>
            </a:endParaRPr>
          </a:p>
          <a:p>
            <a:pPr marL="12700">
              <a:lnSpc>
                <a:spcPct val="100000"/>
              </a:lnSpc>
              <a:spcBef>
                <a:spcPts val="430"/>
              </a:spcBef>
              <a:tabLst>
                <a:tab pos="417195" algn="l"/>
              </a:tabLst>
            </a:pPr>
            <a:r>
              <a:rPr sz="1600" spc="-10" dirty="0">
                <a:latin typeface="Arial"/>
                <a:cs typeface="Arial"/>
              </a:rPr>
              <a:t>1</a:t>
            </a:r>
            <a:r>
              <a:rPr sz="1600" dirty="0">
                <a:latin typeface="Arial"/>
                <a:cs typeface="Arial"/>
              </a:rPr>
              <a:t>0	</a:t>
            </a:r>
            <a:r>
              <a:rPr sz="1600" spc="-5" dirty="0">
                <a:latin typeface="Arial"/>
                <a:cs typeface="Arial"/>
              </a:rPr>
              <a:t>10</a:t>
            </a:r>
            <a:r>
              <a:rPr sz="1600" spc="-10" dirty="0">
                <a:latin typeface="Arial"/>
                <a:cs typeface="Arial"/>
              </a:rPr>
              <a:t>2</a:t>
            </a:r>
            <a:r>
              <a:rPr sz="1600" dirty="0">
                <a:latin typeface="Arial"/>
                <a:cs typeface="Arial"/>
              </a:rPr>
              <a:t>4</a:t>
            </a:r>
            <a:endParaRPr sz="1600">
              <a:latin typeface="Arial"/>
              <a:cs typeface="Arial"/>
            </a:endParaRPr>
          </a:p>
        </p:txBody>
      </p:sp>
      <p:sp>
        <p:nvSpPr>
          <p:cNvPr id="6" name="object 6"/>
          <p:cNvSpPr txBox="1"/>
          <p:nvPr/>
        </p:nvSpPr>
        <p:spPr>
          <a:xfrm>
            <a:off x="8091169" y="1837690"/>
            <a:ext cx="300990" cy="330200"/>
          </a:xfrm>
          <a:prstGeom prst="rect">
            <a:avLst/>
          </a:prstGeom>
        </p:spPr>
        <p:txBody>
          <a:bodyPr vert="horz" wrap="square" lIns="0" tIns="12700" rIns="0" bIns="0" rtlCol="0">
            <a:spAutoFit/>
          </a:bodyPr>
          <a:lstStyle/>
          <a:p>
            <a:pPr marL="38100">
              <a:lnSpc>
                <a:spcPct val="100000"/>
              </a:lnSpc>
              <a:spcBef>
                <a:spcPts val="100"/>
              </a:spcBef>
            </a:pPr>
            <a:r>
              <a:rPr sz="3000" spc="7" baseline="-16666" dirty="0">
                <a:latin typeface="Arial"/>
                <a:cs typeface="Arial"/>
              </a:rPr>
              <a:t>2</a:t>
            </a:r>
            <a:r>
              <a:rPr sz="1150" i="1" spc="5" dirty="0">
                <a:latin typeface="Arial"/>
                <a:cs typeface="Arial"/>
              </a:rPr>
              <a:t>n</a:t>
            </a:r>
            <a:endParaRPr sz="1150">
              <a:latin typeface="Arial"/>
              <a:cs typeface="Arial"/>
            </a:endParaRPr>
          </a:p>
        </p:txBody>
      </p:sp>
      <p:sp>
        <p:nvSpPr>
          <p:cNvPr id="7" name="object 7"/>
          <p:cNvSpPr txBox="1"/>
          <p:nvPr/>
        </p:nvSpPr>
        <p:spPr>
          <a:xfrm>
            <a:off x="7795259" y="1913890"/>
            <a:ext cx="167005" cy="330200"/>
          </a:xfrm>
          <a:prstGeom prst="rect">
            <a:avLst/>
          </a:prstGeom>
        </p:spPr>
        <p:txBody>
          <a:bodyPr vert="horz" wrap="square" lIns="0" tIns="12700" rIns="0" bIns="0" rtlCol="0">
            <a:spAutoFit/>
          </a:bodyPr>
          <a:lstStyle/>
          <a:p>
            <a:pPr marL="12700">
              <a:lnSpc>
                <a:spcPct val="100000"/>
              </a:lnSpc>
              <a:spcBef>
                <a:spcPts val="100"/>
              </a:spcBef>
            </a:pPr>
            <a:r>
              <a:rPr sz="2000" i="1" dirty="0">
                <a:latin typeface="Arial"/>
                <a:cs typeface="Arial"/>
              </a:rPr>
              <a:t>n</a:t>
            </a:r>
            <a:endParaRPr sz="2000">
              <a:latin typeface="Arial"/>
              <a:cs typeface="Arial"/>
            </a:endParaRPr>
          </a:p>
        </p:txBody>
      </p:sp>
      <p:grpSp>
        <p:nvGrpSpPr>
          <p:cNvPr id="8" name="object 8"/>
          <p:cNvGrpSpPr/>
          <p:nvPr/>
        </p:nvGrpSpPr>
        <p:grpSpPr>
          <a:xfrm>
            <a:off x="7620000" y="1905000"/>
            <a:ext cx="1066800" cy="3677920"/>
            <a:chOff x="7620000" y="1905000"/>
            <a:chExt cx="1066800" cy="3677920"/>
          </a:xfrm>
        </p:grpSpPr>
        <p:sp>
          <p:nvSpPr>
            <p:cNvPr id="9" name="object 9"/>
            <p:cNvSpPr/>
            <p:nvPr/>
          </p:nvSpPr>
          <p:spPr>
            <a:xfrm>
              <a:off x="8039100" y="1905000"/>
              <a:ext cx="0" cy="3677920"/>
            </a:xfrm>
            <a:custGeom>
              <a:avLst/>
              <a:gdLst/>
              <a:ahLst/>
              <a:cxnLst/>
              <a:rect l="l" t="t" r="r" b="b"/>
              <a:pathLst>
                <a:path h="3677920">
                  <a:moveTo>
                    <a:pt x="0" y="0"/>
                  </a:moveTo>
                  <a:lnTo>
                    <a:pt x="0" y="3677920"/>
                  </a:lnTo>
                </a:path>
              </a:pathLst>
            </a:custGeom>
            <a:ln w="12573">
              <a:solidFill>
                <a:srgbClr val="000000"/>
              </a:solidFill>
            </a:ln>
          </p:spPr>
          <p:txBody>
            <a:bodyPr wrap="square" lIns="0" tIns="0" rIns="0" bIns="0" rtlCol="0"/>
            <a:lstStyle/>
            <a:p>
              <a:endParaRPr/>
            </a:p>
          </p:txBody>
        </p:sp>
        <p:sp>
          <p:nvSpPr>
            <p:cNvPr id="10" name="object 10"/>
            <p:cNvSpPr/>
            <p:nvPr/>
          </p:nvSpPr>
          <p:spPr>
            <a:xfrm>
              <a:off x="7620000" y="2299970"/>
              <a:ext cx="1066800" cy="0"/>
            </a:xfrm>
            <a:custGeom>
              <a:avLst/>
              <a:gdLst/>
              <a:ahLst/>
              <a:cxnLst/>
              <a:rect l="l" t="t" r="r" b="b"/>
              <a:pathLst>
                <a:path w="1066800">
                  <a:moveTo>
                    <a:pt x="0" y="0"/>
                  </a:moveTo>
                  <a:lnTo>
                    <a:pt x="1066800" y="0"/>
                  </a:lnTo>
                </a:path>
              </a:pathLst>
            </a:custGeom>
            <a:ln w="12573">
              <a:solidFill>
                <a:srgbClr val="000000"/>
              </a:solidFill>
            </a:ln>
          </p:spPr>
          <p:txBody>
            <a:bodyPr wrap="square" lIns="0" tIns="0" rIns="0" bIns="0" rtlCol="0"/>
            <a:lstStyle/>
            <a:p>
              <a:endParaRPr/>
            </a:p>
          </p:txBody>
        </p:sp>
      </p:grpSp>
      <p:sp>
        <p:nvSpPr>
          <p:cNvPr id="11" name="object 11"/>
          <p:cNvSpPr txBox="1"/>
          <p:nvPr/>
        </p:nvSpPr>
        <p:spPr>
          <a:xfrm>
            <a:off x="1334769" y="3950970"/>
            <a:ext cx="4251960" cy="1412240"/>
          </a:xfrm>
          <a:prstGeom prst="rect">
            <a:avLst/>
          </a:prstGeom>
          <a:ln w="9347">
            <a:solidFill>
              <a:srgbClr val="000000"/>
            </a:solidFill>
          </a:ln>
        </p:spPr>
        <p:txBody>
          <a:bodyPr vert="horz" wrap="square" lIns="0" tIns="29209" rIns="0" bIns="0" rtlCol="0">
            <a:spAutoFit/>
          </a:bodyPr>
          <a:lstStyle/>
          <a:p>
            <a:pPr marL="217170">
              <a:lnSpc>
                <a:spcPct val="100000"/>
              </a:lnSpc>
              <a:spcBef>
                <a:spcPts val="229"/>
              </a:spcBef>
              <a:tabLst>
                <a:tab pos="620395" algn="l"/>
                <a:tab pos="997585" algn="l"/>
              </a:tabLst>
            </a:pPr>
            <a:r>
              <a:rPr sz="2800" dirty="0">
                <a:latin typeface="Arial"/>
                <a:cs typeface="Arial"/>
              </a:rPr>
              <a:t>X	=	</a:t>
            </a:r>
            <a:r>
              <a:rPr sz="2800" spc="-5" dirty="0">
                <a:latin typeface="Arial"/>
                <a:cs typeface="Arial"/>
              </a:rPr>
              <a:t>01101000</a:t>
            </a:r>
            <a:r>
              <a:rPr sz="2400" spc="-7" baseline="-24305" dirty="0">
                <a:latin typeface="Arial"/>
                <a:cs typeface="Arial"/>
              </a:rPr>
              <a:t>two</a:t>
            </a:r>
            <a:endParaRPr sz="2400" baseline="-24305">
              <a:latin typeface="Arial"/>
              <a:cs typeface="Arial"/>
            </a:endParaRPr>
          </a:p>
          <a:p>
            <a:pPr marL="670560">
              <a:lnSpc>
                <a:spcPts val="3235"/>
              </a:lnSpc>
              <a:spcBef>
                <a:spcPts val="200"/>
              </a:spcBef>
            </a:pPr>
            <a:r>
              <a:rPr sz="2800" dirty="0">
                <a:latin typeface="Arial"/>
                <a:cs typeface="Arial"/>
              </a:rPr>
              <a:t>= 2</a:t>
            </a:r>
            <a:r>
              <a:rPr sz="2400" baseline="29513" dirty="0">
                <a:latin typeface="Arial"/>
                <a:cs typeface="Arial"/>
              </a:rPr>
              <a:t>6</a:t>
            </a:r>
            <a:r>
              <a:rPr sz="2800" dirty="0">
                <a:latin typeface="Arial"/>
                <a:cs typeface="Arial"/>
              </a:rPr>
              <a:t>+2</a:t>
            </a:r>
            <a:r>
              <a:rPr sz="2400" baseline="29513" dirty="0">
                <a:latin typeface="Arial"/>
                <a:cs typeface="Arial"/>
              </a:rPr>
              <a:t>5</a:t>
            </a:r>
            <a:r>
              <a:rPr sz="2800" dirty="0">
                <a:latin typeface="Arial"/>
                <a:cs typeface="Arial"/>
              </a:rPr>
              <a:t>+2</a:t>
            </a:r>
            <a:r>
              <a:rPr sz="2400" baseline="29513" dirty="0">
                <a:latin typeface="Arial"/>
                <a:cs typeface="Arial"/>
              </a:rPr>
              <a:t>3 </a:t>
            </a:r>
            <a:r>
              <a:rPr sz="2800" dirty="0">
                <a:latin typeface="Arial"/>
                <a:cs typeface="Arial"/>
              </a:rPr>
              <a:t>=</a:t>
            </a:r>
            <a:r>
              <a:rPr sz="2800" spc="-10" dirty="0">
                <a:latin typeface="Arial"/>
                <a:cs typeface="Arial"/>
              </a:rPr>
              <a:t> </a:t>
            </a:r>
            <a:r>
              <a:rPr sz="2800" spc="-5" dirty="0">
                <a:latin typeface="Arial"/>
                <a:cs typeface="Arial"/>
              </a:rPr>
              <a:t>64+32+8</a:t>
            </a:r>
            <a:endParaRPr sz="2800">
              <a:latin typeface="Arial"/>
              <a:cs typeface="Arial"/>
            </a:endParaRPr>
          </a:p>
          <a:p>
            <a:pPr marL="670560">
              <a:lnSpc>
                <a:spcPts val="3235"/>
              </a:lnSpc>
            </a:pPr>
            <a:r>
              <a:rPr sz="2800" dirty="0">
                <a:latin typeface="Arial"/>
                <a:cs typeface="Arial"/>
              </a:rPr>
              <a:t>=</a:t>
            </a:r>
            <a:r>
              <a:rPr sz="2800" spc="160" dirty="0">
                <a:latin typeface="Arial"/>
                <a:cs typeface="Arial"/>
              </a:rPr>
              <a:t> </a:t>
            </a:r>
            <a:r>
              <a:rPr sz="2800" dirty="0">
                <a:latin typeface="Arial"/>
                <a:cs typeface="Arial"/>
              </a:rPr>
              <a:t>104</a:t>
            </a:r>
            <a:r>
              <a:rPr sz="2400" baseline="-24305" dirty="0">
                <a:latin typeface="Arial"/>
                <a:cs typeface="Arial"/>
              </a:rPr>
              <a:t>ten</a:t>
            </a:r>
            <a:endParaRPr sz="2400" baseline="-24305">
              <a:latin typeface="Arial"/>
              <a:cs typeface="Arial"/>
            </a:endParaRPr>
          </a:p>
        </p:txBody>
      </p:sp>
      <p:sp>
        <p:nvSpPr>
          <p:cNvPr id="12" name="object 12"/>
          <p:cNvSpPr txBox="1"/>
          <p:nvPr/>
        </p:nvSpPr>
        <p:spPr>
          <a:xfrm>
            <a:off x="619759" y="5900484"/>
            <a:ext cx="4200525" cy="281305"/>
          </a:xfrm>
          <a:prstGeom prst="rect">
            <a:avLst/>
          </a:prstGeom>
        </p:spPr>
        <p:txBody>
          <a:bodyPr vert="horz" wrap="square" lIns="0" tIns="0" rIns="0" bIns="0" rtlCol="0">
            <a:spAutoFit/>
          </a:bodyPr>
          <a:lstStyle/>
          <a:p>
            <a:pPr marL="12700">
              <a:lnSpc>
                <a:spcPts val="2090"/>
              </a:lnSpc>
            </a:pPr>
            <a:r>
              <a:rPr sz="1800" i="1" spc="-10" dirty="0">
                <a:latin typeface="Arial"/>
                <a:cs typeface="Arial"/>
              </a:rPr>
              <a:t>Assuming </a:t>
            </a:r>
            <a:r>
              <a:rPr sz="1800" i="1" spc="-5" dirty="0">
                <a:latin typeface="Arial"/>
                <a:cs typeface="Arial"/>
              </a:rPr>
              <a:t>8-bit </a:t>
            </a:r>
            <a:r>
              <a:rPr sz="1800" i="1" spc="-15" dirty="0">
                <a:latin typeface="Arial"/>
                <a:cs typeface="Arial"/>
              </a:rPr>
              <a:t>2’s </a:t>
            </a:r>
            <a:r>
              <a:rPr sz="1800" i="1" spc="-10" dirty="0">
                <a:latin typeface="Arial"/>
                <a:cs typeface="Arial"/>
              </a:rPr>
              <a:t>complement</a:t>
            </a:r>
            <a:r>
              <a:rPr sz="1800" i="1" spc="15" dirty="0">
                <a:latin typeface="Arial"/>
                <a:cs typeface="Arial"/>
              </a:rPr>
              <a:t> </a:t>
            </a:r>
            <a:r>
              <a:rPr sz="1800" i="1" spc="-10" dirty="0">
                <a:latin typeface="Arial"/>
                <a:cs typeface="Arial"/>
              </a:rPr>
              <a:t>numbers.</a:t>
            </a:r>
            <a:endParaRPr sz="18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2631440" cy="452120"/>
          </a:xfrm>
          <a:prstGeom prst="rect">
            <a:avLst/>
          </a:prstGeom>
        </p:spPr>
        <p:txBody>
          <a:bodyPr vert="horz" wrap="square" lIns="0" tIns="12700" rIns="0" bIns="0" rtlCol="0">
            <a:spAutoFit/>
          </a:bodyPr>
          <a:lstStyle/>
          <a:p>
            <a:pPr marL="12700">
              <a:lnSpc>
                <a:spcPct val="100000"/>
              </a:lnSpc>
              <a:spcBef>
                <a:spcPts val="100"/>
              </a:spcBef>
            </a:pPr>
            <a:r>
              <a:rPr spc="-5" dirty="0"/>
              <a:t>More</a:t>
            </a:r>
            <a:r>
              <a:rPr spc="-90" dirty="0"/>
              <a:t> </a:t>
            </a:r>
            <a:r>
              <a:rPr spc="-5" dirty="0"/>
              <a:t>Examples</a:t>
            </a:r>
          </a:p>
        </p:txBody>
      </p:sp>
      <p:sp>
        <p:nvSpPr>
          <p:cNvPr id="4" name="object 4"/>
          <p:cNvSpPr txBox="1"/>
          <p:nvPr/>
        </p:nvSpPr>
        <p:spPr>
          <a:xfrm>
            <a:off x="7711440" y="2258060"/>
            <a:ext cx="881380" cy="3308350"/>
          </a:xfrm>
          <a:prstGeom prst="rect">
            <a:avLst/>
          </a:prstGeom>
        </p:spPr>
        <p:txBody>
          <a:bodyPr vert="horz" wrap="square" lIns="0" tIns="67310" rIns="0" bIns="0" rtlCol="0">
            <a:spAutoFit/>
          </a:bodyPr>
          <a:lstStyle/>
          <a:p>
            <a:pPr marL="125095">
              <a:lnSpc>
                <a:spcPct val="100000"/>
              </a:lnSpc>
              <a:spcBef>
                <a:spcPts val="530"/>
              </a:spcBef>
              <a:tabLst>
                <a:tab pos="417195" algn="l"/>
              </a:tabLst>
            </a:pPr>
            <a:r>
              <a:rPr sz="1600" dirty="0">
                <a:latin typeface="Arial"/>
                <a:cs typeface="Arial"/>
              </a:rPr>
              <a:t>0	1</a:t>
            </a:r>
            <a:endParaRPr sz="1600">
              <a:latin typeface="Arial"/>
              <a:cs typeface="Arial"/>
            </a:endParaRPr>
          </a:p>
          <a:p>
            <a:pPr marL="125095">
              <a:lnSpc>
                <a:spcPct val="100000"/>
              </a:lnSpc>
              <a:spcBef>
                <a:spcPts val="430"/>
              </a:spcBef>
              <a:tabLst>
                <a:tab pos="417195" algn="l"/>
              </a:tabLst>
            </a:pPr>
            <a:r>
              <a:rPr sz="1600" dirty="0">
                <a:latin typeface="Arial"/>
                <a:cs typeface="Arial"/>
              </a:rPr>
              <a:t>1	2</a:t>
            </a:r>
            <a:endParaRPr sz="1600">
              <a:latin typeface="Arial"/>
              <a:cs typeface="Arial"/>
            </a:endParaRPr>
          </a:p>
          <a:p>
            <a:pPr marL="125095">
              <a:lnSpc>
                <a:spcPct val="100000"/>
              </a:lnSpc>
              <a:spcBef>
                <a:spcPts val="430"/>
              </a:spcBef>
              <a:tabLst>
                <a:tab pos="417195" algn="l"/>
              </a:tabLst>
            </a:pPr>
            <a:r>
              <a:rPr sz="1600" dirty="0">
                <a:latin typeface="Arial"/>
                <a:cs typeface="Arial"/>
              </a:rPr>
              <a:t>2	4</a:t>
            </a:r>
            <a:endParaRPr sz="1600">
              <a:latin typeface="Arial"/>
              <a:cs typeface="Arial"/>
            </a:endParaRPr>
          </a:p>
          <a:p>
            <a:pPr marL="125095">
              <a:lnSpc>
                <a:spcPct val="100000"/>
              </a:lnSpc>
              <a:spcBef>
                <a:spcPts val="430"/>
              </a:spcBef>
              <a:tabLst>
                <a:tab pos="417195" algn="l"/>
              </a:tabLst>
            </a:pPr>
            <a:r>
              <a:rPr sz="1600" dirty="0">
                <a:latin typeface="Arial"/>
                <a:cs typeface="Arial"/>
              </a:rPr>
              <a:t>3	8</a:t>
            </a:r>
            <a:endParaRPr sz="1600">
              <a:latin typeface="Arial"/>
              <a:cs typeface="Arial"/>
            </a:endParaRPr>
          </a:p>
          <a:p>
            <a:pPr marL="125095">
              <a:lnSpc>
                <a:spcPct val="100000"/>
              </a:lnSpc>
              <a:spcBef>
                <a:spcPts val="430"/>
              </a:spcBef>
              <a:tabLst>
                <a:tab pos="417195" algn="l"/>
              </a:tabLst>
            </a:pPr>
            <a:r>
              <a:rPr sz="1600" dirty="0">
                <a:latin typeface="Arial"/>
                <a:cs typeface="Arial"/>
              </a:rPr>
              <a:t>4	</a:t>
            </a:r>
            <a:r>
              <a:rPr sz="1600" spc="-5" dirty="0">
                <a:latin typeface="Arial"/>
                <a:cs typeface="Arial"/>
              </a:rPr>
              <a:t>16</a:t>
            </a:r>
            <a:endParaRPr sz="1600">
              <a:latin typeface="Arial"/>
              <a:cs typeface="Arial"/>
            </a:endParaRPr>
          </a:p>
          <a:p>
            <a:pPr marL="125095">
              <a:lnSpc>
                <a:spcPct val="100000"/>
              </a:lnSpc>
              <a:spcBef>
                <a:spcPts val="430"/>
              </a:spcBef>
              <a:tabLst>
                <a:tab pos="417195" algn="l"/>
              </a:tabLst>
            </a:pPr>
            <a:r>
              <a:rPr sz="1600" dirty="0">
                <a:latin typeface="Arial"/>
                <a:cs typeface="Arial"/>
              </a:rPr>
              <a:t>5	</a:t>
            </a:r>
            <a:r>
              <a:rPr sz="1600" spc="-5" dirty="0">
                <a:latin typeface="Arial"/>
                <a:cs typeface="Arial"/>
              </a:rPr>
              <a:t>32</a:t>
            </a:r>
            <a:endParaRPr sz="1600">
              <a:latin typeface="Arial"/>
              <a:cs typeface="Arial"/>
            </a:endParaRPr>
          </a:p>
          <a:p>
            <a:pPr marL="125095">
              <a:lnSpc>
                <a:spcPct val="100000"/>
              </a:lnSpc>
              <a:spcBef>
                <a:spcPts val="430"/>
              </a:spcBef>
              <a:tabLst>
                <a:tab pos="417195" algn="l"/>
              </a:tabLst>
            </a:pPr>
            <a:r>
              <a:rPr sz="1600" dirty="0">
                <a:latin typeface="Arial"/>
                <a:cs typeface="Arial"/>
              </a:rPr>
              <a:t>6	</a:t>
            </a:r>
            <a:r>
              <a:rPr sz="1600" spc="-5" dirty="0">
                <a:latin typeface="Arial"/>
                <a:cs typeface="Arial"/>
              </a:rPr>
              <a:t>64</a:t>
            </a:r>
            <a:endParaRPr sz="1600">
              <a:latin typeface="Arial"/>
              <a:cs typeface="Arial"/>
            </a:endParaRPr>
          </a:p>
          <a:p>
            <a:pPr marL="125095">
              <a:lnSpc>
                <a:spcPct val="100000"/>
              </a:lnSpc>
              <a:spcBef>
                <a:spcPts val="430"/>
              </a:spcBef>
              <a:tabLst>
                <a:tab pos="417195" algn="l"/>
              </a:tabLst>
            </a:pPr>
            <a:r>
              <a:rPr sz="1600" dirty="0">
                <a:latin typeface="Arial"/>
                <a:cs typeface="Arial"/>
              </a:rPr>
              <a:t>7	</a:t>
            </a:r>
            <a:r>
              <a:rPr sz="1600" spc="-5" dirty="0">
                <a:latin typeface="Arial"/>
                <a:cs typeface="Arial"/>
              </a:rPr>
              <a:t>128</a:t>
            </a:r>
            <a:endParaRPr sz="1600">
              <a:latin typeface="Arial"/>
              <a:cs typeface="Arial"/>
            </a:endParaRPr>
          </a:p>
          <a:p>
            <a:pPr marL="125095">
              <a:lnSpc>
                <a:spcPct val="100000"/>
              </a:lnSpc>
              <a:spcBef>
                <a:spcPts val="430"/>
              </a:spcBef>
              <a:tabLst>
                <a:tab pos="417195" algn="l"/>
              </a:tabLst>
            </a:pPr>
            <a:r>
              <a:rPr sz="1600" dirty="0">
                <a:latin typeface="Arial"/>
                <a:cs typeface="Arial"/>
              </a:rPr>
              <a:t>8	</a:t>
            </a:r>
            <a:r>
              <a:rPr sz="1600" spc="-5" dirty="0">
                <a:latin typeface="Arial"/>
                <a:cs typeface="Arial"/>
              </a:rPr>
              <a:t>256</a:t>
            </a:r>
            <a:endParaRPr sz="1600">
              <a:latin typeface="Arial"/>
              <a:cs typeface="Arial"/>
            </a:endParaRPr>
          </a:p>
          <a:p>
            <a:pPr marL="125095">
              <a:lnSpc>
                <a:spcPct val="100000"/>
              </a:lnSpc>
              <a:spcBef>
                <a:spcPts val="430"/>
              </a:spcBef>
              <a:tabLst>
                <a:tab pos="417195" algn="l"/>
              </a:tabLst>
            </a:pPr>
            <a:r>
              <a:rPr sz="1600" dirty="0">
                <a:latin typeface="Arial"/>
                <a:cs typeface="Arial"/>
              </a:rPr>
              <a:t>9	</a:t>
            </a:r>
            <a:r>
              <a:rPr sz="1600" spc="-5" dirty="0">
                <a:latin typeface="Arial"/>
                <a:cs typeface="Arial"/>
              </a:rPr>
              <a:t>512</a:t>
            </a:r>
            <a:endParaRPr sz="1600">
              <a:latin typeface="Arial"/>
              <a:cs typeface="Arial"/>
            </a:endParaRPr>
          </a:p>
          <a:p>
            <a:pPr marL="12700">
              <a:lnSpc>
                <a:spcPct val="100000"/>
              </a:lnSpc>
              <a:spcBef>
                <a:spcPts val="430"/>
              </a:spcBef>
              <a:tabLst>
                <a:tab pos="417195" algn="l"/>
              </a:tabLst>
            </a:pPr>
            <a:r>
              <a:rPr sz="1600" spc="-10" dirty="0">
                <a:latin typeface="Arial"/>
                <a:cs typeface="Arial"/>
              </a:rPr>
              <a:t>1</a:t>
            </a:r>
            <a:r>
              <a:rPr sz="1600" dirty="0">
                <a:latin typeface="Arial"/>
                <a:cs typeface="Arial"/>
              </a:rPr>
              <a:t>0	</a:t>
            </a:r>
            <a:r>
              <a:rPr sz="1600" spc="-5" dirty="0">
                <a:latin typeface="Arial"/>
                <a:cs typeface="Arial"/>
              </a:rPr>
              <a:t>10</a:t>
            </a:r>
            <a:r>
              <a:rPr sz="1600" spc="-10" dirty="0">
                <a:latin typeface="Arial"/>
                <a:cs typeface="Arial"/>
              </a:rPr>
              <a:t>2</a:t>
            </a:r>
            <a:r>
              <a:rPr sz="1600" dirty="0">
                <a:latin typeface="Arial"/>
                <a:cs typeface="Arial"/>
              </a:rPr>
              <a:t>4</a:t>
            </a:r>
            <a:endParaRPr sz="1600">
              <a:latin typeface="Arial"/>
              <a:cs typeface="Arial"/>
            </a:endParaRPr>
          </a:p>
        </p:txBody>
      </p:sp>
      <p:sp>
        <p:nvSpPr>
          <p:cNvPr id="5" name="object 5"/>
          <p:cNvSpPr txBox="1"/>
          <p:nvPr/>
        </p:nvSpPr>
        <p:spPr>
          <a:xfrm>
            <a:off x="8091169" y="1837690"/>
            <a:ext cx="300990" cy="330200"/>
          </a:xfrm>
          <a:prstGeom prst="rect">
            <a:avLst/>
          </a:prstGeom>
        </p:spPr>
        <p:txBody>
          <a:bodyPr vert="horz" wrap="square" lIns="0" tIns="12700" rIns="0" bIns="0" rtlCol="0">
            <a:spAutoFit/>
          </a:bodyPr>
          <a:lstStyle/>
          <a:p>
            <a:pPr marL="38100">
              <a:lnSpc>
                <a:spcPct val="100000"/>
              </a:lnSpc>
              <a:spcBef>
                <a:spcPts val="100"/>
              </a:spcBef>
            </a:pPr>
            <a:r>
              <a:rPr sz="3000" spc="7" baseline="-16666" dirty="0">
                <a:latin typeface="Arial"/>
                <a:cs typeface="Arial"/>
              </a:rPr>
              <a:t>2</a:t>
            </a:r>
            <a:r>
              <a:rPr sz="1150" i="1" spc="5" dirty="0">
                <a:latin typeface="Arial"/>
                <a:cs typeface="Arial"/>
              </a:rPr>
              <a:t>n</a:t>
            </a:r>
            <a:endParaRPr sz="1150">
              <a:latin typeface="Arial"/>
              <a:cs typeface="Arial"/>
            </a:endParaRPr>
          </a:p>
        </p:txBody>
      </p:sp>
      <p:sp>
        <p:nvSpPr>
          <p:cNvPr id="6" name="object 6"/>
          <p:cNvSpPr txBox="1"/>
          <p:nvPr/>
        </p:nvSpPr>
        <p:spPr>
          <a:xfrm>
            <a:off x="7795259" y="1913890"/>
            <a:ext cx="167005" cy="330200"/>
          </a:xfrm>
          <a:prstGeom prst="rect">
            <a:avLst/>
          </a:prstGeom>
        </p:spPr>
        <p:txBody>
          <a:bodyPr vert="horz" wrap="square" lIns="0" tIns="12700" rIns="0" bIns="0" rtlCol="0">
            <a:spAutoFit/>
          </a:bodyPr>
          <a:lstStyle/>
          <a:p>
            <a:pPr marL="12700">
              <a:lnSpc>
                <a:spcPct val="100000"/>
              </a:lnSpc>
              <a:spcBef>
                <a:spcPts val="100"/>
              </a:spcBef>
            </a:pPr>
            <a:r>
              <a:rPr sz="2000" i="1" dirty="0">
                <a:latin typeface="Arial"/>
                <a:cs typeface="Arial"/>
              </a:rPr>
              <a:t>n</a:t>
            </a:r>
            <a:endParaRPr sz="2000">
              <a:latin typeface="Arial"/>
              <a:cs typeface="Arial"/>
            </a:endParaRPr>
          </a:p>
        </p:txBody>
      </p:sp>
      <p:sp>
        <p:nvSpPr>
          <p:cNvPr id="7" name="object 7"/>
          <p:cNvSpPr/>
          <p:nvPr/>
        </p:nvSpPr>
        <p:spPr>
          <a:xfrm>
            <a:off x="7620000" y="1905000"/>
            <a:ext cx="1066800" cy="3677920"/>
          </a:xfrm>
          <a:custGeom>
            <a:avLst/>
            <a:gdLst/>
            <a:ahLst/>
            <a:cxnLst/>
            <a:rect l="l" t="t" r="r" b="b"/>
            <a:pathLst>
              <a:path w="1066800" h="3677920">
                <a:moveTo>
                  <a:pt x="419100" y="0"/>
                </a:moveTo>
                <a:lnTo>
                  <a:pt x="419100" y="3677920"/>
                </a:lnTo>
              </a:path>
              <a:path w="1066800" h="3677920">
                <a:moveTo>
                  <a:pt x="0" y="394970"/>
                </a:moveTo>
                <a:lnTo>
                  <a:pt x="1066800" y="394970"/>
                </a:lnTo>
              </a:path>
            </a:pathLst>
          </a:custGeom>
          <a:ln w="12579">
            <a:solidFill>
              <a:srgbClr val="000000"/>
            </a:solidFill>
          </a:ln>
        </p:spPr>
        <p:txBody>
          <a:bodyPr wrap="square" lIns="0" tIns="0" rIns="0" bIns="0" rtlCol="0"/>
          <a:lstStyle/>
          <a:p>
            <a:endParaRPr/>
          </a:p>
        </p:txBody>
      </p:sp>
      <p:sp>
        <p:nvSpPr>
          <p:cNvPr id="8" name="object 8"/>
          <p:cNvSpPr txBox="1"/>
          <p:nvPr/>
        </p:nvSpPr>
        <p:spPr>
          <a:xfrm>
            <a:off x="665480" y="1371600"/>
            <a:ext cx="4936490" cy="1410970"/>
          </a:xfrm>
          <a:prstGeom prst="rect">
            <a:avLst/>
          </a:prstGeom>
          <a:ln w="9344">
            <a:solidFill>
              <a:srgbClr val="000000"/>
            </a:solidFill>
          </a:ln>
        </p:spPr>
        <p:txBody>
          <a:bodyPr vert="horz" wrap="square" lIns="0" tIns="30480" rIns="0" bIns="0" rtlCol="0">
            <a:spAutoFit/>
          </a:bodyPr>
          <a:lstStyle/>
          <a:p>
            <a:pPr marL="215900">
              <a:lnSpc>
                <a:spcPct val="100000"/>
              </a:lnSpc>
              <a:spcBef>
                <a:spcPts val="240"/>
              </a:spcBef>
              <a:tabLst>
                <a:tab pos="619125" algn="l"/>
                <a:tab pos="996315" algn="l"/>
              </a:tabLst>
            </a:pPr>
            <a:r>
              <a:rPr sz="2800" dirty="0">
                <a:latin typeface="Arial"/>
                <a:cs typeface="Arial"/>
              </a:rPr>
              <a:t>X	=	</a:t>
            </a:r>
            <a:r>
              <a:rPr sz="2800" spc="-5" dirty="0">
                <a:latin typeface="Arial"/>
                <a:cs typeface="Arial"/>
              </a:rPr>
              <a:t>00100111</a:t>
            </a:r>
            <a:r>
              <a:rPr sz="2400" spc="-7" baseline="-24305" dirty="0">
                <a:latin typeface="Arial"/>
                <a:cs typeface="Arial"/>
              </a:rPr>
              <a:t>two</a:t>
            </a:r>
            <a:endParaRPr sz="2400" baseline="-24305">
              <a:latin typeface="Arial"/>
              <a:cs typeface="Arial"/>
            </a:endParaRPr>
          </a:p>
          <a:p>
            <a:pPr marL="668655">
              <a:lnSpc>
                <a:spcPts val="3235"/>
              </a:lnSpc>
              <a:spcBef>
                <a:spcPts val="190"/>
              </a:spcBef>
            </a:pPr>
            <a:r>
              <a:rPr sz="2800" dirty="0">
                <a:latin typeface="Arial"/>
                <a:cs typeface="Arial"/>
              </a:rPr>
              <a:t>= 2</a:t>
            </a:r>
            <a:r>
              <a:rPr sz="2400" baseline="29513" dirty="0">
                <a:latin typeface="Arial"/>
                <a:cs typeface="Arial"/>
              </a:rPr>
              <a:t>5</a:t>
            </a:r>
            <a:r>
              <a:rPr sz="2800" dirty="0">
                <a:latin typeface="Arial"/>
                <a:cs typeface="Arial"/>
              </a:rPr>
              <a:t>+2</a:t>
            </a:r>
            <a:r>
              <a:rPr sz="2400" baseline="29513" dirty="0">
                <a:latin typeface="Arial"/>
                <a:cs typeface="Arial"/>
              </a:rPr>
              <a:t>2</a:t>
            </a:r>
            <a:r>
              <a:rPr sz="2800" dirty="0">
                <a:latin typeface="Arial"/>
                <a:cs typeface="Arial"/>
              </a:rPr>
              <a:t>+2</a:t>
            </a:r>
            <a:r>
              <a:rPr sz="2400" baseline="29513" dirty="0">
                <a:latin typeface="Arial"/>
                <a:cs typeface="Arial"/>
              </a:rPr>
              <a:t>1</a:t>
            </a:r>
            <a:r>
              <a:rPr sz="2800" dirty="0">
                <a:latin typeface="Arial"/>
                <a:cs typeface="Arial"/>
              </a:rPr>
              <a:t>+2</a:t>
            </a:r>
            <a:r>
              <a:rPr sz="2400" baseline="29513" dirty="0">
                <a:latin typeface="Arial"/>
                <a:cs typeface="Arial"/>
              </a:rPr>
              <a:t>0 </a:t>
            </a:r>
            <a:r>
              <a:rPr sz="2800" dirty="0">
                <a:latin typeface="Arial"/>
                <a:cs typeface="Arial"/>
              </a:rPr>
              <a:t>=</a:t>
            </a:r>
            <a:r>
              <a:rPr sz="2800" spc="110" dirty="0">
                <a:latin typeface="Arial"/>
                <a:cs typeface="Arial"/>
              </a:rPr>
              <a:t> </a:t>
            </a:r>
            <a:r>
              <a:rPr sz="2800" spc="-5" dirty="0">
                <a:latin typeface="Arial"/>
                <a:cs typeface="Arial"/>
              </a:rPr>
              <a:t>32+4+2+1</a:t>
            </a:r>
            <a:endParaRPr sz="2800">
              <a:latin typeface="Arial"/>
              <a:cs typeface="Arial"/>
            </a:endParaRPr>
          </a:p>
          <a:p>
            <a:pPr marL="668655">
              <a:lnSpc>
                <a:spcPts val="3235"/>
              </a:lnSpc>
            </a:pPr>
            <a:r>
              <a:rPr sz="2800" dirty="0">
                <a:latin typeface="Arial"/>
                <a:cs typeface="Arial"/>
              </a:rPr>
              <a:t>=</a:t>
            </a:r>
            <a:r>
              <a:rPr sz="2800" spc="160" dirty="0">
                <a:latin typeface="Arial"/>
                <a:cs typeface="Arial"/>
              </a:rPr>
              <a:t> </a:t>
            </a:r>
            <a:r>
              <a:rPr sz="2800" dirty="0">
                <a:latin typeface="Arial"/>
                <a:cs typeface="Arial"/>
              </a:rPr>
              <a:t>39</a:t>
            </a:r>
            <a:r>
              <a:rPr sz="2400" baseline="-24305" dirty="0">
                <a:latin typeface="Arial"/>
                <a:cs typeface="Arial"/>
              </a:rPr>
              <a:t>ten</a:t>
            </a:r>
            <a:endParaRPr sz="2400" baseline="-24305">
              <a:latin typeface="Arial"/>
              <a:cs typeface="Arial"/>
            </a:endParaRPr>
          </a:p>
        </p:txBody>
      </p:sp>
      <p:sp>
        <p:nvSpPr>
          <p:cNvPr id="10" name="object 10"/>
          <p:cNvSpPr txBox="1"/>
          <p:nvPr/>
        </p:nvSpPr>
        <p:spPr>
          <a:xfrm>
            <a:off x="619759" y="5900484"/>
            <a:ext cx="4200525" cy="281305"/>
          </a:xfrm>
          <a:prstGeom prst="rect">
            <a:avLst/>
          </a:prstGeom>
        </p:spPr>
        <p:txBody>
          <a:bodyPr vert="horz" wrap="square" lIns="0" tIns="0" rIns="0" bIns="0" rtlCol="0">
            <a:spAutoFit/>
          </a:bodyPr>
          <a:lstStyle/>
          <a:p>
            <a:pPr marL="12700">
              <a:lnSpc>
                <a:spcPts val="2090"/>
              </a:lnSpc>
            </a:pPr>
            <a:r>
              <a:rPr sz="1800" i="1" spc="-10" dirty="0">
                <a:latin typeface="Arial"/>
                <a:cs typeface="Arial"/>
              </a:rPr>
              <a:t>Assuming </a:t>
            </a:r>
            <a:r>
              <a:rPr sz="1800" i="1" spc="-5" dirty="0">
                <a:latin typeface="Arial"/>
                <a:cs typeface="Arial"/>
              </a:rPr>
              <a:t>8-bit </a:t>
            </a:r>
            <a:r>
              <a:rPr sz="1800" i="1" spc="-15" dirty="0">
                <a:latin typeface="Arial"/>
                <a:cs typeface="Arial"/>
              </a:rPr>
              <a:t>2’s </a:t>
            </a:r>
            <a:r>
              <a:rPr sz="1800" i="1" spc="-10" dirty="0">
                <a:latin typeface="Arial"/>
                <a:cs typeface="Arial"/>
              </a:rPr>
              <a:t>complement</a:t>
            </a:r>
            <a:r>
              <a:rPr sz="1800" i="1" spc="15" dirty="0">
                <a:latin typeface="Arial"/>
                <a:cs typeface="Arial"/>
              </a:rPr>
              <a:t> </a:t>
            </a:r>
            <a:r>
              <a:rPr sz="1800" i="1" spc="-10" dirty="0">
                <a:latin typeface="Arial"/>
                <a:cs typeface="Arial"/>
              </a:rPr>
              <a:t>numbers.</a:t>
            </a:r>
            <a:endParaRPr sz="18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14</a:t>
            </a:fld>
            <a:endParaRPr dirty="0"/>
          </a:p>
        </p:txBody>
      </p:sp>
      <p:sp>
        <p:nvSpPr>
          <p:cNvPr id="9" name="object 9"/>
          <p:cNvSpPr txBox="1"/>
          <p:nvPr/>
        </p:nvSpPr>
        <p:spPr>
          <a:xfrm>
            <a:off x="668019" y="3124200"/>
            <a:ext cx="4011929" cy="2415540"/>
          </a:xfrm>
          <a:prstGeom prst="rect">
            <a:avLst/>
          </a:prstGeom>
          <a:ln w="9344">
            <a:solidFill>
              <a:srgbClr val="000000"/>
            </a:solidFill>
          </a:ln>
        </p:spPr>
        <p:txBody>
          <a:bodyPr vert="horz" wrap="square" lIns="0" tIns="29209" rIns="0" bIns="0" rtlCol="0">
            <a:spAutoFit/>
          </a:bodyPr>
          <a:lstStyle/>
          <a:p>
            <a:pPr marL="217170">
              <a:lnSpc>
                <a:spcPct val="100000"/>
              </a:lnSpc>
              <a:spcBef>
                <a:spcPts val="229"/>
              </a:spcBef>
              <a:tabLst>
                <a:tab pos="620395" algn="l"/>
                <a:tab pos="997585" algn="l"/>
              </a:tabLst>
            </a:pPr>
            <a:r>
              <a:rPr sz="2800" dirty="0">
                <a:latin typeface="Arial"/>
                <a:cs typeface="Arial"/>
              </a:rPr>
              <a:t>X	=	</a:t>
            </a:r>
            <a:r>
              <a:rPr sz="2800" spc="-5" dirty="0">
                <a:latin typeface="Arial"/>
                <a:cs typeface="Arial"/>
              </a:rPr>
              <a:t>11100110</a:t>
            </a:r>
            <a:r>
              <a:rPr sz="2400" spc="-7" baseline="-24305" dirty="0">
                <a:latin typeface="Arial"/>
                <a:cs typeface="Arial"/>
              </a:rPr>
              <a:t>two</a:t>
            </a:r>
            <a:endParaRPr sz="2400" baseline="-24305" dirty="0">
              <a:latin typeface="Arial"/>
              <a:cs typeface="Arial"/>
            </a:endParaRPr>
          </a:p>
          <a:p>
            <a:pPr marL="196215">
              <a:lnSpc>
                <a:spcPts val="3235"/>
              </a:lnSpc>
              <a:spcBef>
                <a:spcPts val="200"/>
              </a:spcBef>
            </a:pPr>
            <a:r>
              <a:rPr sz="2800" dirty="0">
                <a:latin typeface="Arial"/>
                <a:cs typeface="Arial"/>
              </a:rPr>
              <a:t>-X =</a:t>
            </a:r>
            <a:r>
              <a:rPr sz="2800" spc="290" dirty="0">
                <a:latin typeface="Arial"/>
                <a:cs typeface="Arial"/>
              </a:rPr>
              <a:t> </a:t>
            </a:r>
            <a:r>
              <a:rPr sz="2800" spc="-5" dirty="0">
                <a:latin typeface="Arial"/>
                <a:cs typeface="Arial"/>
              </a:rPr>
              <a:t>00011010</a:t>
            </a:r>
            <a:endParaRPr sz="2800" dirty="0">
              <a:latin typeface="Arial"/>
              <a:cs typeface="Arial"/>
            </a:endParaRPr>
          </a:p>
          <a:p>
            <a:pPr marL="670560">
              <a:lnSpc>
                <a:spcPts val="3110"/>
              </a:lnSpc>
            </a:pPr>
            <a:r>
              <a:rPr sz="2800" dirty="0">
                <a:latin typeface="Arial"/>
                <a:cs typeface="Arial"/>
              </a:rPr>
              <a:t>= 2</a:t>
            </a:r>
            <a:r>
              <a:rPr sz="2400" baseline="29513" dirty="0">
                <a:latin typeface="Arial"/>
                <a:cs typeface="Arial"/>
              </a:rPr>
              <a:t>4</a:t>
            </a:r>
            <a:r>
              <a:rPr sz="2800" dirty="0">
                <a:latin typeface="Arial"/>
                <a:cs typeface="Arial"/>
              </a:rPr>
              <a:t>+2</a:t>
            </a:r>
            <a:r>
              <a:rPr sz="2400" baseline="29513" dirty="0">
                <a:latin typeface="Arial"/>
                <a:cs typeface="Arial"/>
              </a:rPr>
              <a:t>3</a:t>
            </a:r>
            <a:r>
              <a:rPr sz="2800" dirty="0">
                <a:latin typeface="Arial"/>
                <a:cs typeface="Arial"/>
              </a:rPr>
              <a:t>+2</a:t>
            </a:r>
            <a:r>
              <a:rPr sz="2400" baseline="29513" dirty="0">
                <a:latin typeface="Arial"/>
                <a:cs typeface="Arial"/>
              </a:rPr>
              <a:t>1 </a:t>
            </a:r>
            <a:r>
              <a:rPr sz="2800" dirty="0">
                <a:latin typeface="Arial"/>
                <a:cs typeface="Arial"/>
              </a:rPr>
              <a:t>=</a:t>
            </a:r>
            <a:r>
              <a:rPr sz="2800" spc="105" dirty="0">
                <a:latin typeface="Arial"/>
                <a:cs typeface="Arial"/>
              </a:rPr>
              <a:t> </a:t>
            </a:r>
            <a:r>
              <a:rPr sz="2800" spc="-5" dirty="0">
                <a:latin typeface="Arial"/>
                <a:cs typeface="Arial"/>
              </a:rPr>
              <a:t>16+8+2</a:t>
            </a:r>
            <a:endParaRPr sz="2800" dirty="0">
              <a:latin typeface="Arial"/>
              <a:cs typeface="Arial"/>
            </a:endParaRPr>
          </a:p>
          <a:p>
            <a:pPr marL="670560">
              <a:lnSpc>
                <a:spcPts val="3235"/>
              </a:lnSpc>
            </a:pPr>
            <a:r>
              <a:rPr sz="2800" dirty="0">
                <a:latin typeface="Arial"/>
                <a:cs typeface="Arial"/>
              </a:rPr>
              <a:t>=</a:t>
            </a:r>
            <a:r>
              <a:rPr sz="2800" spc="160" dirty="0">
                <a:latin typeface="Arial"/>
                <a:cs typeface="Arial"/>
              </a:rPr>
              <a:t> </a:t>
            </a:r>
            <a:r>
              <a:rPr sz="2800" dirty="0">
                <a:latin typeface="Arial"/>
                <a:cs typeface="Arial"/>
              </a:rPr>
              <a:t>26</a:t>
            </a:r>
            <a:r>
              <a:rPr sz="2400" baseline="-24305" dirty="0">
                <a:latin typeface="Arial"/>
                <a:cs typeface="Arial"/>
              </a:rPr>
              <a:t>ten</a:t>
            </a:r>
          </a:p>
          <a:p>
            <a:pPr marL="316230">
              <a:lnSpc>
                <a:spcPct val="100000"/>
              </a:lnSpc>
              <a:spcBef>
                <a:spcPts val="1440"/>
              </a:spcBef>
            </a:pPr>
            <a:r>
              <a:rPr sz="2800" dirty="0">
                <a:latin typeface="Arial"/>
                <a:cs typeface="Arial"/>
              </a:rPr>
              <a:t>X =</a:t>
            </a:r>
            <a:r>
              <a:rPr sz="2800" spc="295" dirty="0">
                <a:latin typeface="Arial"/>
                <a:cs typeface="Arial"/>
              </a:rPr>
              <a:t> </a:t>
            </a:r>
            <a:r>
              <a:rPr sz="2800" dirty="0">
                <a:latin typeface="Arial"/>
                <a:cs typeface="Arial"/>
              </a:rPr>
              <a:t>-26</a:t>
            </a:r>
            <a:r>
              <a:rPr sz="2400" baseline="-24305" dirty="0">
                <a:latin typeface="Arial"/>
                <a:cs typeface="Arial"/>
              </a:rPr>
              <a:t>ten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6184265" cy="452120"/>
          </a:xfrm>
          <a:prstGeom prst="rect">
            <a:avLst/>
          </a:prstGeom>
        </p:spPr>
        <p:txBody>
          <a:bodyPr vert="horz" wrap="square" lIns="0" tIns="12700" rIns="0" bIns="0" rtlCol="0">
            <a:spAutoFit/>
          </a:bodyPr>
          <a:lstStyle/>
          <a:p>
            <a:pPr marL="12700">
              <a:lnSpc>
                <a:spcPct val="100000"/>
              </a:lnSpc>
              <a:spcBef>
                <a:spcPts val="100"/>
              </a:spcBef>
            </a:pPr>
            <a:r>
              <a:rPr spc="-5" dirty="0"/>
              <a:t>Converting Decimal </a:t>
            </a:r>
            <a:r>
              <a:rPr dirty="0"/>
              <a:t>to Binary (2’s</a:t>
            </a:r>
            <a:r>
              <a:rPr spc="-125" dirty="0"/>
              <a:t> </a:t>
            </a:r>
            <a:r>
              <a:rPr spc="-5" dirty="0"/>
              <a:t>C)</a:t>
            </a:r>
          </a:p>
        </p:txBody>
      </p:sp>
      <p:sp>
        <p:nvSpPr>
          <p:cNvPr id="4" name="object 4"/>
          <p:cNvSpPr/>
          <p:nvPr/>
        </p:nvSpPr>
        <p:spPr>
          <a:xfrm>
            <a:off x="381000" y="3810000"/>
            <a:ext cx="6934200" cy="2442210"/>
          </a:xfrm>
          <a:custGeom>
            <a:avLst/>
            <a:gdLst/>
            <a:ahLst/>
            <a:cxnLst/>
            <a:rect l="l" t="t" r="r" b="b"/>
            <a:pathLst>
              <a:path w="6934200" h="2442210">
                <a:moveTo>
                  <a:pt x="0" y="0"/>
                </a:moveTo>
                <a:lnTo>
                  <a:pt x="6934200" y="0"/>
                </a:lnTo>
                <a:lnTo>
                  <a:pt x="6934200" y="2442210"/>
                </a:lnTo>
                <a:lnTo>
                  <a:pt x="0" y="2442210"/>
                </a:lnTo>
                <a:lnTo>
                  <a:pt x="0" y="0"/>
                </a:lnTo>
                <a:close/>
              </a:path>
            </a:pathLst>
          </a:custGeom>
          <a:ln w="9344">
            <a:solidFill>
              <a:srgbClr val="000000"/>
            </a:solidFill>
          </a:ln>
        </p:spPr>
        <p:txBody>
          <a:bodyPr wrap="square" lIns="0" tIns="0" rIns="0" bIns="0" rtlCol="0"/>
          <a:lstStyle/>
          <a:p>
            <a:endParaRPr/>
          </a:p>
        </p:txBody>
      </p:sp>
      <p:sp>
        <p:nvSpPr>
          <p:cNvPr id="5" name="object 5"/>
          <p:cNvSpPr txBox="1"/>
          <p:nvPr/>
        </p:nvSpPr>
        <p:spPr>
          <a:xfrm>
            <a:off x="293370" y="1096517"/>
            <a:ext cx="7331075" cy="3182620"/>
          </a:xfrm>
          <a:prstGeom prst="rect">
            <a:avLst/>
          </a:prstGeom>
        </p:spPr>
        <p:txBody>
          <a:bodyPr vert="horz" wrap="square" lIns="0" tIns="70485" rIns="0" bIns="0" rtlCol="0">
            <a:spAutoFit/>
          </a:bodyPr>
          <a:lstStyle/>
          <a:p>
            <a:pPr marL="25400">
              <a:lnSpc>
                <a:spcPct val="100000"/>
              </a:lnSpc>
              <a:spcBef>
                <a:spcPts val="555"/>
              </a:spcBef>
            </a:pPr>
            <a:r>
              <a:rPr sz="2400" b="1" spc="-5" dirty="0">
                <a:latin typeface="Arial"/>
                <a:cs typeface="Arial"/>
              </a:rPr>
              <a:t>First Method:</a:t>
            </a:r>
            <a:r>
              <a:rPr sz="2400" b="1" spc="10" dirty="0">
                <a:latin typeface="Arial"/>
                <a:cs typeface="Arial"/>
              </a:rPr>
              <a:t> </a:t>
            </a:r>
            <a:r>
              <a:rPr sz="2400" i="1" spc="-5" dirty="0">
                <a:latin typeface="Arial"/>
                <a:cs typeface="Arial"/>
              </a:rPr>
              <a:t>Division</a:t>
            </a:r>
            <a:endParaRPr sz="2400">
              <a:latin typeface="Arial"/>
              <a:cs typeface="Arial"/>
            </a:endParaRPr>
          </a:p>
          <a:p>
            <a:pPr marL="482600" indent="-457200">
              <a:lnSpc>
                <a:spcPct val="100000"/>
              </a:lnSpc>
              <a:spcBef>
                <a:spcPts val="380"/>
              </a:spcBef>
              <a:buAutoNum type="arabicPeriod" startAt="2"/>
              <a:tabLst>
                <a:tab pos="481965" algn="l"/>
                <a:tab pos="482600" algn="l"/>
                <a:tab pos="4914900" algn="l"/>
              </a:tabLst>
            </a:pPr>
            <a:r>
              <a:rPr sz="2000" b="1" spc="-5" dirty="0">
                <a:latin typeface="Arial"/>
                <a:cs typeface="Arial"/>
              </a:rPr>
              <a:t>Find </a:t>
            </a:r>
            <a:r>
              <a:rPr sz="2000" b="1" dirty="0">
                <a:latin typeface="Arial"/>
                <a:cs typeface="Arial"/>
              </a:rPr>
              <a:t>magnitude </a:t>
            </a:r>
            <a:r>
              <a:rPr sz="2000" b="1" spc="-5" dirty="0">
                <a:latin typeface="Arial"/>
                <a:cs typeface="Arial"/>
              </a:rPr>
              <a:t>of</a:t>
            </a:r>
            <a:r>
              <a:rPr sz="2000" b="1" spc="25" dirty="0">
                <a:latin typeface="Arial"/>
                <a:cs typeface="Arial"/>
              </a:rPr>
              <a:t> </a:t>
            </a:r>
            <a:r>
              <a:rPr sz="2000" b="1" spc="-5" dirty="0">
                <a:latin typeface="Arial"/>
                <a:cs typeface="Arial"/>
              </a:rPr>
              <a:t>decimal</a:t>
            </a:r>
            <a:r>
              <a:rPr sz="2000" b="1" spc="5" dirty="0">
                <a:latin typeface="Arial"/>
                <a:cs typeface="Arial"/>
              </a:rPr>
              <a:t> </a:t>
            </a:r>
            <a:r>
              <a:rPr sz="2000" b="1" spc="-5" dirty="0">
                <a:latin typeface="Arial"/>
                <a:cs typeface="Arial"/>
              </a:rPr>
              <a:t>number.	</a:t>
            </a:r>
            <a:r>
              <a:rPr sz="2000" b="1" spc="5" dirty="0">
                <a:latin typeface="Arial"/>
                <a:cs typeface="Arial"/>
              </a:rPr>
              <a:t>(Always</a:t>
            </a:r>
            <a:r>
              <a:rPr sz="2000" b="1" spc="-15" dirty="0">
                <a:latin typeface="Arial"/>
                <a:cs typeface="Arial"/>
              </a:rPr>
              <a:t> </a:t>
            </a:r>
            <a:r>
              <a:rPr sz="2000" b="1" spc="-10" dirty="0">
                <a:latin typeface="Arial"/>
                <a:cs typeface="Arial"/>
              </a:rPr>
              <a:t>positive.)</a:t>
            </a:r>
            <a:endParaRPr sz="2000">
              <a:latin typeface="Arial"/>
              <a:cs typeface="Arial"/>
            </a:endParaRPr>
          </a:p>
          <a:p>
            <a:pPr marL="482600" indent="-457200">
              <a:lnSpc>
                <a:spcPct val="100000"/>
              </a:lnSpc>
              <a:spcBef>
                <a:spcPts val="380"/>
              </a:spcBef>
              <a:buAutoNum type="arabicPeriod" startAt="2"/>
              <a:tabLst>
                <a:tab pos="481965" algn="l"/>
                <a:tab pos="482600" algn="l"/>
              </a:tabLst>
            </a:pPr>
            <a:r>
              <a:rPr sz="2000" b="1" spc="-10" dirty="0">
                <a:latin typeface="Arial"/>
                <a:cs typeface="Arial"/>
              </a:rPr>
              <a:t>Divide </a:t>
            </a:r>
            <a:r>
              <a:rPr sz="2000" b="1" spc="-5" dirty="0">
                <a:latin typeface="Arial"/>
                <a:cs typeface="Arial"/>
              </a:rPr>
              <a:t>by </a:t>
            </a:r>
            <a:r>
              <a:rPr sz="2000" b="1" spc="20" dirty="0">
                <a:latin typeface="Arial"/>
                <a:cs typeface="Arial"/>
              </a:rPr>
              <a:t>two </a:t>
            </a:r>
            <a:r>
              <a:rPr sz="2000" b="1" dirty="0">
                <a:latin typeface="Arial"/>
                <a:cs typeface="Arial"/>
              </a:rPr>
              <a:t>– </a:t>
            </a:r>
            <a:r>
              <a:rPr sz="2000" b="1" spc="-5" dirty="0">
                <a:latin typeface="Arial"/>
                <a:cs typeface="Arial"/>
              </a:rPr>
              <a:t>remainder is least significant</a:t>
            </a:r>
            <a:r>
              <a:rPr sz="2000" b="1" spc="-25" dirty="0">
                <a:latin typeface="Arial"/>
                <a:cs typeface="Arial"/>
              </a:rPr>
              <a:t> </a:t>
            </a:r>
            <a:r>
              <a:rPr sz="2000" b="1" spc="-5" dirty="0">
                <a:latin typeface="Arial"/>
                <a:cs typeface="Arial"/>
              </a:rPr>
              <a:t>bit.</a:t>
            </a:r>
            <a:endParaRPr sz="2000">
              <a:latin typeface="Arial"/>
              <a:cs typeface="Arial"/>
            </a:endParaRPr>
          </a:p>
          <a:p>
            <a:pPr marL="482600" marR="1787525" indent="-457200">
              <a:lnSpc>
                <a:spcPts val="2280"/>
              </a:lnSpc>
              <a:spcBef>
                <a:spcPts val="555"/>
              </a:spcBef>
              <a:buAutoNum type="arabicPeriod" startAt="2"/>
              <a:tabLst>
                <a:tab pos="481965" algn="l"/>
                <a:tab pos="482600" algn="l"/>
              </a:tabLst>
            </a:pPr>
            <a:r>
              <a:rPr sz="2000" b="1" dirty="0">
                <a:latin typeface="Arial"/>
                <a:cs typeface="Arial"/>
              </a:rPr>
              <a:t>Keep </a:t>
            </a:r>
            <a:r>
              <a:rPr sz="2000" b="1" spc="-10" dirty="0">
                <a:latin typeface="Arial"/>
                <a:cs typeface="Arial"/>
              </a:rPr>
              <a:t>dividing </a:t>
            </a:r>
            <a:r>
              <a:rPr sz="2000" b="1" spc="-5" dirty="0">
                <a:latin typeface="Arial"/>
                <a:cs typeface="Arial"/>
              </a:rPr>
              <a:t>by </a:t>
            </a:r>
            <a:r>
              <a:rPr sz="2000" b="1" spc="20" dirty="0">
                <a:latin typeface="Arial"/>
                <a:cs typeface="Arial"/>
              </a:rPr>
              <a:t>two </a:t>
            </a:r>
            <a:r>
              <a:rPr sz="2000" b="1" spc="-5" dirty="0">
                <a:latin typeface="Arial"/>
                <a:cs typeface="Arial"/>
              </a:rPr>
              <a:t>until </a:t>
            </a:r>
            <a:r>
              <a:rPr sz="2000" b="1" spc="10" dirty="0">
                <a:latin typeface="Arial"/>
                <a:cs typeface="Arial"/>
              </a:rPr>
              <a:t>answer </a:t>
            </a:r>
            <a:r>
              <a:rPr sz="2000" b="1" spc="-5" dirty="0">
                <a:latin typeface="Arial"/>
                <a:cs typeface="Arial"/>
              </a:rPr>
              <a:t>is </a:t>
            </a:r>
            <a:r>
              <a:rPr sz="2000" b="1" dirty="0">
                <a:latin typeface="Arial"/>
                <a:cs typeface="Arial"/>
              </a:rPr>
              <a:t>zero,  </a:t>
            </a:r>
            <a:r>
              <a:rPr sz="2000" b="1" spc="5" dirty="0">
                <a:latin typeface="Arial"/>
                <a:cs typeface="Arial"/>
              </a:rPr>
              <a:t>writing </a:t>
            </a:r>
            <a:r>
              <a:rPr sz="2000" b="1" spc="-5" dirty="0">
                <a:latin typeface="Arial"/>
                <a:cs typeface="Arial"/>
              </a:rPr>
              <a:t>remainders </a:t>
            </a:r>
            <a:r>
              <a:rPr sz="2000" b="1" dirty="0">
                <a:latin typeface="Arial"/>
                <a:cs typeface="Arial"/>
              </a:rPr>
              <a:t>from </a:t>
            </a:r>
            <a:r>
              <a:rPr sz="2000" b="1" spc="-5" dirty="0">
                <a:latin typeface="Arial"/>
                <a:cs typeface="Arial"/>
              </a:rPr>
              <a:t>right </a:t>
            </a:r>
            <a:r>
              <a:rPr sz="2000" b="1" dirty="0">
                <a:latin typeface="Arial"/>
                <a:cs typeface="Arial"/>
              </a:rPr>
              <a:t>to</a:t>
            </a:r>
            <a:r>
              <a:rPr sz="2000" b="1" spc="-5" dirty="0">
                <a:latin typeface="Arial"/>
                <a:cs typeface="Arial"/>
              </a:rPr>
              <a:t> left.</a:t>
            </a:r>
            <a:endParaRPr sz="2000">
              <a:latin typeface="Arial"/>
              <a:cs typeface="Arial"/>
            </a:endParaRPr>
          </a:p>
          <a:p>
            <a:pPr marL="482600" indent="-457200">
              <a:lnSpc>
                <a:spcPts val="2340"/>
              </a:lnSpc>
              <a:spcBef>
                <a:spcPts val="325"/>
              </a:spcBef>
              <a:buAutoNum type="arabicPeriod" startAt="2"/>
              <a:tabLst>
                <a:tab pos="481965" algn="l"/>
                <a:tab pos="482600" algn="l"/>
              </a:tabLst>
            </a:pPr>
            <a:r>
              <a:rPr sz="2000" b="1" dirty="0">
                <a:latin typeface="Arial"/>
                <a:cs typeface="Arial"/>
              </a:rPr>
              <a:t>Append a zero as the MS</a:t>
            </a:r>
            <a:r>
              <a:rPr sz="2000" b="1" spc="-30" dirty="0">
                <a:latin typeface="Arial"/>
                <a:cs typeface="Arial"/>
              </a:rPr>
              <a:t> </a:t>
            </a:r>
            <a:r>
              <a:rPr sz="2000" b="1" spc="-5" dirty="0">
                <a:latin typeface="Arial"/>
                <a:cs typeface="Arial"/>
              </a:rPr>
              <a:t>bit;</a:t>
            </a:r>
            <a:endParaRPr sz="2000">
              <a:latin typeface="Arial"/>
              <a:cs typeface="Arial"/>
            </a:endParaRPr>
          </a:p>
          <a:p>
            <a:pPr marL="482600">
              <a:lnSpc>
                <a:spcPts val="2340"/>
              </a:lnSpc>
            </a:pPr>
            <a:r>
              <a:rPr sz="2000" b="1" spc="-5" dirty="0">
                <a:latin typeface="Arial"/>
                <a:cs typeface="Arial"/>
              </a:rPr>
              <a:t>if original number </a:t>
            </a:r>
            <a:r>
              <a:rPr sz="2000" b="1" spc="15" dirty="0">
                <a:latin typeface="Arial"/>
                <a:cs typeface="Arial"/>
              </a:rPr>
              <a:t>was </a:t>
            </a:r>
            <a:r>
              <a:rPr sz="2000" b="1" spc="-5" dirty="0">
                <a:latin typeface="Arial"/>
                <a:cs typeface="Arial"/>
              </a:rPr>
              <a:t>negative, </a:t>
            </a:r>
            <a:r>
              <a:rPr sz="2000" b="1" dirty="0">
                <a:latin typeface="Arial"/>
                <a:cs typeface="Arial"/>
              </a:rPr>
              <a:t>take </a:t>
            </a:r>
            <a:r>
              <a:rPr sz="2000" b="1" spc="10" dirty="0">
                <a:latin typeface="Arial"/>
                <a:cs typeface="Arial"/>
              </a:rPr>
              <a:t>two’s</a:t>
            </a:r>
            <a:r>
              <a:rPr sz="2000" b="1" spc="-5" dirty="0">
                <a:latin typeface="Arial"/>
                <a:cs typeface="Arial"/>
              </a:rPr>
              <a:t> complement.</a:t>
            </a:r>
            <a:endParaRPr sz="2000">
              <a:latin typeface="Arial"/>
              <a:cs typeface="Arial"/>
            </a:endParaRPr>
          </a:p>
          <a:p>
            <a:pPr>
              <a:lnSpc>
                <a:spcPct val="100000"/>
              </a:lnSpc>
              <a:spcBef>
                <a:spcPts val="5"/>
              </a:spcBef>
            </a:pPr>
            <a:endParaRPr sz="2150">
              <a:latin typeface="Arial"/>
              <a:cs typeface="Arial"/>
            </a:endParaRPr>
          </a:p>
          <a:p>
            <a:pPr marL="304800">
              <a:lnSpc>
                <a:spcPct val="100000"/>
              </a:lnSpc>
              <a:tabLst>
                <a:tab pos="708025" algn="l"/>
                <a:tab pos="1085215" algn="l"/>
              </a:tabLst>
            </a:pPr>
            <a:r>
              <a:rPr sz="2800" dirty="0">
                <a:latin typeface="Arial"/>
                <a:cs typeface="Arial"/>
              </a:rPr>
              <a:t>X	=	104</a:t>
            </a:r>
            <a:r>
              <a:rPr sz="2400" baseline="-24305" dirty="0">
                <a:latin typeface="Arial"/>
                <a:cs typeface="Arial"/>
              </a:rPr>
              <a:t>ten</a:t>
            </a:r>
            <a:endParaRPr sz="2400" baseline="-24305">
              <a:latin typeface="Arial"/>
              <a:cs typeface="Arial"/>
            </a:endParaRPr>
          </a:p>
        </p:txBody>
      </p:sp>
      <p:sp>
        <p:nvSpPr>
          <p:cNvPr id="7" name="object 7"/>
          <p:cNvSpPr txBox="1"/>
          <p:nvPr/>
        </p:nvSpPr>
        <p:spPr>
          <a:xfrm>
            <a:off x="684530" y="5737254"/>
            <a:ext cx="2610485" cy="480059"/>
          </a:xfrm>
          <a:prstGeom prst="rect">
            <a:avLst/>
          </a:prstGeom>
        </p:spPr>
        <p:txBody>
          <a:bodyPr vert="horz" wrap="square" lIns="0" tIns="0" rIns="0" bIns="0" rtlCol="0">
            <a:spAutoFit/>
          </a:bodyPr>
          <a:lstStyle/>
          <a:p>
            <a:pPr marL="12700">
              <a:lnSpc>
                <a:spcPts val="3195"/>
              </a:lnSpc>
            </a:pPr>
            <a:r>
              <a:rPr sz="2800" dirty="0">
                <a:latin typeface="Arial"/>
                <a:cs typeface="Arial"/>
              </a:rPr>
              <a:t>X =</a:t>
            </a:r>
            <a:r>
              <a:rPr sz="2800" spc="254" dirty="0">
                <a:latin typeface="Arial"/>
                <a:cs typeface="Arial"/>
              </a:rPr>
              <a:t> </a:t>
            </a:r>
            <a:r>
              <a:rPr sz="2800" spc="-5" dirty="0">
                <a:latin typeface="Arial"/>
                <a:cs typeface="Arial"/>
              </a:rPr>
              <a:t>01101000</a:t>
            </a:r>
            <a:r>
              <a:rPr sz="2400" spc="-7" baseline="-24305" dirty="0">
                <a:latin typeface="Arial"/>
                <a:cs typeface="Arial"/>
              </a:rPr>
              <a:t>two</a:t>
            </a:r>
            <a:endParaRPr sz="2400" baseline="-24305">
              <a:latin typeface="Arial"/>
              <a:cs typeface="Arial"/>
            </a:endParaRPr>
          </a:p>
        </p:txBody>
      </p:sp>
      <p:sp>
        <p:nvSpPr>
          <p:cNvPr id="8" name="object 8"/>
          <p:cNvSpPr txBox="1"/>
          <p:nvPr/>
        </p:nvSpPr>
        <p:spPr>
          <a:xfrm>
            <a:off x="4615179" y="5829230"/>
            <a:ext cx="379095" cy="309245"/>
          </a:xfrm>
          <a:prstGeom prst="rect">
            <a:avLst/>
          </a:prstGeom>
        </p:spPr>
        <p:txBody>
          <a:bodyPr vert="horz" wrap="square" lIns="0" tIns="0" rIns="0" bIns="0" rtlCol="0">
            <a:spAutoFit/>
          </a:bodyPr>
          <a:lstStyle/>
          <a:p>
            <a:pPr marL="12700">
              <a:lnSpc>
                <a:spcPts val="2310"/>
              </a:lnSpc>
            </a:pPr>
            <a:r>
              <a:rPr sz="2000" spc="5" dirty="0">
                <a:latin typeface="Arial"/>
                <a:cs typeface="Arial"/>
              </a:rPr>
              <a:t>1</a:t>
            </a:r>
            <a:r>
              <a:rPr sz="2000" spc="-10" dirty="0">
                <a:latin typeface="Arial"/>
                <a:cs typeface="Arial"/>
              </a:rPr>
              <a:t>/</a:t>
            </a:r>
            <a:r>
              <a:rPr sz="2000" dirty="0">
                <a:latin typeface="Arial"/>
                <a:cs typeface="Arial"/>
              </a:rPr>
              <a:t>2</a:t>
            </a:r>
            <a:endParaRPr sz="2000">
              <a:latin typeface="Arial"/>
              <a:cs typeface="Arial"/>
            </a:endParaRPr>
          </a:p>
        </p:txBody>
      </p:sp>
      <p:sp>
        <p:nvSpPr>
          <p:cNvPr id="9" name="object 9"/>
          <p:cNvSpPr txBox="1"/>
          <p:nvPr/>
        </p:nvSpPr>
        <p:spPr>
          <a:xfrm>
            <a:off x="5132070" y="5829230"/>
            <a:ext cx="173990" cy="309245"/>
          </a:xfrm>
          <a:prstGeom prst="rect">
            <a:avLst/>
          </a:prstGeom>
        </p:spPr>
        <p:txBody>
          <a:bodyPr vert="horz" wrap="square" lIns="0" tIns="0" rIns="0" bIns="0" rtlCol="0">
            <a:spAutoFit/>
          </a:bodyPr>
          <a:lstStyle/>
          <a:p>
            <a:pPr marL="12700">
              <a:lnSpc>
                <a:spcPts val="2310"/>
              </a:lnSpc>
            </a:pPr>
            <a:r>
              <a:rPr sz="2000" dirty="0">
                <a:latin typeface="Arial"/>
                <a:cs typeface="Arial"/>
              </a:rPr>
              <a:t>=</a:t>
            </a:r>
            <a:endParaRPr sz="2000">
              <a:latin typeface="Arial"/>
              <a:cs typeface="Arial"/>
            </a:endParaRPr>
          </a:p>
        </p:txBody>
      </p:sp>
      <p:sp>
        <p:nvSpPr>
          <p:cNvPr id="10" name="object 10"/>
          <p:cNvSpPr txBox="1"/>
          <p:nvPr/>
        </p:nvSpPr>
        <p:spPr>
          <a:xfrm>
            <a:off x="5488940" y="5829230"/>
            <a:ext cx="463550" cy="309245"/>
          </a:xfrm>
          <a:prstGeom prst="rect">
            <a:avLst/>
          </a:prstGeom>
        </p:spPr>
        <p:txBody>
          <a:bodyPr vert="horz" wrap="square" lIns="0" tIns="0" rIns="0" bIns="0" rtlCol="0">
            <a:spAutoFit/>
          </a:bodyPr>
          <a:lstStyle/>
          <a:p>
            <a:pPr marL="12700">
              <a:lnSpc>
                <a:spcPts val="2310"/>
              </a:lnSpc>
            </a:pPr>
            <a:r>
              <a:rPr sz="2000" dirty="0">
                <a:latin typeface="Arial"/>
                <a:cs typeface="Arial"/>
              </a:rPr>
              <a:t>0</a:t>
            </a:r>
            <a:r>
              <a:rPr sz="2000" spc="-85" dirty="0">
                <a:latin typeface="Arial"/>
                <a:cs typeface="Arial"/>
              </a:rPr>
              <a:t> </a:t>
            </a:r>
            <a:r>
              <a:rPr sz="2000" dirty="0">
                <a:latin typeface="Arial"/>
                <a:cs typeface="Arial"/>
              </a:rPr>
              <a:t>r1</a:t>
            </a:r>
            <a:endParaRPr sz="2000">
              <a:latin typeface="Arial"/>
              <a:cs typeface="Arial"/>
            </a:endParaRPr>
          </a:p>
        </p:txBody>
      </p:sp>
      <p:sp>
        <p:nvSpPr>
          <p:cNvPr id="11" name="object 11"/>
          <p:cNvSpPr txBox="1"/>
          <p:nvPr/>
        </p:nvSpPr>
        <p:spPr>
          <a:xfrm>
            <a:off x="6396990" y="5829230"/>
            <a:ext cx="505459" cy="309245"/>
          </a:xfrm>
          <a:prstGeom prst="rect">
            <a:avLst/>
          </a:prstGeom>
        </p:spPr>
        <p:txBody>
          <a:bodyPr vert="horz" wrap="square" lIns="0" tIns="0" rIns="0" bIns="0" rtlCol="0">
            <a:spAutoFit/>
          </a:bodyPr>
          <a:lstStyle/>
          <a:p>
            <a:pPr marL="12700">
              <a:lnSpc>
                <a:spcPts val="2310"/>
              </a:lnSpc>
            </a:pPr>
            <a:r>
              <a:rPr sz="2000" i="1" dirty="0">
                <a:latin typeface="Arial"/>
                <a:cs typeface="Arial"/>
              </a:rPr>
              <a:t>bit</a:t>
            </a:r>
            <a:r>
              <a:rPr sz="2000" i="1" spc="-100" dirty="0">
                <a:latin typeface="Arial"/>
                <a:cs typeface="Arial"/>
              </a:rPr>
              <a:t> </a:t>
            </a:r>
            <a:r>
              <a:rPr sz="2000" i="1" dirty="0">
                <a:latin typeface="Arial"/>
                <a:cs typeface="Arial"/>
              </a:rPr>
              <a:t>6</a:t>
            </a:r>
            <a:endParaRPr sz="20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15</a:t>
            </a:fld>
            <a:endParaRPr dirty="0"/>
          </a:p>
        </p:txBody>
      </p:sp>
      <p:graphicFrame>
        <p:nvGraphicFramePr>
          <p:cNvPr id="6" name="object 6"/>
          <p:cNvGraphicFramePr>
            <a:graphicFrameLocks noGrp="1"/>
          </p:cNvGraphicFramePr>
          <p:nvPr/>
        </p:nvGraphicFramePr>
        <p:xfrm>
          <a:off x="4312920" y="3964870"/>
          <a:ext cx="2606674" cy="1786172"/>
        </p:xfrm>
        <a:graphic>
          <a:graphicData uri="http://schemas.openxmlformats.org/drawingml/2006/table">
            <a:tbl>
              <a:tblPr firstRow="1" bandRow="1">
                <a:tableStyleId>{2D5ABB26-0587-4C30-8999-92F81FD0307C}</a:tableStyleId>
              </a:tblPr>
              <a:tblGrid>
                <a:gridCol w="749935">
                  <a:extLst>
                    <a:ext uri="{9D8B030D-6E8A-4147-A177-3AD203B41FA5}">
                      <a16:colId xmlns:a16="http://schemas.microsoft.com/office/drawing/2014/main" val="20000"/>
                    </a:ext>
                  </a:extLst>
                </a:gridCol>
                <a:gridCol w="334009">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gridCol w="675005">
                  <a:extLst>
                    <a:ext uri="{9D8B030D-6E8A-4147-A177-3AD203B41FA5}">
                      <a16:colId xmlns:a16="http://schemas.microsoft.com/office/drawing/2014/main" val="20003"/>
                    </a:ext>
                  </a:extLst>
                </a:gridCol>
              </a:tblGrid>
              <a:tr h="322857">
                <a:tc>
                  <a:txBody>
                    <a:bodyPr/>
                    <a:lstStyle/>
                    <a:p>
                      <a:pPr marR="74295" algn="r">
                        <a:lnSpc>
                          <a:spcPts val="2210"/>
                        </a:lnSpc>
                      </a:pPr>
                      <a:r>
                        <a:rPr sz="2000" spc="-5" dirty="0">
                          <a:latin typeface="Arial"/>
                          <a:cs typeface="Arial"/>
                        </a:rPr>
                        <a:t>1</a:t>
                      </a:r>
                      <a:r>
                        <a:rPr sz="2000" spc="5" dirty="0">
                          <a:latin typeface="Arial"/>
                          <a:cs typeface="Arial"/>
                        </a:rPr>
                        <a:t>0</a:t>
                      </a:r>
                      <a:r>
                        <a:rPr sz="2000" spc="-5" dirty="0">
                          <a:latin typeface="Arial"/>
                          <a:cs typeface="Arial"/>
                        </a:rPr>
                        <a:t>4/2</a:t>
                      </a:r>
                      <a:endParaRPr sz="2000">
                        <a:latin typeface="Arial"/>
                        <a:cs typeface="Arial"/>
                      </a:endParaRPr>
                    </a:p>
                  </a:txBody>
                  <a:tcPr marL="0" marR="0" marT="0" marB="0"/>
                </a:tc>
                <a:tc>
                  <a:txBody>
                    <a:bodyPr/>
                    <a:lstStyle/>
                    <a:p>
                      <a:pPr marL="81280">
                        <a:lnSpc>
                          <a:spcPts val="2210"/>
                        </a:lnSpc>
                      </a:pPr>
                      <a:r>
                        <a:rPr sz="2000" dirty="0">
                          <a:latin typeface="Arial"/>
                          <a:cs typeface="Arial"/>
                        </a:rPr>
                        <a:t>=</a:t>
                      </a:r>
                      <a:endParaRPr sz="2000">
                        <a:latin typeface="Arial"/>
                        <a:cs typeface="Arial"/>
                      </a:endParaRPr>
                    </a:p>
                  </a:txBody>
                  <a:tcPr marL="0" marR="0" marT="0" marB="0"/>
                </a:tc>
                <a:tc>
                  <a:txBody>
                    <a:bodyPr/>
                    <a:lstStyle/>
                    <a:p>
                      <a:pPr marL="104139">
                        <a:lnSpc>
                          <a:spcPts val="2210"/>
                        </a:lnSpc>
                      </a:pPr>
                      <a:r>
                        <a:rPr sz="2000" dirty="0">
                          <a:latin typeface="Arial"/>
                          <a:cs typeface="Arial"/>
                        </a:rPr>
                        <a:t>52</a:t>
                      </a:r>
                      <a:r>
                        <a:rPr sz="2000" spc="-35" dirty="0">
                          <a:latin typeface="Arial"/>
                          <a:cs typeface="Arial"/>
                        </a:rPr>
                        <a:t> </a:t>
                      </a:r>
                      <a:r>
                        <a:rPr sz="2000" dirty="0">
                          <a:latin typeface="Arial"/>
                          <a:cs typeface="Arial"/>
                        </a:rPr>
                        <a:t>r0</a:t>
                      </a:r>
                      <a:endParaRPr sz="2000">
                        <a:latin typeface="Arial"/>
                        <a:cs typeface="Arial"/>
                      </a:endParaRPr>
                    </a:p>
                  </a:txBody>
                  <a:tcPr marL="0" marR="0" marT="0" marB="0"/>
                </a:tc>
                <a:tc>
                  <a:txBody>
                    <a:bodyPr/>
                    <a:lstStyle/>
                    <a:p>
                      <a:pPr marR="24130" algn="r">
                        <a:lnSpc>
                          <a:spcPts val="2210"/>
                        </a:lnSpc>
                      </a:pPr>
                      <a:r>
                        <a:rPr sz="2000" i="1" dirty="0">
                          <a:latin typeface="Arial"/>
                          <a:cs typeface="Arial"/>
                        </a:rPr>
                        <a:t>bit</a:t>
                      </a:r>
                      <a:r>
                        <a:rPr sz="2000" i="1" spc="-114" dirty="0">
                          <a:latin typeface="Arial"/>
                          <a:cs typeface="Arial"/>
                        </a:rPr>
                        <a:t> </a:t>
                      </a:r>
                      <a:r>
                        <a:rPr sz="2000" i="1" dirty="0">
                          <a:latin typeface="Arial"/>
                          <a:cs typeface="Arial"/>
                        </a:rPr>
                        <a:t>0</a:t>
                      </a:r>
                      <a:endParaRPr sz="2000">
                        <a:latin typeface="Arial"/>
                        <a:cs typeface="Arial"/>
                      </a:endParaRPr>
                    </a:p>
                  </a:txBody>
                  <a:tcPr marL="0" marR="0" marT="0" marB="0"/>
                </a:tc>
                <a:extLst>
                  <a:ext uri="{0D108BD9-81ED-4DB2-BD59-A6C34878D82A}">
                    <a16:rowId xmlns:a16="http://schemas.microsoft.com/office/drawing/2014/main" val="10000"/>
                  </a:ext>
                </a:extLst>
              </a:tr>
              <a:tr h="323850">
                <a:tc>
                  <a:txBody>
                    <a:bodyPr/>
                    <a:lstStyle/>
                    <a:p>
                      <a:pPr marR="74295" algn="r">
                        <a:lnSpc>
                          <a:spcPts val="2330"/>
                        </a:lnSpc>
                        <a:spcBef>
                          <a:spcPts val="114"/>
                        </a:spcBef>
                      </a:pPr>
                      <a:r>
                        <a:rPr sz="2000" spc="5" dirty="0">
                          <a:latin typeface="Arial"/>
                          <a:cs typeface="Arial"/>
                        </a:rPr>
                        <a:t>5</a:t>
                      </a:r>
                      <a:r>
                        <a:rPr sz="2000" spc="-5" dirty="0">
                          <a:latin typeface="Arial"/>
                          <a:cs typeface="Arial"/>
                        </a:rPr>
                        <a:t>2/2</a:t>
                      </a:r>
                      <a:endParaRPr sz="2000">
                        <a:latin typeface="Arial"/>
                        <a:cs typeface="Arial"/>
                      </a:endParaRPr>
                    </a:p>
                  </a:txBody>
                  <a:tcPr marL="0" marR="0" marT="14604" marB="0"/>
                </a:tc>
                <a:tc>
                  <a:txBody>
                    <a:bodyPr/>
                    <a:lstStyle/>
                    <a:p>
                      <a:pPr marL="81280">
                        <a:lnSpc>
                          <a:spcPts val="2330"/>
                        </a:lnSpc>
                        <a:spcBef>
                          <a:spcPts val="114"/>
                        </a:spcBef>
                      </a:pPr>
                      <a:r>
                        <a:rPr sz="2000" dirty="0">
                          <a:latin typeface="Arial"/>
                          <a:cs typeface="Arial"/>
                        </a:rPr>
                        <a:t>=</a:t>
                      </a:r>
                      <a:endParaRPr sz="2000">
                        <a:latin typeface="Arial"/>
                        <a:cs typeface="Arial"/>
                      </a:endParaRPr>
                    </a:p>
                  </a:txBody>
                  <a:tcPr marL="0" marR="0" marT="14604" marB="0"/>
                </a:tc>
                <a:tc>
                  <a:txBody>
                    <a:bodyPr/>
                    <a:lstStyle/>
                    <a:p>
                      <a:pPr marL="104139">
                        <a:lnSpc>
                          <a:spcPts val="2330"/>
                        </a:lnSpc>
                        <a:spcBef>
                          <a:spcPts val="114"/>
                        </a:spcBef>
                      </a:pPr>
                      <a:r>
                        <a:rPr sz="2000" dirty="0">
                          <a:latin typeface="Arial"/>
                          <a:cs typeface="Arial"/>
                        </a:rPr>
                        <a:t>26</a:t>
                      </a:r>
                      <a:r>
                        <a:rPr sz="2000" spc="-35" dirty="0">
                          <a:latin typeface="Arial"/>
                          <a:cs typeface="Arial"/>
                        </a:rPr>
                        <a:t> </a:t>
                      </a:r>
                      <a:r>
                        <a:rPr sz="2000" dirty="0">
                          <a:latin typeface="Arial"/>
                          <a:cs typeface="Arial"/>
                        </a:rPr>
                        <a:t>r0</a:t>
                      </a:r>
                      <a:endParaRPr sz="2000">
                        <a:latin typeface="Arial"/>
                        <a:cs typeface="Arial"/>
                      </a:endParaRPr>
                    </a:p>
                  </a:txBody>
                  <a:tcPr marL="0" marR="0" marT="14604" marB="0"/>
                </a:tc>
                <a:tc>
                  <a:txBody>
                    <a:bodyPr/>
                    <a:lstStyle/>
                    <a:p>
                      <a:pPr marR="24130" algn="r">
                        <a:lnSpc>
                          <a:spcPts val="2330"/>
                        </a:lnSpc>
                        <a:spcBef>
                          <a:spcPts val="114"/>
                        </a:spcBef>
                      </a:pPr>
                      <a:r>
                        <a:rPr sz="2000" i="1" dirty="0">
                          <a:latin typeface="Arial"/>
                          <a:cs typeface="Arial"/>
                        </a:rPr>
                        <a:t>bit</a:t>
                      </a:r>
                      <a:r>
                        <a:rPr sz="2000" i="1" spc="-114" dirty="0">
                          <a:latin typeface="Arial"/>
                          <a:cs typeface="Arial"/>
                        </a:rPr>
                        <a:t> </a:t>
                      </a:r>
                      <a:r>
                        <a:rPr sz="2000" i="1" dirty="0">
                          <a:latin typeface="Arial"/>
                          <a:cs typeface="Arial"/>
                        </a:rPr>
                        <a:t>1</a:t>
                      </a:r>
                      <a:endParaRPr sz="2000">
                        <a:latin typeface="Arial"/>
                        <a:cs typeface="Arial"/>
                      </a:endParaRPr>
                    </a:p>
                  </a:txBody>
                  <a:tcPr marL="0" marR="0" marT="14604" marB="0"/>
                </a:tc>
                <a:extLst>
                  <a:ext uri="{0D108BD9-81ED-4DB2-BD59-A6C34878D82A}">
                    <a16:rowId xmlns:a16="http://schemas.microsoft.com/office/drawing/2014/main" val="10001"/>
                  </a:ext>
                </a:extLst>
              </a:tr>
              <a:tr h="285114">
                <a:tc>
                  <a:txBody>
                    <a:bodyPr/>
                    <a:lstStyle/>
                    <a:p>
                      <a:pPr marR="74295" algn="r">
                        <a:lnSpc>
                          <a:spcPts val="2145"/>
                        </a:lnSpc>
                      </a:pPr>
                      <a:r>
                        <a:rPr sz="2000" spc="5" dirty="0">
                          <a:latin typeface="Arial"/>
                          <a:cs typeface="Arial"/>
                        </a:rPr>
                        <a:t>2</a:t>
                      </a:r>
                      <a:r>
                        <a:rPr sz="2000" spc="-5" dirty="0">
                          <a:latin typeface="Arial"/>
                          <a:cs typeface="Arial"/>
                        </a:rPr>
                        <a:t>6/2</a:t>
                      </a:r>
                      <a:endParaRPr sz="2000">
                        <a:latin typeface="Arial"/>
                        <a:cs typeface="Arial"/>
                      </a:endParaRPr>
                    </a:p>
                  </a:txBody>
                  <a:tcPr marL="0" marR="0" marT="0" marB="0"/>
                </a:tc>
                <a:tc>
                  <a:txBody>
                    <a:bodyPr/>
                    <a:lstStyle/>
                    <a:p>
                      <a:pPr marL="81280">
                        <a:lnSpc>
                          <a:spcPts val="2145"/>
                        </a:lnSpc>
                      </a:pPr>
                      <a:r>
                        <a:rPr sz="2000" dirty="0">
                          <a:latin typeface="Arial"/>
                          <a:cs typeface="Arial"/>
                        </a:rPr>
                        <a:t>=</a:t>
                      </a:r>
                      <a:endParaRPr sz="2000">
                        <a:latin typeface="Arial"/>
                        <a:cs typeface="Arial"/>
                      </a:endParaRPr>
                    </a:p>
                  </a:txBody>
                  <a:tcPr marL="0" marR="0" marT="0" marB="0"/>
                </a:tc>
                <a:tc>
                  <a:txBody>
                    <a:bodyPr/>
                    <a:lstStyle/>
                    <a:p>
                      <a:pPr marL="104139">
                        <a:lnSpc>
                          <a:spcPts val="2145"/>
                        </a:lnSpc>
                      </a:pPr>
                      <a:r>
                        <a:rPr sz="2000" dirty="0">
                          <a:latin typeface="Arial"/>
                          <a:cs typeface="Arial"/>
                        </a:rPr>
                        <a:t>13</a:t>
                      </a:r>
                      <a:r>
                        <a:rPr sz="2000" spc="-35" dirty="0">
                          <a:latin typeface="Arial"/>
                          <a:cs typeface="Arial"/>
                        </a:rPr>
                        <a:t> </a:t>
                      </a:r>
                      <a:r>
                        <a:rPr sz="2000" dirty="0">
                          <a:latin typeface="Arial"/>
                          <a:cs typeface="Arial"/>
                        </a:rPr>
                        <a:t>r0</a:t>
                      </a:r>
                      <a:endParaRPr sz="2000">
                        <a:latin typeface="Arial"/>
                        <a:cs typeface="Arial"/>
                      </a:endParaRPr>
                    </a:p>
                  </a:txBody>
                  <a:tcPr marL="0" marR="0" marT="0" marB="0"/>
                </a:tc>
                <a:tc>
                  <a:txBody>
                    <a:bodyPr/>
                    <a:lstStyle/>
                    <a:p>
                      <a:pPr marR="24130" algn="r">
                        <a:lnSpc>
                          <a:spcPts val="2145"/>
                        </a:lnSpc>
                      </a:pPr>
                      <a:r>
                        <a:rPr sz="2000" i="1" dirty="0">
                          <a:latin typeface="Arial"/>
                          <a:cs typeface="Arial"/>
                        </a:rPr>
                        <a:t>bit</a:t>
                      </a:r>
                      <a:r>
                        <a:rPr sz="2000" i="1" spc="-114" dirty="0">
                          <a:latin typeface="Arial"/>
                          <a:cs typeface="Arial"/>
                        </a:rPr>
                        <a:t> </a:t>
                      </a:r>
                      <a:r>
                        <a:rPr sz="2000" i="1" dirty="0">
                          <a:latin typeface="Arial"/>
                          <a:cs typeface="Arial"/>
                        </a:rPr>
                        <a:t>2</a:t>
                      </a:r>
                      <a:endParaRPr sz="2000">
                        <a:latin typeface="Arial"/>
                        <a:cs typeface="Arial"/>
                      </a:endParaRPr>
                    </a:p>
                  </a:txBody>
                  <a:tcPr marL="0" marR="0" marT="0" marB="0"/>
                </a:tc>
                <a:extLst>
                  <a:ext uri="{0D108BD9-81ED-4DB2-BD59-A6C34878D82A}">
                    <a16:rowId xmlns:a16="http://schemas.microsoft.com/office/drawing/2014/main" val="10002"/>
                  </a:ext>
                </a:extLst>
              </a:tr>
              <a:tr h="285114">
                <a:tc>
                  <a:txBody>
                    <a:bodyPr/>
                    <a:lstStyle/>
                    <a:p>
                      <a:pPr marR="74295" algn="r">
                        <a:lnSpc>
                          <a:spcPts val="2145"/>
                        </a:lnSpc>
                      </a:pPr>
                      <a:r>
                        <a:rPr sz="2000" spc="5" dirty="0">
                          <a:latin typeface="Arial"/>
                          <a:cs typeface="Arial"/>
                        </a:rPr>
                        <a:t>1</a:t>
                      </a:r>
                      <a:r>
                        <a:rPr sz="2000" spc="-5" dirty="0">
                          <a:latin typeface="Arial"/>
                          <a:cs typeface="Arial"/>
                        </a:rPr>
                        <a:t>3/2</a:t>
                      </a:r>
                      <a:endParaRPr sz="2000">
                        <a:latin typeface="Arial"/>
                        <a:cs typeface="Arial"/>
                      </a:endParaRPr>
                    </a:p>
                  </a:txBody>
                  <a:tcPr marL="0" marR="0" marT="0" marB="0"/>
                </a:tc>
                <a:tc>
                  <a:txBody>
                    <a:bodyPr/>
                    <a:lstStyle/>
                    <a:p>
                      <a:pPr marL="81280">
                        <a:lnSpc>
                          <a:spcPts val="2145"/>
                        </a:lnSpc>
                      </a:pPr>
                      <a:r>
                        <a:rPr sz="2000" dirty="0">
                          <a:latin typeface="Arial"/>
                          <a:cs typeface="Arial"/>
                        </a:rPr>
                        <a:t>=</a:t>
                      </a:r>
                      <a:endParaRPr sz="2000">
                        <a:latin typeface="Arial"/>
                        <a:cs typeface="Arial"/>
                      </a:endParaRPr>
                    </a:p>
                  </a:txBody>
                  <a:tcPr marL="0" marR="0" marT="0" marB="0"/>
                </a:tc>
                <a:tc>
                  <a:txBody>
                    <a:bodyPr/>
                    <a:lstStyle/>
                    <a:p>
                      <a:pPr marL="104139">
                        <a:lnSpc>
                          <a:spcPts val="2145"/>
                        </a:lnSpc>
                      </a:pPr>
                      <a:r>
                        <a:rPr sz="2000" dirty="0">
                          <a:latin typeface="Arial"/>
                          <a:cs typeface="Arial"/>
                        </a:rPr>
                        <a:t>6</a:t>
                      </a:r>
                      <a:r>
                        <a:rPr sz="2000" spc="-20" dirty="0">
                          <a:latin typeface="Arial"/>
                          <a:cs typeface="Arial"/>
                        </a:rPr>
                        <a:t> </a:t>
                      </a:r>
                      <a:r>
                        <a:rPr sz="2000" dirty="0">
                          <a:latin typeface="Arial"/>
                          <a:cs typeface="Arial"/>
                        </a:rPr>
                        <a:t>r1</a:t>
                      </a:r>
                      <a:endParaRPr sz="2000">
                        <a:latin typeface="Arial"/>
                        <a:cs typeface="Arial"/>
                      </a:endParaRPr>
                    </a:p>
                  </a:txBody>
                  <a:tcPr marL="0" marR="0" marT="0" marB="0"/>
                </a:tc>
                <a:tc>
                  <a:txBody>
                    <a:bodyPr/>
                    <a:lstStyle/>
                    <a:p>
                      <a:pPr marR="24130" algn="r">
                        <a:lnSpc>
                          <a:spcPts val="2145"/>
                        </a:lnSpc>
                      </a:pPr>
                      <a:r>
                        <a:rPr sz="2000" i="1" dirty="0">
                          <a:latin typeface="Arial"/>
                          <a:cs typeface="Arial"/>
                        </a:rPr>
                        <a:t>bit</a:t>
                      </a:r>
                      <a:r>
                        <a:rPr sz="2000" i="1" spc="-114" dirty="0">
                          <a:latin typeface="Arial"/>
                          <a:cs typeface="Arial"/>
                        </a:rPr>
                        <a:t> </a:t>
                      </a:r>
                      <a:r>
                        <a:rPr sz="2000" i="1" dirty="0">
                          <a:latin typeface="Arial"/>
                          <a:cs typeface="Arial"/>
                        </a:rPr>
                        <a:t>3</a:t>
                      </a:r>
                      <a:endParaRPr sz="2000">
                        <a:latin typeface="Arial"/>
                        <a:cs typeface="Arial"/>
                      </a:endParaRPr>
                    </a:p>
                  </a:txBody>
                  <a:tcPr marL="0" marR="0" marT="0" marB="0"/>
                </a:tc>
                <a:extLst>
                  <a:ext uri="{0D108BD9-81ED-4DB2-BD59-A6C34878D82A}">
                    <a16:rowId xmlns:a16="http://schemas.microsoft.com/office/drawing/2014/main" val="10003"/>
                  </a:ext>
                </a:extLst>
              </a:tr>
              <a:tr h="285115">
                <a:tc>
                  <a:txBody>
                    <a:bodyPr/>
                    <a:lstStyle/>
                    <a:p>
                      <a:pPr marR="73660" algn="r">
                        <a:lnSpc>
                          <a:spcPts val="2145"/>
                        </a:lnSpc>
                      </a:pPr>
                      <a:r>
                        <a:rPr sz="2000" spc="5" dirty="0">
                          <a:latin typeface="Arial"/>
                          <a:cs typeface="Arial"/>
                        </a:rPr>
                        <a:t>6</a:t>
                      </a:r>
                      <a:r>
                        <a:rPr sz="2000" spc="-10" dirty="0">
                          <a:latin typeface="Arial"/>
                          <a:cs typeface="Arial"/>
                        </a:rPr>
                        <a:t>/</a:t>
                      </a:r>
                      <a:r>
                        <a:rPr sz="2000" dirty="0">
                          <a:latin typeface="Arial"/>
                          <a:cs typeface="Arial"/>
                        </a:rPr>
                        <a:t>2</a:t>
                      </a:r>
                      <a:endParaRPr sz="2000">
                        <a:latin typeface="Arial"/>
                        <a:cs typeface="Arial"/>
                      </a:endParaRPr>
                    </a:p>
                  </a:txBody>
                  <a:tcPr marL="0" marR="0" marT="0" marB="0"/>
                </a:tc>
                <a:tc>
                  <a:txBody>
                    <a:bodyPr/>
                    <a:lstStyle/>
                    <a:p>
                      <a:pPr marL="81280">
                        <a:lnSpc>
                          <a:spcPts val="2145"/>
                        </a:lnSpc>
                      </a:pPr>
                      <a:r>
                        <a:rPr sz="2000" dirty="0">
                          <a:latin typeface="Arial"/>
                          <a:cs typeface="Arial"/>
                        </a:rPr>
                        <a:t>=</a:t>
                      </a:r>
                      <a:endParaRPr sz="2000">
                        <a:latin typeface="Arial"/>
                        <a:cs typeface="Arial"/>
                      </a:endParaRPr>
                    </a:p>
                  </a:txBody>
                  <a:tcPr marL="0" marR="0" marT="0" marB="0"/>
                </a:tc>
                <a:tc>
                  <a:txBody>
                    <a:bodyPr/>
                    <a:lstStyle/>
                    <a:p>
                      <a:pPr marL="104139">
                        <a:lnSpc>
                          <a:spcPts val="2145"/>
                        </a:lnSpc>
                      </a:pPr>
                      <a:r>
                        <a:rPr sz="2000" dirty="0">
                          <a:latin typeface="Arial"/>
                          <a:cs typeface="Arial"/>
                        </a:rPr>
                        <a:t>3</a:t>
                      </a:r>
                      <a:r>
                        <a:rPr sz="2000" spc="-20" dirty="0">
                          <a:latin typeface="Arial"/>
                          <a:cs typeface="Arial"/>
                        </a:rPr>
                        <a:t> </a:t>
                      </a:r>
                      <a:r>
                        <a:rPr sz="2000" dirty="0">
                          <a:latin typeface="Arial"/>
                          <a:cs typeface="Arial"/>
                        </a:rPr>
                        <a:t>r0</a:t>
                      </a:r>
                      <a:endParaRPr sz="2000">
                        <a:latin typeface="Arial"/>
                        <a:cs typeface="Arial"/>
                      </a:endParaRPr>
                    </a:p>
                  </a:txBody>
                  <a:tcPr marL="0" marR="0" marT="0" marB="0"/>
                </a:tc>
                <a:tc>
                  <a:txBody>
                    <a:bodyPr/>
                    <a:lstStyle/>
                    <a:p>
                      <a:pPr marR="24130" algn="r">
                        <a:lnSpc>
                          <a:spcPts val="2145"/>
                        </a:lnSpc>
                      </a:pPr>
                      <a:r>
                        <a:rPr sz="2000" i="1" dirty="0">
                          <a:latin typeface="Arial"/>
                          <a:cs typeface="Arial"/>
                        </a:rPr>
                        <a:t>bit</a:t>
                      </a:r>
                      <a:r>
                        <a:rPr sz="2000" i="1" spc="-114" dirty="0">
                          <a:latin typeface="Arial"/>
                          <a:cs typeface="Arial"/>
                        </a:rPr>
                        <a:t> </a:t>
                      </a:r>
                      <a:r>
                        <a:rPr sz="2000" i="1" dirty="0">
                          <a:latin typeface="Arial"/>
                          <a:cs typeface="Arial"/>
                        </a:rPr>
                        <a:t>4</a:t>
                      </a:r>
                      <a:endParaRPr sz="2000">
                        <a:latin typeface="Arial"/>
                        <a:cs typeface="Arial"/>
                      </a:endParaRPr>
                    </a:p>
                  </a:txBody>
                  <a:tcPr marL="0" marR="0" marT="0" marB="0"/>
                </a:tc>
                <a:extLst>
                  <a:ext uri="{0D108BD9-81ED-4DB2-BD59-A6C34878D82A}">
                    <a16:rowId xmlns:a16="http://schemas.microsoft.com/office/drawing/2014/main" val="10004"/>
                  </a:ext>
                </a:extLst>
              </a:tr>
              <a:tr h="284122">
                <a:tc>
                  <a:txBody>
                    <a:bodyPr/>
                    <a:lstStyle/>
                    <a:p>
                      <a:pPr marR="73660" algn="r">
                        <a:lnSpc>
                          <a:spcPts val="2135"/>
                        </a:lnSpc>
                      </a:pPr>
                      <a:r>
                        <a:rPr sz="2000" spc="5" dirty="0">
                          <a:latin typeface="Arial"/>
                          <a:cs typeface="Arial"/>
                        </a:rPr>
                        <a:t>3</a:t>
                      </a:r>
                      <a:r>
                        <a:rPr sz="2000" spc="-10" dirty="0">
                          <a:latin typeface="Arial"/>
                          <a:cs typeface="Arial"/>
                        </a:rPr>
                        <a:t>/</a:t>
                      </a:r>
                      <a:r>
                        <a:rPr sz="2000" dirty="0">
                          <a:latin typeface="Arial"/>
                          <a:cs typeface="Arial"/>
                        </a:rPr>
                        <a:t>2</a:t>
                      </a:r>
                      <a:endParaRPr sz="2000">
                        <a:latin typeface="Arial"/>
                        <a:cs typeface="Arial"/>
                      </a:endParaRPr>
                    </a:p>
                  </a:txBody>
                  <a:tcPr marL="0" marR="0" marT="0" marB="0"/>
                </a:tc>
                <a:tc>
                  <a:txBody>
                    <a:bodyPr/>
                    <a:lstStyle/>
                    <a:p>
                      <a:pPr marL="81280">
                        <a:lnSpc>
                          <a:spcPts val="2135"/>
                        </a:lnSpc>
                      </a:pPr>
                      <a:r>
                        <a:rPr sz="2000" dirty="0">
                          <a:latin typeface="Arial"/>
                          <a:cs typeface="Arial"/>
                        </a:rPr>
                        <a:t>=</a:t>
                      </a:r>
                      <a:endParaRPr sz="2000">
                        <a:latin typeface="Arial"/>
                        <a:cs typeface="Arial"/>
                      </a:endParaRPr>
                    </a:p>
                  </a:txBody>
                  <a:tcPr marL="0" marR="0" marT="0" marB="0"/>
                </a:tc>
                <a:tc>
                  <a:txBody>
                    <a:bodyPr/>
                    <a:lstStyle/>
                    <a:p>
                      <a:pPr marL="104139">
                        <a:lnSpc>
                          <a:spcPts val="2135"/>
                        </a:lnSpc>
                      </a:pPr>
                      <a:r>
                        <a:rPr sz="2000" dirty="0">
                          <a:latin typeface="Arial"/>
                          <a:cs typeface="Arial"/>
                        </a:rPr>
                        <a:t>1</a:t>
                      </a:r>
                      <a:r>
                        <a:rPr sz="2000" spc="-20" dirty="0">
                          <a:latin typeface="Arial"/>
                          <a:cs typeface="Arial"/>
                        </a:rPr>
                        <a:t> </a:t>
                      </a:r>
                      <a:r>
                        <a:rPr sz="2000" dirty="0">
                          <a:latin typeface="Arial"/>
                          <a:cs typeface="Arial"/>
                        </a:rPr>
                        <a:t>r1</a:t>
                      </a:r>
                      <a:endParaRPr sz="2000">
                        <a:latin typeface="Arial"/>
                        <a:cs typeface="Arial"/>
                      </a:endParaRPr>
                    </a:p>
                  </a:txBody>
                  <a:tcPr marL="0" marR="0" marT="0" marB="0"/>
                </a:tc>
                <a:tc>
                  <a:txBody>
                    <a:bodyPr/>
                    <a:lstStyle/>
                    <a:p>
                      <a:pPr marR="24130" algn="r">
                        <a:lnSpc>
                          <a:spcPts val="2135"/>
                        </a:lnSpc>
                      </a:pPr>
                      <a:r>
                        <a:rPr sz="2000" i="1" dirty="0">
                          <a:latin typeface="Arial"/>
                          <a:cs typeface="Arial"/>
                        </a:rPr>
                        <a:t>bit</a:t>
                      </a:r>
                      <a:r>
                        <a:rPr sz="2000" i="1" spc="-114" dirty="0">
                          <a:latin typeface="Arial"/>
                          <a:cs typeface="Arial"/>
                        </a:rPr>
                        <a:t> </a:t>
                      </a:r>
                      <a:r>
                        <a:rPr sz="2000" i="1" dirty="0">
                          <a:latin typeface="Arial"/>
                          <a:cs typeface="Arial"/>
                        </a:rPr>
                        <a:t>5</a:t>
                      </a:r>
                      <a:endParaRPr sz="2000">
                        <a:latin typeface="Arial"/>
                        <a:cs typeface="Arial"/>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6184265" cy="452120"/>
          </a:xfrm>
          <a:prstGeom prst="rect">
            <a:avLst/>
          </a:prstGeom>
        </p:spPr>
        <p:txBody>
          <a:bodyPr vert="horz" wrap="square" lIns="0" tIns="12700" rIns="0" bIns="0" rtlCol="0">
            <a:spAutoFit/>
          </a:bodyPr>
          <a:lstStyle/>
          <a:p>
            <a:pPr marL="12700">
              <a:lnSpc>
                <a:spcPct val="100000"/>
              </a:lnSpc>
              <a:spcBef>
                <a:spcPts val="100"/>
              </a:spcBef>
            </a:pPr>
            <a:r>
              <a:rPr spc="-5" dirty="0"/>
              <a:t>Converting Decimal </a:t>
            </a:r>
            <a:r>
              <a:rPr dirty="0"/>
              <a:t>to Binary (2’s</a:t>
            </a:r>
            <a:r>
              <a:rPr spc="-125" dirty="0"/>
              <a:t> </a:t>
            </a:r>
            <a:r>
              <a:rPr spc="-5" dirty="0"/>
              <a:t>C)</a:t>
            </a:r>
          </a:p>
        </p:txBody>
      </p:sp>
      <p:sp>
        <p:nvSpPr>
          <p:cNvPr id="4" name="object 4"/>
          <p:cNvSpPr txBox="1"/>
          <p:nvPr/>
        </p:nvSpPr>
        <p:spPr>
          <a:xfrm>
            <a:off x="306070" y="1154429"/>
            <a:ext cx="571563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Second </a:t>
            </a:r>
            <a:r>
              <a:rPr sz="2400" b="1" spc="-5" dirty="0">
                <a:latin typeface="Arial"/>
                <a:cs typeface="Arial"/>
              </a:rPr>
              <a:t>Method: </a:t>
            </a:r>
            <a:r>
              <a:rPr sz="2400" i="1" spc="-5" dirty="0">
                <a:latin typeface="Arial"/>
                <a:cs typeface="Arial"/>
              </a:rPr>
              <a:t>Subtract Powers of</a:t>
            </a:r>
            <a:r>
              <a:rPr sz="2400" i="1" spc="15" dirty="0">
                <a:latin typeface="Arial"/>
                <a:cs typeface="Arial"/>
              </a:rPr>
              <a:t> </a:t>
            </a:r>
            <a:r>
              <a:rPr sz="2400" i="1" spc="-5" dirty="0">
                <a:latin typeface="Arial"/>
                <a:cs typeface="Arial"/>
              </a:rPr>
              <a:t>Two</a:t>
            </a:r>
            <a:endParaRPr sz="2400">
              <a:latin typeface="Arial"/>
              <a:cs typeface="Arial"/>
            </a:endParaRPr>
          </a:p>
        </p:txBody>
      </p:sp>
      <p:sp>
        <p:nvSpPr>
          <p:cNvPr id="5" name="object 5"/>
          <p:cNvSpPr txBox="1"/>
          <p:nvPr/>
        </p:nvSpPr>
        <p:spPr>
          <a:xfrm>
            <a:off x="306070" y="1518920"/>
            <a:ext cx="7457440" cy="2838450"/>
          </a:xfrm>
          <a:prstGeom prst="rect">
            <a:avLst/>
          </a:prstGeom>
        </p:spPr>
        <p:txBody>
          <a:bodyPr vert="horz" wrap="square" lIns="0" tIns="71120" rIns="0" bIns="0" rtlCol="0">
            <a:spAutoFit/>
          </a:bodyPr>
          <a:lstStyle/>
          <a:p>
            <a:pPr marL="469900" indent="-457200">
              <a:lnSpc>
                <a:spcPct val="100000"/>
              </a:lnSpc>
              <a:spcBef>
                <a:spcPts val="560"/>
              </a:spcBef>
              <a:buAutoNum type="arabicPeriod" startAt="2"/>
              <a:tabLst>
                <a:tab pos="469265" algn="l"/>
                <a:tab pos="469900" algn="l"/>
              </a:tabLst>
            </a:pPr>
            <a:r>
              <a:rPr sz="2400" b="1" spc="-5" dirty="0">
                <a:latin typeface="Arial"/>
                <a:cs typeface="Arial"/>
              </a:rPr>
              <a:t>Find magnitude </a:t>
            </a:r>
            <a:r>
              <a:rPr sz="2400" b="1" dirty="0">
                <a:latin typeface="Arial"/>
                <a:cs typeface="Arial"/>
              </a:rPr>
              <a:t>of </a:t>
            </a:r>
            <a:r>
              <a:rPr sz="2400" b="1" spc="-5" dirty="0">
                <a:latin typeface="Arial"/>
                <a:cs typeface="Arial"/>
              </a:rPr>
              <a:t>decimal</a:t>
            </a:r>
            <a:r>
              <a:rPr sz="2400" b="1" dirty="0">
                <a:latin typeface="Arial"/>
                <a:cs typeface="Arial"/>
              </a:rPr>
              <a:t> </a:t>
            </a:r>
            <a:r>
              <a:rPr sz="2400" b="1" spc="-5" dirty="0">
                <a:latin typeface="Arial"/>
                <a:cs typeface="Arial"/>
              </a:rPr>
              <a:t>number.</a:t>
            </a:r>
            <a:endParaRPr sz="2400" dirty="0">
              <a:latin typeface="Arial"/>
              <a:cs typeface="Arial"/>
            </a:endParaRPr>
          </a:p>
          <a:p>
            <a:pPr marL="469900" marR="2684145" indent="-457200">
              <a:lnSpc>
                <a:spcPts val="2730"/>
              </a:lnSpc>
              <a:spcBef>
                <a:spcPts val="675"/>
              </a:spcBef>
              <a:buAutoNum type="arabicPeriod" startAt="2"/>
              <a:tabLst>
                <a:tab pos="469265" algn="l"/>
                <a:tab pos="469900" algn="l"/>
              </a:tabLst>
            </a:pPr>
            <a:r>
              <a:rPr sz="2400" b="1" spc="-5" dirty="0">
                <a:latin typeface="Arial"/>
                <a:cs typeface="Arial"/>
              </a:rPr>
              <a:t>Subtract largest </a:t>
            </a:r>
            <a:r>
              <a:rPr sz="2400" b="1" dirty="0">
                <a:latin typeface="Arial"/>
                <a:cs typeface="Arial"/>
              </a:rPr>
              <a:t>power </a:t>
            </a:r>
            <a:r>
              <a:rPr sz="2400" b="1" spc="-5" dirty="0">
                <a:latin typeface="Arial"/>
                <a:cs typeface="Arial"/>
              </a:rPr>
              <a:t>of </a:t>
            </a:r>
            <a:r>
              <a:rPr sz="2400" b="1" spc="15" dirty="0">
                <a:latin typeface="Arial"/>
                <a:cs typeface="Arial"/>
              </a:rPr>
              <a:t>two  </a:t>
            </a:r>
            <a:r>
              <a:rPr sz="2400" b="1" spc="-5" dirty="0">
                <a:latin typeface="Arial"/>
                <a:cs typeface="Arial"/>
              </a:rPr>
              <a:t>less </a:t>
            </a:r>
            <a:r>
              <a:rPr sz="2400" b="1" dirty="0">
                <a:latin typeface="Arial"/>
                <a:cs typeface="Arial"/>
              </a:rPr>
              <a:t>than </a:t>
            </a:r>
            <a:r>
              <a:rPr sz="2400" b="1" spc="-5" dirty="0">
                <a:latin typeface="Arial"/>
                <a:cs typeface="Arial"/>
              </a:rPr>
              <a:t>or </a:t>
            </a:r>
            <a:r>
              <a:rPr sz="2400" b="1" spc="-10" dirty="0">
                <a:latin typeface="Arial"/>
                <a:cs typeface="Arial"/>
              </a:rPr>
              <a:t>equal </a:t>
            </a:r>
            <a:r>
              <a:rPr sz="2400" b="1" spc="15" dirty="0">
                <a:latin typeface="Arial"/>
                <a:cs typeface="Arial"/>
              </a:rPr>
              <a:t>to</a:t>
            </a:r>
            <a:r>
              <a:rPr sz="2400" b="1" spc="-30" dirty="0">
                <a:latin typeface="Arial"/>
                <a:cs typeface="Arial"/>
              </a:rPr>
              <a:t> </a:t>
            </a:r>
            <a:r>
              <a:rPr sz="2400" b="1" spc="-5" dirty="0">
                <a:latin typeface="Arial"/>
                <a:cs typeface="Arial"/>
              </a:rPr>
              <a:t>number.</a:t>
            </a:r>
            <a:endParaRPr sz="2400" dirty="0">
              <a:latin typeface="Arial"/>
              <a:cs typeface="Arial"/>
            </a:endParaRPr>
          </a:p>
          <a:p>
            <a:pPr marL="469900" indent="-457200">
              <a:lnSpc>
                <a:spcPct val="100000"/>
              </a:lnSpc>
              <a:spcBef>
                <a:spcPts val="395"/>
              </a:spcBef>
              <a:buAutoNum type="arabicPeriod" startAt="2"/>
              <a:tabLst>
                <a:tab pos="469265" algn="l"/>
                <a:tab pos="469900" algn="l"/>
              </a:tabLst>
            </a:pPr>
            <a:r>
              <a:rPr sz="2400" b="1" spc="-10" dirty="0">
                <a:latin typeface="Arial"/>
                <a:cs typeface="Arial"/>
              </a:rPr>
              <a:t>Put </a:t>
            </a:r>
            <a:r>
              <a:rPr sz="2400" b="1" dirty="0">
                <a:latin typeface="Arial"/>
                <a:cs typeface="Arial"/>
              </a:rPr>
              <a:t>a </a:t>
            </a:r>
            <a:r>
              <a:rPr sz="2400" b="1" spc="-5" dirty="0">
                <a:latin typeface="Arial"/>
                <a:cs typeface="Arial"/>
              </a:rPr>
              <a:t>one in </a:t>
            </a:r>
            <a:r>
              <a:rPr sz="2400" b="1" dirty="0">
                <a:latin typeface="Arial"/>
                <a:cs typeface="Arial"/>
              </a:rPr>
              <a:t>the </a:t>
            </a:r>
            <a:r>
              <a:rPr sz="2400" b="1" spc="-5" dirty="0">
                <a:latin typeface="Arial"/>
                <a:cs typeface="Arial"/>
              </a:rPr>
              <a:t>corresponding bit</a:t>
            </a:r>
            <a:r>
              <a:rPr sz="2400" b="1" spc="-10" dirty="0">
                <a:latin typeface="Arial"/>
                <a:cs typeface="Arial"/>
              </a:rPr>
              <a:t> </a:t>
            </a:r>
            <a:r>
              <a:rPr sz="2400" b="1" dirty="0">
                <a:latin typeface="Arial"/>
                <a:cs typeface="Arial"/>
              </a:rPr>
              <a:t>position.</a:t>
            </a:r>
            <a:endParaRPr sz="2400" dirty="0">
              <a:latin typeface="Arial"/>
              <a:cs typeface="Arial"/>
            </a:endParaRPr>
          </a:p>
          <a:p>
            <a:pPr marL="469900" indent="-457200">
              <a:lnSpc>
                <a:spcPct val="100000"/>
              </a:lnSpc>
              <a:spcBef>
                <a:spcPts val="450"/>
              </a:spcBef>
              <a:buAutoNum type="arabicPeriod" startAt="2"/>
              <a:tabLst>
                <a:tab pos="469265" algn="l"/>
                <a:tab pos="469900" algn="l"/>
              </a:tabLst>
            </a:pPr>
            <a:r>
              <a:rPr sz="2400" b="1" spc="-5" dirty="0">
                <a:latin typeface="Arial"/>
                <a:cs typeface="Arial"/>
              </a:rPr>
              <a:t>Keep subtracting until result is</a:t>
            </a:r>
            <a:r>
              <a:rPr sz="2400" b="1" spc="35" dirty="0">
                <a:latin typeface="Arial"/>
                <a:cs typeface="Arial"/>
              </a:rPr>
              <a:t> </a:t>
            </a:r>
            <a:r>
              <a:rPr sz="2400" b="1" dirty="0">
                <a:latin typeface="Arial"/>
                <a:cs typeface="Arial"/>
              </a:rPr>
              <a:t>zero.</a:t>
            </a:r>
            <a:endParaRPr sz="2400" dirty="0">
              <a:latin typeface="Arial"/>
              <a:cs typeface="Arial"/>
            </a:endParaRPr>
          </a:p>
          <a:p>
            <a:pPr marL="469900" indent="-457200">
              <a:lnSpc>
                <a:spcPts val="2810"/>
              </a:lnSpc>
              <a:spcBef>
                <a:spcPts val="450"/>
              </a:spcBef>
              <a:buAutoNum type="arabicPeriod" startAt="2"/>
              <a:tabLst>
                <a:tab pos="469265" algn="l"/>
                <a:tab pos="469900" algn="l"/>
              </a:tabLst>
            </a:pPr>
            <a:r>
              <a:rPr sz="2400" b="1" spc="-5" dirty="0">
                <a:latin typeface="Arial"/>
                <a:cs typeface="Arial"/>
              </a:rPr>
              <a:t>Append </a:t>
            </a:r>
            <a:r>
              <a:rPr sz="2400" b="1" dirty="0">
                <a:latin typeface="Arial"/>
                <a:cs typeface="Arial"/>
              </a:rPr>
              <a:t>a zero </a:t>
            </a:r>
            <a:r>
              <a:rPr sz="2400" b="1" spc="5" dirty="0">
                <a:latin typeface="Arial"/>
                <a:cs typeface="Arial"/>
              </a:rPr>
              <a:t>as </a:t>
            </a:r>
            <a:r>
              <a:rPr sz="2400" b="1" dirty="0">
                <a:latin typeface="Arial"/>
                <a:cs typeface="Arial"/>
              </a:rPr>
              <a:t>MS</a:t>
            </a:r>
            <a:r>
              <a:rPr sz="2400" b="1" spc="-35" dirty="0">
                <a:latin typeface="Arial"/>
                <a:cs typeface="Arial"/>
              </a:rPr>
              <a:t> </a:t>
            </a:r>
            <a:r>
              <a:rPr sz="2400" b="1" spc="-5" dirty="0">
                <a:latin typeface="Arial"/>
                <a:cs typeface="Arial"/>
              </a:rPr>
              <a:t>bit;</a:t>
            </a:r>
            <a:endParaRPr sz="2400" dirty="0">
              <a:latin typeface="Arial"/>
              <a:cs typeface="Arial"/>
            </a:endParaRPr>
          </a:p>
          <a:p>
            <a:pPr marL="469900">
              <a:lnSpc>
                <a:spcPts val="2810"/>
              </a:lnSpc>
            </a:pPr>
            <a:r>
              <a:rPr sz="2400" b="1" spc="-5" dirty="0">
                <a:latin typeface="Arial"/>
                <a:cs typeface="Arial"/>
              </a:rPr>
              <a:t>if original </a:t>
            </a:r>
            <a:r>
              <a:rPr sz="2400" b="1" spc="5" dirty="0">
                <a:latin typeface="Arial"/>
                <a:cs typeface="Arial"/>
              </a:rPr>
              <a:t>was </a:t>
            </a:r>
            <a:r>
              <a:rPr sz="2400" b="1" spc="-5" dirty="0">
                <a:latin typeface="Arial"/>
                <a:cs typeface="Arial"/>
              </a:rPr>
              <a:t>negative, </a:t>
            </a:r>
            <a:r>
              <a:rPr sz="2400" b="1" dirty="0">
                <a:latin typeface="Arial"/>
                <a:cs typeface="Arial"/>
              </a:rPr>
              <a:t>take two’s</a:t>
            </a:r>
            <a:r>
              <a:rPr sz="2400" b="1" spc="5" dirty="0">
                <a:latin typeface="Arial"/>
                <a:cs typeface="Arial"/>
              </a:rPr>
              <a:t> </a:t>
            </a:r>
            <a:r>
              <a:rPr sz="2400" b="1" spc="-5" dirty="0">
                <a:latin typeface="Arial"/>
                <a:cs typeface="Arial"/>
              </a:rPr>
              <a:t>complement.</a:t>
            </a:r>
            <a:endParaRPr sz="2400" dirty="0">
              <a:latin typeface="Arial"/>
              <a:cs typeface="Arial"/>
            </a:endParaRPr>
          </a:p>
        </p:txBody>
      </p:sp>
      <p:sp>
        <p:nvSpPr>
          <p:cNvPr id="6" name="object 6"/>
          <p:cNvSpPr/>
          <p:nvPr/>
        </p:nvSpPr>
        <p:spPr>
          <a:xfrm>
            <a:off x="533400" y="4800600"/>
            <a:ext cx="6934200" cy="1587500"/>
          </a:xfrm>
          <a:custGeom>
            <a:avLst/>
            <a:gdLst/>
            <a:ahLst/>
            <a:cxnLst/>
            <a:rect l="l" t="t" r="r" b="b"/>
            <a:pathLst>
              <a:path w="6934200" h="1587500">
                <a:moveTo>
                  <a:pt x="0" y="0"/>
                </a:moveTo>
                <a:lnTo>
                  <a:pt x="6934200" y="0"/>
                </a:lnTo>
                <a:lnTo>
                  <a:pt x="6934200" y="1587500"/>
                </a:lnTo>
                <a:lnTo>
                  <a:pt x="0" y="1587500"/>
                </a:lnTo>
                <a:lnTo>
                  <a:pt x="0" y="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725169" y="4818379"/>
            <a:ext cx="1724660" cy="452120"/>
          </a:xfrm>
          <a:prstGeom prst="rect">
            <a:avLst/>
          </a:prstGeom>
        </p:spPr>
        <p:txBody>
          <a:bodyPr vert="horz" wrap="square" lIns="0" tIns="12700" rIns="0" bIns="0" rtlCol="0">
            <a:spAutoFit/>
          </a:bodyPr>
          <a:lstStyle/>
          <a:p>
            <a:pPr marL="25400">
              <a:lnSpc>
                <a:spcPct val="100000"/>
              </a:lnSpc>
              <a:spcBef>
                <a:spcPts val="100"/>
              </a:spcBef>
              <a:tabLst>
                <a:tab pos="428625" algn="l"/>
                <a:tab pos="805815" algn="l"/>
              </a:tabLst>
            </a:pPr>
            <a:r>
              <a:rPr sz="2800" dirty="0">
                <a:latin typeface="Arial"/>
                <a:cs typeface="Arial"/>
              </a:rPr>
              <a:t>X	=	104</a:t>
            </a:r>
            <a:r>
              <a:rPr sz="2400" baseline="-24305" dirty="0">
                <a:latin typeface="Arial"/>
                <a:cs typeface="Arial"/>
              </a:rPr>
              <a:t>ten</a:t>
            </a:r>
            <a:endParaRPr sz="2400" baseline="-24305">
              <a:latin typeface="Arial"/>
              <a:cs typeface="Arial"/>
            </a:endParaRPr>
          </a:p>
        </p:txBody>
      </p:sp>
      <p:sp>
        <p:nvSpPr>
          <p:cNvPr id="8" name="object 8"/>
          <p:cNvSpPr txBox="1"/>
          <p:nvPr/>
        </p:nvSpPr>
        <p:spPr>
          <a:xfrm>
            <a:off x="4199890" y="4864100"/>
            <a:ext cx="1750695" cy="1032510"/>
          </a:xfrm>
          <a:prstGeom prst="rect">
            <a:avLst/>
          </a:prstGeom>
        </p:spPr>
        <p:txBody>
          <a:bodyPr vert="horz" wrap="square" lIns="0" tIns="68580" rIns="0" bIns="0" rtlCol="0">
            <a:spAutoFit/>
          </a:bodyPr>
          <a:lstStyle/>
          <a:p>
            <a:pPr>
              <a:lnSpc>
                <a:spcPct val="100000"/>
              </a:lnSpc>
              <a:spcBef>
                <a:spcPts val="540"/>
              </a:spcBef>
              <a:tabLst>
                <a:tab pos="1096645" algn="l"/>
                <a:tab pos="1453515" algn="l"/>
              </a:tabLst>
            </a:pPr>
            <a:r>
              <a:rPr sz="2000" spc="-5" dirty="0">
                <a:latin typeface="Arial"/>
                <a:cs typeface="Arial"/>
              </a:rPr>
              <a:t>1</a:t>
            </a:r>
            <a:r>
              <a:rPr sz="2000" spc="5" dirty="0">
                <a:latin typeface="Arial"/>
                <a:cs typeface="Arial"/>
              </a:rPr>
              <a:t>0</a:t>
            </a:r>
            <a:r>
              <a:rPr sz="2000" dirty="0">
                <a:latin typeface="Arial"/>
                <a:cs typeface="Arial"/>
              </a:rPr>
              <a:t>4</a:t>
            </a:r>
            <a:r>
              <a:rPr sz="2000" spc="-5" dirty="0">
                <a:latin typeface="Arial"/>
                <a:cs typeface="Arial"/>
              </a:rPr>
              <a:t> </a:t>
            </a:r>
            <a:r>
              <a:rPr sz="2000" dirty="0">
                <a:latin typeface="Arial"/>
                <a:cs typeface="Arial"/>
              </a:rPr>
              <a:t>- </a:t>
            </a:r>
            <a:r>
              <a:rPr sz="2000" spc="5" dirty="0">
                <a:latin typeface="Arial"/>
                <a:cs typeface="Arial"/>
              </a:rPr>
              <a:t>6</a:t>
            </a:r>
            <a:r>
              <a:rPr sz="2000" dirty="0">
                <a:latin typeface="Arial"/>
                <a:cs typeface="Arial"/>
              </a:rPr>
              <a:t>4	=	</a:t>
            </a:r>
            <a:r>
              <a:rPr sz="2000" spc="5" dirty="0">
                <a:latin typeface="Arial"/>
                <a:cs typeface="Arial"/>
              </a:rPr>
              <a:t>4</a:t>
            </a:r>
            <a:r>
              <a:rPr sz="2000" dirty="0">
                <a:latin typeface="Arial"/>
                <a:cs typeface="Arial"/>
              </a:rPr>
              <a:t>0</a:t>
            </a:r>
            <a:endParaRPr sz="2000">
              <a:latin typeface="Arial"/>
              <a:cs typeface="Arial"/>
            </a:endParaRPr>
          </a:p>
          <a:p>
            <a:pPr marR="147955" algn="r">
              <a:lnSpc>
                <a:spcPts val="2325"/>
              </a:lnSpc>
              <a:spcBef>
                <a:spcPts val="440"/>
              </a:spcBef>
              <a:tabLst>
                <a:tab pos="955675" algn="l"/>
                <a:tab pos="1312545" algn="l"/>
              </a:tabLst>
            </a:pPr>
            <a:r>
              <a:rPr sz="2000" spc="5" dirty="0">
                <a:latin typeface="Arial"/>
                <a:cs typeface="Arial"/>
              </a:rPr>
              <a:t>4</a:t>
            </a:r>
            <a:r>
              <a:rPr sz="2000" dirty="0">
                <a:latin typeface="Arial"/>
                <a:cs typeface="Arial"/>
              </a:rPr>
              <a:t>0</a:t>
            </a:r>
            <a:r>
              <a:rPr sz="2000" spc="-5" dirty="0">
                <a:latin typeface="Arial"/>
                <a:cs typeface="Arial"/>
              </a:rPr>
              <a:t> </a:t>
            </a:r>
            <a:r>
              <a:rPr sz="2000" dirty="0">
                <a:latin typeface="Arial"/>
                <a:cs typeface="Arial"/>
              </a:rPr>
              <a:t>- </a:t>
            </a:r>
            <a:r>
              <a:rPr sz="2000" spc="5" dirty="0">
                <a:latin typeface="Arial"/>
                <a:cs typeface="Arial"/>
              </a:rPr>
              <a:t>3</a:t>
            </a:r>
            <a:r>
              <a:rPr sz="2000" dirty="0">
                <a:latin typeface="Arial"/>
                <a:cs typeface="Arial"/>
              </a:rPr>
              <a:t>2	=	8</a:t>
            </a:r>
            <a:endParaRPr sz="2000">
              <a:latin typeface="Arial"/>
              <a:cs typeface="Arial"/>
            </a:endParaRPr>
          </a:p>
          <a:p>
            <a:pPr marR="147955" algn="r">
              <a:lnSpc>
                <a:spcPts val="2325"/>
              </a:lnSpc>
              <a:tabLst>
                <a:tab pos="672465" algn="l"/>
                <a:tab pos="1029335" algn="l"/>
              </a:tabLst>
            </a:pPr>
            <a:r>
              <a:rPr sz="2000" dirty="0">
                <a:latin typeface="Arial"/>
                <a:cs typeface="Arial"/>
              </a:rPr>
              <a:t>8 -</a:t>
            </a:r>
            <a:r>
              <a:rPr sz="2000" spc="5" dirty="0">
                <a:latin typeface="Arial"/>
                <a:cs typeface="Arial"/>
              </a:rPr>
              <a:t> </a:t>
            </a:r>
            <a:r>
              <a:rPr sz="2000" dirty="0">
                <a:latin typeface="Arial"/>
                <a:cs typeface="Arial"/>
              </a:rPr>
              <a:t>8	=	0</a:t>
            </a:r>
            <a:endParaRPr sz="2000">
              <a:latin typeface="Arial"/>
              <a:cs typeface="Arial"/>
            </a:endParaRPr>
          </a:p>
        </p:txBody>
      </p:sp>
      <p:sp>
        <p:nvSpPr>
          <p:cNvPr id="9" name="object 9"/>
          <p:cNvSpPr txBox="1"/>
          <p:nvPr/>
        </p:nvSpPr>
        <p:spPr>
          <a:xfrm>
            <a:off x="6562090" y="4864100"/>
            <a:ext cx="492125" cy="1032510"/>
          </a:xfrm>
          <a:prstGeom prst="rect">
            <a:avLst/>
          </a:prstGeom>
        </p:spPr>
        <p:txBody>
          <a:bodyPr vert="horz" wrap="square" lIns="0" tIns="68580" rIns="0" bIns="0" rtlCol="0">
            <a:spAutoFit/>
          </a:bodyPr>
          <a:lstStyle/>
          <a:p>
            <a:pPr>
              <a:lnSpc>
                <a:spcPct val="100000"/>
              </a:lnSpc>
              <a:spcBef>
                <a:spcPts val="540"/>
              </a:spcBef>
            </a:pPr>
            <a:r>
              <a:rPr sz="2000" i="1" dirty="0">
                <a:latin typeface="Arial"/>
                <a:cs typeface="Arial"/>
              </a:rPr>
              <a:t>bit</a:t>
            </a:r>
            <a:r>
              <a:rPr sz="2000" i="1" spc="-120" dirty="0">
                <a:latin typeface="Arial"/>
                <a:cs typeface="Arial"/>
              </a:rPr>
              <a:t> </a:t>
            </a:r>
            <a:r>
              <a:rPr sz="2000" i="1" dirty="0">
                <a:latin typeface="Arial"/>
                <a:cs typeface="Arial"/>
              </a:rPr>
              <a:t>6</a:t>
            </a:r>
            <a:endParaRPr sz="2000">
              <a:latin typeface="Arial"/>
              <a:cs typeface="Arial"/>
            </a:endParaRPr>
          </a:p>
          <a:p>
            <a:pPr>
              <a:lnSpc>
                <a:spcPts val="2325"/>
              </a:lnSpc>
              <a:spcBef>
                <a:spcPts val="440"/>
              </a:spcBef>
            </a:pPr>
            <a:r>
              <a:rPr sz="2000" i="1" dirty="0">
                <a:latin typeface="Arial"/>
                <a:cs typeface="Arial"/>
              </a:rPr>
              <a:t>bit</a:t>
            </a:r>
            <a:r>
              <a:rPr sz="2000" i="1" spc="-120" dirty="0">
                <a:latin typeface="Arial"/>
                <a:cs typeface="Arial"/>
              </a:rPr>
              <a:t> </a:t>
            </a:r>
            <a:r>
              <a:rPr sz="2000" i="1" dirty="0">
                <a:latin typeface="Arial"/>
                <a:cs typeface="Arial"/>
              </a:rPr>
              <a:t>5</a:t>
            </a:r>
            <a:endParaRPr sz="2000">
              <a:latin typeface="Arial"/>
              <a:cs typeface="Arial"/>
            </a:endParaRPr>
          </a:p>
          <a:p>
            <a:pPr>
              <a:lnSpc>
                <a:spcPts val="2325"/>
              </a:lnSpc>
            </a:pPr>
            <a:r>
              <a:rPr sz="2000" i="1" dirty="0">
                <a:latin typeface="Arial"/>
                <a:cs typeface="Arial"/>
              </a:rPr>
              <a:t>bit</a:t>
            </a:r>
            <a:r>
              <a:rPr sz="2000" i="1" spc="-120" dirty="0">
                <a:latin typeface="Arial"/>
                <a:cs typeface="Arial"/>
              </a:rPr>
              <a:t> </a:t>
            </a:r>
            <a:r>
              <a:rPr sz="2000" i="1" dirty="0">
                <a:latin typeface="Arial"/>
                <a:cs typeface="Arial"/>
              </a:rPr>
              <a:t>3</a:t>
            </a:r>
            <a:endParaRPr sz="2000">
              <a:latin typeface="Arial"/>
              <a:cs typeface="Arial"/>
            </a:endParaRPr>
          </a:p>
        </p:txBody>
      </p:sp>
      <p:sp>
        <p:nvSpPr>
          <p:cNvPr id="10" name="object 10"/>
          <p:cNvSpPr txBox="1"/>
          <p:nvPr/>
        </p:nvSpPr>
        <p:spPr>
          <a:xfrm>
            <a:off x="824230" y="5839459"/>
            <a:ext cx="2648585" cy="452120"/>
          </a:xfrm>
          <a:prstGeom prst="rect">
            <a:avLst/>
          </a:prstGeom>
        </p:spPr>
        <p:txBody>
          <a:bodyPr vert="horz" wrap="square" lIns="0" tIns="12700" rIns="0" bIns="0" rtlCol="0">
            <a:spAutoFit/>
          </a:bodyPr>
          <a:lstStyle/>
          <a:p>
            <a:pPr marL="25400">
              <a:lnSpc>
                <a:spcPct val="100000"/>
              </a:lnSpc>
              <a:spcBef>
                <a:spcPts val="100"/>
              </a:spcBef>
            </a:pPr>
            <a:r>
              <a:rPr sz="2800" dirty="0">
                <a:latin typeface="Arial"/>
                <a:cs typeface="Arial"/>
              </a:rPr>
              <a:t>X =</a:t>
            </a:r>
            <a:r>
              <a:rPr sz="2800" spc="260" dirty="0">
                <a:latin typeface="Arial"/>
                <a:cs typeface="Arial"/>
              </a:rPr>
              <a:t> </a:t>
            </a:r>
            <a:r>
              <a:rPr sz="2800" spc="-5" dirty="0">
                <a:latin typeface="Arial"/>
                <a:cs typeface="Arial"/>
              </a:rPr>
              <a:t>01101000</a:t>
            </a:r>
            <a:r>
              <a:rPr sz="2400" spc="-7" baseline="-24305" dirty="0">
                <a:latin typeface="Arial"/>
                <a:cs typeface="Arial"/>
              </a:rPr>
              <a:t>two</a:t>
            </a:r>
            <a:endParaRPr sz="2400" baseline="-24305">
              <a:latin typeface="Arial"/>
              <a:cs typeface="Arial"/>
            </a:endParaRPr>
          </a:p>
        </p:txBody>
      </p:sp>
      <p:sp>
        <p:nvSpPr>
          <p:cNvPr id="11" name="object 11"/>
          <p:cNvSpPr txBox="1"/>
          <p:nvPr/>
        </p:nvSpPr>
        <p:spPr>
          <a:xfrm>
            <a:off x="7940040" y="1191260"/>
            <a:ext cx="881380" cy="3308350"/>
          </a:xfrm>
          <a:prstGeom prst="rect">
            <a:avLst/>
          </a:prstGeom>
        </p:spPr>
        <p:txBody>
          <a:bodyPr vert="horz" wrap="square" lIns="0" tIns="67310" rIns="0" bIns="0" rtlCol="0">
            <a:spAutoFit/>
          </a:bodyPr>
          <a:lstStyle/>
          <a:p>
            <a:pPr marL="125095">
              <a:lnSpc>
                <a:spcPct val="100000"/>
              </a:lnSpc>
              <a:spcBef>
                <a:spcPts val="530"/>
              </a:spcBef>
              <a:tabLst>
                <a:tab pos="417195" algn="l"/>
              </a:tabLst>
            </a:pPr>
            <a:r>
              <a:rPr sz="1600" dirty="0">
                <a:latin typeface="Arial"/>
                <a:cs typeface="Arial"/>
              </a:rPr>
              <a:t>0	1</a:t>
            </a:r>
            <a:endParaRPr sz="1600">
              <a:latin typeface="Arial"/>
              <a:cs typeface="Arial"/>
            </a:endParaRPr>
          </a:p>
          <a:p>
            <a:pPr marL="125095">
              <a:lnSpc>
                <a:spcPct val="100000"/>
              </a:lnSpc>
              <a:spcBef>
                <a:spcPts val="430"/>
              </a:spcBef>
              <a:tabLst>
                <a:tab pos="417195" algn="l"/>
              </a:tabLst>
            </a:pPr>
            <a:r>
              <a:rPr sz="1600" dirty="0">
                <a:latin typeface="Arial"/>
                <a:cs typeface="Arial"/>
              </a:rPr>
              <a:t>1	2</a:t>
            </a:r>
            <a:endParaRPr sz="1600">
              <a:latin typeface="Arial"/>
              <a:cs typeface="Arial"/>
            </a:endParaRPr>
          </a:p>
          <a:p>
            <a:pPr marL="125095">
              <a:lnSpc>
                <a:spcPct val="100000"/>
              </a:lnSpc>
              <a:spcBef>
                <a:spcPts val="430"/>
              </a:spcBef>
              <a:tabLst>
                <a:tab pos="417195" algn="l"/>
              </a:tabLst>
            </a:pPr>
            <a:r>
              <a:rPr sz="1600" dirty="0">
                <a:latin typeface="Arial"/>
                <a:cs typeface="Arial"/>
              </a:rPr>
              <a:t>2	4</a:t>
            </a:r>
            <a:endParaRPr sz="1600">
              <a:latin typeface="Arial"/>
              <a:cs typeface="Arial"/>
            </a:endParaRPr>
          </a:p>
          <a:p>
            <a:pPr marL="125095">
              <a:lnSpc>
                <a:spcPct val="100000"/>
              </a:lnSpc>
              <a:spcBef>
                <a:spcPts val="430"/>
              </a:spcBef>
              <a:tabLst>
                <a:tab pos="417195" algn="l"/>
              </a:tabLst>
            </a:pPr>
            <a:r>
              <a:rPr sz="1600" dirty="0">
                <a:latin typeface="Arial"/>
                <a:cs typeface="Arial"/>
              </a:rPr>
              <a:t>3	8</a:t>
            </a:r>
            <a:endParaRPr sz="1600">
              <a:latin typeface="Arial"/>
              <a:cs typeface="Arial"/>
            </a:endParaRPr>
          </a:p>
          <a:p>
            <a:pPr marL="125095">
              <a:lnSpc>
                <a:spcPct val="100000"/>
              </a:lnSpc>
              <a:spcBef>
                <a:spcPts val="430"/>
              </a:spcBef>
              <a:tabLst>
                <a:tab pos="417195" algn="l"/>
              </a:tabLst>
            </a:pPr>
            <a:r>
              <a:rPr sz="1600" dirty="0">
                <a:latin typeface="Arial"/>
                <a:cs typeface="Arial"/>
              </a:rPr>
              <a:t>4	</a:t>
            </a:r>
            <a:r>
              <a:rPr sz="1600" spc="-5" dirty="0">
                <a:latin typeface="Arial"/>
                <a:cs typeface="Arial"/>
              </a:rPr>
              <a:t>16</a:t>
            </a:r>
            <a:endParaRPr sz="1600">
              <a:latin typeface="Arial"/>
              <a:cs typeface="Arial"/>
            </a:endParaRPr>
          </a:p>
          <a:p>
            <a:pPr marL="125095">
              <a:lnSpc>
                <a:spcPct val="100000"/>
              </a:lnSpc>
              <a:spcBef>
                <a:spcPts val="430"/>
              </a:spcBef>
              <a:tabLst>
                <a:tab pos="417195" algn="l"/>
              </a:tabLst>
            </a:pPr>
            <a:r>
              <a:rPr sz="1600" dirty="0">
                <a:latin typeface="Arial"/>
                <a:cs typeface="Arial"/>
              </a:rPr>
              <a:t>5	</a:t>
            </a:r>
            <a:r>
              <a:rPr sz="1600" spc="-5" dirty="0">
                <a:latin typeface="Arial"/>
                <a:cs typeface="Arial"/>
              </a:rPr>
              <a:t>32</a:t>
            </a:r>
            <a:endParaRPr sz="1600">
              <a:latin typeface="Arial"/>
              <a:cs typeface="Arial"/>
            </a:endParaRPr>
          </a:p>
          <a:p>
            <a:pPr marL="125095">
              <a:lnSpc>
                <a:spcPct val="100000"/>
              </a:lnSpc>
              <a:spcBef>
                <a:spcPts val="430"/>
              </a:spcBef>
              <a:tabLst>
                <a:tab pos="417195" algn="l"/>
              </a:tabLst>
            </a:pPr>
            <a:r>
              <a:rPr sz="1600" dirty="0">
                <a:latin typeface="Arial"/>
                <a:cs typeface="Arial"/>
              </a:rPr>
              <a:t>6	</a:t>
            </a:r>
            <a:r>
              <a:rPr sz="1600" spc="-5" dirty="0">
                <a:latin typeface="Arial"/>
                <a:cs typeface="Arial"/>
              </a:rPr>
              <a:t>64</a:t>
            </a:r>
            <a:endParaRPr sz="1600">
              <a:latin typeface="Arial"/>
              <a:cs typeface="Arial"/>
            </a:endParaRPr>
          </a:p>
          <a:p>
            <a:pPr marL="125095">
              <a:lnSpc>
                <a:spcPct val="100000"/>
              </a:lnSpc>
              <a:spcBef>
                <a:spcPts val="430"/>
              </a:spcBef>
              <a:tabLst>
                <a:tab pos="417195" algn="l"/>
              </a:tabLst>
            </a:pPr>
            <a:r>
              <a:rPr sz="1600" dirty="0">
                <a:latin typeface="Arial"/>
                <a:cs typeface="Arial"/>
              </a:rPr>
              <a:t>7	</a:t>
            </a:r>
            <a:r>
              <a:rPr sz="1600" spc="-5" dirty="0">
                <a:latin typeface="Arial"/>
                <a:cs typeface="Arial"/>
              </a:rPr>
              <a:t>128</a:t>
            </a:r>
            <a:endParaRPr sz="1600">
              <a:latin typeface="Arial"/>
              <a:cs typeface="Arial"/>
            </a:endParaRPr>
          </a:p>
          <a:p>
            <a:pPr marL="125095">
              <a:lnSpc>
                <a:spcPct val="100000"/>
              </a:lnSpc>
              <a:spcBef>
                <a:spcPts val="430"/>
              </a:spcBef>
              <a:tabLst>
                <a:tab pos="417195" algn="l"/>
              </a:tabLst>
            </a:pPr>
            <a:r>
              <a:rPr sz="1600" dirty="0">
                <a:latin typeface="Arial"/>
                <a:cs typeface="Arial"/>
              </a:rPr>
              <a:t>8	</a:t>
            </a:r>
            <a:r>
              <a:rPr sz="1600" spc="-5" dirty="0">
                <a:latin typeface="Arial"/>
                <a:cs typeface="Arial"/>
              </a:rPr>
              <a:t>256</a:t>
            </a:r>
            <a:endParaRPr sz="1600">
              <a:latin typeface="Arial"/>
              <a:cs typeface="Arial"/>
            </a:endParaRPr>
          </a:p>
          <a:p>
            <a:pPr marL="125095">
              <a:lnSpc>
                <a:spcPct val="100000"/>
              </a:lnSpc>
              <a:spcBef>
                <a:spcPts val="430"/>
              </a:spcBef>
              <a:tabLst>
                <a:tab pos="417195" algn="l"/>
              </a:tabLst>
            </a:pPr>
            <a:r>
              <a:rPr sz="1600" dirty="0">
                <a:latin typeface="Arial"/>
                <a:cs typeface="Arial"/>
              </a:rPr>
              <a:t>9	</a:t>
            </a:r>
            <a:r>
              <a:rPr sz="1600" spc="-5" dirty="0">
                <a:latin typeface="Arial"/>
                <a:cs typeface="Arial"/>
              </a:rPr>
              <a:t>512</a:t>
            </a:r>
            <a:endParaRPr sz="1600">
              <a:latin typeface="Arial"/>
              <a:cs typeface="Arial"/>
            </a:endParaRPr>
          </a:p>
          <a:p>
            <a:pPr marL="12700">
              <a:lnSpc>
                <a:spcPct val="100000"/>
              </a:lnSpc>
              <a:spcBef>
                <a:spcPts val="430"/>
              </a:spcBef>
              <a:tabLst>
                <a:tab pos="417195" algn="l"/>
              </a:tabLst>
            </a:pPr>
            <a:r>
              <a:rPr sz="1600" spc="-10" dirty="0">
                <a:latin typeface="Arial"/>
                <a:cs typeface="Arial"/>
              </a:rPr>
              <a:t>1</a:t>
            </a:r>
            <a:r>
              <a:rPr sz="1600" dirty="0">
                <a:latin typeface="Arial"/>
                <a:cs typeface="Arial"/>
              </a:rPr>
              <a:t>0	</a:t>
            </a:r>
            <a:r>
              <a:rPr sz="1600" spc="-5" dirty="0">
                <a:latin typeface="Arial"/>
                <a:cs typeface="Arial"/>
              </a:rPr>
              <a:t>10</a:t>
            </a:r>
            <a:r>
              <a:rPr sz="1600" spc="-10" dirty="0">
                <a:latin typeface="Arial"/>
                <a:cs typeface="Arial"/>
              </a:rPr>
              <a:t>2</a:t>
            </a:r>
            <a:r>
              <a:rPr sz="1600" dirty="0">
                <a:latin typeface="Arial"/>
                <a:cs typeface="Arial"/>
              </a:rPr>
              <a:t>4</a:t>
            </a:r>
            <a:endParaRPr sz="1600">
              <a:latin typeface="Arial"/>
              <a:cs typeface="Arial"/>
            </a:endParaRPr>
          </a:p>
        </p:txBody>
      </p:sp>
      <p:sp>
        <p:nvSpPr>
          <p:cNvPr id="12" name="object 12"/>
          <p:cNvSpPr txBox="1"/>
          <p:nvPr/>
        </p:nvSpPr>
        <p:spPr>
          <a:xfrm>
            <a:off x="8319769" y="770890"/>
            <a:ext cx="300990" cy="330200"/>
          </a:xfrm>
          <a:prstGeom prst="rect">
            <a:avLst/>
          </a:prstGeom>
        </p:spPr>
        <p:txBody>
          <a:bodyPr vert="horz" wrap="square" lIns="0" tIns="12700" rIns="0" bIns="0" rtlCol="0">
            <a:spAutoFit/>
          </a:bodyPr>
          <a:lstStyle/>
          <a:p>
            <a:pPr marL="38100">
              <a:lnSpc>
                <a:spcPct val="100000"/>
              </a:lnSpc>
              <a:spcBef>
                <a:spcPts val="100"/>
              </a:spcBef>
            </a:pPr>
            <a:r>
              <a:rPr sz="3000" spc="7" baseline="-16666" dirty="0">
                <a:latin typeface="Arial"/>
                <a:cs typeface="Arial"/>
              </a:rPr>
              <a:t>2</a:t>
            </a:r>
            <a:r>
              <a:rPr sz="1150" i="1" spc="5" dirty="0">
                <a:latin typeface="Arial"/>
                <a:cs typeface="Arial"/>
              </a:rPr>
              <a:t>n</a:t>
            </a:r>
            <a:endParaRPr sz="1150">
              <a:latin typeface="Arial"/>
              <a:cs typeface="Arial"/>
            </a:endParaRPr>
          </a:p>
        </p:txBody>
      </p:sp>
      <p:sp>
        <p:nvSpPr>
          <p:cNvPr id="13" name="object 13"/>
          <p:cNvSpPr txBox="1"/>
          <p:nvPr/>
        </p:nvSpPr>
        <p:spPr>
          <a:xfrm>
            <a:off x="8023859" y="847090"/>
            <a:ext cx="167005" cy="330200"/>
          </a:xfrm>
          <a:prstGeom prst="rect">
            <a:avLst/>
          </a:prstGeom>
        </p:spPr>
        <p:txBody>
          <a:bodyPr vert="horz" wrap="square" lIns="0" tIns="12700" rIns="0" bIns="0" rtlCol="0">
            <a:spAutoFit/>
          </a:bodyPr>
          <a:lstStyle/>
          <a:p>
            <a:pPr marL="12700">
              <a:lnSpc>
                <a:spcPct val="100000"/>
              </a:lnSpc>
              <a:spcBef>
                <a:spcPts val="100"/>
              </a:spcBef>
            </a:pPr>
            <a:r>
              <a:rPr sz="2000" i="1" dirty="0">
                <a:latin typeface="Arial"/>
                <a:cs typeface="Arial"/>
              </a:rPr>
              <a:t>n</a:t>
            </a:r>
            <a:endParaRPr sz="2000">
              <a:latin typeface="Arial"/>
              <a:cs typeface="Arial"/>
            </a:endParaRPr>
          </a:p>
        </p:txBody>
      </p:sp>
      <p:sp>
        <p:nvSpPr>
          <p:cNvPr id="14" name="object 14"/>
          <p:cNvSpPr/>
          <p:nvPr/>
        </p:nvSpPr>
        <p:spPr>
          <a:xfrm>
            <a:off x="7848600" y="838200"/>
            <a:ext cx="1066800" cy="3677920"/>
          </a:xfrm>
          <a:custGeom>
            <a:avLst/>
            <a:gdLst/>
            <a:ahLst/>
            <a:cxnLst/>
            <a:rect l="l" t="t" r="r" b="b"/>
            <a:pathLst>
              <a:path w="1066800" h="3677920">
                <a:moveTo>
                  <a:pt x="419100" y="0"/>
                </a:moveTo>
                <a:lnTo>
                  <a:pt x="419100" y="3677920"/>
                </a:lnTo>
              </a:path>
              <a:path w="1066800" h="3677920">
                <a:moveTo>
                  <a:pt x="0" y="394970"/>
                </a:moveTo>
                <a:lnTo>
                  <a:pt x="1066800" y="394970"/>
                </a:lnTo>
              </a:path>
            </a:pathLst>
          </a:custGeom>
          <a:ln w="12579">
            <a:solidFill>
              <a:srgbClr val="000000"/>
            </a:solidFill>
          </a:ln>
        </p:spPr>
        <p:txBody>
          <a:bodyPr wrap="square" lIns="0" tIns="0" rIns="0" bIns="0" rtlCol="0"/>
          <a:lstStyle/>
          <a:p>
            <a:endParaRPr/>
          </a:p>
        </p:txBody>
      </p:sp>
      <p:sp>
        <p:nvSpPr>
          <p:cNvPr id="15" name="object 15"/>
          <p:cNvSpPr txBox="1"/>
          <p:nvPr/>
        </p:nvSpPr>
        <p:spPr>
          <a:xfrm>
            <a:off x="8303259" y="6356280"/>
            <a:ext cx="535305" cy="309245"/>
          </a:xfrm>
          <a:prstGeom prst="rect">
            <a:avLst/>
          </a:prstGeom>
        </p:spPr>
        <p:txBody>
          <a:bodyPr vert="horz" wrap="square" lIns="0" tIns="0" rIns="0" bIns="0" rtlCol="0">
            <a:spAutoFit/>
          </a:bodyPr>
          <a:lstStyle/>
          <a:p>
            <a:pPr marL="12700">
              <a:lnSpc>
                <a:spcPts val="2310"/>
              </a:lnSpc>
            </a:pPr>
            <a:r>
              <a:rPr sz="2000" spc="-5" dirty="0">
                <a:latin typeface="Arial"/>
                <a:cs typeface="Arial"/>
              </a:rPr>
              <a:t>2</a:t>
            </a:r>
            <a:r>
              <a:rPr sz="2000" spc="10" dirty="0">
                <a:latin typeface="Arial"/>
                <a:cs typeface="Arial"/>
              </a:rPr>
              <a:t>-</a:t>
            </a:r>
            <a:r>
              <a:rPr sz="2000" spc="-5" dirty="0">
                <a:latin typeface="Arial"/>
                <a:cs typeface="Arial"/>
              </a:rPr>
              <a:t>16</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17</a:t>
            </a:fld>
            <a:endParaRPr dirty="0"/>
          </a:p>
        </p:txBody>
      </p:sp>
      <p:sp>
        <p:nvSpPr>
          <p:cNvPr id="3" name="object 3"/>
          <p:cNvSpPr txBox="1">
            <a:spLocks noGrp="1"/>
          </p:cNvSpPr>
          <p:nvPr>
            <p:ph type="title"/>
          </p:nvPr>
        </p:nvSpPr>
        <p:spPr>
          <a:xfrm>
            <a:off x="306070" y="635000"/>
            <a:ext cx="5949950" cy="452120"/>
          </a:xfrm>
          <a:prstGeom prst="rect">
            <a:avLst/>
          </a:prstGeom>
        </p:spPr>
        <p:txBody>
          <a:bodyPr vert="horz" wrap="square" lIns="0" tIns="12700" rIns="0" bIns="0" rtlCol="0">
            <a:spAutoFit/>
          </a:bodyPr>
          <a:lstStyle/>
          <a:p>
            <a:pPr marL="12700">
              <a:lnSpc>
                <a:spcPct val="100000"/>
              </a:lnSpc>
              <a:spcBef>
                <a:spcPts val="100"/>
              </a:spcBef>
            </a:pPr>
            <a:r>
              <a:rPr spc="-5" dirty="0"/>
              <a:t>Operations: Arithmetic and</a:t>
            </a:r>
            <a:r>
              <a:rPr spc="-65" dirty="0"/>
              <a:t> </a:t>
            </a:r>
            <a:r>
              <a:rPr spc="-5" dirty="0"/>
              <a:t>Logical</a:t>
            </a:r>
          </a:p>
        </p:txBody>
      </p:sp>
      <p:sp>
        <p:nvSpPr>
          <p:cNvPr id="4" name="object 4"/>
          <p:cNvSpPr txBox="1"/>
          <p:nvPr/>
        </p:nvSpPr>
        <p:spPr>
          <a:xfrm>
            <a:off x="306070" y="1154429"/>
            <a:ext cx="8160384" cy="4824730"/>
          </a:xfrm>
          <a:prstGeom prst="rect">
            <a:avLst/>
          </a:prstGeom>
        </p:spPr>
        <p:txBody>
          <a:bodyPr vert="horz" wrap="square" lIns="0" tIns="12700" rIns="0" bIns="0" rtlCol="0">
            <a:spAutoFit/>
          </a:bodyPr>
          <a:lstStyle/>
          <a:p>
            <a:pPr marL="12700">
              <a:lnSpc>
                <a:spcPts val="2670"/>
              </a:lnSpc>
              <a:spcBef>
                <a:spcPts val="100"/>
              </a:spcBef>
            </a:pPr>
            <a:r>
              <a:rPr sz="2400" b="1" spc="-5" dirty="0">
                <a:latin typeface="Arial"/>
                <a:cs typeface="Arial"/>
              </a:rPr>
              <a:t>Recall:</a:t>
            </a:r>
            <a:endParaRPr sz="2400">
              <a:latin typeface="Arial"/>
              <a:cs typeface="Arial"/>
            </a:endParaRPr>
          </a:p>
          <a:p>
            <a:pPr marL="12700">
              <a:lnSpc>
                <a:spcPts val="2670"/>
              </a:lnSpc>
            </a:pPr>
            <a:r>
              <a:rPr sz="2400" b="1" dirty="0">
                <a:latin typeface="Arial"/>
                <a:cs typeface="Arial"/>
              </a:rPr>
              <a:t>a </a:t>
            </a:r>
            <a:r>
              <a:rPr sz="2400" b="1" spc="-5" dirty="0">
                <a:latin typeface="Arial"/>
                <a:cs typeface="Arial"/>
              </a:rPr>
              <a:t>data </a:t>
            </a:r>
            <a:r>
              <a:rPr sz="2400" b="1" spc="-10" dirty="0">
                <a:latin typeface="Arial"/>
                <a:cs typeface="Arial"/>
              </a:rPr>
              <a:t>type </a:t>
            </a:r>
            <a:r>
              <a:rPr sz="2400" b="1" spc="-5" dirty="0">
                <a:latin typeface="Arial"/>
                <a:cs typeface="Arial"/>
              </a:rPr>
              <a:t>includes </a:t>
            </a:r>
            <a:r>
              <a:rPr sz="2400" b="1" i="1" spc="-5" dirty="0">
                <a:solidFill>
                  <a:srgbClr val="3333CC"/>
                </a:solidFill>
                <a:latin typeface="Arial"/>
                <a:cs typeface="Arial"/>
              </a:rPr>
              <a:t>representation </a:t>
            </a:r>
            <a:r>
              <a:rPr sz="2400" b="1" spc="-5" dirty="0">
                <a:latin typeface="Arial"/>
                <a:cs typeface="Arial"/>
              </a:rPr>
              <a:t>and</a:t>
            </a:r>
            <a:r>
              <a:rPr sz="2400" b="1" spc="30" dirty="0">
                <a:latin typeface="Arial"/>
                <a:cs typeface="Arial"/>
              </a:rPr>
              <a:t> </a:t>
            </a:r>
            <a:r>
              <a:rPr sz="2400" b="1" i="1" spc="-5" dirty="0">
                <a:solidFill>
                  <a:srgbClr val="3333CC"/>
                </a:solidFill>
                <a:latin typeface="Arial"/>
                <a:cs typeface="Arial"/>
              </a:rPr>
              <a:t>operations</a:t>
            </a:r>
            <a:r>
              <a:rPr sz="2400" b="1" spc="-5" dirty="0">
                <a:latin typeface="Arial"/>
                <a:cs typeface="Arial"/>
              </a:rPr>
              <a:t>.</a:t>
            </a:r>
            <a:endParaRPr sz="2400">
              <a:latin typeface="Arial"/>
              <a:cs typeface="Arial"/>
            </a:endParaRPr>
          </a:p>
          <a:p>
            <a:pPr marL="12700" marR="5080">
              <a:lnSpc>
                <a:spcPts val="2460"/>
              </a:lnSpc>
              <a:spcBef>
                <a:spcPts val="610"/>
              </a:spcBef>
            </a:pPr>
            <a:r>
              <a:rPr sz="2400" b="1" spc="-5" dirty="0">
                <a:latin typeface="Arial"/>
                <a:cs typeface="Arial"/>
              </a:rPr>
              <a:t>We </a:t>
            </a:r>
            <a:r>
              <a:rPr sz="2400" b="1" dirty="0">
                <a:latin typeface="Arial"/>
                <a:cs typeface="Arial"/>
              </a:rPr>
              <a:t>now </a:t>
            </a:r>
            <a:r>
              <a:rPr sz="2400" b="1" spc="-5" dirty="0">
                <a:latin typeface="Arial"/>
                <a:cs typeface="Arial"/>
              </a:rPr>
              <a:t>have </a:t>
            </a:r>
            <a:r>
              <a:rPr sz="2400" b="1" dirty="0">
                <a:latin typeface="Arial"/>
                <a:cs typeface="Arial"/>
              </a:rPr>
              <a:t>a </a:t>
            </a:r>
            <a:r>
              <a:rPr sz="2400" b="1" spc="-5" dirty="0">
                <a:latin typeface="Arial"/>
                <a:cs typeface="Arial"/>
              </a:rPr>
              <a:t>good representation </a:t>
            </a:r>
            <a:r>
              <a:rPr sz="2400" b="1" dirty="0">
                <a:latin typeface="Arial"/>
                <a:cs typeface="Arial"/>
              </a:rPr>
              <a:t>for </a:t>
            </a:r>
            <a:r>
              <a:rPr sz="2400" b="1" spc="-5" dirty="0">
                <a:latin typeface="Arial"/>
                <a:cs typeface="Arial"/>
              </a:rPr>
              <a:t>signed integers,  so </a:t>
            </a:r>
            <a:r>
              <a:rPr sz="2400" b="1" dirty="0">
                <a:latin typeface="Arial"/>
                <a:cs typeface="Arial"/>
              </a:rPr>
              <a:t>let’s </a:t>
            </a:r>
            <a:r>
              <a:rPr sz="2400" b="1" spc="-5" dirty="0">
                <a:latin typeface="Arial"/>
                <a:cs typeface="Arial"/>
              </a:rPr>
              <a:t>look </a:t>
            </a:r>
            <a:r>
              <a:rPr sz="2400" b="1" dirty="0">
                <a:latin typeface="Arial"/>
                <a:cs typeface="Arial"/>
              </a:rPr>
              <a:t>at some </a:t>
            </a:r>
            <a:r>
              <a:rPr sz="2400" b="1" spc="-5" dirty="0">
                <a:latin typeface="Arial"/>
                <a:cs typeface="Arial"/>
              </a:rPr>
              <a:t>arithmetic operations:</a:t>
            </a:r>
            <a:endParaRPr sz="2400">
              <a:latin typeface="Arial"/>
              <a:cs typeface="Arial"/>
            </a:endParaRPr>
          </a:p>
          <a:p>
            <a:pPr marL="588010" indent="-233679">
              <a:lnSpc>
                <a:spcPct val="100000"/>
              </a:lnSpc>
              <a:spcBef>
                <a:spcPts val="140"/>
              </a:spcBef>
              <a:buFont typeface="Arial"/>
              <a:buChar char="•"/>
              <a:tabLst>
                <a:tab pos="587375" algn="l"/>
                <a:tab pos="588010" algn="l"/>
              </a:tabLst>
            </a:pPr>
            <a:r>
              <a:rPr sz="2000" b="1" spc="-5" dirty="0">
                <a:solidFill>
                  <a:srgbClr val="CD0000"/>
                </a:solidFill>
                <a:latin typeface="Arial"/>
                <a:cs typeface="Arial"/>
              </a:rPr>
              <a:t>Addition</a:t>
            </a:r>
            <a:endParaRPr sz="2000">
              <a:latin typeface="Arial"/>
              <a:cs typeface="Arial"/>
            </a:endParaRPr>
          </a:p>
          <a:p>
            <a:pPr marL="588010" indent="-233679">
              <a:lnSpc>
                <a:spcPct val="100000"/>
              </a:lnSpc>
              <a:spcBef>
                <a:spcPts val="150"/>
              </a:spcBef>
              <a:buFont typeface="Arial"/>
              <a:buChar char="•"/>
              <a:tabLst>
                <a:tab pos="587375" algn="l"/>
                <a:tab pos="588010" algn="l"/>
              </a:tabLst>
            </a:pPr>
            <a:r>
              <a:rPr sz="2000" b="1" dirty="0">
                <a:solidFill>
                  <a:srgbClr val="CD0000"/>
                </a:solidFill>
                <a:latin typeface="Arial"/>
                <a:cs typeface="Arial"/>
              </a:rPr>
              <a:t>Subtraction</a:t>
            </a:r>
            <a:endParaRPr sz="2000">
              <a:latin typeface="Arial"/>
              <a:cs typeface="Arial"/>
            </a:endParaRPr>
          </a:p>
          <a:p>
            <a:pPr marL="588010" indent="-233679">
              <a:lnSpc>
                <a:spcPct val="100000"/>
              </a:lnSpc>
              <a:spcBef>
                <a:spcPts val="150"/>
              </a:spcBef>
              <a:buFont typeface="Arial"/>
              <a:buChar char="•"/>
              <a:tabLst>
                <a:tab pos="587375" algn="l"/>
                <a:tab pos="588010" algn="l"/>
              </a:tabLst>
            </a:pPr>
            <a:r>
              <a:rPr sz="2000" b="1" spc="-5" dirty="0">
                <a:solidFill>
                  <a:srgbClr val="CD0000"/>
                </a:solidFill>
                <a:latin typeface="Arial"/>
                <a:cs typeface="Arial"/>
              </a:rPr>
              <a:t>Sign Extension</a:t>
            </a:r>
            <a:endParaRPr sz="2000">
              <a:latin typeface="Arial"/>
              <a:cs typeface="Arial"/>
            </a:endParaRPr>
          </a:p>
          <a:p>
            <a:pPr marL="12700">
              <a:lnSpc>
                <a:spcPct val="100000"/>
              </a:lnSpc>
              <a:spcBef>
                <a:spcPts val="170"/>
              </a:spcBef>
            </a:pPr>
            <a:r>
              <a:rPr sz="2400" b="1" spc="-5" dirty="0">
                <a:latin typeface="Arial"/>
                <a:cs typeface="Arial"/>
              </a:rPr>
              <a:t>We’ll also look </a:t>
            </a:r>
            <a:r>
              <a:rPr sz="2400" b="1" spc="5" dirty="0">
                <a:latin typeface="Arial"/>
                <a:cs typeface="Arial"/>
              </a:rPr>
              <a:t>at </a:t>
            </a:r>
            <a:r>
              <a:rPr sz="2400" b="1" spc="-5" dirty="0">
                <a:latin typeface="Arial"/>
                <a:cs typeface="Arial"/>
              </a:rPr>
              <a:t>overflow conditions </a:t>
            </a:r>
            <a:r>
              <a:rPr sz="2400" b="1" dirty="0">
                <a:latin typeface="Arial"/>
                <a:cs typeface="Arial"/>
              </a:rPr>
              <a:t>for</a:t>
            </a:r>
            <a:r>
              <a:rPr sz="2400" b="1" spc="65" dirty="0">
                <a:latin typeface="Arial"/>
                <a:cs typeface="Arial"/>
              </a:rPr>
              <a:t> </a:t>
            </a:r>
            <a:r>
              <a:rPr sz="2400" b="1" spc="-5" dirty="0">
                <a:latin typeface="Arial"/>
                <a:cs typeface="Arial"/>
              </a:rPr>
              <a:t>addition.</a:t>
            </a:r>
            <a:endParaRPr sz="2400">
              <a:latin typeface="Arial"/>
              <a:cs typeface="Arial"/>
            </a:endParaRPr>
          </a:p>
          <a:p>
            <a:pPr marL="12700" marR="641985">
              <a:lnSpc>
                <a:spcPts val="2460"/>
              </a:lnSpc>
              <a:spcBef>
                <a:spcPts val="610"/>
              </a:spcBef>
            </a:pPr>
            <a:r>
              <a:rPr sz="2400" b="1" dirty="0">
                <a:latin typeface="Arial"/>
                <a:cs typeface="Arial"/>
              </a:rPr>
              <a:t>Multiplication, </a:t>
            </a:r>
            <a:r>
              <a:rPr sz="2400" b="1" spc="-5" dirty="0">
                <a:latin typeface="Arial"/>
                <a:cs typeface="Arial"/>
              </a:rPr>
              <a:t>division, </a:t>
            </a:r>
            <a:r>
              <a:rPr sz="2400" b="1" dirty="0">
                <a:latin typeface="Arial"/>
                <a:cs typeface="Arial"/>
              </a:rPr>
              <a:t>etc., </a:t>
            </a:r>
            <a:r>
              <a:rPr sz="2400" b="1" spc="-5" dirty="0">
                <a:latin typeface="Arial"/>
                <a:cs typeface="Arial"/>
              </a:rPr>
              <a:t>can be built </a:t>
            </a:r>
            <a:r>
              <a:rPr sz="2400" b="1" dirty="0">
                <a:latin typeface="Arial"/>
                <a:cs typeface="Arial"/>
              </a:rPr>
              <a:t>from these  </a:t>
            </a:r>
            <a:r>
              <a:rPr sz="2400" b="1" spc="-5" dirty="0">
                <a:latin typeface="Arial"/>
                <a:cs typeface="Arial"/>
              </a:rPr>
              <a:t>basic</a:t>
            </a:r>
            <a:r>
              <a:rPr sz="2400" b="1" spc="-15" dirty="0">
                <a:latin typeface="Arial"/>
                <a:cs typeface="Arial"/>
              </a:rPr>
              <a:t> </a:t>
            </a:r>
            <a:r>
              <a:rPr sz="2400" b="1" spc="-5" dirty="0">
                <a:latin typeface="Arial"/>
                <a:cs typeface="Arial"/>
              </a:rPr>
              <a:t>operations.</a:t>
            </a:r>
            <a:endParaRPr sz="2400">
              <a:latin typeface="Arial"/>
              <a:cs typeface="Arial"/>
            </a:endParaRPr>
          </a:p>
          <a:p>
            <a:pPr marL="12700">
              <a:lnSpc>
                <a:spcPct val="100000"/>
              </a:lnSpc>
              <a:spcBef>
                <a:spcPts val="170"/>
              </a:spcBef>
            </a:pPr>
            <a:r>
              <a:rPr sz="2400" b="1" spc="-5" dirty="0">
                <a:latin typeface="Arial"/>
                <a:cs typeface="Arial"/>
              </a:rPr>
              <a:t>Logical operations are also</a:t>
            </a:r>
            <a:r>
              <a:rPr sz="2400" b="1" spc="-10" dirty="0">
                <a:latin typeface="Arial"/>
                <a:cs typeface="Arial"/>
              </a:rPr>
              <a:t> </a:t>
            </a:r>
            <a:r>
              <a:rPr sz="2400" b="1" spc="-5" dirty="0">
                <a:latin typeface="Arial"/>
                <a:cs typeface="Arial"/>
              </a:rPr>
              <a:t>useful:</a:t>
            </a:r>
            <a:endParaRPr sz="2400">
              <a:latin typeface="Arial"/>
              <a:cs typeface="Arial"/>
            </a:endParaRPr>
          </a:p>
          <a:p>
            <a:pPr marL="588010" indent="-233679">
              <a:lnSpc>
                <a:spcPct val="100000"/>
              </a:lnSpc>
              <a:spcBef>
                <a:spcPts val="160"/>
              </a:spcBef>
              <a:buFont typeface="Arial"/>
              <a:buChar char="•"/>
              <a:tabLst>
                <a:tab pos="587375" algn="l"/>
                <a:tab pos="588010" algn="l"/>
              </a:tabLst>
            </a:pPr>
            <a:r>
              <a:rPr sz="2000" b="1" spc="5" dirty="0">
                <a:solidFill>
                  <a:srgbClr val="CD0000"/>
                </a:solidFill>
                <a:latin typeface="Arial"/>
                <a:cs typeface="Arial"/>
              </a:rPr>
              <a:t>AND</a:t>
            </a:r>
            <a:endParaRPr sz="2000">
              <a:latin typeface="Arial"/>
              <a:cs typeface="Arial"/>
            </a:endParaRPr>
          </a:p>
          <a:p>
            <a:pPr marL="588010" indent="-233679">
              <a:lnSpc>
                <a:spcPct val="100000"/>
              </a:lnSpc>
              <a:spcBef>
                <a:spcPts val="140"/>
              </a:spcBef>
              <a:buFont typeface="Arial"/>
              <a:buChar char="•"/>
              <a:tabLst>
                <a:tab pos="587375" algn="l"/>
                <a:tab pos="588010" algn="l"/>
              </a:tabLst>
            </a:pPr>
            <a:r>
              <a:rPr sz="2000" b="1" spc="-5" dirty="0">
                <a:solidFill>
                  <a:srgbClr val="CD0000"/>
                </a:solidFill>
                <a:latin typeface="Arial"/>
                <a:cs typeface="Arial"/>
              </a:rPr>
              <a:t>OR</a:t>
            </a:r>
            <a:endParaRPr sz="2000">
              <a:latin typeface="Arial"/>
              <a:cs typeface="Arial"/>
            </a:endParaRPr>
          </a:p>
          <a:p>
            <a:pPr marL="588010" indent="-233679">
              <a:lnSpc>
                <a:spcPct val="100000"/>
              </a:lnSpc>
              <a:spcBef>
                <a:spcPts val="150"/>
              </a:spcBef>
              <a:buFont typeface="Arial"/>
              <a:buChar char="•"/>
              <a:tabLst>
                <a:tab pos="587375" algn="l"/>
                <a:tab pos="588010" algn="l"/>
              </a:tabLst>
            </a:pPr>
            <a:r>
              <a:rPr sz="2000" b="1" dirty="0">
                <a:solidFill>
                  <a:srgbClr val="CD0000"/>
                </a:solidFill>
                <a:latin typeface="Arial"/>
                <a:cs typeface="Arial"/>
              </a:rPr>
              <a:t>NOT</a:t>
            </a:r>
            <a:endParaRPr sz="2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619759" y="5900484"/>
            <a:ext cx="4201160" cy="281305"/>
          </a:xfrm>
          <a:prstGeom prst="rect">
            <a:avLst/>
          </a:prstGeom>
        </p:spPr>
        <p:txBody>
          <a:bodyPr vert="horz" wrap="square" lIns="0" tIns="0" rIns="0" bIns="0" rtlCol="0">
            <a:spAutoFit/>
          </a:bodyPr>
          <a:lstStyle/>
          <a:p>
            <a:pPr marL="12700">
              <a:lnSpc>
                <a:spcPts val="2090"/>
              </a:lnSpc>
            </a:pPr>
            <a:r>
              <a:rPr sz="1800" i="1" spc="-5" dirty="0">
                <a:latin typeface="Arial"/>
                <a:cs typeface="Arial"/>
              </a:rPr>
              <a:t>Assuming </a:t>
            </a:r>
            <a:r>
              <a:rPr sz="1800" i="1" spc="-10" dirty="0">
                <a:latin typeface="Arial"/>
                <a:cs typeface="Arial"/>
              </a:rPr>
              <a:t>8-bit </a:t>
            </a:r>
            <a:r>
              <a:rPr sz="1800" i="1" spc="-15" dirty="0">
                <a:latin typeface="Arial"/>
                <a:cs typeface="Arial"/>
              </a:rPr>
              <a:t>2’s </a:t>
            </a:r>
            <a:r>
              <a:rPr sz="1800" i="1" spc="-10" dirty="0">
                <a:latin typeface="Arial"/>
                <a:cs typeface="Arial"/>
              </a:rPr>
              <a:t>complement</a:t>
            </a:r>
            <a:r>
              <a:rPr sz="1800" i="1" spc="5" dirty="0">
                <a:latin typeface="Arial"/>
                <a:cs typeface="Arial"/>
              </a:rPr>
              <a:t> </a:t>
            </a:r>
            <a:r>
              <a:rPr sz="1800" i="1" spc="-10" dirty="0">
                <a:latin typeface="Arial"/>
                <a:cs typeface="Arial"/>
              </a:rPr>
              <a:t>numbers.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18</a:t>
            </a:fld>
            <a:endParaRPr dirty="0"/>
          </a:p>
        </p:txBody>
      </p:sp>
      <p:sp>
        <p:nvSpPr>
          <p:cNvPr id="3" name="object 3"/>
          <p:cNvSpPr txBox="1">
            <a:spLocks noGrp="1"/>
          </p:cNvSpPr>
          <p:nvPr>
            <p:ph type="title"/>
          </p:nvPr>
        </p:nvSpPr>
        <p:spPr>
          <a:xfrm>
            <a:off x="306070" y="635000"/>
            <a:ext cx="1464945" cy="452120"/>
          </a:xfrm>
          <a:prstGeom prst="rect">
            <a:avLst/>
          </a:prstGeom>
        </p:spPr>
        <p:txBody>
          <a:bodyPr vert="horz" wrap="square" lIns="0" tIns="12700" rIns="0" bIns="0" rtlCol="0">
            <a:spAutoFit/>
          </a:bodyPr>
          <a:lstStyle/>
          <a:p>
            <a:pPr marL="12700">
              <a:lnSpc>
                <a:spcPct val="100000"/>
              </a:lnSpc>
              <a:spcBef>
                <a:spcPts val="100"/>
              </a:spcBef>
            </a:pPr>
            <a:r>
              <a:rPr spc="-15" dirty="0"/>
              <a:t>A</a:t>
            </a:r>
            <a:r>
              <a:rPr spc="-5" dirty="0"/>
              <a:t>d</a:t>
            </a:r>
            <a:r>
              <a:rPr spc="-10" dirty="0"/>
              <a:t>d</a:t>
            </a:r>
            <a:r>
              <a:rPr spc="-5" dirty="0"/>
              <a:t>i</a:t>
            </a:r>
            <a:r>
              <a:rPr spc="10" dirty="0"/>
              <a:t>t</a:t>
            </a:r>
            <a:r>
              <a:rPr spc="-5" dirty="0"/>
              <a:t>i</a:t>
            </a:r>
            <a:r>
              <a:rPr spc="-10" dirty="0"/>
              <a:t>o</a:t>
            </a:r>
            <a:r>
              <a:rPr dirty="0"/>
              <a:t>n</a:t>
            </a:r>
          </a:p>
        </p:txBody>
      </p:sp>
      <p:sp>
        <p:nvSpPr>
          <p:cNvPr id="4" name="object 4"/>
          <p:cNvSpPr txBox="1"/>
          <p:nvPr/>
        </p:nvSpPr>
        <p:spPr>
          <a:xfrm>
            <a:off x="306070" y="1230629"/>
            <a:ext cx="8197850" cy="1797050"/>
          </a:xfrm>
          <a:prstGeom prst="rect">
            <a:avLst/>
          </a:prstGeom>
        </p:spPr>
        <p:txBody>
          <a:bodyPr vert="horz" wrap="square" lIns="0" tIns="40005" rIns="0" bIns="0" rtlCol="0">
            <a:spAutoFit/>
          </a:bodyPr>
          <a:lstStyle/>
          <a:p>
            <a:pPr marL="12700" marR="1478915">
              <a:lnSpc>
                <a:spcPts val="2730"/>
              </a:lnSpc>
              <a:spcBef>
                <a:spcPts val="315"/>
              </a:spcBef>
            </a:pPr>
            <a:r>
              <a:rPr sz="2400" b="1" spc="-5" dirty="0">
                <a:latin typeface="Arial"/>
                <a:cs typeface="Arial"/>
              </a:rPr>
              <a:t>As </a:t>
            </a:r>
            <a:r>
              <a:rPr sz="2400" b="1" dirty="0">
                <a:latin typeface="Arial"/>
                <a:cs typeface="Arial"/>
              </a:rPr>
              <a:t>we’ve </a:t>
            </a:r>
            <a:r>
              <a:rPr sz="2400" b="1" spc="-5" dirty="0">
                <a:latin typeface="Arial"/>
                <a:cs typeface="Arial"/>
              </a:rPr>
              <a:t>discussed, </a:t>
            </a:r>
            <a:r>
              <a:rPr sz="2400" b="1" dirty="0">
                <a:latin typeface="Arial"/>
                <a:cs typeface="Arial"/>
              </a:rPr>
              <a:t>2’s </a:t>
            </a:r>
            <a:r>
              <a:rPr sz="2400" b="1" spc="-5" dirty="0">
                <a:latin typeface="Arial"/>
                <a:cs typeface="Arial"/>
              </a:rPr>
              <a:t>comp. </a:t>
            </a:r>
            <a:r>
              <a:rPr sz="2400" b="1" dirty="0">
                <a:latin typeface="Arial"/>
                <a:cs typeface="Arial"/>
              </a:rPr>
              <a:t>addition </a:t>
            </a:r>
            <a:r>
              <a:rPr sz="2400" b="1" spc="-5" dirty="0">
                <a:latin typeface="Arial"/>
                <a:cs typeface="Arial"/>
              </a:rPr>
              <a:t>is just  binary</a:t>
            </a:r>
            <a:r>
              <a:rPr sz="2400" b="1" spc="-10" dirty="0">
                <a:latin typeface="Arial"/>
                <a:cs typeface="Arial"/>
              </a:rPr>
              <a:t> </a:t>
            </a:r>
            <a:r>
              <a:rPr sz="2400" b="1" spc="-5" dirty="0">
                <a:latin typeface="Arial"/>
                <a:cs typeface="Arial"/>
              </a:rPr>
              <a:t>addition.</a:t>
            </a:r>
            <a:endParaRPr sz="2400">
              <a:latin typeface="Arial"/>
              <a:cs typeface="Arial"/>
            </a:endParaRPr>
          </a:p>
          <a:p>
            <a:pPr marL="588010" indent="-233679">
              <a:lnSpc>
                <a:spcPct val="100000"/>
              </a:lnSpc>
              <a:spcBef>
                <a:spcPts val="325"/>
              </a:spcBef>
              <a:buFont typeface="Arial"/>
              <a:buChar char="•"/>
              <a:tabLst>
                <a:tab pos="587375" algn="l"/>
                <a:tab pos="588010" algn="l"/>
              </a:tabLst>
            </a:pPr>
            <a:r>
              <a:rPr sz="2000" b="1" dirty="0">
                <a:latin typeface="Arial"/>
                <a:cs typeface="Arial"/>
              </a:rPr>
              <a:t>assume </a:t>
            </a:r>
            <a:r>
              <a:rPr sz="2000" b="1" spc="-5" dirty="0">
                <a:latin typeface="Arial"/>
                <a:cs typeface="Arial"/>
              </a:rPr>
              <a:t>all integers have </a:t>
            </a:r>
            <a:r>
              <a:rPr sz="2000" b="1" dirty="0">
                <a:latin typeface="Arial"/>
                <a:cs typeface="Arial"/>
              </a:rPr>
              <a:t>the </a:t>
            </a:r>
            <a:r>
              <a:rPr sz="2000" b="1" spc="-5" dirty="0">
                <a:latin typeface="Arial"/>
                <a:cs typeface="Arial"/>
              </a:rPr>
              <a:t>same </a:t>
            </a:r>
            <a:r>
              <a:rPr sz="2000" b="1" dirty="0">
                <a:latin typeface="Arial"/>
                <a:cs typeface="Arial"/>
              </a:rPr>
              <a:t>number </a:t>
            </a:r>
            <a:r>
              <a:rPr sz="2000" b="1" spc="-5" dirty="0">
                <a:latin typeface="Arial"/>
                <a:cs typeface="Arial"/>
              </a:rPr>
              <a:t>of</a:t>
            </a:r>
            <a:r>
              <a:rPr sz="2000" b="1" spc="-45" dirty="0">
                <a:latin typeface="Arial"/>
                <a:cs typeface="Arial"/>
              </a:rPr>
              <a:t> </a:t>
            </a:r>
            <a:r>
              <a:rPr sz="2000" b="1" spc="-5" dirty="0">
                <a:latin typeface="Arial"/>
                <a:cs typeface="Arial"/>
              </a:rPr>
              <a:t>bits</a:t>
            </a:r>
            <a:endParaRPr sz="2000">
              <a:latin typeface="Arial"/>
              <a:cs typeface="Arial"/>
            </a:endParaRPr>
          </a:p>
          <a:p>
            <a:pPr marL="588010" indent="-233679">
              <a:lnSpc>
                <a:spcPct val="100000"/>
              </a:lnSpc>
              <a:spcBef>
                <a:spcPts val="380"/>
              </a:spcBef>
              <a:buFont typeface="Arial"/>
              <a:buChar char="•"/>
              <a:tabLst>
                <a:tab pos="587375" algn="l"/>
                <a:tab pos="588010" algn="l"/>
              </a:tabLst>
            </a:pPr>
            <a:r>
              <a:rPr sz="2000" b="1" spc="-5" dirty="0">
                <a:latin typeface="Arial"/>
                <a:cs typeface="Arial"/>
              </a:rPr>
              <a:t>ignore carry</a:t>
            </a:r>
            <a:r>
              <a:rPr sz="2000" b="1" spc="-40" dirty="0">
                <a:latin typeface="Arial"/>
                <a:cs typeface="Arial"/>
              </a:rPr>
              <a:t> </a:t>
            </a:r>
            <a:r>
              <a:rPr sz="2000" b="1" dirty="0">
                <a:latin typeface="Arial"/>
                <a:cs typeface="Arial"/>
              </a:rPr>
              <a:t>out</a:t>
            </a:r>
            <a:endParaRPr sz="2000">
              <a:latin typeface="Arial"/>
              <a:cs typeface="Arial"/>
            </a:endParaRPr>
          </a:p>
          <a:p>
            <a:pPr marL="588010" indent="-233679">
              <a:lnSpc>
                <a:spcPct val="100000"/>
              </a:lnSpc>
              <a:spcBef>
                <a:spcPts val="370"/>
              </a:spcBef>
              <a:buFont typeface="Arial"/>
              <a:buChar char="•"/>
              <a:tabLst>
                <a:tab pos="587375" algn="l"/>
                <a:tab pos="588010" algn="l"/>
              </a:tabLst>
            </a:pPr>
            <a:r>
              <a:rPr sz="2000" b="1" dirty="0">
                <a:latin typeface="Arial"/>
                <a:cs typeface="Arial"/>
              </a:rPr>
              <a:t>for </a:t>
            </a:r>
            <a:r>
              <a:rPr sz="2000" b="1" spc="15" dirty="0">
                <a:latin typeface="Arial"/>
                <a:cs typeface="Arial"/>
              </a:rPr>
              <a:t>now, </a:t>
            </a:r>
            <a:r>
              <a:rPr sz="2000" b="1" dirty="0">
                <a:latin typeface="Arial"/>
                <a:cs typeface="Arial"/>
              </a:rPr>
              <a:t>assume that sum fits </a:t>
            </a:r>
            <a:r>
              <a:rPr sz="2000" b="1" spc="-5" dirty="0">
                <a:latin typeface="Arial"/>
                <a:cs typeface="Arial"/>
              </a:rPr>
              <a:t>in </a:t>
            </a:r>
            <a:r>
              <a:rPr sz="2000" b="1" dirty="0">
                <a:latin typeface="Arial"/>
                <a:cs typeface="Arial"/>
              </a:rPr>
              <a:t>n-bit </a:t>
            </a:r>
            <a:r>
              <a:rPr sz="2000" b="1" spc="-5" dirty="0">
                <a:latin typeface="Arial"/>
                <a:cs typeface="Arial"/>
              </a:rPr>
              <a:t>2’s comp.</a:t>
            </a:r>
            <a:r>
              <a:rPr sz="2000" b="1" spc="-60" dirty="0">
                <a:latin typeface="Arial"/>
                <a:cs typeface="Arial"/>
              </a:rPr>
              <a:t> </a:t>
            </a:r>
            <a:r>
              <a:rPr sz="2000" b="1" spc="-5" dirty="0">
                <a:latin typeface="Arial"/>
                <a:cs typeface="Arial"/>
              </a:rPr>
              <a:t>representation</a:t>
            </a:r>
            <a:endParaRPr sz="20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4238980011"/>
              </p:ext>
            </p:extLst>
          </p:nvPr>
        </p:nvGraphicFramePr>
        <p:xfrm>
          <a:off x="1324610" y="3813676"/>
          <a:ext cx="6250303" cy="1274048"/>
        </p:xfrm>
        <a:graphic>
          <a:graphicData uri="http://schemas.openxmlformats.org/drawingml/2006/table">
            <a:tbl>
              <a:tblPr firstRow="1" bandRow="1">
                <a:tableStyleId>{2D5ABB26-0587-4C30-8999-92F81FD0307C}</a:tableStyleId>
              </a:tblPr>
              <a:tblGrid>
                <a:gridCol w="366395">
                  <a:extLst>
                    <a:ext uri="{9D8B030D-6E8A-4147-A177-3AD203B41FA5}">
                      <a16:colId xmlns:a16="http://schemas.microsoft.com/office/drawing/2014/main" val="20000"/>
                    </a:ext>
                  </a:extLst>
                </a:gridCol>
                <a:gridCol w="1910714">
                  <a:extLst>
                    <a:ext uri="{9D8B030D-6E8A-4147-A177-3AD203B41FA5}">
                      <a16:colId xmlns:a16="http://schemas.microsoft.com/office/drawing/2014/main" val="20001"/>
                    </a:ext>
                  </a:extLst>
                </a:gridCol>
                <a:gridCol w="963294">
                  <a:extLst>
                    <a:ext uri="{9D8B030D-6E8A-4147-A177-3AD203B41FA5}">
                      <a16:colId xmlns:a16="http://schemas.microsoft.com/office/drawing/2014/main" val="20002"/>
                    </a:ext>
                  </a:extLst>
                </a:gridCol>
                <a:gridCol w="445135">
                  <a:extLst>
                    <a:ext uri="{9D8B030D-6E8A-4147-A177-3AD203B41FA5}">
                      <a16:colId xmlns:a16="http://schemas.microsoft.com/office/drawing/2014/main" val="20003"/>
                    </a:ext>
                  </a:extLst>
                </a:gridCol>
                <a:gridCol w="2564765">
                  <a:extLst>
                    <a:ext uri="{9D8B030D-6E8A-4147-A177-3AD203B41FA5}">
                      <a16:colId xmlns:a16="http://schemas.microsoft.com/office/drawing/2014/main" val="20004"/>
                    </a:ext>
                  </a:extLst>
                </a:gridCol>
              </a:tblGrid>
              <a:tr h="419219">
                <a:tc>
                  <a:txBody>
                    <a:bodyPr/>
                    <a:lstStyle/>
                    <a:p>
                      <a:pPr>
                        <a:lnSpc>
                          <a:spcPct val="100000"/>
                        </a:lnSpc>
                      </a:pPr>
                      <a:endParaRPr sz="1800">
                        <a:latin typeface="Times New Roman"/>
                        <a:cs typeface="Times New Roman"/>
                      </a:endParaRPr>
                    </a:p>
                  </a:txBody>
                  <a:tcPr marL="0" marR="0" marT="0" marB="0"/>
                </a:tc>
                <a:tc>
                  <a:txBody>
                    <a:bodyPr/>
                    <a:lstStyle/>
                    <a:p>
                      <a:pPr marR="74295" algn="r">
                        <a:lnSpc>
                          <a:spcPts val="2890"/>
                        </a:lnSpc>
                      </a:pPr>
                      <a:r>
                        <a:rPr sz="2800" b="1" dirty="0">
                          <a:latin typeface="Courier New"/>
                          <a:cs typeface="Courier New"/>
                        </a:rPr>
                        <a:t>01101000</a:t>
                      </a:r>
                      <a:endParaRPr sz="2800">
                        <a:latin typeface="Courier New"/>
                        <a:cs typeface="Courier New"/>
                      </a:endParaRPr>
                    </a:p>
                  </a:txBody>
                  <a:tcPr marL="0" marR="0" marT="0" marB="0"/>
                </a:tc>
                <a:tc>
                  <a:txBody>
                    <a:bodyPr/>
                    <a:lstStyle/>
                    <a:p>
                      <a:pPr marL="81915">
                        <a:lnSpc>
                          <a:spcPts val="2810"/>
                        </a:lnSpc>
                      </a:pPr>
                      <a:r>
                        <a:rPr sz="2400" spc="-5" dirty="0">
                          <a:latin typeface="Arial"/>
                          <a:cs typeface="Arial"/>
                        </a:rPr>
                        <a:t>(104)</a:t>
                      </a:r>
                      <a:endParaRPr sz="2400">
                        <a:latin typeface="Arial"/>
                        <a:cs typeface="Arial"/>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marR="24130" algn="r">
                        <a:lnSpc>
                          <a:spcPts val="2890"/>
                        </a:lnSpc>
                      </a:pPr>
                      <a:r>
                        <a:rPr sz="2800" b="1" dirty="0">
                          <a:latin typeface="Courier New"/>
                          <a:cs typeface="Courier New"/>
                        </a:rPr>
                        <a:t>11110110</a:t>
                      </a:r>
                      <a:r>
                        <a:rPr sz="2800" b="1" spc="-835" dirty="0">
                          <a:latin typeface="Courier New"/>
                          <a:cs typeface="Courier New"/>
                        </a:rPr>
                        <a:t> </a:t>
                      </a:r>
                      <a:r>
                        <a:rPr sz="2400" dirty="0">
                          <a:latin typeface="Arial"/>
                          <a:cs typeface="Arial"/>
                        </a:rPr>
                        <a:t>(-10)</a:t>
                      </a:r>
                      <a:endParaRPr sz="2400">
                        <a:latin typeface="Arial"/>
                        <a:cs typeface="Arial"/>
                      </a:endParaRPr>
                    </a:p>
                  </a:txBody>
                  <a:tcPr marL="0" marR="0" marT="0" marB="0"/>
                </a:tc>
                <a:extLst>
                  <a:ext uri="{0D108BD9-81ED-4DB2-BD59-A6C34878D82A}">
                    <a16:rowId xmlns:a16="http://schemas.microsoft.com/office/drawing/2014/main" val="10000"/>
                  </a:ext>
                </a:extLst>
              </a:tr>
              <a:tr h="435610">
                <a:tc>
                  <a:txBody>
                    <a:bodyPr/>
                    <a:lstStyle/>
                    <a:p>
                      <a:pPr marL="31750">
                        <a:lnSpc>
                          <a:spcPts val="3020"/>
                        </a:lnSpc>
                      </a:pPr>
                      <a:r>
                        <a:rPr sz="2800" b="1" dirty="0">
                          <a:latin typeface="Courier New"/>
                          <a:cs typeface="Courier New"/>
                        </a:rPr>
                        <a:t>+</a:t>
                      </a:r>
                      <a:endParaRPr sz="2800">
                        <a:latin typeface="Courier New"/>
                        <a:cs typeface="Courier New"/>
                      </a:endParaRPr>
                    </a:p>
                  </a:txBody>
                  <a:tcPr marL="0" marR="0" marT="0" marB="0"/>
                </a:tc>
                <a:tc>
                  <a:txBody>
                    <a:bodyPr/>
                    <a:lstStyle/>
                    <a:p>
                      <a:pPr marR="74295" algn="r">
                        <a:lnSpc>
                          <a:spcPts val="3020"/>
                        </a:lnSpc>
                      </a:pPr>
                      <a:r>
                        <a:rPr sz="2800" b="1" u="heavy" dirty="0">
                          <a:uFill>
                            <a:solidFill>
                              <a:srgbClr val="000000"/>
                            </a:solidFill>
                          </a:uFill>
                          <a:latin typeface="Courier New"/>
                          <a:cs typeface="Courier New"/>
                        </a:rPr>
                        <a:t>11110000</a:t>
                      </a:r>
                      <a:endParaRPr sz="2800" dirty="0">
                        <a:latin typeface="Courier New"/>
                        <a:cs typeface="Courier New"/>
                      </a:endParaRPr>
                    </a:p>
                  </a:txBody>
                  <a:tcPr marL="0" marR="0" marT="0" marB="0"/>
                </a:tc>
                <a:tc>
                  <a:txBody>
                    <a:bodyPr/>
                    <a:lstStyle/>
                    <a:p>
                      <a:pPr marL="81915">
                        <a:lnSpc>
                          <a:spcPct val="100000"/>
                        </a:lnSpc>
                        <a:spcBef>
                          <a:spcPts val="60"/>
                        </a:spcBef>
                      </a:pPr>
                      <a:r>
                        <a:rPr sz="2400" spc="-5" dirty="0">
                          <a:latin typeface="Arial"/>
                          <a:cs typeface="Arial"/>
                        </a:rPr>
                        <a:t>(-16)</a:t>
                      </a:r>
                      <a:endParaRPr sz="2400">
                        <a:latin typeface="Arial"/>
                        <a:cs typeface="Arial"/>
                      </a:endParaRPr>
                    </a:p>
                  </a:txBody>
                  <a:tcPr marL="0" marR="0" marT="7620" marB="0"/>
                </a:tc>
                <a:tc>
                  <a:txBody>
                    <a:bodyPr/>
                    <a:lstStyle/>
                    <a:p>
                      <a:pPr marL="169545">
                        <a:lnSpc>
                          <a:spcPts val="3020"/>
                        </a:lnSpc>
                      </a:pPr>
                      <a:r>
                        <a:rPr sz="2800" b="1" dirty="0">
                          <a:latin typeface="Courier New"/>
                          <a:cs typeface="Courier New"/>
                        </a:rPr>
                        <a:t>+</a:t>
                      </a:r>
                      <a:endParaRPr sz="2800">
                        <a:latin typeface="Courier New"/>
                        <a:cs typeface="Courier New"/>
                      </a:endParaRPr>
                    </a:p>
                  </a:txBody>
                  <a:tcPr marL="0" marR="0" marT="0" marB="0"/>
                </a:tc>
                <a:tc>
                  <a:txBody>
                    <a:bodyPr/>
                    <a:lstStyle/>
                    <a:p>
                      <a:pPr marR="193040" algn="r">
                        <a:lnSpc>
                          <a:spcPct val="100000"/>
                        </a:lnSpc>
                        <a:spcBef>
                          <a:spcPts val="60"/>
                        </a:spcBef>
                      </a:pPr>
                      <a:r>
                        <a:rPr sz="2400" spc="10" dirty="0">
                          <a:latin typeface="Arial"/>
                          <a:cs typeface="Arial"/>
                        </a:rPr>
                        <a:t>(</a:t>
                      </a:r>
                      <a:r>
                        <a:rPr sz="2400" dirty="0">
                          <a:latin typeface="Arial"/>
                          <a:cs typeface="Arial"/>
                        </a:rPr>
                        <a:t>-9)</a:t>
                      </a:r>
                    </a:p>
                  </a:txBody>
                  <a:tcPr marL="0" marR="0" marT="7620" marB="0"/>
                </a:tc>
                <a:extLst>
                  <a:ext uri="{0D108BD9-81ED-4DB2-BD59-A6C34878D82A}">
                    <a16:rowId xmlns:a16="http://schemas.microsoft.com/office/drawing/2014/main" val="10001"/>
                  </a:ext>
                </a:extLst>
              </a:tr>
              <a:tr h="419219">
                <a:tc>
                  <a:txBody>
                    <a:bodyPr/>
                    <a:lstStyle/>
                    <a:p>
                      <a:pPr>
                        <a:lnSpc>
                          <a:spcPct val="100000"/>
                        </a:lnSpc>
                      </a:pPr>
                      <a:endParaRPr sz="1800">
                        <a:latin typeface="Times New Roman"/>
                        <a:cs typeface="Times New Roman"/>
                      </a:endParaRPr>
                    </a:p>
                  </a:txBody>
                  <a:tcPr marL="0" marR="0" marT="0" marB="0"/>
                </a:tc>
                <a:tc>
                  <a:txBody>
                    <a:bodyPr/>
                    <a:lstStyle/>
                    <a:p>
                      <a:pPr marR="74295" algn="r">
                        <a:lnSpc>
                          <a:spcPts val="3020"/>
                        </a:lnSpc>
                      </a:pPr>
                      <a:r>
                        <a:rPr sz="2800" b="1" dirty="0">
                          <a:latin typeface="Courier New"/>
                          <a:cs typeface="Courier New"/>
                        </a:rPr>
                        <a:t>01011000</a:t>
                      </a:r>
                      <a:endParaRPr sz="2800">
                        <a:latin typeface="Courier New"/>
                        <a:cs typeface="Courier New"/>
                      </a:endParaRPr>
                    </a:p>
                  </a:txBody>
                  <a:tcPr marL="0" marR="0" marT="0" marB="0"/>
                </a:tc>
                <a:tc>
                  <a:txBody>
                    <a:bodyPr/>
                    <a:lstStyle/>
                    <a:p>
                      <a:pPr marL="81915">
                        <a:lnSpc>
                          <a:spcPct val="100000"/>
                        </a:lnSpc>
                        <a:spcBef>
                          <a:spcPts val="60"/>
                        </a:spcBef>
                      </a:pPr>
                      <a:r>
                        <a:rPr sz="2400" dirty="0">
                          <a:latin typeface="Arial"/>
                          <a:cs typeface="Arial"/>
                        </a:rPr>
                        <a:t>(</a:t>
                      </a:r>
                      <a:r>
                        <a:rPr lang="en-US" sz="2400" dirty="0">
                          <a:latin typeface="Arial"/>
                          <a:cs typeface="Arial"/>
                        </a:rPr>
                        <a:t>8</a:t>
                      </a:r>
                      <a:r>
                        <a:rPr sz="2400" dirty="0">
                          <a:latin typeface="Arial"/>
                          <a:cs typeface="Arial"/>
                        </a:rPr>
                        <a:t>8)</a:t>
                      </a:r>
                    </a:p>
                  </a:txBody>
                  <a:tcPr marL="0" marR="0" marT="7620" marB="0"/>
                </a:tc>
                <a:tc>
                  <a:txBody>
                    <a:bodyPr/>
                    <a:lstStyle/>
                    <a:p>
                      <a:pPr>
                        <a:lnSpc>
                          <a:spcPct val="100000"/>
                        </a:lnSpc>
                      </a:pPr>
                      <a:endParaRPr sz="1800">
                        <a:latin typeface="Times New Roman"/>
                        <a:cs typeface="Times New Roman"/>
                      </a:endParaRPr>
                    </a:p>
                  </a:txBody>
                  <a:tcPr marL="0" marR="0" marT="0" marB="0"/>
                </a:tc>
                <a:tc>
                  <a:txBody>
                    <a:bodyPr/>
                    <a:lstStyle/>
                    <a:p>
                      <a:pPr marR="24130" algn="r">
                        <a:lnSpc>
                          <a:spcPct val="100000"/>
                        </a:lnSpc>
                        <a:spcBef>
                          <a:spcPts val="60"/>
                        </a:spcBef>
                      </a:pPr>
                      <a:r>
                        <a:rPr sz="2400" spc="10" dirty="0">
                          <a:latin typeface="Arial"/>
                          <a:cs typeface="Arial"/>
                        </a:rPr>
                        <a:t>(</a:t>
                      </a:r>
                      <a:r>
                        <a:rPr sz="2400" dirty="0">
                          <a:latin typeface="Arial"/>
                          <a:cs typeface="Arial"/>
                        </a:rPr>
                        <a:t>-19)</a:t>
                      </a:r>
                    </a:p>
                  </a:txBody>
                  <a:tcPr marL="0" marR="0" marT="7620" marB="0"/>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619759" y="5900484"/>
            <a:ext cx="4201160" cy="281305"/>
          </a:xfrm>
          <a:prstGeom prst="rect">
            <a:avLst/>
          </a:prstGeom>
        </p:spPr>
        <p:txBody>
          <a:bodyPr vert="horz" wrap="square" lIns="0" tIns="0" rIns="0" bIns="0" rtlCol="0">
            <a:spAutoFit/>
          </a:bodyPr>
          <a:lstStyle/>
          <a:p>
            <a:pPr marL="12700">
              <a:lnSpc>
                <a:spcPts val="2090"/>
              </a:lnSpc>
            </a:pPr>
            <a:r>
              <a:rPr sz="1800" i="1" spc="-5" dirty="0">
                <a:latin typeface="Arial"/>
                <a:cs typeface="Arial"/>
              </a:rPr>
              <a:t>Assuming </a:t>
            </a:r>
            <a:r>
              <a:rPr sz="1800" i="1" spc="-10" dirty="0">
                <a:latin typeface="Arial"/>
                <a:cs typeface="Arial"/>
              </a:rPr>
              <a:t>8-bit </a:t>
            </a:r>
            <a:r>
              <a:rPr sz="1800" i="1" spc="-15" dirty="0">
                <a:latin typeface="Arial"/>
                <a:cs typeface="Arial"/>
              </a:rPr>
              <a:t>2’s </a:t>
            </a:r>
            <a:r>
              <a:rPr sz="1800" i="1" spc="-10" dirty="0">
                <a:latin typeface="Arial"/>
                <a:cs typeface="Arial"/>
              </a:rPr>
              <a:t>complement</a:t>
            </a:r>
            <a:r>
              <a:rPr sz="1800" i="1" spc="5" dirty="0">
                <a:latin typeface="Arial"/>
                <a:cs typeface="Arial"/>
              </a:rPr>
              <a:t> </a:t>
            </a:r>
            <a:r>
              <a:rPr sz="1800" i="1" spc="-10" dirty="0">
                <a:latin typeface="Arial"/>
                <a:cs typeface="Arial"/>
              </a:rPr>
              <a:t>numbers.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19</a:t>
            </a:fld>
            <a:endParaRPr dirty="0"/>
          </a:p>
        </p:txBody>
      </p:sp>
      <p:sp>
        <p:nvSpPr>
          <p:cNvPr id="3" name="object 3"/>
          <p:cNvSpPr txBox="1">
            <a:spLocks noGrp="1"/>
          </p:cNvSpPr>
          <p:nvPr>
            <p:ph type="title"/>
          </p:nvPr>
        </p:nvSpPr>
        <p:spPr>
          <a:xfrm>
            <a:off x="306070" y="635000"/>
            <a:ext cx="1999614" cy="452120"/>
          </a:xfrm>
          <a:prstGeom prst="rect">
            <a:avLst/>
          </a:prstGeom>
        </p:spPr>
        <p:txBody>
          <a:bodyPr vert="horz" wrap="square" lIns="0" tIns="12700" rIns="0" bIns="0" rtlCol="0">
            <a:spAutoFit/>
          </a:bodyPr>
          <a:lstStyle/>
          <a:p>
            <a:pPr marL="12700">
              <a:lnSpc>
                <a:spcPct val="100000"/>
              </a:lnSpc>
              <a:spcBef>
                <a:spcPts val="100"/>
              </a:spcBef>
            </a:pPr>
            <a:r>
              <a:rPr spc="-5" dirty="0"/>
              <a:t>Subtraction</a:t>
            </a:r>
          </a:p>
        </p:txBody>
      </p:sp>
      <p:sp>
        <p:nvSpPr>
          <p:cNvPr id="4" name="object 4"/>
          <p:cNvSpPr txBox="1"/>
          <p:nvPr/>
        </p:nvSpPr>
        <p:spPr>
          <a:xfrm>
            <a:off x="306070" y="1096517"/>
            <a:ext cx="7054850" cy="1798320"/>
          </a:xfrm>
          <a:prstGeom prst="rect">
            <a:avLst/>
          </a:prstGeom>
        </p:spPr>
        <p:txBody>
          <a:bodyPr vert="horz" wrap="square" lIns="0" tIns="70485" rIns="0" bIns="0" rtlCol="0">
            <a:spAutoFit/>
          </a:bodyPr>
          <a:lstStyle/>
          <a:p>
            <a:pPr marL="12700">
              <a:lnSpc>
                <a:spcPct val="100000"/>
              </a:lnSpc>
              <a:spcBef>
                <a:spcPts val="555"/>
              </a:spcBef>
            </a:pPr>
            <a:r>
              <a:rPr sz="2400" b="1" spc="-5" dirty="0">
                <a:latin typeface="Arial"/>
                <a:cs typeface="Arial"/>
              </a:rPr>
              <a:t>Negate subtrahend </a:t>
            </a:r>
            <a:r>
              <a:rPr sz="2400" b="1" dirty="0">
                <a:latin typeface="Arial"/>
                <a:cs typeface="Arial"/>
              </a:rPr>
              <a:t>(2nd </a:t>
            </a:r>
            <a:r>
              <a:rPr sz="2400" b="1" spc="-5" dirty="0">
                <a:latin typeface="Arial"/>
                <a:cs typeface="Arial"/>
              </a:rPr>
              <a:t>no.) </a:t>
            </a:r>
            <a:r>
              <a:rPr sz="2400" b="1" spc="5" dirty="0">
                <a:latin typeface="Arial"/>
                <a:cs typeface="Arial"/>
              </a:rPr>
              <a:t>and</a:t>
            </a:r>
            <a:r>
              <a:rPr sz="2400" b="1" spc="-30" dirty="0">
                <a:latin typeface="Arial"/>
                <a:cs typeface="Arial"/>
              </a:rPr>
              <a:t> </a:t>
            </a:r>
            <a:r>
              <a:rPr sz="2400" b="1" spc="-10" dirty="0">
                <a:latin typeface="Arial"/>
                <a:cs typeface="Arial"/>
              </a:rPr>
              <a:t>add.</a:t>
            </a:r>
            <a:endParaRPr sz="2400">
              <a:latin typeface="Arial"/>
              <a:cs typeface="Arial"/>
            </a:endParaRPr>
          </a:p>
          <a:p>
            <a:pPr marL="588010" indent="-233679">
              <a:lnSpc>
                <a:spcPct val="100000"/>
              </a:lnSpc>
              <a:spcBef>
                <a:spcPts val="380"/>
              </a:spcBef>
              <a:buFont typeface="Arial"/>
              <a:buChar char="•"/>
              <a:tabLst>
                <a:tab pos="587375" algn="l"/>
                <a:tab pos="588010" algn="l"/>
              </a:tabLst>
            </a:pPr>
            <a:r>
              <a:rPr sz="2000" b="1" dirty="0">
                <a:latin typeface="Arial"/>
                <a:cs typeface="Arial"/>
              </a:rPr>
              <a:t>assume </a:t>
            </a:r>
            <a:r>
              <a:rPr sz="2000" b="1" spc="-5" dirty="0">
                <a:latin typeface="Arial"/>
                <a:cs typeface="Arial"/>
              </a:rPr>
              <a:t>all integers have </a:t>
            </a:r>
            <a:r>
              <a:rPr sz="2000" b="1" dirty="0">
                <a:latin typeface="Arial"/>
                <a:cs typeface="Arial"/>
              </a:rPr>
              <a:t>the </a:t>
            </a:r>
            <a:r>
              <a:rPr sz="2000" b="1" spc="-5" dirty="0">
                <a:latin typeface="Arial"/>
                <a:cs typeface="Arial"/>
              </a:rPr>
              <a:t>same </a:t>
            </a:r>
            <a:r>
              <a:rPr sz="2000" b="1" dirty="0">
                <a:latin typeface="Arial"/>
                <a:cs typeface="Arial"/>
              </a:rPr>
              <a:t>number </a:t>
            </a:r>
            <a:r>
              <a:rPr sz="2000" b="1" spc="-5" dirty="0">
                <a:latin typeface="Arial"/>
                <a:cs typeface="Arial"/>
              </a:rPr>
              <a:t>of</a:t>
            </a:r>
            <a:r>
              <a:rPr sz="2000" b="1" spc="-50" dirty="0">
                <a:latin typeface="Arial"/>
                <a:cs typeface="Arial"/>
              </a:rPr>
              <a:t> </a:t>
            </a:r>
            <a:r>
              <a:rPr sz="2000" b="1" spc="-5" dirty="0">
                <a:latin typeface="Arial"/>
                <a:cs typeface="Arial"/>
              </a:rPr>
              <a:t>bits</a:t>
            </a:r>
            <a:endParaRPr sz="2000">
              <a:latin typeface="Arial"/>
              <a:cs typeface="Arial"/>
            </a:endParaRPr>
          </a:p>
          <a:p>
            <a:pPr marL="588010" indent="-233679">
              <a:lnSpc>
                <a:spcPct val="100000"/>
              </a:lnSpc>
              <a:spcBef>
                <a:spcPts val="380"/>
              </a:spcBef>
              <a:buFont typeface="Arial"/>
              <a:buChar char="•"/>
              <a:tabLst>
                <a:tab pos="587375" algn="l"/>
                <a:tab pos="588010" algn="l"/>
              </a:tabLst>
            </a:pPr>
            <a:r>
              <a:rPr sz="2000" b="1" spc="-5" dirty="0">
                <a:latin typeface="Arial"/>
                <a:cs typeface="Arial"/>
              </a:rPr>
              <a:t>ignore carry</a:t>
            </a:r>
            <a:r>
              <a:rPr sz="2000" b="1" spc="-40" dirty="0">
                <a:latin typeface="Arial"/>
                <a:cs typeface="Arial"/>
              </a:rPr>
              <a:t> </a:t>
            </a:r>
            <a:r>
              <a:rPr sz="2000" b="1" dirty="0">
                <a:latin typeface="Arial"/>
                <a:cs typeface="Arial"/>
              </a:rPr>
              <a:t>out</a:t>
            </a:r>
            <a:endParaRPr sz="2000">
              <a:latin typeface="Arial"/>
              <a:cs typeface="Arial"/>
            </a:endParaRPr>
          </a:p>
          <a:p>
            <a:pPr marL="588010" marR="5080" indent="-233679">
              <a:lnSpc>
                <a:spcPts val="2280"/>
              </a:lnSpc>
              <a:spcBef>
                <a:spcPts val="555"/>
              </a:spcBef>
              <a:buFont typeface="Arial"/>
              <a:buChar char="•"/>
              <a:tabLst>
                <a:tab pos="587375" algn="l"/>
                <a:tab pos="588010" algn="l"/>
              </a:tabLst>
            </a:pPr>
            <a:r>
              <a:rPr sz="2000" b="1" dirty="0">
                <a:latin typeface="Arial"/>
                <a:cs typeface="Arial"/>
              </a:rPr>
              <a:t>for </a:t>
            </a:r>
            <a:r>
              <a:rPr sz="2000" b="1" spc="15" dirty="0">
                <a:latin typeface="Arial"/>
                <a:cs typeface="Arial"/>
              </a:rPr>
              <a:t>now, </a:t>
            </a:r>
            <a:r>
              <a:rPr sz="2000" b="1" dirty="0">
                <a:latin typeface="Arial"/>
                <a:cs typeface="Arial"/>
              </a:rPr>
              <a:t>assume that difference fits </a:t>
            </a:r>
            <a:r>
              <a:rPr sz="2000" b="1" spc="-5" dirty="0">
                <a:latin typeface="Arial"/>
                <a:cs typeface="Arial"/>
              </a:rPr>
              <a:t>in n-bit 2’s comp.  </a:t>
            </a:r>
            <a:r>
              <a:rPr sz="2000" b="1" dirty="0">
                <a:latin typeface="Arial"/>
                <a:cs typeface="Arial"/>
              </a:rPr>
              <a:t>representation</a:t>
            </a:r>
            <a:endParaRPr sz="2000">
              <a:latin typeface="Arial"/>
              <a:cs typeface="Arial"/>
            </a:endParaRPr>
          </a:p>
        </p:txBody>
      </p:sp>
      <p:graphicFrame>
        <p:nvGraphicFramePr>
          <p:cNvPr id="5" name="object 5"/>
          <p:cNvGraphicFramePr>
            <a:graphicFrameLocks noGrp="1"/>
          </p:cNvGraphicFramePr>
          <p:nvPr/>
        </p:nvGraphicFramePr>
        <p:xfrm>
          <a:off x="1400810" y="3400926"/>
          <a:ext cx="6250303" cy="2024616"/>
        </p:xfrm>
        <a:graphic>
          <a:graphicData uri="http://schemas.openxmlformats.org/drawingml/2006/table">
            <a:tbl>
              <a:tblPr firstRow="1" bandRow="1">
                <a:tableStyleId>{2D5ABB26-0587-4C30-8999-92F81FD0307C}</a:tableStyleId>
              </a:tblPr>
              <a:tblGrid>
                <a:gridCol w="366395">
                  <a:extLst>
                    <a:ext uri="{9D8B030D-6E8A-4147-A177-3AD203B41FA5}">
                      <a16:colId xmlns:a16="http://schemas.microsoft.com/office/drawing/2014/main" val="20000"/>
                    </a:ext>
                  </a:extLst>
                </a:gridCol>
                <a:gridCol w="1910714">
                  <a:extLst>
                    <a:ext uri="{9D8B030D-6E8A-4147-A177-3AD203B41FA5}">
                      <a16:colId xmlns:a16="http://schemas.microsoft.com/office/drawing/2014/main" val="20001"/>
                    </a:ext>
                  </a:extLst>
                </a:gridCol>
                <a:gridCol w="963294">
                  <a:extLst>
                    <a:ext uri="{9D8B030D-6E8A-4147-A177-3AD203B41FA5}">
                      <a16:colId xmlns:a16="http://schemas.microsoft.com/office/drawing/2014/main" val="20002"/>
                    </a:ext>
                  </a:extLst>
                </a:gridCol>
                <a:gridCol w="445135">
                  <a:extLst>
                    <a:ext uri="{9D8B030D-6E8A-4147-A177-3AD203B41FA5}">
                      <a16:colId xmlns:a16="http://schemas.microsoft.com/office/drawing/2014/main" val="20003"/>
                    </a:ext>
                  </a:extLst>
                </a:gridCol>
                <a:gridCol w="2564765">
                  <a:extLst>
                    <a:ext uri="{9D8B030D-6E8A-4147-A177-3AD203B41FA5}">
                      <a16:colId xmlns:a16="http://schemas.microsoft.com/office/drawing/2014/main" val="20004"/>
                    </a:ext>
                  </a:extLst>
                </a:gridCol>
              </a:tblGrid>
              <a:tr h="403979">
                <a:tc>
                  <a:txBody>
                    <a:bodyPr/>
                    <a:lstStyle/>
                    <a:p>
                      <a:pPr>
                        <a:lnSpc>
                          <a:spcPct val="100000"/>
                        </a:lnSpc>
                      </a:pPr>
                      <a:endParaRPr sz="1900">
                        <a:latin typeface="Times New Roman"/>
                        <a:cs typeface="Times New Roman"/>
                      </a:endParaRPr>
                    </a:p>
                  </a:txBody>
                  <a:tcPr marL="0" marR="0" marT="0" marB="0"/>
                </a:tc>
                <a:tc>
                  <a:txBody>
                    <a:bodyPr/>
                    <a:lstStyle/>
                    <a:p>
                      <a:pPr marR="74295" algn="r">
                        <a:lnSpc>
                          <a:spcPts val="2890"/>
                        </a:lnSpc>
                      </a:pPr>
                      <a:r>
                        <a:rPr sz="2800" b="1" dirty="0">
                          <a:latin typeface="Courier New"/>
                          <a:cs typeface="Courier New"/>
                        </a:rPr>
                        <a:t>01101000</a:t>
                      </a:r>
                      <a:endParaRPr sz="2800">
                        <a:latin typeface="Courier New"/>
                        <a:cs typeface="Courier New"/>
                      </a:endParaRPr>
                    </a:p>
                  </a:txBody>
                  <a:tcPr marL="0" marR="0" marT="0" marB="0"/>
                </a:tc>
                <a:tc>
                  <a:txBody>
                    <a:bodyPr/>
                    <a:lstStyle/>
                    <a:p>
                      <a:pPr marL="81915">
                        <a:lnSpc>
                          <a:spcPts val="2810"/>
                        </a:lnSpc>
                      </a:pPr>
                      <a:r>
                        <a:rPr sz="2400" spc="-5" dirty="0">
                          <a:latin typeface="Arial"/>
                          <a:cs typeface="Arial"/>
                        </a:rPr>
                        <a:t>(104)</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61594">
                        <a:lnSpc>
                          <a:spcPts val="2890"/>
                        </a:lnSpc>
                      </a:pPr>
                      <a:r>
                        <a:rPr sz="2800" b="1" dirty="0">
                          <a:latin typeface="Courier New"/>
                          <a:cs typeface="Courier New"/>
                        </a:rPr>
                        <a:t>11110110</a:t>
                      </a:r>
                      <a:r>
                        <a:rPr sz="2800" b="1" spc="-819" dirty="0">
                          <a:latin typeface="Courier New"/>
                          <a:cs typeface="Courier New"/>
                        </a:rPr>
                        <a:t> </a:t>
                      </a:r>
                      <a:r>
                        <a:rPr sz="2400" dirty="0">
                          <a:latin typeface="Arial"/>
                          <a:cs typeface="Arial"/>
                        </a:rPr>
                        <a:t>(-10)</a:t>
                      </a:r>
                      <a:endParaRPr sz="2400">
                        <a:latin typeface="Arial"/>
                        <a:cs typeface="Arial"/>
                      </a:endParaRPr>
                    </a:p>
                  </a:txBody>
                  <a:tcPr marL="0" marR="0" marT="0" marB="0"/>
                </a:tc>
                <a:extLst>
                  <a:ext uri="{0D108BD9-81ED-4DB2-BD59-A6C34878D82A}">
                    <a16:rowId xmlns:a16="http://schemas.microsoft.com/office/drawing/2014/main" val="10000"/>
                  </a:ext>
                </a:extLst>
              </a:tr>
              <a:tr h="405764">
                <a:tc>
                  <a:txBody>
                    <a:bodyPr/>
                    <a:lstStyle/>
                    <a:p>
                      <a:pPr marL="31750">
                        <a:lnSpc>
                          <a:spcPts val="2900"/>
                        </a:lnSpc>
                      </a:pPr>
                      <a:r>
                        <a:rPr sz="2800" b="1" dirty="0">
                          <a:latin typeface="Courier New"/>
                          <a:cs typeface="Courier New"/>
                        </a:rPr>
                        <a:t>-</a:t>
                      </a:r>
                      <a:endParaRPr sz="2800">
                        <a:latin typeface="Courier New"/>
                        <a:cs typeface="Courier New"/>
                      </a:endParaRPr>
                    </a:p>
                  </a:txBody>
                  <a:tcPr marL="0" marR="0" marT="0" marB="0"/>
                </a:tc>
                <a:tc>
                  <a:txBody>
                    <a:bodyPr/>
                    <a:lstStyle/>
                    <a:p>
                      <a:pPr marR="74295" algn="r">
                        <a:lnSpc>
                          <a:spcPts val="2900"/>
                        </a:lnSpc>
                      </a:pPr>
                      <a:r>
                        <a:rPr sz="2800" b="1" u="heavy" dirty="0">
                          <a:uFill>
                            <a:solidFill>
                              <a:srgbClr val="000000"/>
                            </a:solidFill>
                          </a:uFill>
                          <a:latin typeface="Courier New"/>
                          <a:cs typeface="Courier New"/>
                        </a:rPr>
                        <a:t>00010000</a:t>
                      </a:r>
                      <a:endParaRPr sz="2800">
                        <a:latin typeface="Courier New"/>
                        <a:cs typeface="Courier New"/>
                      </a:endParaRPr>
                    </a:p>
                  </a:txBody>
                  <a:tcPr marL="0" marR="0" marT="0" marB="0"/>
                </a:tc>
                <a:tc>
                  <a:txBody>
                    <a:bodyPr/>
                    <a:lstStyle/>
                    <a:p>
                      <a:pPr marL="81915">
                        <a:lnSpc>
                          <a:spcPts val="2820"/>
                        </a:lnSpc>
                      </a:pPr>
                      <a:r>
                        <a:rPr sz="2400" spc="-5" dirty="0">
                          <a:latin typeface="Arial"/>
                          <a:cs typeface="Arial"/>
                        </a:rPr>
                        <a:t>(16</a:t>
                      </a:r>
                      <a:r>
                        <a:rPr sz="2400" spc="-5" dirty="0">
                          <a:latin typeface="Courier New"/>
                          <a:cs typeface="Courier New"/>
                        </a:rPr>
                        <a:t>)</a:t>
                      </a:r>
                      <a:endParaRPr sz="2400">
                        <a:latin typeface="Courier New"/>
                        <a:cs typeface="Courier New"/>
                      </a:endParaRPr>
                    </a:p>
                  </a:txBody>
                  <a:tcPr marL="0" marR="0" marT="0" marB="0"/>
                </a:tc>
                <a:tc>
                  <a:txBody>
                    <a:bodyPr/>
                    <a:lstStyle/>
                    <a:p>
                      <a:pPr marR="53975" algn="r">
                        <a:lnSpc>
                          <a:spcPts val="2900"/>
                        </a:lnSpc>
                      </a:pPr>
                      <a:r>
                        <a:rPr sz="2800" b="1" dirty="0">
                          <a:latin typeface="Courier New"/>
                          <a:cs typeface="Courier New"/>
                        </a:rPr>
                        <a:t>-</a:t>
                      </a:r>
                      <a:endParaRPr sz="2800">
                        <a:latin typeface="Courier New"/>
                        <a:cs typeface="Courier New"/>
                      </a:endParaRPr>
                    </a:p>
                  </a:txBody>
                  <a:tcPr marL="0" marR="0" marT="0" marB="0"/>
                </a:tc>
                <a:tc>
                  <a:txBody>
                    <a:bodyPr/>
                    <a:lstStyle/>
                    <a:p>
                      <a:pPr marR="193040" algn="r">
                        <a:lnSpc>
                          <a:spcPts val="2820"/>
                        </a:lnSpc>
                      </a:pPr>
                      <a:r>
                        <a:rPr sz="2400" spc="10" dirty="0">
                          <a:latin typeface="Arial"/>
                          <a:cs typeface="Arial"/>
                        </a:rPr>
                        <a:t>(</a:t>
                      </a:r>
                      <a:r>
                        <a:rPr sz="2400" dirty="0">
                          <a:latin typeface="Arial"/>
                          <a:cs typeface="Arial"/>
                        </a:rPr>
                        <a:t>-9)</a:t>
                      </a:r>
                      <a:endParaRPr sz="2400">
                        <a:latin typeface="Arial"/>
                        <a:cs typeface="Arial"/>
                      </a:endParaRPr>
                    </a:p>
                  </a:txBody>
                  <a:tcPr marL="0" marR="0" marT="0" marB="0"/>
                </a:tc>
                <a:extLst>
                  <a:ext uri="{0D108BD9-81ED-4DB2-BD59-A6C34878D82A}">
                    <a16:rowId xmlns:a16="http://schemas.microsoft.com/office/drawing/2014/main" val="10001"/>
                  </a:ext>
                </a:extLst>
              </a:tr>
              <a:tr h="405764">
                <a:tc>
                  <a:txBody>
                    <a:bodyPr/>
                    <a:lstStyle/>
                    <a:p>
                      <a:pPr>
                        <a:lnSpc>
                          <a:spcPct val="100000"/>
                        </a:lnSpc>
                      </a:pPr>
                      <a:endParaRPr sz="1900">
                        <a:latin typeface="Times New Roman"/>
                        <a:cs typeface="Times New Roman"/>
                      </a:endParaRPr>
                    </a:p>
                  </a:txBody>
                  <a:tcPr marL="0" marR="0" marT="0" marB="0"/>
                </a:tc>
                <a:tc>
                  <a:txBody>
                    <a:bodyPr/>
                    <a:lstStyle/>
                    <a:p>
                      <a:pPr marR="74295" algn="r">
                        <a:lnSpc>
                          <a:spcPts val="2905"/>
                        </a:lnSpc>
                      </a:pPr>
                      <a:r>
                        <a:rPr sz="2800" b="1" dirty="0">
                          <a:latin typeface="Courier New"/>
                          <a:cs typeface="Courier New"/>
                        </a:rPr>
                        <a:t>01101000</a:t>
                      </a:r>
                      <a:endParaRPr sz="2800">
                        <a:latin typeface="Courier New"/>
                        <a:cs typeface="Courier New"/>
                      </a:endParaRPr>
                    </a:p>
                  </a:txBody>
                  <a:tcPr marL="0" marR="0" marT="0" marB="0"/>
                </a:tc>
                <a:tc>
                  <a:txBody>
                    <a:bodyPr/>
                    <a:lstStyle/>
                    <a:p>
                      <a:pPr marL="81915">
                        <a:lnSpc>
                          <a:spcPts val="2825"/>
                        </a:lnSpc>
                      </a:pPr>
                      <a:r>
                        <a:rPr sz="2400" spc="-5" dirty="0">
                          <a:latin typeface="Arial"/>
                          <a:cs typeface="Arial"/>
                        </a:rPr>
                        <a:t>(104)</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61594">
                        <a:lnSpc>
                          <a:spcPts val="2905"/>
                        </a:lnSpc>
                      </a:pPr>
                      <a:r>
                        <a:rPr sz="2800" b="1" dirty="0">
                          <a:latin typeface="Courier New"/>
                          <a:cs typeface="Courier New"/>
                        </a:rPr>
                        <a:t>11110110</a:t>
                      </a:r>
                      <a:r>
                        <a:rPr sz="2800" b="1" spc="-819" dirty="0">
                          <a:latin typeface="Courier New"/>
                          <a:cs typeface="Courier New"/>
                        </a:rPr>
                        <a:t> </a:t>
                      </a:r>
                      <a:r>
                        <a:rPr sz="2400" dirty="0">
                          <a:latin typeface="Arial"/>
                          <a:cs typeface="Arial"/>
                        </a:rPr>
                        <a:t>(-10)</a:t>
                      </a:r>
                      <a:endParaRPr sz="2400">
                        <a:latin typeface="Arial"/>
                        <a:cs typeface="Arial"/>
                      </a:endParaRPr>
                    </a:p>
                  </a:txBody>
                  <a:tcPr marL="0" marR="0" marT="0" marB="0"/>
                </a:tc>
                <a:extLst>
                  <a:ext uri="{0D108BD9-81ED-4DB2-BD59-A6C34878D82A}">
                    <a16:rowId xmlns:a16="http://schemas.microsoft.com/office/drawing/2014/main" val="10002"/>
                  </a:ext>
                </a:extLst>
              </a:tr>
              <a:tr h="405130">
                <a:tc>
                  <a:txBody>
                    <a:bodyPr/>
                    <a:lstStyle/>
                    <a:p>
                      <a:pPr marL="31750">
                        <a:lnSpc>
                          <a:spcPts val="2900"/>
                        </a:lnSpc>
                      </a:pPr>
                      <a:r>
                        <a:rPr sz="2800" b="1" dirty="0">
                          <a:latin typeface="Courier New"/>
                          <a:cs typeface="Courier New"/>
                        </a:rPr>
                        <a:t>+</a:t>
                      </a:r>
                      <a:endParaRPr sz="2800">
                        <a:latin typeface="Courier New"/>
                        <a:cs typeface="Courier New"/>
                      </a:endParaRPr>
                    </a:p>
                  </a:txBody>
                  <a:tcPr marL="0" marR="0" marT="0" marB="0"/>
                </a:tc>
                <a:tc>
                  <a:txBody>
                    <a:bodyPr/>
                    <a:lstStyle/>
                    <a:p>
                      <a:pPr marR="74295" algn="r">
                        <a:lnSpc>
                          <a:spcPts val="2900"/>
                        </a:lnSpc>
                      </a:pPr>
                      <a:r>
                        <a:rPr sz="2800" b="1" u="heavy" dirty="0">
                          <a:uFill>
                            <a:solidFill>
                              <a:srgbClr val="000000"/>
                            </a:solidFill>
                          </a:uFill>
                          <a:latin typeface="Courier New"/>
                          <a:cs typeface="Courier New"/>
                        </a:rPr>
                        <a:t>11110000</a:t>
                      </a:r>
                      <a:endParaRPr sz="2800">
                        <a:latin typeface="Courier New"/>
                        <a:cs typeface="Courier New"/>
                      </a:endParaRPr>
                    </a:p>
                  </a:txBody>
                  <a:tcPr marL="0" marR="0" marT="0" marB="0"/>
                </a:tc>
                <a:tc>
                  <a:txBody>
                    <a:bodyPr/>
                    <a:lstStyle/>
                    <a:p>
                      <a:pPr marL="81915">
                        <a:lnSpc>
                          <a:spcPts val="2820"/>
                        </a:lnSpc>
                      </a:pPr>
                      <a:r>
                        <a:rPr sz="2400" spc="-5" dirty="0">
                          <a:latin typeface="Arial"/>
                          <a:cs typeface="Arial"/>
                        </a:rPr>
                        <a:t>(-16)</a:t>
                      </a:r>
                      <a:endParaRPr sz="2400">
                        <a:latin typeface="Arial"/>
                        <a:cs typeface="Arial"/>
                      </a:endParaRPr>
                    </a:p>
                  </a:txBody>
                  <a:tcPr marL="0" marR="0" marT="0" marB="0"/>
                </a:tc>
                <a:tc>
                  <a:txBody>
                    <a:bodyPr/>
                    <a:lstStyle/>
                    <a:p>
                      <a:pPr marR="53975" algn="r">
                        <a:lnSpc>
                          <a:spcPts val="2900"/>
                        </a:lnSpc>
                      </a:pPr>
                      <a:r>
                        <a:rPr sz="2800" b="1" dirty="0">
                          <a:latin typeface="Courier New"/>
                          <a:cs typeface="Courier New"/>
                        </a:rPr>
                        <a:t>+</a:t>
                      </a:r>
                      <a:endParaRPr sz="2800">
                        <a:latin typeface="Courier New"/>
                        <a:cs typeface="Courier New"/>
                      </a:endParaRPr>
                    </a:p>
                  </a:txBody>
                  <a:tcPr marL="0" marR="0" marT="0" marB="0"/>
                </a:tc>
                <a:tc>
                  <a:txBody>
                    <a:bodyPr/>
                    <a:lstStyle/>
                    <a:p>
                      <a:pPr marR="294640" algn="r">
                        <a:lnSpc>
                          <a:spcPts val="2820"/>
                        </a:lnSpc>
                      </a:pPr>
                      <a:r>
                        <a:rPr sz="2400" spc="10" dirty="0">
                          <a:latin typeface="Arial"/>
                          <a:cs typeface="Arial"/>
                        </a:rPr>
                        <a:t>(</a:t>
                      </a:r>
                      <a:r>
                        <a:rPr sz="2400" spc="-5" dirty="0">
                          <a:latin typeface="Arial"/>
                          <a:cs typeface="Arial"/>
                        </a:rPr>
                        <a:t>9)</a:t>
                      </a:r>
                      <a:endParaRPr sz="2400">
                        <a:latin typeface="Arial"/>
                        <a:cs typeface="Arial"/>
                      </a:endParaRPr>
                    </a:p>
                  </a:txBody>
                  <a:tcPr marL="0" marR="0" marT="0" marB="0"/>
                </a:tc>
                <a:extLst>
                  <a:ext uri="{0D108BD9-81ED-4DB2-BD59-A6C34878D82A}">
                    <a16:rowId xmlns:a16="http://schemas.microsoft.com/office/drawing/2014/main" val="10003"/>
                  </a:ext>
                </a:extLst>
              </a:tr>
              <a:tr h="403979">
                <a:tc>
                  <a:txBody>
                    <a:bodyPr/>
                    <a:lstStyle/>
                    <a:p>
                      <a:pPr>
                        <a:lnSpc>
                          <a:spcPct val="100000"/>
                        </a:lnSpc>
                      </a:pPr>
                      <a:endParaRPr sz="1900">
                        <a:latin typeface="Times New Roman"/>
                        <a:cs typeface="Times New Roman"/>
                      </a:endParaRPr>
                    </a:p>
                  </a:txBody>
                  <a:tcPr marL="0" marR="0" marT="0" marB="0"/>
                </a:tc>
                <a:tc>
                  <a:txBody>
                    <a:bodyPr/>
                    <a:lstStyle/>
                    <a:p>
                      <a:pPr marR="74295" algn="r">
                        <a:lnSpc>
                          <a:spcPts val="2900"/>
                        </a:lnSpc>
                      </a:pPr>
                      <a:r>
                        <a:rPr sz="2800" b="1" dirty="0">
                          <a:latin typeface="Courier New"/>
                          <a:cs typeface="Courier New"/>
                        </a:rPr>
                        <a:t>01011000</a:t>
                      </a:r>
                      <a:endParaRPr sz="2800">
                        <a:latin typeface="Courier New"/>
                        <a:cs typeface="Courier New"/>
                      </a:endParaRPr>
                    </a:p>
                  </a:txBody>
                  <a:tcPr marL="0" marR="0" marT="0" marB="0"/>
                </a:tc>
                <a:tc>
                  <a:txBody>
                    <a:bodyPr/>
                    <a:lstStyle/>
                    <a:p>
                      <a:pPr marL="81915">
                        <a:lnSpc>
                          <a:spcPts val="2820"/>
                        </a:lnSpc>
                      </a:pPr>
                      <a:r>
                        <a:rPr sz="2400" spc="-5" dirty="0">
                          <a:latin typeface="Arial"/>
                          <a:cs typeface="Arial"/>
                        </a:rPr>
                        <a:t>(88)</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R="193040" algn="r">
                        <a:lnSpc>
                          <a:spcPts val="2820"/>
                        </a:lnSpc>
                      </a:pPr>
                      <a:r>
                        <a:rPr sz="2400" spc="10" dirty="0">
                          <a:latin typeface="Arial"/>
                          <a:cs typeface="Arial"/>
                        </a:rPr>
                        <a:t>(</a:t>
                      </a:r>
                      <a:r>
                        <a:rPr sz="2400" dirty="0">
                          <a:latin typeface="Arial"/>
                          <a:cs typeface="Arial"/>
                        </a:rPr>
                        <a:t>-1)</a:t>
                      </a:r>
                      <a:endParaRPr sz="2400">
                        <a:latin typeface="Arial"/>
                        <a:cs typeface="Arial"/>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53670">
              <a:lnSpc>
                <a:spcPts val="2310"/>
              </a:lnSpc>
            </a:pPr>
            <a:r>
              <a:rPr dirty="0"/>
              <a:t>2-</a:t>
            </a:r>
            <a:fld id="{81D60167-4931-47E6-BA6A-407CBD079E47}" type="slidenum">
              <a:rPr dirty="0"/>
              <a:t>2</a:t>
            </a:fld>
            <a:endParaRPr dirty="0"/>
          </a:p>
        </p:txBody>
      </p:sp>
      <p:sp>
        <p:nvSpPr>
          <p:cNvPr id="3" name="object 3"/>
          <p:cNvSpPr txBox="1">
            <a:spLocks noGrp="1"/>
          </p:cNvSpPr>
          <p:nvPr>
            <p:ph type="title"/>
          </p:nvPr>
        </p:nvSpPr>
        <p:spPr>
          <a:xfrm>
            <a:off x="306070" y="635000"/>
            <a:ext cx="7077075" cy="452120"/>
          </a:xfrm>
          <a:prstGeom prst="rect">
            <a:avLst/>
          </a:prstGeom>
        </p:spPr>
        <p:txBody>
          <a:bodyPr vert="horz" wrap="square" lIns="0" tIns="12700" rIns="0" bIns="0" rtlCol="0">
            <a:spAutoFit/>
          </a:bodyPr>
          <a:lstStyle/>
          <a:p>
            <a:pPr marL="12700">
              <a:lnSpc>
                <a:spcPct val="100000"/>
              </a:lnSpc>
              <a:spcBef>
                <a:spcPts val="100"/>
              </a:spcBef>
            </a:pPr>
            <a:r>
              <a:rPr spc="-10" dirty="0"/>
              <a:t>How </a:t>
            </a:r>
            <a:r>
              <a:rPr spc="-5" dirty="0"/>
              <a:t>do we represent data in </a:t>
            </a:r>
            <a:r>
              <a:rPr dirty="0"/>
              <a:t>a</a:t>
            </a:r>
            <a:r>
              <a:rPr spc="-15" dirty="0"/>
              <a:t> </a:t>
            </a:r>
            <a:r>
              <a:rPr spc="-5" dirty="0"/>
              <a:t>computer?</a:t>
            </a:r>
          </a:p>
        </p:txBody>
      </p:sp>
      <p:sp>
        <p:nvSpPr>
          <p:cNvPr id="4" name="object 4"/>
          <p:cNvSpPr txBox="1"/>
          <p:nvPr/>
        </p:nvSpPr>
        <p:spPr>
          <a:xfrm>
            <a:off x="306070" y="1096517"/>
            <a:ext cx="8216900" cy="2355850"/>
          </a:xfrm>
          <a:prstGeom prst="rect">
            <a:avLst/>
          </a:prstGeom>
        </p:spPr>
        <p:txBody>
          <a:bodyPr vert="horz" wrap="square" lIns="0" tIns="70485" rIns="0" bIns="0" rtlCol="0">
            <a:spAutoFit/>
          </a:bodyPr>
          <a:lstStyle/>
          <a:p>
            <a:pPr marL="12700">
              <a:lnSpc>
                <a:spcPct val="100000"/>
              </a:lnSpc>
              <a:spcBef>
                <a:spcPts val="555"/>
              </a:spcBef>
            </a:pPr>
            <a:r>
              <a:rPr sz="2400" b="1" spc="-5" dirty="0">
                <a:latin typeface="Arial"/>
                <a:cs typeface="Arial"/>
              </a:rPr>
              <a:t>At </a:t>
            </a:r>
            <a:r>
              <a:rPr sz="2400" b="1" dirty="0">
                <a:latin typeface="Arial"/>
                <a:cs typeface="Arial"/>
              </a:rPr>
              <a:t>the lowest </a:t>
            </a:r>
            <a:r>
              <a:rPr sz="2400" b="1" spc="-5" dirty="0">
                <a:latin typeface="Arial"/>
                <a:cs typeface="Arial"/>
              </a:rPr>
              <a:t>level, </a:t>
            </a:r>
            <a:r>
              <a:rPr sz="2400" b="1" dirty="0">
                <a:latin typeface="Arial"/>
                <a:cs typeface="Arial"/>
              </a:rPr>
              <a:t>a </a:t>
            </a:r>
            <a:r>
              <a:rPr sz="2400" b="1" spc="-5" dirty="0">
                <a:latin typeface="Arial"/>
                <a:cs typeface="Arial"/>
              </a:rPr>
              <a:t>computer is an electronic</a:t>
            </a:r>
            <a:r>
              <a:rPr sz="2400" b="1" spc="40" dirty="0">
                <a:latin typeface="Arial"/>
                <a:cs typeface="Arial"/>
              </a:rPr>
              <a:t> </a:t>
            </a:r>
            <a:r>
              <a:rPr sz="2400" b="1" spc="-5" dirty="0">
                <a:latin typeface="Arial"/>
                <a:cs typeface="Arial"/>
              </a:rPr>
              <a:t>machine.</a:t>
            </a:r>
            <a:endParaRPr sz="2400" dirty="0">
              <a:latin typeface="Arial"/>
              <a:cs typeface="Arial"/>
            </a:endParaRPr>
          </a:p>
          <a:p>
            <a:pPr marL="695960" indent="-340360">
              <a:lnSpc>
                <a:spcPct val="100000"/>
              </a:lnSpc>
              <a:spcBef>
                <a:spcPts val="380"/>
              </a:spcBef>
              <a:buFont typeface="Arial"/>
              <a:buChar char="•"/>
              <a:tabLst>
                <a:tab pos="695325" algn="l"/>
                <a:tab pos="695960" algn="l"/>
              </a:tabLst>
            </a:pPr>
            <a:r>
              <a:rPr sz="2000" b="1" spc="10" dirty="0">
                <a:latin typeface="Arial"/>
                <a:cs typeface="Arial"/>
              </a:rPr>
              <a:t>works </a:t>
            </a:r>
            <a:r>
              <a:rPr sz="2000" b="1" dirty="0">
                <a:latin typeface="Arial"/>
                <a:cs typeface="Arial"/>
              </a:rPr>
              <a:t>by </a:t>
            </a:r>
            <a:r>
              <a:rPr sz="2000" b="1" spc="-5" dirty="0">
                <a:latin typeface="Arial"/>
                <a:cs typeface="Arial"/>
              </a:rPr>
              <a:t>controlling </a:t>
            </a:r>
            <a:r>
              <a:rPr sz="2000" b="1" dirty="0">
                <a:latin typeface="Arial"/>
                <a:cs typeface="Arial"/>
              </a:rPr>
              <a:t>the flow </a:t>
            </a:r>
            <a:r>
              <a:rPr sz="2000" b="1" spc="-5" dirty="0">
                <a:latin typeface="Arial"/>
                <a:cs typeface="Arial"/>
              </a:rPr>
              <a:t>of </a:t>
            </a:r>
            <a:r>
              <a:rPr sz="2000" b="1" dirty="0">
                <a:latin typeface="Arial"/>
                <a:cs typeface="Arial"/>
              </a:rPr>
              <a:t>electrons</a:t>
            </a:r>
            <a:endParaRPr sz="2000" dirty="0">
              <a:latin typeface="Arial"/>
              <a:cs typeface="Arial"/>
            </a:endParaRPr>
          </a:p>
          <a:p>
            <a:pPr>
              <a:lnSpc>
                <a:spcPct val="100000"/>
              </a:lnSpc>
              <a:spcBef>
                <a:spcPts val="50"/>
              </a:spcBef>
            </a:pPr>
            <a:endParaRPr sz="3250" dirty="0">
              <a:latin typeface="Arial"/>
              <a:cs typeface="Arial"/>
            </a:endParaRPr>
          </a:p>
          <a:p>
            <a:pPr marL="12700">
              <a:lnSpc>
                <a:spcPct val="100000"/>
              </a:lnSpc>
            </a:pPr>
            <a:r>
              <a:rPr sz="2400" b="1" spc="-5" dirty="0">
                <a:latin typeface="Arial"/>
                <a:cs typeface="Arial"/>
              </a:rPr>
              <a:t>Easy </a:t>
            </a:r>
            <a:r>
              <a:rPr sz="2400" b="1" dirty="0">
                <a:latin typeface="Arial"/>
                <a:cs typeface="Arial"/>
              </a:rPr>
              <a:t>to </a:t>
            </a:r>
            <a:r>
              <a:rPr sz="2400" b="1" spc="-10" dirty="0">
                <a:latin typeface="Arial"/>
                <a:cs typeface="Arial"/>
              </a:rPr>
              <a:t>recognize </a:t>
            </a:r>
            <a:r>
              <a:rPr sz="2400" b="1" spc="10" dirty="0">
                <a:latin typeface="Arial"/>
                <a:cs typeface="Arial"/>
              </a:rPr>
              <a:t>two</a:t>
            </a:r>
            <a:r>
              <a:rPr sz="2400" b="1" spc="5" dirty="0">
                <a:latin typeface="Arial"/>
                <a:cs typeface="Arial"/>
              </a:rPr>
              <a:t> </a:t>
            </a:r>
            <a:r>
              <a:rPr sz="2400" b="1" spc="-5" dirty="0">
                <a:latin typeface="Arial"/>
                <a:cs typeface="Arial"/>
              </a:rPr>
              <a:t>conditions:</a:t>
            </a:r>
            <a:endParaRPr sz="2400" dirty="0">
              <a:latin typeface="Arial"/>
              <a:cs typeface="Arial"/>
            </a:endParaRPr>
          </a:p>
          <a:p>
            <a:pPr marL="695960" indent="-340360">
              <a:lnSpc>
                <a:spcPct val="100000"/>
              </a:lnSpc>
              <a:spcBef>
                <a:spcPts val="380"/>
              </a:spcBef>
              <a:buAutoNum type="arabicPeriod"/>
              <a:tabLst>
                <a:tab pos="695325" algn="l"/>
                <a:tab pos="695960" algn="l"/>
              </a:tabLst>
            </a:pPr>
            <a:r>
              <a:rPr sz="2000" b="1" dirty="0">
                <a:latin typeface="Arial"/>
                <a:cs typeface="Arial"/>
              </a:rPr>
              <a:t>presence of a </a:t>
            </a:r>
            <a:r>
              <a:rPr sz="2000" b="1" spc="-5" dirty="0">
                <a:latin typeface="Arial"/>
                <a:cs typeface="Arial"/>
              </a:rPr>
              <a:t>voltage </a:t>
            </a:r>
            <a:r>
              <a:rPr sz="2000" b="1" dirty="0">
                <a:latin typeface="Arial"/>
                <a:cs typeface="Arial"/>
              </a:rPr>
              <a:t>– </a:t>
            </a:r>
            <a:r>
              <a:rPr sz="2000" b="1" spc="5" dirty="0">
                <a:latin typeface="Arial"/>
                <a:cs typeface="Arial"/>
              </a:rPr>
              <a:t>we’ll </a:t>
            </a:r>
            <a:r>
              <a:rPr sz="2000" b="1" spc="-5" dirty="0">
                <a:latin typeface="Arial"/>
                <a:cs typeface="Arial"/>
              </a:rPr>
              <a:t>call </a:t>
            </a:r>
            <a:r>
              <a:rPr sz="2000" b="1" dirty="0">
                <a:latin typeface="Arial"/>
                <a:cs typeface="Arial"/>
              </a:rPr>
              <a:t>this state</a:t>
            </a:r>
            <a:r>
              <a:rPr sz="2000" b="1" spc="-40" dirty="0">
                <a:latin typeface="Arial"/>
                <a:cs typeface="Arial"/>
              </a:rPr>
              <a:t> </a:t>
            </a:r>
            <a:r>
              <a:rPr sz="2000" b="1" dirty="0">
                <a:latin typeface="Arial"/>
                <a:cs typeface="Arial"/>
              </a:rPr>
              <a:t>“1”</a:t>
            </a:r>
            <a:endParaRPr sz="2000" dirty="0">
              <a:latin typeface="Arial"/>
              <a:cs typeface="Arial"/>
            </a:endParaRPr>
          </a:p>
          <a:p>
            <a:pPr marL="695960" indent="-340360">
              <a:lnSpc>
                <a:spcPct val="100000"/>
              </a:lnSpc>
              <a:spcBef>
                <a:spcPts val="380"/>
              </a:spcBef>
              <a:buAutoNum type="arabicPeriod"/>
              <a:tabLst>
                <a:tab pos="695325" algn="l"/>
                <a:tab pos="695960" algn="l"/>
              </a:tabLst>
            </a:pPr>
            <a:r>
              <a:rPr sz="2000" b="1" dirty="0">
                <a:latin typeface="Arial"/>
                <a:cs typeface="Arial"/>
              </a:rPr>
              <a:t>absence of a </a:t>
            </a:r>
            <a:r>
              <a:rPr sz="2000" b="1" spc="-5" dirty="0">
                <a:latin typeface="Arial"/>
                <a:cs typeface="Arial"/>
              </a:rPr>
              <a:t>voltage </a:t>
            </a:r>
            <a:r>
              <a:rPr sz="2000" b="1" dirty="0">
                <a:latin typeface="Arial"/>
                <a:cs typeface="Arial"/>
              </a:rPr>
              <a:t>– </a:t>
            </a:r>
            <a:r>
              <a:rPr sz="2000" b="1" spc="5" dirty="0">
                <a:latin typeface="Arial"/>
                <a:cs typeface="Arial"/>
              </a:rPr>
              <a:t>we’ll </a:t>
            </a:r>
            <a:r>
              <a:rPr sz="2000" b="1" spc="-5" dirty="0">
                <a:latin typeface="Arial"/>
                <a:cs typeface="Arial"/>
              </a:rPr>
              <a:t>call </a:t>
            </a:r>
            <a:r>
              <a:rPr sz="2000" b="1" dirty="0">
                <a:latin typeface="Arial"/>
                <a:cs typeface="Arial"/>
              </a:rPr>
              <a:t>this state</a:t>
            </a:r>
            <a:r>
              <a:rPr sz="2000" b="1" spc="-45" dirty="0">
                <a:latin typeface="Arial"/>
                <a:cs typeface="Arial"/>
              </a:rPr>
              <a:t> </a:t>
            </a:r>
            <a:r>
              <a:rPr sz="2000" b="1" dirty="0">
                <a:latin typeface="Arial"/>
                <a:cs typeface="Arial"/>
              </a:rPr>
              <a:t>“0”</a:t>
            </a:r>
            <a:endParaRPr sz="2000" dirty="0">
              <a:latin typeface="Arial"/>
              <a:cs typeface="Arial"/>
            </a:endParaRPr>
          </a:p>
        </p:txBody>
      </p:sp>
      <p:sp>
        <p:nvSpPr>
          <p:cNvPr id="5" name="object 5"/>
          <p:cNvSpPr txBox="1"/>
          <p:nvPr/>
        </p:nvSpPr>
        <p:spPr>
          <a:xfrm>
            <a:off x="306070" y="4253229"/>
            <a:ext cx="7092950" cy="1381760"/>
          </a:xfrm>
          <a:prstGeom prst="rect">
            <a:avLst/>
          </a:prstGeom>
        </p:spPr>
        <p:txBody>
          <a:bodyPr vert="horz" wrap="square" lIns="0" tIns="12700" rIns="0" bIns="0" rtlCol="0">
            <a:spAutoFit/>
          </a:bodyPr>
          <a:lstStyle/>
          <a:p>
            <a:pPr marL="12700">
              <a:lnSpc>
                <a:spcPts val="2810"/>
              </a:lnSpc>
              <a:spcBef>
                <a:spcPts val="100"/>
              </a:spcBef>
            </a:pPr>
            <a:r>
              <a:rPr sz="2400" b="1" spc="-5" dirty="0">
                <a:latin typeface="Arial"/>
                <a:cs typeface="Arial"/>
              </a:rPr>
              <a:t>Could base </a:t>
            </a:r>
            <a:r>
              <a:rPr sz="2400" b="1" spc="5" dirty="0">
                <a:latin typeface="Arial"/>
                <a:cs typeface="Arial"/>
              </a:rPr>
              <a:t>state </a:t>
            </a:r>
            <a:r>
              <a:rPr sz="2400" b="1" spc="-5" dirty="0">
                <a:latin typeface="Arial"/>
                <a:cs typeface="Arial"/>
              </a:rPr>
              <a:t>on </a:t>
            </a:r>
            <a:r>
              <a:rPr sz="2400" b="1" i="1" spc="-5" dirty="0">
                <a:latin typeface="Arial"/>
                <a:cs typeface="Arial"/>
              </a:rPr>
              <a:t>value </a:t>
            </a:r>
            <a:r>
              <a:rPr sz="2400" b="1" spc="-5" dirty="0">
                <a:latin typeface="Arial"/>
                <a:cs typeface="Arial"/>
              </a:rPr>
              <a:t>of</a:t>
            </a:r>
            <a:r>
              <a:rPr sz="2400" b="1" spc="-35" dirty="0">
                <a:latin typeface="Arial"/>
                <a:cs typeface="Arial"/>
              </a:rPr>
              <a:t> </a:t>
            </a:r>
            <a:r>
              <a:rPr sz="2400" b="1" spc="-5" dirty="0">
                <a:latin typeface="Arial"/>
                <a:cs typeface="Arial"/>
              </a:rPr>
              <a:t>voltage,</a:t>
            </a:r>
            <a:endParaRPr sz="2400">
              <a:latin typeface="Arial"/>
              <a:cs typeface="Arial"/>
            </a:endParaRPr>
          </a:p>
          <a:p>
            <a:pPr marL="12700">
              <a:lnSpc>
                <a:spcPts val="2810"/>
              </a:lnSpc>
            </a:pPr>
            <a:r>
              <a:rPr sz="2400" b="1" spc="-5" dirty="0">
                <a:latin typeface="Arial"/>
                <a:cs typeface="Arial"/>
              </a:rPr>
              <a:t>but </a:t>
            </a:r>
            <a:r>
              <a:rPr sz="2400" b="1" dirty="0">
                <a:latin typeface="Arial"/>
                <a:cs typeface="Arial"/>
              </a:rPr>
              <a:t>control </a:t>
            </a:r>
            <a:r>
              <a:rPr sz="2400" b="1" spc="-5" dirty="0">
                <a:latin typeface="Arial"/>
                <a:cs typeface="Arial"/>
              </a:rPr>
              <a:t>and detection circuits more</a:t>
            </a:r>
            <a:r>
              <a:rPr sz="2400" b="1" spc="-15" dirty="0">
                <a:latin typeface="Arial"/>
                <a:cs typeface="Arial"/>
              </a:rPr>
              <a:t> </a:t>
            </a:r>
            <a:r>
              <a:rPr sz="2400" b="1" spc="-5" dirty="0">
                <a:latin typeface="Arial"/>
                <a:cs typeface="Arial"/>
              </a:rPr>
              <a:t>complex.</a:t>
            </a:r>
            <a:endParaRPr sz="2400">
              <a:latin typeface="Arial"/>
              <a:cs typeface="Arial"/>
            </a:endParaRPr>
          </a:p>
          <a:p>
            <a:pPr marL="695960" marR="2001520" indent="-340360">
              <a:lnSpc>
                <a:spcPts val="2280"/>
              </a:lnSpc>
              <a:spcBef>
                <a:spcPts val="555"/>
              </a:spcBef>
              <a:buFont typeface="Arial"/>
              <a:buChar char="•"/>
              <a:tabLst>
                <a:tab pos="695325" algn="l"/>
                <a:tab pos="695960" algn="l"/>
              </a:tabLst>
            </a:pPr>
            <a:r>
              <a:rPr sz="2000" b="1" spc="-5" dirty="0">
                <a:latin typeface="Arial"/>
                <a:cs typeface="Arial"/>
              </a:rPr>
              <a:t>compare </a:t>
            </a:r>
            <a:r>
              <a:rPr sz="2000" b="1" dirty="0">
                <a:latin typeface="Arial"/>
                <a:cs typeface="Arial"/>
              </a:rPr>
              <a:t>turning </a:t>
            </a:r>
            <a:r>
              <a:rPr sz="2000" b="1" spc="-5" dirty="0">
                <a:latin typeface="Arial"/>
                <a:cs typeface="Arial"/>
              </a:rPr>
              <a:t>on </a:t>
            </a:r>
            <a:r>
              <a:rPr sz="2000" b="1" dirty="0">
                <a:latin typeface="Arial"/>
                <a:cs typeface="Arial"/>
              </a:rPr>
              <a:t>a </a:t>
            </a:r>
            <a:r>
              <a:rPr sz="2000" b="1" spc="-5" dirty="0">
                <a:latin typeface="Arial"/>
                <a:cs typeface="Arial"/>
              </a:rPr>
              <a:t>light </a:t>
            </a:r>
            <a:r>
              <a:rPr sz="2000" b="1" spc="10" dirty="0">
                <a:latin typeface="Arial"/>
                <a:cs typeface="Arial"/>
              </a:rPr>
              <a:t>switch </a:t>
            </a:r>
            <a:r>
              <a:rPr sz="2000" b="1" dirty="0">
                <a:latin typeface="Arial"/>
                <a:cs typeface="Arial"/>
              </a:rPr>
              <a:t>to  </a:t>
            </a:r>
            <a:r>
              <a:rPr sz="2000" b="1" spc="-5" dirty="0">
                <a:latin typeface="Arial"/>
                <a:cs typeface="Arial"/>
              </a:rPr>
              <a:t>measuring or regulating</a:t>
            </a:r>
            <a:r>
              <a:rPr sz="2000" b="1" spc="10" dirty="0">
                <a:latin typeface="Arial"/>
                <a:cs typeface="Arial"/>
              </a:rPr>
              <a:t> </a:t>
            </a:r>
            <a:r>
              <a:rPr sz="2000" b="1" spc="-5" dirty="0">
                <a:latin typeface="Arial"/>
                <a:cs typeface="Arial"/>
              </a:rPr>
              <a:t>voltage</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20</a:t>
            </a:fld>
            <a:endParaRPr dirty="0"/>
          </a:p>
        </p:txBody>
      </p:sp>
      <p:sp>
        <p:nvSpPr>
          <p:cNvPr id="3" name="object 3"/>
          <p:cNvSpPr txBox="1">
            <a:spLocks noGrp="1"/>
          </p:cNvSpPr>
          <p:nvPr>
            <p:ph type="title"/>
          </p:nvPr>
        </p:nvSpPr>
        <p:spPr>
          <a:xfrm>
            <a:off x="306070" y="635000"/>
            <a:ext cx="2591435" cy="452120"/>
          </a:xfrm>
          <a:prstGeom prst="rect">
            <a:avLst/>
          </a:prstGeom>
        </p:spPr>
        <p:txBody>
          <a:bodyPr vert="horz" wrap="square" lIns="0" tIns="12700" rIns="0" bIns="0" rtlCol="0">
            <a:spAutoFit/>
          </a:bodyPr>
          <a:lstStyle/>
          <a:p>
            <a:pPr marL="12700">
              <a:lnSpc>
                <a:spcPct val="100000"/>
              </a:lnSpc>
              <a:spcBef>
                <a:spcPts val="100"/>
              </a:spcBef>
            </a:pPr>
            <a:r>
              <a:rPr spc="-10" dirty="0"/>
              <a:t>Sign</a:t>
            </a:r>
            <a:r>
              <a:rPr spc="-75" dirty="0"/>
              <a:t> </a:t>
            </a:r>
            <a:r>
              <a:rPr spc="-5" dirty="0"/>
              <a:t>Extension</a:t>
            </a:r>
          </a:p>
        </p:txBody>
      </p:sp>
      <p:sp>
        <p:nvSpPr>
          <p:cNvPr id="4" name="object 4"/>
          <p:cNvSpPr txBox="1"/>
          <p:nvPr/>
        </p:nvSpPr>
        <p:spPr>
          <a:xfrm>
            <a:off x="306070" y="1154429"/>
            <a:ext cx="6691630" cy="1162050"/>
          </a:xfrm>
          <a:prstGeom prst="rect">
            <a:avLst/>
          </a:prstGeom>
        </p:spPr>
        <p:txBody>
          <a:bodyPr vert="horz" wrap="square" lIns="0" tIns="38735" rIns="0" bIns="0" rtlCol="0">
            <a:spAutoFit/>
          </a:bodyPr>
          <a:lstStyle/>
          <a:p>
            <a:pPr marL="12700" marR="5080">
              <a:lnSpc>
                <a:spcPts val="2740"/>
              </a:lnSpc>
              <a:spcBef>
                <a:spcPts val="305"/>
              </a:spcBef>
            </a:pPr>
            <a:r>
              <a:rPr sz="2400" b="1" spc="-5" dirty="0">
                <a:latin typeface="Arial"/>
                <a:cs typeface="Arial"/>
              </a:rPr>
              <a:t>To add </a:t>
            </a:r>
            <a:r>
              <a:rPr sz="2400" b="1" spc="10" dirty="0">
                <a:latin typeface="Arial"/>
                <a:cs typeface="Arial"/>
              </a:rPr>
              <a:t>two </a:t>
            </a:r>
            <a:r>
              <a:rPr sz="2400" b="1" spc="-5" dirty="0">
                <a:latin typeface="Arial"/>
                <a:cs typeface="Arial"/>
              </a:rPr>
              <a:t>numbers, </a:t>
            </a:r>
            <a:r>
              <a:rPr sz="2400" b="1" spc="20" dirty="0">
                <a:latin typeface="Arial"/>
                <a:cs typeface="Arial"/>
              </a:rPr>
              <a:t>we </a:t>
            </a:r>
            <a:r>
              <a:rPr sz="2400" b="1" spc="-5" dirty="0">
                <a:latin typeface="Arial"/>
                <a:cs typeface="Arial"/>
              </a:rPr>
              <a:t>must represent them  </a:t>
            </a:r>
            <a:r>
              <a:rPr sz="2400" b="1" spc="5" dirty="0">
                <a:latin typeface="Arial"/>
                <a:cs typeface="Arial"/>
              </a:rPr>
              <a:t>with </a:t>
            </a:r>
            <a:r>
              <a:rPr sz="2400" b="1" spc="-5" dirty="0">
                <a:latin typeface="Arial"/>
                <a:cs typeface="Arial"/>
              </a:rPr>
              <a:t>the same number of</a:t>
            </a:r>
            <a:r>
              <a:rPr sz="2400" b="1" spc="10" dirty="0">
                <a:latin typeface="Arial"/>
                <a:cs typeface="Arial"/>
              </a:rPr>
              <a:t> </a:t>
            </a:r>
            <a:r>
              <a:rPr sz="2400" b="1" dirty="0">
                <a:latin typeface="Arial"/>
                <a:cs typeface="Arial"/>
              </a:rPr>
              <a:t>bits.</a:t>
            </a:r>
            <a:endParaRPr sz="2400">
              <a:latin typeface="Arial"/>
              <a:cs typeface="Arial"/>
            </a:endParaRPr>
          </a:p>
          <a:p>
            <a:pPr marL="12700">
              <a:lnSpc>
                <a:spcPct val="100000"/>
              </a:lnSpc>
              <a:spcBef>
                <a:spcPts val="385"/>
              </a:spcBef>
            </a:pPr>
            <a:r>
              <a:rPr sz="2400" b="1" spc="-5" dirty="0">
                <a:latin typeface="Arial"/>
                <a:cs typeface="Arial"/>
              </a:rPr>
              <a:t>If </a:t>
            </a:r>
            <a:r>
              <a:rPr sz="2400" b="1" spc="10" dirty="0">
                <a:latin typeface="Arial"/>
                <a:cs typeface="Arial"/>
              </a:rPr>
              <a:t>we </a:t>
            </a:r>
            <a:r>
              <a:rPr sz="2400" b="1" spc="-5" dirty="0">
                <a:latin typeface="Arial"/>
                <a:cs typeface="Arial"/>
              </a:rPr>
              <a:t>just </a:t>
            </a:r>
            <a:r>
              <a:rPr sz="2400" b="1" dirty="0">
                <a:latin typeface="Arial"/>
                <a:cs typeface="Arial"/>
              </a:rPr>
              <a:t>pad </a:t>
            </a:r>
            <a:r>
              <a:rPr sz="2400" b="1" spc="5" dirty="0">
                <a:latin typeface="Arial"/>
                <a:cs typeface="Arial"/>
              </a:rPr>
              <a:t>with </a:t>
            </a:r>
            <a:r>
              <a:rPr sz="2400" b="1" dirty="0">
                <a:latin typeface="Arial"/>
                <a:cs typeface="Arial"/>
              </a:rPr>
              <a:t>zeroes </a:t>
            </a:r>
            <a:r>
              <a:rPr sz="2400" b="1" spc="-5" dirty="0">
                <a:latin typeface="Arial"/>
                <a:cs typeface="Arial"/>
              </a:rPr>
              <a:t>on </a:t>
            </a:r>
            <a:r>
              <a:rPr sz="2400" b="1" dirty="0">
                <a:latin typeface="Arial"/>
                <a:cs typeface="Arial"/>
              </a:rPr>
              <a:t>the</a:t>
            </a:r>
            <a:r>
              <a:rPr sz="2400" b="1" spc="-40" dirty="0">
                <a:latin typeface="Arial"/>
                <a:cs typeface="Arial"/>
              </a:rPr>
              <a:t> </a:t>
            </a:r>
            <a:r>
              <a:rPr sz="2400" b="1" dirty="0">
                <a:latin typeface="Arial"/>
                <a:cs typeface="Arial"/>
              </a:rPr>
              <a:t>left:</a:t>
            </a:r>
            <a:endParaRPr sz="2400">
              <a:latin typeface="Arial"/>
              <a:cs typeface="Arial"/>
            </a:endParaRPr>
          </a:p>
        </p:txBody>
      </p:sp>
      <p:sp>
        <p:nvSpPr>
          <p:cNvPr id="5" name="object 5"/>
          <p:cNvSpPr txBox="1"/>
          <p:nvPr/>
        </p:nvSpPr>
        <p:spPr>
          <a:xfrm>
            <a:off x="306070" y="4042409"/>
            <a:ext cx="616204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Instead, </a:t>
            </a:r>
            <a:r>
              <a:rPr sz="2400" b="1" dirty="0">
                <a:latin typeface="Arial"/>
                <a:cs typeface="Arial"/>
              </a:rPr>
              <a:t>replicate the </a:t>
            </a:r>
            <a:r>
              <a:rPr sz="2400" b="1" spc="5" dirty="0">
                <a:latin typeface="Arial"/>
                <a:cs typeface="Arial"/>
              </a:rPr>
              <a:t>MS </a:t>
            </a:r>
            <a:r>
              <a:rPr sz="2400" b="1" spc="-5" dirty="0">
                <a:latin typeface="Arial"/>
                <a:cs typeface="Arial"/>
              </a:rPr>
              <a:t>bit </a:t>
            </a:r>
            <a:r>
              <a:rPr sz="2400" b="1" dirty="0">
                <a:latin typeface="Arial"/>
                <a:cs typeface="Arial"/>
              </a:rPr>
              <a:t>-- </a:t>
            </a:r>
            <a:r>
              <a:rPr sz="2400" b="1" spc="-5" dirty="0">
                <a:latin typeface="Arial"/>
                <a:cs typeface="Arial"/>
              </a:rPr>
              <a:t>the sign</a:t>
            </a:r>
            <a:r>
              <a:rPr sz="2400" b="1" spc="-50" dirty="0">
                <a:latin typeface="Arial"/>
                <a:cs typeface="Arial"/>
              </a:rPr>
              <a:t> </a:t>
            </a:r>
            <a:r>
              <a:rPr sz="2400" b="1" spc="-5" dirty="0">
                <a:latin typeface="Arial"/>
                <a:cs typeface="Arial"/>
              </a:rPr>
              <a:t>bit:</a:t>
            </a:r>
            <a:endParaRPr sz="2400">
              <a:latin typeface="Arial"/>
              <a:cs typeface="Arial"/>
            </a:endParaRPr>
          </a:p>
        </p:txBody>
      </p:sp>
      <p:graphicFrame>
        <p:nvGraphicFramePr>
          <p:cNvPr id="6" name="object 6"/>
          <p:cNvGraphicFramePr>
            <a:graphicFrameLocks noGrp="1"/>
          </p:cNvGraphicFramePr>
          <p:nvPr/>
        </p:nvGraphicFramePr>
        <p:xfrm>
          <a:off x="1353819" y="2415202"/>
          <a:ext cx="5120004" cy="1109135"/>
        </p:xfrm>
        <a:graphic>
          <a:graphicData uri="http://schemas.openxmlformats.org/drawingml/2006/table">
            <a:tbl>
              <a:tblPr firstRow="1" bandRow="1">
                <a:tableStyleId>{2D5ABB26-0587-4C30-8999-92F81FD0307C}</a:tableStyleId>
              </a:tblPr>
              <a:tblGrid>
                <a:gridCol w="829310">
                  <a:extLst>
                    <a:ext uri="{9D8B030D-6E8A-4147-A177-3AD203B41FA5}">
                      <a16:colId xmlns:a16="http://schemas.microsoft.com/office/drawing/2014/main" val="20000"/>
                    </a:ext>
                  </a:extLst>
                </a:gridCol>
                <a:gridCol w="918844">
                  <a:extLst>
                    <a:ext uri="{9D8B030D-6E8A-4147-A177-3AD203B41FA5}">
                      <a16:colId xmlns:a16="http://schemas.microsoft.com/office/drawing/2014/main" val="20001"/>
                    </a:ext>
                  </a:extLst>
                </a:gridCol>
                <a:gridCol w="201295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tblGrid>
              <a:tr h="361052">
                <a:tc>
                  <a:txBody>
                    <a:bodyPr/>
                    <a:lstStyle/>
                    <a:p>
                      <a:pPr marL="31750">
                        <a:lnSpc>
                          <a:spcPts val="2655"/>
                        </a:lnSpc>
                      </a:pPr>
                      <a:r>
                        <a:rPr sz="2400" b="1" u="heavy" spc="-5" dirty="0">
                          <a:uFill>
                            <a:solidFill>
                              <a:srgbClr val="000000"/>
                            </a:solidFill>
                          </a:uFill>
                          <a:latin typeface="Arial"/>
                          <a:cs typeface="Arial"/>
                        </a:rPr>
                        <a:t>4-bit</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455930">
                        <a:lnSpc>
                          <a:spcPts val="2655"/>
                        </a:lnSpc>
                      </a:pPr>
                      <a:r>
                        <a:rPr sz="2400" b="1" u="heavy" spc="-5" dirty="0">
                          <a:uFill>
                            <a:solidFill>
                              <a:srgbClr val="000000"/>
                            </a:solidFill>
                          </a:uFill>
                          <a:latin typeface="Arial"/>
                          <a:cs typeface="Arial"/>
                        </a:rPr>
                        <a:t>8-bit</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0"/>
                  </a:ext>
                </a:extLst>
              </a:tr>
              <a:tr h="384308">
                <a:tc>
                  <a:txBody>
                    <a:bodyPr/>
                    <a:lstStyle/>
                    <a:p>
                      <a:pPr marL="31750">
                        <a:lnSpc>
                          <a:spcPts val="2640"/>
                        </a:lnSpc>
                      </a:pPr>
                      <a:r>
                        <a:rPr sz="2400" b="1" dirty="0">
                          <a:latin typeface="Courier New"/>
                          <a:cs typeface="Courier New"/>
                        </a:rPr>
                        <a:t>0100</a:t>
                      </a:r>
                      <a:endParaRPr sz="2400">
                        <a:latin typeface="Courier New"/>
                        <a:cs typeface="Courier New"/>
                      </a:endParaRPr>
                    </a:p>
                  </a:txBody>
                  <a:tcPr marL="0" marR="0" marT="0" marB="0"/>
                </a:tc>
                <a:tc>
                  <a:txBody>
                    <a:bodyPr/>
                    <a:lstStyle/>
                    <a:p>
                      <a:pPr marL="65405">
                        <a:lnSpc>
                          <a:spcPct val="100000"/>
                        </a:lnSpc>
                        <a:spcBef>
                          <a:spcPts val="160"/>
                        </a:spcBef>
                      </a:pPr>
                      <a:r>
                        <a:rPr sz="2000" dirty="0">
                          <a:latin typeface="Arial"/>
                          <a:cs typeface="Arial"/>
                        </a:rPr>
                        <a:t>(4)</a:t>
                      </a:r>
                      <a:endParaRPr sz="2000">
                        <a:latin typeface="Arial"/>
                        <a:cs typeface="Arial"/>
                      </a:endParaRPr>
                    </a:p>
                  </a:txBody>
                  <a:tcPr marL="0" marR="0" marT="20320" marB="0"/>
                </a:tc>
                <a:tc>
                  <a:txBody>
                    <a:bodyPr/>
                    <a:lstStyle/>
                    <a:p>
                      <a:pPr marL="455930">
                        <a:lnSpc>
                          <a:spcPts val="2640"/>
                        </a:lnSpc>
                      </a:pPr>
                      <a:r>
                        <a:rPr sz="2400" b="1" dirty="0">
                          <a:latin typeface="Courier New"/>
                          <a:cs typeface="Courier New"/>
                        </a:rPr>
                        <a:t>00000100</a:t>
                      </a:r>
                      <a:endParaRPr sz="2400">
                        <a:latin typeface="Courier New"/>
                        <a:cs typeface="Courier New"/>
                      </a:endParaRPr>
                    </a:p>
                  </a:txBody>
                  <a:tcPr marL="0" marR="0" marT="0" marB="0"/>
                </a:tc>
                <a:tc>
                  <a:txBody>
                    <a:bodyPr/>
                    <a:lstStyle/>
                    <a:p>
                      <a:pPr marL="93345">
                        <a:lnSpc>
                          <a:spcPct val="100000"/>
                        </a:lnSpc>
                        <a:spcBef>
                          <a:spcPts val="160"/>
                        </a:spcBef>
                      </a:pPr>
                      <a:r>
                        <a:rPr sz="2000" dirty="0">
                          <a:latin typeface="Arial"/>
                          <a:cs typeface="Arial"/>
                        </a:rPr>
                        <a:t>(still</a:t>
                      </a:r>
                      <a:r>
                        <a:rPr sz="2000" spc="-20" dirty="0">
                          <a:latin typeface="Arial"/>
                          <a:cs typeface="Arial"/>
                        </a:rPr>
                        <a:t> </a:t>
                      </a:r>
                      <a:r>
                        <a:rPr sz="2000" dirty="0">
                          <a:latin typeface="Arial"/>
                          <a:cs typeface="Arial"/>
                        </a:rPr>
                        <a:t>4)</a:t>
                      </a:r>
                      <a:endParaRPr sz="2000">
                        <a:latin typeface="Arial"/>
                        <a:cs typeface="Arial"/>
                      </a:endParaRPr>
                    </a:p>
                  </a:txBody>
                  <a:tcPr marL="0" marR="0" marT="20320" marB="0"/>
                </a:tc>
                <a:extLst>
                  <a:ext uri="{0D108BD9-81ED-4DB2-BD59-A6C34878D82A}">
                    <a16:rowId xmlns:a16="http://schemas.microsoft.com/office/drawing/2014/main" val="10001"/>
                  </a:ext>
                </a:extLst>
              </a:tr>
              <a:tr h="363775">
                <a:tc>
                  <a:txBody>
                    <a:bodyPr/>
                    <a:lstStyle/>
                    <a:p>
                      <a:pPr marL="31750">
                        <a:lnSpc>
                          <a:spcPts val="2625"/>
                        </a:lnSpc>
                      </a:pPr>
                      <a:r>
                        <a:rPr sz="2400" b="1" dirty="0">
                          <a:latin typeface="Courier New"/>
                          <a:cs typeface="Courier New"/>
                        </a:rPr>
                        <a:t>1100</a:t>
                      </a:r>
                      <a:endParaRPr sz="2400">
                        <a:latin typeface="Courier New"/>
                        <a:cs typeface="Courier New"/>
                      </a:endParaRPr>
                    </a:p>
                  </a:txBody>
                  <a:tcPr marL="0" marR="0" marT="0" marB="0"/>
                </a:tc>
                <a:tc>
                  <a:txBody>
                    <a:bodyPr/>
                    <a:lstStyle/>
                    <a:p>
                      <a:pPr marL="65405">
                        <a:lnSpc>
                          <a:spcPct val="100000"/>
                        </a:lnSpc>
                        <a:spcBef>
                          <a:spcPts val="140"/>
                        </a:spcBef>
                      </a:pPr>
                      <a:r>
                        <a:rPr sz="2000" dirty="0">
                          <a:latin typeface="Arial"/>
                          <a:cs typeface="Arial"/>
                        </a:rPr>
                        <a:t>(-4)</a:t>
                      </a:r>
                      <a:endParaRPr sz="2000">
                        <a:latin typeface="Arial"/>
                        <a:cs typeface="Arial"/>
                      </a:endParaRPr>
                    </a:p>
                  </a:txBody>
                  <a:tcPr marL="0" marR="0" marT="17780" marB="0"/>
                </a:tc>
                <a:tc>
                  <a:txBody>
                    <a:bodyPr/>
                    <a:lstStyle/>
                    <a:p>
                      <a:pPr marL="455930">
                        <a:lnSpc>
                          <a:spcPts val="2625"/>
                        </a:lnSpc>
                      </a:pPr>
                      <a:r>
                        <a:rPr sz="2400" b="1" dirty="0">
                          <a:latin typeface="Courier New"/>
                          <a:cs typeface="Courier New"/>
                        </a:rPr>
                        <a:t>00001100</a:t>
                      </a:r>
                      <a:endParaRPr sz="2400">
                        <a:latin typeface="Courier New"/>
                        <a:cs typeface="Courier New"/>
                      </a:endParaRPr>
                    </a:p>
                  </a:txBody>
                  <a:tcPr marL="0" marR="0" marT="0" marB="0"/>
                </a:tc>
                <a:tc>
                  <a:txBody>
                    <a:bodyPr/>
                    <a:lstStyle/>
                    <a:p>
                      <a:pPr marL="93345">
                        <a:lnSpc>
                          <a:spcPct val="100000"/>
                        </a:lnSpc>
                        <a:spcBef>
                          <a:spcPts val="140"/>
                        </a:spcBef>
                      </a:pPr>
                      <a:r>
                        <a:rPr sz="2000" dirty="0">
                          <a:latin typeface="UKIJ Kawak 3D"/>
                          <a:cs typeface="UKIJ Kawak 3D"/>
                        </a:rPr>
                        <a:t>(</a:t>
                      </a:r>
                      <a:r>
                        <a:rPr sz="2000" dirty="0">
                          <a:latin typeface="Arial"/>
                          <a:cs typeface="Arial"/>
                        </a:rPr>
                        <a:t>12, not</a:t>
                      </a:r>
                      <a:r>
                        <a:rPr sz="2000" spc="-95" dirty="0">
                          <a:latin typeface="Arial"/>
                          <a:cs typeface="Arial"/>
                        </a:rPr>
                        <a:t> </a:t>
                      </a:r>
                      <a:r>
                        <a:rPr sz="2000" dirty="0">
                          <a:latin typeface="Arial"/>
                          <a:cs typeface="Arial"/>
                        </a:rPr>
                        <a:t>-4)</a:t>
                      </a:r>
                      <a:endParaRPr sz="2000">
                        <a:latin typeface="Arial"/>
                        <a:cs typeface="Arial"/>
                      </a:endParaRPr>
                    </a:p>
                  </a:txBody>
                  <a:tcPr marL="0" marR="0" marT="17780" marB="0"/>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nvGraphicFramePr>
        <p:xfrm>
          <a:off x="1353819" y="4625002"/>
          <a:ext cx="4721224" cy="1109135"/>
        </p:xfrm>
        <a:graphic>
          <a:graphicData uri="http://schemas.openxmlformats.org/drawingml/2006/table">
            <a:tbl>
              <a:tblPr firstRow="1" bandRow="1">
                <a:tableStyleId>{2D5ABB26-0587-4C30-8999-92F81FD0307C}</a:tableStyleId>
              </a:tblPr>
              <a:tblGrid>
                <a:gridCol w="829310">
                  <a:extLst>
                    <a:ext uri="{9D8B030D-6E8A-4147-A177-3AD203B41FA5}">
                      <a16:colId xmlns:a16="http://schemas.microsoft.com/office/drawing/2014/main" val="20000"/>
                    </a:ext>
                  </a:extLst>
                </a:gridCol>
                <a:gridCol w="918844">
                  <a:extLst>
                    <a:ext uri="{9D8B030D-6E8A-4147-A177-3AD203B41FA5}">
                      <a16:colId xmlns:a16="http://schemas.microsoft.com/office/drawing/2014/main" val="20001"/>
                    </a:ext>
                  </a:extLst>
                </a:gridCol>
                <a:gridCol w="201295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61052">
                <a:tc>
                  <a:txBody>
                    <a:bodyPr/>
                    <a:lstStyle/>
                    <a:p>
                      <a:pPr marL="31750">
                        <a:lnSpc>
                          <a:spcPts val="2655"/>
                        </a:lnSpc>
                      </a:pPr>
                      <a:r>
                        <a:rPr sz="2400" b="1" u="heavy" spc="-5" dirty="0">
                          <a:uFill>
                            <a:solidFill>
                              <a:srgbClr val="000000"/>
                            </a:solidFill>
                          </a:uFill>
                          <a:latin typeface="Arial"/>
                          <a:cs typeface="Arial"/>
                        </a:rPr>
                        <a:t>4-bit</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455930">
                        <a:lnSpc>
                          <a:spcPts val="2655"/>
                        </a:lnSpc>
                      </a:pPr>
                      <a:r>
                        <a:rPr sz="2400" b="1" u="heavy" spc="-5" dirty="0">
                          <a:uFill>
                            <a:solidFill>
                              <a:srgbClr val="000000"/>
                            </a:solidFill>
                          </a:uFill>
                          <a:latin typeface="Arial"/>
                          <a:cs typeface="Arial"/>
                        </a:rPr>
                        <a:t>8-bit</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0"/>
                  </a:ext>
                </a:extLst>
              </a:tr>
              <a:tr h="384308">
                <a:tc>
                  <a:txBody>
                    <a:bodyPr/>
                    <a:lstStyle/>
                    <a:p>
                      <a:pPr marL="31750">
                        <a:lnSpc>
                          <a:spcPts val="2640"/>
                        </a:lnSpc>
                      </a:pPr>
                      <a:r>
                        <a:rPr sz="2400" b="1" dirty="0">
                          <a:latin typeface="Courier New"/>
                          <a:cs typeface="Courier New"/>
                        </a:rPr>
                        <a:t>0100</a:t>
                      </a:r>
                      <a:endParaRPr sz="2400">
                        <a:latin typeface="Courier New"/>
                        <a:cs typeface="Courier New"/>
                      </a:endParaRPr>
                    </a:p>
                  </a:txBody>
                  <a:tcPr marL="0" marR="0" marT="0" marB="0"/>
                </a:tc>
                <a:tc>
                  <a:txBody>
                    <a:bodyPr/>
                    <a:lstStyle/>
                    <a:p>
                      <a:pPr marL="65405">
                        <a:lnSpc>
                          <a:spcPct val="100000"/>
                        </a:lnSpc>
                        <a:spcBef>
                          <a:spcPts val="160"/>
                        </a:spcBef>
                      </a:pPr>
                      <a:r>
                        <a:rPr sz="2000" dirty="0">
                          <a:latin typeface="Arial"/>
                          <a:cs typeface="Arial"/>
                        </a:rPr>
                        <a:t>(4)</a:t>
                      </a:r>
                      <a:endParaRPr sz="2000">
                        <a:latin typeface="Arial"/>
                        <a:cs typeface="Arial"/>
                      </a:endParaRPr>
                    </a:p>
                  </a:txBody>
                  <a:tcPr marL="0" marR="0" marT="20320" marB="0"/>
                </a:tc>
                <a:tc>
                  <a:txBody>
                    <a:bodyPr/>
                    <a:lstStyle/>
                    <a:p>
                      <a:pPr marL="455930">
                        <a:lnSpc>
                          <a:spcPts val="2640"/>
                        </a:lnSpc>
                      </a:pPr>
                      <a:r>
                        <a:rPr sz="2400" b="1" dirty="0">
                          <a:latin typeface="Courier New"/>
                          <a:cs typeface="Courier New"/>
                        </a:rPr>
                        <a:t>00000100</a:t>
                      </a:r>
                      <a:endParaRPr sz="2400">
                        <a:latin typeface="Courier New"/>
                        <a:cs typeface="Courier New"/>
                      </a:endParaRPr>
                    </a:p>
                  </a:txBody>
                  <a:tcPr marL="0" marR="0" marT="0" marB="0"/>
                </a:tc>
                <a:tc>
                  <a:txBody>
                    <a:bodyPr/>
                    <a:lstStyle/>
                    <a:p>
                      <a:pPr marL="93345">
                        <a:lnSpc>
                          <a:spcPct val="100000"/>
                        </a:lnSpc>
                        <a:spcBef>
                          <a:spcPts val="160"/>
                        </a:spcBef>
                      </a:pPr>
                      <a:r>
                        <a:rPr sz="2000" dirty="0">
                          <a:latin typeface="Arial"/>
                          <a:cs typeface="Arial"/>
                        </a:rPr>
                        <a:t>(still</a:t>
                      </a:r>
                      <a:r>
                        <a:rPr sz="2000" spc="-45" dirty="0">
                          <a:latin typeface="Arial"/>
                          <a:cs typeface="Arial"/>
                        </a:rPr>
                        <a:t> </a:t>
                      </a:r>
                      <a:r>
                        <a:rPr sz="2000" dirty="0">
                          <a:latin typeface="Arial"/>
                          <a:cs typeface="Arial"/>
                        </a:rPr>
                        <a:t>4)</a:t>
                      </a:r>
                      <a:endParaRPr sz="2000">
                        <a:latin typeface="Arial"/>
                        <a:cs typeface="Arial"/>
                      </a:endParaRPr>
                    </a:p>
                  </a:txBody>
                  <a:tcPr marL="0" marR="0" marT="20320" marB="0"/>
                </a:tc>
                <a:extLst>
                  <a:ext uri="{0D108BD9-81ED-4DB2-BD59-A6C34878D82A}">
                    <a16:rowId xmlns:a16="http://schemas.microsoft.com/office/drawing/2014/main" val="10001"/>
                  </a:ext>
                </a:extLst>
              </a:tr>
              <a:tr h="363775">
                <a:tc>
                  <a:txBody>
                    <a:bodyPr/>
                    <a:lstStyle/>
                    <a:p>
                      <a:pPr marL="31750">
                        <a:lnSpc>
                          <a:spcPts val="2625"/>
                        </a:lnSpc>
                      </a:pPr>
                      <a:r>
                        <a:rPr sz="2400" b="1" dirty="0">
                          <a:latin typeface="Courier New"/>
                          <a:cs typeface="Courier New"/>
                        </a:rPr>
                        <a:t>1100</a:t>
                      </a:r>
                      <a:endParaRPr sz="2400">
                        <a:latin typeface="Courier New"/>
                        <a:cs typeface="Courier New"/>
                      </a:endParaRPr>
                    </a:p>
                  </a:txBody>
                  <a:tcPr marL="0" marR="0" marT="0" marB="0"/>
                </a:tc>
                <a:tc>
                  <a:txBody>
                    <a:bodyPr/>
                    <a:lstStyle/>
                    <a:p>
                      <a:pPr marL="65405">
                        <a:lnSpc>
                          <a:spcPct val="100000"/>
                        </a:lnSpc>
                        <a:spcBef>
                          <a:spcPts val="140"/>
                        </a:spcBef>
                      </a:pPr>
                      <a:r>
                        <a:rPr sz="2000" dirty="0">
                          <a:latin typeface="Arial"/>
                          <a:cs typeface="Arial"/>
                        </a:rPr>
                        <a:t>(-4)</a:t>
                      </a:r>
                      <a:endParaRPr sz="2000">
                        <a:latin typeface="Arial"/>
                        <a:cs typeface="Arial"/>
                      </a:endParaRPr>
                    </a:p>
                  </a:txBody>
                  <a:tcPr marL="0" marR="0" marT="17780" marB="0"/>
                </a:tc>
                <a:tc>
                  <a:txBody>
                    <a:bodyPr/>
                    <a:lstStyle/>
                    <a:p>
                      <a:pPr marL="455930">
                        <a:lnSpc>
                          <a:spcPts val="2625"/>
                        </a:lnSpc>
                      </a:pPr>
                      <a:r>
                        <a:rPr sz="2400" b="1" dirty="0">
                          <a:latin typeface="Courier New"/>
                          <a:cs typeface="Courier New"/>
                        </a:rPr>
                        <a:t>11111100</a:t>
                      </a:r>
                      <a:endParaRPr sz="2400">
                        <a:latin typeface="Courier New"/>
                        <a:cs typeface="Courier New"/>
                      </a:endParaRPr>
                    </a:p>
                  </a:txBody>
                  <a:tcPr marL="0" marR="0" marT="0" marB="0"/>
                </a:tc>
                <a:tc>
                  <a:txBody>
                    <a:bodyPr/>
                    <a:lstStyle/>
                    <a:p>
                      <a:pPr marL="93345">
                        <a:lnSpc>
                          <a:spcPct val="100000"/>
                        </a:lnSpc>
                        <a:spcBef>
                          <a:spcPts val="140"/>
                        </a:spcBef>
                      </a:pPr>
                      <a:r>
                        <a:rPr sz="2000" dirty="0">
                          <a:latin typeface="Arial"/>
                          <a:cs typeface="Arial"/>
                        </a:rPr>
                        <a:t>(still</a:t>
                      </a:r>
                      <a:r>
                        <a:rPr sz="2000" spc="-70" dirty="0">
                          <a:latin typeface="Arial"/>
                          <a:cs typeface="Arial"/>
                        </a:rPr>
                        <a:t> </a:t>
                      </a:r>
                      <a:r>
                        <a:rPr sz="2000" dirty="0">
                          <a:latin typeface="Arial"/>
                          <a:cs typeface="Arial"/>
                        </a:rPr>
                        <a:t>-4)</a:t>
                      </a:r>
                      <a:endParaRPr sz="2000">
                        <a:latin typeface="Arial"/>
                        <a:cs typeface="Arial"/>
                      </a:endParaRPr>
                    </a:p>
                  </a:txBody>
                  <a:tcPr marL="0" marR="0" marT="17780" marB="0"/>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CE55-CC02-4D1C-A459-24854C4BD20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18E0E79-9D62-4B71-A70E-38ACBD5B88FA}"/>
              </a:ext>
            </a:extLst>
          </p:cNvPr>
          <p:cNvSpPr>
            <a:spLocks noGrp="1"/>
          </p:cNvSpPr>
          <p:nvPr>
            <p:ph type="body" idx="1"/>
          </p:nvPr>
        </p:nvSpPr>
        <p:spPr>
          <a:xfrm>
            <a:off x="478971" y="1314062"/>
            <a:ext cx="6849745" cy="1905000"/>
          </a:xfrm>
        </p:spPr>
        <p:txBody>
          <a:bodyPr/>
          <a:lstStyle/>
          <a:p>
            <a:r>
              <a:rPr lang="en-US" dirty="0"/>
              <a:t>If 2 Two's Complement numbers are added, and they both have the same sign (both positive or both negative), then overflow occurs if and only if the result has the opposite sign. Overflow never occurs when adding operands with different signs.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Rectangle 5">
            <a:extLst>
              <a:ext uri="{FF2B5EF4-FFF2-40B4-BE49-F238E27FC236}">
                <a16:creationId xmlns:a16="http://schemas.microsoft.com/office/drawing/2014/main" id="{2022A30A-A9D7-4AA7-AC68-5C0C9757F603}"/>
              </a:ext>
            </a:extLst>
          </p:cNvPr>
          <p:cNvSpPr>
            <a:spLocks noChangeArrowheads="1"/>
          </p:cNvSpPr>
          <p:nvPr/>
        </p:nvSpPr>
        <p:spPr bwMode="auto">
          <a:xfrm>
            <a:off x="502298" y="3084497"/>
            <a:ext cx="665829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Example: Using 4-bit Two's Complement numbers (−8 ≤ x ≤ +7)</a:t>
            </a:r>
            <a:endParaRPr kumimoji="0" lang="en-US" altLang="en-US" sz="10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(−7) 1001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+(−6) 1010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 (−13) 1 0011 = 3 : Overflow (largest −</a:t>
            </a:r>
            <a:r>
              <a:rPr kumimoji="0" lang="en-US" altLang="en-US" sz="1000" b="0" i="0" u="none" strike="noStrike" cap="none" normalizeH="0" baseline="0" dirty="0" err="1">
                <a:ln>
                  <a:noFill/>
                </a:ln>
                <a:solidFill>
                  <a:srgbClr val="000000"/>
                </a:solidFill>
                <a:effectLst/>
                <a:latin typeface="Arial Unicode MS"/>
              </a:rPr>
              <a:t>ve</a:t>
            </a:r>
            <a:r>
              <a:rPr kumimoji="0" lang="en-US" altLang="en-US" sz="1000" b="0" i="0" u="none" strike="noStrike" cap="none" normalizeH="0" baseline="0" dirty="0">
                <a:ln>
                  <a:noFill/>
                </a:ln>
                <a:solidFill>
                  <a:srgbClr val="000000"/>
                </a:solidFill>
                <a:effectLst/>
                <a:latin typeface="Arial Unicode MS"/>
              </a:rPr>
              <a:t> number is −8)</a:t>
            </a:r>
            <a:r>
              <a:rPr kumimoji="0" lang="en-US" altLang="en-US" sz="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8866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22</a:t>
            </a:fld>
            <a:endParaRPr dirty="0"/>
          </a:p>
        </p:txBody>
      </p:sp>
      <p:sp>
        <p:nvSpPr>
          <p:cNvPr id="3" name="object 3"/>
          <p:cNvSpPr txBox="1">
            <a:spLocks noGrp="1"/>
          </p:cNvSpPr>
          <p:nvPr>
            <p:ph type="title"/>
          </p:nvPr>
        </p:nvSpPr>
        <p:spPr>
          <a:xfrm>
            <a:off x="306070" y="635000"/>
            <a:ext cx="1546860" cy="452120"/>
          </a:xfrm>
          <a:prstGeom prst="rect">
            <a:avLst/>
          </a:prstGeom>
        </p:spPr>
        <p:txBody>
          <a:bodyPr vert="horz" wrap="square" lIns="0" tIns="12700" rIns="0" bIns="0" rtlCol="0">
            <a:spAutoFit/>
          </a:bodyPr>
          <a:lstStyle/>
          <a:p>
            <a:pPr marL="12700">
              <a:lnSpc>
                <a:spcPct val="100000"/>
              </a:lnSpc>
              <a:spcBef>
                <a:spcPts val="100"/>
              </a:spcBef>
            </a:pPr>
            <a:r>
              <a:rPr spc="-10" dirty="0"/>
              <a:t>O</a:t>
            </a:r>
            <a:r>
              <a:rPr spc="-5" dirty="0"/>
              <a:t>ver</a:t>
            </a:r>
            <a:r>
              <a:rPr spc="10" dirty="0"/>
              <a:t>f</a:t>
            </a:r>
            <a:r>
              <a:rPr spc="-5" dirty="0"/>
              <a:t>l</a:t>
            </a:r>
            <a:r>
              <a:rPr spc="-10" dirty="0"/>
              <a:t>o</a:t>
            </a:r>
            <a:r>
              <a:rPr dirty="0"/>
              <a:t>w</a:t>
            </a:r>
          </a:p>
        </p:txBody>
      </p:sp>
      <p:sp>
        <p:nvSpPr>
          <p:cNvPr id="4" name="object 4"/>
          <p:cNvSpPr txBox="1"/>
          <p:nvPr/>
        </p:nvSpPr>
        <p:spPr>
          <a:xfrm>
            <a:off x="306070" y="1154429"/>
            <a:ext cx="8192134" cy="739140"/>
          </a:xfrm>
          <a:prstGeom prst="rect">
            <a:avLst/>
          </a:prstGeom>
        </p:spPr>
        <p:txBody>
          <a:bodyPr vert="horz" wrap="square" lIns="0" tIns="38735" rIns="0" bIns="0" rtlCol="0">
            <a:spAutoFit/>
          </a:bodyPr>
          <a:lstStyle/>
          <a:p>
            <a:pPr marL="12700" marR="5080">
              <a:lnSpc>
                <a:spcPts val="2740"/>
              </a:lnSpc>
              <a:spcBef>
                <a:spcPts val="305"/>
              </a:spcBef>
            </a:pPr>
            <a:r>
              <a:rPr sz="2400" b="1" spc="-5" dirty="0">
                <a:latin typeface="Arial"/>
                <a:cs typeface="Arial"/>
              </a:rPr>
              <a:t>If operands </a:t>
            </a:r>
            <a:r>
              <a:rPr sz="2400" b="1" dirty="0">
                <a:latin typeface="Arial"/>
                <a:cs typeface="Arial"/>
              </a:rPr>
              <a:t>are too big, then sum </a:t>
            </a:r>
            <a:r>
              <a:rPr sz="2400" b="1" spc="-5" dirty="0">
                <a:latin typeface="Arial"/>
                <a:cs typeface="Arial"/>
              </a:rPr>
              <a:t>cannot be represented  as an </a:t>
            </a:r>
            <a:r>
              <a:rPr sz="2400" b="1" i="1" spc="-5" dirty="0">
                <a:latin typeface="Arial"/>
                <a:cs typeface="Arial"/>
              </a:rPr>
              <a:t>n</a:t>
            </a:r>
            <a:r>
              <a:rPr sz="2400" b="1" spc="-5" dirty="0">
                <a:latin typeface="Arial"/>
                <a:cs typeface="Arial"/>
              </a:rPr>
              <a:t>-bit 2’s comp</a:t>
            </a:r>
            <a:r>
              <a:rPr sz="2400" b="1" spc="20" dirty="0">
                <a:latin typeface="Arial"/>
                <a:cs typeface="Arial"/>
              </a:rPr>
              <a:t> </a:t>
            </a:r>
            <a:r>
              <a:rPr sz="2400" b="1" spc="-5" dirty="0">
                <a:latin typeface="Arial"/>
                <a:cs typeface="Arial"/>
              </a:rPr>
              <a:t>number.</a:t>
            </a:r>
            <a:endParaRPr sz="2400">
              <a:latin typeface="Arial"/>
              <a:cs typeface="Arial"/>
            </a:endParaRPr>
          </a:p>
        </p:txBody>
      </p:sp>
      <p:sp>
        <p:nvSpPr>
          <p:cNvPr id="5" name="object 5"/>
          <p:cNvSpPr txBox="1"/>
          <p:nvPr/>
        </p:nvSpPr>
        <p:spPr>
          <a:xfrm>
            <a:off x="306070" y="3558793"/>
            <a:ext cx="5634355" cy="1934210"/>
          </a:xfrm>
          <a:prstGeom prst="rect">
            <a:avLst/>
          </a:prstGeom>
        </p:spPr>
        <p:txBody>
          <a:bodyPr vert="horz" wrap="square" lIns="0" tIns="71755" rIns="0" bIns="0" rtlCol="0">
            <a:spAutoFit/>
          </a:bodyPr>
          <a:lstStyle/>
          <a:p>
            <a:pPr marL="12700">
              <a:lnSpc>
                <a:spcPct val="100000"/>
              </a:lnSpc>
              <a:spcBef>
                <a:spcPts val="565"/>
              </a:spcBef>
            </a:pPr>
            <a:r>
              <a:rPr sz="2400" b="1" spc="-5" dirty="0">
                <a:latin typeface="Arial"/>
                <a:cs typeface="Arial"/>
              </a:rPr>
              <a:t>We have </a:t>
            </a:r>
            <a:r>
              <a:rPr sz="2400" b="1" dirty="0">
                <a:latin typeface="Arial"/>
                <a:cs typeface="Arial"/>
              </a:rPr>
              <a:t>overflow</a:t>
            </a:r>
            <a:r>
              <a:rPr sz="2400" b="1" spc="20" dirty="0">
                <a:latin typeface="Arial"/>
                <a:cs typeface="Arial"/>
              </a:rPr>
              <a:t> </a:t>
            </a:r>
            <a:r>
              <a:rPr sz="2400" b="1" spc="-5" dirty="0">
                <a:latin typeface="Arial"/>
                <a:cs typeface="Arial"/>
              </a:rPr>
              <a:t>if:</a:t>
            </a:r>
            <a:endParaRPr sz="2400">
              <a:latin typeface="Arial"/>
              <a:cs typeface="Arial"/>
            </a:endParaRPr>
          </a:p>
          <a:p>
            <a:pPr marL="588010" indent="-233679">
              <a:lnSpc>
                <a:spcPct val="100000"/>
              </a:lnSpc>
              <a:spcBef>
                <a:spcPts val="390"/>
              </a:spcBef>
              <a:buFont typeface="Arial"/>
              <a:buChar char="•"/>
              <a:tabLst>
                <a:tab pos="587375" algn="l"/>
                <a:tab pos="588010" algn="l"/>
              </a:tabLst>
            </a:pPr>
            <a:r>
              <a:rPr sz="2000" b="1" spc="-5" dirty="0">
                <a:latin typeface="Arial"/>
                <a:cs typeface="Arial"/>
              </a:rPr>
              <a:t>signs of </a:t>
            </a:r>
            <a:r>
              <a:rPr sz="2000" b="1" dirty="0">
                <a:latin typeface="Arial"/>
                <a:cs typeface="Arial"/>
              </a:rPr>
              <a:t>both </a:t>
            </a:r>
            <a:r>
              <a:rPr sz="2000" b="1" spc="-5" dirty="0">
                <a:latin typeface="Arial"/>
                <a:cs typeface="Arial"/>
              </a:rPr>
              <a:t>operands are </a:t>
            </a:r>
            <a:r>
              <a:rPr sz="2000" b="1" dirty="0">
                <a:latin typeface="Arial"/>
                <a:cs typeface="Arial"/>
              </a:rPr>
              <a:t>the same,</a:t>
            </a:r>
            <a:r>
              <a:rPr sz="2000" b="1" spc="-10" dirty="0">
                <a:latin typeface="Arial"/>
                <a:cs typeface="Arial"/>
              </a:rPr>
              <a:t> </a:t>
            </a:r>
            <a:r>
              <a:rPr sz="2000" b="1" dirty="0">
                <a:latin typeface="Arial"/>
                <a:cs typeface="Arial"/>
              </a:rPr>
              <a:t>and</a:t>
            </a:r>
            <a:endParaRPr sz="2000">
              <a:latin typeface="Arial"/>
              <a:cs typeface="Arial"/>
            </a:endParaRPr>
          </a:p>
          <a:p>
            <a:pPr marL="588010" indent="-233679">
              <a:lnSpc>
                <a:spcPct val="100000"/>
              </a:lnSpc>
              <a:spcBef>
                <a:spcPts val="370"/>
              </a:spcBef>
              <a:buFont typeface="Arial"/>
              <a:buChar char="•"/>
              <a:tabLst>
                <a:tab pos="587375" algn="l"/>
                <a:tab pos="588010" algn="l"/>
              </a:tabLst>
            </a:pPr>
            <a:r>
              <a:rPr sz="2000" b="1" dirty="0">
                <a:latin typeface="Arial"/>
                <a:cs typeface="Arial"/>
              </a:rPr>
              <a:t>sign of sum is</a:t>
            </a:r>
            <a:r>
              <a:rPr sz="2000" b="1" spc="-35" dirty="0">
                <a:latin typeface="Arial"/>
                <a:cs typeface="Arial"/>
              </a:rPr>
              <a:t> </a:t>
            </a:r>
            <a:r>
              <a:rPr sz="2000" b="1" spc="-5" dirty="0">
                <a:latin typeface="Arial"/>
                <a:cs typeface="Arial"/>
              </a:rPr>
              <a:t>different.</a:t>
            </a:r>
            <a:endParaRPr sz="2000">
              <a:latin typeface="Arial"/>
              <a:cs typeface="Arial"/>
            </a:endParaRPr>
          </a:p>
          <a:p>
            <a:pPr marL="12700">
              <a:lnSpc>
                <a:spcPct val="100000"/>
              </a:lnSpc>
              <a:spcBef>
                <a:spcPts val="450"/>
              </a:spcBef>
            </a:pPr>
            <a:r>
              <a:rPr sz="2400" b="1" spc="-5" dirty="0">
                <a:latin typeface="Arial"/>
                <a:cs typeface="Arial"/>
              </a:rPr>
              <a:t>Another </a:t>
            </a:r>
            <a:r>
              <a:rPr sz="2400" b="1" dirty="0">
                <a:latin typeface="Arial"/>
                <a:cs typeface="Arial"/>
              </a:rPr>
              <a:t>test -- </a:t>
            </a:r>
            <a:r>
              <a:rPr sz="2400" b="1" spc="-5" dirty="0">
                <a:latin typeface="Arial"/>
                <a:cs typeface="Arial"/>
              </a:rPr>
              <a:t>easy </a:t>
            </a:r>
            <a:r>
              <a:rPr sz="2400" b="1" spc="-15" dirty="0">
                <a:latin typeface="Arial"/>
                <a:cs typeface="Arial"/>
              </a:rPr>
              <a:t>for</a:t>
            </a:r>
            <a:r>
              <a:rPr sz="2400" b="1" spc="5" dirty="0">
                <a:latin typeface="Arial"/>
                <a:cs typeface="Arial"/>
              </a:rPr>
              <a:t> </a:t>
            </a:r>
            <a:r>
              <a:rPr sz="2400" b="1" spc="-5" dirty="0">
                <a:latin typeface="Arial"/>
                <a:cs typeface="Arial"/>
              </a:rPr>
              <a:t>hardware:</a:t>
            </a:r>
            <a:endParaRPr sz="2400">
              <a:latin typeface="Arial"/>
              <a:cs typeface="Arial"/>
            </a:endParaRPr>
          </a:p>
          <a:p>
            <a:pPr marL="588010" indent="-233679">
              <a:lnSpc>
                <a:spcPct val="100000"/>
              </a:lnSpc>
              <a:spcBef>
                <a:spcPts val="390"/>
              </a:spcBef>
              <a:buFont typeface="Arial"/>
              <a:buChar char="•"/>
              <a:tabLst>
                <a:tab pos="587375" algn="l"/>
                <a:tab pos="588010" algn="l"/>
              </a:tabLst>
            </a:pPr>
            <a:r>
              <a:rPr sz="2000" b="1" dirty="0">
                <a:latin typeface="Arial"/>
                <a:cs typeface="Arial"/>
              </a:rPr>
              <a:t>carry </a:t>
            </a:r>
            <a:r>
              <a:rPr sz="2000" b="1" spc="-5" dirty="0">
                <a:latin typeface="Arial"/>
                <a:cs typeface="Arial"/>
              </a:rPr>
              <a:t>into </a:t>
            </a:r>
            <a:r>
              <a:rPr sz="2000" b="1" dirty="0">
                <a:latin typeface="Arial"/>
                <a:cs typeface="Arial"/>
              </a:rPr>
              <a:t>MS </a:t>
            </a:r>
            <a:r>
              <a:rPr sz="2000" b="1" spc="-5" dirty="0">
                <a:latin typeface="Arial"/>
                <a:cs typeface="Arial"/>
              </a:rPr>
              <a:t>bit </a:t>
            </a:r>
            <a:r>
              <a:rPr sz="2000" b="1" dirty="0">
                <a:latin typeface="Arial"/>
                <a:cs typeface="Arial"/>
              </a:rPr>
              <a:t>does </a:t>
            </a:r>
            <a:r>
              <a:rPr sz="2000" b="1" spc="-5" dirty="0">
                <a:latin typeface="Arial"/>
                <a:cs typeface="Arial"/>
              </a:rPr>
              <a:t>not </a:t>
            </a:r>
            <a:r>
              <a:rPr sz="2000" b="1" dirty="0">
                <a:latin typeface="Arial"/>
                <a:cs typeface="Arial"/>
              </a:rPr>
              <a:t>equal </a:t>
            </a:r>
            <a:r>
              <a:rPr sz="2000" b="1" spc="-5" dirty="0">
                <a:latin typeface="Arial"/>
                <a:cs typeface="Arial"/>
              </a:rPr>
              <a:t>carry</a:t>
            </a:r>
            <a:r>
              <a:rPr sz="2000" b="1" spc="-130" dirty="0">
                <a:latin typeface="Arial"/>
                <a:cs typeface="Arial"/>
              </a:rPr>
              <a:t> </a:t>
            </a:r>
            <a:r>
              <a:rPr sz="2000" b="1" dirty="0">
                <a:latin typeface="Arial"/>
                <a:cs typeface="Arial"/>
              </a:rPr>
              <a:t>out</a:t>
            </a:r>
            <a:endParaRPr sz="2000">
              <a:latin typeface="Arial"/>
              <a:cs typeface="Arial"/>
            </a:endParaRPr>
          </a:p>
        </p:txBody>
      </p:sp>
      <p:graphicFrame>
        <p:nvGraphicFramePr>
          <p:cNvPr id="6" name="object 6"/>
          <p:cNvGraphicFramePr>
            <a:graphicFrameLocks noGrp="1"/>
          </p:cNvGraphicFramePr>
          <p:nvPr/>
        </p:nvGraphicFramePr>
        <p:xfrm>
          <a:off x="1487169" y="2203316"/>
          <a:ext cx="5581650" cy="1214357"/>
        </p:xfrm>
        <a:graphic>
          <a:graphicData uri="http://schemas.openxmlformats.org/drawingml/2006/table">
            <a:tbl>
              <a:tblPr firstRow="1" bandRow="1">
                <a:tableStyleId>{2D5ABB26-0587-4C30-8999-92F81FD0307C}</a:tableStyleId>
              </a:tblPr>
              <a:tblGrid>
                <a:gridCol w="1562735">
                  <a:extLst>
                    <a:ext uri="{9D8B030D-6E8A-4147-A177-3AD203B41FA5}">
                      <a16:colId xmlns:a16="http://schemas.microsoft.com/office/drawing/2014/main" val="20000"/>
                    </a:ext>
                  </a:extLst>
                </a:gridCol>
                <a:gridCol w="1189990">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901700">
                  <a:extLst>
                    <a:ext uri="{9D8B030D-6E8A-4147-A177-3AD203B41FA5}">
                      <a16:colId xmlns:a16="http://schemas.microsoft.com/office/drawing/2014/main" val="20003"/>
                    </a:ext>
                  </a:extLst>
                </a:gridCol>
              </a:tblGrid>
              <a:tr h="404614">
                <a:tc>
                  <a:txBody>
                    <a:bodyPr/>
                    <a:lstStyle/>
                    <a:p>
                      <a:pPr marR="102870" algn="r">
                        <a:lnSpc>
                          <a:spcPts val="2890"/>
                        </a:lnSpc>
                      </a:pPr>
                      <a:r>
                        <a:rPr sz="2800" b="1" dirty="0">
                          <a:latin typeface="Courier New"/>
                          <a:cs typeface="Courier New"/>
                        </a:rPr>
                        <a:t>01000</a:t>
                      </a:r>
                      <a:endParaRPr sz="2800">
                        <a:latin typeface="Courier New"/>
                        <a:cs typeface="Courier New"/>
                      </a:endParaRPr>
                    </a:p>
                  </a:txBody>
                  <a:tcPr marL="0" marR="0" marT="0" marB="0"/>
                </a:tc>
                <a:tc>
                  <a:txBody>
                    <a:bodyPr/>
                    <a:lstStyle/>
                    <a:p>
                      <a:pPr marL="110489">
                        <a:lnSpc>
                          <a:spcPts val="2810"/>
                        </a:lnSpc>
                      </a:pPr>
                      <a:r>
                        <a:rPr sz="2400" dirty="0">
                          <a:latin typeface="Arial"/>
                          <a:cs typeface="Arial"/>
                        </a:rPr>
                        <a:t>(8)</a:t>
                      </a:r>
                      <a:endParaRPr sz="2400">
                        <a:latin typeface="Arial"/>
                        <a:cs typeface="Arial"/>
                      </a:endParaRPr>
                    </a:p>
                  </a:txBody>
                  <a:tcPr marL="0" marR="0" marT="0" marB="0"/>
                </a:tc>
                <a:tc>
                  <a:txBody>
                    <a:bodyPr/>
                    <a:lstStyle/>
                    <a:p>
                      <a:pPr marR="140970" algn="r">
                        <a:lnSpc>
                          <a:spcPts val="2890"/>
                        </a:lnSpc>
                      </a:pPr>
                      <a:r>
                        <a:rPr sz="2800" b="1" dirty="0">
                          <a:latin typeface="Courier New"/>
                          <a:cs typeface="Courier New"/>
                        </a:rPr>
                        <a:t>11000</a:t>
                      </a:r>
                      <a:endParaRPr sz="2800">
                        <a:latin typeface="Courier New"/>
                        <a:cs typeface="Courier New"/>
                      </a:endParaRPr>
                    </a:p>
                  </a:txBody>
                  <a:tcPr marL="0" marR="0" marT="0" marB="0"/>
                </a:tc>
                <a:tc>
                  <a:txBody>
                    <a:bodyPr/>
                    <a:lstStyle/>
                    <a:p>
                      <a:pPr marL="148590">
                        <a:lnSpc>
                          <a:spcPts val="2810"/>
                        </a:lnSpc>
                      </a:pPr>
                      <a:r>
                        <a:rPr sz="2400" dirty="0">
                          <a:latin typeface="Arial"/>
                          <a:cs typeface="Arial"/>
                        </a:rPr>
                        <a:t>(-8)</a:t>
                      </a:r>
                      <a:endParaRPr sz="2400">
                        <a:latin typeface="Arial"/>
                        <a:cs typeface="Arial"/>
                      </a:endParaRPr>
                    </a:p>
                  </a:txBody>
                  <a:tcPr marL="0" marR="0" marT="0" marB="0"/>
                </a:tc>
                <a:extLst>
                  <a:ext uri="{0D108BD9-81ED-4DB2-BD59-A6C34878D82A}">
                    <a16:rowId xmlns:a16="http://schemas.microsoft.com/office/drawing/2014/main" val="10000"/>
                  </a:ext>
                </a:extLst>
              </a:tr>
              <a:tr h="405764">
                <a:tc>
                  <a:txBody>
                    <a:bodyPr/>
                    <a:lstStyle/>
                    <a:p>
                      <a:pPr marR="102870" algn="r">
                        <a:lnSpc>
                          <a:spcPts val="2905"/>
                        </a:lnSpc>
                      </a:pPr>
                      <a:r>
                        <a:rPr sz="2800" b="1" dirty="0">
                          <a:latin typeface="Courier New"/>
                          <a:cs typeface="Courier New"/>
                        </a:rPr>
                        <a:t>+</a:t>
                      </a:r>
                      <a:r>
                        <a:rPr sz="2800" b="1" spc="-685" dirty="0">
                          <a:latin typeface="Courier New"/>
                          <a:cs typeface="Courier New"/>
                        </a:rPr>
                        <a:t> </a:t>
                      </a:r>
                      <a:r>
                        <a:rPr sz="2800" b="1" u="heavy" dirty="0">
                          <a:uFill>
                            <a:solidFill>
                              <a:srgbClr val="000000"/>
                            </a:solidFill>
                          </a:uFill>
                          <a:latin typeface="Courier New"/>
                          <a:cs typeface="Courier New"/>
                        </a:rPr>
                        <a:t>01001</a:t>
                      </a:r>
                      <a:endParaRPr sz="2800">
                        <a:latin typeface="Courier New"/>
                        <a:cs typeface="Courier New"/>
                      </a:endParaRPr>
                    </a:p>
                  </a:txBody>
                  <a:tcPr marL="0" marR="0" marT="0" marB="0"/>
                </a:tc>
                <a:tc>
                  <a:txBody>
                    <a:bodyPr/>
                    <a:lstStyle/>
                    <a:p>
                      <a:pPr marL="110489">
                        <a:lnSpc>
                          <a:spcPts val="2825"/>
                        </a:lnSpc>
                      </a:pPr>
                      <a:r>
                        <a:rPr sz="2400" dirty="0">
                          <a:latin typeface="Arial"/>
                          <a:cs typeface="Arial"/>
                        </a:rPr>
                        <a:t>(9)</a:t>
                      </a:r>
                      <a:endParaRPr sz="2400">
                        <a:latin typeface="Arial"/>
                        <a:cs typeface="Arial"/>
                      </a:endParaRPr>
                    </a:p>
                  </a:txBody>
                  <a:tcPr marL="0" marR="0" marT="0" marB="0"/>
                </a:tc>
                <a:tc>
                  <a:txBody>
                    <a:bodyPr/>
                    <a:lstStyle/>
                    <a:p>
                      <a:pPr marR="140970" algn="r">
                        <a:lnSpc>
                          <a:spcPts val="2905"/>
                        </a:lnSpc>
                      </a:pPr>
                      <a:r>
                        <a:rPr sz="2800" b="1" dirty="0">
                          <a:latin typeface="Courier New"/>
                          <a:cs typeface="Courier New"/>
                        </a:rPr>
                        <a:t>+</a:t>
                      </a:r>
                      <a:r>
                        <a:rPr sz="2800" b="1" spc="-1285" dirty="0">
                          <a:latin typeface="Courier New"/>
                          <a:cs typeface="Courier New"/>
                        </a:rPr>
                        <a:t> </a:t>
                      </a:r>
                      <a:r>
                        <a:rPr sz="2800" b="1" u="heavy" dirty="0">
                          <a:uFill>
                            <a:solidFill>
                              <a:srgbClr val="000000"/>
                            </a:solidFill>
                          </a:uFill>
                          <a:latin typeface="Courier New"/>
                          <a:cs typeface="Courier New"/>
                        </a:rPr>
                        <a:t>10111</a:t>
                      </a:r>
                      <a:endParaRPr sz="2800">
                        <a:latin typeface="Courier New"/>
                        <a:cs typeface="Courier New"/>
                      </a:endParaRPr>
                    </a:p>
                  </a:txBody>
                  <a:tcPr marL="0" marR="0" marT="0" marB="0"/>
                </a:tc>
                <a:tc>
                  <a:txBody>
                    <a:bodyPr/>
                    <a:lstStyle/>
                    <a:p>
                      <a:pPr marL="148590">
                        <a:lnSpc>
                          <a:spcPts val="2825"/>
                        </a:lnSpc>
                      </a:pPr>
                      <a:r>
                        <a:rPr sz="2400" dirty="0">
                          <a:latin typeface="Arial"/>
                          <a:cs typeface="Arial"/>
                        </a:rPr>
                        <a:t>(-9)</a:t>
                      </a:r>
                      <a:endParaRPr sz="2400">
                        <a:latin typeface="Arial"/>
                        <a:cs typeface="Arial"/>
                      </a:endParaRPr>
                    </a:p>
                  </a:txBody>
                  <a:tcPr marL="0" marR="0" marT="0" marB="0"/>
                </a:tc>
                <a:extLst>
                  <a:ext uri="{0D108BD9-81ED-4DB2-BD59-A6C34878D82A}">
                    <a16:rowId xmlns:a16="http://schemas.microsoft.com/office/drawing/2014/main" val="10001"/>
                  </a:ext>
                </a:extLst>
              </a:tr>
              <a:tr h="403979">
                <a:tc>
                  <a:txBody>
                    <a:bodyPr/>
                    <a:lstStyle/>
                    <a:p>
                      <a:pPr marR="102870" algn="r">
                        <a:lnSpc>
                          <a:spcPts val="2900"/>
                        </a:lnSpc>
                      </a:pPr>
                      <a:r>
                        <a:rPr sz="2800" b="1" dirty="0">
                          <a:latin typeface="Courier New"/>
                          <a:cs typeface="Courier New"/>
                        </a:rPr>
                        <a:t>10001</a:t>
                      </a:r>
                      <a:endParaRPr sz="2800">
                        <a:latin typeface="Courier New"/>
                        <a:cs typeface="Courier New"/>
                      </a:endParaRPr>
                    </a:p>
                  </a:txBody>
                  <a:tcPr marL="0" marR="0" marT="0" marB="0"/>
                </a:tc>
                <a:tc>
                  <a:txBody>
                    <a:bodyPr/>
                    <a:lstStyle/>
                    <a:p>
                      <a:pPr marL="110489">
                        <a:lnSpc>
                          <a:spcPts val="2820"/>
                        </a:lnSpc>
                      </a:pPr>
                      <a:r>
                        <a:rPr sz="2400" spc="-5" dirty="0">
                          <a:latin typeface="Arial"/>
                          <a:cs typeface="Arial"/>
                        </a:rPr>
                        <a:t>(-15)</a:t>
                      </a:r>
                      <a:endParaRPr sz="2400">
                        <a:latin typeface="Arial"/>
                        <a:cs typeface="Arial"/>
                      </a:endParaRPr>
                    </a:p>
                  </a:txBody>
                  <a:tcPr marL="0" marR="0" marT="0" marB="0"/>
                </a:tc>
                <a:tc>
                  <a:txBody>
                    <a:bodyPr/>
                    <a:lstStyle/>
                    <a:p>
                      <a:pPr marR="140970" algn="r">
                        <a:lnSpc>
                          <a:spcPts val="2900"/>
                        </a:lnSpc>
                      </a:pPr>
                      <a:r>
                        <a:rPr sz="2800" b="1" dirty="0">
                          <a:latin typeface="Courier New"/>
                          <a:cs typeface="Courier New"/>
                        </a:rPr>
                        <a:t>01111</a:t>
                      </a:r>
                      <a:endParaRPr sz="2800">
                        <a:latin typeface="Courier New"/>
                        <a:cs typeface="Courier New"/>
                      </a:endParaRPr>
                    </a:p>
                  </a:txBody>
                  <a:tcPr marL="0" marR="0" marT="0" marB="0"/>
                </a:tc>
                <a:tc>
                  <a:txBody>
                    <a:bodyPr/>
                    <a:lstStyle/>
                    <a:p>
                      <a:pPr marL="148590">
                        <a:lnSpc>
                          <a:spcPts val="2820"/>
                        </a:lnSpc>
                      </a:pPr>
                      <a:r>
                        <a:rPr sz="2400" spc="-5" dirty="0">
                          <a:latin typeface="Arial"/>
                          <a:cs typeface="Arial"/>
                        </a:rPr>
                        <a:t>(+15)</a:t>
                      </a:r>
                      <a:endParaRPr sz="2400">
                        <a:latin typeface="Arial"/>
                        <a:cs typeface="Arial"/>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23</a:t>
            </a:fld>
            <a:endParaRPr dirty="0"/>
          </a:p>
        </p:txBody>
      </p:sp>
      <p:sp>
        <p:nvSpPr>
          <p:cNvPr id="3" name="object 3"/>
          <p:cNvSpPr txBox="1">
            <a:spLocks noGrp="1"/>
          </p:cNvSpPr>
          <p:nvPr>
            <p:ph type="title"/>
          </p:nvPr>
        </p:nvSpPr>
        <p:spPr>
          <a:xfrm>
            <a:off x="306070" y="635000"/>
            <a:ext cx="3243580" cy="452120"/>
          </a:xfrm>
          <a:prstGeom prst="rect">
            <a:avLst/>
          </a:prstGeom>
        </p:spPr>
        <p:txBody>
          <a:bodyPr vert="horz" wrap="square" lIns="0" tIns="12700" rIns="0" bIns="0" rtlCol="0">
            <a:spAutoFit/>
          </a:bodyPr>
          <a:lstStyle/>
          <a:p>
            <a:pPr marL="12700">
              <a:lnSpc>
                <a:spcPct val="100000"/>
              </a:lnSpc>
              <a:spcBef>
                <a:spcPts val="100"/>
              </a:spcBef>
            </a:pPr>
            <a:r>
              <a:rPr spc="-10" dirty="0"/>
              <a:t>Logical</a:t>
            </a:r>
            <a:r>
              <a:rPr spc="-40" dirty="0"/>
              <a:t> </a:t>
            </a:r>
            <a:r>
              <a:rPr spc="-5" dirty="0"/>
              <a:t>Operations</a:t>
            </a:r>
          </a:p>
        </p:txBody>
      </p:sp>
      <p:sp>
        <p:nvSpPr>
          <p:cNvPr id="4" name="object 4"/>
          <p:cNvSpPr txBox="1"/>
          <p:nvPr/>
        </p:nvSpPr>
        <p:spPr>
          <a:xfrm>
            <a:off x="306070" y="1096517"/>
            <a:ext cx="7670165" cy="802640"/>
          </a:xfrm>
          <a:prstGeom prst="rect">
            <a:avLst/>
          </a:prstGeom>
        </p:spPr>
        <p:txBody>
          <a:bodyPr vert="horz" wrap="square" lIns="0" tIns="70485" rIns="0" bIns="0" rtlCol="0">
            <a:spAutoFit/>
          </a:bodyPr>
          <a:lstStyle/>
          <a:p>
            <a:pPr marL="12700">
              <a:lnSpc>
                <a:spcPct val="100000"/>
              </a:lnSpc>
              <a:spcBef>
                <a:spcPts val="555"/>
              </a:spcBef>
            </a:pPr>
            <a:r>
              <a:rPr sz="2400" b="1" spc="-5" dirty="0">
                <a:latin typeface="Arial"/>
                <a:cs typeface="Arial"/>
              </a:rPr>
              <a:t>Operations on logical TRUE or</a:t>
            </a:r>
            <a:r>
              <a:rPr sz="2400" b="1" spc="-10" dirty="0">
                <a:latin typeface="Arial"/>
                <a:cs typeface="Arial"/>
              </a:rPr>
              <a:t> </a:t>
            </a:r>
            <a:r>
              <a:rPr sz="2400" b="1" spc="-5" dirty="0">
                <a:latin typeface="Arial"/>
                <a:cs typeface="Arial"/>
              </a:rPr>
              <a:t>FALSE</a:t>
            </a:r>
            <a:endParaRPr sz="2400">
              <a:latin typeface="Arial"/>
              <a:cs typeface="Arial"/>
            </a:endParaRPr>
          </a:p>
          <a:p>
            <a:pPr marL="588010" indent="-233679">
              <a:lnSpc>
                <a:spcPct val="100000"/>
              </a:lnSpc>
              <a:spcBef>
                <a:spcPts val="380"/>
              </a:spcBef>
              <a:buFont typeface="Arial"/>
              <a:buChar char="•"/>
              <a:tabLst>
                <a:tab pos="587375" algn="l"/>
                <a:tab pos="588010" algn="l"/>
              </a:tabLst>
            </a:pPr>
            <a:r>
              <a:rPr sz="2000" b="1" spc="20" dirty="0">
                <a:latin typeface="Arial"/>
                <a:cs typeface="Arial"/>
              </a:rPr>
              <a:t>two </a:t>
            </a:r>
            <a:r>
              <a:rPr sz="2000" b="1" dirty="0">
                <a:latin typeface="Arial"/>
                <a:cs typeface="Arial"/>
              </a:rPr>
              <a:t>states -- takes </a:t>
            </a:r>
            <a:r>
              <a:rPr sz="2000" b="1" spc="-5" dirty="0">
                <a:latin typeface="Arial"/>
                <a:cs typeface="Arial"/>
              </a:rPr>
              <a:t>one bit </a:t>
            </a:r>
            <a:r>
              <a:rPr sz="2000" b="1" spc="5" dirty="0">
                <a:latin typeface="Arial"/>
                <a:cs typeface="Arial"/>
              </a:rPr>
              <a:t>to </a:t>
            </a:r>
            <a:r>
              <a:rPr sz="2000" b="1" spc="-5" dirty="0">
                <a:latin typeface="Arial"/>
                <a:cs typeface="Arial"/>
              </a:rPr>
              <a:t>represent: </a:t>
            </a:r>
            <a:r>
              <a:rPr sz="2000" b="1" dirty="0">
                <a:latin typeface="Arial"/>
                <a:cs typeface="Arial"/>
              </a:rPr>
              <a:t>TRUE=1,</a:t>
            </a:r>
            <a:r>
              <a:rPr sz="2000" b="1" spc="-20" dirty="0">
                <a:latin typeface="Arial"/>
                <a:cs typeface="Arial"/>
              </a:rPr>
              <a:t> </a:t>
            </a:r>
            <a:r>
              <a:rPr sz="2000" b="1" dirty="0">
                <a:latin typeface="Arial"/>
                <a:cs typeface="Arial"/>
              </a:rPr>
              <a:t>FALSE=0</a:t>
            </a:r>
            <a:endParaRPr sz="2000">
              <a:latin typeface="Arial"/>
              <a:cs typeface="Arial"/>
            </a:endParaRPr>
          </a:p>
        </p:txBody>
      </p:sp>
      <p:sp>
        <p:nvSpPr>
          <p:cNvPr id="5" name="object 5"/>
          <p:cNvSpPr txBox="1"/>
          <p:nvPr/>
        </p:nvSpPr>
        <p:spPr>
          <a:xfrm>
            <a:off x="306070" y="5259577"/>
            <a:ext cx="7588884" cy="802640"/>
          </a:xfrm>
          <a:prstGeom prst="rect">
            <a:avLst/>
          </a:prstGeom>
        </p:spPr>
        <p:txBody>
          <a:bodyPr vert="horz" wrap="square" lIns="0" tIns="70485" rIns="0" bIns="0" rtlCol="0">
            <a:spAutoFit/>
          </a:bodyPr>
          <a:lstStyle/>
          <a:p>
            <a:pPr marL="12700">
              <a:lnSpc>
                <a:spcPct val="100000"/>
              </a:lnSpc>
              <a:spcBef>
                <a:spcPts val="555"/>
              </a:spcBef>
            </a:pPr>
            <a:r>
              <a:rPr sz="2400" b="1" spc="-5" dirty="0">
                <a:latin typeface="Arial"/>
                <a:cs typeface="Arial"/>
              </a:rPr>
              <a:t>View </a:t>
            </a:r>
            <a:r>
              <a:rPr sz="2400" b="1" i="1" spc="-5" dirty="0">
                <a:latin typeface="Arial"/>
                <a:cs typeface="Arial"/>
              </a:rPr>
              <a:t>n</a:t>
            </a:r>
            <a:r>
              <a:rPr sz="2400" b="1" spc="-5" dirty="0">
                <a:latin typeface="Arial"/>
                <a:cs typeface="Arial"/>
              </a:rPr>
              <a:t>-bit number </a:t>
            </a:r>
            <a:r>
              <a:rPr sz="2400" b="1" dirty="0">
                <a:latin typeface="Arial"/>
                <a:cs typeface="Arial"/>
              </a:rPr>
              <a:t>as a </a:t>
            </a:r>
            <a:r>
              <a:rPr sz="2400" b="1" spc="-5" dirty="0">
                <a:latin typeface="Arial"/>
                <a:cs typeface="Arial"/>
              </a:rPr>
              <a:t>collection of </a:t>
            </a:r>
            <a:r>
              <a:rPr sz="2400" b="1" i="1" dirty="0">
                <a:latin typeface="Arial"/>
                <a:cs typeface="Arial"/>
              </a:rPr>
              <a:t>n </a:t>
            </a:r>
            <a:r>
              <a:rPr sz="2400" b="1" spc="-5" dirty="0">
                <a:latin typeface="Arial"/>
                <a:cs typeface="Arial"/>
              </a:rPr>
              <a:t>logical</a:t>
            </a:r>
            <a:r>
              <a:rPr sz="2400" b="1" spc="85" dirty="0">
                <a:latin typeface="Arial"/>
                <a:cs typeface="Arial"/>
              </a:rPr>
              <a:t> </a:t>
            </a:r>
            <a:r>
              <a:rPr sz="2400" b="1" spc="-5" dirty="0">
                <a:latin typeface="Arial"/>
                <a:cs typeface="Arial"/>
              </a:rPr>
              <a:t>values</a:t>
            </a:r>
            <a:endParaRPr sz="2400">
              <a:latin typeface="Arial"/>
              <a:cs typeface="Arial"/>
            </a:endParaRPr>
          </a:p>
          <a:p>
            <a:pPr marL="588010" indent="-233679">
              <a:lnSpc>
                <a:spcPct val="100000"/>
              </a:lnSpc>
              <a:spcBef>
                <a:spcPts val="380"/>
              </a:spcBef>
              <a:buFont typeface="Arial"/>
              <a:buChar char="•"/>
              <a:tabLst>
                <a:tab pos="587375" algn="l"/>
                <a:tab pos="588010" algn="l"/>
              </a:tabLst>
            </a:pPr>
            <a:r>
              <a:rPr sz="2000" b="1" spc="-5" dirty="0">
                <a:latin typeface="Arial"/>
                <a:cs typeface="Arial"/>
              </a:rPr>
              <a:t>operation applied </a:t>
            </a:r>
            <a:r>
              <a:rPr sz="2000" b="1" dirty="0">
                <a:latin typeface="Arial"/>
                <a:cs typeface="Arial"/>
              </a:rPr>
              <a:t>to each </a:t>
            </a:r>
            <a:r>
              <a:rPr sz="2000" b="1" spc="-5" dirty="0">
                <a:latin typeface="Arial"/>
                <a:cs typeface="Arial"/>
              </a:rPr>
              <a:t>bit</a:t>
            </a:r>
            <a:r>
              <a:rPr sz="2000" b="1" spc="15" dirty="0">
                <a:latin typeface="Arial"/>
                <a:cs typeface="Arial"/>
              </a:rPr>
              <a:t> </a:t>
            </a:r>
            <a:r>
              <a:rPr sz="2000" b="1" spc="-5" dirty="0">
                <a:latin typeface="Arial"/>
                <a:cs typeface="Arial"/>
              </a:rPr>
              <a:t>independently</a:t>
            </a:r>
            <a:endParaRPr sz="2000">
              <a:latin typeface="Arial"/>
              <a:cs typeface="Arial"/>
            </a:endParaRPr>
          </a:p>
        </p:txBody>
      </p:sp>
      <p:graphicFrame>
        <p:nvGraphicFramePr>
          <p:cNvPr id="6" name="object 6"/>
          <p:cNvGraphicFramePr>
            <a:graphicFrameLocks noGrp="1"/>
          </p:cNvGraphicFramePr>
          <p:nvPr/>
        </p:nvGraphicFramePr>
        <p:xfrm>
          <a:off x="455930" y="2599689"/>
          <a:ext cx="7645394" cy="2062478"/>
        </p:xfrm>
        <a:graphic>
          <a:graphicData uri="http://schemas.openxmlformats.org/drawingml/2006/table">
            <a:tbl>
              <a:tblPr firstRow="1" bandRow="1">
                <a:tableStyleId>{2D5ABB26-0587-4C30-8999-92F81FD0307C}</a:tableStyleId>
              </a:tblPr>
              <a:tblGrid>
                <a:gridCol w="461009">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1592580">
                  <a:extLst>
                    <a:ext uri="{9D8B030D-6E8A-4147-A177-3AD203B41FA5}">
                      <a16:colId xmlns:a16="http://schemas.microsoft.com/office/drawing/2014/main" val="20002"/>
                    </a:ext>
                  </a:extLst>
                </a:gridCol>
                <a:gridCol w="541019">
                  <a:extLst>
                    <a:ext uri="{9D8B030D-6E8A-4147-A177-3AD203B41FA5}">
                      <a16:colId xmlns:a16="http://schemas.microsoft.com/office/drawing/2014/main" val="20003"/>
                    </a:ext>
                  </a:extLst>
                </a:gridCol>
                <a:gridCol w="465455">
                  <a:extLst>
                    <a:ext uri="{9D8B030D-6E8A-4147-A177-3AD203B41FA5}">
                      <a16:colId xmlns:a16="http://schemas.microsoft.com/office/drawing/2014/main" val="20004"/>
                    </a:ext>
                  </a:extLst>
                </a:gridCol>
                <a:gridCol w="465454">
                  <a:extLst>
                    <a:ext uri="{9D8B030D-6E8A-4147-A177-3AD203B41FA5}">
                      <a16:colId xmlns:a16="http://schemas.microsoft.com/office/drawing/2014/main" val="20005"/>
                    </a:ext>
                  </a:extLst>
                </a:gridCol>
                <a:gridCol w="1355089">
                  <a:extLst>
                    <a:ext uri="{9D8B030D-6E8A-4147-A177-3AD203B41FA5}">
                      <a16:colId xmlns:a16="http://schemas.microsoft.com/office/drawing/2014/main" val="20006"/>
                    </a:ext>
                  </a:extLst>
                </a:gridCol>
                <a:gridCol w="627379">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1257300">
                  <a:extLst>
                    <a:ext uri="{9D8B030D-6E8A-4147-A177-3AD203B41FA5}">
                      <a16:colId xmlns:a16="http://schemas.microsoft.com/office/drawing/2014/main" val="20009"/>
                    </a:ext>
                  </a:extLst>
                </a:gridCol>
              </a:tblGrid>
              <a:tr h="455930">
                <a:tc>
                  <a:txBody>
                    <a:bodyPr/>
                    <a:lstStyle/>
                    <a:p>
                      <a:pPr algn="ctr">
                        <a:lnSpc>
                          <a:spcPct val="100000"/>
                        </a:lnSpc>
                        <a:spcBef>
                          <a:spcPts val="120"/>
                        </a:spcBef>
                      </a:pPr>
                      <a:r>
                        <a:rPr sz="2400" dirty="0">
                          <a:solidFill>
                            <a:srgbClr val="CD0000"/>
                          </a:solidFill>
                          <a:latin typeface="Arial"/>
                          <a:cs typeface="Arial"/>
                        </a:rPr>
                        <a:t>A</a:t>
                      </a:r>
                      <a:endParaRPr sz="2400">
                        <a:latin typeface="Arial"/>
                        <a:cs typeface="Arial"/>
                      </a:endParaRPr>
                    </a:p>
                  </a:txBody>
                  <a:tcPr marL="0" marR="0" marT="15240" marB="0">
                    <a:lnB w="12700">
                      <a:solidFill>
                        <a:srgbClr val="000000"/>
                      </a:solidFill>
                      <a:prstDash val="solid"/>
                    </a:lnB>
                  </a:tcPr>
                </a:tc>
                <a:tc>
                  <a:txBody>
                    <a:bodyPr/>
                    <a:lstStyle/>
                    <a:p>
                      <a:pPr marL="1270" algn="ctr">
                        <a:lnSpc>
                          <a:spcPct val="100000"/>
                        </a:lnSpc>
                        <a:spcBef>
                          <a:spcPts val="120"/>
                        </a:spcBef>
                      </a:pPr>
                      <a:r>
                        <a:rPr sz="2400" dirty="0">
                          <a:solidFill>
                            <a:srgbClr val="CD0000"/>
                          </a:solidFill>
                          <a:latin typeface="Arial"/>
                          <a:cs typeface="Arial"/>
                        </a:rPr>
                        <a:t>B</a:t>
                      </a:r>
                      <a:endParaRPr sz="2400">
                        <a:latin typeface="Arial"/>
                        <a:cs typeface="Arial"/>
                      </a:endParaRPr>
                    </a:p>
                  </a:txBody>
                  <a:tcPr marL="0" marR="0" marT="15240" marB="0">
                    <a:lnR w="12700">
                      <a:solidFill>
                        <a:srgbClr val="000000"/>
                      </a:solidFill>
                      <a:prstDash val="solid"/>
                    </a:lnR>
                    <a:lnB w="12700">
                      <a:solidFill>
                        <a:srgbClr val="000000"/>
                      </a:solidFill>
                      <a:prstDash val="solid"/>
                    </a:lnB>
                  </a:tcPr>
                </a:tc>
                <a:tc>
                  <a:txBody>
                    <a:bodyPr/>
                    <a:lstStyle/>
                    <a:p>
                      <a:pPr algn="ctr">
                        <a:lnSpc>
                          <a:spcPct val="100000"/>
                        </a:lnSpc>
                        <a:spcBef>
                          <a:spcPts val="250"/>
                        </a:spcBef>
                      </a:pPr>
                      <a:r>
                        <a:rPr sz="2400" dirty="0">
                          <a:solidFill>
                            <a:srgbClr val="3333CC"/>
                          </a:solidFill>
                          <a:latin typeface="Arial"/>
                          <a:cs typeface="Arial"/>
                        </a:rPr>
                        <a:t>A </a:t>
                      </a:r>
                      <a:r>
                        <a:rPr sz="2400" b="1" spc="-215" dirty="0">
                          <a:solidFill>
                            <a:srgbClr val="3333CC"/>
                          </a:solidFill>
                          <a:latin typeface="Arial"/>
                          <a:cs typeface="Arial"/>
                        </a:rPr>
                        <a:t>AND</a:t>
                      </a:r>
                      <a:r>
                        <a:rPr sz="2400" b="1" spc="-40" dirty="0">
                          <a:solidFill>
                            <a:srgbClr val="3333CC"/>
                          </a:solidFill>
                          <a:latin typeface="Arial"/>
                          <a:cs typeface="Arial"/>
                        </a:rPr>
                        <a:t> </a:t>
                      </a:r>
                      <a:r>
                        <a:rPr sz="2400" dirty="0">
                          <a:solidFill>
                            <a:srgbClr val="3333CC"/>
                          </a:solidFill>
                          <a:latin typeface="Arial"/>
                          <a:cs typeface="Arial"/>
                        </a:rPr>
                        <a:t>B</a:t>
                      </a:r>
                      <a:endParaRPr sz="2400">
                        <a:latin typeface="Arial"/>
                        <a:cs typeface="Arial"/>
                      </a:endParaRPr>
                    </a:p>
                  </a:txBody>
                  <a:tcPr marL="0" marR="0" marT="31750" marB="0">
                    <a:lnL w="12700">
                      <a:solidFill>
                        <a:srgbClr val="000000"/>
                      </a:solidFill>
                      <a:prstDash val="solid"/>
                    </a:lnL>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tc>
                <a:tc>
                  <a:txBody>
                    <a:bodyPr/>
                    <a:lstStyle/>
                    <a:p>
                      <a:pPr algn="ctr">
                        <a:lnSpc>
                          <a:spcPct val="100000"/>
                        </a:lnSpc>
                        <a:spcBef>
                          <a:spcPts val="50"/>
                        </a:spcBef>
                      </a:pPr>
                      <a:r>
                        <a:rPr sz="2400" dirty="0">
                          <a:solidFill>
                            <a:srgbClr val="CD0000"/>
                          </a:solidFill>
                          <a:latin typeface="Arial"/>
                          <a:cs typeface="Arial"/>
                        </a:rPr>
                        <a:t>A</a:t>
                      </a:r>
                      <a:endParaRPr sz="2400">
                        <a:latin typeface="Arial"/>
                        <a:cs typeface="Arial"/>
                      </a:endParaRPr>
                    </a:p>
                  </a:txBody>
                  <a:tcPr marL="0" marR="0" marT="6350" marB="0">
                    <a:lnB w="12700">
                      <a:solidFill>
                        <a:srgbClr val="000000"/>
                      </a:solidFill>
                      <a:prstDash val="solid"/>
                    </a:lnB>
                  </a:tcPr>
                </a:tc>
                <a:tc>
                  <a:txBody>
                    <a:bodyPr/>
                    <a:lstStyle/>
                    <a:p>
                      <a:pPr marR="122555" algn="r">
                        <a:lnSpc>
                          <a:spcPct val="100000"/>
                        </a:lnSpc>
                        <a:spcBef>
                          <a:spcPts val="50"/>
                        </a:spcBef>
                      </a:pPr>
                      <a:r>
                        <a:rPr sz="2400" dirty="0">
                          <a:solidFill>
                            <a:srgbClr val="CD0000"/>
                          </a:solidFill>
                          <a:latin typeface="Arial"/>
                          <a:cs typeface="Arial"/>
                        </a:rPr>
                        <a:t>B</a:t>
                      </a:r>
                      <a:endParaRPr sz="2400">
                        <a:latin typeface="Arial"/>
                        <a:cs typeface="Arial"/>
                      </a:endParaRPr>
                    </a:p>
                  </a:txBody>
                  <a:tcPr marL="0" marR="0" marT="6350" marB="0">
                    <a:lnR w="12700">
                      <a:solidFill>
                        <a:srgbClr val="000000"/>
                      </a:solidFill>
                      <a:prstDash val="solid"/>
                    </a:lnR>
                    <a:lnB w="12700">
                      <a:solidFill>
                        <a:srgbClr val="000000"/>
                      </a:solidFill>
                      <a:prstDash val="solid"/>
                    </a:lnB>
                  </a:tcPr>
                </a:tc>
                <a:tc>
                  <a:txBody>
                    <a:bodyPr/>
                    <a:lstStyle/>
                    <a:p>
                      <a:pPr marL="635" algn="ctr">
                        <a:lnSpc>
                          <a:spcPct val="100000"/>
                        </a:lnSpc>
                        <a:spcBef>
                          <a:spcPts val="180"/>
                        </a:spcBef>
                      </a:pPr>
                      <a:r>
                        <a:rPr sz="2400" dirty="0">
                          <a:solidFill>
                            <a:srgbClr val="3333CC"/>
                          </a:solidFill>
                          <a:latin typeface="Arial"/>
                          <a:cs typeface="Arial"/>
                        </a:rPr>
                        <a:t>A </a:t>
                      </a:r>
                      <a:r>
                        <a:rPr sz="2400" b="1" spc="-245" dirty="0">
                          <a:solidFill>
                            <a:srgbClr val="3333CC"/>
                          </a:solidFill>
                          <a:latin typeface="Arial"/>
                          <a:cs typeface="Arial"/>
                        </a:rPr>
                        <a:t>OR</a:t>
                      </a:r>
                      <a:r>
                        <a:rPr sz="2400" b="1" spc="-65" dirty="0">
                          <a:solidFill>
                            <a:srgbClr val="3333CC"/>
                          </a:solidFill>
                          <a:latin typeface="Arial"/>
                          <a:cs typeface="Arial"/>
                        </a:rPr>
                        <a:t> </a:t>
                      </a:r>
                      <a:r>
                        <a:rPr sz="2400" dirty="0">
                          <a:solidFill>
                            <a:srgbClr val="3333CC"/>
                          </a:solidFill>
                          <a:latin typeface="Arial"/>
                          <a:cs typeface="Arial"/>
                        </a:rPr>
                        <a:t>B</a:t>
                      </a:r>
                      <a:endParaRPr sz="2400">
                        <a:latin typeface="Arial"/>
                        <a:cs typeface="Arial"/>
                      </a:endParaRPr>
                    </a:p>
                  </a:txBody>
                  <a:tcPr marL="0" marR="0" marT="22860" marB="0">
                    <a:lnL w="12700">
                      <a:solidFill>
                        <a:srgbClr val="000000"/>
                      </a:solidFill>
                      <a:prstDash val="solid"/>
                    </a:lnL>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tc>
                <a:tc>
                  <a:txBody>
                    <a:bodyPr/>
                    <a:lstStyle/>
                    <a:p>
                      <a:pPr marL="2540" algn="ctr">
                        <a:lnSpc>
                          <a:spcPct val="100000"/>
                        </a:lnSpc>
                        <a:spcBef>
                          <a:spcPts val="120"/>
                        </a:spcBef>
                      </a:pPr>
                      <a:r>
                        <a:rPr sz="2400" dirty="0">
                          <a:solidFill>
                            <a:srgbClr val="CD0000"/>
                          </a:solidFill>
                          <a:latin typeface="Arial"/>
                          <a:cs typeface="Arial"/>
                        </a:rPr>
                        <a:t>A</a:t>
                      </a:r>
                      <a:endParaRPr sz="2400">
                        <a:latin typeface="Arial"/>
                        <a:cs typeface="Arial"/>
                      </a:endParaRPr>
                    </a:p>
                  </a:txBody>
                  <a:tcPr marL="0" marR="0" marT="15240" marB="0">
                    <a:lnR w="12700">
                      <a:solidFill>
                        <a:srgbClr val="000000"/>
                      </a:solidFill>
                      <a:prstDash val="solid"/>
                    </a:lnR>
                    <a:lnB w="12700">
                      <a:solidFill>
                        <a:srgbClr val="000000"/>
                      </a:solidFill>
                      <a:prstDash val="solid"/>
                    </a:lnB>
                  </a:tcPr>
                </a:tc>
                <a:tc>
                  <a:txBody>
                    <a:bodyPr/>
                    <a:lstStyle/>
                    <a:p>
                      <a:pPr algn="ctr">
                        <a:lnSpc>
                          <a:spcPct val="100000"/>
                        </a:lnSpc>
                        <a:spcBef>
                          <a:spcPts val="250"/>
                        </a:spcBef>
                      </a:pPr>
                      <a:r>
                        <a:rPr sz="2400" b="1" spc="-275" dirty="0">
                          <a:solidFill>
                            <a:srgbClr val="3333CC"/>
                          </a:solidFill>
                          <a:latin typeface="Arial"/>
                          <a:cs typeface="Arial"/>
                        </a:rPr>
                        <a:t>NOT</a:t>
                      </a:r>
                      <a:r>
                        <a:rPr sz="2400" b="1" spc="-30" dirty="0">
                          <a:solidFill>
                            <a:srgbClr val="3333CC"/>
                          </a:solidFill>
                          <a:latin typeface="Arial"/>
                          <a:cs typeface="Arial"/>
                        </a:rPr>
                        <a:t> </a:t>
                      </a:r>
                      <a:r>
                        <a:rPr sz="2400" dirty="0">
                          <a:solidFill>
                            <a:srgbClr val="3333CC"/>
                          </a:solidFill>
                          <a:latin typeface="Arial"/>
                          <a:cs typeface="Arial"/>
                        </a:rPr>
                        <a:t>A</a:t>
                      </a:r>
                      <a:endParaRPr sz="2400">
                        <a:latin typeface="Arial"/>
                        <a:cs typeface="Arial"/>
                      </a:endParaRPr>
                    </a:p>
                  </a:txBody>
                  <a:tcPr marL="0" marR="0" marT="31750" marB="0">
                    <a:lnL w="12700">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410587">
                <a:tc>
                  <a:txBody>
                    <a:bodyPr/>
                    <a:lstStyle/>
                    <a:p>
                      <a:pPr algn="ctr">
                        <a:lnSpc>
                          <a:spcPct val="100000"/>
                        </a:lnSpc>
                        <a:spcBef>
                          <a:spcPts val="120"/>
                        </a:spcBef>
                      </a:pPr>
                      <a:r>
                        <a:rPr sz="2400" dirty="0">
                          <a:solidFill>
                            <a:srgbClr val="CD0000"/>
                          </a:solidFill>
                          <a:latin typeface="Arial"/>
                          <a:cs typeface="Arial"/>
                        </a:rPr>
                        <a:t>0</a:t>
                      </a:r>
                      <a:endParaRPr sz="2400">
                        <a:latin typeface="Arial"/>
                        <a:cs typeface="Arial"/>
                      </a:endParaRPr>
                    </a:p>
                  </a:txBody>
                  <a:tcPr marL="0" marR="0" marT="15240" marB="0">
                    <a:lnT w="12700">
                      <a:solidFill>
                        <a:srgbClr val="000000"/>
                      </a:solidFill>
                      <a:prstDash val="solid"/>
                    </a:lnT>
                  </a:tcPr>
                </a:tc>
                <a:tc>
                  <a:txBody>
                    <a:bodyPr/>
                    <a:lstStyle/>
                    <a:p>
                      <a:pPr algn="ctr">
                        <a:lnSpc>
                          <a:spcPct val="100000"/>
                        </a:lnSpc>
                        <a:spcBef>
                          <a:spcPts val="120"/>
                        </a:spcBef>
                      </a:pPr>
                      <a:r>
                        <a:rPr sz="2400" dirty="0">
                          <a:solidFill>
                            <a:srgbClr val="CD0000"/>
                          </a:solidFill>
                          <a:latin typeface="Arial"/>
                          <a:cs typeface="Arial"/>
                        </a:rPr>
                        <a:t>0</a:t>
                      </a:r>
                      <a:endParaRPr sz="2400">
                        <a:latin typeface="Arial"/>
                        <a:cs typeface="Arial"/>
                      </a:endParaRPr>
                    </a:p>
                  </a:txBody>
                  <a:tcPr marL="0" marR="0" marT="15240" marB="0">
                    <a:lnR w="12700">
                      <a:solidFill>
                        <a:srgbClr val="000000"/>
                      </a:solidFill>
                      <a:prstDash val="solid"/>
                    </a:lnR>
                    <a:lnT w="12700">
                      <a:solidFill>
                        <a:srgbClr val="000000"/>
                      </a:solidFill>
                      <a:prstDash val="solid"/>
                    </a:lnT>
                  </a:tcPr>
                </a:tc>
                <a:tc>
                  <a:txBody>
                    <a:bodyPr/>
                    <a:lstStyle/>
                    <a:p>
                      <a:pPr algn="ctr">
                        <a:lnSpc>
                          <a:spcPct val="100000"/>
                        </a:lnSpc>
                        <a:spcBef>
                          <a:spcPts val="120"/>
                        </a:spcBef>
                      </a:pPr>
                      <a:r>
                        <a:rPr sz="2400" dirty="0">
                          <a:solidFill>
                            <a:srgbClr val="3333CC"/>
                          </a:solidFill>
                          <a:latin typeface="Arial"/>
                          <a:cs typeface="Arial"/>
                        </a:rPr>
                        <a:t>0</a:t>
                      </a:r>
                      <a:endParaRPr sz="2400">
                        <a:latin typeface="Arial"/>
                        <a:cs typeface="Arial"/>
                      </a:endParaRPr>
                    </a:p>
                  </a:txBody>
                  <a:tcPr marL="0" marR="0" marT="15240" marB="0">
                    <a:lnL w="12700">
                      <a:solidFill>
                        <a:srgbClr val="000000"/>
                      </a:solidFill>
                      <a:prstDash val="solid"/>
                    </a:lnL>
                    <a:lnT w="12700">
                      <a:solidFill>
                        <a:srgbClr val="000000"/>
                      </a:solidFill>
                      <a:prstDash val="solid"/>
                    </a:lnT>
                  </a:tcPr>
                </a:tc>
                <a:tc>
                  <a:txBody>
                    <a:bodyPr/>
                    <a:lstStyle/>
                    <a:p>
                      <a:pPr>
                        <a:lnSpc>
                          <a:spcPct val="100000"/>
                        </a:lnSpc>
                      </a:pPr>
                      <a:endParaRPr sz="1800">
                        <a:latin typeface="Times New Roman"/>
                        <a:cs typeface="Times New Roman"/>
                      </a:endParaRPr>
                    </a:p>
                  </a:txBody>
                  <a:tcPr marL="0" marR="0" marT="0" marB="0"/>
                </a:tc>
                <a:tc>
                  <a:txBody>
                    <a:bodyPr/>
                    <a:lstStyle/>
                    <a:p>
                      <a:pPr algn="ctr">
                        <a:lnSpc>
                          <a:spcPct val="100000"/>
                        </a:lnSpc>
                        <a:spcBef>
                          <a:spcPts val="120"/>
                        </a:spcBef>
                      </a:pPr>
                      <a:r>
                        <a:rPr sz="2400" dirty="0">
                          <a:solidFill>
                            <a:srgbClr val="CD0000"/>
                          </a:solidFill>
                          <a:latin typeface="Arial"/>
                          <a:cs typeface="Arial"/>
                        </a:rPr>
                        <a:t>0</a:t>
                      </a:r>
                      <a:endParaRPr sz="2400">
                        <a:latin typeface="Arial"/>
                        <a:cs typeface="Arial"/>
                      </a:endParaRPr>
                    </a:p>
                  </a:txBody>
                  <a:tcPr marL="0" marR="0" marT="15240" marB="0">
                    <a:lnT w="12700">
                      <a:solidFill>
                        <a:srgbClr val="000000"/>
                      </a:solidFill>
                      <a:prstDash val="solid"/>
                    </a:lnT>
                  </a:tcPr>
                </a:tc>
                <a:tc>
                  <a:txBody>
                    <a:bodyPr/>
                    <a:lstStyle/>
                    <a:p>
                      <a:pPr marR="140335" algn="r">
                        <a:lnSpc>
                          <a:spcPct val="100000"/>
                        </a:lnSpc>
                        <a:spcBef>
                          <a:spcPts val="120"/>
                        </a:spcBef>
                      </a:pPr>
                      <a:r>
                        <a:rPr sz="2400" dirty="0">
                          <a:solidFill>
                            <a:srgbClr val="CD0000"/>
                          </a:solidFill>
                          <a:latin typeface="Arial"/>
                          <a:cs typeface="Arial"/>
                        </a:rPr>
                        <a:t>0</a:t>
                      </a:r>
                      <a:endParaRPr sz="2400">
                        <a:latin typeface="Arial"/>
                        <a:cs typeface="Arial"/>
                      </a:endParaRPr>
                    </a:p>
                  </a:txBody>
                  <a:tcPr marL="0" marR="0" marT="15240" marB="0">
                    <a:lnR w="12700">
                      <a:solidFill>
                        <a:srgbClr val="000000"/>
                      </a:solidFill>
                      <a:prstDash val="solid"/>
                    </a:lnR>
                    <a:lnT w="12700">
                      <a:solidFill>
                        <a:srgbClr val="000000"/>
                      </a:solidFill>
                      <a:prstDash val="solid"/>
                    </a:lnT>
                  </a:tcPr>
                </a:tc>
                <a:tc>
                  <a:txBody>
                    <a:bodyPr/>
                    <a:lstStyle/>
                    <a:p>
                      <a:pPr algn="ctr">
                        <a:lnSpc>
                          <a:spcPct val="100000"/>
                        </a:lnSpc>
                        <a:spcBef>
                          <a:spcPts val="120"/>
                        </a:spcBef>
                      </a:pPr>
                      <a:r>
                        <a:rPr sz="2400" dirty="0">
                          <a:solidFill>
                            <a:srgbClr val="3333CC"/>
                          </a:solidFill>
                          <a:latin typeface="Arial"/>
                          <a:cs typeface="Arial"/>
                        </a:rPr>
                        <a:t>0</a:t>
                      </a:r>
                      <a:endParaRPr sz="2400">
                        <a:latin typeface="Arial"/>
                        <a:cs typeface="Arial"/>
                      </a:endParaRPr>
                    </a:p>
                  </a:txBody>
                  <a:tcPr marL="0" marR="0" marT="15240" marB="0">
                    <a:lnL w="12700">
                      <a:solidFill>
                        <a:srgbClr val="000000"/>
                      </a:solidFill>
                      <a:prstDash val="solid"/>
                    </a:lnL>
                    <a:lnT w="12700">
                      <a:solidFill>
                        <a:srgbClr val="000000"/>
                      </a:solidFill>
                      <a:prstDash val="solid"/>
                    </a:lnT>
                  </a:tcPr>
                </a:tc>
                <a:tc>
                  <a:txBody>
                    <a:bodyPr/>
                    <a:lstStyle/>
                    <a:p>
                      <a:pPr>
                        <a:lnSpc>
                          <a:spcPct val="100000"/>
                        </a:lnSpc>
                      </a:pPr>
                      <a:endParaRPr sz="1800">
                        <a:latin typeface="Times New Roman"/>
                        <a:cs typeface="Times New Roman"/>
                      </a:endParaRPr>
                    </a:p>
                  </a:txBody>
                  <a:tcPr marL="0" marR="0" marT="0" marB="0"/>
                </a:tc>
                <a:tc>
                  <a:txBody>
                    <a:bodyPr/>
                    <a:lstStyle/>
                    <a:p>
                      <a:pPr marL="1270" algn="ctr">
                        <a:lnSpc>
                          <a:spcPct val="100000"/>
                        </a:lnSpc>
                        <a:spcBef>
                          <a:spcPts val="120"/>
                        </a:spcBef>
                      </a:pPr>
                      <a:r>
                        <a:rPr sz="2400" dirty="0">
                          <a:solidFill>
                            <a:srgbClr val="CD0000"/>
                          </a:solidFill>
                          <a:latin typeface="Arial"/>
                          <a:cs typeface="Arial"/>
                        </a:rPr>
                        <a:t>0</a:t>
                      </a:r>
                      <a:endParaRPr sz="2400">
                        <a:latin typeface="Arial"/>
                        <a:cs typeface="Arial"/>
                      </a:endParaRPr>
                    </a:p>
                  </a:txBody>
                  <a:tcPr marL="0" marR="0" marT="15240" marB="0">
                    <a:lnR w="12700">
                      <a:solidFill>
                        <a:srgbClr val="000000"/>
                      </a:solidFill>
                      <a:prstDash val="solid"/>
                    </a:lnR>
                    <a:lnT w="12700">
                      <a:solidFill>
                        <a:srgbClr val="000000"/>
                      </a:solidFill>
                      <a:prstDash val="solid"/>
                    </a:lnT>
                  </a:tcPr>
                </a:tc>
                <a:tc>
                  <a:txBody>
                    <a:bodyPr/>
                    <a:lstStyle/>
                    <a:p>
                      <a:pPr algn="ctr">
                        <a:lnSpc>
                          <a:spcPct val="100000"/>
                        </a:lnSpc>
                        <a:spcBef>
                          <a:spcPts val="120"/>
                        </a:spcBef>
                      </a:pPr>
                      <a:r>
                        <a:rPr sz="2400" dirty="0">
                          <a:solidFill>
                            <a:srgbClr val="3333CC"/>
                          </a:solidFill>
                          <a:latin typeface="Arial"/>
                          <a:cs typeface="Arial"/>
                        </a:rPr>
                        <a:t>1</a:t>
                      </a:r>
                      <a:endParaRPr sz="2400">
                        <a:latin typeface="Arial"/>
                        <a:cs typeface="Arial"/>
                      </a:endParaRPr>
                    </a:p>
                  </a:txBody>
                  <a:tcPr marL="0" marR="0" marT="15240" marB="0">
                    <a:lnL w="12700">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r h="393322">
                <a:tc>
                  <a:txBody>
                    <a:bodyPr/>
                    <a:lstStyle/>
                    <a:p>
                      <a:pPr algn="ctr">
                        <a:lnSpc>
                          <a:spcPct val="100000"/>
                        </a:lnSpc>
                        <a:spcBef>
                          <a:spcPts val="45"/>
                        </a:spcBef>
                      </a:pPr>
                      <a:r>
                        <a:rPr sz="2400" dirty="0">
                          <a:solidFill>
                            <a:srgbClr val="CD0000"/>
                          </a:solidFill>
                          <a:latin typeface="Arial"/>
                          <a:cs typeface="Arial"/>
                        </a:rPr>
                        <a:t>0</a:t>
                      </a:r>
                      <a:endParaRPr sz="2400">
                        <a:latin typeface="Arial"/>
                        <a:cs typeface="Arial"/>
                      </a:endParaRPr>
                    </a:p>
                  </a:txBody>
                  <a:tcPr marL="0" marR="0" marT="5715" marB="0"/>
                </a:tc>
                <a:tc>
                  <a:txBody>
                    <a:bodyPr/>
                    <a:lstStyle/>
                    <a:p>
                      <a:pPr algn="ctr">
                        <a:lnSpc>
                          <a:spcPct val="100000"/>
                        </a:lnSpc>
                        <a:spcBef>
                          <a:spcPts val="45"/>
                        </a:spcBef>
                      </a:pPr>
                      <a:r>
                        <a:rPr sz="2400" dirty="0">
                          <a:solidFill>
                            <a:srgbClr val="CD0000"/>
                          </a:solidFill>
                          <a:latin typeface="Arial"/>
                          <a:cs typeface="Arial"/>
                        </a:rPr>
                        <a:t>1</a:t>
                      </a:r>
                      <a:endParaRPr sz="2400">
                        <a:latin typeface="Arial"/>
                        <a:cs typeface="Arial"/>
                      </a:endParaRPr>
                    </a:p>
                  </a:txBody>
                  <a:tcPr marL="0" marR="0" marT="5715" marB="0">
                    <a:lnR w="12700">
                      <a:solidFill>
                        <a:srgbClr val="000000"/>
                      </a:solidFill>
                      <a:prstDash val="solid"/>
                    </a:lnR>
                  </a:tcPr>
                </a:tc>
                <a:tc>
                  <a:txBody>
                    <a:bodyPr/>
                    <a:lstStyle/>
                    <a:p>
                      <a:pPr algn="ctr">
                        <a:lnSpc>
                          <a:spcPct val="100000"/>
                        </a:lnSpc>
                        <a:spcBef>
                          <a:spcPts val="45"/>
                        </a:spcBef>
                      </a:pPr>
                      <a:r>
                        <a:rPr sz="2400" dirty="0">
                          <a:solidFill>
                            <a:srgbClr val="3333CC"/>
                          </a:solidFill>
                          <a:latin typeface="Arial"/>
                          <a:cs typeface="Arial"/>
                        </a:rPr>
                        <a:t>0</a:t>
                      </a:r>
                      <a:endParaRPr sz="2400">
                        <a:latin typeface="Arial"/>
                        <a:cs typeface="Arial"/>
                      </a:endParaRPr>
                    </a:p>
                  </a:txBody>
                  <a:tcPr marL="0" marR="0" marT="5715" marB="0">
                    <a:lnL w="12700">
                      <a:solidFill>
                        <a:srgbClr val="000000"/>
                      </a:solidFill>
                      <a:prstDash val="solid"/>
                    </a:lnL>
                  </a:tcPr>
                </a:tc>
                <a:tc>
                  <a:txBody>
                    <a:bodyPr/>
                    <a:lstStyle/>
                    <a:p>
                      <a:pPr>
                        <a:lnSpc>
                          <a:spcPct val="100000"/>
                        </a:lnSpc>
                      </a:pPr>
                      <a:endParaRPr sz="1800">
                        <a:latin typeface="Times New Roman"/>
                        <a:cs typeface="Times New Roman"/>
                      </a:endParaRPr>
                    </a:p>
                  </a:txBody>
                  <a:tcPr marL="0" marR="0" marT="0" marB="0"/>
                </a:tc>
                <a:tc>
                  <a:txBody>
                    <a:bodyPr/>
                    <a:lstStyle/>
                    <a:p>
                      <a:pPr algn="ctr">
                        <a:lnSpc>
                          <a:spcPts val="2855"/>
                        </a:lnSpc>
                      </a:pPr>
                      <a:r>
                        <a:rPr sz="2400" dirty="0">
                          <a:solidFill>
                            <a:srgbClr val="CD0000"/>
                          </a:solidFill>
                          <a:latin typeface="Arial"/>
                          <a:cs typeface="Arial"/>
                        </a:rPr>
                        <a:t>0</a:t>
                      </a:r>
                      <a:endParaRPr sz="2400">
                        <a:latin typeface="Arial"/>
                        <a:cs typeface="Arial"/>
                      </a:endParaRPr>
                    </a:p>
                  </a:txBody>
                  <a:tcPr marL="0" marR="0" marT="0" marB="0"/>
                </a:tc>
                <a:tc>
                  <a:txBody>
                    <a:bodyPr/>
                    <a:lstStyle/>
                    <a:p>
                      <a:pPr marR="140335" algn="r">
                        <a:lnSpc>
                          <a:spcPts val="2855"/>
                        </a:lnSpc>
                      </a:pPr>
                      <a:r>
                        <a:rPr sz="2400" dirty="0">
                          <a:solidFill>
                            <a:srgbClr val="CD0000"/>
                          </a:solidFill>
                          <a:latin typeface="Arial"/>
                          <a:cs typeface="Arial"/>
                        </a:rPr>
                        <a:t>1</a:t>
                      </a:r>
                      <a:endParaRPr sz="2400">
                        <a:latin typeface="Arial"/>
                        <a:cs typeface="Arial"/>
                      </a:endParaRPr>
                    </a:p>
                  </a:txBody>
                  <a:tcPr marL="0" marR="0" marT="0" marB="0">
                    <a:lnR w="12700">
                      <a:solidFill>
                        <a:srgbClr val="000000"/>
                      </a:solidFill>
                      <a:prstDash val="solid"/>
                    </a:lnR>
                  </a:tcPr>
                </a:tc>
                <a:tc>
                  <a:txBody>
                    <a:bodyPr/>
                    <a:lstStyle/>
                    <a:p>
                      <a:pPr algn="ctr">
                        <a:lnSpc>
                          <a:spcPts val="2855"/>
                        </a:lnSpc>
                      </a:pPr>
                      <a:r>
                        <a:rPr sz="2400" dirty="0">
                          <a:solidFill>
                            <a:srgbClr val="3333CC"/>
                          </a:solidFill>
                          <a:latin typeface="Arial"/>
                          <a:cs typeface="Arial"/>
                        </a:rPr>
                        <a:t>1</a:t>
                      </a:r>
                      <a:endParaRPr sz="2400">
                        <a:latin typeface="Arial"/>
                        <a:cs typeface="Arial"/>
                      </a:endParaRPr>
                    </a:p>
                  </a:txBody>
                  <a:tcPr marL="0" marR="0" marT="0" marB="0">
                    <a:lnL w="12700">
                      <a:solidFill>
                        <a:srgbClr val="000000"/>
                      </a:solidFill>
                      <a:prstDash val="solid"/>
                    </a:lnL>
                  </a:tcPr>
                </a:tc>
                <a:tc>
                  <a:txBody>
                    <a:bodyPr/>
                    <a:lstStyle/>
                    <a:p>
                      <a:pPr>
                        <a:lnSpc>
                          <a:spcPct val="100000"/>
                        </a:lnSpc>
                      </a:pPr>
                      <a:endParaRPr sz="1800">
                        <a:latin typeface="Times New Roman"/>
                        <a:cs typeface="Times New Roman"/>
                      </a:endParaRPr>
                    </a:p>
                  </a:txBody>
                  <a:tcPr marL="0" marR="0" marT="0" marB="0"/>
                </a:tc>
                <a:tc>
                  <a:txBody>
                    <a:bodyPr/>
                    <a:lstStyle/>
                    <a:p>
                      <a:pPr marL="1270" algn="ctr">
                        <a:lnSpc>
                          <a:spcPct val="100000"/>
                        </a:lnSpc>
                        <a:spcBef>
                          <a:spcPts val="45"/>
                        </a:spcBef>
                      </a:pPr>
                      <a:r>
                        <a:rPr sz="2400" dirty="0">
                          <a:solidFill>
                            <a:srgbClr val="CD0000"/>
                          </a:solidFill>
                          <a:latin typeface="Arial"/>
                          <a:cs typeface="Arial"/>
                        </a:rPr>
                        <a:t>1</a:t>
                      </a:r>
                      <a:endParaRPr sz="2400">
                        <a:latin typeface="Arial"/>
                        <a:cs typeface="Arial"/>
                      </a:endParaRPr>
                    </a:p>
                  </a:txBody>
                  <a:tcPr marL="0" marR="0" marT="5715" marB="0">
                    <a:lnR w="12700">
                      <a:solidFill>
                        <a:srgbClr val="000000"/>
                      </a:solidFill>
                      <a:prstDash val="solid"/>
                    </a:lnR>
                  </a:tcPr>
                </a:tc>
                <a:tc>
                  <a:txBody>
                    <a:bodyPr/>
                    <a:lstStyle/>
                    <a:p>
                      <a:pPr algn="ctr">
                        <a:lnSpc>
                          <a:spcPct val="100000"/>
                        </a:lnSpc>
                        <a:spcBef>
                          <a:spcPts val="45"/>
                        </a:spcBef>
                      </a:pPr>
                      <a:r>
                        <a:rPr sz="2400" dirty="0">
                          <a:solidFill>
                            <a:srgbClr val="3333CC"/>
                          </a:solidFill>
                          <a:latin typeface="Arial"/>
                          <a:cs typeface="Arial"/>
                        </a:rPr>
                        <a:t>0</a:t>
                      </a:r>
                      <a:endParaRPr sz="2400">
                        <a:latin typeface="Arial"/>
                        <a:cs typeface="Arial"/>
                      </a:endParaRPr>
                    </a:p>
                  </a:txBody>
                  <a:tcPr marL="0" marR="0" marT="5715" marB="0">
                    <a:lnL w="12700">
                      <a:solidFill>
                        <a:srgbClr val="000000"/>
                      </a:solidFill>
                      <a:prstDash val="solid"/>
                    </a:lnL>
                  </a:tcPr>
                </a:tc>
                <a:extLst>
                  <a:ext uri="{0D108BD9-81ED-4DB2-BD59-A6C34878D82A}">
                    <a16:rowId xmlns:a16="http://schemas.microsoft.com/office/drawing/2014/main" val="10002"/>
                  </a:ext>
                </a:extLst>
              </a:tr>
              <a:tr h="409317">
                <a:tc>
                  <a:txBody>
                    <a:bodyPr/>
                    <a:lstStyle/>
                    <a:p>
                      <a:pPr algn="ctr">
                        <a:lnSpc>
                          <a:spcPct val="100000"/>
                        </a:lnSpc>
                        <a:spcBef>
                          <a:spcPts val="110"/>
                        </a:spcBef>
                      </a:pPr>
                      <a:r>
                        <a:rPr sz="2400" dirty="0">
                          <a:solidFill>
                            <a:srgbClr val="CD0000"/>
                          </a:solidFill>
                          <a:latin typeface="Arial"/>
                          <a:cs typeface="Arial"/>
                        </a:rPr>
                        <a:t>1</a:t>
                      </a:r>
                      <a:endParaRPr sz="2400">
                        <a:latin typeface="Arial"/>
                        <a:cs typeface="Arial"/>
                      </a:endParaRPr>
                    </a:p>
                  </a:txBody>
                  <a:tcPr marL="0" marR="0" marT="13970" marB="0"/>
                </a:tc>
                <a:tc>
                  <a:txBody>
                    <a:bodyPr/>
                    <a:lstStyle/>
                    <a:p>
                      <a:pPr algn="ctr">
                        <a:lnSpc>
                          <a:spcPct val="100000"/>
                        </a:lnSpc>
                        <a:spcBef>
                          <a:spcPts val="110"/>
                        </a:spcBef>
                      </a:pPr>
                      <a:r>
                        <a:rPr sz="2400" dirty="0">
                          <a:solidFill>
                            <a:srgbClr val="CD0000"/>
                          </a:solidFill>
                          <a:latin typeface="Arial"/>
                          <a:cs typeface="Arial"/>
                        </a:rPr>
                        <a:t>0</a:t>
                      </a:r>
                      <a:endParaRPr sz="2400">
                        <a:latin typeface="Arial"/>
                        <a:cs typeface="Arial"/>
                      </a:endParaRPr>
                    </a:p>
                  </a:txBody>
                  <a:tcPr marL="0" marR="0" marT="13970" marB="0">
                    <a:lnR w="12700">
                      <a:solidFill>
                        <a:srgbClr val="000000"/>
                      </a:solidFill>
                      <a:prstDash val="solid"/>
                    </a:lnR>
                  </a:tcPr>
                </a:tc>
                <a:tc>
                  <a:txBody>
                    <a:bodyPr/>
                    <a:lstStyle/>
                    <a:p>
                      <a:pPr algn="ctr">
                        <a:lnSpc>
                          <a:spcPct val="100000"/>
                        </a:lnSpc>
                        <a:spcBef>
                          <a:spcPts val="110"/>
                        </a:spcBef>
                      </a:pPr>
                      <a:r>
                        <a:rPr sz="2400" dirty="0">
                          <a:solidFill>
                            <a:srgbClr val="3333CC"/>
                          </a:solidFill>
                          <a:latin typeface="Arial"/>
                          <a:cs typeface="Arial"/>
                        </a:rPr>
                        <a:t>0</a:t>
                      </a:r>
                      <a:endParaRPr sz="2400">
                        <a:latin typeface="Arial"/>
                        <a:cs typeface="Arial"/>
                      </a:endParaRPr>
                    </a:p>
                  </a:txBody>
                  <a:tcPr marL="0" marR="0" marT="13970" marB="0">
                    <a:lnL w="12700">
                      <a:solidFill>
                        <a:srgbClr val="000000"/>
                      </a:solidFill>
                      <a:prstDash val="solid"/>
                    </a:lnL>
                  </a:tcPr>
                </a:tc>
                <a:tc>
                  <a:txBody>
                    <a:bodyPr/>
                    <a:lstStyle/>
                    <a:p>
                      <a:pPr>
                        <a:lnSpc>
                          <a:spcPct val="100000"/>
                        </a:lnSpc>
                      </a:pPr>
                      <a:endParaRPr sz="1800">
                        <a:latin typeface="Times New Roman"/>
                        <a:cs typeface="Times New Roman"/>
                      </a:endParaRPr>
                    </a:p>
                  </a:txBody>
                  <a:tcPr marL="0" marR="0" marT="0" marB="0"/>
                </a:tc>
                <a:tc>
                  <a:txBody>
                    <a:bodyPr/>
                    <a:lstStyle/>
                    <a:p>
                      <a:pPr algn="ctr">
                        <a:lnSpc>
                          <a:spcPct val="100000"/>
                        </a:lnSpc>
                        <a:spcBef>
                          <a:spcPts val="40"/>
                        </a:spcBef>
                      </a:pPr>
                      <a:r>
                        <a:rPr sz="2400" dirty="0">
                          <a:solidFill>
                            <a:srgbClr val="CD0000"/>
                          </a:solidFill>
                          <a:latin typeface="Arial"/>
                          <a:cs typeface="Arial"/>
                        </a:rPr>
                        <a:t>1</a:t>
                      </a:r>
                      <a:endParaRPr sz="2400">
                        <a:latin typeface="Arial"/>
                        <a:cs typeface="Arial"/>
                      </a:endParaRPr>
                    </a:p>
                  </a:txBody>
                  <a:tcPr marL="0" marR="0" marT="5080" marB="0"/>
                </a:tc>
                <a:tc>
                  <a:txBody>
                    <a:bodyPr/>
                    <a:lstStyle/>
                    <a:p>
                      <a:pPr marR="140335" algn="r">
                        <a:lnSpc>
                          <a:spcPct val="100000"/>
                        </a:lnSpc>
                        <a:spcBef>
                          <a:spcPts val="40"/>
                        </a:spcBef>
                      </a:pPr>
                      <a:r>
                        <a:rPr sz="2400" dirty="0">
                          <a:solidFill>
                            <a:srgbClr val="CD0000"/>
                          </a:solidFill>
                          <a:latin typeface="Arial"/>
                          <a:cs typeface="Arial"/>
                        </a:rPr>
                        <a:t>0</a:t>
                      </a:r>
                      <a:endParaRPr sz="2400">
                        <a:latin typeface="Arial"/>
                        <a:cs typeface="Arial"/>
                      </a:endParaRPr>
                    </a:p>
                  </a:txBody>
                  <a:tcPr marL="0" marR="0" marT="5080" marB="0">
                    <a:lnR w="12700">
                      <a:solidFill>
                        <a:srgbClr val="000000"/>
                      </a:solidFill>
                      <a:prstDash val="solid"/>
                    </a:lnR>
                  </a:tcPr>
                </a:tc>
                <a:tc>
                  <a:txBody>
                    <a:bodyPr/>
                    <a:lstStyle/>
                    <a:p>
                      <a:pPr algn="ctr">
                        <a:lnSpc>
                          <a:spcPct val="100000"/>
                        </a:lnSpc>
                        <a:spcBef>
                          <a:spcPts val="40"/>
                        </a:spcBef>
                      </a:pPr>
                      <a:r>
                        <a:rPr sz="2400" dirty="0">
                          <a:solidFill>
                            <a:srgbClr val="3333CC"/>
                          </a:solidFill>
                          <a:latin typeface="Arial"/>
                          <a:cs typeface="Arial"/>
                        </a:rPr>
                        <a:t>1</a:t>
                      </a:r>
                      <a:endParaRPr sz="2400">
                        <a:latin typeface="Arial"/>
                        <a:cs typeface="Arial"/>
                      </a:endParaRPr>
                    </a:p>
                  </a:txBody>
                  <a:tcPr marL="0" marR="0" marT="5080" marB="0">
                    <a:lnL w="12700">
                      <a:solidFill>
                        <a:srgbClr val="000000"/>
                      </a:solidFill>
                      <a:prstDash val="solid"/>
                    </a:lnL>
                  </a:tcPr>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3"/>
                  </a:ext>
                </a:extLst>
              </a:tr>
              <a:tr h="393322">
                <a:tc>
                  <a:txBody>
                    <a:bodyPr/>
                    <a:lstStyle/>
                    <a:p>
                      <a:pPr algn="ctr">
                        <a:lnSpc>
                          <a:spcPct val="100000"/>
                        </a:lnSpc>
                        <a:spcBef>
                          <a:spcPts val="45"/>
                        </a:spcBef>
                      </a:pPr>
                      <a:r>
                        <a:rPr sz="2400" dirty="0">
                          <a:solidFill>
                            <a:srgbClr val="CD0000"/>
                          </a:solidFill>
                          <a:latin typeface="Arial"/>
                          <a:cs typeface="Arial"/>
                        </a:rPr>
                        <a:t>1</a:t>
                      </a:r>
                      <a:endParaRPr sz="2400">
                        <a:latin typeface="Arial"/>
                        <a:cs typeface="Arial"/>
                      </a:endParaRPr>
                    </a:p>
                  </a:txBody>
                  <a:tcPr marL="0" marR="0" marT="5715" marB="0"/>
                </a:tc>
                <a:tc>
                  <a:txBody>
                    <a:bodyPr/>
                    <a:lstStyle/>
                    <a:p>
                      <a:pPr algn="ctr">
                        <a:lnSpc>
                          <a:spcPct val="100000"/>
                        </a:lnSpc>
                        <a:spcBef>
                          <a:spcPts val="45"/>
                        </a:spcBef>
                      </a:pPr>
                      <a:r>
                        <a:rPr sz="2400" dirty="0">
                          <a:solidFill>
                            <a:srgbClr val="CD0000"/>
                          </a:solidFill>
                          <a:latin typeface="Arial"/>
                          <a:cs typeface="Arial"/>
                        </a:rPr>
                        <a:t>1</a:t>
                      </a:r>
                      <a:endParaRPr sz="2400">
                        <a:latin typeface="Arial"/>
                        <a:cs typeface="Arial"/>
                      </a:endParaRPr>
                    </a:p>
                  </a:txBody>
                  <a:tcPr marL="0" marR="0" marT="5715" marB="0">
                    <a:lnR w="12700">
                      <a:solidFill>
                        <a:srgbClr val="000000"/>
                      </a:solidFill>
                      <a:prstDash val="solid"/>
                    </a:lnR>
                  </a:tcPr>
                </a:tc>
                <a:tc>
                  <a:txBody>
                    <a:bodyPr/>
                    <a:lstStyle/>
                    <a:p>
                      <a:pPr algn="ctr">
                        <a:lnSpc>
                          <a:spcPct val="100000"/>
                        </a:lnSpc>
                        <a:spcBef>
                          <a:spcPts val="45"/>
                        </a:spcBef>
                      </a:pPr>
                      <a:r>
                        <a:rPr sz="2400" dirty="0">
                          <a:solidFill>
                            <a:srgbClr val="3333CC"/>
                          </a:solidFill>
                          <a:latin typeface="Arial"/>
                          <a:cs typeface="Arial"/>
                        </a:rPr>
                        <a:t>1</a:t>
                      </a:r>
                      <a:endParaRPr sz="2400">
                        <a:latin typeface="Arial"/>
                        <a:cs typeface="Arial"/>
                      </a:endParaRPr>
                    </a:p>
                  </a:txBody>
                  <a:tcPr marL="0" marR="0" marT="5715" marB="0">
                    <a:lnL w="12700">
                      <a:solidFill>
                        <a:srgbClr val="000000"/>
                      </a:solidFill>
                      <a:prstDash val="solid"/>
                    </a:lnL>
                  </a:tcPr>
                </a:tc>
                <a:tc>
                  <a:txBody>
                    <a:bodyPr/>
                    <a:lstStyle/>
                    <a:p>
                      <a:pPr>
                        <a:lnSpc>
                          <a:spcPct val="100000"/>
                        </a:lnSpc>
                      </a:pPr>
                      <a:endParaRPr sz="1800">
                        <a:latin typeface="Times New Roman"/>
                        <a:cs typeface="Times New Roman"/>
                      </a:endParaRPr>
                    </a:p>
                  </a:txBody>
                  <a:tcPr marL="0" marR="0" marT="0" marB="0"/>
                </a:tc>
                <a:tc>
                  <a:txBody>
                    <a:bodyPr/>
                    <a:lstStyle/>
                    <a:p>
                      <a:pPr algn="ctr">
                        <a:lnSpc>
                          <a:spcPts val="2855"/>
                        </a:lnSpc>
                      </a:pPr>
                      <a:r>
                        <a:rPr sz="2400" dirty="0">
                          <a:solidFill>
                            <a:srgbClr val="CD0000"/>
                          </a:solidFill>
                          <a:latin typeface="Arial"/>
                          <a:cs typeface="Arial"/>
                        </a:rPr>
                        <a:t>1</a:t>
                      </a:r>
                      <a:endParaRPr sz="2400">
                        <a:latin typeface="Arial"/>
                        <a:cs typeface="Arial"/>
                      </a:endParaRPr>
                    </a:p>
                  </a:txBody>
                  <a:tcPr marL="0" marR="0" marT="0" marB="0"/>
                </a:tc>
                <a:tc>
                  <a:txBody>
                    <a:bodyPr/>
                    <a:lstStyle/>
                    <a:p>
                      <a:pPr marR="140335" algn="r">
                        <a:lnSpc>
                          <a:spcPts val="2855"/>
                        </a:lnSpc>
                      </a:pPr>
                      <a:r>
                        <a:rPr sz="2400" dirty="0">
                          <a:solidFill>
                            <a:srgbClr val="CD0000"/>
                          </a:solidFill>
                          <a:latin typeface="Arial"/>
                          <a:cs typeface="Arial"/>
                        </a:rPr>
                        <a:t>1</a:t>
                      </a:r>
                      <a:endParaRPr sz="2400">
                        <a:latin typeface="Arial"/>
                        <a:cs typeface="Arial"/>
                      </a:endParaRPr>
                    </a:p>
                  </a:txBody>
                  <a:tcPr marL="0" marR="0" marT="0" marB="0">
                    <a:lnR w="12700">
                      <a:solidFill>
                        <a:srgbClr val="000000"/>
                      </a:solidFill>
                      <a:prstDash val="solid"/>
                    </a:lnR>
                  </a:tcPr>
                </a:tc>
                <a:tc>
                  <a:txBody>
                    <a:bodyPr/>
                    <a:lstStyle/>
                    <a:p>
                      <a:pPr algn="ctr">
                        <a:lnSpc>
                          <a:spcPts val="2855"/>
                        </a:lnSpc>
                      </a:pPr>
                      <a:r>
                        <a:rPr sz="2400" dirty="0">
                          <a:solidFill>
                            <a:srgbClr val="3333CC"/>
                          </a:solidFill>
                          <a:latin typeface="Arial"/>
                          <a:cs typeface="Arial"/>
                        </a:rPr>
                        <a:t>1</a:t>
                      </a:r>
                      <a:endParaRPr sz="2400">
                        <a:latin typeface="Arial"/>
                        <a:cs typeface="Arial"/>
                      </a:endParaRPr>
                    </a:p>
                  </a:txBody>
                  <a:tcPr marL="0" marR="0" marT="0" marB="0">
                    <a:lnL w="12700">
                      <a:solidFill>
                        <a:srgbClr val="000000"/>
                      </a:solidFill>
                      <a:prstDash val="solid"/>
                    </a:lnL>
                  </a:tcPr>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24</a:t>
            </a:fld>
            <a:endParaRPr dirty="0"/>
          </a:p>
        </p:txBody>
      </p:sp>
      <p:sp>
        <p:nvSpPr>
          <p:cNvPr id="3" name="object 3"/>
          <p:cNvSpPr txBox="1">
            <a:spLocks noGrp="1"/>
          </p:cNvSpPr>
          <p:nvPr>
            <p:ph type="title"/>
          </p:nvPr>
        </p:nvSpPr>
        <p:spPr>
          <a:xfrm>
            <a:off x="306070" y="635000"/>
            <a:ext cx="5436870" cy="452120"/>
          </a:xfrm>
          <a:prstGeom prst="rect">
            <a:avLst/>
          </a:prstGeom>
        </p:spPr>
        <p:txBody>
          <a:bodyPr vert="horz" wrap="square" lIns="0" tIns="12700" rIns="0" bIns="0" rtlCol="0">
            <a:spAutoFit/>
          </a:bodyPr>
          <a:lstStyle/>
          <a:p>
            <a:pPr marL="12700">
              <a:lnSpc>
                <a:spcPct val="100000"/>
              </a:lnSpc>
              <a:spcBef>
                <a:spcPts val="100"/>
              </a:spcBef>
            </a:pPr>
            <a:r>
              <a:rPr spc="-5" dirty="0"/>
              <a:t>Examples </a:t>
            </a:r>
            <a:r>
              <a:rPr spc="10" dirty="0"/>
              <a:t>of </a:t>
            </a:r>
            <a:r>
              <a:rPr spc="-10" dirty="0"/>
              <a:t>Logical</a:t>
            </a:r>
            <a:r>
              <a:rPr spc="-55" dirty="0"/>
              <a:t> </a:t>
            </a:r>
            <a:r>
              <a:rPr spc="-5" dirty="0"/>
              <a:t>Operations</a:t>
            </a:r>
          </a:p>
        </p:txBody>
      </p:sp>
      <p:sp>
        <p:nvSpPr>
          <p:cNvPr id="4" name="object 4"/>
          <p:cNvSpPr txBox="1"/>
          <p:nvPr/>
        </p:nvSpPr>
        <p:spPr>
          <a:xfrm>
            <a:off x="306070" y="1131569"/>
            <a:ext cx="4271645" cy="1385570"/>
          </a:xfrm>
          <a:prstGeom prst="rect">
            <a:avLst/>
          </a:prstGeom>
        </p:spPr>
        <p:txBody>
          <a:bodyPr vert="horz" wrap="square" lIns="0" tIns="35560" rIns="0" bIns="0" rtlCol="0">
            <a:spAutoFit/>
          </a:bodyPr>
          <a:lstStyle/>
          <a:p>
            <a:pPr marL="12700">
              <a:lnSpc>
                <a:spcPct val="100000"/>
              </a:lnSpc>
              <a:spcBef>
                <a:spcPts val="280"/>
              </a:spcBef>
            </a:pPr>
            <a:r>
              <a:rPr sz="2400" b="1" spc="-10" dirty="0">
                <a:latin typeface="Arial"/>
                <a:cs typeface="Arial"/>
              </a:rPr>
              <a:t>AND</a:t>
            </a:r>
            <a:endParaRPr sz="2400" dirty="0">
              <a:latin typeface="Arial"/>
              <a:cs typeface="Arial"/>
            </a:endParaRPr>
          </a:p>
          <a:p>
            <a:pPr marL="588010" indent="-233679">
              <a:lnSpc>
                <a:spcPct val="100000"/>
              </a:lnSpc>
              <a:spcBef>
                <a:spcPts val="150"/>
              </a:spcBef>
              <a:buFont typeface="Arial"/>
              <a:buChar char="•"/>
              <a:tabLst>
                <a:tab pos="587375" algn="l"/>
                <a:tab pos="588010" algn="l"/>
              </a:tabLst>
            </a:pPr>
            <a:r>
              <a:rPr sz="2000" b="1" dirty="0">
                <a:latin typeface="Arial"/>
                <a:cs typeface="Arial"/>
              </a:rPr>
              <a:t>useful for </a:t>
            </a:r>
            <a:r>
              <a:rPr sz="2000" b="1" spc="-5" dirty="0">
                <a:latin typeface="Arial"/>
                <a:cs typeface="Arial"/>
              </a:rPr>
              <a:t>clearing</a:t>
            </a:r>
            <a:r>
              <a:rPr sz="2000" b="1" spc="-25" dirty="0">
                <a:latin typeface="Arial"/>
                <a:cs typeface="Arial"/>
              </a:rPr>
              <a:t> </a:t>
            </a:r>
            <a:r>
              <a:rPr sz="2000" b="1" spc="-5" dirty="0">
                <a:latin typeface="Arial"/>
                <a:cs typeface="Arial"/>
              </a:rPr>
              <a:t>bits</a:t>
            </a:r>
            <a:endParaRPr sz="2000" dirty="0">
              <a:latin typeface="Arial"/>
              <a:cs typeface="Arial"/>
            </a:endParaRPr>
          </a:p>
          <a:p>
            <a:pPr marL="1035050" lvl="1" indent="-222885">
              <a:lnSpc>
                <a:spcPct val="100000"/>
              </a:lnSpc>
              <a:spcBef>
                <a:spcPts val="150"/>
              </a:spcBef>
              <a:buFont typeface="Wingdings"/>
              <a:buChar char=""/>
              <a:tabLst>
                <a:tab pos="1035050" algn="l"/>
              </a:tabLst>
            </a:pPr>
            <a:r>
              <a:rPr sz="2000" b="1" dirty="0">
                <a:latin typeface="Arial"/>
                <a:cs typeface="Arial"/>
              </a:rPr>
              <a:t>AND </a:t>
            </a:r>
            <a:r>
              <a:rPr sz="2000" b="1" spc="10" dirty="0">
                <a:latin typeface="Arial"/>
                <a:cs typeface="Arial"/>
              </a:rPr>
              <a:t>with </a:t>
            </a:r>
            <a:r>
              <a:rPr sz="2000" b="1" dirty="0">
                <a:latin typeface="Arial"/>
                <a:cs typeface="Arial"/>
              </a:rPr>
              <a:t>zero =</a:t>
            </a:r>
            <a:r>
              <a:rPr sz="2000" b="1" spc="-20" dirty="0">
                <a:latin typeface="Arial"/>
                <a:cs typeface="Arial"/>
              </a:rPr>
              <a:t> </a:t>
            </a:r>
            <a:r>
              <a:rPr sz="2000" b="1" dirty="0">
                <a:latin typeface="Arial"/>
                <a:cs typeface="Arial"/>
              </a:rPr>
              <a:t>0</a:t>
            </a:r>
            <a:endParaRPr sz="2000" dirty="0">
              <a:latin typeface="Arial"/>
              <a:cs typeface="Arial"/>
            </a:endParaRPr>
          </a:p>
          <a:p>
            <a:pPr marL="1035050" lvl="1" indent="-222885">
              <a:lnSpc>
                <a:spcPct val="100000"/>
              </a:lnSpc>
              <a:spcBef>
                <a:spcPts val="150"/>
              </a:spcBef>
              <a:buFont typeface="Wingdings"/>
              <a:buChar char=""/>
              <a:tabLst>
                <a:tab pos="1035050" algn="l"/>
              </a:tabLst>
            </a:pPr>
            <a:r>
              <a:rPr sz="2000" b="1" dirty="0">
                <a:latin typeface="Arial"/>
                <a:cs typeface="Arial"/>
              </a:rPr>
              <a:t>AND </a:t>
            </a:r>
            <a:r>
              <a:rPr sz="2000" b="1" spc="10" dirty="0">
                <a:latin typeface="Arial"/>
                <a:cs typeface="Arial"/>
              </a:rPr>
              <a:t>with </a:t>
            </a:r>
            <a:r>
              <a:rPr sz="2000" b="1" dirty="0">
                <a:latin typeface="Arial"/>
                <a:cs typeface="Arial"/>
              </a:rPr>
              <a:t>one = </a:t>
            </a:r>
            <a:r>
              <a:rPr sz="2000" b="1" spc="-5" dirty="0">
                <a:latin typeface="Arial"/>
                <a:cs typeface="Arial"/>
              </a:rPr>
              <a:t>no</a:t>
            </a:r>
            <a:r>
              <a:rPr sz="2000" b="1" spc="-55" dirty="0">
                <a:latin typeface="Arial"/>
                <a:cs typeface="Arial"/>
              </a:rPr>
              <a:t> </a:t>
            </a:r>
            <a:r>
              <a:rPr sz="2000" b="1" spc="-5" dirty="0">
                <a:latin typeface="Arial"/>
                <a:cs typeface="Arial"/>
              </a:rPr>
              <a:t>change</a:t>
            </a:r>
            <a:endParaRPr sz="2000" dirty="0">
              <a:latin typeface="Arial"/>
              <a:cs typeface="Arial"/>
            </a:endParaRPr>
          </a:p>
        </p:txBody>
      </p:sp>
      <p:sp>
        <p:nvSpPr>
          <p:cNvPr id="5" name="object 5"/>
          <p:cNvSpPr txBox="1"/>
          <p:nvPr/>
        </p:nvSpPr>
        <p:spPr>
          <a:xfrm>
            <a:off x="306070" y="2877566"/>
            <a:ext cx="4513580" cy="2812415"/>
          </a:xfrm>
          <a:prstGeom prst="rect">
            <a:avLst/>
          </a:prstGeom>
        </p:spPr>
        <p:txBody>
          <a:bodyPr vert="horz" wrap="square" lIns="0" tIns="36830" rIns="0" bIns="0" rtlCol="0">
            <a:spAutoFit/>
          </a:bodyPr>
          <a:lstStyle/>
          <a:p>
            <a:pPr marL="12700">
              <a:lnSpc>
                <a:spcPct val="100000"/>
              </a:lnSpc>
              <a:spcBef>
                <a:spcPts val="290"/>
              </a:spcBef>
            </a:pPr>
            <a:r>
              <a:rPr sz="2400" b="1" spc="-5" dirty="0">
                <a:latin typeface="Arial"/>
                <a:cs typeface="Arial"/>
              </a:rPr>
              <a:t>OR</a:t>
            </a:r>
            <a:endParaRPr sz="2400" dirty="0">
              <a:latin typeface="Arial"/>
              <a:cs typeface="Arial"/>
            </a:endParaRPr>
          </a:p>
          <a:p>
            <a:pPr marL="588010" indent="-233679">
              <a:lnSpc>
                <a:spcPct val="100000"/>
              </a:lnSpc>
              <a:spcBef>
                <a:spcPts val="160"/>
              </a:spcBef>
              <a:buFont typeface="Arial"/>
              <a:buChar char="•"/>
              <a:tabLst>
                <a:tab pos="587375" algn="l"/>
                <a:tab pos="588010" algn="l"/>
              </a:tabLst>
            </a:pPr>
            <a:r>
              <a:rPr sz="2000" b="1" dirty="0">
                <a:latin typeface="Arial"/>
                <a:cs typeface="Arial"/>
              </a:rPr>
              <a:t>useful for setting</a:t>
            </a:r>
            <a:r>
              <a:rPr sz="2000" b="1" spc="-30" dirty="0">
                <a:latin typeface="Arial"/>
                <a:cs typeface="Arial"/>
              </a:rPr>
              <a:t> </a:t>
            </a:r>
            <a:r>
              <a:rPr sz="2000" b="1" dirty="0">
                <a:latin typeface="Arial"/>
                <a:cs typeface="Arial"/>
              </a:rPr>
              <a:t>bits</a:t>
            </a:r>
            <a:endParaRPr sz="2000" dirty="0">
              <a:latin typeface="Arial"/>
              <a:cs typeface="Arial"/>
            </a:endParaRPr>
          </a:p>
          <a:p>
            <a:pPr marL="1035050" lvl="1" indent="-222885">
              <a:lnSpc>
                <a:spcPct val="100000"/>
              </a:lnSpc>
              <a:spcBef>
                <a:spcPts val="140"/>
              </a:spcBef>
              <a:buFont typeface="Wingdings"/>
              <a:buChar char=""/>
              <a:tabLst>
                <a:tab pos="1035050" algn="l"/>
              </a:tabLst>
            </a:pPr>
            <a:r>
              <a:rPr sz="2000" b="1" spc="-5" dirty="0">
                <a:latin typeface="Arial"/>
                <a:cs typeface="Arial"/>
              </a:rPr>
              <a:t>OR </a:t>
            </a:r>
            <a:r>
              <a:rPr sz="2000" b="1" spc="15" dirty="0">
                <a:latin typeface="Arial"/>
                <a:cs typeface="Arial"/>
              </a:rPr>
              <a:t>with </a:t>
            </a:r>
            <a:r>
              <a:rPr sz="2000" b="1" dirty="0">
                <a:latin typeface="Arial"/>
                <a:cs typeface="Arial"/>
              </a:rPr>
              <a:t>zero = </a:t>
            </a:r>
            <a:r>
              <a:rPr sz="2000" b="1" spc="-5" dirty="0">
                <a:latin typeface="Arial"/>
                <a:cs typeface="Arial"/>
              </a:rPr>
              <a:t>no</a:t>
            </a:r>
            <a:r>
              <a:rPr sz="2000" b="1" spc="-50" dirty="0">
                <a:latin typeface="Arial"/>
                <a:cs typeface="Arial"/>
              </a:rPr>
              <a:t> </a:t>
            </a:r>
            <a:r>
              <a:rPr sz="2000" b="1" spc="-5" dirty="0">
                <a:latin typeface="Arial"/>
                <a:cs typeface="Arial"/>
              </a:rPr>
              <a:t>change</a:t>
            </a:r>
            <a:endParaRPr sz="2000" dirty="0">
              <a:latin typeface="Arial"/>
              <a:cs typeface="Arial"/>
            </a:endParaRPr>
          </a:p>
          <a:p>
            <a:pPr marL="1035050" lvl="1" indent="-222885">
              <a:lnSpc>
                <a:spcPct val="100000"/>
              </a:lnSpc>
              <a:spcBef>
                <a:spcPts val="150"/>
              </a:spcBef>
              <a:buFont typeface="Wingdings"/>
              <a:buChar char=""/>
              <a:tabLst>
                <a:tab pos="1035050" algn="l"/>
              </a:tabLst>
            </a:pPr>
            <a:r>
              <a:rPr sz="2000" b="1" spc="-5" dirty="0">
                <a:latin typeface="Arial"/>
                <a:cs typeface="Arial"/>
              </a:rPr>
              <a:t>OR </a:t>
            </a:r>
            <a:r>
              <a:rPr sz="2000" b="1" spc="15" dirty="0">
                <a:latin typeface="Arial"/>
                <a:cs typeface="Arial"/>
              </a:rPr>
              <a:t>with </a:t>
            </a:r>
            <a:r>
              <a:rPr sz="2000" b="1" dirty="0">
                <a:latin typeface="Arial"/>
                <a:cs typeface="Arial"/>
              </a:rPr>
              <a:t>one =</a:t>
            </a:r>
            <a:r>
              <a:rPr sz="2000" b="1" spc="-35" dirty="0">
                <a:latin typeface="Arial"/>
                <a:cs typeface="Arial"/>
              </a:rPr>
              <a:t> </a:t>
            </a:r>
            <a:r>
              <a:rPr sz="2000" b="1" dirty="0">
                <a:latin typeface="Arial"/>
                <a:cs typeface="Arial"/>
              </a:rPr>
              <a:t>1</a:t>
            </a:r>
            <a:endParaRPr sz="2000" dirty="0">
              <a:latin typeface="Arial"/>
              <a:cs typeface="Arial"/>
            </a:endParaRPr>
          </a:p>
          <a:p>
            <a:pPr lvl="1">
              <a:lnSpc>
                <a:spcPct val="100000"/>
              </a:lnSpc>
              <a:spcBef>
                <a:spcPts val="20"/>
              </a:spcBef>
              <a:buFont typeface="Wingdings"/>
              <a:buChar char=""/>
            </a:pPr>
            <a:endParaRPr sz="2800" dirty="0">
              <a:latin typeface="Arial"/>
              <a:cs typeface="Arial"/>
            </a:endParaRPr>
          </a:p>
          <a:p>
            <a:pPr marL="12700">
              <a:lnSpc>
                <a:spcPct val="100000"/>
              </a:lnSpc>
            </a:pPr>
            <a:r>
              <a:rPr sz="2400" b="1" spc="-5" dirty="0">
                <a:latin typeface="Arial"/>
                <a:cs typeface="Arial"/>
              </a:rPr>
              <a:t>NOT</a:t>
            </a:r>
            <a:endParaRPr sz="2400" dirty="0">
              <a:latin typeface="Arial"/>
              <a:cs typeface="Arial"/>
            </a:endParaRPr>
          </a:p>
          <a:p>
            <a:pPr marL="588010" indent="-233679">
              <a:lnSpc>
                <a:spcPct val="100000"/>
              </a:lnSpc>
              <a:spcBef>
                <a:spcPts val="150"/>
              </a:spcBef>
              <a:buFont typeface="Arial"/>
              <a:buChar char="•"/>
              <a:tabLst>
                <a:tab pos="587375" algn="l"/>
                <a:tab pos="588010" algn="l"/>
              </a:tabLst>
            </a:pPr>
            <a:r>
              <a:rPr sz="2000" b="1" dirty="0">
                <a:latin typeface="Arial"/>
                <a:cs typeface="Arial"/>
              </a:rPr>
              <a:t>unary </a:t>
            </a:r>
            <a:r>
              <a:rPr sz="2000" b="1" spc="-5" dirty="0">
                <a:latin typeface="Arial"/>
                <a:cs typeface="Arial"/>
              </a:rPr>
              <a:t>operation </a:t>
            </a:r>
            <a:r>
              <a:rPr sz="2000" b="1" dirty="0">
                <a:latin typeface="Arial"/>
                <a:cs typeface="Arial"/>
              </a:rPr>
              <a:t>-- one</a:t>
            </a:r>
            <a:r>
              <a:rPr sz="2000" b="1" spc="-100" dirty="0">
                <a:latin typeface="Arial"/>
                <a:cs typeface="Arial"/>
              </a:rPr>
              <a:t> </a:t>
            </a:r>
            <a:r>
              <a:rPr sz="2000" b="1" dirty="0">
                <a:latin typeface="Arial"/>
                <a:cs typeface="Arial"/>
              </a:rPr>
              <a:t>argument</a:t>
            </a:r>
            <a:endParaRPr sz="2000" dirty="0">
              <a:latin typeface="Arial"/>
              <a:cs typeface="Arial"/>
            </a:endParaRPr>
          </a:p>
          <a:p>
            <a:pPr marL="588010" indent="-233679">
              <a:lnSpc>
                <a:spcPct val="100000"/>
              </a:lnSpc>
              <a:spcBef>
                <a:spcPts val="150"/>
              </a:spcBef>
              <a:buFont typeface="Arial"/>
              <a:buChar char="•"/>
              <a:tabLst>
                <a:tab pos="587375" algn="l"/>
                <a:tab pos="588010" algn="l"/>
              </a:tabLst>
            </a:pPr>
            <a:r>
              <a:rPr sz="2000" b="1" spc="-5" dirty="0">
                <a:latin typeface="Arial"/>
                <a:cs typeface="Arial"/>
              </a:rPr>
              <a:t>flips every</a:t>
            </a:r>
            <a:r>
              <a:rPr sz="2000" b="1" spc="-40" dirty="0">
                <a:latin typeface="Arial"/>
                <a:cs typeface="Arial"/>
              </a:rPr>
              <a:t> </a:t>
            </a:r>
            <a:r>
              <a:rPr sz="2000" b="1" spc="-5" dirty="0">
                <a:latin typeface="Arial"/>
                <a:cs typeface="Arial"/>
              </a:rPr>
              <a:t>bit</a:t>
            </a:r>
            <a:endParaRPr sz="2000" dirty="0">
              <a:latin typeface="Arial"/>
              <a:cs typeface="Arial"/>
            </a:endParaRPr>
          </a:p>
        </p:txBody>
      </p:sp>
      <p:sp>
        <p:nvSpPr>
          <p:cNvPr id="6" name="object 6"/>
          <p:cNvSpPr txBox="1"/>
          <p:nvPr/>
        </p:nvSpPr>
        <p:spPr>
          <a:xfrm>
            <a:off x="6230620" y="1120140"/>
            <a:ext cx="1732914"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Courier New"/>
                <a:cs typeface="Courier New"/>
              </a:rPr>
              <a:t>11000101</a:t>
            </a:r>
            <a:endParaRPr sz="2800">
              <a:latin typeface="Courier New"/>
              <a:cs typeface="Courier New"/>
            </a:endParaRPr>
          </a:p>
        </p:txBody>
      </p:sp>
      <p:graphicFrame>
        <p:nvGraphicFramePr>
          <p:cNvPr id="7" name="object 7"/>
          <p:cNvGraphicFramePr>
            <a:graphicFrameLocks noGrp="1"/>
          </p:cNvGraphicFramePr>
          <p:nvPr/>
        </p:nvGraphicFramePr>
        <p:xfrm>
          <a:off x="5238750" y="1598796"/>
          <a:ext cx="2742564" cy="4135357"/>
        </p:xfrm>
        <a:graphic>
          <a:graphicData uri="http://schemas.openxmlformats.org/drawingml/2006/table">
            <a:tbl>
              <a:tblPr firstRow="1" bandRow="1">
                <a:tableStyleId>{2D5ABB26-0587-4C30-8999-92F81FD0307C}</a:tableStyleId>
              </a:tblPr>
              <a:tblGrid>
                <a:gridCol w="839469">
                  <a:extLst>
                    <a:ext uri="{9D8B030D-6E8A-4147-A177-3AD203B41FA5}">
                      <a16:colId xmlns:a16="http://schemas.microsoft.com/office/drawing/2014/main" val="20000"/>
                    </a:ext>
                  </a:extLst>
                </a:gridCol>
                <a:gridCol w="1903095">
                  <a:extLst>
                    <a:ext uri="{9D8B030D-6E8A-4147-A177-3AD203B41FA5}">
                      <a16:colId xmlns:a16="http://schemas.microsoft.com/office/drawing/2014/main" val="20001"/>
                    </a:ext>
                  </a:extLst>
                </a:gridCol>
              </a:tblGrid>
              <a:tr h="403979">
                <a:tc>
                  <a:txBody>
                    <a:bodyPr/>
                    <a:lstStyle/>
                    <a:p>
                      <a:pPr marR="126364" algn="ctr">
                        <a:lnSpc>
                          <a:spcPts val="2810"/>
                        </a:lnSpc>
                      </a:pPr>
                      <a:r>
                        <a:rPr sz="2400" spc="-10" dirty="0">
                          <a:latin typeface="Arial"/>
                          <a:cs typeface="Arial"/>
                        </a:rPr>
                        <a:t>AND</a:t>
                      </a:r>
                      <a:endParaRPr sz="2400">
                        <a:latin typeface="Arial"/>
                        <a:cs typeface="Arial"/>
                      </a:endParaRPr>
                    </a:p>
                  </a:txBody>
                  <a:tcPr marL="0" marR="0" marT="0" marB="0"/>
                </a:tc>
                <a:tc>
                  <a:txBody>
                    <a:bodyPr/>
                    <a:lstStyle/>
                    <a:p>
                      <a:pPr marR="24130" algn="r">
                        <a:lnSpc>
                          <a:spcPts val="2890"/>
                        </a:lnSpc>
                      </a:pPr>
                      <a:r>
                        <a:rPr sz="2800" b="1" u="heavy" dirty="0">
                          <a:uFill>
                            <a:solidFill>
                              <a:srgbClr val="000000"/>
                            </a:solidFill>
                          </a:uFill>
                          <a:latin typeface="Courier New"/>
                          <a:cs typeface="Courier New"/>
                        </a:rPr>
                        <a:t>00001111</a:t>
                      </a:r>
                      <a:endParaRPr sz="2800">
                        <a:latin typeface="Courier New"/>
                        <a:cs typeface="Courier New"/>
                      </a:endParaRPr>
                    </a:p>
                  </a:txBody>
                  <a:tcPr marL="0" marR="0" marT="0" marB="0"/>
                </a:tc>
                <a:extLst>
                  <a:ext uri="{0D108BD9-81ED-4DB2-BD59-A6C34878D82A}">
                    <a16:rowId xmlns:a16="http://schemas.microsoft.com/office/drawing/2014/main" val="10000"/>
                  </a:ext>
                </a:extLst>
              </a:tr>
              <a:tr h="749300">
                <a:tc>
                  <a:txBody>
                    <a:bodyPr/>
                    <a:lstStyle/>
                    <a:p>
                      <a:pPr>
                        <a:lnSpc>
                          <a:spcPct val="100000"/>
                        </a:lnSpc>
                      </a:pPr>
                      <a:endParaRPr sz="1900">
                        <a:latin typeface="Times New Roman"/>
                        <a:cs typeface="Times New Roman"/>
                      </a:endParaRPr>
                    </a:p>
                  </a:txBody>
                  <a:tcPr marL="0" marR="0" marT="0" marB="0"/>
                </a:tc>
                <a:tc>
                  <a:txBody>
                    <a:bodyPr/>
                    <a:lstStyle/>
                    <a:p>
                      <a:pPr marR="24130" algn="r">
                        <a:lnSpc>
                          <a:spcPts val="2900"/>
                        </a:lnSpc>
                      </a:pPr>
                      <a:r>
                        <a:rPr sz="2800" b="1" dirty="0">
                          <a:latin typeface="Courier New"/>
                          <a:cs typeface="Courier New"/>
                        </a:rPr>
                        <a:t>00000101</a:t>
                      </a:r>
                      <a:endParaRPr sz="2800">
                        <a:latin typeface="Courier New"/>
                        <a:cs typeface="Courier New"/>
                      </a:endParaRPr>
                    </a:p>
                  </a:txBody>
                  <a:tcPr marL="0" marR="0" marT="0" marB="0"/>
                </a:tc>
                <a:extLst>
                  <a:ext uri="{0D108BD9-81ED-4DB2-BD59-A6C34878D82A}">
                    <a16:rowId xmlns:a16="http://schemas.microsoft.com/office/drawing/2014/main" val="10001"/>
                  </a:ext>
                </a:extLst>
              </a:tr>
              <a:tr h="749300">
                <a:tc>
                  <a:txBody>
                    <a:bodyPr/>
                    <a:lstStyle/>
                    <a:p>
                      <a:pPr>
                        <a:lnSpc>
                          <a:spcPct val="100000"/>
                        </a:lnSpc>
                      </a:pPr>
                      <a:endParaRPr sz="1900">
                        <a:latin typeface="Times New Roman"/>
                        <a:cs typeface="Times New Roman"/>
                      </a:endParaRPr>
                    </a:p>
                  </a:txBody>
                  <a:tcPr marL="0" marR="0" marT="0" marB="0"/>
                </a:tc>
                <a:tc>
                  <a:txBody>
                    <a:bodyPr/>
                    <a:lstStyle/>
                    <a:p>
                      <a:pPr marR="24130" algn="r">
                        <a:lnSpc>
                          <a:spcPct val="100000"/>
                        </a:lnSpc>
                        <a:spcBef>
                          <a:spcPts val="2250"/>
                        </a:spcBef>
                      </a:pPr>
                      <a:r>
                        <a:rPr sz="2800" b="1" dirty="0">
                          <a:latin typeface="Courier New"/>
                          <a:cs typeface="Courier New"/>
                        </a:rPr>
                        <a:t>11000101</a:t>
                      </a:r>
                      <a:endParaRPr sz="2800">
                        <a:latin typeface="Courier New"/>
                        <a:cs typeface="Courier New"/>
                      </a:endParaRPr>
                    </a:p>
                  </a:txBody>
                  <a:tcPr marL="0" marR="0" marT="285750" marB="0"/>
                </a:tc>
                <a:extLst>
                  <a:ext uri="{0D108BD9-81ED-4DB2-BD59-A6C34878D82A}">
                    <a16:rowId xmlns:a16="http://schemas.microsoft.com/office/drawing/2014/main" val="10002"/>
                  </a:ext>
                </a:extLst>
              </a:tr>
              <a:tr h="405765">
                <a:tc>
                  <a:txBody>
                    <a:bodyPr/>
                    <a:lstStyle/>
                    <a:p>
                      <a:pPr marR="95885" algn="ctr">
                        <a:lnSpc>
                          <a:spcPts val="2820"/>
                        </a:lnSpc>
                      </a:pPr>
                      <a:r>
                        <a:rPr sz="2400" spc="-5" dirty="0">
                          <a:latin typeface="Arial"/>
                          <a:cs typeface="Arial"/>
                        </a:rPr>
                        <a:t>OR</a:t>
                      </a:r>
                      <a:endParaRPr sz="2400">
                        <a:latin typeface="Arial"/>
                        <a:cs typeface="Arial"/>
                      </a:endParaRPr>
                    </a:p>
                  </a:txBody>
                  <a:tcPr marL="0" marR="0" marT="0" marB="0"/>
                </a:tc>
                <a:tc>
                  <a:txBody>
                    <a:bodyPr/>
                    <a:lstStyle/>
                    <a:p>
                      <a:pPr marR="24130" algn="r">
                        <a:lnSpc>
                          <a:spcPts val="2900"/>
                        </a:lnSpc>
                      </a:pPr>
                      <a:r>
                        <a:rPr sz="2800" b="1" u="heavy" dirty="0">
                          <a:uFill>
                            <a:solidFill>
                              <a:srgbClr val="000000"/>
                            </a:solidFill>
                          </a:uFill>
                          <a:latin typeface="Courier New"/>
                          <a:cs typeface="Courier New"/>
                        </a:rPr>
                        <a:t>00001111</a:t>
                      </a:r>
                      <a:endParaRPr sz="2800">
                        <a:latin typeface="Courier New"/>
                        <a:cs typeface="Courier New"/>
                      </a:endParaRPr>
                    </a:p>
                  </a:txBody>
                  <a:tcPr marL="0" marR="0" marT="0" marB="0"/>
                </a:tc>
                <a:extLst>
                  <a:ext uri="{0D108BD9-81ED-4DB2-BD59-A6C34878D82A}">
                    <a16:rowId xmlns:a16="http://schemas.microsoft.com/office/drawing/2014/main" val="10003"/>
                  </a:ext>
                </a:extLst>
              </a:tr>
              <a:tr h="711834">
                <a:tc>
                  <a:txBody>
                    <a:bodyPr/>
                    <a:lstStyle/>
                    <a:p>
                      <a:pPr>
                        <a:lnSpc>
                          <a:spcPct val="100000"/>
                        </a:lnSpc>
                      </a:pPr>
                      <a:endParaRPr sz="1900">
                        <a:latin typeface="Times New Roman"/>
                        <a:cs typeface="Times New Roman"/>
                      </a:endParaRPr>
                    </a:p>
                  </a:txBody>
                  <a:tcPr marL="0" marR="0" marT="0" marB="0"/>
                </a:tc>
                <a:tc>
                  <a:txBody>
                    <a:bodyPr/>
                    <a:lstStyle/>
                    <a:p>
                      <a:pPr marR="24130" algn="r">
                        <a:lnSpc>
                          <a:spcPts val="2905"/>
                        </a:lnSpc>
                      </a:pPr>
                      <a:r>
                        <a:rPr sz="2800" b="1" dirty="0">
                          <a:latin typeface="Courier New"/>
                          <a:cs typeface="Courier New"/>
                        </a:rPr>
                        <a:t>11001111</a:t>
                      </a:r>
                      <a:endParaRPr sz="2800">
                        <a:latin typeface="Courier New"/>
                        <a:cs typeface="Courier New"/>
                      </a:endParaRPr>
                    </a:p>
                  </a:txBody>
                  <a:tcPr marL="0" marR="0" marT="0" marB="0"/>
                </a:tc>
                <a:extLst>
                  <a:ext uri="{0D108BD9-81ED-4DB2-BD59-A6C34878D82A}">
                    <a16:rowId xmlns:a16="http://schemas.microsoft.com/office/drawing/2014/main" val="10004"/>
                  </a:ext>
                </a:extLst>
              </a:tr>
              <a:tr h="711200">
                <a:tc>
                  <a:txBody>
                    <a:bodyPr/>
                    <a:lstStyle/>
                    <a:p>
                      <a:pPr marR="125095" algn="ctr">
                        <a:lnSpc>
                          <a:spcPct val="100000"/>
                        </a:lnSpc>
                        <a:spcBef>
                          <a:spcPts val="2350"/>
                        </a:spcBef>
                      </a:pPr>
                      <a:r>
                        <a:rPr sz="2400" spc="-5" dirty="0">
                          <a:latin typeface="Arial"/>
                          <a:cs typeface="Arial"/>
                        </a:rPr>
                        <a:t>NOT</a:t>
                      </a:r>
                      <a:endParaRPr sz="2400">
                        <a:latin typeface="Arial"/>
                        <a:cs typeface="Arial"/>
                      </a:endParaRPr>
                    </a:p>
                  </a:txBody>
                  <a:tcPr marL="0" marR="0" marT="298450" marB="0"/>
                </a:tc>
                <a:tc>
                  <a:txBody>
                    <a:bodyPr/>
                    <a:lstStyle/>
                    <a:p>
                      <a:pPr marR="24130" algn="r">
                        <a:lnSpc>
                          <a:spcPct val="100000"/>
                        </a:lnSpc>
                        <a:spcBef>
                          <a:spcPts val="1950"/>
                        </a:spcBef>
                      </a:pPr>
                      <a:r>
                        <a:rPr sz="2800" b="1" u="heavy" dirty="0">
                          <a:uFill>
                            <a:solidFill>
                              <a:srgbClr val="000000"/>
                            </a:solidFill>
                          </a:uFill>
                          <a:latin typeface="Courier New"/>
                          <a:cs typeface="Courier New"/>
                        </a:rPr>
                        <a:t>11000101</a:t>
                      </a:r>
                      <a:endParaRPr sz="2800">
                        <a:latin typeface="Courier New"/>
                        <a:cs typeface="Courier New"/>
                      </a:endParaRPr>
                    </a:p>
                  </a:txBody>
                  <a:tcPr marL="0" marR="0" marT="247650" marB="0"/>
                </a:tc>
                <a:extLst>
                  <a:ext uri="{0D108BD9-81ED-4DB2-BD59-A6C34878D82A}">
                    <a16:rowId xmlns:a16="http://schemas.microsoft.com/office/drawing/2014/main" val="10005"/>
                  </a:ext>
                </a:extLst>
              </a:tr>
              <a:tr h="403979">
                <a:tc>
                  <a:txBody>
                    <a:bodyPr/>
                    <a:lstStyle/>
                    <a:p>
                      <a:pPr>
                        <a:lnSpc>
                          <a:spcPct val="100000"/>
                        </a:lnSpc>
                      </a:pPr>
                      <a:endParaRPr sz="1900">
                        <a:latin typeface="Times New Roman"/>
                        <a:cs typeface="Times New Roman"/>
                      </a:endParaRPr>
                    </a:p>
                  </a:txBody>
                  <a:tcPr marL="0" marR="0" marT="0" marB="0"/>
                </a:tc>
                <a:tc>
                  <a:txBody>
                    <a:bodyPr/>
                    <a:lstStyle/>
                    <a:p>
                      <a:pPr marR="24130" algn="r">
                        <a:lnSpc>
                          <a:spcPts val="2900"/>
                        </a:lnSpc>
                      </a:pPr>
                      <a:r>
                        <a:rPr sz="2800" b="1" dirty="0">
                          <a:latin typeface="Courier New"/>
                          <a:cs typeface="Courier New"/>
                        </a:rPr>
                        <a:t>00111010</a:t>
                      </a:r>
                      <a:endParaRPr sz="2800">
                        <a:latin typeface="Courier New"/>
                        <a:cs typeface="Courier New"/>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25</a:t>
            </a:fld>
            <a:endParaRPr dirty="0"/>
          </a:p>
        </p:txBody>
      </p:sp>
      <p:sp>
        <p:nvSpPr>
          <p:cNvPr id="3" name="object 3"/>
          <p:cNvSpPr txBox="1">
            <a:spLocks noGrp="1"/>
          </p:cNvSpPr>
          <p:nvPr>
            <p:ph type="title"/>
          </p:nvPr>
        </p:nvSpPr>
        <p:spPr>
          <a:xfrm>
            <a:off x="306070" y="635000"/>
            <a:ext cx="3740150" cy="452120"/>
          </a:xfrm>
          <a:prstGeom prst="rect">
            <a:avLst/>
          </a:prstGeom>
        </p:spPr>
        <p:txBody>
          <a:bodyPr vert="horz" wrap="square" lIns="0" tIns="12700" rIns="0" bIns="0" rtlCol="0">
            <a:spAutoFit/>
          </a:bodyPr>
          <a:lstStyle/>
          <a:p>
            <a:pPr marL="12700">
              <a:lnSpc>
                <a:spcPct val="100000"/>
              </a:lnSpc>
              <a:spcBef>
                <a:spcPts val="100"/>
              </a:spcBef>
            </a:pPr>
            <a:r>
              <a:rPr spc="-5" dirty="0"/>
              <a:t>Hexadecimal</a:t>
            </a:r>
            <a:r>
              <a:rPr spc="-65" dirty="0"/>
              <a:t> </a:t>
            </a:r>
            <a:r>
              <a:rPr spc="-5" dirty="0"/>
              <a:t>Notation</a:t>
            </a:r>
          </a:p>
        </p:txBody>
      </p:sp>
      <p:sp>
        <p:nvSpPr>
          <p:cNvPr id="4" name="object 4"/>
          <p:cNvSpPr txBox="1"/>
          <p:nvPr/>
        </p:nvSpPr>
        <p:spPr>
          <a:xfrm>
            <a:off x="306070" y="1154429"/>
            <a:ext cx="7874634" cy="1445260"/>
          </a:xfrm>
          <a:prstGeom prst="rect">
            <a:avLst/>
          </a:prstGeom>
        </p:spPr>
        <p:txBody>
          <a:bodyPr vert="horz" wrap="square" lIns="0" tIns="38735" rIns="0" bIns="0" rtlCol="0">
            <a:spAutoFit/>
          </a:bodyPr>
          <a:lstStyle/>
          <a:p>
            <a:pPr marL="12700" marR="5080">
              <a:lnSpc>
                <a:spcPts val="2740"/>
              </a:lnSpc>
              <a:spcBef>
                <a:spcPts val="305"/>
              </a:spcBef>
            </a:pPr>
            <a:r>
              <a:rPr sz="2400" b="1" spc="-5" dirty="0">
                <a:latin typeface="Arial"/>
                <a:cs typeface="Arial"/>
              </a:rPr>
              <a:t>It is </a:t>
            </a:r>
            <a:r>
              <a:rPr sz="2400" b="1" dirty="0">
                <a:latin typeface="Arial"/>
                <a:cs typeface="Arial"/>
              </a:rPr>
              <a:t>often </a:t>
            </a:r>
            <a:r>
              <a:rPr sz="2400" b="1" spc="-5" dirty="0">
                <a:latin typeface="Arial"/>
                <a:cs typeface="Arial"/>
              </a:rPr>
              <a:t>convenient </a:t>
            </a:r>
            <a:r>
              <a:rPr sz="2400" b="1" spc="15" dirty="0">
                <a:latin typeface="Arial"/>
                <a:cs typeface="Arial"/>
              </a:rPr>
              <a:t>to </a:t>
            </a:r>
            <a:r>
              <a:rPr sz="2400" b="1" spc="5" dirty="0">
                <a:latin typeface="Arial"/>
                <a:cs typeface="Arial"/>
              </a:rPr>
              <a:t>write </a:t>
            </a:r>
            <a:r>
              <a:rPr sz="2400" b="1" spc="-5" dirty="0">
                <a:latin typeface="Arial"/>
                <a:cs typeface="Arial"/>
              </a:rPr>
              <a:t>binary (base-2) numbers  as </a:t>
            </a:r>
            <a:r>
              <a:rPr sz="2400" b="1" spc="-10" dirty="0">
                <a:latin typeface="Arial"/>
                <a:cs typeface="Arial"/>
              </a:rPr>
              <a:t>hexadecimal </a:t>
            </a:r>
            <a:r>
              <a:rPr sz="2400" b="1" spc="-5" dirty="0">
                <a:latin typeface="Arial"/>
                <a:cs typeface="Arial"/>
              </a:rPr>
              <a:t>(base-16) numbers</a:t>
            </a:r>
            <a:r>
              <a:rPr sz="2400" b="1" spc="30" dirty="0">
                <a:latin typeface="Arial"/>
                <a:cs typeface="Arial"/>
              </a:rPr>
              <a:t> </a:t>
            </a:r>
            <a:r>
              <a:rPr sz="2400" b="1" spc="-5" dirty="0">
                <a:latin typeface="Arial"/>
                <a:cs typeface="Arial"/>
              </a:rPr>
              <a:t>instead.</a:t>
            </a:r>
            <a:endParaRPr sz="2400">
              <a:latin typeface="Arial"/>
              <a:cs typeface="Arial"/>
            </a:endParaRPr>
          </a:p>
          <a:p>
            <a:pPr marL="588010" indent="-233679">
              <a:lnSpc>
                <a:spcPct val="100000"/>
              </a:lnSpc>
              <a:spcBef>
                <a:spcPts val="315"/>
              </a:spcBef>
              <a:buFont typeface="Arial"/>
              <a:buChar char="•"/>
              <a:tabLst>
                <a:tab pos="587375" algn="l"/>
                <a:tab pos="588010" algn="l"/>
              </a:tabLst>
            </a:pPr>
            <a:r>
              <a:rPr sz="2000" b="1" spc="10" dirty="0">
                <a:latin typeface="Arial"/>
                <a:cs typeface="Arial"/>
              </a:rPr>
              <a:t>fewer </a:t>
            </a:r>
            <a:r>
              <a:rPr sz="2000" b="1" spc="-5" dirty="0">
                <a:latin typeface="Arial"/>
                <a:cs typeface="Arial"/>
              </a:rPr>
              <a:t>digits </a:t>
            </a:r>
            <a:r>
              <a:rPr sz="2000" b="1" spc="5" dirty="0">
                <a:latin typeface="Arial"/>
                <a:cs typeface="Arial"/>
              </a:rPr>
              <a:t>-- </a:t>
            </a:r>
            <a:r>
              <a:rPr sz="2000" b="1" dirty="0">
                <a:latin typeface="Arial"/>
                <a:cs typeface="Arial"/>
              </a:rPr>
              <a:t>four </a:t>
            </a:r>
            <a:r>
              <a:rPr sz="2000" b="1" spc="-5" dirty="0">
                <a:latin typeface="Arial"/>
                <a:cs typeface="Arial"/>
              </a:rPr>
              <a:t>bits per </a:t>
            </a:r>
            <a:r>
              <a:rPr sz="2000" b="1" dirty="0">
                <a:latin typeface="Arial"/>
                <a:cs typeface="Arial"/>
              </a:rPr>
              <a:t>hex</a:t>
            </a:r>
            <a:r>
              <a:rPr sz="2000" b="1" spc="-15" dirty="0">
                <a:latin typeface="Arial"/>
                <a:cs typeface="Arial"/>
              </a:rPr>
              <a:t> </a:t>
            </a:r>
            <a:r>
              <a:rPr sz="2000" b="1" spc="-5" dirty="0">
                <a:latin typeface="Arial"/>
                <a:cs typeface="Arial"/>
              </a:rPr>
              <a:t>digit</a:t>
            </a:r>
            <a:endParaRPr sz="2000">
              <a:latin typeface="Arial"/>
              <a:cs typeface="Arial"/>
            </a:endParaRPr>
          </a:p>
          <a:p>
            <a:pPr marL="588010" indent="-233679">
              <a:lnSpc>
                <a:spcPct val="100000"/>
              </a:lnSpc>
              <a:spcBef>
                <a:spcPts val="380"/>
              </a:spcBef>
              <a:buFont typeface="Arial"/>
              <a:buChar char="•"/>
              <a:tabLst>
                <a:tab pos="587375" algn="l"/>
                <a:tab pos="588010" algn="l"/>
                <a:tab pos="3538220" algn="l"/>
              </a:tabLst>
            </a:pPr>
            <a:r>
              <a:rPr sz="2000" b="1" dirty="0">
                <a:latin typeface="Arial"/>
                <a:cs typeface="Arial"/>
              </a:rPr>
              <a:t>less </a:t>
            </a:r>
            <a:r>
              <a:rPr sz="2000" b="1" spc="-5" dirty="0">
                <a:latin typeface="Arial"/>
                <a:cs typeface="Arial"/>
              </a:rPr>
              <a:t>error prone</a:t>
            </a:r>
            <a:r>
              <a:rPr sz="2000" b="1" spc="25" dirty="0">
                <a:latin typeface="Arial"/>
                <a:cs typeface="Arial"/>
              </a:rPr>
              <a:t> </a:t>
            </a:r>
            <a:r>
              <a:rPr sz="2000" b="1" dirty="0">
                <a:latin typeface="Arial"/>
                <a:cs typeface="Arial"/>
              </a:rPr>
              <a:t>--</a:t>
            </a:r>
            <a:r>
              <a:rPr sz="2000" b="1" spc="5" dirty="0">
                <a:latin typeface="Arial"/>
                <a:cs typeface="Arial"/>
              </a:rPr>
              <a:t> </a:t>
            </a:r>
            <a:r>
              <a:rPr sz="2000" b="1" dirty="0">
                <a:latin typeface="Arial"/>
                <a:cs typeface="Arial"/>
              </a:rPr>
              <a:t>easy	to corrupt long string of </a:t>
            </a:r>
            <a:r>
              <a:rPr sz="2000" b="1" spc="-5" dirty="0">
                <a:latin typeface="Arial"/>
                <a:cs typeface="Arial"/>
              </a:rPr>
              <a:t>1’s and</a:t>
            </a:r>
            <a:r>
              <a:rPr sz="2000" b="1" spc="-80" dirty="0">
                <a:latin typeface="Arial"/>
                <a:cs typeface="Arial"/>
              </a:rPr>
              <a:t> </a:t>
            </a:r>
            <a:r>
              <a:rPr sz="2000" b="1" spc="-5" dirty="0">
                <a:latin typeface="Arial"/>
                <a:cs typeface="Arial"/>
              </a:rPr>
              <a:t>0’s</a:t>
            </a:r>
            <a:endParaRPr sz="2000">
              <a:latin typeface="Arial"/>
              <a:cs typeface="Arial"/>
            </a:endParaRPr>
          </a:p>
        </p:txBody>
      </p:sp>
      <p:graphicFrame>
        <p:nvGraphicFramePr>
          <p:cNvPr id="5" name="object 5"/>
          <p:cNvGraphicFramePr>
            <a:graphicFrameLocks noGrp="1"/>
          </p:cNvGraphicFramePr>
          <p:nvPr/>
        </p:nvGraphicFramePr>
        <p:xfrm>
          <a:off x="990600" y="2971800"/>
          <a:ext cx="7486650" cy="2782568"/>
        </p:xfrm>
        <a:graphic>
          <a:graphicData uri="http://schemas.openxmlformats.org/drawingml/2006/table">
            <a:tbl>
              <a:tblPr firstRow="1" bandRow="1">
                <a:tableStyleId>{2D5ABB26-0587-4C30-8999-92F81FD0307C}</a:tableStyleId>
              </a:tblPr>
              <a:tblGrid>
                <a:gridCol w="1047750">
                  <a:extLst>
                    <a:ext uri="{9D8B030D-6E8A-4147-A177-3AD203B41FA5}">
                      <a16:colId xmlns:a16="http://schemas.microsoft.com/office/drawing/2014/main" val="20000"/>
                    </a:ext>
                  </a:extLst>
                </a:gridCol>
                <a:gridCol w="1162050">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162050">
                  <a:extLst>
                    <a:ext uri="{9D8B030D-6E8A-4147-A177-3AD203B41FA5}">
                      <a16:colId xmlns:a16="http://schemas.microsoft.com/office/drawing/2014/main" val="20005"/>
                    </a:ext>
                  </a:extLst>
                </a:gridCol>
                <a:gridCol w="1162050">
                  <a:extLst>
                    <a:ext uri="{9D8B030D-6E8A-4147-A177-3AD203B41FA5}">
                      <a16:colId xmlns:a16="http://schemas.microsoft.com/office/drawing/2014/main" val="20006"/>
                    </a:ext>
                  </a:extLst>
                </a:gridCol>
              </a:tblGrid>
              <a:tr h="394970">
                <a:tc>
                  <a:txBody>
                    <a:bodyPr/>
                    <a:lstStyle/>
                    <a:p>
                      <a:pPr marL="635" algn="ctr">
                        <a:lnSpc>
                          <a:spcPct val="100000"/>
                        </a:lnSpc>
                        <a:spcBef>
                          <a:spcPts val="170"/>
                        </a:spcBef>
                      </a:pPr>
                      <a:r>
                        <a:rPr sz="2000" spc="-5" dirty="0">
                          <a:latin typeface="Arial"/>
                          <a:cs typeface="Arial"/>
                        </a:rPr>
                        <a:t>Binary</a:t>
                      </a:r>
                      <a:endParaRPr sz="2000">
                        <a:latin typeface="Arial"/>
                        <a:cs typeface="Arial"/>
                      </a:endParaRPr>
                    </a:p>
                  </a:txBody>
                  <a:tcPr marL="0" marR="0" marT="21590" marB="0">
                    <a:lnR w="12700">
                      <a:solidFill>
                        <a:srgbClr val="000000"/>
                      </a:solidFill>
                      <a:prstDash val="solid"/>
                    </a:lnR>
                    <a:lnB w="12700">
                      <a:solidFill>
                        <a:srgbClr val="000000"/>
                      </a:solidFill>
                      <a:prstDash val="solid"/>
                    </a:lnB>
                  </a:tcPr>
                </a:tc>
                <a:tc>
                  <a:txBody>
                    <a:bodyPr/>
                    <a:lstStyle/>
                    <a:p>
                      <a:pPr algn="ctr">
                        <a:lnSpc>
                          <a:spcPct val="100000"/>
                        </a:lnSpc>
                        <a:spcBef>
                          <a:spcPts val="170"/>
                        </a:spcBef>
                      </a:pPr>
                      <a:r>
                        <a:rPr sz="2000" dirty="0">
                          <a:latin typeface="Arial"/>
                          <a:cs typeface="Arial"/>
                        </a:rPr>
                        <a:t>Hex</a:t>
                      </a:r>
                      <a:endParaRPr sz="2000">
                        <a:latin typeface="Arial"/>
                        <a:cs typeface="Arial"/>
                      </a:endParaRPr>
                    </a:p>
                  </a:txBody>
                  <a:tcPr marL="0" marR="0" marT="2159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gn="ctr">
                        <a:lnSpc>
                          <a:spcPct val="100000"/>
                        </a:lnSpc>
                        <a:spcBef>
                          <a:spcPts val="170"/>
                        </a:spcBef>
                      </a:pPr>
                      <a:r>
                        <a:rPr sz="2000" dirty="0">
                          <a:latin typeface="Arial"/>
                          <a:cs typeface="Arial"/>
                        </a:rPr>
                        <a:t>Decimal</a:t>
                      </a:r>
                      <a:endParaRPr sz="2000">
                        <a:latin typeface="Arial"/>
                        <a:cs typeface="Arial"/>
                      </a:endParaRPr>
                    </a:p>
                  </a:txBody>
                  <a:tcPr marL="0" marR="0" marT="21590" marB="0">
                    <a:lnL w="12700">
                      <a:solidFill>
                        <a:srgbClr val="000000"/>
                      </a:solidFill>
                      <a:prstDash val="solid"/>
                    </a:lnL>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170"/>
                        </a:spcBef>
                      </a:pPr>
                      <a:r>
                        <a:rPr sz="2000" spc="-5" dirty="0">
                          <a:latin typeface="Arial"/>
                          <a:cs typeface="Arial"/>
                        </a:rPr>
                        <a:t>Binary</a:t>
                      </a:r>
                      <a:endParaRPr sz="2000">
                        <a:latin typeface="Arial"/>
                        <a:cs typeface="Arial"/>
                      </a:endParaRPr>
                    </a:p>
                  </a:txBody>
                  <a:tcPr marL="0" marR="0" marT="21590" marB="0">
                    <a:lnR w="12700">
                      <a:solidFill>
                        <a:srgbClr val="000000"/>
                      </a:solidFill>
                      <a:prstDash val="solid"/>
                    </a:lnR>
                    <a:lnB w="12700">
                      <a:solidFill>
                        <a:srgbClr val="000000"/>
                      </a:solidFill>
                      <a:prstDash val="solid"/>
                    </a:lnB>
                  </a:tcPr>
                </a:tc>
                <a:tc>
                  <a:txBody>
                    <a:bodyPr/>
                    <a:lstStyle/>
                    <a:p>
                      <a:pPr algn="ctr">
                        <a:lnSpc>
                          <a:spcPct val="100000"/>
                        </a:lnSpc>
                        <a:spcBef>
                          <a:spcPts val="170"/>
                        </a:spcBef>
                      </a:pPr>
                      <a:r>
                        <a:rPr sz="2000" dirty="0">
                          <a:latin typeface="Arial"/>
                          <a:cs typeface="Arial"/>
                        </a:rPr>
                        <a:t>Hex</a:t>
                      </a:r>
                      <a:endParaRPr sz="2000">
                        <a:latin typeface="Arial"/>
                        <a:cs typeface="Arial"/>
                      </a:endParaRPr>
                    </a:p>
                  </a:txBody>
                  <a:tcPr marL="0" marR="0" marT="2159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gn="ctr">
                        <a:lnSpc>
                          <a:spcPct val="100000"/>
                        </a:lnSpc>
                        <a:spcBef>
                          <a:spcPts val="170"/>
                        </a:spcBef>
                      </a:pPr>
                      <a:r>
                        <a:rPr sz="2000" dirty="0">
                          <a:latin typeface="Arial"/>
                          <a:cs typeface="Arial"/>
                        </a:rPr>
                        <a:t>Decimal</a:t>
                      </a:r>
                      <a:endParaRPr sz="2000">
                        <a:latin typeface="Arial"/>
                        <a:cs typeface="Arial"/>
                      </a:endParaRPr>
                    </a:p>
                  </a:txBody>
                  <a:tcPr marL="0" marR="0" marT="21590" marB="0">
                    <a:lnL w="12700">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307379">
                <a:tc>
                  <a:txBody>
                    <a:bodyPr/>
                    <a:lstStyle/>
                    <a:p>
                      <a:pPr marL="635" algn="ctr">
                        <a:lnSpc>
                          <a:spcPct val="100000"/>
                        </a:lnSpc>
                        <a:spcBef>
                          <a:spcPts val="200"/>
                        </a:spcBef>
                      </a:pPr>
                      <a:r>
                        <a:rPr sz="1600" spc="-5" dirty="0">
                          <a:latin typeface="Arial"/>
                          <a:cs typeface="Arial"/>
                        </a:rPr>
                        <a:t>0000</a:t>
                      </a:r>
                      <a:endParaRPr sz="1600">
                        <a:latin typeface="Arial"/>
                        <a:cs typeface="Arial"/>
                      </a:endParaRPr>
                    </a:p>
                  </a:txBody>
                  <a:tcPr marL="0" marR="0" marT="25400" marB="0">
                    <a:lnR w="12700">
                      <a:solidFill>
                        <a:srgbClr val="000000"/>
                      </a:solidFill>
                      <a:prstDash val="solid"/>
                    </a:lnR>
                    <a:lnT w="12700">
                      <a:solidFill>
                        <a:srgbClr val="000000"/>
                      </a:solidFill>
                      <a:prstDash val="solid"/>
                    </a:lnT>
                  </a:tcPr>
                </a:tc>
                <a:tc>
                  <a:txBody>
                    <a:bodyPr/>
                    <a:lstStyle/>
                    <a:p>
                      <a:pPr algn="ctr">
                        <a:lnSpc>
                          <a:spcPct val="100000"/>
                        </a:lnSpc>
                        <a:spcBef>
                          <a:spcPts val="200"/>
                        </a:spcBef>
                      </a:pPr>
                      <a:r>
                        <a:rPr sz="1600" dirty="0">
                          <a:latin typeface="Arial"/>
                          <a:cs typeface="Arial"/>
                        </a:rPr>
                        <a:t>0</a:t>
                      </a:r>
                      <a:endParaRPr sz="1600">
                        <a:latin typeface="Arial"/>
                        <a:cs typeface="Arial"/>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ct val="100000"/>
                        </a:lnSpc>
                        <a:spcBef>
                          <a:spcPts val="200"/>
                        </a:spcBef>
                      </a:pPr>
                      <a:r>
                        <a:rPr sz="1600" dirty="0">
                          <a:latin typeface="Arial"/>
                          <a:cs typeface="Arial"/>
                        </a:rPr>
                        <a:t>0</a:t>
                      </a:r>
                      <a:endParaRPr sz="1600">
                        <a:latin typeface="Arial"/>
                        <a:cs typeface="Arial"/>
                      </a:endParaRPr>
                    </a:p>
                  </a:txBody>
                  <a:tcPr marL="0" marR="0" marT="25400" marB="0">
                    <a:lnL w="12700">
                      <a:solidFill>
                        <a:srgbClr val="000000"/>
                      </a:solidFill>
                      <a:prstDash val="solid"/>
                    </a:lnL>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200"/>
                        </a:spcBef>
                      </a:pPr>
                      <a:r>
                        <a:rPr sz="1600" spc="-5" dirty="0">
                          <a:latin typeface="Arial"/>
                          <a:cs typeface="Arial"/>
                        </a:rPr>
                        <a:t>1000</a:t>
                      </a:r>
                      <a:endParaRPr sz="1600">
                        <a:latin typeface="Arial"/>
                        <a:cs typeface="Arial"/>
                      </a:endParaRPr>
                    </a:p>
                  </a:txBody>
                  <a:tcPr marL="0" marR="0" marT="25400" marB="0">
                    <a:lnR w="12700">
                      <a:solidFill>
                        <a:srgbClr val="000000"/>
                      </a:solidFill>
                      <a:prstDash val="solid"/>
                    </a:lnR>
                    <a:lnT w="12700">
                      <a:solidFill>
                        <a:srgbClr val="000000"/>
                      </a:solidFill>
                      <a:prstDash val="solid"/>
                    </a:lnT>
                  </a:tcPr>
                </a:tc>
                <a:tc>
                  <a:txBody>
                    <a:bodyPr/>
                    <a:lstStyle/>
                    <a:p>
                      <a:pPr algn="ctr">
                        <a:lnSpc>
                          <a:spcPct val="100000"/>
                        </a:lnSpc>
                        <a:spcBef>
                          <a:spcPts val="200"/>
                        </a:spcBef>
                      </a:pPr>
                      <a:r>
                        <a:rPr sz="1600" dirty="0">
                          <a:latin typeface="Arial"/>
                          <a:cs typeface="Arial"/>
                        </a:rPr>
                        <a:t>8</a:t>
                      </a:r>
                      <a:endParaRPr sz="1600">
                        <a:latin typeface="Arial"/>
                        <a:cs typeface="Arial"/>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ct val="100000"/>
                        </a:lnSpc>
                        <a:spcBef>
                          <a:spcPts val="200"/>
                        </a:spcBef>
                      </a:pPr>
                      <a:r>
                        <a:rPr sz="1600" dirty="0">
                          <a:latin typeface="Arial"/>
                          <a:cs typeface="Arial"/>
                        </a:rPr>
                        <a:t>8</a:t>
                      </a:r>
                      <a:endParaRPr sz="1600">
                        <a:latin typeface="Arial"/>
                        <a:cs typeface="Arial"/>
                      </a:endParaRPr>
                    </a:p>
                  </a:txBody>
                  <a:tcPr marL="0" marR="0" marT="25400" marB="0">
                    <a:lnL w="12700">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r h="298449">
                <a:tc>
                  <a:txBody>
                    <a:bodyPr/>
                    <a:lstStyle/>
                    <a:p>
                      <a:pPr marL="635" algn="ctr">
                        <a:lnSpc>
                          <a:spcPct val="100000"/>
                        </a:lnSpc>
                        <a:spcBef>
                          <a:spcPts val="130"/>
                        </a:spcBef>
                      </a:pPr>
                      <a:r>
                        <a:rPr sz="1600" spc="-5" dirty="0">
                          <a:latin typeface="Arial"/>
                          <a:cs typeface="Arial"/>
                        </a:rPr>
                        <a:t>0001</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1</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dirty="0">
                          <a:latin typeface="Arial"/>
                          <a:cs typeface="Arial"/>
                        </a:rPr>
                        <a:t>1</a:t>
                      </a:r>
                      <a:endParaRPr sz="1600">
                        <a:latin typeface="Arial"/>
                        <a:cs typeface="Arial"/>
                      </a:endParaRPr>
                    </a:p>
                  </a:txBody>
                  <a:tcPr marL="0" marR="0" marT="1651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130"/>
                        </a:spcBef>
                      </a:pPr>
                      <a:r>
                        <a:rPr sz="1600" spc="-5" dirty="0">
                          <a:latin typeface="Arial"/>
                          <a:cs typeface="Arial"/>
                        </a:rPr>
                        <a:t>1001</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9</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dirty="0">
                          <a:latin typeface="Arial"/>
                          <a:cs typeface="Arial"/>
                        </a:rPr>
                        <a:t>9</a:t>
                      </a:r>
                      <a:endParaRPr sz="1600">
                        <a:latin typeface="Arial"/>
                        <a:cs typeface="Arial"/>
                      </a:endParaRPr>
                    </a:p>
                  </a:txBody>
                  <a:tcPr marL="0" marR="0" marT="16510" marB="0">
                    <a:lnL w="12700">
                      <a:solidFill>
                        <a:srgbClr val="000000"/>
                      </a:solidFill>
                      <a:prstDash val="solid"/>
                    </a:lnL>
                  </a:tcPr>
                </a:tc>
                <a:extLst>
                  <a:ext uri="{0D108BD9-81ED-4DB2-BD59-A6C34878D82A}">
                    <a16:rowId xmlns:a16="http://schemas.microsoft.com/office/drawing/2014/main" val="10002"/>
                  </a:ext>
                </a:extLst>
              </a:tr>
              <a:tr h="298450">
                <a:tc>
                  <a:txBody>
                    <a:bodyPr/>
                    <a:lstStyle/>
                    <a:p>
                      <a:pPr marL="635" algn="ctr">
                        <a:lnSpc>
                          <a:spcPct val="100000"/>
                        </a:lnSpc>
                        <a:spcBef>
                          <a:spcPts val="130"/>
                        </a:spcBef>
                      </a:pPr>
                      <a:r>
                        <a:rPr sz="1600" spc="-5" dirty="0">
                          <a:latin typeface="Arial"/>
                          <a:cs typeface="Arial"/>
                        </a:rPr>
                        <a:t>0010</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2</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dirty="0">
                          <a:latin typeface="Arial"/>
                          <a:cs typeface="Arial"/>
                        </a:rPr>
                        <a:t>2</a:t>
                      </a:r>
                      <a:endParaRPr sz="1600">
                        <a:latin typeface="Arial"/>
                        <a:cs typeface="Arial"/>
                      </a:endParaRPr>
                    </a:p>
                  </a:txBody>
                  <a:tcPr marL="0" marR="0" marT="1651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130"/>
                        </a:spcBef>
                      </a:pPr>
                      <a:r>
                        <a:rPr sz="1600" spc="-5" dirty="0">
                          <a:latin typeface="Arial"/>
                          <a:cs typeface="Arial"/>
                        </a:rPr>
                        <a:t>1010</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A</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spc="-5" dirty="0">
                          <a:latin typeface="Arial"/>
                          <a:cs typeface="Arial"/>
                        </a:rPr>
                        <a:t>10</a:t>
                      </a:r>
                      <a:endParaRPr sz="1600">
                        <a:latin typeface="Arial"/>
                        <a:cs typeface="Arial"/>
                      </a:endParaRPr>
                    </a:p>
                  </a:txBody>
                  <a:tcPr marL="0" marR="0" marT="16510" marB="0">
                    <a:lnL w="12700">
                      <a:solidFill>
                        <a:srgbClr val="000000"/>
                      </a:solidFill>
                      <a:prstDash val="solid"/>
                    </a:lnL>
                  </a:tcPr>
                </a:tc>
                <a:extLst>
                  <a:ext uri="{0D108BD9-81ED-4DB2-BD59-A6C34878D82A}">
                    <a16:rowId xmlns:a16="http://schemas.microsoft.com/office/drawing/2014/main" val="10003"/>
                  </a:ext>
                </a:extLst>
              </a:tr>
              <a:tr h="298450">
                <a:tc>
                  <a:txBody>
                    <a:bodyPr/>
                    <a:lstStyle/>
                    <a:p>
                      <a:pPr marL="635" algn="ctr">
                        <a:lnSpc>
                          <a:spcPct val="100000"/>
                        </a:lnSpc>
                        <a:spcBef>
                          <a:spcPts val="130"/>
                        </a:spcBef>
                      </a:pPr>
                      <a:r>
                        <a:rPr sz="1600" spc="-5" dirty="0">
                          <a:latin typeface="Arial"/>
                          <a:cs typeface="Arial"/>
                        </a:rPr>
                        <a:t>0011</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3</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dirty="0">
                          <a:latin typeface="Arial"/>
                          <a:cs typeface="Arial"/>
                        </a:rPr>
                        <a:t>3</a:t>
                      </a:r>
                      <a:endParaRPr sz="1600">
                        <a:latin typeface="Arial"/>
                        <a:cs typeface="Arial"/>
                      </a:endParaRPr>
                    </a:p>
                  </a:txBody>
                  <a:tcPr marL="0" marR="0" marT="1651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130"/>
                        </a:spcBef>
                      </a:pPr>
                      <a:r>
                        <a:rPr sz="1600" spc="-5" dirty="0">
                          <a:latin typeface="Arial"/>
                          <a:cs typeface="Arial"/>
                        </a:rPr>
                        <a:t>1011</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B</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spc="-5" dirty="0">
                          <a:latin typeface="Arial"/>
                          <a:cs typeface="Arial"/>
                        </a:rPr>
                        <a:t>11</a:t>
                      </a:r>
                      <a:endParaRPr sz="1600">
                        <a:latin typeface="Arial"/>
                        <a:cs typeface="Arial"/>
                      </a:endParaRPr>
                    </a:p>
                  </a:txBody>
                  <a:tcPr marL="0" marR="0" marT="16510" marB="0">
                    <a:lnL w="12700">
                      <a:solidFill>
                        <a:srgbClr val="000000"/>
                      </a:solidFill>
                      <a:prstDash val="solid"/>
                    </a:lnL>
                  </a:tcPr>
                </a:tc>
                <a:extLst>
                  <a:ext uri="{0D108BD9-81ED-4DB2-BD59-A6C34878D82A}">
                    <a16:rowId xmlns:a16="http://schemas.microsoft.com/office/drawing/2014/main" val="10004"/>
                  </a:ext>
                </a:extLst>
              </a:tr>
              <a:tr h="298450">
                <a:tc>
                  <a:txBody>
                    <a:bodyPr/>
                    <a:lstStyle/>
                    <a:p>
                      <a:pPr marL="635" algn="ctr">
                        <a:lnSpc>
                          <a:spcPct val="100000"/>
                        </a:lnSpc>
                        <a:spcBef>
                          <a:spcPts val="130"/>
                        </a:spcBef>
                      </a:pPr>
                      <a:r>
                        <a:rPr sz="1600" spc="-5" dirty="0">
                          <a:latin typeface="Arial"/>
                          <a:cs typeface="Arial"/>
                        </a:rPr>
                        <a:t>0100</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4</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dirty="0">
                          <a:latin typeface="Arial"/>
                          <a:cs typeface="Arial"/>
                        </a:rPr>
                        <a:t>4</a:t>
                      </a:r>
                      <a:endParaRPr sz="1600">
                        <a:latin typeface="Arial"/>
                        <a:cs typeface="Arial"/>
                      </a:endParaRPr>
                    </a:p>
                  </a:txBody>
                  <a:tcPr marL="0" marR="0" marT="1651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130"/>
                        </a:spcBef>
                      </a:pPr>
                      <a:r>
                        <a:rPr sz="1600" spc="-5" dirty="0">
                          <a:latin typeface="Arial"/>
                          <a:cs typeface="Arial"/>
                        </a:rPr>
                        <a:t>1100</a:t>
                      </a:r>
                      <a:endParaRPr sz="1600">
                        <a:latin typeface="Arial"/>
                        <a:cs typeface="Arial"/>
                      </a:endParaRPr>
                    </a:p>
                  </a:txBody>
                  <a:tcPr marL="0" marR="0" marT="16510" marB="0">
                    <a:lnR w="12700">
                      <a:solidFill>
                        <a:srgbClr val="000000"/>
                      </a:solidFill>
                      <a:prstDash val="solid"/>
                    </a:lnR>
                  </a:tcPr>
                </a:tc>
                <a:tc>
                  <a:txBody>
                    <a:bodyPr/>
                    <a:lstStyle/>
                    <a:p>
                      <a:pPr marL="635" algn="ctr">
                        <a:lnSpc>
                          <a:spcPct val="100000"/>
                        </a:lnSpc>
                        <a:spcBef>
                          <a:spcPts val="130"/>
                        </a:spcBef>
                      </a:pPr>
                      <a:r>
                        <a:rPr sz="1600" dirty="0">
                          <a:latin typeface="Arial"/>
                          <a:cs typeface="Arial"/>
                        </a:rPr>
                        <a:t>C</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spc="-5" dirty="0">
                          <a:latin typeface="Arial"/>
                          <a:cs typeface="Arial"/>
                        </a:rPr>
                        <a:t>12</a:t>
                      </a:r>
                      <a:endParaRPr sz="1600">
                        <a:latin typeface="Arial"/>
                        <a:cs typeface="Arial"/>
                      </a:endParaRPr>
                    </a:p>
                  </a:txBody>
                  <a:tcPr marL="0" marR="0" marT="16510" marB="0">
                    <a:lnL w="12700">
                      <a:solidFill>
                        <a:srgbClr val="000000"/>
                      </a:solidFill>
                      <a:prstDash val="solid"/>
                    </a:lnL>
                  </a:tcPr>
                </a:tc>
                <a:extLst>
                  <a:ext uri="{0D108BD9-81ED-4DB2-BD59-A6C34878D82A}">
                    <a16:rowId xmlns:a16="http://schemas.microsoft.com/office/drawing/2014/main" val="10005"/>
                  </a:ext>
                </a:extLst>
              </a:tr>
              <a:tr h="298450">
                <a:tc>
                  <a:txBody>
                    <a:bodyPr/>
                    <a:lstStyle/>
                    <a:p>
                      <a:pPr marL="635" algn="ctr">
                        <a:lnSpc>
                          <a:spcPct val="100000"/>
                        </a:lnSpc>
                        <a:spcBef>
                          <a:spcPts val="130"/>
                        </a:spcBef>
                      </a:pPr>
                      <a:r>
                        <a:rPr sz="1600" spc="-5" dirty="0">
                          <a:latin typeface="Arial"/>
                          <a:cs typeface="Arial"/>
                        </a:rPr>
                        <a:t>0101</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5</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dirty="0">
                          <a:latin typeface="Arial"/>
                          <a:cs typeface="Arial"/>
                        </a:rPr>
                        <a:t>5</a:t>
                      </a:r>
                      <a:endParaRPr sz="1600">
                        <a:latin typeface="Arial"/>
                        <a:cs typeface="Arial"/>
                      </a:endParaRPr>
                    </a:p>
                  </a:txBody>
                  <a:tcPr marL="0" marR="0" marT="1651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130"/>
                        </a:spcBef>
                      </a:pPr>
                      <a:r>
                        <a:rPr sz="1600" spc="-5" dirty="0">
                          <a:latin typeface="Arial"/>
                          <a:cs typeface="Arial"/>
                        </a:rPr>
                        <a:t>1101</a:t>
                      </a:r>
                      <a:endParaRPr sz="1600">
                        <a:latin typeface="Arial"/>
                        <a:cs typeface="Arial"/>
                      </a:endParaRPr>
                    </a:p>
                  </a:txBody>
                  <a:tcPr marL="0" marR="0" marT="16510" marB="0">
                    <a:lnR w="12700">
                      <a:solidFill>
                        <a:srgbClr val="000000"/>
                      </a:solidFill>
                      <a:prstDash val="solid"/>
                    </a:lnR>
                  </a:tcPr>
                </a:tc>
                <a:tc>
                  <a:txBody>
                    <a:bodyPr/>
                    <a:lstStyle/>
                    <a:p>
                      <a:pPr marL="635" algn="ctr">
                        <a:lnSpc>
                          <a:spcPct val="100000"/>
                        </a:lnSpc>
                        <a:spcBef>
                          <a:spcPts val="130"/>
                        </a:spcBef>
                      </a:pPr>
                      <a:r>
                        <a:rPr sz="1600" dirty="0">
                          <a:latin typeface="Arial"/>
                          <a:cs typeface="Arial"/>
                        </a:rPr>
                        <a:t>D</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spc="-5" dirty="0">
                          <a:latin typeface="Arial"/>
                          <a:cs typeface="Arial"/>
                        </a:rPr>
                        <a:t>13</a:t>
                      </a:r>
                      <a:endParaRPr sz="1600">
                        <a:latin typeface="Arial"/>
                        <a:cs typeface="Arial"/>
                      </a:endParaRPr>
                    </a:p>
                  </a:txBody>
                  <a:tcPr marL="0" marR="0" marT="16510" marB="0">
                    <a:lnL w="12700">
                      <a:solidFill>
                        <a:srgbClr val="000000"/>
                      </a:solidFill>
                      <a:prstDash val="solid"/>
                    </a:lnL>
                  </a:tcPr>
                </a:tc>
                <a:extLst>
                  <a:ext uri="{0D108BD9-81ED-4DB2-BD59-A6C34878D82A}">
                    <a16:rowId xmlns:a16="http://schemas.microsoft.com/office/drawing/2014/main" val="10006"/>
                  </a:ext>
                </a:extLst>
              </a:tr>
              <a:tr h="298450">
                <a:tc>
                  <a:txBody>
                    <a:bodyPr/>
                    <a:lstStyle/>
                    <a:p>
                      <a:pPr marL="635" algn="ctr">
                        <a:lnSpc>
                          <a:spcPct val="100000"/>
                        </a:lnSpc>
                        <a:spcBef>
                          <a:spcPts val="130"/>
                        </a:spcBef>
                      </a:pPr>
                      <a:r>
                        <a:rPr sz="1600" spc="-5" dirty="0">
                          <a:latin typeface="Arial"/>
                          <a:cs typeface="Arial"/>
                        </a:rPr>
                        <a:t>0110</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6</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dirty="0">
                          <a:latin typeface="Arial"/>
                          <a:cs typeface="Arial"/>
                        </a:rPr>
                        <a:t>6</a:t>
                      </a:r>
                      <a:endParaRPr sz="1600">
                        <a:latin typeface="Arial"/>
                        <a:cs typeface="Arial"/>
                      </a:endParaRPr>
                    </a:p>
                  </a:txBody>
                  <a:tcPr marL="0" marR="0" marT="1651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130"/>
                        </a:spcBef>
                      </a:pPr>
                      <a:r>
                        <a:rPr sz="1600" spc="-5" dirty="0">
                          <a:latin typeface="Arial"/>
                          <a:cs typeface="Arial"/>
                        </a:rPr>
                        <a:t>1110</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E</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spc="-5" dirty="0">
                          <a:latin typeface="Arial"/>
                          <a:cs typeface="Arial"/>
                        </a:rPr>
                        <a:t>14</a:t>
                      </a:r>
                      <a:endParaRPr sz="1600">
                        <a:latin typeface="Arial"/>
                        <a:cs typeface="Arial"/>
                      </a:endParaRPr>
                    </a:p>
                  </a:txBody>
                  <a:tcPr marL="0" marR="0" marT="16510" marB="0">
                    <a:lnL w="12700">
                      <a:solidFill>
                        <a:srgbClr val="000000"/>
                      </a:solidFill>
                      <a:prstDash val="solid"/>
                    </a:lnL>
                  </a:tcPr>
                </a:tc>
                <a:extLst>
                  <a:ext uri="{0D108BD9-81ED-4DB2-BD59-A6C34878D82A}">
                    <a16:rowId xmlns:a16="http://schemas.microsoft.com/office/drawing/2014/main" val="10007"/>
                  </a:ext>
                </a:extLst>
              </a:tr>
              <a:tr h="289520">
                <a:tc>
                  <a:txBody>
                    <a:bodyPr/>
                    <a:lstStyle/>
                    <a:p>
                      <a:pPr marL="635" algn="ctr">
                        <a:lnSpc>
                          <a:spcPct val="100000"/>
                        </a:lnSpc>
                        <a:spcBef>
                          <a:spcPts val="130"/>
                        </a:spcBef>
                      </a:pPr>
                      <a:r>
                        <a:rPr sz="1600" spc="-5" dirty="0">
                          <a:latin typeface="Arial"/>
                          <a:cs typeface="Arial"/>
                        </a:rPr>
                        <a:t>0111</a:t>
                      </a:r>
                      <a:endParaRPr sz="1600">
                        <a:latin typeface="Arial"/>
                        <a:cs typeface="Arial"/>
                      </a:endParaRPr>
                    </a:p>
                  </a:txBody>
                  <a:tcPr marL="0" marR="0" marT="16510" marB="0">
                    <a:lnR w="12700">
                      <a:solidFill>
                        <a:srgbClr val="000000"/>
                      </a:solidFill>
                      <a:prstDash val="solid"/>
                    </a:lnR>
                  </a:tcPr>
                </a:tc>
                <a:tc>
                  <a:txBody>
                    <a:bodyPr/>
                    <a:lstStyle/>
                    <a:p>
                      <a:pPr algn="ctr">
                        <a:lnSpc>
                          <a:spcPct val="100000"/>
                        </a:lnSpc>
                        <a:spcBef>
                          <a:spcPts val="130"/>
                        </a:spcBef>
                      </a:pPr>
                      <a:r>
                        <a:rPr sz="1600" dirty="0">
                          <a:latin typeface="Arial"/>
                          <a:cs typeface="Arial"/>
                        </a:rPr>
                        <a:t>7</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dirty="0">
                          <a:latin typeface="Arial"/>
                          <a:cs typeface="Arial"/>
                        </a:rPr>
                        <a:t>7</a:t>
                      </a:r>
                      <a:endParaRPr sz="1600">
                        <a:latin typeface="Arial"/>
                        <a:cs typeface="Arial"/>
                      </a:endParaRPr>
                    </a:p>
                  </a:txBody>
                  <a:tcPr marL="0" marR="0" marT="1651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tc>
                <a:tc>
                  <a:txBody>
                    <a:bodyPr/>
                    <a:lstStyle/>
                    <a:p>
                      <a:pPr marL="635" algn="ctr">
                        <a:lnSpc>
                          <a:spcPct val="100000"/>
                        </a:lnSpc>
                        <a:spcBef>
                          <a:spcPts val="130"/>
                        </a:spcBef>
                      </a:pPr>
                      <a:r>
                        <a:rPr sz="1600" spc="-5" dirty="0">
                          <a:latin typeface="Arial"/>
                          <a:cs typeface="Arial"/>
                        </a:rPr>
                        <a:t>1111</a:t>
                      </a:r>
                      <a:endParaRPr sz="1600">
                        <a:latin typeface="Arial"/>
                        <a:cs typeface="Arial"/>
                      </a:endParaRPr>
                    </a:p>
                  </a:txBody>
                  <a:tcPr marL="0" marR="0" marT="16510" marB="0">
                    <a:lnR w="12700">
                      <a:solidFill>
                        <a:srgbClr val="000000"/>
                      </a:solidFill>
                      <a:prstDash val="solid"/>
                    </a:lnR>
                  </a:tcPr>
                </a:tc>
                <a:tc>
                  <a:txBody>
                    <a:bodyPr/>
                    <a:lstStyle/>
                    <a:p>
                      <a:pPr marL="635" algn="ctr">
                        <a:lnSpc>
                          <a:spcPct val="100000"/>
                        </a:lnSpc>
                        <a:spcBef>
                          <a:spcPts val="130"/>
                        </a:spcBef>
                      </a:pPr>
                      <a:r>
                        <a:rPr sz="1600" dirty="0">
                          <a:latin typeface="Arial"/>
                          <a:cs typeface="Arial"/>
                        </a:rPr>
                        <a:t>F</a:t>
                      </a:r>
                      <a:endParaRPr sz="1600">
                        <a:latin typeface="Arial"/>
                        <a:cs typeface="Arial"/>
                      </a:endParaRPr>
                    </a:p>
                  </a:txBody>
                  <a:tcPr marL="0" marR="0" marT="16510" marB="0">
                    <a:lnL w="12700">
                      <a:solidFill>
                        <a:srgbClr val="000000"/>
                      </a:solidFill>
                      <a:prstDash val="solid"/>
                    </a:lnL>
                    <a:lnR w="12700">
                      <a:solidFill>
                        <a:srgbClr val="000000"/>
                      </a:solidFill>
                      <a:prstDash val="solid"/>
                    </a:lnR>
                  </a:tcPr>
                </a:tc>
                <a:tc>
                  <a:txBody>
                    <a:bodyPr/>
                    <a:lstStyle/>
                    <a:p>
                      <a:pPr algn="ctr">
                        <a:lnSpc>
                          <a:spcPct val="100000"/>
                        </a:lnSpc>
                        <a:spcBef>
                          <a:spcPts val="130"/>
                        </a:spcBef>
                      </a:pPr>
                      <a:r>
                        <a:rPr sz="1600" spc="-5" dirty="0">
                          <a:latin typeface="Arial"/>
                          <a:cs typeface="Arial"/>
                        </a:rPr>
                        <a:t>15</a:t>
                      </a:r>
                      <a:endParaRPr sz="1600">
                        <a:latin typeface="Arial"/>
                        <a:cs typeface="Arial"/>
                      </a:endParaRPr>
                    </a:p>
                  </a:txBody>
                  <a:tcPr marL="0" marR="0" marT="16510" marB="0">
                    <a:lnL w="12700">
                      <a:solidFill>
                        <a:srgbClr val="000000"/>
                      </a:solidFill>
                      <a:prstDash val="solid"/>
                    </a:lnL>
                  </a:tcPr>
                </a:tc>
                <a:extLst>
                  <a:ext uri="{0D108BD9-81ED-4DB2-BD59-A6C34878D82A}">
                    <a16:rowId xmlns:a16="http://schemas.microsoft.com/office/drawing/2014/main" val="1000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6696075" cy="452120"/>
          </a:xfrm>
          <a:prstGeom prst="rect">
            <a:avLst/>
          </a:prstGeom>
        </p:spPr>
        <p:txBody>
          <a:bodyPr vert="horz" wrap="square" lIns="0" tIns="12700" rIns="0" bIns="0" rtlCol="0">
            <a:spAutoFit/>
          </a:bodyPr>
          <a:lstStyle/>
          <a:p>
            <a:pPr marL="12700">
              <a:lnSpc>
                <a:spcPct val="100000"/>
              </a:lnSpc>
              <a:spcBef>
                <a:spcPts val="100"/>
              </a:spcBef>
            </a:pPr>
            <a:r>
              <a:rPr spc="-5" dirty="0"/>
              <a:t>Converting from Binary </a:t>
            </a:r>
            <a:r>
              <a:rPr spc="5" dirty="0"/>
              <a:t>to</a:t>
            </a:r>
            <a:r>
              <a:rPr spc="-120" dirty="0"/>
              <a:t> </a:t>
            </a:r>
            <a:r>
              <a:rPr spc="-5" dirty="0"/>
              <a:t>Hexadecimal</a:t>
            </a:r>
          </a:p>
        </p:txBody>
      </p:sp>
      <p:sp>
        <p:nvSpPr>
          <p:cNvPr id="4" name="object 4"/>
          <p:cNvSpPr/>
          <p:nvPr/>
        </p:nvSpPr>
        <p:spPr>
          <a:xfrm>
            <a:off x="7119619" y="2971800"/>
            <a:ext cx="105410" cy="457200"/>
          </a:xfrm>
          <a:custGeom>
            <a:avLst/>
            <a:gdLst/>
            <a:ahLst/>
            <a:cxnLst/>
            <a:rect l="l" t="t" r="r" b="b"/>
            <a:pathLst>
              <a:path w="105409" h="457200">
                <a:moveTo>
                  <a:pt x="26670" y="0"/>
                </a:moveTo>
                <a:lnTo>
                  <a:pt x="26670" y="342900"/>
                </a:lnTo>
                <a:lnTo>
                  <a:pt x="0" y="342900"/>
                </a:lnTo>
                <a:lnTo>
                  <a:pt x="52070" y="457200"/>
                </a:lnTo>
                <a:lnTo>
                  <a:pt x="105409" y="342900"/>
                </a:lnTo>
                <a:lnTo>
                  <a:pt x="78739" y="342900"/>
                </a:lnTo>
                <a:lnTo>
                  <a:pt x="78739" y="0"/>
                </a:lnTo>
                <a:lnTo>
                  <a:pt x="26670" y="0"/>
                </a:lnTo>
                <a:close/>
              </a:path>
            </a:pathLst>
          </a:custGeom>
          <a:ln w="9344">
            <a:solidFill>
              <a:srgbClr val="000000"/>
            </a:solidFill>
          </a:ln>
        </p:spPr>
        <p:txBody>
          <a:bodyPr wrap="square" lIns="0" tIns="0" rIns="0" bIns="0" rtlCol="0"/>
          <a:lstStyle/>
          <a:p>
            <a:endParaRPr/>
          </a:p>
        </p:txBody>
      </p:sp>
      <p:sp>
        <p:nvSpPr>
          <p:cNvPr id="5" name="object 5"/>
          <p:cNvSpPr/>
          <p:nvPr/>
        </p:nvSpPr>
        <p:spPr>
          <a:xfrm>
            <a:off x="6272529" y="2971800"/>
            <a:ext cx="104139" cy="457200"/>
          </a:xfrm>
          <a:custGeom>
            <a:avLst/>
            <a:gdLst/>
            <a:ahLst/>
            <a:cxnLst/>
            <a:rect l="l" t="t" r="r" b="b"/>
            <a:pathLst>
              <a:path w="104139" h="457200">
                <a:moveTo>
                  <a:pt x="25400" y="0"/>
                </a:moveTo>
                <a:lnTo>
                  <a:pt x="25400" y="342900"/>
                </a:lnTo>
                <a:lnTo>
                  <a:pt x="0" y="342900"/>
                </a:lnTo>
                <a:lnTo>
                  <a:pt x="52070" y="457200"/>
                </a:lnTo>
                <a:lnTo>
                  <a:pt x="104140" y="342900"/>
                </a:lnTo>
                <a:lnTo>
                  <a:pt x="78740" y="342900"/>
                </a:lnTo>
                <a:lnTo>
                  <a:pt x="78740" y="0"/>
                </a:lnTo>
                <a:lnTo>
                  <a:pt x="25400" y="0"/>
                </a:lnTo>
                <a:close/>
              </a:path>
            </a:pathLst>
          </a:custGeom>
          <a:ln w="9344">
            <a:solidFill>
              <a:srgbClr val="000000"/>
            </a:solidFill>
          </a:ln>
        </p:spPr>
        <p:txBody>
          <a:bodyPr wrap="square" lIns="0" tIns="0" rIns="0" bIns="0" rtlCol="0"/>
          <a:lstStyle/>
          <a:p>
            <a:endParaRPr/>
          </a:p>
        </p:txBody>
      </p:sp>
      <p:sp>
        <p:nvSpPr>
          <p:cNvPr id="6" name="object 6"/>
          <p:cNvSpPr/>
          <p:nvPr/>
        </p:nvSpPr>
        <p:spPr>
          <a:xfrm>
            <a:off x="5424170" y="2971800"/>
            <a:ext cx="105410" cy="457200"/>
          </a:xfrm>
          <a:custGeom>
            <a:avLst/>
            <a:gdLst/>
            <a:ahLst/>
            <a:cxnLst/>
            <a:rect l="l" t="t" r="r" b="b"/>
            <a:pathLst>
              <a:path w="105410" h="457200">
                <a:moveTo>
                  <a:pt x="26669" y="0"/>
                </a:moveTo>
                <a:lnTo>
                  <a:pt x="26669" y="342900"/>
                </a:lnTo>
                <a:lnTo>
                  <a:pt x="0" y="342900"/>
                </a:lnTo>
                <a:lnTo>
                  <a:pt x="52069" y="457200"/>
                </a:lnTo>
                <a:lnTo>
                  <a:pt x="105409" y="342900"/>
                </a:lnTo>
                <a:lnTo>
                  <a:pt x="78739" y="342900"/>
                </a:lnTo>
                <a:lnTo>
                  <a:pt x="78739" y="0"/>
                </a:lnTo>
                <a:lnTo>
                  <a:pt x="26669" y="0"/>
                </a:lnTo>
                <a:close/>
              </a:path>
            </a:pathLst>
          </a:custGeom>
          <a:ln w="9344">
            <a:solidFill>
              <a:srgbClr val="000000"/>
            </a:solidFill>
          </a:ln>
        </p:spPr>
        <p:txBody>
          <a:bodyPr wrap="square" lIns="0" tIns="0" rIns="0" bIns="0" rtlCol="0"/>
          <a:lstStyle/>
          <a:p>
            <a:endParaRPr/>
          </a:p>
        </p:txBody>
      </p:sp>
      <p:sp>
        <p:nvSpPr>
          <p:cNvPr id="7" name="object 7"/>
          <p:cNvSpPr/>
          <p:nvPr/>
        </p:nvSpPr>
        <p:spPr>
          <a:xfrm>
            <a:off x="4575809" y="2971800"/>
            <a:ext cx="105410" cy="457200"/>
          </a:xfrm>
          <a:custGeom>
            <a:avLst/>
            <a:gdLst/>
            <a:ahLst/>
            <a:cxnLst/>
            <a:rect l="l" t="t" r="r" b="b"/>
            <a:pathLst>
              <a:path w="105410" h="457200">
                <a:moveTo>
                  <a:pt x="26669" y="0"/>
                </a:moveTo>
                <a:lnTo>
                  <a:pt x="26669" y="342900"/>
                </a:lnTo>
                <a:lnTo>
                  <a:pt x="0" y="342900"/>
                </a:lnTo>
                <a:lnTo>
                  <a:pt x="53339" y="457200"/>
                </a:lnTo>
                <a:lnTo>
                  <a:pt x="105410" y="342900"/>
                </a:lnTo>
                <a:lnTo>
                  <a:pt x="78739" y="342900"/>
                </a:lnTo>
                <a:lnTo>
                  <a:pt x="78739" y="0"/>
                </a:lnTo>
                <a:lnTo>
                  <a:pt x="26669" y="0"/>
                </a:lnTo>
                <a:close/>
              </a:path>
            </a:pathLst>
          </a:custGeom>
          <a:ln w="9344">
            <a:solidFill>
              <a:srgbClr val="000000"/>
            </a:solidFill>
          </a:ln>
        </p:spPr>
        <p:txBody>
          <a:bodyPr wrap="square" lIns="0" tIns="0" rIns="0" bIns="0" rtlCol="0"/>
          <a:lstStyle/>
          <a:p>
            <a:endParaRPr/>
          </a:p>
        </p:txBody>
      </p:sp>
      <p:sp>
        <p:nvSpPr>
          <p:cNvPr id="8" name="object 8"/>
          <p:cNvSpPr/>
          <p:nvPr/>
        </p:nvSpPr>
        <p:spPr>
          <a:xfrm>
            <a:off x="3728720" y="2971800"/>
            <a:ext cx="105410" cy="457200"/>
          </a:xfrm>
          <a:custGeom>
            <a:avLst/>
            <a:gdLst/>
            <a:ahLst/>
            <a:cxnLst/>
            <a:rect l="l" t="t" r="r" b="b"/>
            <a:pathLst>
              <a:path w="105410" h="457200">
                <a:moveTo>
                  <a:pt x="26669" y="0"/>
                </a:moveTo>
                <a:lnTo>
                  <a:pt x="26669" y="342900"/>
                </a:lnTo>
                <a:lnTo>
                  <a:pt x="0" y="342900"/>
                </a:lnTo>
                <a:lnTo>
                  <a:pt x="52069" y="457200"/>
                </a:lnTo>
                <a:lnTo>
                  <a:pt x="105409" y="342900"/>
                </a:lnTo>
                <a:lnTo>
                  <a:pt x="78739" y="342900"/>
                </a:lnTo>
                <a:lnTo>
                  <a:pt x="78739" y="0"/>
                </a:lnTo>
                <a:lnTo>
                  <a:pt x="26669" y="0"/>
                </a:lnTo>
                <a:close/>
              </a:path>
            </a:pathLst>
          </a:custGeom>
          <a:ln w="9344">
            <a:solidFill>
              <a:srgbClr val="000000"/>
            </a:solidFill>
          </a:ln>
        </p:spPr>
        <p:txBody>
          <a:bodyPr wrap="square" lIns="0" tIns="0" rIns="0" bIns="0" rtlCol="0"/>
          <a:lstStyle/>
          <a:p>
            <a:endParaRPr/>
          </a:p>
        </p:txBody>
      </p:sp>
      <p:sp>
        <p:nvSpPr>
          <p:cNvPr id="9" name="object 9"/>
          <p:cNvSpPr/>
          <p:nvPr/>
        </p:nvSpPr>
        <p:spPr>
          <a:xfrm>
            <a:off x="2881629" y="2971800"/>
            <a:ext cx="104139" cy="457200"/>
          </a:xfrm>
          <a:custGeom>
            <a:avLst/>
            <a:gdLst/>
            <a:ahLst/>
            <a:cxnLst/>
            <a:rect l="l" t="t" r="r" b="b"/>
            <a:pathLst>
              <a:path w="104139" h="457200">
                <a:moveTo>
                  <a:pt x="25400" y="0"/>
                </a:moveTo>
                <a:lnTo>
                  <a:pt x="25400" y="342900"/>
                </a:lnTo>
                <a:lnTo>
                  <a:pt x="0" y="342900"/>
                </a:lnTo>
                <a:lnTo>
                  <a:pt x="52069" y="457200"/>
                </a:lnTo>
                <a:lnTo>
                  <a:pt x="104139" y="342900"/>
                </a:lnTo>
                <a:lnTo>
                  <a:pt x="78739" y="342900"/>
                </a:lnTo>
                <a:lnTo>
                  <a:pt x="78739" y="0"/>
                </a:lnTo>
                <a:lnTo>
                  <a:pt x="25400" y="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306070" y="1096517"/>
            <a:ext cx="7312659" cy="2684780"/>
          </a:xfrm>
          <a:prstGeom prst="rect">
            <a:avLst/>
          </a:prstGeom>
        </p:spPr>
        <p:txBody>
          <a:bodyPr vert="horz" wrap="square" lIns="0" tIns="70485" rIns="0" bIns="0" rtlCol="0">
            <a:spAutoFit/>
          </a:bodyPr>
          <a:lstStyle/>
          <a:p>
            <a:pPr marL="12700">
              <a:lnSpc>
                <a:spcPct val="100000"/>
              </a:lnSpc>
              <a:spcBef>
                <a:spcPts val="555"/>
              </a:spcBef>
            </a:pPr>
            <a:r>
              <a:rPr sz="2400" b="1" spc="-5" dirty="0">
                <a:latin typeface="Arial"/>
                <a:cs typeface="Arial"/>
              </a:rPr>
              <a:t>Every four </a:t>
            </a:r>
            <a:r>
              <a:rPr sz="2400" b="1" spc="5" dirty="0">
                <a:latin typeface="Arial"/>
                <a:cs typeface="Arial"/>
              </a:rPr>
              <a:t>bits </a:t>
            </a:r>
            <a:r>
              <a:rPr sz="2400" b="1" spc="-5" dirty="0">
                <a:latin typeface="Arial"/>
                <a:cs typeface="Arial"/>
              </a:rPr>
              <a:t>is </a:t>
            </a:r>
            <a:r>
              <a:rPr sz="2400" b="1" dirty="0">
                <a:latin typeface="Arial"/>
                <a:cs typeface="Arial"/>
              </a:rPr>
              <a:t>a hex</a:t>
            </a:r>
            <a:r>
              <a:rPr sz="2400" b="1" spc="-35" dirty="0">
                <a:latin typeface="Arial"/>
                <a:cs typeface="Arial"/>
              </a:rPr>
              <a:t> </a:t>
            </a:r>
            <a:r>
              <a:rPr sz="2400" b="1" dirty="0">
                <a:latin typeface="Arial"/>
                <a:cs typeface="Arial"/>
              </a:rPr>
              <a:t>digit.</a:t>
            </a:r>
            <a:endParaRPr sz="2400">
              <a:latin typeface="Arial"/>
              <a:cs typeface="Arial"/>
            </a:endParaRPr>
          </a:p>
          <a:p>
            <a:pPr marL="588010" indent="-233679">
              <a:lnSpc>
                <a:spcPct val="100000"/>
              </a:lnSpc>
              <a:spcBef>
                <a:spcPts val="380"/>
              </a:spcBef>
              <a:buFont typeface="Arial"/>
              <a:buChar char="•"/>
              <a:tabLst>
                <a:tab pos="587375" algn="l"/>
                <a:tab pos="588010" algn="l"/>
              </a:tabLst>
            </a:pPr>
            <a:r>
              <a:rPr sz="2000" b="1" dirty="0">
                <a:latin typeface="Arial"/>
                <a:cs typeface="Arial"/>
              </a:rPr>
              <a:t>start </a:t>
            </a:r>
            <a:r>
              <a:rPr sz="2000" b="1" spc="-5" dirty="0">
                <a:latin typeface="Arial"/>
                <a:cs typeface="Arial"/>
              </a:rPr>
              <a:t>grouping </a:t>
            </a:r>
            <a:r>
              <a:rPr sz="2000" b="1" dirty="0">
                <a:latin typeface="Arial"/>
                <a:cs typeface="Arial"/>
              </a:rPr>
              <a:t>from right-hand</a:t>
            </a:r>
            <a:r>
              <a:rPr sz="2000" b="1" spc="-20" dirty="0">
                <a:latin typeface="Arial"/>
                <a:cs typeface="Arial"/>
              </a:rPr>
              <a:t> </a:t>
            </a:r>
            <a:r>
              <a:rPr sz="2000" b="1" spc="-5" dirty="0">
                <a:latin typeface="Arial"/>
                <a:cs typeface="Arial"/>
              </a:rPr>
              <a:t>side</a:t>
            </a:r>
            <a:endParaRPr sz="2000">
              <a:latin typeface="Arial"/>
              <a:cs typeface="Arial"/>
            </a:endParaRPr>
          </a:p>
          <a:p>
            <a:pPr marL="1672589" marR="5080" indent="-302260">
              <a:lnSpc>
                <a:spcPct val="210700"/>
              </a:lnSpc>
              <a:spcBef>
                <a:spcPts val="660"/>
              </a:spcBef>
              <a:tabLst>
                <a:tab pos="2520315" algn="l"/>
                <a:tab pos="3367404" algn="l"/>
                <a:tab pos="4215765" algn="l"/>
                <a:tab pos="5062855" algn="l"/>
                <a:tab pos="5911215" algn="l"/>
                <a:tab pos="6758305" algn="l"/>
              </a:tabLst>
            </a:pPr>
            <a:r>
              <a:rPr sz="2800" b="1" u="sng" spc="-365" dirty="0">
                <a:uFill>
                  <a:solidFill>
                    <a:srgbClr val="000000"/>
                  </a:solidFill>
                </a:uFill>
                <a:latin typeface="Courier New"/>
                <a:cs typeface="Courier New"/>
              </a:rPr>
              <a:t> </a:t>
            </a:r>
            <a:r>
              <a:rPr sz="2800" b="1" u="sng" dirty="0">
                <a:uFill>
                  <a:solidFill>
                    <a:srgbClr val="000000"/>
                  </a:solidFill>
                </a:uFill>
                <a:latin typeface="Courier New"/>
                <a:cs typeface="Courier New"/>
              </a:rPr>
              <a:t>011</a:t>
            </a:r>
            <a:r>
              <a:rPr sz="2800" b="1" dirty="0">
                <a:latin typeface="Courier New"/>
                <a:cs typeface="Courier New"/>
              </a:rPr>
              <a:t>1</a:t>
            </a:r>
            <a:r>
              <a:rPr sz="2800" b="1" u="sng" dirty="0">
                <a:uFill>
                  <a:solidFill>
                    <a:srgbClr val="000000"/>
                  </a:solidFill>
                </a:uFill>
                <a:latin typeface="Courier New"/>
                <a:cs typeface="Courier New"/>
              </a:rPr>
              <a:t>010</a:t>
            </a:r>
            <a:r>
              <a:rPr sz="2800" b="1" dirty="0">
                <a:latin typeface="Courier New"/>
                <a:cs typeface="Courier New"/>
              </a:rPr>
              <a:t>1</a:t>
            </a:r>
            <a:r>
              <a:rPr sz="2800" b="1" u="sng" dirty="0">
                <a:uFill>
                  <a:solidFill>
                    <a:srgbClr val="000000"/>
                  </a:solidFill>
                </a:uFill>
                <a:latin typeface="Courier New"/>
                <a:cs typeface="Courier New"/>
              </a:rPr>
              <a:t>000</a:t>
            </a:r>
            <a:r>
              <a:rPr sz="2800" b="1" dirty="0">
                <a:latin typeface="Courier New"/>
                <a:cs typeface="Courier New"/>
              </a:rPr>
              <a:t>1</a:t>
            </a:r>
            <a:r>
              <a:rPr sz="2800" b="1" u="sng" dirty="0">
                <a:uFill>
                  <a:solidFill>
                    <a:srgbClr val="000000"/>
                  </a:solidFill>
                </a:uFill>
                <a:latin typeface="Courier New"/>
                <a:cs typeface="Courier New"/>
              </a:rPr>
              <a:t>111</a:t>
            </a:r>
            <a:r>
              <a:rPr sz="2800" b="1" dirty="0">
                <a:latin typeface="Courier New"/>
                <a:cs typeface="Courier New"/>
              </a:rPr>
              <a:t>0</a:t>
            </a:r>
            <a:r>
              <a:rPr sz="2800" b="1" u="sng" dirty="0">
                <a:uFill>
                  <a:solidFill>
                    <a:srgbClr val="000000"/>
                  </a:solidFill>
                </a:uFill>
                <a:latin typeface="Courier New"/>
                <a:cs typeface="Courier New"/>
              </a:rPr>
              <a:t>100</a:t>
            </a:r>
            <a:r>
              <a:rPr sz="2800" b="1" dirty="0">
                <a:latin typeface="Courier New"/>
                <a:cs typeface="Courier New"/>
              </a:rPr>
              <a:t>1</a:t>
            </a:r>
            <a:r>
              <a:rPr sz="2800" b="1" u="sng" dirty="0">
                <a:uFill>
                  <a:solidFill>
                    <a:srgbClr val="000000"/>
                  </a:solidFill>
                </a:uFill>
                <a:latin typeface="Courier New"/>
                <a:cs typeface="Courier New"/>
              </a:rPr>
              <a:t>101</a:t>
            </a:r>
            <a:r>
              <a:rPr sz="2800" b="1" dirty="0">
                <a:latin typeface="Courier New"/>
                <a:cs typeface="Courier New"/>
              </a:rPr>
              <a:t>0</a:t>
            </a:r>
            <a:r>
              <a:rPr sz="2800" b="1" u="sng" dirty="0">
                <a:uFill>
                  <a:solidFill>
                    <a:srgbClr val="000000"/>
                  </a:solidFill>
                </a:uFill>
                <a:latin typeface="Courier New"/>
                <a:cs typeface="Courier New"/>
              </a:rPr>
              <a:t>111 </a:t>
            </a:r>
            <a:r>
              <a:rPr sz="2800" b="1" dirty="0">
                <a:latin typeface="Courier New"/>
                <a:cs typeface="Courier New"/>
              </a:rPr>
              <a:t> 3	A	8	F	4	D	7</a:t>
            </a:r>
            <a:endParaRPr sz="2800">
              <a:latin typeface="Courier New"/>
              <a:cs typeface="Courier New"/>
            </a:endParaRPr>
          </a:p>
        </p:txBody>
      </p:sp>
      <p:sp>
        <p:nvSpPr>
          <p:cNvPr id="11" name="object 11"/>
          <p:cNvSpPr/>
          <p:nvPr/>
        </p:nvSpPr>
        <p:spPr>
          <a:xfrm>
            <a:off x="2033270" y="2971800"/>
            <a:ext cx="105410" cy="457200"/>
          </a:xfrm>
          <a:custGeom>
            <a:avLst/>
            <a:gdLst/>
            <a:ahLst/>
            <a:cxnLst/>
            <a:rect l="l" t="t" r="r" b="b"/>
            <a:pathLst>
              <a:path w="105410" h="457200">
                <a:moveTo>
                  <a:pt x="26669" y="0"/>
                </a:moveTo>
                <a:lnTo>
                  <a:pt x="26669" y="342900"/>
                </a:lnTo>
                <a:lnTo>
                  <a:pt x="0" y="342900"/>
                </a:lnTo>
                <a:lnTo>
                  <a:pt x="52069" y="457200"/>
                </a:lnTo>
                <a:lnTo>
                  <a:pt x="105410" y="342900"/>
                </a:lnTo>
                <a:lnTo>
                  <a:pt x="78740" y="342900"/>
                </a:lnTo>
                <a:lnTo>
                  <a:pt x="78740" y="0"/>
                </a:lnTo>
                <a:lnTo>
                  <a:pt x="26669" y="0"/>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609600" y="5562600"/>
            <a:ext cx="4495800" cy="603250"/>
          </a:xfrm>
          <a:prstGeom prst="rect">
            <a:avLst/>
          </a:prstGeom>
          <a:ln w="9344">
            <a:solidFill>
              <a:srgbClr val="000000"/>
            </a:solidFill>
          </a:ln>
        </p:spPr>
        <p:txBody>
          <a:bodyPr vert="horz" wrap="square" lIns="0" tIns="49530" rIns="0" bIns="0" rtlCol="0">
            <a:spAutoFit/>
          </a:bodyPr>
          <a:lstStyle/>
          <a:p>
            <a:pPr marL="88900" marR="135890">
              <a:lnSpc>
                <a:spcPts val="2000"/>
              </a:lnSpc>
              <a:spcBef>
                <a:spcPts val="390"/>
              </a:spcBef>
            </a:pPr>
            <a:r>
              <a:rPr sz="1800" i="1" spc="-5" dirty="0">
                <a:latin typeface="Arial"/>
                <a:cs typeface="Arial"/>
              </a:rPr>
              <a:t>This is not </a:t>
            </a:r>
            <a:r>
              <a:rPr sz="1800" i="1" dirty="0">
                <a:latin typeface="Arial"/>
                <a:cs typeface="Arial"/>
              </a:rPr>
              <a:t>a </a:t>
            </a:r>
            <a:r>
              <a:rPr sz="1800" i="1" spc="-10" dirty="0">
                <a:latin typeface="Arial"/>
                <a:cs typeface="Arial"/>
              </a:rPr>
              <a:t>new machine representation,  </a:t>
            </a:r>
            <a:r>
              <a:rPr sz="1800" i="1" spc="-5" dirty="0">
                <a:latin typeface="Arial"/>
                <a:cs typeface="Arial"/>
              </a:rPr>
              <a:t>just </a:t>
            </a:r>
            <a:r>
              <a:rPr sz="1800" i="1" dirty="0">
                <a:latin typeface="Arial"/>
                <a:cs typeface="Arial"/>
              </a:rPr>
              <a:t>a </a:t>
            </a:r>
            <a:r>
              <a:rPr sz="1800" i="1" spc="-10" dirty="0">
                <a:latin typeface="Arial"/>
                <a:cs typeface="Arial"/>
              </a:rPr>
              <a:t>convenient </a:t>
            </a:r>
            <a:r>
              <a:rPr sz="1800" i="1" spc="-5" dirty="0">
                <a:latin typeface="Arial"/>
                <a:cs typeface="Arial"/>
              </a:rPr>
              <a:t>way to </a:t>
            </a:r>
            <a:r>
              <a:rPr sz="1800" i="1" dirty="0">
                <a:latin typeface="Arial"/>
                <a:cs typeface="Arial"/>
              </a:rPr>
              <a:t>write </a:t>
            </a:r>
            <a:r>
              <a:rPr sz="1800" i="1" spc="-5" dirty="0">
                <a:latin typeface="Arial"/>
                <a:cs typeface="Arial"/>
              </a:rPr>
              <a:t>the</a:t>
            </a:r>
            <a:r>
              <a:rPr sz="1800" i="1" spc="5" dirty="0">
                <a:latin typeface="Arial"/>
                <a:cs typeface="Arial"/>
              </a:rPr>
              <a:t> </a:t>
            </a:r>
            <a:r>
              <a:rPr sz="1800" i="1" spc="-10" dirty="0">
                <a:latin typeface="Arial"/>
                <a:cs typeface="Arial"/>
              </a:rPr>
              <a:t>number.</a:t>
            </a:r>
            <a:endParaRPr sz="18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3776345" cy="452120"/>
          </a:xfrm>
          <a:prstGeom prst="rect">
            <a:avLst/>
          </a:prstGeom>
        </p:spPr>
        <p:txBody>
          <a:bodyPr vert="horz" wrap="square" lIns="0" tIns="12700" rIns="0" bIns="0" rtlCol="0">
            <a:spAutoFit/>
          </a:bodyPr>
          <a:lstStyle/>
          <a:p>
            <a:pPr marL="12700">
              <a:lnSpc>
                <a:spcPct val="100000"/>
              </a:lnSpc>
              <a:spcBef>
                <a:spcPts val="100"/>
              </a:spcBef>
            </a:pPr>
            <a:r>
              <a:rPr spc="-5" dirty="0"/>
              <a:t>Fractions:</a:t>
            </a:r>
            <a:r>
              <a:rPr spc="-70" dirty="0"/>
              <a:t> </a:t>
            </a:r>
            <a:r>
              <a:rPr spc="-5" dirty="0"/>
              <a:t>Fixed-Point</a:t>
            </a:r>
          </a:p>
        </p:txBody>
      </p:sp>
      <p:sp>
        <p:nvSpPr>
          <p:cNvPr id="4" name="object 4"/>
          <p:cNvSpPr txBox="1"/>
          <p:nvPr/>
        </p:nvSpPr>
        <p:spPr>
          <a:xfrm>
            <a:off x="280670" y="1096517"/>
            <a:ext cx="7405370" cy="4334510"/>
          </a:xfrm>
          <a:prstGeom prst="rect">
            <a:avLst/>
          </a:prstGeom>
        </p:spPr>
        <p:txBody>
          <a:bodyPr vert="horz" wrap="square" lIns="0" tIns="70485" rIns="0" bIns="0" rtlCol="0">
            <a:spAutoFit/>
          </a:bodyPr>
          <a:lstStyle/>
          <a:p>
            <a:pPr marL="38100">
              <a:lnSpc>
                <a:spcPct val="100000"/>
              </a:lnSpc>
              <a:spcBef>
                <a:spcPts val="555"/>
              </a:spcBef>
            </a:pPr>
            <a:r>
              <a:rPr sz="2400" b="1" spc="-5" dirty="0">
                <a:latin typeface="Arial"/>
                <a:cs typeface="Arial"/>
              </a:rPr>
              <a:t>How can </a:t>
            </a:r>
            <a:r>
              <a:rPr sz="2400" b="1" spc="15" dirty="0">
                <a:latin typeface="Arial"/>
                <a:cs typeface="Arial"/>
              </a:rPr>
              <a:t>we </a:t>
            </a:r>
            <a:r>
              <a:rPr sz="2400" b="1" spc="-5" dirty="0">
                <a:latin typeface="Arial"/>
                <a:cs typeface="Arial"/>
              </a:rPr>
              <a:t>represent</a:t>
            </a:r>
            <a:r>
              <a:rPr sz="2400" b="1" spc="5" dirty="0">
                <a:latin typeface="Arial"/>
                <a:cs typeface="Arial"/>
              </a:rPr>
              <a:t> </a:t>
            </a:r>
            <a:r>
              <a:rPr sz="2400" b="1" spc="-5" dirty="0">
                <a:latin typeface="Arial"/>
                <a:cs typeface="Arial"/>
              </a:rPr>
              <a:t>fractions?</a:t>
            </a:r>
            <a:endParaRPr sz="2400">
              <a:latin typeface="Arial"/>
              <a:cs typeface="Arial"/>
            </a:endParaRPr>
          </a:p>
          <a:p>
            <a:pPr marL="613410" indent="-233679">
              <a:lnSpc>
                <a:spcPts val="2340"/>
              </a:lnSpc>
              <a:spcBef>
                <a:spcPts val="380"/>
              </a:spcBef>
              <a:buFont typeface="Arial"/>
              <a:buChar char="•"/>
              <a:tabLst>
                <a:tab pos="612775" algn="l"/>
                <a:tab pos="613410" algn="l"/>
              </a:tabLst>
            </a:pPr>
            <a:r>
              <a:rPr sz="2000" b="1" dirty="0">
                <a:latin typeface="Arial"/>
                <a:cs typeface="Arial"/>
              </a:rPr>
              <a:t>Use a </a:t>
            </a:r>
            <a:r>
              <a:rPr sz="2000" b="1" spc="-5" dirty="0">
                <a:latin typeface="Arial"/>
                <a:cs typeface="Arial"/>
              </a:rPr>
              <a:t>“binary point” </a:t>
            </a:r>
            <a:r>
              <a:rPr sz="2000" b="1" dirty="0">
                <a:latin typeface="Arial"/>
                <a:cs typeface="Arial"/>
              </a:rPr>
              <a:t>to separate</a:t>
            </a:r>
            <a:r>
              <a:rPr sz="2000" b="1" spc="-25" dirty="0">
                <a:latin typeface="Arial"/>
                <a:cs typeface="Arial"/>
              </a:rPr>
              <a:t> </a:t>
            </a:r>
            <a:r>
              <a:rPr sz="2000" b="1" spc="-5" dirty="0">
                <a:latin typeface="Arial"/>
                <a:cs typeface="Arial"/>
              </a:rPr>
              <a:t>positive</a:t>
            </a:r>
            <a:endParaRPr sz="2000">
              <a:latin typeface="Arial"/>
              <a:cs typeface="Arial"/>
            </a:endParaRPr>
          </a:p>
          <a:p>
            <a:pPr marL="613410">
              <a:lnSpc>
                <a:spcPts val="2340"/>
              </a:lnSpc>
            </a:pPr>
            <a:r>
              <a:rPr sz="2000" b="1" dirty="0">
                <a:latin typeface="Arial"/>
                <a:cs typeface="Arial"/>
              </a:rPr>
              <a:t>from </a:t>
            </a:r>
            <a:r>
              <a:rPr sz="2000" b="1" spc="-5" dirty="0">
                <a:latin typeface="Arial"/>
                <a:cs typeface="Arial"/>
              </a:rPr>
              <a:t>negative </a:t>
            </a:r>
            <a:r>
              <a:rPr sz="2000" b="1" spc="10" dirty="0">
                <a:latin typeface="Arial"/>
                <a:cs typeface="Arial"/>
              </a:rPr>
              <a:t>powers </a:t>
            </a:r>
            <a:r>
              <a:rPr sz="2000" b="1" dirty="0">
                <a:latin typeface="Arial"/>
                <a:cs typeface="Arial"/>
              </a:rPr>
              <a:t>of </a:t>
            </a:r>
            <a:r>
              <a:rPr sz="2000" b="1" spc="20" dirty="0">
                <a:latin typeface="Arial"/>
                <a:cs typeface="Arial"/>
              </a:rPr>
              <a:t>two </a:t>
            </a:r>
            <a:r>
              <a:rPr sz="2000" b="1" dirty="0">
                <a:latin typeface="Arial"/>
                <a:cs typeface="Arial"/>
              </a:rPr>
              <a:t>-- just </a:t>
            </a:r>
            <a:r>
              <a:rPr sz="2000" b="1" spc="-5" dirty="0">
                <a:latin typeface="Arial"/>
                <a:cs typeface="Arial"/>
              </a:rPr>
              <a:t>like “decimal</a:t>
            </a:r>
            <a:r>
              <a:rPr sz="2000" b="1" spc="-70" dirty="0">
                <a:latin typeface="Arial"/>
                <a:cs typeface="Arial"/>
              </a:rPr>
              <a:t> </a:t>
            </a:r>
            <a:r>
              <a:rPr sz="2000" b="1" spc="-5" dirty="0">
                <a:latin typeface="Arial"/>
                <a:cs typeface="Arial"/>
              </a:rPr>
              <a:t>point.”</a:t>
            </a:r>
            <a:endParaRPr sz="2000">
              <a:latin typeface="Arial"/>
              <a:cs typeface="Arial"/>
            </a:endParaRPr>
          </a:p>
          <a:p>
            <a:pPr marL="613410" indent="-233679">
              <a:lnSpc>
                <a:spcPct val="100000"/>
              </a:lnSpc>
              <a:spcBef>
                <a:spcPts val="380"/>
              </a:spcBef>
              <a:buFont typeface="Arial"/>
              <a:buChar char="•"/>
              <a:tabLst>
                <a:tab pos="612775" algn="l"/>
                <a:tab pos="613410" algn="l"/>
              </a:tabLst>
            </a:pPr>
            <a:r>
              <a:rPr sz="2000" b="1" spc="-5" dirty="0">
                <a:latin typeface="Arial"/>
                <a:cs typeface="Arial"/>
              </a:rPr>
              <a:t>2’s comp addition </a:t>
            </a:r>
            <a:r>
              <a:rPr sz="2000" b="1" dirty="0">
                <a:latin typeface="Arial"/>
                <a:cs typeface="Arial"/>
              </a:rPr>
              <a:t>and </a:t>
            </a:r>
            <a:r>
              <a:rPr sz="2000" b="1" spc="-5" dirty="0">
                <a:latin typeface="Arial"/>
                <a:cs typeface="Arial"/>
              </a:rPr>
              <a:t>subtraction still </a:t>
            </a:r>
            <a:r>
              <a:rPr sz="2000" b="1" spc="10" dirty="0">
                <a:latin typeface="Arial"/>
                <a:cs typeface="Arial"/>
              </a:rPr>
              <a:t>work.</a:t>
            </a:r>
            <a:endParaRPr sz="2000">
              <a:latin typeface="Arial"/>
              <a:cs typeface="Arial"/>
            </a:endParaRPr>
          </a:p>
          <a:p>
            <a:pPr marL="1060450" lvl="1" indent="-222250">
              <a:lnSpc>
                <a:spcPct val="100000"/>
              </a:lnSpc>
              <a:spcBef>
                <a:spcPts val="380"/>
              </a:spcBef>
              <a:buFont typeface="Wingdings"/>
              <a:buChar char=""/>
              <a:tabLst>
                <a:tab pos="1060450" algn="l"/>
              </a:tabLst>
            </a:pPr>
            <a:r>
              <a:rPr sz="2000" b="1" spc="-5" dirty="0">
                <a:latin typeface="Arial"/>
                <a:cs typeface="Arial"/>
              </a:rPr>
              <a:t>if binary points </a:t>
            </a:r>
            <a:r>
              <a:rPr sz="2000" b="1" dirty="0">
                <a:latin typeface="Arial"/>
                <a:cs typeface="Arial"/>
              </a:rPr>
              <a:t>are</a:t>
            </a:r>
            <a:r>
              <a:rPr sz="2000" b="1" spc="-40" dirty="0">
                <a:latin typeface="Arial"/>
                <a:cs typeface="Arial"/>
              </a:rPr>
              <a:t> </a:t>
            </a:r>
            <a:r>
              <a:rPr sz="2000" b="1" spc="-5" dirty="0">
                <a:latin typeface="Arial"/>
                <a:cs typeface="Arial"/>
              </a:rPr>
              <a:t>aligned</a:t>
            </a:r>
            <a:endParaRPr sz="2000">
              <a:latin typeface="Arial"/>
              <a:cs typeface="Arial"/>
            </a:endParaRPr>
          </a:p>
          <a:p>
            <a:pPr marL="4769485">
              <a:lnSpc>
                <a:spcPct val="100000"/>
              </a:lnSpc>
              <a:spcBef>
                <a:spcPts val="1480"/>
              </a:spcBef>
            </a:pPr>
            <a:r>
              <a:rPr sz="2000" dirty="0">
                <a:latin typeface="Arial"/>
                <a:cs typeface="Arial"/>
              </a:rPr>
              <a:t>2</a:t>
            </a:r>
            <a:r>
              <a:rPr sz="1725" baseline="28985" dirty="0">
                <a:latin typeface="Arial"/>
                <a:cs typeface="Arial"/>
              </a:rPr>
              <a:t>-1 </a:t>
            </a:r>
            <a:r>
              <a:rPr sz="2000" dirty="0">
                <a:latin typeface="Arial"/>
                <a:cs typeface="Arial"/>
              </a:rPr>
              <a:t>=</a:t>
            </a:r>
            <a:r>
              <a:rPr sz="2000" spc="-90" dirty="0">
                <a:latin typeface="Arial"/>
                <a:cs typeface="Arial"/>
              </a:rPr>
              <a:t> </a:t>
            </a:r>
            <a:r>
              <a:rPr sz="2000" spc="-5" dirty="0">
                <a:latin typeface="Arial"/>
                <a:cs typeface="Arial"/>
              </a:rPr>
              <a:t>0.5</a:t>
            </a:r>
            <a:endParaRPr sz="2000">
              <a:latin typeface="Arial"/>
              <a:cs typeface="Arial"/>
            </a:endParaRPr>
          </a:p>
          <a:p>
            <a:pPr marL="4769485">
              <a:lnSpc>
                <a:spcPct val="100000"/>
              </a:lnSpc>
              <a:spcBef>
                <a:spcPts val="600"/>
              </a:spcBef>
            </a:pPr>
            <a:r>
              <a:rPr sz="2000" dirty="0">
                <a:latin typeface="Arial"/>
                <a:cs typeface="Arial"/>
              </a:rPr>
              <a:t>2</a:t>
            </a:r>
            <a:r>
              <a:rPr sz="1725" baseline="28985" dirty="0">
                <a:latin typeface="Arial"/>
                <a:cs typeface="Arial"/>
              </a:rPr>
              <a:t>-2 </a:t>
            </a:r>
            <a:r>
              <a:rPr sz="2000" dirty="0">
                <a:latin typeface="Arial"/>
                <a:cs typeface="Arial"/>
              </a:rPr>
              <a:t>=</a:t>
            </a:r>
            <a:r>
              <a:rPr sz="2000" spc="-90" dirty="0">
                <a:latin typeface="Arial"/>
                <a:cs typeface="Arial"/>
              </a:rPr>
              <a:t> </a:t>
            </a:r>
            <a:r>
              <a:rPr sz="2000" spc="-5" dirty="0">
                <a:latin typeface="Arial"/>
                <a:cs typeface="Arial"/>
              </a:rPr>
              <a:t>0.25</a:t>
            </a:r>
            <a:endParaRPr sz="2000">
              <a:latin typeface="Arial"/>
              <a:cs typeface="Arial"/>
            </a:endParaRPr>
          </a:p>
          <a:p>
            <a:pPr marL="4769485">
              <a:lnSpc>
                <a:spcPct val="100000"/>
              </a:lnSpc>
              <a:spcBef>
                <a:spcPts val="590"/>
              </a:spcBef>
            </a:pPr>
            <a:r>
              <a:rPr sz="2000" dirty="0">
                <a:latin typeface="Arial"/>
                <a:cs typeface="Arial"/>
              </a:rPr>
              <a:t>2</a:t>
            </a:r>
            <a:r>
              <a:rPr sz="1725" baseline="28985" dirty="0">
                <a:latin typeface="Arial"/>
                <a:cs typeface="Arial"/>
              </a:rPr>
              <a:t>-3 </a:t>
            </a:r>
            <a:r>
              <a:rPr sz="2000" dirty="0">
                <a:latin typeface="Arial"/>
                <a:cs typeface="Arial"/>
              </a:rPr>
              <a:t>=</a:t>
            </a:r>
            <a:r>
              <a:rPr sz="2000" spc="-90" dirty="0">
                <a:latin typeface="Arial"/>
                <a:cs typeface="Arial"/>
              </a:rPr>
              <a:t> </a:t>
            </a:r>
            <a:r>
              <a:rPr sz="2000" spc="-5" dirty="0">
                <a:latin typeface="Arial"/>
                <a:cs typeface="Arial"/>
              </a:rPr>
              <a:t>0.125</a:t>
            </a:r>
            <a:endParaRPr sz="2000">
              <a:latin typeface="Arial"/>
              <a:cs typeface="Arial"/>
            </a:endParaRPr>
          </a:p>
          <a:p>
            <a:pPr marR="175895" algn="ctr">
              <a:lnSpc>
                <a:spcPts val="3279"/>
              </a:lnSpc>
              <a:spcBef>
                <a:spcPts val="350"/>
              </a:spcBef>
            </a:pPr>
            <a:r>
              <a:rPr sz="2800" b="1" spc="-5" dirty="0">
                <a:latin typeface="Courier New"/>
                <a:cs typeface="Courier New"/>
              </a:rPr>
              <a:t>00101000.101</a:t>
            </a:r>
            <a:r>
              <a:rPr sz="2800" b="1" spc="-869" dirty="0">
                <a:latin typeface="Courier New"/>
                <a:cs typeface="Courier New"/>
              </a:rPr>
              <a:t> </a:t>
            </a:r>
            <a:r>
              <a:rPr sz="2400" spc="-5" dirty="0">
                <a:latin typeface="Arial"/>
                <a:cs typeface="Arial"/>
              </a:rPr>
              <a:t>(40.625)</a:t>
            </a:r>
            <a:endParaRPr sz="2400">
              <a:latin typeface="Arial"/>
              <a:cs typeface="Arial"/>
            </a:endParaRPr>
          </a:p>
          <a:p>
            <a:pPr marR="820419" algn="ctr">
              <a:lnSpc>
                <a:spcPts val="3195"/>
              </a:lnSpc>
            </a:pPr>
            <a:r>
              <a:rPr sz="2800" b="1" dirty="0">
                <a:latin typeface="Courier New"/>
                <a:cs typeface="Courier New"/>
              </a:rPr>
              <a:t>+ </a:t>
            </a:r>
            <a:r>
              <a:rPr sz="2800" b="1" u="heavy" spc="-5" dirty="0">
                <a:uFill>
                  <a:solidFill>
                    <a:srgbClr val="000000"/>
                  </a:solidFill>
                </a:uFill>
                <a:latin typeface="Courier New"/>
                <a:cs typeface="Courier New"/>
              </a:rPr>
              <a:t>11111110.110</a:t>
            </a:r>
            <a:r>
              <a:rPr sz="2800" b="1" spc="-1045" dirty="0">
                <a:latin typeface="Courier New"/>
                <a:cs typeface="Courier New"/>
              </a:rPr>
              <a:t> </a:t>
            </a:r>
            <a:r>
              <a:rPr sz="2400" spc="-5" dirty="0">
                <a:latin typeface="Arial"/>
                <a:cs typeface="Arial"/>
              </a:rPr>
              <a:t>(-1.25)</a:t>
            </a:r>
            <a:endParaRPr sz="2400">
              <a:latin typeface="Arial"/>
              <a:cs typeface="Arial"/>
            </a:endParaRPr>
          </a:p>
          <a:p>
            <a:pPr marR="175895" algn="ctr">
              <a:lnSpc>
                <a:spcPts val="3275"/>
              </a:lnSpc>
            </a:pPr>
            <a:r>
              <a:rPr sz="2800" b="1" spc="-5" dirty="0">
                <a:latin typeface="Courier New"/>
                <a:cs typeface="Courier New"/>
              </a:rPr>
              <a:t>00100111.011</a:t>
            </a:r>
            <a:r>
              <a:rPr sz="2800" b="1" spc="-869" dirty="0">
                <a:latin typeface="Courier New"/>
                <a:cs typeface="Courier New"/>
              </a:rPr>
              <a:t> </a:t>
            </a:r>
            <a:r>
              <a:rPr sz="2400" spc="-5" dirty="0">
                <a:latin typeface="Arial"/>
                <a:cs typeface="Arial"/>
              </a:rPr>
              <a:t>(39.375)</a:t>
            </a:r>
            <a:endParaRPr sz="2400">
              <a:latin typeface="Arial"/>
              <a:cs typeface="Arial"/>
            </a:endParaRPr>
          </a:p>
        </p:txBody>
      </p:sp>
      <p:grpSp>
        <p:nvGrpSpPr>
          <p:cNvPr id="5" name="object 5"/>
          <p:cNvGrpSpPr/>
          <p:nvPr/>
        </p:nvGrpSpPr>
        <p:grpSpPr>
          <a:xfrm>
            <a:off x="3986529" y="3271927"/>
            <a:ext cx="966469" cy="999490"/>
            <a:chOff x="3986529" y="3271927"/>
            <a:chExt cx="966469" cy="999490"/>
          </a:xfrm>
        </p:grpSpPr>
        <p:sp>
          <p:nvSpPr>
            <p:cNvPr id="6" name="object 6"/>
            <p:cNvSpPr/>
            <p:nvPr/>
          </p:nvSpPr>
          <p:spPr>
            <a:xfrm>
              <a:off x="4019549" y="3276600"/>
              <a:ext cx="933450" cy="0"/>
            </a:xfrm>
            <a:custGeom>
              <a:avLst/>
              <a:gdLst/>
              <a:ahLst/>
              <a:cxnLst/>
              <a:rect l="l" t="t" r="r" b="b"/>
              <a:pathLst>
                <a:path w="933450">
                  <a:moveTo>
                    <a:pt x="933450" y="0"/>
                  </a:moveTo>
                  <a:lnTo>
                    <a:pt x="0" y="0"/>
                  </a:lnTo>
                </a:path>
              </a:pathLst>
            </a:custGeom>
            <a:ln w="9344">
              <a:solidFill>
                <a:srgbClr val="000000"/>
              </a:solidFill>
            </a:ln>
          </p:spPr>
          <p:txBody>
            <a:bodyPr wrap="square" lIns="0" tIns="0" rIns="0" bIns="0" rtlCol="0"/>
            <a:lstStyle/>
            <a:p>
              <a:endParaRPr/>
            </a:p>
          </p:txBody>
        </p:sp>
        <p:sp>
          <p:nvSpPr>
            <p:cNvPr id="7" name="object 7"/>
            <p:cNvSpPr/>
            <p:nvPr/>
          </p:nvSpPr>
          <p:spPr>
            <a:xfrm>
              <a:off x="3986530" y="3281679"/>
              <a:ext cx="76200" cy="989330"/>
            </a:xfrm>
            <a:custGeom>
              <a:avLst/>
              <a:gdLst/>
              <a:ahLst/>
              <a:cxnLst/>
              <a:rect l="l" t="t" r="r" b="b"/>
              <a:pathLst>
                <a:path w="76200" h="989329">
                  <a:moveTo>
                    <a:pt x="76200" y="914400"/>
                  </a:moveTo>
                  <a:lnTo>
                    <a:pt x="43180" y="914400"/>
                  </a:lnTo>
                  <a:lnTo>
                    <a:pt x="43180" y="0"/>
                  </a:lnTo>
                  <a:lnTo>
                    <a:pt x="33020" y="0"/>
                  </a:lnTo>
                  <a:lnTo>
                    <a:pt x="33020" y="914400"/>
                  </a:lnTo>
                  <a:lnTo>
                    <a:pt x="0" y="914400"/>
                  </a:lnTo>
                  <a:lnTo>
                    <a:pt x="38100" y="989330"/>
                  </a:lnTo>
                  <a:lnTo>
                    <a:pt x="76200" y="914400"/>
                  </a:lnTo>
                  <a:close/>
                </a:path>
              </a:pathLst>
            </a:custGeom>
            <a:solidFill>
              <a:srgbClr val="000000"/>
            </a:solidFill>
          </p:spPr>
          <p:txBody>
            <a:bodyPr wrap="square" lIns="0" tIns="0" rIns="0" bIns="0" rtlCol="0"/>
            <a:lstStyle/>
            <a:p>
              <a:endParaRPr/>
            </a:p>
          </p:txBody>
        </p:sp>
        <p:sp>
          <p:nvSpPr>
            <p:cNvPr id="8" name="object 8"/>
            <p:cNvSpPr/>
            <p:nvPr/>
          </p:nvSpPr>
          <p:spPr>
            <a:xfrm>
              <a:off x="4234179" y="3581400"/>
              <a:ext cx="718820" cy="0"/>
            </a:xfrm>
            <a:custGeom>
              <a:avLst/>
              <a:gdLst/>
              <a:ahLst/>
              <a:cxnLst/>
              <a:rect l="l" t="t" r="r" b="b"/>
              <a:pathLst>
                <a:path w="718820">
                  <a:moveTo>
                    <a:pt x="718820" y="0"/>
                  </a:moveTo>
                  <a:lnTo>
                    <a:pt x="0" y="0"/>
                  </a:lnTo>
                </a:path>
              </a:pathLst>
            </a:custGeom>
            <a:ln w="9344">
              <a:solidFill>
                <a:srgbClr val="000000"/>
              </a:solidFill>
            </a:ln>
          </p:spPr>
          <p:txBody>
            <a:bodyPr wrap="square" lIns="0" tIns="0" rIns="0" bIns="0" rtlCol="0"/>
            <a:lstStyle/>
            <a:p>
              <a:endParaRPr/>
            </a:p>
          </p:txBody>
        </p:sp>
        <p:sp>
          <p:nvSpPr>
            <p:cNvPr id="9" name="object 9"/>
            <p:cNvSpPr/>
            <p:nvPr/>
          </p:nvSpPr>
          <p:spPr>
            <a:xfrm>
              <a:off x="4201160" y="3581399"/>
              <a:ext cx="74930" cy="685800"/>
            </a:xfrm>
            <a:custGeom>
              <a:avLst/>
              <a:gdLst/>
              <a:ahLst/>
              <a:cxnLst/>
              <a:rect l="l" t="t" r="r" b="b"/>
              <a:pathLst>
                <a:path w="74929" h="685800">
                  <a:moveTo>
                    <a:pt x="74930" y="609600"/>
                  </a:moveTo>
                  <a:lnTo>
                    <a:pt x="41910" y="609600"/>
                  </a:lnTo>
                  <a:lnTo>
                    <a:pt x="41910" y="0"/>
                  </a:lnTo>
                  <a:lnTo>
                    <a:pt x="33020" y="0"/>
                  </a:lnTo>
                  <a:lnTo>
                    <a:pt x="33020" y="609600"/>
                  </a:lnTo>
                  <a:lnTo>
                    <a:pt x="0" y="609600"/>
                  </a:lnTo>
                  <a:lnTo>
                    <a:pt x="38100" y="685800"/>
                  </a:lnTo>
                  <a:lnTo>
                    <a:pt x="74930" y="609600"/>
                  </a:lnTo>
                  <a:close/>
                </a:path>
              </a:pathLst>
            </a:custGeom>
            <a:solidFill>
              <a:srgbClr val="000000"/>
            </a:solidFill>
          </p:spPr>
          <p:txBody>
            <a:bodyPr wrap="square" lIns="0" tIns="0" rIns="0" bIns="0" rtlCol="0"/>
            <a:lstStyle/>
            <a:p>
              <a:endParaRPr/>
            </a:p>
          </p:txBody>
        </p:sp>
        <p:sp>
          <p:nvSpPr>
            <p:cNvPr id="10" name="object 10"/>
            <p:cNvSpPr/>
            <p:nvPr/>
          </p:nvSpPr>
          <p:spPr>
            <a:xfrm>
              <a:off x="4438649" y="3962400"/>
              <a:ext cx="514350" cy="0"/>
            </a:xfrm>
            <a:custGeom>
              <a:avLst/>
              <a:gdLst/>
              <a:ahLst/>
              <a:cxnLst/>
              <a:rect l="l" t="t" r="r" b="b"/>
              <a:pathLst>
                <a:path w="514350">
                  <a:moveTo>
                    <a:pt x="514350" y="0"/>
                  </a:moveTo>
                  <a:lnTo>
                    <a:pt x="0" y="0"/>
                  </a:lnTo>
                </a:path>
              </a:pathLst>
            </a:custGeom>
            <a:ln w="9344">
              <a:solidFill>
                <a:srgbClr val="000000"/>
              </a:solidFill>
            </a:ln>
          </p:spPr>
          <p:txBody>
            <a:bodyPr wrap="square" lIns="0" tIns="0" rIns="0" bIns="0" rtlCol="0"/>
            <a:lstStyle/>
            <a:p>
              <a:endParaRPr/>
            </a:p>
          </p:txBody>
        </p:sp>
        <p:sp>
          <p:nvSpPr>
            <p:cNvPr id="11" name="object 11"/>
            <p:cNvSpPr/>
            <p:nvPr/>
          </p:nvSpPr>
          <p:spPr>
            <a:xfrm>
              <a:off x="4405630" y="3967480"/>
              <a:ext cx="76200" cy="303530"/>
            </a:xfrm>
            <a:custGeom>
              <a:avLst/>
              <a:gdLst/>
              <a:ahLst/>
              <a:cxnLst/>
              <a:rect l="l" t="t" r="r" b="b"/>
              <a:pathLst>
                <a:path w="76200" h="303529">
                  <a:moveTo>
                    <a:pt x="76200" y="228600"/>
                  </a:moveTo>
                  <a:lnTo>
                    <a:pt x="41910" y="228600"/>
                  </a:lnTo>
                  <a:lnTo>
                    <a:pt x="41910" y="0"/>
                  </a:lnTo>
                  <a:lnTo>
                    <a:pt x="33020" y="0"/>
                  </a:lnTo>
                  <a:lnTo>
                    <a:pt x="33020" y="228600"/>
                  </a:lnTo>
                  <a:lnTo>
                    <a:pt x="0" y="228600"/>
                  </a:lnTo>
                  <a:lnTo>
                    <a:pt x="38100" y="303530"/>
                  </a:lnTo>
                  <a:lnTo>
                    <a:pt x="76200" y="228600"/>
                  </a:lnTo>
                  <a:close/>
                </a:path>
              </a:pathLst>
            </a:custGeom>
            <a:solidFill>
              <a:srgbClr val="000000"/>
            </a:solidFill>
          </p:spPr>
          <p:txBody>
            <a:bodyPr wrap="square" lIns="0" tIns="0" rIns="0" bIns="0" rtlCol="0"/>
            <a:lstStyle/>
            <a:p>
              <a:endParaRPr/>
            </a:p>
          </p:txBody>
        </p:sp>
      </p:grpSp>
      <p:sp>
        <p:nvSpPr>
          <p:cNvPr id="12" name="object 12"/>
          <p:cNvSpPr txBox="1"/>
          <p:nvPr/>
        </p:nvSpPr>
        <p:spPr>
          <a:xfrm>
            <a:off x="609600" y="5791200"/>
            <a:ext cx="5867400" cy="377190"/>
          </a:xfrm>
          <a:prstGeom prst="rect">
            <a:avLst/>
          </a:prstGeom>
          <a:ln w="9344">
            <a:solidFill>
              <a:srgbClr val="000000"/>
            </a:solidFill>
          </a:ln>
        </p:spPr>
        <p:txBody>
          <a:bodyPr vert="horz" wrap="square" lIns="0" tIns="21590" rIns="0" bIns="0" rtlCol="0">
            <a:spAutoFit/>
          </a:bodyPr>
          <a:lstStyle/>
          <a:p>
            <a:pPr marL="88900">
              <a:lnSpc>
                <a:spcPct val="100000"/>
              </a:lnSpc>
              <a:spcBef>
                <a:spcPts val="170"/>
              </a:spcBef>
            </a:pPr>
            <a:r>
              <a:rPr sz="2000" i="1" dirty="0">
                <a:latin typeface="Arial"/>
                <a:cs typeface="Arial"/>
              </a:rPr>
              <a:t>No new operations -- </a:t>
            </a:r>
            <a:r>
              <a:rPr sz="2000" i="1" spc="5" dirty="0">
                <a:latin typeface="Arial"/>
                <a:cs typeface="Arial"/>
              </a:rPr>
              <a:t>same </a:t>
            </a:r>
            <a:r>
              <a:rPr sz="2000" i="1" dirty="0">
                <a:latin typeface="Arial"/>
                <a:cs typeface="Arial"/>
              </a:rPr>
              <a:t>as </a:t>
            </a:r>
            <a:r>
              <a:rPr sz="2000" i="1" spc="-5" dirty="0">
                <a:latin typeface="Arial"/>
                <a:cs typeface="Arial"/>
              </a:rPr>
              <a:t>integer</a:t>
            </a:r>
            <a:r>
              <a:rPr sz="2000" i="1" spc="-40" dirty="0">
                <a:latin typeface="Arial"/>
                <a:cs typeface="Arial"/>
              </a:rPr>
              <a:t> </a:t>
            </a:r>
            <a:r>
              <a:rPr sz="2000" i="1" spc="-5" dirty="0">
                <a:latin typeface="Arial"/>
                <a:cs typeface="Arial"/>
              </a:rPr>
              <a:t>arithmetic.</a:t>
            </a:r>
            <a:endParaRPr sz="2000">
              <a:latin typeface="Arial"/>
              <a:cs typeface="Arial"/>
            </a:endParaRPr>
          </a:p>
        </p:txBody>
      </p:sp>
      <p:sp>
        <p:nvSpPr>
          <p:cNvPr id="13" name="object 13"/>
          <p:cNvSpPr txBox="1"/>
          <p:nvPr/>
        </p:nvSpPr>
        <p:spPr>
          <a:xfrm>
            <a:off x="8303259" y="6356280"/>
            <a:ext cx="535305" cy="309245"/>
          </a:xfrm>
          <a:prstGeom prst="rect">
            <a:avLst/>
          </a:prstGeom>
        </p:spPr>
        <p:txBody>
          <a:bodyPr vert="horz" wrap="square" lIns="0" tIns="0" rIns="0" bIns="0" rtlCol="0">
            <a:spAutoFit/>
          </a:bodyPr>
          <a:lstStyle/>
          <a:p>
            <a:pPr marL="12700">
              <a:lnSpc>
                <a:spcPts val="2310"/>
              </a:lnSpc>
            </a:pPr>
            <a:r>
              <a:rPr sz="2000" spc="-5" dirty="0">
                <a:latin typeface="Arial"/>
                <a:cs typeface="Arial"/>
              </a:rPr>
              <a:t>2</a:t>
            </a:r>
            <a:r>
              <a:rPr sz="2000" spc="10" dirty="0">
                <a:latin typeface="Arial"/>
                <a:cs typeface="Arial"/>
              </a:rPr>
              <a:t>-</a:t>
            </a:r>
            <a:r>
              <a:rPr sz="2000" spc="-5" dirty="0">
                <a:latin typeface="Arial"/>
                <a:cs typeface="Arial"/>
              </a:rPr>
              <a:t>26</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7105015" cy="452120"/>
          </a:xfrm>
          <a:prstGeom prst="rect">
            <a:avLst/>
          </a:prstGeom>
        </p:spPr>
        <p:txBody>
          <a:bodyPr vert="horz" wrap="square" lIns="0" tIns="12700" rIns="0" bIns="0" rtlCol="0">
            <a:spAutoFit/>
          </a:bodyPr>
          <a:lstStyle/>
          <a:p>
            <a:pPr marL="12700">
              <a:lnSpc>
                <a:spcPct val="100000"/>
              </a:lnSpc>
              <a:spcBef>
                <a:spcPts val="100"/>
              </a:spcBef>
            </a:pPr>
            <a:r>
              <a:rPr spc="-5" dirty="0"/>
              <a:t>Very </a:t>
            </a:r>
            <a:r>
              <a:rPr spc="-10" dirty="0"/>
              <a:t>Large </a:t>
            </a:r>
            <a:r>
              <a:rPr spc="-5" dirty="0"/>
              <a:t>and Very Small:</a:t>
            </a:r>
            <a:r>
              <a:rPr spc="-100" dirty="0"/>
              <a:t> </a:t>
            </a:r>
            <a:r>
              <a:rPr spc="-5" dirty="0"/>
              <a:t>Floating-Point</a:t>
            </a:r>
          </a:p>
        </p:txBody>
      </p:sp>
      <p:graphicFrame>
        <p:nvGraphicFramePr>
          <p:cNvPr id="4" name="object 4"/>
          <p:cNvGraphicFramePr>
            <a:graphicFrameLocks noGrp="1"/>
          </p:cNvGraphicFramePr>
          <p:nvPr/>
        </p:nvGraphicFramePr>
        <p:xfrm>
          <a:off x="2357527" y="4364127"/>
          <a:ext cx="4648200" cy="5334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533400">
                <a:tc>
                  <a:txBody>
                    <a:bodyPr/>
                    <a:lstStyle/>
                    <a:p>
                      <a:pPr marL="67310">
                        <a:lnSpc>
                          <a:spcPct val="100000"/>
                        </a:lnSpc>
                        <a:spcBef>
                          <a:spcPts val="780"/>
                        </a:spcBef>
                      </a:pPr>
                      <a:r>
                        <a:rPr sz="2000" dirty="0">
                          <a:latin typeface="Arial"/>
                          <a:cs typeface="Arial"/>
                        </a:rPr>
                        <a:t>S</a:t>
                      </a:r>
                      <a:endParaRPr sz="2000">
                        <a:latin typeface="Arial"/>
                        <a:cs typeface="Arial"/>
                      </a:endParaRPr>
                    </a:p>
                  </a:txBody>
                  <a:tcPr marL="0" marR="0" marT="99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33655">
                        <a:lnSpc>
                          <a:spcPct val="100000"/>
                        </a:lnSpc>
                        <a:spcBef>
                          <a:spcPts val="780"/>
                        </a:spcBef>
                      </a:pPr>
                      <a:r>
                        <a:rPr sz="2000" spc="-5" dirty="0">
                          <a:latin typeface="Arial"/>
                          <a:cs typeface="Arial"/>
                        </a:rPr>
                        <a:t>Exponent</a:t>
                      </a:r>
                      <a:endParaRPr sz="2000">
                        <a:latin typeface="Arial"/>
                        <a:cs typeface="Arial"/>
                      </a:endParaRPr>
                    </a:p>
                  </a:txBody>
                  <a:tcPr marL="0" marR="0" marT="99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780"/>
                        </a:spcBef>
                      </a:pPr>
                      <a:r>
                        <a:rPr sz="2000" spc="-5" dirty="0">
                          <a:latin typeface="Arial"/>
                          <a:cs typeface="Arial"/>
                        </a:rPr>
                        <a:t>Fraction</a:t>
                      </a:r>
                      <a:endParaRPr sz="2000">
                        <a:latin typeface="Arial"/>
                        <a:cs typeface="Arial"/>
                      </a:endParaRPr>
                    </a:p>
                  </a:txBody>
                  <a:tcPr marL="0" marR="0" marT="99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bl>
          </a:graphicData>
        </a:graphic>
      </p:graphicFrame>
      <p:sp>
        <p:nvSpPr>
          <p:cNvPr id="5" name="object 5"/>
          <p:cNvSpPr/>
          <p:nvPr/>
        </p:nvSpPr>
        <p:spPr>
          <a:xfrm>
            <a:off x="2362200" y="4248150"/>
            <a:ext cx="392430" cy="88900"/>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3721100" y="4248150"/>
            <a:ext cx="176530" cy="88900"/>
            <a:chOff x="3721100" y="4248150"/>
            <a:chExt cx="176530" cy="88900"/>
          </a:xfrm>
        </p:grpSpPr>
        <p:sp>
          <p:nvSpPr>
            <p:cNvPr id="7" name="object 7"/>
            <p:cNvSpPr/>
            <p:nvPr/>
          </p:nvSpPr>
          <p:spPr>
            <a:xfrm>
              <a:off x="3721100" y="4248150"/>
              <a:ext cx="88900" cy="889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810000" y="4248150"/>
              <a:ext cx="87629" cy="88900"/>
            </a:xfrm>
            <a:prstGeom prst="rect">
              <a:avLst/>
            </a:prstGeom>
            <a:blipFill>
              <a:blip r:embed="rId4" cstate="print"/>
              <a:stretch>
                <a:fillRect/>
              </a:stretch>
            </a:blipFill>
          </p:spPr>
          <p:txBody>
            <a:bodyPr wrap="square" lIns="0" tIns="0" rIns="0" bIns="0" rtlCol="0"/>
            <a:lstStyle/>
            <a:p>
              <a:endParaRPr/>
            </a:p>
          </p:txBody>
        </p:sp>
      </p:grpSp>
      <p:sp>
        <p:nvSpPr>
          <p:cNvPr id="9" name="object 9"/>
          <p:cNvSpPr/>
          <p:nvPr/>
        </p:nvSpPr>
        <p:spPr>
          <a:xfrm>
            <a:off x="6921500" y="4248150"/>
            <a:ext cx="88900" cy="889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242570" y="1097279"/>
            <a:ext cx="8235315" cy="5057140"/>
          </a:xfrm>
          <a:prstGeom prst="rect">
            <a:avLst/>
          </a:prstGeom>
        </p:spPr>
        <p:txBody>
          <a:bodyPr vert="horz" wrap="square" lIns="0" tIns="69850" rIns="0" bIns="0" rtlCol="0">
            <a:spAutoFit/>
          </a:bodyPr>
          <a:lstStyle/>
          <a:p>
            <a:pPr marL="76200">
              <a:lnSpc>
                <a:spcPct val="100000"/>
              </a:lnSpc>
              <a:spcBef>
                <a:spcPts val="550"/>
              </a:spcBef>
            </a:pPr>
            <a:r>
              <a:rPr sz="2400" b="1" spc="-5" dirty="0">
                <a:latin typeface="Arial"/>
                <a:cs typeface="Arial"/>
              </a:rPr>
              <a:t>Large values: 6.023 </a:t>
            </a:r>
            <a:r>
              <a:rPr sz="2400" b="1" dirty="0">
                <a:latin typeface="Arial"/>
                <a:cs typeface="Arial"/>
              </a:rPr>
              <a:t>x </a:t>
            </a:r>
            <a:r>
              <a:rPr sz="2400" b="1" spc="-10" dirty="0">
                <a:latin typeface="Arial"/>
                <a:cs typeface="Arial"/>
              </a:rPr>
              <a:t>10</a:t>
            </a:r>
            <a:r>
              <a:rPr sz="2100" b="1" spc="-15" baseline="27777" dirty="0">
                <a:latin typeface="Arial"/>
                <a:cs typeface="Arial"/>
              </a:rPr>
              <a:t>23 </a:t>
            </a:r>
            <a:r>
              <a:rPr sz="2400" b="1" dirty="0">
                <a:latin typeface="Arial"/>
                <a:cs typeface="Arial"/>
              </a:rPr>
              <a:t>-- </a:t>
            </a:r>
            <a:r>
              <a:rPr sz="2400" b="1" spc="-5" dirty="0">
                <a:latin typeface="Arial"/>
                <a:cs typeface="Arial"/>
              </a:rPr>
              <a:t>requires 79</a:t>
            </a:r>
            <a:r>
              <a:rPr sz="2400" b="1" spc="-75" dirty="0">
                <a:latin typeface="Arial"/>
                <a:cs typeface="Arial"/>
              </a:rPr>
              <a:t> </a:t>
            </a:r>
            <a:r>
              <a:rPr sz="2400" b="1" dirty="0">
                <a:latin typeface="Arial"/>
                <a:cs typeface="Arial"/>
              </a:rPr>
              <a:t>bits</a:t>
            </a:r>
            <a:endParaRPr sz="2400" dirty="0">
              <a:latin typeface="Arial"/>
              <a:cs typeface="Arial"/>
            </a:endParaRPr>
          </a:p>
          <a:p>
            <a:pPr marL="76200">
              <a:lnSpc>
                <a:spcPct val="100000"/>
              </a:lnSpc>
              <a:spcBef>
                <a:spcPts val="450"/>
              </a:spcBef>
            </a:pPr>
            <a:r>
              <a:rPr sz="2400" b="1" spc="-5" dirty="0">
                <a:latin typeface="Arial"/>
                <a:cs typeface="Arial"/>
              </a:rPr>
              <a:t>Small values: 6.626 </a:t>
            </a:r>
            <a:r>
              <a:rPr sz="2400" b="1" dirty="0">
                <a:latin typeface="Arial"/>
                <a:cs typeface="Arial"/>
              </a:rPr>
              <a:t>x </a:t>
            </a:r>
            <a:r>
              <a:rPr sz="2400" b="1" spc="-5" dirty="0">
                <a:latin typeface="Arial"/>
                <a:cs typeface="Arial"/>
              </a:rPr>
              <a:t>10</a:t>
            </a:r>
            <a:r>
              <a:rPr sz="2100" b="1" spc="-7" baseline="27777" dirty="0">
                <a:latin typeface="Arial"/>
                <a:cs typeface="Arial"/>
              </a:rPr>
              <a:t>-34 </a:t>
            </a:r>
            <a:r>
              <a:rPr sz="2400" b="1" dirty="0">
                <a:latin typeface="Arial"/>
                <a:cs typeface="Arial"/>
              </a:rPr>
              <a:t>-- </a:t>
            </a:r>
            <a:r>
              <a:rPr sz="2400" b="1" spc="-5" dirty="0">
                <a:latin typeface="Arial"/>
                <a:cs typeface="Arial"/>
              </a:rPr>
              <a:t>requires &gt;110</a:t>
            </a:r>
            <a:r>
              <a:rPr sz="2400" b="1" spc="-90" dirty="0">
                <a:latin typeface="Arial"/>
                <a:cs typeface="Arial"/>
              </a:rPr>
              <a:t> </a:t>
            </a:r>
            <a:r>
              <a:rPr sz="2400" b="1" dirty="0">
                <a:latin typeface="Arial"/>
                <a:cs typeface="Arial"/>
              </a:rPr>
              <a:t>bits</a:t>
            </a:r>
            <a:endParaRPr sz="2400" dirty="0">
              <a:latin typeface="Arial"/>
              <a:cs typeface="Arial"/>
            </a:endParaRPr>
          </a:p>
          <a:p>
            <a:pPr>
              <a:lnSpc>
                <a:spcPct val="100000"/>
              </a:lnSpc>
              <a:spcBef>
                <a:spcPts val="50"/>
              </a:spcBef>
            </a:pPr>
            <a:endParaRPr sz="3250" dirty="0">
              <a:latin typeface="Arial"/>
              <a:cs typeface="Arial"/>
            </a:endParaRPr>
          </a:p>
          <a:p>
            <a:pPr marL="76200">
              <a:lnSpc>
                <a:spcPct val="100000"/>
              </a:lnSpc>
            </a:pPr>
            <a:r>
              <a:rPr sz="2400" b="1" spc="-5" dirty="0">
                <a:latin typeface="Arial"/>
                <a:cs typeface="Arial"/>
              </a:rPr>
              <a:t>Use equivalent of </a:t>
            </a:r>
            <a:r>
              <a:rPr sz="2400" b="1" dirty="0">
                <a:latin typeface="Arial"/>
                <a:cs typeface="Arial"/>
              </a:rPr>
              <a:t>“scientific </a:t>
            </a:r>
            <a:r>
              <a:rPr sz="2400" b="1" spc="-5" dirty="0">
                <a:latin typeface="Arial"/>
                <a:cs typeface="Arial"/>
              </a:rPr>
              <a:t>notation”: </a:t>
            </a:r>
            <a:r>
              <a:rPr sz="2400" b="1" dirty="0">
                <a:latin typeface="Arial"/>
                <a:cs typeface="Arial"/>
              </a:rPr>
              <a:t>F x</a:t>
            </a:r>
            <a:r>
              <a:rPr sz="2400" b="1" spc="-5" dirty="0">
                <a:latin typeface="Arial"/>
                <a:cs typeface="Arial"/>
              </a:rPr>
              <a:t> </a:t>
            </a:r>
            <a:r>
              <a:rPr sz="2400" b="1" dirty="0">
                <a:latin typeface="Arial"/>
                <a:cs typeface="Arial"/>
              </a:rPr>
              <a:t>2</a:t>
            </a:r>
            <a:r>
              <a:rPr sz="2100" b="1" baseline="27777" dirty="0">
                <a:latin typeface="Arial"/>
                <a:cs typeface="Arial"/>
              </a:rPr>
              <a:t>E</a:t>
            </a:r>
            <a:endParaRPr sz="2100" baseline="27777" dirty="0">
              <a:latin typeface="Arial"/>
              <a:cs typeface="Arial"/>
            </a:endParaRPr>
          </a:p>
          <a:p>
            <a:pPr marL="76200" marR="357505">
              <a:lnSpc>
                <a:spcPct val="115599"/>
              </a:lnSpc>
              <a:spcBef>
                <a:spcPts val="10"/>
              </a:spcBef>
            </a:pPr>
            <a:r>
              <a:rPr sz="2400" b="1" spc="-5" dirty="0">
                <a:latin typeface="Arial"/>
                <a:cs typeface="Arial"/>
              </a:rPr>
              <a:t>Need </a:t>
            </a:r>
            <a:r>
              <a:rPr sz="2400" b="1" dirty="0">
                <a:latin typeface="Arial"/>
                <a:cs typeface="Arial"/>
              </a:rPr>
              <a:t>to </a:t>
            </a:r>
            <a:r>
              <a:rPr sz="2400" b="1" spc="-10" dirty="0">
                <a:latin typeface="Arial"/>
                <a:cs typeface="Arial"/>
              </a:rPr>
              <a:t>represent </a:t>
            </a:r>
            <a:r>
              <a:rPr sz="2400" b="1" dirty="0">
                <a:latin typeface="Arial"/>
                <a:cs typeface="Arial"/>
              </a:rPr>
              <a:t>F </a:t>
            </a:r>
            <a:r>
              <a:rPr sz="2400" b="1" spc="-5" dirty="0">
                <a:latin typeface="Arial"/>
                <a:cs typeface="Arial"/>
              </a:rPr>
              <a:t>(</a:t>
            </a:r>
            <a:r>
              <a:rPr sz="2400" b="1" i="1" spc="-5" dirty="0">
                <a:latin typeface="Arial"/>
                <a:cs typeface="Arial"/>
              </a:rPr>
              <a:t>fraction</a:t>
            </a:r>
            <a:r>
              <a:rPr sz="2400" b="1" spc="-5" dirty="0">
                <a:latin typeface="Arial"/>
                <a:cs typeface="Arial"/>
              </a:rPr>
              <a:t>), </a:t>
            </a:r>
            <a:r>
              <a:rPr sz="2400" b="1" dirty="0">
                <a:latin typeface="Arial"/>
                <a:cs typeface="Arial"/>
              </a:rPr>
              <a:t>E </a:t>
            </a:r>
            <a:r>
              <a:rPr sz="2400" b="1" spc="-5" dirty="0">
                <a:latin typeface="Arial"/>
                <a:cs typeface="Arial"/>
              </a:rPr>
              <a:t>(</a:t>
            </a:r>
            <a:r>
              <a:rPr sz="2400" b="1" i="1" spc="-5" dirty="0">
                <a:latin typeface="Arial"/>
                <a:cs typeface="Arial"/>
              </a:rPr>
              <a:t>exponent</a:t>
            </a:r>
            <a:r>
              <a:rPr sz="2400" b="1" spc="-5" dirty="0">
                <a:latin typeface="Arial"/>
                <a:cs typeface="Arial"/>
              </a:rPr>
              <a:t>), </a:t>
            </a:r>
            <a:r>
              <a:rPr sz="2400" b="1" dirty="0">
                <a:latin typeface="Arial"/>
                <a:cs typeface="Arial"/>
              </a:rPr>
              <a:t>and </a:t>
            </a:r>
            <a:r>
              <a:rPr sz="2400" b="1" spc="-10" dirty="0">
                <a:latin typeface="Arial"/>
                <a:cs typeface="Arial"/>
              </a:rPr>
              <a:t>sign.  </a:t>
            </a:r>
            <a:r>
              <a:rPr sz="2400" b="1" spc="-5" dirty="0">
                <a:latin typeface="Arial"/>
                <a:cs typeface="Arial"/>
              </a:rPr>
              <a:t>IEEE 754 Floating-Point Standard</a:t>
            </a:r>
            <a:r>
              <a:rPr sz="2400" b="1" dirty="0">
                <a:latin typeface="Arial"/>
                <a:cs typeface="Arial"/>
              </a:rPr>
              <a:t> </a:t>
            </a:r>
            <a:r>
              <a:rPr sz="2400" b="1" spc="-5" dirty="0">
                <a:latin typeface="Arial"/>
                <a:cs typeface="Arial"/>
              </a:rPr>
              <a:t>(32-bits):</a:t>
            </a:r>
            <a:endParaRPr sz="2400" dirty="0">
              <a:latin typeface="Arial"/>
              <a:cs typeface="Arial"/>
            </a:endParaRPr>
          </a:p>
          <a:p>
            <a:pPr>
              <a:lnSpc>
                <a:spcPct val="100000"/>
              </a:lnSpc>
              <a:spcBef>
                <a:spcPts val="35"/>
              </a:spcBef>
            </a:pPr>
            <a:endParaRPr sz="2450" dirty="0">
              <a:latin typeface="Arial"/>
              <a:cs typeface="Arial"/>
            </a:endParaRPr>
          </a:p>
          <a:p>
            <a:pPr marL="2146300">
              <a:lnSpc>
                <a:spcPct val="100000"/>
              </a:lnSpc>
              <a:tabLst>
                <a:tab pos="2907665" algn="l"/>
                <a:tab pos="3495675" algn="l"/>
                <a:tab pos="3636645" algn="l"/>
                <a:tab pos="4977765" algn="l"/>
                <a:tab pos="6696075" algn="l"/>
              </a:tabLst>
            </a:pPr>
            <a:r>
              <a:rPr sz="1800" i="1" spc="-10" dirty="0">
                <a:latin typeface="Arial"/>
                <a:cs typeface="Arial"/>
              </a:rPr>
              <a:t>1b</a:t>
            </a:r>
            <a:r>
              <a:rPr sz="1800" i="1" u="sng" spc="-10" dirty="0">
                <a:uFill>
                  <a:solidFill>
                    <a:srgbClr val="000000"/>
                  </a:solidFill>
                </a:uFill>
                <a:latin typeface="Arial"/>
                <a:cs typeface="Arial"/>
              </a:rPr>
              <a:t> 	8b	</a:t>
            </a:r>
            <a:r>
              <a:rPr sz="1800" i="1" spc="-10" dirty="0">
                <a:latin typeface="Arial"/>
                <a:cs typeface="Arial"/>
              </a:rPr>
              <a:t>	</a:t>
            </a:r>
            <a:r>
              <a:rPr sz="1800" i="1" u="sng" spc="-10" dirty="0">
                <a:uFill>
                  <a:solidFill>
                    <a:srgbClr val="000000"/>
                  </a:solidFill>
                </a:uFill>
                <a:latin typeface="Arial"/>
                <a:cs typeface="Arial"/>
              </a:rPr>
              <a:t> 	23b	</a:t>
            </a:r>
            <a:endParaRPr sz="1800" dirty="0">
              <a:latin typeface="Arial"/>
              <a:cs typeface="Arial"/>
            </a:endParaRPr>
          </a:p>
          <a:p>
            <a:pPr>
              <a:lnSpc>
                <a:spcPct val="100000"/>
              </a:lnSpc>
            </a:pPr>
            <a:endParaRPr sz="2000" dirty="0">
              <a:latin typeface="Arial"/>
              <a:cs typeface="Arial"/>
            </a:endParaRPr>
          </a:p>
          <a:p>
            <a:pPr>
              <a:lnSpc>
                <a:spcPct val="100000"/>
              </a:lnSpc>
            </a:pPr>
            <a:endParaRPr sz="2000" dirty="0">
              <a:latin typeface="Arial"/>
              <a:cs typeface="Arial"/>
            </a:endParaRPr>
          </a:p>
          <a:p>
            <a:pPr>
              <a:lnSpc>
                <a:spcPct val="100000"/>
              </a:lnSpc>
              <a:spcBef>
                <a:spcPts val="55"/>
              </a:spcBef>
            </a:pPr>
            <a:endParaRPr sz="2500" dirty="0">
              <a:latin typeface="Arial"/>
              <a:cs typeface="Arial"/>
            </a:endParaRPr>
          </a:p>
          <a:p>
            <a:pPr marL="772160">
              <a:lnSpc>
                <a:spcPct val="100000"/>
              </a:lnSpc>
              <a:tabLst>
                <a:tab pos="1323975" algn="l"/>
                <a:tab pos="6089015" algn="l"/>
                <a:tab pos="7675245" algn="l"/>
              </a:tabLst>
            </a:pPr>
            <a:r>
              <a:rPr sz="2400" i="1" spc="-5" dirty="0">
                <a:latin typeface="Arial"/>
                <a:cs typeface="Arial"/>
              </a:rPr>
              <a:t>N</a:t>
            </a:r>
            <a:r>
              <a:rPr sz="2400" i="1" spc="110" dirty="0">
                <a:latin typeface="Arial"/>
                <a:cs typeface="Arial"/>
              </a:rPr>
              <a:t> </a:t>
            </a:r>
            <a:r>
              <a:rPr sz="2400" spc="-530" dirty="0">
                <a:latin typeface="Symbol"/>
                <a:cs typeface="Symbol"/>
              </a:rPr>
              <a:t></a:t>
            </a:r>
            <a:r>
              <a:rPr sz="2400" spc="-530" dirty="0">
                <a:latin typeface="Times New Roman"/>
                <a:cs typeface="Times New Roman"/>
              </a:rPr>
              <a:t>	</a:t>
            </a:r>
            <a:r>
              <a:rPr sz="2400" spc="-215" dirty="0">
                <a:latin typeface="Arial"/>
                <a:cs typeface="Arial"/>
              </a:rPr>
              <a:t>(</a:t>
            </a:r>
            <a:r>
              <a:rPr sz="2400" spc="-215" dirty="0">
                <a:latin typeface="Symbol"/>
                <a:cs typeface="Symbol"/>
              </a:rPr>
              <a:t></a:t>
            </a:r>
            <a:r>
              <a:rPr sz="2400" spc="-215" dirty="0">
                <a:latin typeface="Times New Roman"/>
                <a:cs typeface="Times New Roman"/>
              </a:rPr>
              <a:t>  </a:t>
            </a:r>
            <a:r>
              <a:rPr sz="2400" spc="-110" dirty="0">
                <a:latin typeface="Arial"/>
                <a:cs typeface="Arial"/>
              </a:rPr>
              <a:t>1)</a:t>
            </a:r>
            <a:r>
              <a:rPr sz="2700" i="1" spc="-165" baseline="33950" dirty="0">
                <a:latin typeface="Arial"/>
                <a:cs typeface="Arial"/>
              </a:rPr>
              <a:t>S  </a:t>
            </a:r>
            <a:r>
              <a:rPr sz="2400" spc="-530" dirty="0">
                <a:latin typeface="Symbol"/>
                <a:cs typeface="Symbol"/>
              </a:rPr>
              <a:t></a:t>
            </a:r>
            <a:r>
              <a:rPr sz="2400" spc="-530" dirty="0">
                <a:latin typeface="Times New Roman"/>
                <a:cs typeface="Times New Roman"/>
              </a:rPr>
              <a:t>          </a:t>
            </a:r>
            <a:r>
              <a:rPr sz="2400" spc="-10" dirty="0">
                <a:latin typeface="Arial"/>
                <a:cs typeface="Arial"/>
              </a:rPr>
              <a:t>1.fraction </a:t>
            </a:r>
            <a:r>
              <a:rPr sz="2400" spc="-530" dirty="0">
                <a:latin typeface="Symbol"/>
                <a:cs typeface="Symbol"/>
              </a:rPr>
              <a:t></a:t>
            </a:r>
            <a:r>
              <a:rPr sz="2400" spc="-530" dirty="0">
                <a:latin typeface="Times New Roman"/>
                <a:cs typeface="Times New Roman"/>
              </a:rPr>
              <a:t>             </a:t>
            </a:r>
            <a:r>
              <a:rPr sz="2400" spc="-25" dirty="0">
                <a:latin typeface="Arial"/>
                <a:cs typeface="Arial"/>
              </a:rPr>
              <a:t>2</a:t>
            </a:r>
            <a:r>
              <a:rPr sz="2700" spc="-37" baseline="33950" dirty="0">
                <a:latin typeface="Arial"/>
                <a:cs typeface="Arial"/>
              </a:rPr>
              <a:t>exponent</a:t>
            </a:r>
            <a:r>
              <a:rPr sz="2700" spc="-37" baseline="33950" dirty="0">
                <a:latin typeface="Symbol"/>
                <a:cs typeface="Symbol"/>
              </a:rPr>
              <a:t></a:t>
            </a:r>
            <a:r>
              <a:rPr sz="2700" spc="-37" baseline="33950" dirty="0">
                <a:latin typeface="Times New Roman"/>
                <a:cs typeface="Times New Roman"/>
              </a:rPr>
              <a:t> </a:t>
            </a:r>
            <a:r>
              <a:rPr sz="2700" spc="44" baseline="33950" dirty="0">
                <a:latin typeface="Arial"/>
                <a:cs typeface="Arial"/>
              </a:rPr>
              <a:t>127</a:t>
            </a:r>
            <a:r>
              <a:rPr sz="2400" spc="30" dirty="0">
                <a:latin typeface="Arial"/>
                <a:cs typeface="Arial"/>
              </a:rPr>
              <a:t>,</a:t>
            </a:r>
            <a:r>
              <a:rPr sz="2400" spc="-290" dirty="0">
                <a:latin typeface="Arial"/>
                <a:cs typeface="Arial"/>
              </a:rPr>
              <a:t> </a:t>
            </a:r>
            <a:r>
              <a:rPr sz="2400" spc="-5" dirty="0">
                <a:latin typeface="Arial"/>
                <a:cs typeface="Arial"/>
              </a:rPr>
              <a:t>1</a:t>
            </a:r>
            <a:r>
              <a:rPr sz="2400" spc="-420" dirty="0">
                <a:latin typeface="Arial"/>
                <a:cs typeface="Arial"/>
              </a:rPr>
              <a:t> </a:t>
            </a:r>
            <a:r>
              <a:rPr sz="2400" spc="-530" dirty="0">
                <a:latin typeface="Symbol"/>
                <a:cs typeface="Symbol"/>
              </a:rPr>
              <a:t></a:t>
            </a:r>
            <a:r>
              <a:rPr sz="2400" spc="-530" dirty="0">
                <a:latin typeface="Times New Roman"/>
                <a:cs typeface="Times New Roman"/>
              </a:rPr>
              <a:t>	</a:t>
            </a:r>
            <a:r>
              <a:rPr sz="2400" spc="-5" dirty="0">
                <a:latin typeface="Arial"/>
                <a:cs typeface="Arial"/>
              </a:rPr>
              <a:t>exponent</a:t>
            </a:r>
            <a:r>
              <a:rPr sz="2400" spc="30" dirty="0">
                <a:latin typeface="Arial"/>
                <a:cs typeface="Arial"/>
              </a:rPr>
              <a:t> </a:t>
            </a:r>
            <a:r>
              <a:rPr sz="2400" spc="-530" dirty="0">
                <a:latin typeface="Symbol"/>
                <a:cs typeface="Symbol"/>
              </a:rPr>
              <a:t></a:t>
            </a:r>
            <a:r>
              <a:rPr sz="2400" spc="-530" dirty="0">
                <a:latin typeface="Times New Roman"/>
                <a:cs typeface="Times New Roman"/>
              </a:rPr>
              <a:t>	</a:t>
            </a:r>
            <a:r>
              <a:rPr sz="2400" spc="-5" dirty="0">
                <a:latin typeface="Arial"/>
                <a:cs typeface="Arial"/>
              </a:rPr>
              <a:t>254</a:t>
            </a:r>
            <a:endParaRPr sz="2400" dirty="0">
              <a:latin typeface="Arial"/>
              <a:cs typeface="Arial"/>
            </a:endParaRPr>
          </a:p>
          <a:p>
            <a:pPr marL="772160">
              <a:lnSpc>
                <a:spcPct val="100000"/>
              </a:lnSpc>
              <a:spcBef>
                <a:spcPts val="1320"/>
              </a:spcBef>
              <a:tabLst>
                <a:tab pos="1323975" algn="l"/>
                <a:tab pos="4728845" algn="l"/>
                <a:tab pos="6315075" algn="l"/>
              </a:tabLst>
            </a:pPr>
            <a:r>
              <a:rPr sz="2400" i="1" spc="-5" dirty="0">
                <a:latin typeface="Arial"/>
                <a:cs typeface="Arial"/>
              </a:rPr>
              <a:t>N</a:t>
            </a:r>
            <a:r>
              <a:rPr sz="2400" i="1" spc="110" dirty="0">
                <a:latin typeface="Arial"/>
                <a:cs typeface="Arial"/>
              </a:rPr>
              <a:t> </a:t>
            </a:r>
            <a:r>
              <a:rPr sz="2400" spc="-530" dirty="0">
                <a:latin typeface="Symbol"/>
                <a:cs typeface="Symbol"/>
              </a:rPr>
              <a:t></a:t>
            </a:r>
            <a:r>
              <a:rPr sz="2400" spc="-530" dirty="0">
                <a:latin typeface="Times New Roman"/>
                <a:cs typeface="Times New Roman"/>
              </a:rPr>
              <a:t>	</a:t>
            </a:r>
            <a:r>
              <a:rPr sz="2400" spc="-215" dirty="0">
                <a:latin typeface="Arial"/>
                <a:cs typeface="Arial"/>
              </a:rPr>
              <a:t>(</a:t>
            </a:r>
            <a:r>
              <a:rPr sz="2400" spc="-215" dirty="0">
                <a:latin typeface="Symbol"/>
                <a:cs typeface="Symbol"/>
              </a:rPr>
              <a:t></a:t>
            </a:r>
            <a:r>
              <a:rPr sz="2400" spc="-215" dirty="0">
                <a:latin typeface="Times New Roman"/>
                <a:cs typeface="Times New Roman"/>
              </a:rPr>
              <a:t>  </a:t>
            </a:r>
            <a:r>
              <a:rPr sz="2400" spc="-110" dirty="0">
                <a:latin typeface="Arial"/>
                <a:cs typeface="Arial"/>
              </a:rPr>
              <a:t>1)</a:t>
            </a:r>
            <a:r>
              <a:rPr sz="2700" i="1" spc="-165" baseline="32407" dirty="0">
                <a:latin typeface="Arial"/>
                <a:cs typeface="Arial"/>
              </a:rPr>
              <a:t>S  </a:t>
            </a:r>
            <a:r>
              <a:rPr sz="2400" spc="-530" dirty="0">
                <a:latin typeface="Symbol"/>
                <a:cs typeface="Symbol"/>
              </a:rPr>
              <a:t></a:t>
            </a:r>
            <a:r>
              <a:rPr sz="2400" spc="-530" dirty="0">
                <a:latin typeface="Times New Roman"/>
                <a:cs typeface="Times New Roman"/>
              </a:rPr>
              <a:t>             </a:t>
            </a:r>
            <a:r>
              <a:rPr sz="2400" spc="-10" dirty="0">
                <a:latin typeface="Arial"/>
                <a:cs typeface="Arial"/>
              </a:rPr>
              <a:t>0.fraction </a:t>
            </a:r>
            <a:r>
              <a:rPr sz="2400" spc="-530" dirty="0">
                <a:latin typeface="Symbol"/>
                <a:cs typeface="Symbol"/>
              </a:rPr>
              <a:t></a:t>
            </a:r>
            <a:r>
              <a:rPr sz="2400" spc="-530" dirty="0">
                <a:latin typeface="Times New Roman"/>
                <a:cs typeface="Times New Roman"/>
              </a:rPr>
              <a:t>     </a:t>
            </a:r>
            <a:r>
              <a:rPr sz="2400" spc="-515" dirty="0">
                <a:latin typeface="Times New Roman"/>
                <a:cs typeface="Times New Roman"/>
              </a:rPr>
              <a:t> </a:t>
            </a:r>
            <a:r>
              <a:rPr sz="2400" spc="-170" dirty="0">
                <a:latin typeface="Arial"/>
                <a:cs typeface="Arial"/>
              </a:rPr>
              <a:t>2</a:t>
            </a:r>
            <a:r>
              <a:rPr sz="2700" spc="-254" baseline="32407" dirty="0">
                <a:latin typeface="Symbol"/>
                <a:cs typeface="Symbol"/>
              </a:rPr>
              <a:t></a:t>
            </a:r>
            <a:r>
              <a:rPr sz="2700" spc="-195" baseline="32407" dirty="0">
                <a:latin typeface="Times New Roman"/>
                <a:cs typeface="Times New Roman"/>
              </a:rPr>
              <a:t> </a:t>
            </a:r>
            <a:r>
              <a:rPr sz="2700" spc="44" baseline="32407" dirty="0">
                <a:latin typeface="Arial"/>
                <a:cs typeface="Arial"/>
              </a:rPr>
              <a:t>126</a:t>
            </a:r>
            <a:r>
              <a:rPr sz="2400" spc="30" dirty="0">
                <a:latin typeface="Arial"/>
                <a:cs typeface="Arial"/>
              </a:rPr>
              <a:t>,	</a:t>
            </a:r>
            <a:r>
              <a:rPr sz="2400" spc="-5" dirty="0">
                <a:latin typeface="Arial"/>
                <a:cs typeface="Arial"/>
              </a:rPr>
              <a:t>exponent</a:t>
            </a:r>
            <a:r>
              <a:rPr sz="2400" spc="80" dirty="0">
                <a:latin typeface="Arial"/>
                <a:cs typeface="Arial"/>
              </a:rPr>
              <a:t> </a:t>
            </a:r>
            <a:r>
              <a:rPr sz="2400" spc="-530" dirty="0">
                <a:latin typeface="Symbol"/>
                <a:cs typeface="Symbol"/>
              </a:rPr>
              <a:t></a:t>
            </a:r>
            <a:r>
              <a:rPr sz="2400" spc="-530" dirty="0">
                <a:latin typeface="Times New Roman"/>
                <a:cs typeface="Times New Roman"/>
              </a:rPr>
              <a:t>	</a:t>
            </a:r>
            <a:r>
              <a:rPr sz="2400" spc="-5" dirty="0">
                <a:latin typeface="Arial"/>
                <a:cs typeface="Arial"/>
              </a:rPr>
              <a:t>0</a:t>
            </a:r>
            <a:endParaRPr sz="2400" dirty="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3951604" cy="452120"/>
          </a:xfrm>
          <a:prstGeom prst="rect">
            <a:avLst/>
          </a:prstGeom>
        </p:spPr>
        <p:txBody>
          <a:bodyPr vert="horz" wrap="square" lIns="0" tIns="12700" rIns="0" bIns="0" rtlCol="0">
            <a:spAutoFit/>
          </a:bodyPr>
          <a:lstStyle/>
          <a:p>
            <a:pPr marL="12700">
              <a:lnSpc>
                <a:spcPct val="100000"/>
              </a:lnSpc>
              <a:spcBef>
                <a:spcPts val="100"/>
              </a:spcBef>
            </a:pPr>
            <a:r>
              <a:rPr spc="-10" dirty="0"/>
              <a:t>Floating </a:t>
            </a:r>
            <a:r>
              <a:rPr spc="-5" dirty="0"/>
              <a:t>Point</a:t>
            </a:r>
            <a:r>
              <a:rPr spc="-20" dirty="0"/>
              <a:t> </a:t>
            </a:r>
            <a:r>
              <a:rPr spc="-10" dirty="0"/>
              <a:t>Example</a:t>
            </a:r>
          </a:p>
        </p:txBody>
      </p:sp>
      <p:grpSp>
        <p:nvGrpSpPr>
          <p:cNvPr id="4" name="object 4"/>
          <p:cNvGrpSpPr/>
          <p:nvPr/>
        </p:nvGrpSpPr>
        <p:grpSpPr>
          <a:xfrm>
            <a:off x="1226819" y="2007007"/>
            <a:ext cx="157480" cy="298450"/>
            <a:chOff x="1226819" y="2007007"/>
            <a:chExt cx="157480" cy="298450"/>
          </a:xfrm>
        </p:grpSpPr>
        <p:sp>
          <p:nvSpPr>
            <p:cNvPr id="5" name="object 5"/>
            <p:cNvSpPr/>
            <p:nvPr/>
          </p:nvSpPr>
          <p:spPr>
            <a:xfrm>
              <a:off x="1226819" y="2011680"/>
              <a:ext cx="157480" cy="0"/>
            </a:xfrm>
            <a:custGeom>
              <a:avLst/>
              <a:gdLst/>
              <a:ahLst/>
              <a:cxnLst/>
              <a:rect l="l" t="t" r="r" b="b"/>
              <a:pathLst>
                <a:path w="157480">
                  <a:moveTo>
                    <a:pt x="0" y="0"/>
                  </a:moveTo>
                  <a:lnTo>
                    <a:pt x="157480" y="0"/>
                  </a:lnTo>
                </a:path>
              </a:pathLst>
            </a:custGeom>
            <a:ln w="9344">
              <a:solidFill>
                <a:srgbClr val="000000"/>
              </a:solidFill>
            </a:ln>
          </p:spPr>
          <p:txBody>
            <a:bodyPr wrap="square" lIns="0" tIns="0" rIns="0" bIns="0" rtlCol="0"/>
            <a:lstStyle/>
            <a:p>
              <a:endParaRPr/>
            </a:p>
          </p:txBody>
        </p:sp>
        <p:sp>
          <p:nvSpPr>
            <p:cNvPr id="6" name="object 6"/>
            <p:cNvSpPr/>
            <p:nvPr/>
          </p:nvSpPr>
          <p:spPr>
            <a:xfrm>
              <a:off x="1281430" y="2029459"/>
              <a:ext cx="74930" cy="275590"/>
            </a:xfrm>
            <a:custGeom>
              <a:avLst/>
              <a:gdLst/>
              <a:ahLst/>
              <a:cxnLst/>
              <a:rect l="l" t="t" r="r" b="b"/>
              <a:pathLst>
                <a:path w="74930" h="275589">
                  <a:moveTo>
                    <a:pt x="74930" y="76200"/>
                  </a:moveTo>
                  <a:lnTo>
                    <a:pt x="38100" y="0"/>
                  </a:lnTo>
                  <a:lnTo>
                    <a:pt x="0" y="76200"/>
                  </a:lnTo>
                  <a:lnTo>
                    <a:pt x="33020" y="76200"/>
                  </a:lnTo>
                  <a:lnTo>
                    <a:pt x="33020" y="275590"/>
                  </a:lnTo>
                  <a:lnTo>
                    <a:pt x="41910" y="275590"/>
                  </a:lnTo>
                  <a:lnTo>
                    <a:pt x="41910" y="76200"/>
                  </a:lnTo>
                  <a:lnTo>
                    <a:pt x="74930" y="76200"/>
                  </a:lnTo>
                  <a:close/>
                </a:path>
              </a:pathLst>
            </a:custGeom>
            <a:solidFill>
              <a:srgbClr val="000000"/>
            </a:solidFill>
          </p:spPr>
          <p:txBody>
            <a:bodyPr wrap="square" lIns="0" tIns="0" rIns="0" bIns="0" rtlCol="0"/>
            <a:lstStyle/>
            <a:p>
              <a:endParaRPr/>
            </a:p>
          </p:txBody>
        </p:sp>
      </p:grpSp>
      <p:grpSp>
        <p:nvGrpSpPr>
          <p:cNvPr id="7" name="object 7"/>
          <p:cNvGrpSpPr/>
          <p:nvPr/>
        </p:nvGrpSpPr>
        <p:grpSpPr>
          <a:xfrm>
            <a:off x="1436369" y="2007007"/>
            <a:ext cx="1306830" cy="298450"/>
            <a:chOff x="1436369" y="2007007"/>
            <a:chExt cx="1306830" cy="298450"/>
          </a:xfrm>
        </p:grpSpPr>
        <p:sp>
          <p:nvSpPr>
            <p:cNvPr id="8" name="object 8"/>
            <p:cNvSpPr/>
            <p:nvPr/>
          </p:nvSpPr>
          <p:spPr>
            <a:xfrm>
              <a:off x="1436369" y="2011680"/>
              <a:ext cx="1306830" cy="0"/>
            </a:xfrm>
            <a:custGeom>
              <a:avLst/>
              <a:gdLst/>
              <a:ahLst/>
              <a:cxnLst/>
              <a:rect l="l" t="t" r="r" b="b"/>
              <a:pathLst>
                <a:path w="1306830">
                  <a:moveTo>
                    <a:pt x="0" y="0"/>
                  </a:moveTo>
                  <a:lnTo>
                    <a:pt x="1306830" y="0"/>
                  </a:lnTo>
                </a:path>
              </a:pathLst>
            </a:custGeom>
            <a:ln w="9344">
              <a:solidFill>
                <a:srgbClr val="000000"/>
              </a:solidFill>
            </a:ln>
          </p:spPr>
          <p:txBody>
            <a:bodyPr wrap="square" lIns="0" tIns="0" rIns="0" bIns="0" rtlCol="0"/>
            <a:lstStyle/>
            <a:p>
              <a:endParaRPr/>
            </a:p>
          </p:txBody>
        </p:sp>
        <p:sp>
          <p:nvSpPr>
            <p:cNvPr id="9" name="object 9"/>
            <p:cNvSpPr/>
            <p:nvPr/>
          </p:nvSpPr>
          <p:spPr>
            <a:xfrm>
              <a:off x="2073910" y="2029459"/>
              <a:ext cx="74930" cy="275590"/>
            </a:xfrm>
            <a:custGeom>
              <a:avLst/>
              <a:gdLst/>
              <a:ahLst/>
              <a:cxnLst/>
              <a:rect l="l" t="t" r="r" b="b"/>
              <a:pathLst>
                <a:path w="74930" h="275589">
                  <a:moveTo>
                    <a:pt x="74930" y="76200"/>
                  </a:moveTo>
                  <a:lnTo>
                    <a:pt x="38100" y="0"/>
                  </a:lnTo>
                  <a:lnTo>
                    <a:pt x="0" y="76200"/>
                  </a:lnTo>
                  <a:lnTo>
                    <a:pt x="33020" y="76200"/>
                  </a:lnTo>
                  <a:lnTo>
                    <a:pt x="33020" y="275590"/>
                  </a:lnTo>
                  <a:lnTo>
                    <a:pt x="41910" y="275590"/>
                  </a:lnTo>
                  <a:lnTo>
                    <a:pt x="41910" y="76200"/>
                  </a:lnTo>
                  <a:lnTo>
                    <a:pt x="74930" y="76200"/>
                  </a:lnTo>
                  <a:close/>
                </a:path>
              </a:pathLst>
            </a:custGeom>
            <a:solidFill>
              <a:srgbClr val="000000"/>
            </a:solidFill>
          </p:spPr>
          <p:txBody>
            <a:bodyPr wrap="square" lIns="0" tIns="0" rIns="0" bIns="0" rtlCol="0"/>
            <a:lstStyle/>
            <a:p>
              <a:endParaRPr/>
            </a:p>
          </p:txBody>
        </p:sp>
      </p:grpSp>
      <p:grpSp>
        <p:nvGrpSpPr>
          <p:cNvPr id="10" name="object 10"/>
          <p:cNvGrpSpPr/>
          <p:nvPr/>
        </p:nvGrpSpPr>
        <p:grpSpPr>
          <a:xfrm>
            <a:off x="2816860" y="2001927"/>
            <a:ext cx="3867150" cy="303530"/>
            <a:chOff x="2816860" y="2001927"/>
            <a:chExt cx="3867150" cy="303530"/>
          </a:xfrm>
        </p:grpSpPr>
        <p:sp>
          <p:nvSpPr>
            <p:cNvPr id="11" name="object 11"/>
            <p:cNvSpPr/>
            <p:nvPr/>
          </p:nvSpPr>
          <p:spPr>
            <a:xfrm>
              <a:off x="2816860" y="2006599"/>
              <a:ext cx="3867150" cy="0"/>
            </a:xfrm>
            <a:custGeom>
              <a:avLst/>
              <a:gdLst/>
              <a:ahLst/>
              <a:cxnLst/>
              <a:rect l="l" t="t" r="r" b="b"/>
              <a:pathLst>
                <a:path w="3867150">
                  <a:moveTo>
                    <a:pt x="0" y="0"/>
                  </a:moveTo>
                  <a:lnTo>
                    <a:pt x="3867149" y="0"/>
                  </a:lnTo>
                </a:path>
              </a:pathLst>
            </a:custGeom>
            <a:ln w="9344">
              <a:solidFill>
                <a:srgbClr val="000000"/>
              </a:solidFill>
            </a:ln>
          </p:spPr>
          <p:txBody>
            <a:bodyPr wrap="square" lIns="0" tIns="0" rIns="0" bIns="0" rtlCol="0"/>
            <a:lstStyle/>
            <a:p>
              <a:endParaRPr/>
            </a:p>
          </p:txBody>
        </p:sp>
        <p:sp>
          <p:nvSpPr>
            <p:cNvPr id="12" name="object 12"/>
            <p:cNvSpPr/>
            <p:nvPr/>
          </p:nvSpPr>
          <p:spPr>
            <a:xfrm>
              <a:off x="4445000" y="2029459"/>
              <a:ext cx="76200" cy="275590"/>
            </a:xfrm>
            <a:custGeom>
              <a:avLst/>
              <a:gdLst/>
              <a:ahLst/>
              <a:cxnLst/>
              <a:rect l="l" t="t" r="r" b="b"/>
              <a:pathLst>
                <a:path w="76200" h="275589">
                  <a:moveTo>
                    <a:pt x="76200" y="76200"/>
                  </a:moveTo>
                  <a:lnTo>
                    <a:pt x="38100" y="0"/>
                  </a:lnTo>
                  <a:lnTo>
                    <a:pt x="0" y="76200"/>
                  </a:lnTo>
                  <a:lnTo>
                    <a:pt x="33020" y="76200"/>
                  </a:lnTo>
                  <a:lnTo>
                    <a:pt x="33020" y="275590"/>
                  </a:lnTo>
                  <a:lnTo>
                    <a:pt x="43180" y="275590"/>
                  </a:lnTo>
                  <a:lnTo>
                    <a:pt x="43180" y="76200"/>
                  </a:lnTo>
                  <a:lnTo>
                    <a:pt x="76200" y="76200"/>
                  </a:lnTo>
                  <a:close/>
                </a:path>
              </a:pathLst>
            </a:custGeom>
            <a:solidFill>
              <a:srgbClr val="000000"/>
            </a:solidFill>
          </p:spPr>
          <p:txBody>
            <a:bodyPr wrap="square" lIns="0" tIns="0" rIns="0" bIns="0" rtlCol="0"/>
            <a:lstStyle/>
            <a:p>
              <a:endParaRPr/>
            </a:p>
          </p:txBody>
        </p:sp>
      </p:grpSp>
      <p:sp>
        <p:nvSpPr>
          <p:cNvPr id="13" name="object 13"/>
          <p:cNvSpPr txBox="1"/>
          <p:nvPr/>
        </p:nvSpPr>
        <p:spPr>
          <a:xfrm>
            <a:off x="267970" y="1097279"/>
            <a:ext cx="6548120" cy="3623310"/>
          </a:xfrm>
          <a:prstGeom prst="rect">
            <a:avLst/>
          </a:prstGeom>
        </p:spPr>
        <p:txBody>
          <a:bodyPr vert="horz" wrap="square" lIns="0" tIns="12700" rIns="0" bIns="0" rtlCol="0">
            <a:spAutoFit/>
          </a:bodyPr>
          <a:lstStyle/>
          <a:p>
            <a:pPr marL="965200" marR="17780" indent="-914400">
              <a:lnSpc>
                <a:spcPct val="115599"/>
              </a:lnSpc>
              <a:spcBef>
                <a:spcPts val="100"/>
              </a:spcBef>
            </a:pPr>
            <a:r>
              <a:rPr sz="2400" b="1" spc="-5" dirty="0">
                <a:latin typeface="Arial"/>
                <a:cs typeface="Arial"/>
              </a:rPr>
              <a:t>Single-precision IEEE floating point </a:t>
            </a:r>
            <a:r>
              <a:rPr sz="2400" b="1" dirty="0">
                <a:latin typeface="Arial"/>
                <a:cs typeface="Arial"/>
              </a:rPr>
              <a:t>number:  </a:t>
            </a:r>
            <a:r>
              <a:rPr sz="2400" b="1" spc="-10" dirty="0">
                <a:latin typeface="Arial"/>
                <a:cs typeface="Arial"/>
              </a:rPr>
              <a:t>10111111010000000000000000000000</a:t>
            </a:r>
            <a:endParaRPr sz="2400" dirty="0">
              <a:latin typeface="Arial"/>
              <a:cs typeface="Arial"/>
            </a:endParaRPr>
          </a:p>
          <a:p>
            <a:pPr>
              <a:lnSpc>
                <a:spcPct val="100000"/>
              </a:lnSpc>
              <a:spcBef>
                <a:spcPts val="40"/>
              </a:spcBef>
            </a:pPr>
            <a:endParaRPr sz="2200" dirty="0">
              <a:latin typeface="Arial"/>
              <a:cs typeface="Arial"/>
            </a:endParaRPr>
          </a:p>
          <a:p>
            <a:pPr marL="700405">
              <a:lnSpc>
                <a:spcPct val="100000"/>
              </a:lnSpc>
              <a:tabLst>
                <a:tab pos="1401445" algn="l"/>
                <a:tab pos="3790315" algn="l"/>
              </a:tabLst>
            </a:pPr>
            <a:r>
              <a:rPr sz="2000" i="1" dirty="0">
                <a:solidFill>
                  <a:srgbClr val="FF9933"/>
                </a:solidFill>
                <a:latin typeface="Arial"/>
                <a:cs typeface="Arial"/>
              </a:rPr>
              <a:t>sign	exponent	</a:t>
            </a:r>
            <a:r>
              <a:rPr sz="2000" i="1" spc="-5" dirty="0">
                <a:solidFill>
                  <a:srgbClr val="FF9933"/>
                </a:solidFill>
                <a:latin typeface="Arial"/>
                <a:cs typeface="Arial"/>
              </a:rPr>
              <a:t>fraction</a:t>
            </a:r>
            <a:endParaRPr sz="2000" dirty="0">
              <a:latin typeface="Arial"/>
              <a:cs typeface="Arial"/>
            </a:endParaRPr>
          </a:p>
          <a:p>
            <a:pPr>
              <a:lnSpc>
                <a:spcPct val="100000"/>
              </a:lnSpc>
              <a:spcBef>
                <a:spcPts val="10"/>
              </a:spcBef>
            </a:pPr>
            <a:endParaRPr sz="1800" dirty="0">
              <a:latin typeface="Arial"/>
              <a:cs typeface="Arial"/>
            </a:endParaRPr>
          </a:p>
          <a:p>
            <a:pPr marL="626110" indent="-233679">
              <a:lnSpc>
                <a:spcPct val="100000"/>
              </a:lnSpc>
              <a:buFont typeface="Arial"/>
              <a:buChar char="•"/>
              <a:tabLst>
                <a:tab pos="625475" algn="l"/>
                <a:tab pos="626110" algn="l"/>
              </a:tabLst>
            </a:pPr>
            <a:r>
              <a:rPr sz="2000" b="1" spc="-5" dirty="0">
                <a:latin typeface="Arial"/>
                <a:cs typeface="Arial"/>
              </a:rPr>
              <a:t>Sign is </a:t>
            </a:r>
            <a:r>
              <a:rPr sz="2000" b="1" dirty="0">
                <a:latin typeface="Arial"/>
                <a:cs typeface="Arial"/>
              </a:rPr>
              <a:t>1 – number </a:t>
            </a:r>
            <a:r>
              <a:rPr sz="2000" b="1" spc="-5" dirty="0">
                <a:latin typeface="Arial"/>
                <a:cs typeface="Arial"/>
              </a:rPr>
              <a:t>is</a:t>
            </a:r>
            <a:r>
              <a:rPr sz="2000" b="1" spc="-20" dirty="0">
                <a:latin typeface="Arial"/>
                <a:cs typeface="Arial"/>
              </a:rPr>
              <a:t> </a:t>
            </a:r>
            <a:r>
              <a:rPr sz="2000" b="1" spc="-5" dirty="0">
                <a:latin typeface="Arial"/>
                <a:cs typeface="Arial"/>
              </a:rPr>
              <a:t>negative.</a:t>
            </a:r>
            <a:endParaRPr sz="2000" dirty="0">
              <a:latin typeface="Arial"/>
              <a:cs typeface="Arial"/>
            </a:endParaRPr>
          </a:p>
          <a:p>
            <a:pPr marL="626110" indent="-233679">
              <a:lnSpc>
                <a:spcPct val="100000"/>
              </a:lnSpc>
              <a:spcBef>
                <a:spcPts val="380"/>
              </a:spcBef>
              <a:buFont typeface="Arial"/>
              <a:buChar char="•"/>
              <a:tabLst>
                <a:tab pos="625475" algn="l"/>
                <a:tab pos="626110" algn="l"/>
              </a:tabLst>
            </a:pPr>
            <a:r>
              <a:rPr sz="2000" b="1" dirty="0">
                <a:latin typeface="Arial"/>
                <a:cs typeface="Arial"/>
              </a:rPr>
              <a:t>Exponent </a:t>
            </a:r>
            <a:r>
              <a:rPr sz="2000" b="1" spc="-5" dirty="0">
                <a:latin typeface="Arial"/>
                <a:cs typeface="Arial"/>
              </a:rPr>
              <a:t>field </a:t>
            </a:r>
            <a:r>
              <a:rPr sz="2000" b="1" dirty="0">
                <a:latin typeface="Arial"/>
                <a:cs typeface="Arial"/>
              </a:rPr>
              <a:t>is 01111110 = 126</a:t>
            </a:r>
            <a:r>
              <a:rPr sz="2000" b="1" spc="-35" dirty="0">
                <a:latin typeface="Arial"/>
                <a:cs typeface="Arial"/>
              </a:rPr>
              <a:t> </a:t>
            </a:r>
            <a:r>
              <a:rPr sz="2000" b="1" spc="-5" dirty="0">
                <a:latin typeface="Arial"/>
                <a:cs typeface="Arial"/>
              </a:rPr>
              <a:t>(decimal).</a:t>
            </a:r>
            <a:endParaRPr sz="2000" dirty="0">
              <a:latin typeface="Arial"/>
              <a:cs typeface="Arial"/>
            </a:endParaRPr>
          </a:p>
          <a:p>
            <a:pPr marL="626110" indent="-233679">
              <a:lnSpc>
                <a:spcPct val="100000"/>
              </a:lnSpc>
              <a:spcBef>
                <a:spcPts val="380"/>
              </a:spcBef>
              <a:buFont typeface="Arial"/>
              <a:buChar char="•"/>
              <a:tabLst>
                <a:tab pos="625475" algn="l"/>
                <a:tab pos="626110" algn="l"/>
              </a:tabLst>
            </a:pPr>
            <a:r>
              <a:rPr sz="2000" b="1" spc="-5" dirty="0">
                <a:latin typeface="Arial"/>
                <a:cs typeface="Arial"/>
              </a:rPr>
              <a:t>Fraction </a:t>
            </a:r>
            <a:r>
              <a:rPr sz="2000" b="1" dirty="0">
                <a:latin typeface="Arial"/>
                <a:cs typeface="Arial"/>
              </a:rPr>
              <a:t>is 0.100000000000… = </a:t>
            </a:r>
            <a:r>
              <a:rPr sz="2000" b="1" spc="-5" dirty="0">
                <a:latin typeface="Arial"/>
                <a:cs typeface="Arial"/>
              </a:rPr>
              <a:t>0.5</a:t>
            </a:r>
            <a:r>
              <a:rPr sz="2000" b="1" spc="-20" dirty="0">
                <a:latin typeface="Arial"/>
                <a:cs typeface="Arial"/>
              </a:rPr>
              <a:t> </a:t>
            </a:r>
            <a:r>
              <a:rPr sz="2000" b="1" spc="-5" dirty="0">
                <a:latin typeface="Arial"/>
                <a:cs typeface="Arial"/>
              </a:rPr>
              <a:t>(decimal).</a:t>
            </a:r>
            <a:endParaRPr sz="2000" dirty="0">
              <a:latin typeface="Arial"/>
              <a:cs typeface="Arial"/>
            </a:endParaRPr>
          </a:p>
          <a:p>
            <a:pPr>
              <a:lnSpc>
                <a:spcPct val="100000"/>
              </a:lnSpc>
              <a:spcBef>
                <a:spcPts val="40"/>
              </a:spcBef>
            </a:pPr>
            <a:endParaRPr sz="3250" dirty="0">
              <a:latin typeface="Arial"/>
              <a:cs typeface="Arial"/>
            </a:endParaRPr>
          </a:p>
          <a:p>
            <a:pPr marL="50800">
              <a:lnSpc>
                <a:spcPct val="100000"/>
              </a:lnSpc>
            </a:pPr>
            <a:r>
              <a:rPr sz="2400" b="1" spc="-5" dirty="0">
                <a:latin typeface="Arial"/>
                <a:cs typeface="Arial"/>
              </a:rPr>
              <a:t>Value </a:t>
            </a:r>
            <a:r>
              <a:rPr sz="2400" b="1" dirty="0">
                <a:latin typeface="Arial"/>
                <a:cs typeface="Arial"/>
              </a:rPr>
              <a:t>= -1.5 x </a:t>
            </a:r>
            <a:r>
              <a:rPr sz="2400" b="1" spc="-5" dirty="0">
                <a:latin typeface="Arial"/>
                <a:cs typeface="Arial"/>
              </a:rPr>
              <a:t>2</a:t>
            </a:r>
            <a:r>
              <a:rPr sz="2100" b="1" spc="-7" baseline="27777" dirty="0">
                <a:latin typeface="Arial"/>
                <a:cs typeface="Arial"/>
              </a:rPr>
              <a:t>(126-127) </a:t>
            </a:r>
            <a:r>
              <a:rPr sz="2400" b="1" dirty="0">
                <a:latin typeface="Arial"/>
                <a:cs typeface="Arial"/>
              </a:rPr>
              <a:t>= -1.5 x </a:t>
            </a:r>
            <a:r>
              <a:rPr sz="2400" b="1" spc="-5" dirty="0">
                <a:latin typeface="Arial"/>
                <a:cs typeface="Arial"/>
              </a:rPr>
              <a:t>2</a:t>
            </a:r>
            <a:r>
              <a:rPr sz="2100" b="1" spc="-7" baseline="27777" dirty="0">
                <a:latin typeface="Arial"/>
                <a:cs typeface="Arial"/>
              </a:rPr>
              <a:t>-1 </a:t>
            </a:r>
            <a:r>
              <a:rPr sz="2400" b="1" dirty="0">
                <a:latin typeface="Arial"/>
                <a:cs typeface="Arial"/>
              </a:rPr>
              <a:t>=</a:t>
            </a:r>
            <a:r>
              <a:rPr sz="2400" b="1" spc="-210" dirty="0">
                <a:latin typeface="Arial"/>
                <a:cs typeface="Arial"/>
              </a:rPr>
              <a:t> </a:t>
            </a:r>
            <a:r>
              <a:rPr sz="2400" b="1" spc="-5" dirty="0">
                <a:solidFill>
                  <a:srgbClr val="FF0000"/>
                </a:solidFill>
                <a:latin typeface="Arial"/>
                <a:cs typeface="Arial"/>
              </a:rPr>
              <a:t>-0.75</a:t>
            </a:r>
            <a:r>
              <a:rPr sz="2400" b="1" spc="-5" dirty="0">
                <a:latin typeface="Arial"/>
                <a:cs typeface="Arial"/>
              </a:rPr>
              <a:t>.</a:t>
            </a:r>
            <a:endParaRPr sz="2400" dirty="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6122670" cy="452120"/>
          </a:xfrm>
          <a:prstGeom prst="rect">
            <a:avLst/>
          </a:prstGeom>
        </p:spPr>
        <p:txBody>
          <a:bodyPr vert="horz" wrap="square" lIns="0" tIns="12700" rIns="0" bIns="0" rtlCol="0">
            <a:spAutoFit/>
          </a:bodyPr>
          <a:lstStyle/>
          <a:p>
            <a:pPr marL="12700">
              <a:lnSpc>
                <a:spcPct val="100000"/>
              </a:lnSpc>
              <a:spcBef>
                <a:spcPts val="100"/>
              </a:spcBef>
            </a:pPr>
            <a:r>
              <a:rPr spc="-10" dirty="0"/>
              <a:t>Computer </a:t>
            </a:r>
            <a:r>
              <a:rPr spc="-5" dirty="0"/>
              <a:t>is </a:t>
            </a:r>
            <a:r>
              <a:rPr dirty="0"/>
              <a:t>a binary </a:t>
            </a:r>
            <a:r>
              <a:rPr spc="-5" dirty="0"/>
              <a:t>digital</a:t>
            </a:r>
            <a:r>
              <a:rPr spc="-40" dirty="0"/>
              <a:t> </a:t>
            </a:r>
            <a:r>
              <a:rPr spc="-10" dirty="0"/>
              <a:t>system.</a:t>
            </a:r>
          </a:p>
        </p:txBody>
      </p:sp>
      <p:grpSp>
        <p:nvGrpSpPr>
          <p:cNvPr id="4" name="object 4"/>
          <p:cNvGrpSpPr/>
          <p:nvPr/>
        </p:nvGrpSpPr>
        <p:grpSpPr>
          <a:xfrm>
            <a:off x="3991609" y="6138545"/>
            <a:ext cx="231140" cy="13970"/>
            <a:chOff x="3991609" y="6138545"/>
            <a:chExt cx="231140" cy="13970"/>
          </a:xfrm>
        </p:grpSpPr>
        <p:sp>
          <p:nvSpPr>
            <p:cNvPr id="5" name="object 5"/>
            <p:cNvSpPr/>
            <p:nvPr/>
          </p:nvSpPr>
          <p:spPr>
            <a:xfrm>
              <a:off x="3991609" y="6145530"/>
              <a:ext cx="140970" cy="0"/>
            </a:xfrm>
            <a:custGeom>
              <a:avLst/>
              <a:gdLst/>
              <a:ahLst/>
              <a:cxnLst/>
              <a:rect l="l" t="t" r="r" b="b"/>
              <a:pathLst>
                <a:path w="140970">
                  <a:moveTo>
                    <a:pt x="0" y="0"/>
                  </a:moveTo>
                  <a:lnTo>
                    <a:pt x="140970" y="0"/>
                  </a:lnTo>
                </a:path>
              </a:pathLst>
            </a:custGeom>
            <a:ln w="13970">
              <a:solidFill>
                <a:srgbClr val="CD0000"/>
              </a:solidFill>
            </a:ln>
          </p:spPr>
          <p:txBody>
            <a:bodyPr wrap="square" lIns="0" tIns="0" rIns="0" bIns="0" rtlCol="0"/>
            <a:lstStyle/>
            <a:p>
              <a:endParaRPr/>
            </a:p>
          </p:txBody>
        </p:sp>
        <p:sp>
          <p:nvSpPr>
            <p:cNvPr id="6" name="object 6"/>
            <p:cNvSpPr/>
            <p:nvPr/>
          </p:nvSpPr>
          <p:spPr>
            <a:xfrm>
              <a:off x="4132579" y="6145530"/>
              <a:ext cx="90170" cy="0"/>
            </a:xfrm>
            <a:custGeom>
              <a:avLst/>
              <a:gdLst/>
              <a:ahLst/>
              <a:cxnLst/>
              <a:rect l="l" t="t" r="r" b="b"/>
              <a:pathLst>
                <a:path w="90170">
                  <a:moveTo>
                    <a:pt x="0" y="0"/>
                  </a:moveTo>
                  <a:lnTo>
                    <a:pt x="90170" y="0"/>
                  </a:lnTo>
                </a:path>
              </a:pathLst>
            </a:custGeom>
            <a:ln w="13970">
              <a:solidFill>
                <a:srgbClr val="CD0000"/>
              </a:solidFill>
            </a:ln>
          </p:spPr>
          <p:txBody>
            <a:bodyPr wrap="square" lIns="0" tIns="0" rIns="0" bIns="0" rtlCol="0"/>
            <a:lstStyle/>
            <a:p>
              <a:endParaRPr/>
            </a:p>
          </p:txBody>
        </p:sp>
      </p:grpSp>
      <p:sp>
        <p:nvSpPr>
          <p:cNvPr id="7" name="object 7"/>
          <p:cNvSpPr txBox="1"/>
          <p:nvPr/>
        </p:nvSpPr>
        <p:spPr>
          <a:xfrm>
            <a:off x="297179" y="3534409"/>
            <a:ext cx="7984490" cy="2653030"/>
          </a:xfrm>
          <a:prstGeom prst="rect">
            <a:avLst/>
          </a:prstGeom>
        </p:spPr>
        <p:txBody>
          <a:bodyPr vert="horz" wrap="square" lIns="0" tIns="12700" rIns="0" bIns="0" rtlCol="0">
            <a:spAutoFit/>
          </a:bodyPr>
          <a:lstStyle/>
          <a:p>
            <a:pPr marL="38100" marR="30480">
              <a:lnSpc>
                <a:spcPct val="115599"/>
              </a:lnSpc>
              <a:spcBef>
                <a:spcPts val="100"/>
              </a:spcBef>
            </a:pPr>
            <a:r>
              <a:rPr sz="2400" b="1" spc="-5" dirty="0">
                <a:latin typeface="Arial"/>
                <a:cs typeface="Arial"/>
              </a:rPr>
              <a:t>Basic unit of </a:t>
            </a:r>
            <a:r>
              <a:rPr sz="2400" b="1" dirty="0">
                <a:latin typeface="Arial"/>
                <a:cs typeface="Arial"/>
              </a:rPr>
              <a:t>information </a:t>
            </a:r>
            <a:r>
              <a:rPr sz="2400" b="1" spc="-5" dirty="0">
                <a:latin typeface="Arial"/>
                <a:cs typeface="Arial"/>
              </a:rPr>
              <a:t>is </a:t>
            </a:r>
            <a:r>
              <a:rPr sz="2400" b="1" dirty="0">
                <a:latin typeface="Arial"/>
                <a:cs typeface="Arial"/>
              </a:rPr>
              <a:t>the </a:t>
            </a:r>
            <a:r>
              <a:rPr sz="2400" b="1" i="1" spc="-5" dirty="0">
                <a:latin typeface="Arial"/>
                <a:cs typeface="Arial"/>
              </a:rPr>
              <a:t>binary digit</a:t>
            </a:r>
            <a:r>
              <a:rPr sz="2400" b="1" spc="-5" dirty="0">
                <a:latin typeface="Arial"/>
                <a:cs typeface="Arial"/>
              </a:rPr>
              <a:t>, or </a:t>
            </a:r>
            <a:r>
              <a:rPr sz="2400" b="1" i="1" dirty="0">
                <a:solidFill>
                  <a:srgbClr val="3333CC"/>
                </a:solidFill>
                <a:latin typeface="Arial"/>
                <a:cs typeface="Arial"/>
              </a:rPr>
              <a:t>bit</a:t>
            </a:r>
            <a:r>
              <a:rPr sz="2400" b="1" dirty="0">
                <a:latin typeface="Arial"/>
                <a:cs typeface="Arial"/>
              </a:rPr>
              <a:t>.  </a:t>
            </a:r>
            <a:r>
              <a:rPr sz="2400" b="1" spc="-5" dirty="0">
                <a:latin typeface="Arial"/>
                <a:cs typeface="Arial"/>
              </a:rPr>
              <a:t>Values </a:t>
            </a:r>
            <a:r>
              <a:rPr sz="2400" b="1" spc="5" dirty="0">
                <a:latin typeface="Arial"/>
                <a:cs typeface="Arial"/>
              </a:rPr>
              <a:t>with </a:t>
            </a:r>
            <a:r>
              <a:rPr sz="2400" b="1" spc="-5" dirty="0">
                <a:latin typeface="Arial"/>
                <a:cs typeface="Arial"/>
              </a:rPr>
              <a:t>more </a:t>
            </a:r>
            <a:r>
              <a:rPr sz="2400" b="1" dirty="0">
                <a:latin typeface="Arial"/>
                <a:cs typeface="Arial"/>
              </a:rPr>
              <a:t>than </a:t>
            </a:r>
            <a:r>
              <a:rPr sz="2400" b="1" spc="10" dirty="0">
                <a:latin typeface="Arial"/>
                <a:cs typeface="Arial"/>
              </a:rPr>
              <a:t>two </a:t>
            </a:r>
            <a:r>
              <a:rPr sz="2400" b="1" spc="-5" dirty="0">
                <a:latin typeface="Arial"/>
                <a:cs typeface="Arial"/>
              </a:rPr>
              <a:t>states require </a:t>
            </a:r>
            <a:r>
              <a:rPr sz="2400" b="1" dirty="0">
                <a:latin typeface="Arial"/>
                <a:cs typeface="Arial"/>
              </a:rPr>
              <a:t>multiple</a:t>
            </a:r>
            <a:r>
              <a:rPr sz="2400" b="1" spc="-30" dirty="0">
                <a:latin typeface="Arial"/>
                <a:cs typeface="Arial"/>
              </a:rPr>
              <a:t> </a:t>
            </a:r>
            <a:r>
              <a:rPr sz="2400" b="1" dirty="0">
                <a:latin typeface="Arial"/>
                <a:cs typeface="Arial"/>
              </a:rPr>
              <a:t>bits.</a:t>
            </a:r>
            <a:endParaRPr sz="2400">
              <a:latin typeface="Arial"/>
              <a:cs typeface="Arial"/>
            </a:endParaRPr>
          </a:p>
          <a:p>
            <a:pPr marL="613410" marR="1501775" indent="-233679">
              <a:lnSpc>
                <a:spcPts val="2270"/>
              </a:lnSpc>
              <a:spcBef>
                <a:spcPts val="575"/>
              </a:spcBef>
              <a:buFont typeface="Arial"/>
              <a:buChar char="•"/>
              <a:tabLst>
                <a:tab pos="612775" algn="l"/>
                <a:tab pos="613410" algn="l"/>
              </a:tabLst>
            </a:pPr>
            <a:r>
              <a:rPr sz="2000" b="1" dirty="0">
                <a:latin typeface="Arial"/>
                <a:cs typeface="Arial"/>
              </a:rPr>
              <a:t>A </a:t>
            </a:r>
            <a:r>
              <a:rPr sz="2000" b="1" spc="-5" dirty="0">
                <a:latin typeface="Arial"/>
                <a:cs typeface="Arial"/>
              </a:rPr>
              <a:t>collection of </a:t>
            </a:r>
            <a:r>
              <a:rPr sz="2000" b="1" spc="20" dirty="0">
                <a:solidFill>
                  <a:srgbClr val="CD0000"/>
                </a:solidFill>
                <a:latin typeface="Arial"/>
                <a:cs typeface="Arial"/>
              </a:rPr>
              <a:t>two </a:t>
            </a:r>
            <a:r>
              <a:rPr sz="2000" b="1" spc="-5" dirty="0">
                <a:latin typeface="Arial"/>
                <a:cs typeface="Arial"/>
              </a:rPr>
              <a:t>bits </a:t>
            </a:r>
            <a:r>
              <a:rPr sz="2000" b="1" dirty="0">
                <a:latin typeface="Arial"/>
                <a:cs typeface="Arial"/>
              </a:rPr>
              <a:t>has </a:t>
            </a:r>
            <a:r>
              <a:rPr sz="2000" b="1" dirty="0">
                <a:solidFill>
                  <a:srgbClr val="CD0000"/>
                </a:solidFill>
                <a:latin typeface="Arial"/>
                <a:cs typeface="Arial"/>
              </a:rPr>
              <a:t>four </a:t>
            </a:r>
            <a:r>
              <a:rPr sz="2000" b="1" spc="-5" dirty="0">
                <a:latin typeface="Arial"/>
                <a:cs typeface="Arial"/>
              </a:rPr>
              <a:t>possible </a:t>
            </a:r>
            <a:r>
              <a:rPr sz="2000" b="1" dirty="0">
                <a:latin typeface="Arial"/>
                <a:cs typeface="Arial"/>
              </a:rPr>
              <a:t>states: </a:t>
            </a:r>
            <a:r>
              <a:rPr sz="2000" b="1" dirty="0">
                <a:solidFill>
                  <a:srgbClr val="CD0000"/>
                </a:solidFill>
                <a:latin typeface="Arial"/>
                <a:cs typeface="Arial"/>
              </a:rPr>
              <a:t> 00, 01, 10,</a:t>
            </a:r>
            <a:r>
              <a:rPr sz="2000" b="1" spc="-45" dirty="0">
                <a:solidFill>
                  <a:srgbClr val="CD0000"/>
                </a:solidFill>
                <a:latin typeface="Arial"/>
                <a:cs typeface="Arial"/>
              </a:rPr>
              <a:t> </a:t>
            </a:r>
            <a:r>
              <a:rPr sz="2000" b="1" dirty="0">
                <a:solidFill>
                  <a:srgbClr val="CD0000"/>
                </a:solidFill>
                <a:latin typeface="Arial"/>
                <a:cs typeface="Arial"/>
              </a:rPr>
              <a:t>11</a:t>
            </a:r>
            <a:endParaRPr sz="2000">
              <a:latin typeface="Arial"/>
              <a:cs typeface="Arial"/>
            </a:endParaRPr>
          </a:p>
          <a:p>
            <a:pPr marL="613410" marR="1212215" indent="-233679">
              <a:lnSpc>
                <a:spcPct val="113700"/>
              </a:lnSpc>
              <a:spcBef>
                <a:spcPts val="455"/>
              </a:spcBef>
              <a:buFont typeface="Arial"/>
              <a:buChar char="•"/>
              <a:tabLst>
                <a:tab pos="612775" algn="l"/>
                <a:tab pos="613410" algn="l"/>
              </a:tabLst>
            </a:pPr>
            <a:r>
              <a:rPr sz="2000" b="1" dirty="0">
                <a:latin typeface="Arial"/>
                <a:cs typeface="Arial"/>
              </a:rPr>
              <a:t>A </a:t>
            </a:r>
            <a:r>
              <a:rPr sz="2000" b="1" spc="-5" dirty="0">
                <a:latin typeface="Arial"/>
                <a:cs typeface="Arial"/>
              </a:rPr>
              <a:t>collection of </a:t>
            </a:r>
            <a:r>
              <a:rPr sz="2000" b="1" dirty="0">
                <a:solidFill>
                  <a:srgbClr val="CD0000"/>
                </a:solidFill>
                <a:latin typeface="Arial"/>
                <a:cs typeface="Arial"/>
              </a:rPr>
              <a:t>three </a:t>
            </a:r>
            <a:r>
              <a:rPr sz="2000" b="1" spc="-5" dirty="0">
                <a:latin typeface="Arial"/>
                <a:cs typeface="Arial"/>
              </a:rPr>
              <a:t>bits </a:t>
            </a:r>
            <a:r>
              <a:rPr sz="2000" b="1" dirty="0">
                <a:latin typeface="Arial"/>
                <a:cs typeface="Arial"/>
              </a:rPr>
              <a:t>has </a:t>
            </a:r>
            <a:r>
              <a:rPr sz="2000" b="1" spc="-5" dirty="0">
                <a:solidFill>
                  <a:srgbClr val="CD0000"/>
                </a:solidFill>
                <a:latin typeface="Arial"/>
                <a:cs typeface="Arial"/>
              </a:rPr>
              <a:t>eight </a:t>
            </a:r>
            <a:r>
              <a:rPr sz="2000" b="1" spc="-5" dirty="0">
                <a:latin typeface="Arial"/>
                <a:cs typeface="Arial"/>
              </a:rPr>
              <a:t>possible </a:t>
            </a:r>
            <a:r>
              <a:rPr sz="2000" b="1" dirty="0">
                <a:latin typeface="Arial"/>
                <a:cs typeface="Arial"/>
              </a:rPr>
              <a:t>states: </a:t>
            </a:r>
            <a:r>
              <a:rPr sz="2000" b="1" dirty="0">
                <a:solidFill>
                  <a:srgbClr val="CD0000"/>
                </a:solidFill>
                <a:latin typeface="Arial"/>
                <a:cs typeface="Arial"/>
              </a:rPr>
              <a:t> 000, 001, 010, 011, 100, 101, 110,</a:t>
            </a:r>
            <a:r>
              <a:rPr sz="2000" b="1" spc="-105" dirty="0">
                <a:solidFill>
                  <a:srgbClr val="CD0000"/>
                </a:solidFill>
                <a:latin typeface="Arial"/>
                <a:cs typeface="Arial"/>
              </a:rPr>
              <a:t> </a:t>
            </a:r>
            <a:r>
              <a:rPr sz="2000" b="1" spc="-5" dirty="0">
                <a:solidFill>
                  <a:srgbClr val="CD0000"/>
                </a:solidFill>
                <a:latin typeface="Arial"/>
                <a:cs typeface="Arial"/>
              </a:rPr>
              <a:t>111</a:t>
            </a:r>
            <a:endParaRPr sz="2000">
              <a:latin typeface="Arial"/>
              <a:cs typeface="Arial"/>
            </a:endParaRPr>
          </a:p>
          <a:p>
            <a:pPr marL="613410" indent="-233679">
              <a:lnSpc>
                <a:spcPct val="100000"/>
              </a:lnSpc>
              <a:spcBef>
                <a:spcPts val="600"/>
              </a:spcBef>
              <a:buFont typeface="Arial"/>
              <a:buChar char="•"/>
              <a:tabLst>
                <a:tab pos="612775" algn="l"/>
                <a:tab pos="613410" algn="l"/>
              </a:tabLst>
            </a:pPr>
            <a:r>
              <a:rPr sz="2000" b="1" i="1" u="heavy" dirty="0">
                <a:uFill>
                  <a:solidFill>
                    <a:srgbClr val="000000"/>
                  </a:solidFill>
                </a:uFill>
                <a:latin typeface="Arial"/>
                <a:cs typeface="Arial"/>
              </a:rPr>
              <a:t>A </a:t>
            </a:r>
            <a:r>
              <a:rPr sz="2000" b="1" i="1" u="heavy" spc="-5" dirty="0">
                <a:uFill>
                  <a:solidFill>
                    <a:srgbClr val="000000"/>
                  </a:solidFill>
                </a:uFill>
                <a:latin typeface="Arial"/>
                <a:cs typeface="Arial"/>
              </a:rPr>
              <a:t>collection of </a:t>
            </a:r>
            <a:r>
              <a:rPr sz="2000" b="1" i="1" u="heavy" spc="-5" dirty="0">
                <a:solidFill>
                  <a:srgbClr val="CD0000"/>
                </a:solidFill>
                <a:uFill>
                  <a:solidFill>
                    <a:srgbClr val="000000"/>
                  </a:solidFill>
                </a:uFill>
                <a:latin typeface="Arial"/>
                <a:cs typeface="Arial"/>
              </a:rPr>
              <a:t>n</a:t>
            </a:r>
            <a:r>
              <a:rPr sz="2000" b="1" i="1" u="heavy" spc="-5" dirty="0">
                <a:uFill>
                  <a:solidFill>
                    <a:srgbClr val="000000"/>
                  </a:solidFill>
                </a:uFill>
                <a:latin typeface="Arial"/>
                <a:cs typeface="Arial"/>
              </a:rPr>
              <a:t> bits </a:t>
            </a:r>
            <a:r>
              <a:rPr sz="2000" b="1" i="1" u="heavy" dirty="0">
                <a:uFill>
                  <a:solidFill>
                    <a:srgbClr val="000000"/>
                  </a:solidFill>
                </a:uFill>
                <a:latin typeface="Arial"/>
                <a:cs typeface="Arial"/>
              </a:rPr>
              <a:t>has</a:t>
            </a:r>
            <a:r>
              <a:rPr sz="2000" b="1" i="1" dirty="0">
                <a:latin typeface="Arial"/>
                <a:cs typeface="Arial"/>
              </a:rPr>
              <a:t> </a:t>
            </a:r>
            <a:r>
              <a:rPr sz="2000" b="1" i="1" dirty="0">
                <a:solidFill>
                  <a:srgbClr val="CD0000"/>
                </a:solidFill>
                <a:latin typeface="Arial"/>
                <a:cs typeface="Arial"/>
              </a:rPr>
              <a:t>2</a:t>
            </a:r>
            <a:r>
              <a:rPr sz="1725" b="1" i="1" baseline="28985" dirty="0">
                <a:solidFill>
                  <a:srgbClr val="CD0000"/>
                </a:solidFill>
                <a:latin typeface="Arial"/>
                <a:cs typeface="Arial"/>
              </a:rPr>
              <a:t>n</a:t>
            </a:r>
            <a:r>
              <a:rPr sz="1150" b="1" i="1" u="heavy" dirty="0">
                <a:uFill>
                  <a:solidFill>
                    <a:srgbClr val="000000"/>
                  </a:solidFill>
                </a:uFill>
                <a:latin typeface="Arial"/>
                <a:cs typeface="Arial"/>
              </a:rPr>
              <a:t> </a:t>
            </a:r>
            <a:r>
              <a:rPr sz="2000" b="1" i="1" u="heavy" spc="-5" dirty="0">
                <a:uFill>
                  <a:solidFill>
                    <a:srgbClr val="000000"/>
                  </a:solidFill>
                </a:uFill>
                <a:latin typeface="Arial"/>
                <a:cs typeface="Arial"/>
              </a:rPr>
              <a:t>possible</a:t>
            </a:r>
            <a:r>
              <a:rPr sz="2000" b="1" i="1" u="heavy" spc="-55" dirty="0">
                <a:uFill>
                  <a:solidFill>
                    <a:srgbClr val="000000"/>
                  </a:solidFill>
                </a:uFill>
                <a:latin typeface="Arial"/>
                <a:cs typeface="Arial"/>
              </a:rPr>
              <a:t> </a:t>
            </a:r>
            <a:r>
              <a:rPr sz="2000" b="1" i="1" u="heavy" dirty="0">
                <a:uFill>
                  <a:solidFill>
                    <a:srgbClr val="000000"/>
                  </a:solidFill>
                </a:uFill>
                <a:latin typeface="Arial"/>
                <a:cs typeface="Arial"/>
              </a:rPr>
              <a:t>states.</a:t>
            </a:r>
            <a:endParaRPr sz="2000">
              <a:latin typeface="Arial"/>
              <a:cs typeface="Arial"/>
            </a:endParaRPr>
          </a:p>
        </p:txBody>
      </p:sp>
      <p:sp>
        <p:nvSpPr>
          <p:cNvPr id="8" name="object 8"/>
          <p:cNvSpPr txBox="1"/>
          <p:nvPr/>
        </p:nvSpPr>
        <p:spPr>
          <a:xfrm>
            <a:off x="4667250" y="1168400"/>
            <a:ext cx="3533140" cy="793750"/>
          </a:xfrm>
          <a:prstGeom prst="rect">
            <a:avLst/>
          </a:prstGeom>
        </p:spPr>
        <p:txBody>
          <a:bodyPr vert="horz" wrap="square" lIns="0" tIns="66040" rIns="0" bIns="0" rtlCol="0">
            <a:spAutoFit/>
          </a:bodyPr>
          <a:lstStyle/>
          <a:p>
            <a:pPr marL="12700">
              <a:lnSpc>
                <a:spcPct val="100000"/>
              </a:lnSpc>
              <a:spcBef>
                <a:spcPts val="520"/>
              </a:spcBef>
            </a:pPr>
            <a:r>
              <a:rPr sz="2400" spc="-5" dirty="0">
                <a:solidFill>
                  <a:srgbClr val="3333CC"/>
                </a:solidFill>
                <a:latin typeface="Arial"/>
                <a:cs typeface="Arial"/>
              </a:rPr>
              <a:t>Binary </a:t>
            </a:r>
            <a:r>
              <a:rPr sz="2400" dirty="0">
                <a:latin typeface="Arial"/>
                <a:cs typeface="Arial"/>
              </a:rPr>
              <a:t>(base </a:t>
            </a:r>
            <a:r>
              <a:rPr sz="2400" spc="-5" dirty="0">
                <a:latin typeface="Arial"/>
                <a:cs typeface="Arial"/>
              </a:rPr>
              <a:t>two)</a:t>
            </a:r>
            <a:r>
              <a:rPr sz="2400" spc="-90" dirty="0">
                <a:latin typeface="Arial"/>
                <a:cs typeface="Arial"/>
              </a:rPr>
              <a:t> </a:t>
            </a:r>
            <a:r>
              <a:rPr sz="2400" dirty="0">
                <a:latin typeface="Arial"/>
                <a:cs typeface="Arial"/>
              </a:rPr>
              <a:t>system:</a:t>
            </a:r>
            <a:endParaRPr sz="2400">
              <a:latin typeface="Arial"/>
              <a:cs typeface="Arial"/>
            </a:endParaRPr>
          </a:p>
          <a:p>
            <a:pPr marL="474980" indent="-238760">
              <a:lnSpc>
                <a:spcPct val="100000"/>
              </a:lnSpc>
              <a:spcBef>
                <a:spcPts val="350"/>
              </a:spcBef>
              <a:buChar char="•"/>
              <a:tabLst>
                <a:tab pos="474345" algn="l"/>
                <a:tab pos="474980" algn="l"/>
              </a:tabLst>
            </a:pPr>
            <a:r>
              <a:rPr sz="2000" dirty="0">
                <a:latin typeface="Arial"/>
                <a:cs typeface="Arial"/>
              </a:rPr>
              <a:t>has </a:t>
            </a:r>
            <a:r>
              <a:rPr sz="2000" spc="-5" dirty="0">
                <a:latin typeface="Arial"/>
                <a:cs typeface="Arial"/>
              </a:rPr>
              <a:t>two </a:t>
            </a:r>
            <a:r>
              <a:rPr sz="2000" dirty="0">
                <a:latin typeface="Arial"/>
                <a:cs typeface="Arial"/>
              </a:rPr>
              <a:t>states: 0 and</a:t>
            </a:r>
            <a:r>
              <a:rPr sz="2000" spc="-55" dirty="0">
                <a:latin typeface="Arial"/>
                <a:cs typeface="Arial"/>
              </a:rPr>
              <a:t> </a:t>
            </a:r>
            <a:r>
              <a:rPr sz="2000" dirty="0">
                <a:latin typeface="Arial"/>
                <a:cs typeface="Arial"/>
              </a:rPr>
              <a:t>1</a:t>
            </a:r>
            <a:endParaRPr sz="2000">
              <a:latin typeface="Arial"/>
              <a:cs typeface="Arial"/>
            </a:endParaRPr>
          </a:p>
        </p:txBody>
      </p:sp>
      <p:sp>
        <p:nvSpPr>
          <p:cNvPr id="9" name="object 9"/>
          <p:cNvSpPr txBox="1"/>
          <p:nvPr/>
        </p:nvSpPr>
        <p:spPr>
          <a:xfrm>
            <a:off x="303529" y="1168400"/>
            <a:ext cx="3243580" cy="793750"/>
          </a:xfrm>
          <a:prstGeom prst="rect">
            <a:avLst/>
          </a:prstGeom>
        </p:spPr>
        <p:txBody>
          <a:bodyPr vert="horz" wrap="square" lIns="0" tIns="66040" rIns="0" bIns="0" rtlCol="0">
            <a:spAutoFit/>
          </a:bodyPr>
          <a:lstStyle/>
          <a:p>
            <a:pPr marL="12700">
              <a:lnSpc>
                <a:spcPct val="100000"/>
              </a:lnSpc>
              <a:spcBef>
                <a:spcPts val="520"/>
              </a:spcBef>
            </a:pPr>
            <a:r>
              <a:rPr sz="2400" spc="-5" dirty="0">
                <a:solidFill>
                  <a:srgbClr val="3333CC"/>
                </a:solidFill>
                <a:latin typeface="Arial"/>
                <a:cs typeface="Arial"/>
              </a:rPr>
              <a:t>Digital</a:t>
            </a:r>
            <a:r>
              <a:rPr sz="2400" spc="-20" dirty="0">
                <a:solidFill>
                  <a:srgbClr val="3333CC"/>
                </a:solidFill>
                <a:latin typeface="Arial"/>
                <a:cs typeface="Arial"/>
              </a:rPr>
              <a:t> </a:t>
            </a:r>
            <a:r>
              <a:rPr sz="2400" dirty="0">
                <a:latin typeface="Arial"/>
                <a:cs typeface="Arial"/>
              </a:rPr>
              <a:t>system:</a:t>
            </a:r>
          </a:p>
          <a:p>
            <a:pPr marL="474980" indent="-238760">
              <a:lnSpc>
                <a:spcPct val="100000"/>
              </a:lnSpc>
              <a:spcBef>
                <a:spcPts val="350"/>
              </a:spcBef>
              <a:buChar char="•"/>
              <a:tabLst>
                <a:tab pos="474345" algn="l"/>
                <a:tab pos="474980" algn="l"/>
              </a:tabLst>
            </a:pPr>
            <a:r>
              <a:rPr sz="2000" spc="-5" dirty="0">
                <a:latin typeface="Arial"/>
                <a:cs typeface="Arial"/>
              </a:rPr>
              <a:t>finite </a:t>
            </a:r>
            <a:r>
              <a:rPr sz="2000" dirty="0">
                <a:latin typeface="Arial"/>
                <a:cs typeface="Arial"/>
              </a:rPr>
              <a:t>number </a:t>
            </a:r>
            <a:r>
              <a:rPr sz="2000" spc="-5" dirty="0">
                <a:latin typeface="Arial"/>
                <a:cs typeface="Arial"/>
              </a:rPr>
              <a:t>of</a:t>
            </a:r>
            <a:r>
              <a:rPr sz="2000" spc="-80" dirty="0">
                <a:latin typeface="Arial"/>
                <a:cs typeface="Arial"/>
              </a:rPr>
              <a:t> </a:t>
            </a:r>
            <a:r>
              <a:rPr sz="2000" dirty="0">
                <a:latin typeface="Arial"/>
                <a:cs typeface="Arial"/>
              </a:rPr>
              <a:t>symbols</a:t>
            </a:r>
          </a:p>
        </p:txBody>
      </p:sp>
      <p:sp>
        <p:nvSpPr>
          <p:cNvPr id="10" name="object 10"/>
          <p:cNvSpPr/>
          <p:nvPr/>
        </p:nvSpPr>
        <p:spPr>
          <a:xfrm>
            <a:off x="228600" y="2438400"/>
            <a:ext cx="8663940" cy="975360"/>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53670">
              <a:lnSpc>
                <a:spcPts val="2310"/>
              </a:lnSpc>
            </a:pPr>
            <a:r>
              <a:rPr dirty="0"/>
              <a:t>2-</a:t>
            </a: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30</a:t>
            </a:fld>
            <a:endParaRPr dirty="0"/>
          </a:p>
        </p:txBody>
      </p:sp>
      <p:sp>
        <p:nvSpPr>
          <p:cNvPr id="3" name="object 3"/>
          <p:cNvSpPr txBox="1">
            <a:spLocks noGrp="1"/>
          </p:cNvSpPr>
          <p:nvPr>
            <p:ph type="title"/>
          </p:nvPr>
        </p:nvSpPr>
        <p:spPr>
          <a:xfrm>
            <a:off x="306070" y="635000"/>
            <a:ext cx="3879850" cy="452120"/>
          </a:xfrm>
          <a:prstGeom prst="rect">
            <a:avLst/>
          </a:prstGeom>
        </p:spPr>
        <p:txBody>
          <a:bodyPr vert="horz" wrap="square" lIns="0" tIns="12700" rIns="0" bIns="0" rtlCol="0">
            <a:spAutoFit/>
          </a:bodyPr>
          <a:lstStyle/>
          <a:p>
            <a:pPr marL="12700">
              <a:lnSpc>
                <a:spcPct val="100000"/>
              </a:lnSpc>
              <a:spcBef>
                <a:spcPts val="100"/>
              </a:spcBef>
            </a:pPr>
            <a:r>
              <a:rPr spc="-5" dirty="0"/>
              <a:t>Text: ASCII</a:t>
            </a:r>
            <a:r>
              <a:rPr spc="-55" dirty="0"/>
              <a:t> </a:t>
            </a:r>
            <a:r>
              <a:rPr spc="-5" dirty="0"/>
              <a:t>Characters</a:t>
            </a:r>
          </a:p>
        </p:txBody>
      </p:sp>
      <p:sp>
        <p:nvSpPr>
          <p:cNvPr id="4" name="object 4"/>
          <p:cNvSpPr txBox="1"/>
          <p:nvPr/>
        </p:nvSpPr>
        <p:spPr>
          <a:xfrm>
            <a:off x="306070" y="1096517"/>
            <a:ext cx="7682230" cy="802640"/>
          </a:xfrm>
          <a:prstGeom prst="rect">
            <a:avLst/>
          </a:prstGeom>
        </p:spPr>
        <p:txBody>
          <a:bodyPr vert="horz" wrap="square" lIns="0" tIns="70485" rIns="0" bIns="0" rtlCol="0">
            <a:spAutoFit/>
          </a:bodyPr>
          <a:lstStyle/>
          <a:p>
            <a:pPr marL="12700">
              <a:lnSpc>
                <a:spcPct val="100000"/>
              </a:lnSpc>
              <a:spcBef>
                <a:spcPts val="555"/>
              </a:spcBef>
            </a:pPr>
            <a:r>
              <a:rPr sz="2400" b="1" spc="-10" dirty="0">
                <a:latin typeface="Arial"/>
                <a:cs typeface="Arial"/>
              </a:rPr>
              <a:t>ASCII: </a:t>
            </a:r>
            <a:r>
              <a:rPr sz="2400" b="1" dirty="0">
                <a:latin typeface="Arial"/>
                <a:cs typeface="Arial"/>
              </a:rPr>
              <a:t>Maps 128 </a:t>
            </a:r>
            <a:r>
              <a:rPr sz="2400" b="1" spc="-5" dirty="0">
                <a:latin typeface="Arial"/>
                <a:cs typeface="Arial"/>
              </a:rPr>
              <a:t>characters </a:t>
            </a:r>
            <a:r>
              <a:rPr sz="2400" b="1" dirty="0">
                <a:latin typeface="Arial"/>
                <a:cs typeface="Arial"/>
              </a:rPr>
              <a:t>to </a:t>
            </a:r>
            <a:r>
              <a:rPr sz="2400" b="1" spc="-5" dirty="0">
                <a:latin typeface="Arial"/>
                <a:cs typeface="Arial"/>
              </a:rPr>
              <a:t>7-bit</a:t>
            </a:r>
            <a:r>
              <a:rPr sz="2400" b="1" spc="5" dirty="0">
                <a:latin typeface="Arial"/>
                <a:cs typeface="Arial"/>
              </a:rPr>
              <a:t> </a:t>
            </a:r>
            <a:r>
              <a:rPr sz="2400" b="1" spc="-5" dirty="0">
                <a:latin typeface="Arial"/>
                <a:cs typeface="Arial"/>
              </a:rPr>
              <a:t>code.</a:t>
            </a:r>
            <a:endParaRPr sz="2400">
              <a:latin typeface="Arial"/>
              <a:cs typeface="Arial"/>
            </a:endParaRPr>
          </a:p>
          <a:p>
            <a:pPr marL="588010" indent="-233679">
              <a:lnSpc>
                <a:spcPct val="100000"/>
              </a:lnSpc>
              <a:spcBef>
                <a:spcPts val="380"/>
              </a:spcBef>
              <a:buFont typeface="Arial"/>
              <a:buChar char="•"/>
              <a:tabLst>
                <a:tab pos="587375" algn="l"/>
                <a:tab pos="588010" algn="l"/>
              </a:tabLst>
            </a:pPr>
            <a:r>
              <a:rPr sz="2000" b="1" dirty="0">
                <a:latin typeface="Arial"/>
                <a:cs typeface="Arial"/>
              </a:rPr>
              <a:t>both </a:t>
            </a:r>
            <a:r>
              <a:rPr sz="2000" b="1" spc="-5" dirty="0">
                <a:latin typeface="Arial"/>
                <a:cs typeface="Arial"/>
              </a:rPr>
              <a:t>printable </a:t>
            </a:r>
            <a:r>
              <a:rPr sz="2000" b="1" dirty="0">
                <a:latin typeface="Arial"/>
                <a:cs typeface="Arial"/>
              </a:rPr>
              <a:t>and </a:t>
            </a:r>
            <a:r>
              <a:rPr sz="2000" b="1" spc="-5" dirty="0">
                <a:latin typeface="Arial"/>
                <a:cs typeface="Arial"/>
              </a:rPr>
              <a:t>non-printable </a:t>
            </a:r>
            <a:r>
              <a:rPr sz="2000" b="1" dirty="0">
                <a:latin typeface="Arial"/>
                <a:cs typeface="Arial"/>
              </a:rPr>
              <a:t>(ESC, DEL, …)</a:t>
            </a:r>
            <a:r>
              <a:rPr sz="2000" b="1" spc="-45" dirty="0">
                <a:latin typeface="Arial"/>
                <a:cs typeface="Arial"/>
              </a:rPr>
              <a:t> </a:t>
            </a:r>
            <a:r>
              <a:rPr sz="2000" b="1" dirty="0">
                <a:latin typeface="Arial"/>
                <a:cs typeface="Arial"/>
              </a:rPr>
              <a:t>characters</a:t>
            </a:r>
            <a:endParaRPr sz="2000">
              <a:latin typeface="Arial"/>
              <a:cs typeface="Arial"/>
            </a:endParaRPr>
          </a:p>
        </p:txBody>
      </p:sp>
      <p:graphicFrame>
        <p:nvGraphicFramePr>
          <p:cNvPr id="5" name="object 5"/>
          <p:cNvGraphicFramePr>
            <a:graphicFrameLocks noGrp="1"/>
          </p:cNvGraphicFramePr>
          <p:nvPr/>
        </p:nvGraphicFramePr>
        <p:xfrm>
          <a:off x="1344930" y="2244089"/>
          <a:ext cx="6052813" cy="4063999"/>
        </p:xfrm>
        <a:graphic>
          <a:graphicData uri="http://schemas.openxmlformats.org/drawingml/2006/table">
            <a:tbl>
              <a:tblPr firstRow="1" bandRow="1">
                <a:tableStyleId>{2D5ABB26-0587-4C30-8999-92F81FD0307C}</a:tableStyleId>
              </a:tblPr>
              <a:tblGrid>
                <a:gridCol w="34417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0999">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411480">
                  <a:extLst>
                    <a:ext uri="{9D8B030D-6E8A-4147-A177-3AD203B41FA5}">
                      <a16:colId xmlns:a16="http://schemas.microsoft.com/office/drawing/2014/main" val="20004"/>
                    </a:ext>
                  </a:extLst>
                </a:gridCol>
                <a:gridCol w="350519">
                  <a:extLst>
                    <a:ext uri="{9D8B030D-6E8A-4147-A177-3AD203B41FA5}">
                      <a16:colId xmlns:a16="http://schemas.microsoft.com/office/drawing/2014/main" val="20005"/>
                    </a:ext>
                  </a:extLst>
                </a:gridCol>
                <a:gridCol w="411480">
                  <a:extLst>
                    <a:ext uri="{9D8B030D-6E8A-4147-A177-3AD203B41FA5}">
                      <a16:colId xmlns:a16="http://schemas.microsoft.com/office/drawing/2014/main" val="20006"/>
                    </a:ext>
                  </a:extLst>
                </a:gridCol>
                <a:gridCol w="350519">
                  <a:extLst>
                    <a:ext uri="{9D8B030D-6E8A-4147-A177-3AD203B41FA5}">
                      <a16:colId xmlns:a16="http://schemas.microsoft.com/office/drawing/2014/main" val="20007"/>
                    </a:ext>
                  </a:extLst>
                </a:gridCol>
                <a:gridCol w="411480">
                  <a:extLst>
                    <a:ext uri="{9D8B030D-6E8A-4147-A177-3AD203B41FA5}">
                      <a16:colId xmlns:a16="http://schemas.microsoft.com/office/drawing/2014/main" val="20008"/>
                    </a:ext>
                  </a:extLst>
                </a:gridCol>
                <a:gridCol w="350520">
                  <a:extLst>
                    <a:ext uri="{9D8B030D-6E8A-4147-A177-3AD203B41FA5}">
                      <a16:colId xmlns:a16="http://schemas.microsoft.com/office/drawing/2014/main" val="20009"/>
                    </a:ext>
                  </a:extLst>
                </a:gridCol>
                <a:gridCol w="411479">
                  <a:extLst>
                    <a:ext uri="{9D8B030D-6E8A-4147-A177-3AD203B41FA5}">
                      <a16:colId xmlns:a16="http://schemas.microsoft.com/office/drawing/2014/main" val="20010"/>
                    </a:ext>
                  </a:extLst>
                </a:gridCol>
                <a:gridCol w="350520">
                  <a:extLst>
                    <a:ext uri="{9D8B030D-6E8A-4147-A177-3AD203B41FA5}">
                      <a16:colId xmlns:a16="http://schemas.microsoft.com/office/drawing/2014/main" val="20011"/>
                    </a:ext>
                  </a:extLst>
                </a:gridCol>
                <a:gridCol w="411479">
                  <a:extLst>
                    <a:ext uri="{9D8B030D-6E8A-4147-A177-3AD203B41FA5}">
                      <a16:colId xmlns:a16="http://schemas.microsoft.com/office/drawing/2014/main" val="20012"/>
                    </a:ext>
                  </a:extLst>
                </a:gridCol>
                <a:gridCol w="350520">
                  <a:extLst>
                    <a:ext uri="{9D8B030D-6E8A-4147-A177-3AD203B41FA5}">
                      <a16:colId xmlns:a16="http://schemas.microsoft.com/office/drawing/2014/main" val="20013"/>
                    </a:ext>
                  </a:extLst>
                </a:gridCol>
                <a:gridCol w="411479">
                  <a:extLst>
                    <a:ext uri="{9D8B030D-6E8A-4147-A177-3AD203B41FA5}">
                      <a16:colId xmlns:a16="http://schemas.microsoft.com/office/drawing/2014/main" val="20014"/>
                    </a:ext>
                  </a:extLst>
                </a:gridCol>
                <a:gridCol w="344169">
                  <a:extLst>
                    <a:ext uri="{9D8B030D-6E8A-4147-A177-3AD203B41FA5}">
                      <a16:colId xmlns:a16="http://schemas.microsoft.com/office/drawing/2014/main" val="20015"/>
                    </a:ext>
                  </a:extLst>
                </a:gridCol>
              </a:tblGrid>
              <a:tr h="3066950">
                <a:tc gridSpan="2">
                  <a:txBody>
                    <a:bodyPr/>
                    <a:lstStyle/>
                    <a:p>
                      <a:pPr marL="351790" indent="-320040">
                        <a:lnSpc>
                          <a:spcPts val="1889"/>
                        </a:lnSpc>
                        <a:buClr>
                          <a:srgbClr val="000000"/>
                        </a:buClr>
                        <a:buAutoNum type="arabicPeriod"/>
                        <a:tabLst>
                          <a:tab pos="351790" algn="l"/>
                        </a:tabLst>
                      </a:pPr>
                      <a:r>
                        <a:rPr sz="1600" dirty="0">
                          <a:solidFill>
                            <a:srgbClr val="3333CC"/>
                          </a:solidFill>
                          <a:latin typeface="Courier New"/>
                          <a:cs typeface="Courier New"/>
                        </a:rPr>
                        <a:t>nul</a:t>
                      </a:r>
                      <a:endParaRPr sz="1600">
                        <a:latin typeface="Courier New"/>
                        <a:cs typeface="Courier New"/>
                      </a:endParaRPr>
                    </a:p>
                    <a:p>
                      <a:pPr marL="351790" indent="-320040">
                        <a:lnSpc>
                          <a:spcPct val="100000"/>
                        </a:lnSpc>
                        <a:spcBef>
                          <a:spcPts val="80"/>
                        </a:spcBef>
                        <a:buClr>
                          <a:srgbClr val="000000"/>
                        </a:buClr>
                        <a:buAutoNum type="arabicPeriod"/>
                        <a:tabLst>
                          <a:tab pos="351790" algn="l"/>
                        </a:tabLst>
                      </a:pPr>
                      <a:r>
                        <a:rPr sz="1600" dirty="0">
                          <a:solidFill>
                            <a:srgbClr val="3333CC"/>
                          </a:solidFill>
                          <a:latin typeface="Courier New"/>
                          <a:cs typeface="Courier New"/>
                        </a:rPr>
                        <a:t>soh</a:t>
                      </a:r>
                      <a:endParaRPr sz="1600">
                        <a:latin typeface="Courier New"/>
                        <a:cs typeface="Courier New"/>
                      </a:endParaRPr>
                    </a:p>
                    <a:p>
                      <a:pPr marL="351790" indent="-320040">
                        <a:lnSpc>
                          <a:spcPct val="100000"/>
                        </a:lnSpc>
                        <a:spcBef>
                          <a:spcPts val="80"/>
                        </a:spcBef>
                        <a:buClr>
                          <a:srgbClr val="000000"/>
                        </a:buClr>
                        <a:buAutoNum type="arabicPeriod"/>
                        <a:tabLst>
                          <a:tab pos="351790" algn="l"/>
                        </a:tabLst>
                      </a:pPr>
                      <a:r>
                        <a:rPr sz="1600" dirty="0">
                          <a:solidFill>
                            <a:srgbClr val="3333CC"/>
                          </a:solidFill>
                          <a:latin typeface="Courier New"/>
                          <a:cs typeface="Courier New"/>
                        </a:rPr>
                        <a:t>stx</a:t>
                      </a:r>
                      <a:endParaRPr sz="1600">
                        <a:latin typeface="Courier New"/>
                        <a:cs typeface="Courier New"/>
                      </a:endParaRPr>
                    </a:p>
                    <a:p>
                      <a:pPr marL="351790" indent="-320040">
                        <a:lnSpc>
                          <a:spcPct val="100000"/>
                        </a:lnSpc>
                        <a:spcBef>
                          <a:spcPts val="90"/>
                        </a:spcBef>
                        <a:buClr>
                          <a:srgbClr val="000000"/>
                        </a:buClr>
                        <a:buAutoNum type="arabicPeriod"/>
                        <a:tabLst>
                          <a:tab pos="351790" algn="l"/>
                        </a:tabLst>
                      </a:pPr>
                      <a:r>
                        <a:rPr sz="1600" dirty="0">
                          <a:solidFill>
                            <a:srgbClr val="3333CC"/>
                          </a:solidFill>
                          <a:latin typeface="Courier New"/>
                          <a:cs typeface="Courier New"/>
                        </a:rPr>
                        <a:t>etx</a:t>
                      </a:r>
                      <a:endParaRPr sz="1600">
                        <a:latin typeface="Courier New"/>
                        <a:cs typeface="Courier New"/>
                      </a:endParaRPr>
                    </a:p>
                    <a:p>
                      <a:pPr marL="351790" indent="-320040">
                        <a:lnSpc>
                          <a:spcPct val="100000"/>
                        </a:lnSpc>
                        <a:spcBef>
                          <a:spcPts val="70"/>
                        </a:spcBef>
                        <a:buClr>
                          <a:srgbClr val="000000"/>
                        </a:buClr>
                        <a:buAutoNum type="arabicPeriod"/>
                        <a:tabLst>
                          <a:tab pos="351790" algn="l"/>
                        </a:tabLst>
                      </a:pPr>
                      <a:r>
                        <a:rPr sz="1600" dirty="0">
                          <a:solidFill>
                            <a:srgbClr val="3333CC"/>
                          </a:solidFill>
                          <a:latin typeface="Courier New"/>
                          <a:cs typeface="Courier New"/>
                        </a:rPr>
                        <a:t>eot</a:t>
                      </a:r>
                      <a:endParaRPr sz="1600">
                        <a:latin typeface="Courier New"/>
                        <a:cs typeface="Courier New"/>
                      </a:endParaRPr>
                    </a:p>
                    <a:p>
                      <a:pPr marL="351790" indent="-320040">
                        <a:lnSpc>
                          <a:spcPct val="100000"/>
                        </a:lnSpc>
                        <a:spcBef>
                          <a:spcPts val="90"/>
                        </a:spcBef>
                        <a:buClr>
                          <a:srgbClr val="000000"/>
                        </a:buClr>
                        <a:buAutoNum type="arabicPeriod"/>
                        <a:tabLst>
                          <a:tab pos="351790" algn="l"/>
                        </a:tabLst>
                      </a:pPr>
                      <a:r>
                        <a:rPr sz="1600" dirty="0">
                          <a:solidFill>
                            <a:srgbClr val="3333CC"/>
                          </a:solidFill>
                          <a:latin typeface="Courier New"/>
                          <a:cs typeface="Courier New"/>
                        </a:rPr>
                        <a:t>enq</a:t>
                      </a:r>
                      <a:endParaRPr sz="1600">
                        <a:latin typeface="Courier New"/>
                        <a:cs typeface="Courier New"/>
                      </a:endParaRPr>
                    </a:p>
                    <a:p>
                      <a:pPr marL="351790" indent="-320040">
                        <a:lnSpc>
                          <a:spcPct val="100000"/>
                        </a:lnSpc>
                        <a:spcBef>
                          <a:spcPts val="70"/>
                        </a:spcBef>
                        <a:buClr>
                          <a:srgbClr val="000000"/>
                        </a:buClr>
                        <a:buAutoNum type="arabicPeriod"/>
                        <a:tabLst>
                          <a:tab pos="351790" algn="l"/>
                        </a:tabLst>
                      </a:pPr>
                      <a:r>
                        <a:rPr sz="1600" dirty="0">
                          <a:solidFill>
                            <a:srgbClr val="3333CC"/>
                          </a:solidFill>
                          <a:latin typeface="Courier New"/>
                          <a:cs typeface="Courier New"/>
                        </a:rPr>
                        <a:t>ack</a:t>
                      </a:r>
                      <a:endParaRPr sz="1600">
                        <a:latin typeface="Courier New"/>
                        <a:cs typeface="Courier New"/>
                      </a:endParaRPr>
                    </a:p>
                    <a:p>
                      <a:pPr marL="351790" indent="-320040">
                        <a:lnSpc>
                          <a:spcPct val="100000"/>
                        </a:lnSpc>
                        <a:spcBef>
                          <a:spcPts val="80"/>
                        </a:spcBef>
                        <a:buClr>
                          <a:srgbClr val="000000"/>
                        </a:buClr>
                        <a:buAutoNum type="arabicPeriod"/>
                        <a:tabLst>
                          <a:tab pos="351790" algn="l"/>
                        </a:tabLst>
                      </a:pPr>
                      <a:r>
                        <a:rPr sz="1600" dirty="0">
                          <a:solidFill>
                            <a:srgbClr val="3333CC"/>
                          </a:solidFill>
                          <a:latin typeface="Courier New"/>
                          <a:cs typeface="Courier New"/>
                        </a:rPr>
                        <a:t>bel</a:t>
                      </a:r>
                      <a:endParaRPr sz="1600">
                        <a:latin typeface="Courier New"/>
                        <a:cs typeface="Courier New"/>
                      </a:endParaRPr>
                    </a:p>
                    <a:p>
                      <a:pPr marL="412750" indent="-381000">
                        <a:lnSpc>
                          <a:spcPct val="100000"/>
                        </a:lnSpc>
                        <a:spcBef>
                          <a:spcPts val="80"/>
                        </a:spcBef>
                        <a:buClr>
                          <a:srgbClr val="000000"/>
                        </a:buClr>
                        <a:buAutoNum type="arabicPeriod"/>
                        <a:tabLst>
                          <a:tab pos="412750" algn="l"/>
                        </a:tabLst>
                      </a:pPr>
                      <a:r>
                        <a:rPr sz="1600" dirty="0">
                          <a:solidFill>
                            <a:srgbClr val="3333CC"/>
                          </a:solidFill>
                          <a:latin typeface="Courier New"/>
                          <a:cs typeface="Courier New"/>
                        </a:rPr>
                        <a:t>bs</a:t>
                      </a:r>
                      <a:endParaRPr sz="1600">
                        <a:latin typeface="Courier New"/>
                        <a:cs typeface="Courier New"/>
                      </a:endParaRPr>
                    </a:p>
                    <a:p>
                      <a:pPr marL="412750" indent="-381000">
                        <a:lnSpc>
                          <a:spcPct val="100000"/>
                        </a:lnSpc>
                        <a:spcBef>
                          <a:spcPts val="80"/>
                        </a:spcBef>
                        <a:buClr>
                          <a:srgbClr val="000000"/>
                        </a:buClr>
                        <a:buAutoNum type="arabicPeriod"/>
                        <a:tabLst>
                          <a:tab pos="412750" algn="l"/>
                        </a:tabLst>
                      </a:pPr>
                      <a:r>
                        <a:rPr sz="1600" dirty="0">
                          <a:solidFill>
                            <a:srgbClr val="3333CC"/>
                          </a:solidFill>
                          <a:latin typeface="Courier New"/>
                          <a:cs typeface="Courier New"/>
                        </a:rPr>
                        <a:t>ht</a:t>
                      </a:r>
                      <a:endParaRPr sz="1600">
                        <a:latin typeface="Courier New"/>
                        <a:cs typeface="Courier New"/>
                      </a:endParaRPr>
                    </a:p>
                    <a:p>
                      <a:pPr marL="31750">
                        <a:lnSpc>
                          <a:spcPct val="100000"/>
                        </a:lnSpc>
                        <a:spcBef>
                          <a:spcPts val="80"/>
                        </a:spcBef>
                      </a:pPr>
                      <a:r>
                        <a:rPr sz="1600" dirty="0">
                          <a:latin typeface="Courier New"/>
                          <a:cs typeface="Courier New"/>
                        </a:rPr>
                        <a:t>0a</a:t>
                      </a:r>
                      <a:r>
                        <a:rPr sz="1600" spc="15" dirty="0">
                          <a:latin typeface="Courier New"/>
                          <a:cs typeface="Courier New"/>
                        </a:rPr>
                        <a:t> </a:t>
                      </a:r>
                      <a:r>
                        <a:rPr sz="1600" dirty="0">
                          <a:solidFill>
                            <a:srgbClr val="3333CC"/>
                          </a:solidFill>
                          <a:latin typeface="Courier New"/>
                          <a:cs typeface="Courier New"/>
                        </a:rPr>
                        <a:t>nl</a:t>
                      </a:r>
                      <a:endParaRPr sz="1600">
                        <a:latin typeface="Courier New"/>
                        <a:cs typeface="Courier New"/>
                      </a:endParaRPr>
                    </a:p>
                    <a:p>
                      <a:pPr marL="31750">
                        <a:lnSpc>
                          <a:spcPct val="100000"/>
                        </a:lnSpc>
                        <a:spcBef>
                          <a:spcPts val="80"/>
                        </a:spcBef>
                      </a:pPr>
                      <a:r>
                        <a:rPr sz="1600" dirty="0">
                          <a:latin typeface="Courier New"/>
                          <a:cs typeface="Courier New"/>
                        </a:rPr>
                        <a:t>0b</a:t>
                      </a:r>
                      <a:r>
                        <a:rPr sz="1600" spc="15" dirty="0">
                          <a:latin typeface="Courier New"/>
                          <a:cs typeface="Courier New"/>
                        </a:rPr>
                        <a:t> </a:t>
                      </a:r>
                      <a:r>
                        <a:rPr sz="1600" dirty="0">
                          <a:solidFill>
                            <a:srgbClr val="3333CC"/>
                          </a:solidFill>
                          <a:latin typeface="Courier New"/>
                          <a:cs typeface="Courier New"/>
                        </a:rPr>
                        <a:t>vt</a:t>
                      </a:r>
                      <a:endParaRPr sz="1600">
                        <a:latin typeface="Courier New"/>
                        <a:cs typeface="Courier New"/>
                      </a:endParaRPr>
                    </a:p>
                  </a:txBody>
                  <a:tcPr marL="0" marR="0" marT="0" marB="0">
                    <a:lnR w="12700">
                      <a:solidFill>
                        <a:srgbClr val="000000"/>
                      </a:solidFill>
                      <a:prstDash val="solid"/>
                    </a:lnR>
                  </a:tcPr>
                </a:tc>
                <a:tc hMerge="1">
                  <a:txBody>
                    <a:bodyPr/>
                    <a:lstStyle/>
                    <a:p>
                      <a:endParaRPr/>
                    </a:p>
                  </a:txBody>
                  <a:tcPr marL="0" marR="0" marT="0" marB="0"/>
                </a:tc>
                <a:tc gridSpan="2">
                  <a:txBody>
                    <a:bodyPr/>
                    <a:lstStyle/>
                    <a:p>
                      <a:pPr marL="388620" indent="-320040">
                        <a:lnSpc>
                          <a:spcPts val="1889"/>
                        </a:lnSpc>
                        <a:buClr>
                          <a:srgbClr val="000000"/>
                        </a:buClr>
                        <a:buAutoNum type="arabicPlain" startAt="10"/>
                        <a:tabLst>
                          <a:tab pos="388620" algn="l"/>
                        </a:tabLst>
                      </a:pPr>
                      <a:r>
                        <a:rPr sz="1600" dirty="0">
                          <a:solidFill>
                            <a:srgbClr val="3333CC"/>
                          </a:solidFill>
                          <a:latin typeface="Courier New"/>
                          <a:cs typeface="Courier New"/>
                        </a:rPr>
                        <a:t>dle</a:t>
                      </a:r>
                      <a:endParaRPr sz="1600">
                        <a:latin typeface="Courier New"/>
                        <a:cs typeface="Courier New"/>
                      </a:endParaRPr>
                    </a:p>
                    <a:p>
                      <a:pPr marL="388620" indent="-320040">
                        <a:lnSpc>
                          <a:spcPct val="100000"/>
                        </a:lnSpc>
                        <a:spcBef>
                          <a:spcPts val="80"/>
                        </a:spcBef>
                        <a:buClr>
                          <a:srgbClr val="000000"/>
                        </a:buClr>
                        <a:buAutoNum type="arabicPlain" startAt="10"/>
                        <a:tabLst>
                          <a:tab pos="388620" algn="l"/>
                        </a:tabLst>
                      </a:pPr>
                      <a:r>
                        <a:rPr sz="1600" dirty="0">
                          <a:solidFill>
                            <a:srgbClr val="3333CC"/>
                          </a:solidFill>
                          <a:latin typeface="Courier New"/>
                          <a:cs typeface="Courier New"/>
                        </a:rPr>
                        <a:t>dc1</a:t>
                      </a:r>
                      <a:endParaRPr sz="1600">
                        <a:latin typeface="Courier New"/>
                        <a:cs typeface="Courier New"/>
                      </a:endParaRPr>
                    </a:p>
                    <a:p>
                      <a:pPr marL="388620" indent="-320040">
                        <a:lnSpc>
                          <a:spcPct val="100000"/>
                        </a:lnSpc>
                        <a:spcBef>
                          <a:spcPts val="80"/>
                        </a:spcBef>
                        <a:buClr>
                          <a:srgbClr val="000000"/>
                        </a:buClr>
                        <a:buAutoNum type="arabicPlain" startAt="10"/>
                        <a:tabLst>
                          <a:tab pos="388620" algn="l"/>
                        </a:tabLst>
                      </a:pPr>
                      <a:r>
                        <a:rPr sz="1600" dirty="0">
                          <a:solidFill>
                            <a:srgbClr val="3333CC"/>
                          </a:solidFill>
                          <a:latin typeface="Courier New"/>
                          <a:cs typeface="Courier New"/>
                        </a:rPr>
                        <a:t>dc2</a:t>
                      </a:r>
                      <a:endParaRPr sz="1600">
                        <a:latin typeface="Courier New"/>
                        <a:cs typeface="Courier New"/>
                      </a:endParaRPr>
                    </a:p>
                    <a:p>
                      <a:pPr marL="388620" indent="-320040">
                        <a:lnSpc>
                          <a:spcPct val="100000"/>
                        </a:lnSpc>
                        <a:spcBef>
                          <a:spcPts val="90"/>
                        </a:spcBef>
                        <a:buClr>
                          <a:srgbClr val="000000"/>
                        </a:buClr>
                        <a:buAutoNum type="arabicPlain" startAt="10"/>
                        <a:tabLst>
                          <a:tab pos="388620" algn="l"/>
                        </a:tabLst>
                      </a:pPr>
                      <a:r>
                        <a:rPr sz="1600" dirty="0">
                          <a:solidFill>
                            <a:srgbClr val="3333CC"/>
                          </a:solidFill>
                          <a:latin typeface="Courier New"/>
                          <a:cs typeface="Courier New"/>
                        </a:rPr>
                        <a:t>dc3</a:t>
                      </a:r>
                      <a:endParaRPr sz="1600">
                        <a:latin typeface="Courier New"/>
                        <a:cs typeface="Courier New"/>
                      </a:endParaRPr>
                    </a:p>
                    <a:p>
                      <a:pPr marL="388620" indent="-320040">
                        <a:lnSpc>
                          <a:spcPct val="100000"/>
                        </a:lnSpc>
                        <a:spcBef>
                          <a:spcPts val="70"/>
                        </a:spcBef>
                        <a:buClr>
                          <a:srgbClr val="000000"/>
                        </a:buClr>
                        <a:buAutoNum type="arabicPlain" startAt="10"/>
                        <a:tabLst>
                          <a:tab pos="388620" algn="l"/>
                        </a:tabLst>
                      </a:pPr>
                      <a:r>
                        <a:rPr sz="1600" dirty="0">
                          <a:solidFill>
                            <a:srgbClr val="3333CC"/>
                          </a:solidFill>
                          <a:latin typeface="Courier New"/>
                          <a:cs typeface="Courier New"/>
                        </a:rPr>
                        <a:t>dc4</a:t>
                      </a:r>
                      <a:endParaRPr sz="1600">
                        <a:latin typeface="Courier New"/>
                        <a:cs typeface="Courier New"/>
                      </a:endParaRPr>
                    </a:p>
                    <a:p>
                      <a:pPr marL="388620" indent="-320040">
                        <a:lnSpc>
                          <a:spcPct val="100000"/>
                        </a:lnSpc>
                        <a:spcBef>
                          <a:spcPts val="90"/>
                        </a:spcBef>
                        <a:buClr>
                          <a:srgbClr val="000000"/>
                        </a:buClr>
                        <a:buAutoNum type="arabicPlain" startAt="10"/>
                        <a:tabLst>
                          <a:tab pos="388620" algn="l"/>
                        </a:tabLst>
                      </a:pPr>
                      <a:r>
                        <a:rPr sz="1600" dirty="0">
                          <a:solidFill>
                            <a:srgbClr val="3333CC"/>
                          </a:solidFill>
                          <a:latin typeface="Courier New"/>
                          <a:cs typeface="Courier New"/>
                        </a:rPr>
                        <a:t>nak</a:t>
                      </a:r>
                      <a:endParaRPr sz="1600">
                        <a:latin typeface="Courier New"/>
                        <a:cs typeface="Courier New"/>
                      </a:endParaRPr>
                    </a:p>
                    <a:p>
                      <a:pPr marL="388620" indent="-320040">
                        <a:lnSpc>
                          <a:spcPct val="100000"/>
                        </a:lnSpc>
                        <a:spcBef>
                          <a:spcPts val="70"/>
                        </a:spcBef>
                        <a:buClr>
                          <a:srgbClr val="000000"/>
                        </a:buClr>
                        <a:buAutoNum type="arabicPlain" startAt="10"/>
                        <a:tabLst>
                          <a:tab pos="388620" algn="l"/>
                        </a:tabLst>
                      </a:pPr>
                      <a:r>
                        <a:rPr sz="1600" dirty="0">
                          <a:solidFill>
                            <a:srgbClr val="3333CC"/>
                          </a:solidFill>
                          <a:latin typeface="Courier New"/>
                          <a:cs typeface="Courier New"/>
                        </a:rPr>
                        <a:t>syn</a:t>
                      </a:r>
                      <a:endParaRPr sz="1600">
                        <a:latin typeface="Courier New"/>
                        <a:cs typeface="Courier New"/>
                      </a:endParaRPr>
                    </a:p>
                    <a:p>
                      <a:pPr marL="388620" indent="-320040">
                        <a:lnSpc>
                          <a:spcPct val="100000"/>
                        </a:lnSpc>
                        <a:spcBef>
                          <a:spcPts val="80"/>
                        </a:spcBef>
                        <a:buClr>
                          <a:srgbClr val="000000"/>
                        </a:buClr>
                        <a:buAutoNum type="arabicPlain" startAt="10"/>
                        <a:tabLst>
                          <a:tab pos="388620" algn="l"/>
                        </a:tabLst>
                      </a:pPr>
                      <a:r>
                        <a:rPr sz="1600" dirty="0">
                          <a:solidFill>
                            <a:srgbClr val="3333CC"/>
                          </a:solidFill>
                          <a:latin typeface="Courier New"/>
                          <a:cs typeface="Courier New"/>
                        </a:rPr>
                        <a:t>etb</a:t>
                      </a:r>
                      <a:endParaRPr sz="1600">
                        <a:latin typeface="Courier New"/>
                        <a:cs typeface="Courier New"/>
                      </a:endParaRPr>
                    </a:p>
                    <a:p>
                      <a:pPr marL="388620" indent="-320040">
                        <a:lnSpc>
                          <a:spcPct val="100000"/>
                        </a:lnSpc>
                        <a:spcBef>
                          <a:spcPts val="80"/>
                        </a:spcBef>
                        <a:buClr>
                          <a:srgbClr val="000000"/>
                        </a:buClr>
                        <a:buAutoNum type="arabicPlain" startAt="10"/>
                        <a:tabLst>
                          <a:tab pos="388620" algn="l"/>
                        </a:tabLst>
                      </a:pPr>
                      <a:r>
                        <a:rPr sz="1600" dirty="0">
                          <a:solidFill>
                            <a:srgbClr val="3333CC"/>
                          </a:solidFill>
                          <a:latin typeface="Courier New"/>
                          <a:cs typeface="Courier New"/>
                        </a:rPr>
                        <a:t>can</a:t>
                      </a:r>
                      <a:endParaRPr sz="1600">
                        <a:latin typeface="Courier New"/>
                        <a:cs typeface="Courier New"/>
                      </a:endParaRPr>
                    </a:p>
                    <a:p>
                      <a:pPr marL="68580">
                        <a:lnSpc>
                          <a:spcPct val="104200"/>
                        </a:lnSpc>
                        <a:buClr>
                          <a:srgbClr val="000000"/>
                        </a:buClr>
                        <a:buAutoNum type="arabicPlain" startAt="10"/>
                        <a:tabLst>
                          <a:tab pos="449580" algn="l"/>
                        </a:tabLst>
                      </a:pPr>
                      <a:r>
                        <a:rPr sz="1600" dirty="0">
                          <a:solidFill>
                            <a:srgbClr val="3333CC"/>
                          </a:solidFill>
                          <a:latin typeface="Courier New"/>
                          <a:cs typeface="Courier New"/>
                        </a:rPr>
                        <a:t>em </a:t>
                      </a:r>
                      <a:r>
                        <a:rPr sz="1600" dirty="0">
                          <a:latin typeface="Courier New"/>
                          <a:cs typeface="Courier New"/>
                        </a:rPr>
                        <a:t> 1a</a:t>
                      </a:r>
                      <a:r>
                        <a:rPr sz="1600" spc="-465" dirty="0">
                          <a:latin typeface="Courier New"/>
                          <a:cs typeface="Courier New"/>
                        </a:rPr>
                        <a:t> </a:t>
                      </a:r>
                      <a:r>
                        <a:rPr sz="1600" dirty="0">
                          <a:solidFill>
                            <a:srgbClr val="3333CC"/>
                          </a:solidFill>
                          <a:latin typeface="Courier New"/>
                          <a:cs typeface="Courier New"/>
                        </a:rPr>
                        <a:t>sub </a:t>
                      </a:r>
                      <a:r>
                        <a:rPr sz="1600" dirty="0">
                          <a:latin typeface="Courier New"/>
                          <a:cs typeface="Courier New"/>
                        </a:rPr>
                        <a:t> 1b</a:t>
                      </a:r>
                      <a:r>
                        <a:rPr sz="1600" spc="-465" dirty="0">
                          <a:latin typeface="Courier New"/>
                          <a:cs typeface="Courier New"/>
                        </a:rPr>
                        <a:t> </a:t>
                      </a:r>
                      <a:r>
                        <a:rPr sz="1600" dirty="0">
                          <a:solidFill>
                            <a:srgbClr val="3333CC"/>
                          </a:solidFill>
                          <a:latin typeface="Courier New"/>
                          <a:cs typeface="Courier New"/>
                        </a:rPr>
                        <a:t>esc</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tcPr>
                </a:tc>
                <a:tc hMerge="1">
                  <a:txBody>
                    <a:bodyPr/>
                    <a:lstStyle/>
                    <a:p>
                      <a:endParaRPr/>
                    </a:p>
                  </a:txBody>
                  <a:tcPr marL="0" marR="0" marT="0" marB="0"/>
                </a:tc>
                <a:tc gridSpan="2">
                  <a:txBody>
                    <a:bodyPr/>
                    <a:lstStyle/>
                    <a:p>
                      <a:pPr marL="68580">
                        <a:lnSpc>
                          <a:spcPts val="1889"/>
                        </a:lnSpc>
                      </a:pPr>
                      <a:r>
                        <a:rPr sz="1600" dirty="0">
                          <a:latin typeface="Courier New"/>
                          <a:cs typeface="Courier New"/>
                        </a:rPr>
                        <a:t>20</a:t>
                      </a:r>
                      <a:r>
                        <a:rPr sz="1600" spc="45" dirty="0">
                          <a:latin typeface="Courier New"/>
                          <a:cs typeface="Courier New"/>
                        </a:rPr>
                        <a:t> </a:t>
                      </a:r>
                      <a:r>
                        <a:rPr sz="1600" dirty="0">
                          <a:solidFill>
                            <a:srgbClr val="3333CC"/>
                          </a:solidFill>
                          <a:latin typeface="Courier New"/>
                          <a:cs typeface="Courier New"/>
                        </a:rPr>
                        <a:t>sp</a:t>
                      </a:r>
                      <a:endParaRPr sz="1600">
                        <a:latin typeface="Courier New"/>
                        <a:cs typeface="Courier New"/>
                      </a:endParaRPr>
                    </a:p>
                    <a:p>
                      <a:pPr marL="68580">
                        <a:lnSpc>
                          <a:spcPct val="100000"/>
                        </a:lnSpc>
                        <a:spcBef>
                          <a:spcPts val="80"/>
                        </a:spcBef>
                        <a:tabLst>
                          <a:tab pos="509905" algn="l"/>
                        </a:tabLst>
                      </a:pPr>
                      <a:r>
                        <a:rPr sz="1600" dirty="0">
                          <a:latin typeface="Courier New"/>
                          <a:cs typeface="Courier New"/>
                        </a:rPr>
                        <a:t>21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80"/>
                        </a:spcBef>
                        <a:tabLst>
                          <a:tab pos="509905" algn="l"/>
                        </a:tabLst>
                      </a:pPr>
                      <a:r>
                        <a:rPr sz="1600" dirty="0">
                          <a:latin typeface="Courier New"/>
                          <a:cs typeface="Courier New"/>
                        </a:rPr>
                        <a:t>22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90"/>
                        </a:spcBef>
                        <a:tabLst>
                          <a:tab pos="509905" algn="l"/>
                        </a:tabLst>
                      </a:pPr>
                      <a:r>
                        <a:rPr sz="1600" dirty="0">
                          <a:latin typeface="Courier New"/>
                          <a:cs typeface="Courier New"/>
                        </a:rPr>
                        <a:t>23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70"/>
                        </a:spcBef>
                        <a:tabLst>
                          <a:tab pos="509905" algn="l"/>
                        </a:tabLst>
                      </a:pPr>
                      <a:r>
                        <a:rPr sz="1600" dirty="0">
                          <a:latin typeface="Courier New"/>
                          <a:cs typeface="Courier New"/>
                        </a:rPr>
                        <a:t>24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90"/>
                        </a:spcBef>
                        <a:tabLst>
                          <a:tab pos="509905" algn="l"/>
                        </a:tabLst>
                      </a:pPr>
                      <a:r>
                        <a:rPr sz="1600" dirty="0">
                          <a:latin typeface="Courier New"/>
                          <a:cs typeface="Courier New"/>
                        </a:rPr>
                        <a:t>25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70"/>
                        </a:spcBef>
                        <a:tabLst>
                          <a:tab pos="509905" algn="l"/>
                        </a:tabLst>
                      </a:pPr>
                      <a:r>
                        <a:rPr sz="1600" dirty="0">
                          <a:latin typeface="Courier New"/>
                          <a:cs typeface="Courier New"/>
                        </a:rPr>
                        <a:t>26	</a:t>
                      </a:r>
                      <a:r>
                        <a:rPr sz="1600" dirty="0">
                          <a:solidFill>
                            <a:srgbClr val="3333CC"/>
                          </a:solidFill>
                          <a:latin typeface="Courier New"/>
                          <a:cs typeface="Courier New"/>
                        </a:rPr>
                        <a:t>&amp;</a:t>
                      </a:r>
                      <a:endParaRPr sz="1600">
                        <a:latin typeface="Courier New"/>
                        <a:cs typeface="Courier New"/>
                      </a:endParaRPr>
                    </a:p>
                    <a:p>
                      <a:pPr marL="68580">
                        <a:lnSpc>
                          <a:spcPct val="100000"/>
                        </a:lnSpc>
                        <a:spcBef>
                          <a:spcPts val="80"/>
                        </a:spcBef>
                        <a:tabLst>
                          <a:tab pos="509905" algn="l"/>
                        </a:tabLst>
                      </a:pPr>
                      <a:r>
                        <a:rPr sz="1600" dirty="0">
                          <a:latin typeface="Courier New"/>
                          <a:cs typeface="Courier New"/>
                        </a:rPr>
                        <a:t>27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80"/>
                        </a:spcBef>
                        <a:tabLst>
                          <a:tab pos="509905" algn="l"/>
                        </a:tabLst>
                      </a:pPr>
                      <a:r>
                        <a:rPr sz="1600" dirty="0">
                          <a:latin typeface="Courier New"/>
                          <a:cs typeface="Courier New"/>
                        </a:rPr>
                        <a:t>28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80"/>
                        </a:spcBef>
                        <a:tabLst>
                          <a:tab pos="509905" algn="l"/>
                        </a:tabLst>
                      </a:pPr>
                      <a:r>
                        <a:rPr sz="1600" dirty="0">
                          <a:latin typeface="Courier New"/>
                          <a:cs typeface="Courier New"/>
                        </a:rPr>
                        <a:t>29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80"/>
                        </a:spcBef>
                        <a:tabLst>
                          <a:tab pos="509905" algn="l"/>
                        </a:tabLst>
                      </a:pPr>
                      <a:r>
                        <a:rPr sz="1600" dirty="0">
                          <a:latin typeface="Courier New"/>
                          <a:cs typeface="Courier New"/>
                        </a:rPr>
                        <a:t>2a	</a:t>
                      </a:r>
                      <a:r>
                        <a:rPr sz="1600" dirty="0">
                          <a:solidFill>
                            <a:srgbClr val="3333CC"/>
                          </a:solidFill>
                          <a:latin typeface="Courier New"/>
                          <a:cs typeface="Courier New"/>
                        </a:rPr>
                        <a:t>*</a:t>
                      </a:r>
                      <a:endParaRPr sz="1600">
                        <a:latin typeface="Courier New"/>
                        <a:cs typeface="Courier New"/>
                      </a:endParaRPr>
                    </a:p>
                    <a:p>
                      <a:pPr marL="68580">
                        <a:lnSpc>
                          <a:spcPct val="100000"/>
                        </a:lnSpc>
                        <a:spcBef>
                          <a:spcPts val="80"/>
                        </a:spcBef>
                        <a:tabLst>
                          <a:tab pos="509905" algn="l"/>
                        </a:tabLst>
                      </a:pPr>
                      <a:r>
                        <a:rPr sz="1600" dirty="0">
                          <a:latin typeface="Courier New"/>
                          <a:cs typeface="Courier New"/>
                        </a:rPr>
                        <a:t>2b	</a:t>
                      </a:r>
                      <a:r>
                        <a:rPr sz="1600" dirty="0">
                          <a:solidFill>
                            <a:srgbClr val="3333CC"/>
                          </a:solidFill>
                          <a:latin typeface="Courier New"/>
                          <a:cs typeface="Courier New"/>
                        </a:rPr>
                        <a: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tcPr>
                </a:tc>
                <a:tc hMerge="1">
                  <a:txBody>
                    <a:bodyPr/>
                    <a:lstStyle/>
                    <a:p>
                      <a:endParaRPr/>
                    </a:p>
                  </a:txBody>
                  <a:tcPr marL="0" marR="0" marT="0" marB="0"/>
                </a:tc>
                <a:tc gridSpan="2">
                  <a:txBody>
                    <a:bodyPr/>
                    <a:lstStyle/>
                    <a:p>
                      <a:pPr marL="67945">
                        <a:lnSpc>
                          <a:spcPts val="1889"/>
                        </a:lnSpc>
                        <a:tabLst>
                          <a:tab pos="509905" algn="l"/>
                        </a:tabLst>
                      </a:pPr>
                      <a:r>
                        <a:rPr sz="1600" dirty="0">
                          <a:latin typeface="Courier New"/>
                          <a:cs typeface="Courier New"/>
                        </a:rPr>
                        <a:t>30	</a:t>
                      </a:r>
                      <a:r>
                        <a:rPr sz="1600" dirty="0">
                          <a:solidFill>
                            <a:srgbClr val="3333CC"/>
                          </a:solidFill>
                          <a:latin typeface="Courier New"/>
                          <a:cs typeface="Courier New"/>
                        </a:rPr>
                        <a:t>0</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31	</a:t>
                      </a:r>
                      <a:r>
                        <a:rPr sz="1600" dirty="0">
                          <a:solidFill>
                            <a:srgbClr val="3333CC"/>
                          </a:solidFill>
                          <a:latin typeface="Courier New"/>
                          <a:cs typeface="Courier New"/>
                        </a:rPr>
                        <a:t>1</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32	</a:t>
                      </a:r>
                      <a:r>
                        <a:rPr sz="1600" dirty="0">
                          <a:solidFill>
                            <a:srgbClr val="3333CC"/>
                          </a:solidFill>
                          <a:latin typeface="Courier New"/>
                          <a:cs typeface="Courier New"/>
                        </a:rPr>
                        <a:t>2</a:t>
                      </a:r>
                      <a:endParaRPr sz="1600">
                        <a:latin typeface="Courier New"/>
                        <a:cs typeface="Courier New"/>
                      </a:endParaRPr>
                    </a:p>
                    <a:p>
                      <a:pPr marL="67945">
                        <a:lnSpc>
                          <a:spcPct val="100000"/>
                        </a:lnSpc>
                        <a:spcBef>
                          <a:spcPts val="90"/>
                        </a:spcBef>
                        <a:tabLst>
                          <a:tab pos="509905" algn="l"/>
                        </a:tabLst>
                      </a:pPr>
                      <a:r>
                        <a:rPr sz="1600" dirty="0">
                          <a:latin typeface="Courier New"/>
                          <a:cs typeface="Courier New"/>
                        </a:rPr>
                        <a:t>33	</a:t>
                      </a:r>
                      <a:r>
                        <a:rPr sz="1600" dirty="0">
                          <a:solidFill>
                            <a:srgbClr val="3333CC"/>
                          </a:solidFill>
                          <a:latin typeface="Courier New"/>
                          <a:cs typeface="Courier New"/>
                        </a:rPr>
                        <a:t>3</a:t>
                      </a:r>
                      <a:endParaRPr sz="1600">
                        <a:latin typeface="Courier New"/>
                        <a:cs typeface="Courier New"/>
                      </a:endParaRPr>
                    </a:p>
                    <a:p>
                      <a:pPr marL="67945">
                        <a:lnSpc>
                          <a:spcPct val="100000"/>
                        </a:lnSpc>
                        <a:spcBef>
                          <a:spcPts val="70"/>
                        </a:spcBef>
                        <a:tabLst>
                          <a:tab pos="509905" algn="l"/>
                        </a:tabLst>
                      </a:pPr>
                      <a:r>
                        <a:rPr sz="1600" dirty="0">
                          <a:latin typeface="Courier New"/>
                          <a:cs typeface="Courier New"/>
                        </a:rPr>
                        <a:t>34	</a:t>
                      </a:r>
                      <a:r>
                        <a:rPr sz="1600" dirty="0">
                          <a:solidFill>
                            <a:srgbClr val="3333CC"/>
                          </a:solidFill>
                          <a:latin typeface="Courier New"/>
                          <a:cs typeface="Courier New"/>
                        </a:rPr>
                        <a:t>4</a:t>
                      </a:r>
                      <a:endParaRPr sz="1600">
                        <a:latin typeface="Courier New"/>
                        <a:cs typeface="Courier New"/>
                      </a:endParaRPr>
                    </a:p>
                    <a:p>
                      <a:pPr marL="67945">
                        <a:lnSpc>
                          <a:spcPct val="100000"/>
                        </a:lnSpc>
                        <a:spcBef>
                          <a:spcPts val="90"/>
                        </a:spcBef>
                        <a:tabLst>
                          <a:tab pos="509905" algn="l"/>
                        </a:tabLst>
                      </a:pPr>
                      <a:r>
                        <a:rPr sz="1600" dirty="0">
                          <a:latin typeface="Courier New"/>
                          <a:cs typeface="Courier New"/>
                        </a:rPr>
                        <a:t>35	</a:t>
                      </a:r>
                      <a:r>
                        <a:rPr sz="1600" dirty="0">
                          <a:solidFill>
                            <a:srgbClr val="3333CC"/>
                          </a:solidFill>
                          <a:latin typeface="Courier New"/>
                          <a:cs typeface="Courier New"/>
                        </a:rPr>
                        <a:t>5</a:t>
                      </a:r>
                      <a:endParaRPr sz="1600">
                        <a:latin typeface="Courier New"/>
                        <a:cs typeface="Courier New"/>
                      </a:endParaRPr>
                    </a:p>
                    <a:p>
                      <a:pPr marL="67945">
                        <a:lnSpc>
                          <a:spcPct val="100000"/>
                        </a:lnSpc>
                        <a:spcBef>
                          <a:spcPts val="70"/>
                        </a:spcBef>
                        <a:tabLst>
                          <a:tab pos="509905" algn="l"/>
                        </a:tabLst>
                      </a:pPr>
                      <a:r>
                        <a:rPr sz="1600" dirty="0">
                          <a:latin typeface="Courier New"/>
                          <a:cs typeface="Courier New"/>
                        </a:rPr>
                        <a:t>36	</a:t>
                      </a:r>
                      <a:r>
                        <a:rPr sz="1600" dirty="0">
                          <a:solidFill>
                            <a:srgbClr val="3333CC"/>
                          </a:solidFill>
                          <a:latin typeface="Courier New"/>
                          <a:cs typeface="Courier New"/>
                        </a:rPr>
                        <a:t>6</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37	</a:t>
                      </a:r>
                      <a:r>
                        <a:rPr sz="1600" dirty="0">
                          <a:solidFill>
                            <a:srgbClr val="3333CC"/>
                          </a:solidFill>
                          <a:latin typeface="Courier New"/>
                          <a:cs typeface="Courier New"/>
                        </a:rPr>
                        <a:t>7</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38	</a:t>
                      </a:r>
                      <a:r>
                        <a:rPr sz="1600" dirty="0">
                          <a:solidFill>
                            <a:srgbClr val="3333CC"/>
                          </a:solidFill>
                          <a:latin typeface="Courier New"/>
                          <a:cs typeface="Courier New"/>
                        </a:rPr>
                        <a:t>8</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39	</a:t>
                      </a:r>
                      <a:r>
                        <a:rPr sz="1600" dirty="0">
                          <a:solidFill>
                            <a:srgbClr val="3333CC"/>
                          </a:solidFill>
                          <a:latin typeface="Courier New"/>
                          <a:cs typeface="Courier New"/>
                        </a:rPr>
                        <a:t>9</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3a	</a:t>
                      </a:r>
                      <a:r>
                        <a:rPr sz="1600" dirty="0">
                          <a:solidFill>
                            <a:srgbClr val="3333CC"/>
                          </a:solidFill>
                          <a:latin typeface="Courier New"/>
                          <a:cs typeface="Courier New"/>
                        </a:rPr>
                        <a:t>:</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3b	</a:t>
                      </a:r>
                      <a:r>
                        <a:rPr sz="1600" dirty="0">
                          <a:solidFill>
                            <a:srgbClr val="3333CC"/>
                          </a:solidFill>
                          <a:latin typeface="Courier New"/>
                          <a:cs typeface="Courier New"/>
                        </a:rPr>
                        <a: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tcPr>
                </a:tc>
                <a:tc hMerge="1">
                  <a:txBody>
                    <a:bodyPr/>
                    <a:lstStyle/>
                    <a:p>
                      <a:endParaRPr/>
                    </a:p>
                  </a:txBody>
                  <a:tcPr marL="0" marR="0" marT="0" marB="0"/>
                </a:tc>
                <a:tc gridSpan="2">
                  <a:txBody>
                    <a:bodyPr/>
                    <a:lstStyle/>
                    <a:p>
                      <a:pPr marL="67945">
                        <a:lnSpc>
                          <a:spcPts val="1889"/>
                        </a:lnSpc>
                        <a:tabLst>
                          <a:tab pos="509905" algn="l"/>
                        </a:tabLst>
                      </a:pPr>
                      <a:r>
                        <a:rPr sz="1600" dirty="0">
                          <a:latin typeface="Courier New"/>
                          <a:cs typeface="Courier New"/>
                        </a:rPr>
                        <a:t>40	</a:t>
                      </a:r>
                      <a:r>
                        <a:rPr sz="1600" dirty="0">
                          <a:solidFill>
                            <a:srgbClr val="3333CC"/>
                          </a:solidFill>
                          <a:latin typeface="Courier New"/>
                          <a:cs typeface="Courier New"/>
                        </a:rPr>
                        <a:t>@</a:t>
                      </a:r>
                      <a:endParaRPr sz="1600">
                        <a:latin typeface="Courier New"/>
                        <a:cs typeface="Courier New"/>
                      </a:endParaRPr>
                    </a:p>
                    <a:p>
                      <a:pPr marL="510540" indent="-442595">
                        <a:lnSpc>
                          <a:spcPct val="100000"/>
                        </a:lnSpc>
                        <a:spcBef>
                          <a:spcPts val="80"/>
                        </a:spcBef>
                        <a:buClr>
                          <a:srgbClr val="000000"/>
                        </a:buClr>
                        <a:buAutoNum type="arabicPlain" startAt="41"/>
                        <a:tabLst>
                          <a:tab pos="509905" algn="l"/>
                          <a:tab pos="510540" algn="l"/>
                        </a:tabLst>
                      </a:pPr>
                      <a:r>
                        <a:rPr sz="1600" dirty="0">
                          <a:solidFill>
                            <a:srgbClr val="3333CC"/>
                          </a:solidFill>
                          <a:latin typeface="Courier New"/>
                          <a:cs typeface="Courier New"/>
                        </a:rPr>
                        <a:t>A</a:t>
                      </a:r>
                      <a:endParaRPr sz="1600">
                        <a:latin typeface="Courier New"/>
                        <a:cs typeface="Courier New"/>
                      </a:endParaRPr>
                    </a:p>
                    <a:p>
                      <a:pPr marL="510540" indent="-442595">
                        <a:lnSpc>
                          <a:spcPct val="100000"/>
                        </a:lnSpc>
                        <a:spcBef>
                          <a:spcPts val="80"/>
                        </a:spcBef>
                        <a:buClr>
                          <a:srgbClr val="000000"/>
                        </a:buClr>
                        <a:buAutoNum type="arabicPlain" startAt="41"/>
                        <a:tabLst>
                          <a:tab pos="509905" algn="l"/>
                          <a:tab pos="510540" algn="l"/>
                        </a:tabLst>
                      </a:pPr>
                      <a:r>
                        <a:rPr sz="1600" dirty="0">
                          <a:solidFill>
                            <a:srgbClr val="3333CC"/>
                          </a:solidFill>
                          <a:latin typeface="Courier New"/>
                          <a:cs typeface="Courier New"/>
                        </a:rPr>
                        <a:t>B</a:t>
                      </a:r>
                      <a:endParaRPr sz="1600">
                        <a:latin typeface="Courier New"/>
                        <a:cs typeface="Courier New"/>
                      </a:endParaRPr>
                    </a:p>
                    <a:p>
                      <a:pPr marL="510540" indent="-442595">
                        <a:lnSpc>
                          <a:spcPct val="100000"/>
                        </a:lnSpc>
                        <a:spcBef>
                          <a:spcPts val="90"/>
                        </a:spcBef>
                        <a:buClr>
                          <a:srgbClr val="000000"/>
                        </a:buClr>
                        <a:buAutoNum type="arabicPlain" startAt="41"/>
                        <a:tabLst>
                          <a:tab pos="509905" algn="l"/>
                          <a:tab pos="510540" algn="l"/>
                        </a:tabLst>
                      </a:pPr>
                      <a:r>
                        <a:rPr sz="1600" dirty="0">
                          <a:solidFill>
                            <a:srgbClr val="3333CC"/>
                          </a:solidFill>
                          <a:latin typeface="Courier New"/>
                          <a:cs typeface="Courier New"/>
                        </a:rPr>
                        <a:t>C</a:t>
                      </a:r>
                      <a:endParaRPr sz="1600">
                        <a:latin typeface="Courier New"/>
                        <a:cs typeface="Courier New"/>
                      </a:endParaRPr>
                    </a:p>
                    <a:p>
                      <a:pPr marL="510540" indent="-442595">
                        <a:lnSpc>
                          <a:spcPct val="100000"/>
                        </a:lnSpc>
                        <a:spcBef>
                          <a:spcPts val="70"/>
                        </a:spcBef>
                        <a:buClr>
                          <a:srgbClr val="000000"/>
                        </a:buClr>
                        <a:buAutoNum type="arabicPlain" startAt="41"/>
                        <a:tabLst>
                          <a:tab pos="509905" algn="l"/>
                          <a:tab pos="510540" algn="l"/>
                        </a:tabLst>
                      </a:pPr>
                      <a:r>
                        <a:rPr sz="1600" dirty="0">
                          <a:solidFill>
                            <a:srgbClr val="3333CC"/>
                          </a:solidFill>
                          <a:latin typeface="Courier New"/>
                          <a:cs typeface="Courier New"/>
                        </a:rPr>
                        <a:t>D</a:t>
                      </a:r>
                      <a:endParaRPr sz="1600">
                        <a:latin typeface="Courier New"/>
                        <a:cs typeface="Courier New"/>
                      </a:endParaRPr>
                    </a:p>
                    <a:p>
                      <a:pPr marL="510540" indent="-442595">
                        <a:lnSpc>
                          <a:spcPct val="100000"/>
                        </a:lnSpc>
                        <a:spcBef>
                          <a:spcPts val="90"/>
                        </a:spcBef>
                        <a:buClr>
                          <a:srgbClr val="000000"/>
                        </a:buClr>
                        <a:buAutoNum type="arabicPlain" startAt="41"/>
                        <a:tabLst>
                          <a:tab pos="509905" algn="l"/>
                          <a:tab pos="510540" algn="l"/>
                        </a:tabLst>
                      </a:pPr>
                      <a:r>
                        <a:rPr sz="1600" dirty="0">
                          <a:solidFill>
                            <a:srgbClr val="3333CC"/>
                          </a:solidFill>
                          <a:latin typeface="Courier New"/>
                          <a:cs typeface="Courier New"/>
                        </a:rPr>
                        <a:t>E</a:t>
                      </a:r>
                      <a:endParaRPr sz="1600">
                        <a:latin typeface="Courier New"/>
                        <a:cs typeface="Courier New"/>
                      </a:endParaRPr>
                    </a:p>
                    <a:p>
                      <a:pPr marL="510540" indent="-442595">
                        <a:lnSpc>
                          <a:spcPct val="100000"/>
                        </a:lnSpc>
                        <a:spcBef>
                          <a:spcPts val="70"/>
                        </a:spcBef>
                        <a:buClr>
                          <a:srgbClr val="000000"/>
                        </a:buClr>
                        <a:buAutoNum type="arabicPlain" startAt="41"/>
                        <a:tabLst>
                          <a:tab pos="509905" algn="l"/>
                          <a:tab pos="510540" algn="l"/>
                        </a:tabLst>
                      </a:pPr>
                      <a:r>
                        <a:rPr sz="1600" dirty="0">
                          <a:solidFill>
                            <a:srgbClr val="3333CC"/>
                          </a:solidFill>
                          <a:latin typeface="Courier New"/>
                          <a:cs typeface="Courier New"/>
                        </a:rPr>
                        <a:t>F</a:t>
                      </a:r>
                      <a:endParaRPr sz="1600">
                        <a:latin typeface="Courier New"/>
                        <a:cs typeface="Courier New"/>
                      </a:endParaRPr>
                    </a:p>
                    <a:p>
                      <a:pPr marL="510540" indent="-442595">
                        <a:lnSpc>
                          <a:spcPct val="100000"/>
                        </a:lnSpc>
                        <a:spcBef>
                          <a:spcPts val="80"/>
                        </a:spcBef>
                        <a:buClr>
                          <a:srgbClr val="000000"/>
                        </a:buClr>
                        <a:buAutoNum type="arabicPlain" startAt="41"/>
                        <a:tabLst>
                          <a:tab pos="509905" algn="l"/>
                          <a:tab pos="510540" algn="l"/>
                        </a:tabLst>
                      </a:pPr>
                      <a:r>
                        <a:rPr sz="1600" dirty="0">
                          <a:solidFill>
                            <a:srgbClr val="3333CC"/>
                          </a:solidFill>
                          <a:latin typeface="Courier New"/>
                          <a:cs typeface="Courier New"/>
                        </a:rPr>
                        <a:t>G</a:t>
                      </a:r>
                      <a:endParaRPr sz="1600">
                        <a:latin typeface="Courier New"/>
                        <a:cs typeface="Courier New"/>
                      </a:endParaRPr>
                    </a:p>
                    <a:p>
                      <a:pPr marL="510540" indent="-442595">
                        <a:lnSpc>
                          <a:spcPct val="100000"/>
                        </a:lnSpc>
                        <a:spcBef>
                          <a:spcPts val="80"/>
                        </a:spcBef>
                        <a:buClr>
                          <a:srgbClr val="000000"/>
                        </a:buClr>
                        <a:buAutoNum type="arabicPlain" startAt="41"/>
                        <a:tabLst>
                          <a:tab pos="509905" algn="l"/>
                          <a:tab pos="510540" algn="l"/>
                        </a:tabLst>
                      </a:pPr>
                      <a:r>
                        <a:rPr sz="1600" dirty="0">
                          <a:solidFill>
                            <a:srgbClr val="3333CC"/>
                          </a:solidFill>
                          <a:latin typeface="Courier New"/>
                          <a:cs typeface="Courier New"/>
                        </a:rPr>
                        <a:t>H</a:t>
                      </a:r>
                      <a:endParaRPr sz="1600">
                        <a:latin typeface="Courier New"/>
                        <a:cs typeface="Courier New"/>
                      </a:endParaRPr>
                    </a:p>
                    <a:p>
                      <a:pPr marL="510540" indent="-442595">
                        <a:lnSpc>
                          <a:spcPct val="100000"/>
                        </a:lnSpc>
                        <a:spcBef>
                          <a:spcPts val="80"/>
                        </a:spcBef>
                        <a:buClr>
                          <a:srgbClr val="000000"/>
                        </a:buClr>
                        <a:buAutoNum type="arabicPlain" startAt="41"/>
                        <a:tabLst>
                          <a:tab pos="509905" algn="l"/>
                          <a:tab pos="510540" algn="l"/>
                        </a:tabLst>
                      </a:pPr>
                      <a:r>
                        <a:rPr sz="1600" dirty="0">
                          <a:solidFill>
                            <a:srgbClr val="3333CC"/>
                          </a:solidFill>
                          <a:latin typeface="Courier New"/>
                          <a:cs typeface="Courier New"/>
                        </a:rPr>
                        <a:t>I</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4a	</a:t>
                      </a:r>
                      <a:r>
                        <a:rPr sz="1600" dirty="0">
                          <a:solidFill>
                            <a:srgbClr val="3333CC"/>
                          </a:solidFill>
                          <a:latin typeface="Courier New"/>
                          <a:cs typeface="Courier New"/>
                        </a:rPr>
                        <a:t>J</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4b	</a:t>
                      </a:r>
                      <a:r>
                        <a:rPr sz="1600" dirty="0">
                          <a:solidFill>
                            <a:srgbClr val="3333CC"/>
                          </a:solidFill>
                          <a:latin typeface="Courier New"/>
                          <a:cs typeface="Courier New"/>
                        </a:rPr>
                        <a:t>K</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tcPr>
                </a:tc>
                <a:tc hMerge="1">
                  <a:txBody>
                    <a:bodyPr/>
                    <a:lstStyle/>
                    <a:p>
                      <a:endParaRPr/>
                    </a:p>
                  </a:txBody>
                  <a:tcPr marL="0" marR="0" marT="0" marB="0"/>
                </a:tc>
                <a:tc gridSpan="2">
                  <a:txBody>
                    <a:bodyPr/>
                    <a:lstStyle/>
                    <a:p>
                      <a:pPr marL="510540" indent="-442595">
                        <a:lnSpc>
                          <a:spcPts val="1889"/>
                        </a:lnSpc>
                        <a:buAutoNum type="arabicPlain" startAt="50"/>
                        <a:tabLst>
                          <a:tab pos="509905" algn="l"/>
                          <a:tab pos="510540" algn="l"/>
                        </a:tabLst>
                      </a:pPr>
                      <a:r>
                        <a:rPr sz="1600" dirty="0">
                          <a:latin typeface="Courier New"/>
                          <a:cs typeface="Courier New"/>
                        </a:rPr>
                        <a:t>P</a:t>
                      </a:r>
                      <a:endParaRPr sz="1600">
                        <a:latin typeface="Courier New"/>
                        <a:cs typeface="Courier New"/>
                      </a:endParaRPr>
                    </a:p>
                    <a:p>
                      <a:pPr marL="510540" indent="-442595">
                        <a:lnSpc>
                          <a:spcPct val="100000"/>
                        </a:lnSpc>
                        <a:spcBef>
                          <a:spcPts val="80"/>
                        </a:spcBef>
                        <a:buAutoNum type="arabicPlain" startAt="50"/>
                        <a:tabLst>
                          <a:tab pos="509905" algn="l"/>
                          <a:tab pos="510540" algn="l"/>
                        </a:tabLst>
                      </a:pPr>
                      <a:r>
                        <a:rPr sz="1600" dirty="0">
                          <a:latin typeface="Courier New"/>
                          <a:cs typeface="Courier New"/>
                        </a:rPr>
                        <a:t>Q</a:t>
                      </a:r>
                      <a:endParaRPr sz="1600">
                        <a:latin typeface="Courier New"/>
                        <a:cs typeface="Courier New"/>
                      </a:endParaRPr>
                    </a:p>
                    <a:p>
                      <a:pPr marL="510540" indent="-442595">
                        <a:lnSpc>
                          <a:spcPct val="100000"/>
                        </a:lnSpc>
                        <a:spcBef>
                          <a:spcPts val="80"/>
                        </a:spcBef>
                        <a:buAutoNum type="arabicPlain" startAt="50"/>
                        <a:tabLst>
                          <a:tab pos="509905" algn="l"/>
                          <a:tab pos="510540" algn="l"/>
                        </a:tabLst>
                      </a:pPr>
                      <a:r>
                        <a:rPr sz="1600" dirty="0">
                          <a:latin typeface="Courier New"/>
                          <a:cs typeface="Courier New"/>
                        </a:rPr>
                        <a:t>R</a:t>
                      </a:r>
                      <a:endParaRPr sz="1600">
                        <a:latin typeface="Courier New"/>
                        <a:cs typeface="Courier New"/>
                      </a:endParaRPr>
                    </a:p>
                    <a:p>
                      <a:pPr marL="510540" indent="-442595">
                        <a:lnSpc>
                          <a:spcPct val="100000"/>
                        </a:lnSpc>
                        <a:spcBef>
                          <a:spcPts val="90"/>
                        </a:spcBef>
                        <a:buAutoNum type="arabicPlain" startAt="50"/>
                        <a:tabLst>
                          <a:tab pos="509905" algn="l"/>
                          <a:tab pos="510540" algn="l"/>
                        </a:tabLst>
                      </a:pPr>
                      <a:r>
                        <a:rPr sz="1600" dirty="0">
                          <a:latin typeface="Courier New"/>
                          <a:cs typeface="Courier New"/>
                        </a:rPr>
                        <a:t>S</a:t>
                      </a:r>
                      <a:endParaRPr sz="1600">
                        <a:latin typeface="Courier New"/>
                        <a:cs typeface="Courier New"/>
                      </a:endParaRPr>
                    </a:p>
                    <a:p>
                      <a:pPr marL="510540" indent="-442595">
                        <a:lnSpc>
                          <a:spcPct val="100000"/>
                        </a:lnSpc>
                        <a:spcBef>
                          <a:spcPts val="70"/>
                        </a:spcBef>
                        <a:buAutoNum type="arabicPlain" startAt="50"/>
                        <a:tabLst>
                          <a:tab pos="509905" algn="l"/>
                          <a:tab pos="510540" algn="l"/>
                        </a:tabLst>
                      </a:pPr>
                      <a:r>
                        <a:rPr sz="1600" dirty="0">
                          <a:latin typeface="Courier New"/>
                          <a:cs typeface="Courier New"/>
                        </a:rPr>
                        <a:t>T</a:t>
                      </a:r>
                      <a:endParaRPr sz="1600">
                        <a:latin typeface="Courier New"/>
                        <a:cs typeface="Courier New"/>
                      </a:endParaRPr>
                    </a:p>
                    <a:p>
                      <a:pPr marL="510540" indent="-442595">
                        <a:lnSpc>
                          <a:spcPct val="100000"/>
                        </a:lnSpc>
                        <a:spcBef>
                          <a:spcPts val="90"/>
                        </a:spcBef>
                        <a:buAutoNum type="arabicPlain" startAt="50"/>
                        <a:tabLst>
                          <a:tab pos="509905" algn="l"/>
                          <a:tab pos="510540" algn="l"/>
                        </a:tabLst>
                      </a:pPr>
                      <a:r>
                        <a:rPr sz="1600" dirty="0">
                          <a:latin typeface="Courier New"/>
                          <a:cs typeface="Courier New"/>
                        </a:rPr>
                        <a:t>U</a:t>
                      </a:r>
                      <a:endParaRPr sz="1600">
                        <a:latin typeface="Courier New"/>
                        <a:cs typeface="Courier New"/>
                      </a:endParaRPr>
                    </a:p>
                    <a:p>
                      <a:pPr marL="510540" indent="-442595">
                        <a:lnSpc>
                          <a:spcPct val="100000"/>
                        </a:lnSpc>
                        <a:spcBef>
                          <a:spcPts val="70"/>
                        </a:spcBef>
                        <a:buAutoNum type="arabicPlain" startAt="50"/>
                        <a:tabLst>
                          <a:tab pos="509905" algn="l"/>
                          <a:tab pos="510540" algn="l"/>
                        </a:tabLst>
                      </a:pPr>
                      <a:r>
                        <a:rPr sz="1600" dirty="0">
                          <a:latin typeface="Courier New"/>
                          <a:cs typeface="Courier New"/>
                        </a:rPr>
                        <a:t>V</a:t>
                      </a:r>
                      <a:endParaRPr sz="1600">
                        <a:latin typeface="Courier New"/>
                        <a:cs typeface="Courier New"/>
                      </a:endParaRPr>
                    </a:p>
                    <a:p>
                      <a:pPr marL="510540" indent="-442595">
                        <a:lnSpc>
                          <a:spcPct val="100000"/>
                        </a:lnSpc>
                        <a:spcBef>
                          <a:spcPts val="80"/>
                        </a:spcBef>
                        <a:buAutoNum type="arabicPlain" startAt="50"/>
                        <a:tabLst>
                          <a:tab pos="509905" algn="l"/>
                          <a:tab pos="510540" algn="l"/>
                        </a:tabLst>
                      </a:pPr>
                      <a:r>
                        <a:rPr sz="1600" dirty="0">
                          <a:latin typeface="Courier New"/>
                          <a:cs typeface="Courier New"/>
                        </a:rPr>
                        <a:t>W</a:t>
                      </a:r>
                      <a:endParaRPr sz="1600">
                        <a:latin typeface="Courier New"/>
                        <a:cs typeface="Courier New"/>
                      </a:endParaRPr>
                    </a:p>
                    <a:p>
                      <a:pPr marL="510540" indent="-442595">
                        <a:lnSpc>
                          <a:spcPct val="100000"/>
                        </a:lnSpc>
                        <a:spcBef>
                          <a:spcPts val="80"/>
                        </a:spcBef>
                        <a:buAutoNum type="arabicPlain" startAt="50"/>
                        <a:tabLst>
                          <a:tab pos="509905" algn="l"/>
                          <a:tab pos="510540" algn="l"/>
                        </a:tabLst>
                      </a:pPr>
                      <a:r>
                        <a:rPr sz="1600" dirty="0">
                          <a:latin typeface="Courier New"/>
                          <a:cs typeface="Courier New"/>
                        </a:rPr>
                        <a:t>X</a:t>
                      </a:r>
                      <a:endParaRPr sz="1600">
                        <a:latin typeface="Courier New"/>
                        <a:cs typeface="Courier New"/>
                      </a:endParaRPr>
                    </a:p>
                    <a:p>
                      <a:pPr marL="510540" indent="-442595">
                        <a:lnSpc>
                          <a:spcPct val="100000"/>
                        </a:lnSpc>
                        <a:spcBef>
                          <a:spcPts val="80"/>
                        </a:spcBef>
                        <a:buAutoNum type="arabicPlain" startAt="50"/>
                        <a:tabLst>
                          <a:tab pos="509905" algn="l"/>
                          <a:tab pos="510540" algn="l"/>
                        </a:tabLst>
                      </a:pPr>
                      <a:r>
                        <a:rPr sz="1600" dirty="0">
                          <a:latin typeface="Courier New"/>
                          <a:cs typeface="Courier New"/>
                        </a:rPr>
                        <a:t>Y</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5a	Z</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5b	[</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tcPr>
                </a:tc>
                <a:tc hMerge="1">
                  <a:txBody>
                    <a:bodyPr/>
                    <a:lstStyle/>
                    <a:p>
                      <a:endParaRPr/>
                    </a:p>
                  </a:txBody>
                  <a:tcPr marL="0" marR="0" marT="0" marB="0"/>
                </a:tc>
                <a:tc gridSpan="2">
                  <a:txBody>
                    <a:bodyPr/>
                    <a:lstStyle/>
                    <a:p>
                      <a:pPr marL="67945">
                        <a:lnSpc>
                          <a:spcPts val="1889"/>
                        </a:lnSpc>
                        <a:tabLst>
                          <a:tab pos="509905" algn="l"/>
                        </a:tabLst>
                      </a:pPr>
                      <a:r>
                        <a:rPr sz="1600" dirty="0">
                          <a:latin typeface="Courier New"/>
                          <a:cs typeface="Courier New"/>
                        </a:rPr>
                        <a:t>60	</a:t>
                      </a:r>
                      <a:r>
                        <a:rPr sz="1600" dirty="0">
                          <a:solidFill>
                            <a:srgbClr val="3333CC"/>
                          </a:solidFill>
                          <a:latin typeface="Courier New"/>
                          <a:cs typeface="Courier New"/>
                        </a:rPr>
                        <a:t>`</a:t>
                      </a:r>
                      <a:endParaRPr sz="1600">
                        <a:latin typeface="Courier New"/>
                        <a:cs typeface="Courier New"/>
                      </a:endParaRPr>
                    </a:p>
                    <a:p>
                      <a:pPr marL="510540" indent="-442595">
                        <a:lnSpc>
                          <a:spcPct val="100000"/>
                        </a:lnSpc>
                        <a:spcBef>
                          <a:spcPts val="80"/>
                        </a:spcBef>
                        <a:buClr>
                          <a:srgbClr val="000000"/>
                        </a:buClr>
                        <a:buAutoNum type="arabicPlain" startAt="61"/>
                        <a:tabLst>
                          <a:tab pos="509905" algn="l"/>
                          <a:tab pos="510540" algn="l"/>
                        </a:tabLst>
                      </a:pPr>
                      <a:r>
                        <a:rPr sz="1600" dirty="0">
                          <a:solidFill>
                            <a:srgbClr val="3333CC"/>
                          </a:solidFill>
                          <a:latin typeface="Courier New"/>
                          <a:cs typeface="Courier New"/>
                        </a:rPr>
                        <a:t>a</a:t>
                      </a:r>
                      <a:endParaRPr sz="1600">
                        <a:latin typeface="Courier New"/>
                        <a:cs typeface="Courier New"/>
                      </a:endParaRPr>
                    </a:p>
                    <a:p>
                      <a:pPr marL="510540" indent="-442595">
                        <a:lnSpc>
                          <a:spcPct val="100000"/>
                        </a:lnSpc>
                        <a:spcBef>
                          <a:spcPts val="80"/>
                        </a:spcBef>
                        <a:buClr>
                          <a:srgbClr val="000000"/>
                        </a:buClr>
                        <a:buAutoNum type="arabicPlain" startAt="61"/>
                        <a:tabLst>
                          <a:tab pos="509905" algn="l"/>
                          <a:tab pos="510540" algn="l"/>
                        </a:tabLst>
                      </a:pPr>
                      <a:r>
                        <a:rPr sz="1600" dirty="0">
                          <a:solidFill>
                            <a:srgbClr val="3333CC"/>
                          </a:solidFill>
                          <a:latin typeface="Courier New"/>
                          <a:cs typeface="Courier New"/>
                        </a:rPr>
                        <a:t>b</a:t>
                      </a:r>
                      <a:endParaRPr sz="1600">
                        <a:latin typeface="Courier New"/>
                        <a:cs typeface="Courier New"/>
                      </a:endParaRPr>
                    </a:p>
                    <a:p>
                      <a:pPr marL="510540" indent="-442595">
                        <a:lnSpc>
                          <a:spcPct val="100000"/>
                        </a:lnSpc>
                        <a:spcBef>
                          <a:spcPts val="90"/>
                        </a:spcBef>
                        <a:buClr>
                          <a:srgbClr val="000000"/>
                        </a:buClr>
                        <a:buAutoNum type="arabicPlain" startAt="61"/>
                        <a:tabLst>
                          <a:tab pos="509905" algn="l"/>
                          <a:tab pos="510540" algn="l"/>
                        </a:tabLst>
                      </a:pPr>
                      <a:r>
                        <a:rPr sz="1600" dirty="0">
                          <a:solidFill>
                            <a:srgbClr val="3333CC"/>
                          </a:solidFill>
                          <a:latin typeface="Courier New"/>
                          <a:cs typeface="Courier New"/>
                        </a:rPr>
                        <a:t>c</a:t>
                      </a:r>
                      <a:endParaRPr sz="1600">
                        <a:latin typeface="Courier New"/>
                        <a:cs typeface="Courier New"/>
                      </a:endParaRPr>
                    </a:p>
                    <a:p>
                      <a:pPr marL="510540" indent="-442595">
                        <a:lnSpc>
                          <a:spcPct val="100000"/>
                        </a:lnSpc>
                        <a:spcBef>
                          <a:spcPts val="70"/>
                        </a:spcBef>
                        <a:buClr>
                          <a:srgbClr val="000000"/>
                        </a:buClr>
                        <a:buAutoNum type="arabicPlain" startAt="61"/>
                        <a:tabLst>
                          <a:tab pos="509905" algn="l"/>
                          <a:tab pos="510540" algn="l"/>
                        </a:tabLst>
                      </a:pPr>
                      <a:r>
                        <a:rPr sz="1600" dirty="0">
                          <a:solidFill>
                            <a:srgbClr val="3333CC"/>
                          </a:solidFill>
                          <a:latin typeface="Courier New"/>
                          <a:cs typeface="Courier New"/>
                        </a:rPr>
                        <a:t>d</a:t>
                      </a:r>
                      <a:endParaRPr sz="1600">
                        <a:latin typeface="Courier New"/>
                        <a:cs typeface="Courier New"/>
                      </a:endParaRPr>
                    </a:p>
                    <a:p>
                      <a:pPr marL="510540" indent="-442595">
                        <a:lnSpc>
                          <a:spcPct val="100000"/>
                        </a:lnSpc>
                        <a:spcBef>
                          <a:spcPts val="90"/>
                        </a:spcBef>
                        <a:buClr>
                          <a:srgbClr val="000000"/>
                        </a:buClr>
                        <a:buAutoNum type="arabicPlain" startAt="61"/>
                        <a:tabLst>
                          <a:tab pos="509905" algn="l"/>
                          <a:tab pos="510540" algn="l"/>
                        </a:tabLst>
                      </a:pPr>
                      <a:r>
                        <a:rPr sz="1600" dirty="0">
                          <a:solidFill>
                            <a:srgbClr val="3333CC"/>
                          </a:solidFill>
                          <a:latin typeface="Courier New"/>
                          <a:cs typeface="Courier New"/>
                        </a:rPr>
                        <a:t>e</a:t>
                      </a:r>
                      <a:endParaRPr sz="1600">
                        <a:latin typeface="Courier New"/>
                        <a:cs typeface="Courier New"/>
                      </a:endParaRPr>
                    </a:p>
                    <a:p>
                      <a:pPr marL="510540" indent="-442595">
                        <a:lnSpc>
                          <a:spcPct val="100000"/>
                        </a:lnSpc>
                        <a:spcBef>
                          <a:spcPts val="70"/>
                        </a:spcBef>
                        <a:buClr>
                          <a:srgbClr val="000000"/>
                        </a:buClr>
                        <a:buAutoNum type="arabicPlain" startAt="61"/>
                        <a:tabLst>
                          <a:tab pos="509905" algn="l"/>
                          <a:tab pos="510540" algn="l"/>
                        </a:tabLst>
                      </a:pPr>
                      <a:r>
                        <a:rPr sz="1600" dirty="0">
                          <a:solidFill>
                            <a:srgbClr val="3333CC"/>
                          </a:solidFill>
                          <a:latin typeface="Courier New"/>
                          <a:cs typeface="Courier New"/>
                        </a:rPr>
                        <a:t>f</a:t>
                      </a:r>
                      <a:endParaRPr sz="1600">
                        <a:latin typeface="Courier New"/>
                        <a:cs typeface="Courier New"/>
                      </a:endParaRPr>
                    </a:p>
                    <a:p>
                      <a:pPr marL="510540" indent="-442595">
                        <a:lnSpc>
                          <a:spcPct val="100000"/>
                        </a:lnSpc>
                        <a:spcBef>
                          <a:spcPts val="80"/>
                        </a:spcBef>
                        <a:buClr>
                          <a:srgbClr val="000000"/>
                        </a:buClr>
                        <a:buAutoNum type="arabicPlain" startAt="61"/>
                        <a:tabLst>
                          <a:tab pos="509905" algn="l"/>
                          <a:tab pos="510540" algn="l"/>
                        </a:tabLst>
                      </a:pPr>
                      <a:r>
                        <a:rPr sz="1600" dirty="0">
                          <a:solidFill>
                            <a:srgbClr val="3333CC"/>
                          </a:solidFill>
                          <a:latin typeface="Courier New"/>
                          <a:cs typeface="Courier New"/>
                        </a:rPr>
                        <a:t>g</a:t>
                      </a:r>
                      <a:endParaRPr sz="1600">
                        <a:latin typeface="Courier New"/>
                        <a:cs typeface="Courier New"/>
                      </a:endParaRPr>
                    </a:p>
                    <a:p>
                      <a:pPr marL="510540" indent="-442595">
                        <a:lnSpc>
                          <a:spcPct val="100000"/>
                        </a:lnSpc>
                        <a:spcBef>
                          <a:spcPts val="80"/>
                        </a:spcBef>
                        <a:buClr>
                          <a:srgbClr val="000000"/>
                        </a:buClr>
                        <a:buAutoNum type="arabicPlain" startAt="61"/>
                        <a:tabLst>
                          <a:tab pos="509905" algn="l"/>
                          <a:tab pos="510540" algn="l"/>
                        </a:tabLst>
                      </a:pPr>
                      <a:r>
                        <a:rPr sz="1600" dirty="0">
                          <a:solidFill>
                            <a:srgbClr val="3333CC"/>
                          </a:solidFill>
                          <a:latin typeface="Courier New"/>
                          <a:cs typeface="Courier New"/>
                        </a:rPr>
                        <a:t>h</a:t>
                      </a:r>
                      <a:endParaRPr sz="1600">
                        <a:latin typeface="Courier New"/>
                        <a:cs typeface="Courier New"/>
                      </a:endParaRPr>
                    </a:p>
                    <a:p>
                      <a:pPr marL="510540" indent="-442595">
                        <a:lnSpc>
                          <a:spcPct val="100000"/>
                        </a:lnSpc>
                        <a:spcBef>
                          <a:spcPts val="80"/>
                        </a:spcBef>
                        <a:buClr>
                          <a:srgbClr val="000000"/>
                        </a:buClr>
                        <a:buAutoNum type="arabicPlain" startAt="61"/>
                        <a:tabLst>
                          <a:tab pos="509905" algn="l"/>
                          <a:tab pos="510540" algn="l"/>
                        </a:tabLst>
                      </a:pPr>
                      <a:r>
                        <a:rPr sz="1600" dirty="0">
                          <a:solidFill>
                            <a:srgbClr val="3333CC"/>
                          </a:solidFill>
                          <a:latin typeface="Courier New"/>
                          <a:cs typeface="Courier New"/>
                        </a:rPr>
                        <a:t>i</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6a	</a:t>
                      </a:r>
                      <a:r>
                        <a:rPr sz="1600" dirty="0">
                          <a:solidFill>
                            <a:srgbClr val="3333CC"/>
                          </a:solidFill>
                          <a:latin typeface="Courier New"/>
                          <a:cs typeface="Courier New"/>
                        </a:rPr>
                        <a:t>j</a:t>
                      </a:r>
                      <a:endParaRPr sz="1600">
                        <a:latin typeface="Courier New"/>
                        <a:cs typeface="Courier New"/>
                      </a:endParaRPr>
                    </a:p>
                    <a:p>
                      <a:pPr marL="67945">
                        <a:lnSpc>
                          <a:spcPct val="100000"/>
                        </a:lnSpc>
                        <a:spcBef>
                          <a:spcPts val="80"/>
                        </a:spcBef>
                        <a:tabLst>
                          <a:tab pos="509905" algn="l"/>
                        </a:tabLst>
                      </a:pPr>
                      <a:r>
                        <a:rPr sz="1600" dirty="0">
                          <a:latin typeface="Courier New"/>
                          <a:cs typeface="Courier New"/>
                        </a:rPr>
                        <a:t>6b	</a:t>
                      </a:r>
                      <a:r>
                        <a:rPr sz="1600" dirty="0">
                          <a:solidFill>
                            <a:srgbClr val="3333CC"/>
                          </a:solidFill>
                          <a:latin typeface="Courier New"/>
                          <a:cs typeface="Courier New"/>
                        </a:rPr>
                        <a:t>k</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tcPr>
                </a:tc>
                <a:tc hMerge="1">
                  <a:txBody>
                    <a:bodyPr/>
                    <a:lstStyle/>
                    <a:p>
                      <a:endParaRPr/>
                    </a:p>
                  </a:txBody>
                  <a:tcPr marL="0" marR="0" marT="0" marB="0"/>
                </a:tc>
                <a:tc gridSpan="2">
                  <a:txBody>
                    <a:bodyPr/>
                    <a:lstStyle/>
                    <a:p>
                      <a:pPr marL="510540" marR="85090" indent="-442595">
                        <a:lnSpc>
                          <a:spcPts val="1889"/>
                        </a:lnSpc>
                        <a:buClr>
                          <a:srgbClr val="000000"/>
                        </a:buClr>
                        <a:buAutoNum type="arabicPlain" startAt="70"/>
                        <a:tabLst>
                          <a:tab pos="509905" algn="l"/>
                          <a:tab pos="510540" algn="l"/>
                        </a:tabLst>
                      </a:pPr>
                      <a:r>
                        <a:rPr sz="1600" dirty="0">
                          <a:solidFill>
                            <a:srgbClr val="3333CC"/>
                          </a:solidFill>
                          <a:latin typeface="Courier New"/>
                          <a:cs typeface="Courier New"/>
                        </a:rPr>
                        <a:t>p</a:t>
                      </a:r>
                      <a:endParaRPr sz="1600">
                        <a:latin typeface="Courier New"/>
                        <a:cs typeface="Courier New"/>
                      </a:endParaRPr>
                    </a:p>
                    <a:p>
                      <a:pPr marL="510540" marR="85090" indent="-442595">
                        <a:lnSpc>
                          <a:spcPct val="100000"/>
                        </a:lnSpc>
                        <a:spcBef>
                          <a:spcPts val="80"/>
                        </a:spcBef>
                        <a:buClr>
                          <a:srgbClr val="000000"/>
                        </a:buClr>
                        <a:buAutoNum type="arabicPlain" startAt="70"/>
                        <a:tabLst>
                          <a:tab pos="509905" algn="l"/>
                          <a:tab pos="510540" algn="l"/>
                        </a:tabLst>
                      </a:pPr>
                      <a:r>
                        <a:rPr sz="1600" dirty="0">
                          <a:solidFill>
                            <a:srgbClr val="3333CC"/>
                          </a:solidFill>
                          <a:latin typeface="Courier New"/>
                          <a:cs typeface="Courier New"/>
                        </a:rPr>
                        <a:t>q</a:t>
                      </a:r>
                      <a:endParaRPr sz="1600">
                        <a:latin typeface="Courier New"/>
                        <a:cs typeface="Courier New"/>
                      </a:endParaRPr>
                    </a:p>
                    <a:p>
                      <a:pPr marL="510540" marR="85090" indent="-442595">
                        <a:lnSpc>
                          <a:spcPct val="100000"/>
                        </a:lnSpc>
                        <a:spcBef>
                          <a:spcPts val="80"/>
                        </a:spcBef>
                        <a:buClr>
                          <a:srgbClr val="000000"/>
                        </a:buClr>
                        <a:buAutoNum type="arabicPlain" startAt="70"/>
                        <a:tabLst>
                          <a:tab pos="509905" algn="l"/>
                          <a:tab pos="510540" algn="l"/>
                        </a:tabLst>
                      </a:pPr>
                      <a:r>
                        <a:rPr sz="1600" dirty="0">
                          <a:solidFill>
                            <a:srgbClr val="3333CC"/>
                          </a:solidFill>
                          <a:latin typeface="Courier New"/>
                          <a:cs typeface="Courier New"/>
                        </a:rPr>
                        <a:t>r</a:t>
                      </a:r>
                      <a:endParaRPr sz="1600">
                        <a:latin typeface="Courier New"/>
                        <a:cs typeface="Courier New"/>
                      </a:endParaRPr>
                    </a:p>
                    <a:p>
                      <a:pPr marL="510540" marR="85090" indent="-442595">
                        <a:lnSpc>
                          <a:spcPct val="100000"/>
                        </a:lnSpc>
                        <a:spcBef>
                          <a:spcPts val="90"/>
                        </a:spcBef>
                        <a:buClr>
                          <a:srgbClr val="000000"/>
                        </a:buClr>
                        <a:buAutoNum type="arabicPlain" startAt="70"/>
                        <a:tabLst>
                          <a:tab pos="509905" algn="l"/>
                          <a:tab pos="510540" algn="l"/>
                        </a:tabLst>
                      </a:pPr>
                      <a:r>
                        <a:rPr sz="1600" dirty="0">
                          <a:solidFill>
                            <a:srgbClr val="3333CC"/>
                          </a:solidFill>
                          <a:latin typeface="Courier New"/>
                          <a:cs typeface="Courier New"/>
                        </a:rPr>
                        <a:t>s</a:t>
                      </a:r>
                      <a:endParaRPr sz="1600">
                        <a:latin typeface="Courier New"/>
                        <a:cs typeface="Courier New"/>
                      </a:endParaRPr>
                    </a:p>
                    <a:p>
                      <a:pPr marL="510540" marR="85090" indent="-442595">
                        <a:lnSpc>
                          <a:spcPct val="100000"/>
                        </a:lnSpc>
                        <a:spcBef>
                          <a:spcPts val="70"/>
                        </a:spcBef>
                        <a:buClr>
                          <a:srgbClr val="000000"/>
                        </a:buClr>
                        <a:buAutoNum type="arabicPlain" startAt="70"/>
                        <a:tabLst>
                          <a:tab pos="509905" algn="l"/>
                          <a:tab pos="510540" algn="l"/>
                        </a:tabLst>
                      </a:pPr>
                      <a:r>
                        <a:rPr sz="1600" dirty="0">
                          <a:solidFill>
                            <a:srgbClr val="3333CC"/>
                          </a:solidFill>
                          <a:latin typeface="Courier New"/>
                          <a:cs typeface="Courier New"/>
                        </a:rPr>
                        <a:t>t</a:t>
                      </a:r>
                      <a:endParaRPr sz="1600">
                        <a:latin typeface="Courier New"/>
                        <a:cs typeface="Courier New"/>
                      </a:endParaRPr>
                    </a:p>
                    <a:p>
                      <a:pPr marL="510540" marR="85090" indent="-442595">
                        <a:lnSpc>
                          <a:spcPct val="100000"/>
                        </a:lnSpc>
                        <a:spcBef>
                          <a:spcPts val="90"/>
                        </a:spcBef>
                        <a:buClr>
                          <a:srgbClr val="000000"/>
                        </a:buClr>
                        <a:buAutoNum type="arabicPlain" startAt="70"/>
                        <a:tabLst>
                          <a:tab pos="509905" algn="l"/>
                          <a:tab pos="510540" algn="l"/>
                        </a:tabLst>
                      </a:pPr>
                      <a:r>
                        <a:rPr sz="1600" dirty="0">
                          <a:solidFill>
                            <a:srgbClr val="3333CC"/>
                          </a:solidFill>
                          <a:latin typeface="Courier New"/>
                          <a:cs typeface="Courier New"/>
                        </a:rPr>
                        <a:t>u</a:t>
                      </a:r>
                      <a:endParaRPr sz="1600">
                        <a:latin typeface="Courier New"/>
                        <a:cs typeface="Courier New"/>
                      </a:endParaRPr>
                    </a:p>
                    <a:p>
                      <a:pPr marL="510540" marR="85090" indent="-442595">
                        <a:lnSpc>
                          <a:spcPct val="100000"/>
                        </a:lnSpc>
                        <a:spcBef>
                          <a:spcPts val="70"/>
                        </a:spcBef>
                        <a:buClr>
                          <a:srgbClr val="000000"/>
                        </a:buClr>
                        <a:buAutoNum type="arabicPlain" startAt="70"/>
                        <a:tabLst>
                          <a:tab pos="509905" algn="l"/>
                          <a:tab pos="510540" algn="l"/>
                        </a:tabLst>
                      </a:pPr>
                      <a:r>
                        <a:rPr sz="1600" dirty="0">
                          <a:solidFill>
                            <a:srgbClr val="3333CC"/>
                          </a:solidFill>
                          <a:latin typeface="Courier New"/>
                          <a:cs typeface="Courier New"/>
                        </a:rPr>
                        <a:t>v</a:t>
                      </a:r>
                      <a:endParaRPr sz="1600">
                        <a:latin typeface="Courier New"/>
                        <a:cs typeface="Courier New"/>
                      </a:endParaRPr>
                    </a:p>
                    <a:p>
                      <a:pPr marL="510540" marR="85090" indent="-442595">
                        <a:lnSpc>
                          <a:spcPct val="100000"/>
                        </a:lnSpc>
                        <a:spcBef>
                          <a:spcPts val="80"/>
                        </a:spcBef>
                        <a:buClr>
                          <a:srgbClr val="000000"/>
                        </a:buClr>
                        <a:buAutoNum type="arabicPlain" startAt="70"/>
                        <a:tabLst>
                          <a:tab pos="509905" algn="l"/>
                          <a:tab pos="510540" algn="l"/>
                        </a:tabLst>
                      </a:pPr>
                      <a:r>
                        <a:rPr sz="1600" dirty="0">
                          <a:solidFill>
                            <a:srgbClr val="3333CC"/>
                          </a:solidFill>
                          <a:latin typeface="Courier New"/>
                          <a:cs typeface="Courier New"/>
                        </a:rPr>
                        <a:t>w</a:t>
                      </a:r>
                      <a:endParaRPr sz="1600">
                        <a:latin typeface="Courier New"/>
                        <a:cs typeface="Courier New"/>
                      </a:endParaRPr>
                    </a:p>
                    <a:p>
                      <a:pPr marL="510540" marR="85090" indent="-442595">
                        <a:lnSpc>
                          <a:spcPct val="100000"/>
                        </a:lnSpc>
                        <a:spcBef>
                          <a:spcPts val="80"/>
                        </a:spcBef>
                        <a:buClr>
                          <a:srgbClr val="000000"/>
                        </a:buClr>
                        <a:buAutoNum type="arabicPlain" startAt="70"/>
                        <a:tabLst>
                          <a:tab pos="509905" algn="l"/>
                          <a:tab pos="510540" algn="l"/>
                        </a:tabLst>
                      </a:pPr>
                      <a:r>
                        <a:rPr sz="1600" dirty="0">
                          <a:solidFill>
                            <a:srgbClr val="3333CC"/>
                          </a:solidFill>
                          <a:latin typeface="Courier New"/>
                          <a:cs typeface="Courier New"/>
                        </a:rPr>
                        <a:t>x</a:t>
                      </a:r>
                      <a:endParaRPr sz="1600">
                        <a:latin typeface="Courier New"/>
                        <a:cs typeface="Courier New"/>
                      </a:endParaRPr>
                    </a:p>
                    <a:p>
                      <a:pPr marL="510540" marR="85090" indent="-442595">
                        <a:lnSpc>
                          <a:spcPct val="100000"/>
                        </a:lnSpc>
                        <a:spcBef>
                          <a:spcPts val="80"/>
                        </a:spcBef>
                        <a:buClr>
                          <a:srgbClr val="000000"/>
                        </a:buClr>
                        <a:buAutoNum type="arabicPlain" startAt="70"/>
                        <a:tabLst>
                          <a:tab pos="509905" algn="l"/>
                          <a:tab pos="510540" algn="l"/>
                        </a:tabLst>
                      </a:pPr>
                      <a:r>
                        <a:rPr sz="1600" dirty="0">
                          <a:solidFill>
                            <a:srgbClr val="3333CC"/>
                          </a:solidFill>
                          <a:latin typeface="Courier New"/>
                          <a:cs typeface="Courier New"/>
                        </a:rPr>
                        <a:t>y</a:t>
                      </a:r>
                      <a:endParaRPr sz="1600">
                        <a:latin typeface="Courier New"/>
                        <a:cs typeface="Courier New"/>
                      </a:endParaRPr>
                    </a:p>
                    <a:p>
                      <a:pPr marL="67945" marR="85090">
                        <a:lnSpc>
                          <a:spcPct val="100000"/>
                        </a:lnSpc>
                        <a:spcBef>
                          <a:spcPts val="80"/>
                        </a:spcBef>
                        <a:tabLst>
                          <a:tab pos="509905" algn="l"/>
                        </a:tabLst>
                      </a:pPr>
                      <a:r>
                        <a:rPr sz="1600" dirty="0">
                          <a:latin typeface="Courier New"/>
                          <a:cs typeface="Courier New"/>
                        </a:rPr>
                        <a:t>7a	</a:t>
                      </a:r>
                      <a:r>
                        <a:rPr sz="1600" dirty="0">
                          <a:solidFill>
                            <a:srgbClr val="3333CC"/>
                          </a:solidFill>
                          <a:latin typeface="Courier New"/>
                          <a:cs typeface="Courier New"/>
                        </a:rPr>
                        <a:t>z</a:t>
                      </a:r>
                      <a:endParaRPr sz="1600">
                        <a:latin typeface="Courier New"/>
                        <a:cs typeface="Courier New"/>
                      </a:endParaRPr>
                    </a:p>
                    <a:p>
                      <a:pPr marL="67945" marR="85090">
                        <a:lnSpc>
                          <a:spcPct val="100000"/>
                        </a:lnSpc>
                        <a:spcBef>
                          <a:spcPts val="80"/>
                        </a:spcBef>
                        <a:tabLst>
                          <a:tab pos="509905" algn="l"/>
                        </a:tabLst>
                      </a:pPr>
                      <a:r>
                        <a:rPr sz="1600" dirty="0">
                          <a:latin typeface="Courier New"/>
                          <a:cs typeface="Courier New"/>
                        </a:rPr>
                        <a:t>7b	</a:t>
                      </a:r>
                      <a:r>
                        <a:rPr sz="1600" dirty="0">
                          <a:solidFill>
                            <a:srgbClr val="3333CC"/>
                          </a:solidFill>
                          <a:latin typeface="Courier New"/>
                          <a:cs typeface="Courier New"/>
                        </a:rPr>
                        <a:t>{</a:t>
                      </a:r>
                      <a:endParaRPr sz="1600">
                        <a:latin typeface="Courier New"/>
                        <a:cs typeface="Courier New"/>
                      </a:endParaRPr>
                    </a:p>
                  </a:txBody>
                  <a:tcPr marL="0" marR="0" marT="0" marB="0">
                    <a:lnL w="12700">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R="28575" algn="ctr">
                        <a:lnSpc>
                          <a:spcPts val="1750"/>
                        </a:lnSpc>
                      </a:pPr>
                      <a:r>
                        <a:rPr sz="1600" dirty="0">
                          <a:latin typeface="Courier New"/>
                          <a:cs typeface="Courier New"/>
                        </a:rPr>
                        <a:t>0c</a:t>
                      </a:r>
                      <a:endParaRPr sz="1600">
                        <a:latin typeface="Courier New"/>
                        <a:cs typeface="Courier New"/>
                      </a:endParaRPr>
                    </a:p>
                  </a:txBody>
                  <a:tcPr marL="0" marR="0" marT="0" marB="0"/>
                </a:tc>
                <a:tc>
                  <a:txBody>
                    <a:bodyPr/>
                    <a:lstStyle/>
                    <a:p>
                      <a:pPr algn="ctr">
                        <a:lnSpc>
                          <a:spcPts val="1750"/>
                        </a:lnSpc>
                      </a:pPr>
                      <a:r>
                        <a:rPr sz="1600" dirty="0">
                          <a:solidFill>
                            <a:srgbClr val="3333CC"/>
                          </a:solidFill>
                          <a:latin typeface="Courier New"/>
                          <a:cs typeface="Courier New"/>
                        </a:rPr>
                        <a:t>np</a:t>
                      </a:r>
                      <a:endParaRPr sz="1600">
                        <a:latin typeface="Courier New"/>
                        <a:cs typeface="Courier New"/>
                      </a:endParaRPr>
                    </a:p>
                  </a:txBody>
                  <a:tcPr marL="0" marR="0" marT="0" marB="0">
                    <a:lnR w="12700">
                      <a:solidFill>
                        <a:srgbClr val="000000"/>
                      </a:solidFill>
                      <a:prstDash val="solid"/>
                    </a:lnR>
                  </a:tcPr>
                </a:tc>
                <a:tc>
                  <a:txBody>
                    <a:bodyPr/>
                    <a:lstStyle/>
                    <a:p>
                      <a:pPr algn="ctr">
                        <a:lnSpc>
                          <a:spcPts val="1750"/>
                        </a:lnSpc>
                      </a:pPr>
                      <a:r>
                        <a:rPr sz="1600" dirty="0">
                          <a:latin typeface="Courier New"/>
                          <a:cs typeface="Courier New"/>
                        </a:rPr>
                        <a:t>1c</a:t>
                      </a:r>
                      <a:endParaRPr sz="1600">
                        <a:latin typeface="Courier New"/>
                        <a:cs typeface="Courier New"/>
                      </a:endParaRPr>
                    </a:p>
                  </a:txBody>
                  <a:tcPr marL="0" marR="0" marT="0" marB="0">
                    <a:lnL w="12700">
                      <a:solidFill>
                        <a:srgbClr val="000000"/>
                      </a:solidFill>
                      <a:prstDash val="solid"/>
                    </a:lnL>
                  </a:tcPr>
                </a:tc>
                <a:tc>
                  <a:txBody>
                    <a:bodyPr/>
                    <a:lstStyle/>
                    <a:p>
                      <a:pPr algn="ctr">
                        <a:lnSpc>
                          <a:spcPts val="1750"/>
                        </a:lnSpc>
                      </a:pPr>
                      <a:r>
                        <a:rPr sz="1600" dirty="0">
                          <a:solidFill>
                            <a:srgbClr val="3333CC"/>
                          </a:solidFill>
                          <a:latin typeface="Courier New"/>
                          <a:cs typeface="Courier New"/>
                        </a:rPr>
                        <a:t>fs</a:t>
                      </a:r>
                      <a:endParaRPr sz="1600">
                        <a:latin typeface="Courier New"/>
                        <a:cs typeface="Courier New"/>
                      </a:endParaRPr>
                    </a:p>
                  </a:txBody>
                  <a:tcPr marL="0" marR="0" marT="0" marB="0">
                    <a:lnR w="12700">
                      <a:solidFill>
                        <a:srgbClr val="000000"/>
                      </a:solidFill>
                      <a:prstDash val="solid"/>
                    </a:lnR>
                  </a:tcPr>
                </a:tc>
                <a:tc>
                  <a:txBody>
                    <a:bodyPr/>
                    <a:lstStyle/>
                    <a:p>
                      <a:pPr marL="68580">
                        <a:lnSpc>
                          <a:spcPts val="1750"/>
                        </a:lnSpc>
                      </a:pPr>
                      <a:r>
                        <a:rPr sz="1600" dirty="0">
                          <a:latin typeface="Courier New"/>
                          <a:cs typeface="Courier New"/>
                        </a:rPr>
                        <a:t>2c</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solidFill>
                            <a:srgbClr val="3333CC"/>
                          </a:solidFill>
                          <a:latin typeface="Courier New"/>
                          <a:cs typeface="Courier New"/>
                        </a:rPr>
                        <a:t>,</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3c</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solidFill>
                            <a:srgbClr val="3333CC"/>
                          </a:solidFill>
                          <a:latin typeface="Courier New"/>
                          <a:cs typeface="Courier New"/>
                        </a:rPr>
                        <a:t>&lt;</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4c</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solidFill>
                            <a:srgbClr val="3333CC"/>
                          </a:solidFill>
                          <a:latin typeface="Courier New"/>
                          <a:cs typeface="Courier New"/>
                        </a:rPr>
                        <a:t>L</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5c</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latin typeface="Courier New"/>
                          <a:cs typeface="Courier New"/>
                        </a:rPr>
                        <a:t>\</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6c</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solidFill>
                            <a:srgbClr val="3333CC"/>
                          </a:solidFill>
                          <a:latin typeface="Courier New"/>
                          <a:cs typeface="Courier New"/>
                        </a:rPr>
                        <a:t>l</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7c</a:t>
                      </a:r>
                      <a:endParaRPr sz="1600">
                        <a:latin typeface="Courier New"/>
                        <a:cs typeface="Courier New"/>
                      </a:endParaRPr>
                    </a:p>
                  </a:txBody>
                  <a:tcPr marL="0" marR="0" marT="0" marB="0">
                    <a:lnL w="12700">
                      <a:solidFill>
                        <a:srgbClr val="000000"/>
                      </a:solidFill>
                      <a:prstDash val="solid"/>
                    </a:lnL>
                  </a:tcPr>
                </a:tc>
                <a:tc>
                  <a:txBody>
                    <a:bodyPr/>
                    <a:lstStyle/>
                    <a:p>
                      <a:pPr marR="115570" algn="r">
                        <a:lnSpc>
                          <a:spcPts val="1750"/>
                        </a:lnSpc>
                      </a:pPr>
                      <a:r>
                        <a:rPr sz="1600" dirty="0">
                          <a:solidFill>
                            <a:srgbClr val="3333CC"/>
                          </a:solidFill>
                          <a:latin typeface="Courier New"/>
                          <a:cs typeface="Courier New"/>
                        </a:rPr>
                        <a:t>|</a:t>
                      </a:r>
                      <a:endParaRPr sz="1600">
                        <a:latin typeface="Courier New"/>
                        <a:cs typeface="Courier New"/>
                      </a:endParaRPr>
                    </a:p>
                  </a:txBody>
                  <a:tcPr marL="0" marR="0" marT="0" marB="0"/>
                </a:tc>
                <a:extLst>
                  <a:ext uri="{0D108BD9-81ED-4DB2-BD59-A6C34878D82A}">
                    <a16:rowId xmlns:a16="http://schemas.microsoft.com/office/drawing/2014/main" val="10001"/>
                  </a:ext>
                </a:extLst>
              </a:tr>
              <a:tr h="254000">
                <a:tc>
                  <a:txBody>
                    <a:bodyPr/>
                    <a:lstStyle/>
                    <a:p>
                      <a:pPr marR="28575" algn="ctr">
                        <a:lnSpc>
                          <a:spcPts val="1739"/>
                        </a:lnSpc>
                      </a:pPr>
                      <a:r>
                        <a:rPr sz="1600" dirty="0">
                          <a:latin typeface="Courier New"/>
                          <a:cs typeface="Courier New"/>
                        </a:rPr>
                        <a:t>0d</a:t>
                      </a:r>
                      <a:endParaRPr sz="1600">
                        <a:latin typeface="Courier New"/>
                        <a:cs typeface="Courier New"/>
                      </a:endParaRPr>
                    </a:p>
                  </a:txBody>
                  <a:tcPr marL="0" marR="0" marT="0" marB="0"/>
                </a:tc>
                <a:tc>
                  <a:txBody>
                    <a:bodyPr/>
                    <a:lstStyle/>
                    <a:p>
                      <a:pPr algn="ctr">
                        <a:lnSpc>
                          <a:spcPts val="1739"/>
                        </a:lnSpc>
                      </a:pPr>
                      <a:r>
                        <a:rPr sz="1600" dirty="0">
                          <a:solidFill>
                            <a:srgbClr val="3333CC"/>
                          </a:solidFill>
                          <a:latin typeface="Courier New"/>
                          <a:cs typeface="Courier New"/>
                        </a:rPr>
                        <a:t>cr</a:t>
                      </a:r>
                      <a:endParaRPr sz="1600">
                        <a:latin typeface="Courier New"/>
                        <a:cs typeface="Courier New"/>
                      </a:endParaRPr>
                    </a:p>
                  </a:txBody>
                  <a:tcPr marL="0" marR="0" marT="0" marB="0">
                    <a:lnR w="12700">
                      <a:solidFill>
                        <a:srgbClr val="000000"/>
                      </a:solidFill>
                      <a:prstDash val="solid"/>
                    </a:lnR>
                  </a:tcPr>
                </a:tc>
                <a:tc>
                  <a:txBody>
                    <a:bodyPr/>
                    <a:lstStyle/>
                    <a:p>
                      <a:pPr algn="ctr">
                        <a:lnSpc>
                          <a:spcPts val="1739"/>
                        </a:lnSpc>
                      </a:pPr>
                      <a:r>
                        <a:rPr sz="1600" dirty="0">
                          <a:latin typeface="Courier New"/>
                          <a:cs typeface="Courier New"/>
                        </a:rPr>
                        <a:t>1d</a:t>
                      </a:r>
                      <a:endParaRPr sz="1600">
                        <a:latin typeface="Courier New"/>
                        <a:cs typeface="Courier New"/>
                      </a:endParaRPr>
                    </a:p>
                  </a:txBody>
                  <a:tcPr marL="0" marR="0" marT="0" marB="0">
                    <a:lnL w="12700">
                      <a:solidFill>
                        <a:srgbClr val="000000"/>
                      </a:solidFill>
                      <a:prstDash val="solid"/>
                    </a:lnL>
                  </a:tcPr>
                </a:tc>
                <a:tc>
                  <a:txBody>
                    <a:bodyPr/>
                    <a:lstStyle/>
                    <a:p>
                      <a:pPr algn="ctr">
                        <a:lnSpc>
                          <a:spcPts val="1739"/>
                        </a:lnSpc>
                      </a:pPr>
                      <a:r>
                        <a:rPr sz="1600" dirty="0">
                          <a:solidFill>
                            <a:srgbClr val="3333CC"/>
                          </a:solidFill>
                          <a:latin typeface="Courier New"/>
                          <a:cs typeface="Courier New"/>
                        </a:rPr>
                        <a:t>gs</a:t>
                      </a:r>
                      <a:endParaRPr sz="1600">
                        <a:latin typeface="Courier New"/>
                        <a:cs typeface="Courier New"/>
                      </a:endParaRPr>
                    </a:p>
                  </a:txBody>
                  <a:tcPr marL="0" marR="0" marT="0" marB="0">
                    <a:lnR w="12700">
                      <a:solidFill>
                        <a:srgbClr val="000000"/>
                      </a:solidFill>
                      <a:prstDash val="solid"/>
                    </a:lnR>
                  </a:tcPr>
                </a:tc>
                <a:tc>
                  <a:txBody>
                    <a:bodyPr/>
                    <a:lstStyle/>
                    <a:p>
                      <a:pPr marL="68580">
                        <a:lnSpc>
                          <a:spcPts val="1739"/>
                        </a:lnSpc>
                      </a:pPr>
                      <a:r>
                        <a:rPr sz="1600" dirty="0">
                          <a:latin typeface="Courier New"/>
                          <a:cs typeface="Courier New"/>
                        </a:rPr>
                        <a:t>2d</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39"/>
                        </a:lnSpc>
                      </a:pPr>
                      <a:r>
                        <a:rPr sz="1600" dirty="0">
                          <a:solidFill>
                            <a:srgbClr val="3333CC"/>
                          </a:solidFill>
                          <a:latin typeface="Courier New"/>
                          <a:cs typeface="Courier New"/>
                        </a:rPr>
                        <a:t>-</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39"/>
                        </a:lnSpc>
                      </a:pPr>
                      <a:r>
                        <a:rPr sz="1600" dirty="0">
                          <a:latin typeface="Courier New"/>
                          <a:cs typeface="Courier New"/>
                        </a:rPr>
                        <a:t>3d</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39"/>
                        </a:lnSpc>
                      </a:pPr>
                      <a:r>
                        <a:rPr sz="1600" dirty="0">
                          <a:solidFill>
                            <a:srgbClr val="3333CC"/>
                          </a:solidFill>
                          <a:latin typeface="Courier New"/>
                          <a:cs typeface="Courier New"/>
                        </a:rPr>
                        <a:t>=</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39"/>
                        </a:lnSpc>
                      </a:pPr>
                      <a:r>
                        <a:rPr sz="1600" dirty="0">
                          <a:latin typeface="Courier New"/>
                          <a:cs typeface="Courier New"/>
                        </a:rPr>
                        <a:t>4d</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39"/>
                        </a:lnSpc>
                      </a:pPr>
                      <a:r>
                        <a:rPr sz="1600" dirty="0">
                          <a:solidFill>
                            <a:srgbClr val="3333CC"/>
                          </a:solidFill>
                          <a:latin typeface="Courier New"/>
                          <a:cs typeface="Courier New"/>
                        </a:rPr>
                        <a:t>M</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39"/>
                        </a:lnSpc>
                      </a:pPr>
                      <a:r>
                        <a:rPr sz="1600" dirty="0">
                          <a:latin typeface="Courier New"/>
                          <a:cs typeface="Courier New"/>
                        </a:rPr>
                        <a:t>5d</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39"/>
                        </a:lnSpc>
                      </a:pPr>
                      <a:r>
                        <a:rPr sz="1600" dirty="0">
                          <a:latin typeface="Courier New"/>
                          <a:cs typeface="Courier New"/>
                        </a:rPr>
                        <a:t>]</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39"/>
                        </a:lnSpc>
                      </a:pPr>
                      <a:r>
                        <a:rPr sz="1600" dirty="0">
                          <a:latin typeface="Courier New"/>
                          <a:cs typeface="Courier New"/>
                        </a:rPr>
                        <a:t>6d</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39"/>
                        </a:lnSpc>
                      </a:pPr>
                      <a:r>
                        <a:rPr sz="1600" dirty="0">
                          <a:solidFill>
                            <a:srgbClr val="3333CC"/>
                          </a:solidFill>
                          <a:latin typeface="Courier New"/>
                          <a:cs typeface="Courier New"/>
                        </a:rPr>
                        <a:t>m</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39"/>
                        </a:lnSpc>
                      </a:pPr>
                      <a:r>
                        <a:rPr sz="1600" dirty="0">
                          <a:latin typeface="Courier New"/>
                          <a:cs typeface="Courier New"/>
                        </a:rPr>
                        <a:t>7d</a:t>
                      </a:r>
                      <a:endParaRPr sz="1600">
                        <a:latin typeface="Courier New"/>
                        <a:cs typeface="Courier New"/>
                      </a:endParaRPr>
                    </a:p>
                  </a:txBody>
                  <a:tcPr marL="0" marR="0" marT="0" marB="0">
                    <a:lnL w="12700">
                      <a:solidFill>
                        <a:srgbClr val="000000"/>
                      </a:solidFill>
                      <a:prstDash val="solid"/>
                    </a:lnL>
                  </a:tcPr>
                </a:tc>
                <a:tc>
                  <a:txBody>
                    <a:bodyPr/>
                    <a:lstStyle/>
                    <a:p>
                      <a:pPr marR="115570" algn="r">
                        <a:lnSpc>
                          <a:spcPts val="1739"/>
                        </a:lnSpc>
                      </a:pPr>
                      <a:r>
                        <a:rPr sz="1600" dirty="0">
                          <a:solidFill>
                            <a:srgbClr val="3333CC"/>
                          </a:solidFill>
                          <a:latin typeface="Courier New"/>
                          <a:cs typeface="Courier New"/>
                        </a:rPr>
                        <a:t>}</a:t>
                      </a:r>
                      <a:endParaRPr sz="1600">
                        <a:latin typeface="Courier New"/>
                        <a:cs typeface="Courier New"/>
                      </a:endParaRPr>
                    </a:p>
                  </a:txBody>
                  <a:tcPr marL="0" marR="0" marT="0" marB="0"/>
                </a:tc>
                <a:extLst>
                  <a:ext uri="{0D108BD9-81ED-4DB2-BD59-A6C34878D82A}">
                    <a16:rowId xmlns:a16="http://schemas.microsoft.com/office/drawing/2014/main" val="10002"/>
                  </a:ext>
                </a:extLst>
              </a:tr>
              <a:tr h="489049">
                <a:tc>
                  <a:txBody>
                    <a:bodyPr/>
                    <a:lstStyle/>
                    <a:p>
                      <a:pPr marL="31750">
                        <a:lnSpc>
                          <a:spcPts val="1750"/>
                        </a:lnSpc>
                      </a:pPr>
                      <a:r>
                        <a:rPr sz="1600" dirty="0">
                          <a:latin typeface="Courier New"/>
                          <a:cs typeface="Courier New"/>
                        </a:rPr>
                        <a:t>0e</a:t>
                      </a:r>
                      <a:endParaRPr sz="1600">
                        <a:latin typeface="Courier New"/>
                        <a:cs typeface="Courier New"/>
                      </a:endParaRPr>
                    </a:p>
                    <a:p>
                      <a:pPr marL="31750">
                        <a:lnSpc>
                          <a:spcPct val="100000"/>
                        </a:lnSpc>
                        <a:spcBef>
                          <a:spcPts val="70"/>
                        </a:spcBef>
                      </a:pPr>
                      <a:r>
                        <a:rPr sz="1600" dirty="0">
                          <a:latin typeface="Courier New"/>
                          <a:cs typeface="Courier New"/>
                        </a:rPr>
                        <a:t>0f</a:t>
                      </a:r>
                      <a:endParaRPr sz="1600">
                        <a:latin typeface="Courier New"/>
                        <a:cs typeface="Courier New"/>
                      </a:endParaRPr>
                    </a:p>
                  </a:txBody>
                  <a:tcPr marL="0" marR="0" marT="0" marB="0"/>
                </a:tc>
                <a:tc>
                  <a:txBody>
                    <a:bodyPr/>
                    <a:lstStyle/>
                    <a:p>
                      <a:pPr marL="67945">
                        <a:lnSpc>
                          <a:spcPts val="1750"/>
                        </a:lnSpc>
                      </a:pPr>
                      <a:r>
                        <a:rPr sz="1600" dirty="0">
                          <a:solidFill>
                            <a:srgbClr val="3333CC"/>
                          </a:solidFill>
                          <a:latin typeface="Courier New"/>
                          <a:cs typeface="Courier New"/>
                        </a:rPr>
                        <a:t>so</a:t>
                      </a:r>
                      <a:endParaRPr sz="1600">
                        <a:latin typeface="Courier New"/>
                        <a:cs typeface="Courier New"/>
                      </a:endParaRPr>
                    </a:p>
                    <a:p>
                      <a:pPr marL="67945">
                        <a:lnSpc>
                          <a:spcPct val="100000"/>
                        </a:lnSpc>
                        <a:spcBef>
                          <a:spcPts val="70"/>
                        </a:spcBef>
                      </a:pPr>
                      <a:r>
                        <a:rPr sz="1600" dirty="0">
                          <a:solidFill>
                            <a:srgbClr val="3333CC"/>
                          </a:solidFill>
                          <a:latin typeface="Courier New"/>
                          <a:cs typeface="Courier New"/>
                        </a:rPr>
                        <a:t>si</a:t>
                      </a:r>
                      <a:endParaRPr sz="1600">
                        <a:latin typeface="Courier New"/>
                        <a:cs typeface="Courier New"/>
                      </a:endParaRPr>
                    </a:p>
                  </a:txBody>
                  <a:tcPr marL="0" marR="0" marT="0" marB="0">
                    <a:lnR w="12700">
                      <a:solidFill>
                        <a:srgbClr val="000000"/>
                      </a:solidFill>
                      <a:prstDash val="solid"/>
                    </a:lnR>
                  </a:tcPr>
                </a:tc>
                <a:tc>
                  <a:txBody>
                    <a:bodyPr/>
                    <a:lstStyle/>
                    <a:p>
                      <a:pPr marL="68580">
                        <a:lnSpc>
                          <a:spcPts val="1750"/>
                        </a:lnSpc>
                      </a:pPr>
                      <a:r>
                        <a:rPr sz="1600" dirty="0">
                          <a:latin typeface="Courier New"/>
                          <a:cs typeface="Courier New"/>
                        </a:rPr>
                        <a:t>1e</a:t>
                      </a:r>
                      <a:endParaRPr sz="1600">
                        <a:latin typeface="Courier New"/>
                        <a:cs typeface="Courier New"/>
                      </a:endParaRPr>
                    </a:p>
                    <a:p>
                      <a:pPr marL="68580">
                        <a:lnSpc>
                          <a:spcPct val="100000"/>
                        </a:lnSpc>
                        <a:spcBef>
                          <a:spcPts val="70"/>
                        </a:spcBef>
                      </a:pPr>
                      <a:r>
                        <a:rPr sz="1600" dirty="0">
                          <a:latin typeface="Courier New"/>
                          <a:cs typeface="Courier New"/>
                        </a:rPr>
                        <a:t>1f</a:t>
                      </a:r>
                      <a:endParaRPr sz="1600">
                        <a:latin typeface="Courier New"/>
                        <a:cs typeface="Courier New"/>
                      </a:endParaRPr>
                    </a:p>
                  </a:txBody>
                  <a:tcPr marL="0" marR="0" marT="0" marB="0">
                    <a:lnL w="12700">
                      <a:solidFill>
                        <a:srgbClr val="000000"/>
                      </a:solidFill>
                      <a:prstDash val="solid"/>
                    </a:lnL>
                  </a:tcPr>
                </a:tc>
                <a:tc>
                  <a:txBody>
                    <a:bodyPr/>
                    <a:lstStyle/>
                    <a:p>
                      <a:pPr marL="67945">
                        <a:lnSpc>
                          <a:spcPts val="1750"/>
                        </a:lnSpc>
                      </a:pPr>
                      <a:r>
                        <a:rPr sz="1600" dirty="0">
                          <a:solidFill>
                            <a:srgbClr val="3333CC"/>
                          </a:solidFill>
                          <a:latin typeface="Courier New"/>
                          <a:cs typeface="Courier New"/>
                        </a:rPr>
                        <a:t>rs</a:t>
                      </a:r>
                      <a:endParaRPr sz="1600">
                        <a:latin typeface="Courier New"/>
                        <a:cs typeface="Courier New"/>
                      </a:endParaRPr>
                    </a:p>
                    <a:p>
                      <a:pPr marL="67945">
                        <a:lnSpc>
                          <a:spcPct val="100000"/>
                        </a:lnSpc>
                        <a:spcBef>
                          <a:spcPts val="70"/>
                        </a:spcBef>
                      </a:pPr>
                      <a:r>
                        <a:rPr sz="1600" dirty="0">
                          <a:solidFill>
                            <a:srgbClr val="3333CC"/>
                          </a:solidFill>
                          <a:latin typeface="Courier New"/>
                          <a:cs typeface="Courier New"/>
                        </a:rPr>
                        <a:t>us</a:t>
                      </a:r>
                      <a:endParaRPr sz="1600">
                        <a:latin typeface="Courier New"/>
                        <a:cs typeface="Courier New"/>
                      </a:endParaRPr>
                    </a:p>
                  </a:txBody>
                  <a:tcPr marL="0" marR="0" marT="0" marB="0">
                    <a:lnR w="12700">
                      <a:solidFill>
                        <a:srgbClr val="000000"/>
                      </a:solidFill>
                      <a:prstDash val="solid"/>
                    </a:lnR>
                  </a:tcPr>
                </a:tc>
                <a:tc>
                  <a:txBody>
                    <a:bodyPr/>
                    <a:lstStyle/>
                    <a:p>
                      <a:pPr marL="68580">
                        <a:lnSpc>
                          <a:spcPts val="1750"/>
                        </a:lnSpc>
                      </a:pPr>
                      <a:r>
                        <a:rPr sz="1600" dirty="0">
                          <a:latin typeface="Courier New"/>
                          <a:cs typeface="Courier New"/>
                        </a:rPr>
                        <a:t>2e</a:t>
                      </a:r>
                      <a:endParaRPr sz="1600">
                        <a:latin typeface="Courier New"/>
                        <a:cs typeface="Courier New"/>
                      </a:endParaRPr>
                    </a:p>
                    <a:p>
                      <a:pPr marL="68580">
                        <a:lnSpc>
                          <a:spcPct val="100000"/>
                        </a:lnSpc>
                        <a:spcBef>
                          <a:spcPts val="70"/>
                        </a:spcBef>
                      </a:pPr>
                      <a:r>
                        <a:rPr sz="1600" dirty="0">
                          <a:latin typeface="Courier New"/>
                          <a:cs typeface="Courier New"/>
                        </a:rPr>
                        <a:t>2f</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solidFill>
                            <a:srgbClr val="3333CC"/>
                          </a:solidFill>
                          <a:latin typeface="Courier New"/>
                          <a:cs typeface="Courier New"/>
                        </a:rPr>
                        <a:t>.</a:t>
                      </a:r>
                      <a:endParaRPr sz="1600">
                        <a:latin typeface="Courier New"/>
                        <a:cs typeface="Courier New"/>
                      </a:endParaRPr>
                    </a:p>
                    <a:p>
                      <a:pPr marL="98425">
                        <a:lnSpc>
                          <a:spcPct val="100000"/>
                        </a:lnSpc>
                        <a:spcBef>
                          <a:spcPts val="70"/>
                        </a:spcBef>
                      </a:pPr>
                      <a:r>
                        <a:rPr sz="1600" dirty="0">
                          <a:solidFill>
                            <a:srgbClr val="3333CC"/>
                          </a:solidFill>
                          <a:latin typeface="Courier New"/>
                          <a:cs typeface="Courier New"/>
                        </a:rPr>
                        <a:t>/</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3e</a:t>
                      </a:r>
                      <a:endParaRPr sz="1600">
                        <a:latin typeface="Courier New"/>
                        <a:cs typeface="Courier New"/>
                      </a:endParaRPr>
                    </a:p>
                    <a:p>
                      <a:pPr marL="67945">
                        <a:lnSpc>
                          <a:spcPct val="100000"/>
                        </a:lnSpc>
                        <a:spcBef>
                          <a:spcPts val="70"/>
                        </a:spcBef>
                      </a:pPr>
                      <a:r>
                        <a:rPr sz="1600" dirty="0">
                          <a:latin typeface="Courier New"/>
                          <a:cs typeface="Courier New"/>
                        </a:rPr>
                        <a:t>3f</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solidFill>
                            <a:srgbClr val="3333CC"/>
                          </a:solidFill>
                          <a:latin typeface="Courier New"/>
                          <a:cs typeface="Courier New"/>
                        </a:rPr>
                        <a:t>&gt;</a:t>
                      </a:r>
                      <a:endParaRPr sz="1600">
                        <a:latin typeface="Courier New"/>
                        <a:cs typeface="Courier New"/>
                      </a:endParaRPr>
                    </a:p>
                    <a:p>
                      <a:pPr marL="98425">
                        <a:lnSpc>
                          <a:spcPct val="100000"/>
                        </a:lnSpc>
                        <a:spcBef>
                          <a:spcPts val="70"/>
                        </a:spcBef>
                      </a:pPr>
                      <a:r>
                        <a:rPr sz="1600" dirty="0">
                          <a:solidFill>
                            <a:srgbClr val="3333CC"/>
                          </a:solidFill>
                          <a:latin typeface="Courier New"/>
                          <a:cs typeface="Courier New"/>
                        </a:rPr>
                        <a:t>?</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4e</a:t>
                      </a:r>
                      <a:endParaRPr sz="1600">
                        <a:latin typeface="Courier New"/>
                        <a:cs typeface="Courier New"/>
                      </a:endParaRPr>
                    </a:p>
                    <a:p>
                      <a:pPr marL="67945">
                        <a:lnSpc>
                          <a:spcPct val="100000"/>
                        </a:lnSpc>
                        <a:spcBef>
                          <a:spcPts val="70"/>
                        </a:spcBef>
                      </a:pPr>
                      <a:r>
                        <a:rPr sz="1600" dirty="0">
                          <a:latin typeface="Courier New"/>
                          <a:cs typeface="Courier New"/>
                        </a:rPr>
                        <a:t>4f</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solidFill>
                            <a:srgbClr val="3333CC"/>
                          </a:solidFill>
                          <a:latin typeface="Courier New"/>
                          <a:cs typeface="Courier New"/>
                        </a:rPr>
                        <a:t>N</a:t>
                      </a:r>
                      <a:endParaRPr sz="1600">
                        <a:latin typeface="Courier New"/>
                        <a:cs typeface="Courier New"/>
                      </a:endParaRPr>
                    </a:p>
                    <a:p>
                      <a:pPr marL="98425">
                        <a:lnSpc>
                          <a:spcPct val="100000"/>
                        </a:lnSpc>
                        <a:spcBef>
                          <a:spcPts val="70"/>
                        </a:spcBef>
                      </a:pPr>
                      <a:r>
                        <a:rPr sz="1600" dirty="0">
                          <a:solidFill>
                            <a:srgbClr val="3333CC"/>
                          </a:solidFill>
                          <a:latin typeface="Courier New"/>
                          <a:cs typeface="Courier New"/>
                        </a:rPr>
                        <a:t>O</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5e</a:t>
                      </a:r>
                      <a:endParaRPr sz="1600">
                        <a:latin typeface="Courier New"/>
                        <a:cs typeface="Courier New"/>
                      </a:endParaRPr>
                    </a:p>
                    <a:p>
                      <a:pPr marL="67945">
                        <a:lnSpc>
                          <a:spcPct val="100000"/>
                        </a:lnSpc>
                        <a:spcBef>
                          <a:spcPts val="70"/>
                        </a:spcBef>
                      </a:pPr>
                      <a:r>
                        <a:rPr sz="1600" dirty="0">
                          <a:latin typeface="Courier New"/>
                          <a:cs typeface="Courier New"/>
                        </a:rPr>
                        <a:t>5f</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latin typeface="Courier New"/>
                          <a:cs typeface="Courier New"/>
                        </a:rPr>
                        <a:t>^</a:t>
                      </a:r>
                      <a:endParaRPr sz="1600">
                        <a:latin typeface="Courier New"/>
                        <a:cs typeface="Courier New"/>
                      </a:endParaRPr>
                    </a:p>
                    <a:p>
                      <a:pPr marL="98425">
                        <a:lnSpc>
                          <a:spcPct val="100000"/>
                        </a:lnSpc>
                        <a:spcBef>
                          <a:spcPts val="70"/>
                        </a:spcBef>
                      </a:pPr>
                      <a:r>
                        <a:rPr sz="1600" dirty="0">
                          <a:latin typeface="Courier New"/>
                          <a:cs typeface="Courier New"/>
                        </a:rPr>
                        <a:t>_</a:t>
                      </a:r>
                      <a:endParaRPr sz="1600">
                        <a:latin typeface="Courier New"/>
                        <a:cs typeface="Courier New"/>
                      </a:endParaRPr>
                    </a:p>
                  </a:txBody>
                  <a:tcPr marL="0" marR="0" marT="0" marB="0">
                    <a:lnR w="12700">
                      <a:solidFill>
                        <a:srgbClr val="000000"/>
                      </a:solidFill>
                      <a:prstDash val="solid"/>
                    </a:lnR>
                  </a:tcPr>
                </a:tc>
                <a:tc>
                  <a:txBody>
                    <a:bodyPr/>
                    <a:lstStyle/>
                    <a:p>
                      <a:pPr marL="67945">
                        <a:lnSpc>
                          <a:spcPts val="1750"/>
                        </a:lnSpc>
                      </a:pPr>
                      <a:r>
                        <a:rPr sz="1600" dirty="0">
                          <a:latin typeface="Courier New"/>
                          <a:cs typeface="Courier New"/>
                        </a:rPr>
                        <a:t>6e</a:t>
                      </a:r>
                      <a:endParaRPr sz="1600">
                        <a:latin typeface="Courier New"/>
                        <a:cs typeface="Courier New"/>
                      </a:endParaRPr>
                    </a:p>
                    <a:p>
                      <a:pPr marL="67945">
                        <a:lnSpc>
                          <a:spcPct val="100000"/>
                        </a:lnSpc>
                        <a:spcBef>
                          <a:spcPts val="70"/>
                        </a:spcBef>
                      </a:pPr>
                      <a:r>
                        <a:rPr sz="1600" dirty="0">
                          <a:latin typeface="Courier New"/>
                          <a:cs typeface="Courier New"/>
                        </a:rPr>
                        <a:t>6f</a:t>
                      </a:r>
                      <a:endParaRPr sz="1600">
                        <a:latin typeface="Courier New"/>
                        <a:cs typeface="Courier New"/>
                      </a:endParaRPr>
                    </a:p>
                  </a:txBody>
                  <a:tcPr marL="0" marR="0" marT="0" marB="0">
                    <a:lnL w="12700">
                      <a:solidFill>
                        <a:srgbClr val="000000"/>
                      </a:solidFill>
                      <a:prstDash val="solid"/>
                    </a:lnL>
                  </a:tcPr>
                </a:tc>
                <a:tc>
                  <a:txBody>
                    <a:bodyPr/>
                    <a:lstStyle/>
                    <a:p>
                      <a:pPr marL="98425">
                        <a:lnSpc>
                          <a:spcPts val="1750"/>
                        </a:lnSpc>
                      </a:pPr>
                      <a:r>
                        <a:rPr sz="1600" dirty="0">
                          <a:solidFill>
                            <a:srgbClr val="3333CC"/>
                          </a:solidFill>
                          <a:latin typeface="Courier New"/>
                          <a:cs typeface="Courier New"/>
                        </a:rPr>
                        <a:t>n</a:t>
                      </a:r>
                      <a:endParaRPr sz="1600">
                        <a:latin typeface="Courier New"/>
                        <a:cs typeface="Courier New"/>
                      </a:endParaRPr>
                    </a:p>
                    <a:p>
                      <a:pPr marL="98425">
                        <a:lnSpc>
                          <a:spcPct val="100000"/>
                        </a:lnSpc>
                        <a:spcBef>
                          <a:spcPts val="70"/>
                        </a:spcBef>
                      </a:pPr>
                      <a:r>
                        <a:rPr sz="1600" dirty="0">
                          <a:solidFill>
                            <a:srgbClr val="3333CC"/>
                          </a:solidFill>
                          <a:latin typeface="Courier New"/>
                          <a:cs typeface="Courier New"/>
                        </a:rPr>
                        <a:t>o</a:t>
                      </a:r>
                      <a:endParaRPr sz="1600">
                        <a:latin typeface="Courier New"/>
                        <a:cs typeface="Courier New"/>
                      </a:endParaRPr>
                    </a:p>
                  </a:txBody>
                  <a:tcPr marL="0" marR="0" marT="0" marB="0">
                    <a:lnR w="12700">
                      <a:solidFill>
                        <a:srgbClr val="000000"/>
                      </a:solidFill>
                      <a:prstDash val="solid"/>
                    </a:lnR>
                  </a:tcPr>
                </a:tc>
                <a:tc gridSpan="2">
                  <a:txBody>
                    <a:bodyPr/>
                    <a:lstStyle/>
                    <a:p>
                      <a:pPr marL="67945" marR="85090">
                        <a:lnSpc>
                          <a:spcPts val="1750"/>
                        </a:lnSpc>
                        <a:tabLst>
                          <a:tab pos="509905" algn="l"/>
                        </a:tabLst>
                      </a:pPr>
                      <a:r>
                        <a:rPr sz="1600" dirty="0">
                          <a:latin typeface="Courier New"/>
                          <a:cs typeface="Courier New"/>
                        </a:rPr>
                        <a:t>7e	</a:t>
                      </a:r>
                      <a:r>
                        <a:rPr sz="1600" dirty="0">
                          <a:solidFill>
                            <a:srgbClr val="3333CC"/>
                          </a:solidFill>
                          <a:latin typeface="Courier New"/>
                          <a:cs typeface="Courier New"/>
                        </a:rPr>
                        <a:t>~</a:t>
                      </a:r>
                      <a:endParaRPr sz="1600">
                        <a:latin typeface="Courier New"/>
                        <a:cs typeface="Courier New"/>
                      </a:endParaRPr>
                    </a:p>
                    <a:p>
                      <a:pPr marL="67945">
                        <a:lnSpc>
                          <a:spcPct val="100000"/>
                        </a:lnSpc>
                        <a:spcBef>
                          <a:spcPts val="70"/>
                        </a:spcBef>
                      </a:pPr>
                      <a:r>
                        <a:rPr sz="1600" dirty="0">
                          <a:latin typeface="Courier New"/>
                          <a:cs typeface="Courier New"/>
                        </a:rPr>
                        <a:t>7f</a:t>
                      </a:r>
                      <a:r>
                        <a:rPr sz="1600" spc="-465" dirty="0">
                          <a:latin typeface="Courier New"/>
                          <a:cs typeface="Courier New"/>
                        </a:rPr>
                        <a:t> </a:t>
                      </a:r>
                      <a:r>
                        <a:rPr sz="1600" dirty="0">
                          <a:solidFill>
                            <a:srgbClr val="3333CC"/>
                          </a:solidFill>
                          <a:latin typeface="Courier New"/>
                          <a:cs typeface="Courier New"/>
                        </a:rPr>
                        <a:t>del</a:t>
                      </a:r>
                      <a:endParaRPr sz="1600">
                        <a:latin typeface="Courier New"/>
                        <a:cs typeface="Courier New"/>
                      </a:endParaRPr>
                    </a:p>
                  </a:txBody>
                  <a:tcPr marL="0" marR="0" marT="0" marB="0">
                    <a:lnL w="12700">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31</a:t>
            </a:fld>
            <a:endParaRPr dirty="0"/>
          </a:p>
        </p:txBody>
      </p:sp>
      <p:sp>
        <p:nvSpPr>
          <p:cNvPr id="3" name="object 3"/>
          <p:cNvSpPr txBox="1">
            <a:spLocks noGrp="1"/>
          </p:cNvSpPr>
          <p:nvPr>
            <p:ph type="title"/>
          </p:nvPr>
        </p:nvSpPr>
        <p:spPr>
          <a:xfrm>
            <a:off x="306070" y="635000"/>
            <a:ext cx="6167120" cy="452120"/>
          </a:xfrm>
          <a:prstGeom prst="rect">
            <a:avLst/>
          </a:prstGeom>
        </p:spPr>
        <p:txBody>
          <a:bodyPr vert="horz" wrap="square" lIns="0" tIns="12700" rIns="0" bIns="0" rtlCol="0">
            <a:spAutoFit/>
          </a:bodyPr>
          <a:lstStyle/>
          <a:p>
            <a:pPr marL="12700">
              <a:lnSpc>
                <a:spcPct val="100000"/>
              </a:lnSpc>
              <a:spcBef>
                <a:spcPts val="100"/>
              </a:spcBef>
            </a:pPr>
            <a:r>
              <a:rPr spc="-5" dirty="0"/>
              <a:t>Interesting Properties of ASCII</a:t>
            </a:r>
            <a:r>
              <a:rPr spc="-25" dirty="0"/>
              <a:t> </a:t>
            </a:r>
            <a:r>
              <a:rPr spc="-10" dirty="0"/>
              <a:t>Code</a:t>
            </a:r>
          </a:p>
        </p:txBody>
      </p:sp>
      <p:sp>
        <p:nvSpPr>
          <p:cNvPr id="4" name="object 4"/>
          <p:cNvSpPr txBox="1"/>
          <p:nvPr/>
        </p:nvSpPr>
        <p:spPr>
          <a:xfrm>
            <a:off x="306070" y="1154429"/>
            <a:ext cx="8274684" cy="3609321"/>
          </a:xfrm>
          <a:prstGeom prst="rect">
            <a:avLst/>
          </a:prstGeom>
        </p:spPr>
        <p:txBody>
          <a:bodyPr vert="horz" wrap="square" lIns="0" tIns="38735" rIns="0" bIns="0" rtlCol="0">
            <a:spAutoFit/>
          </a:bodyPr>
          <a:lstStyle/>
          <a:p>
            <a:pPr>
              <a:lnSpc>
                <a:spcPct val="100000"/>
              </a:lnSpc>
              <a:spcBef>
                <a:spcPts val="10"/>
              </a:spcBef>
            </a:pPr>
            <a:endParaRPr sz="3400" dirty="0">
              <a:latin typeface="Arial"/>
              <a:cs typeface="Arial"/>
            </a:endParaRPr>
          </a:p>
          <a:p>
            <a:pPr marL="12700" marR="577215">
              <a:lnSpc>
                <a:spcPts val="2740"/>
              </a:lnSpc>
            </a:pPr>
            <a:r>
              <a:rPr sz="2400" b="1" spc="-5" dirty="0">
                <a:latin typeface="Arial"/>
                <a:cs typeface="Arial"/>
              </a:rPr>
              <a:t>What is </a:t>
            </a:r>
            <a:r>
              <a:rPr sz="2400" b="1" spc="5" dirty="0">
                <a:latin typeface="Arial"/>
                <a:cs typeface="Arial"/>
              </a:rPr>
              <a:t>the </a:t>
            </a:r>
            <a:r>
              <a:rPr sz="2400" b="1" spc="-5" dirty="0">
                <a:latin typeface="Arial"/>
                <a:cs typeface="Arial"/>
              </a:rPr>
              <a:t>difference </a:t>
            </a:r>
            <a:r>
              <a:rPr sz="2400" b="1" dirty="0">
                <a:latin typeface="Arial"/>
                <a:cs typeface="Arial"/>
              </a:rPr>
              <a:t>between </a:t>
            </a:r>
            <a:r>
              <a:rPr sz="2400" b="1" spc="-5" dirty="0">
                <a:latin typeface="Arial"/>
                <a:cs typeface="Arial"/>
              </a:rPr>
              <a:t>an upper-case </a:t>
            </a:r>
            <a:r>
              <a:rPr sz="2400" b="1" dirty="0">
                <a:latin typeface="Arial"/>
                <a:cs typeface="Arial"/>
              </a:rPr>
              <a:t>letter  ('A', 'B', …) </a:t>
            </a:r>
            <a:r>
              <a:rPr sz="2400" b="1" spc="-10" dirty="0">
                <a:latin typeface="Arial"/>
                <a:cs typeface="Arial"/>
              </a:rPr>
              <a:t>and </a:t>
            </a:r>
            <a:r>
              <a:rPr sz="2400" b="1" spc="5" dirty="0">
                <a:latin typeface="Arial"/>
                <a:cs typeface="Arial"/>
              </a:rPr>
              <a:t>its </a:t>
            </a:r>
            <a:r>
              <a:rPr sz="2400" b="1" dirty="0">
                <a:latin typeface="Arial"/>
                <a:cs typeface="Arial"/>
              </a:rPr>
              <a:t>lower-case </a:t>
            </a:r>
            <a:r>
              <a:rPr sz="2400" b="1" spc="-5" dirty="0">
                <a:latin typeface="Arial"/>
                <a:cs typeface="Arial"/>
              </a:rPr>
              <a:t>equivalent </a:t>
            </a:r>
            <a:r>
              <a:rPr sz="2400" b="1" dirty="0">
                <a:latin typeface="Arial"/>
                <a:cs typeface="Arial"/>
              </a:rPr>
              <a:t>('a', </a:t>
            </a:r>
            <a:r>
              <a:rPr sz="2400" b="1" spc="-5" dirty="0">
                <a:latin typeface="Arial"/>
                <a:cs typeface="Arial"/>
              </a:rPr>
              <a:t>'b', </a:t>
            </a:r>
            <a:r>
              <a:rPr sz="2400" b="1" dirty="0">
                <a:latin typeface="Arial"/>
                <a:cs typeface="Arial"/>
              </a:rPr>
              <a:t>…)?</a:t>
            </a:r>
            <a:endParaRPr sz="2400" dirty="0">
              <a:latin typeface="Arial"/>
              <a:cs typeface="Arial"/>
            </a:endParaRPr>
          </a:p>
          <a:p>
            <a:pPr>
              <a:lnSpc>
                <a:spcPct val="100000"/>
              </a:lnSpc>
              <a:spcBef>
                <a:spcPts val="30"/>
              </a:spcBef>
            </a:pPr>
            <a:endParaRPr sz="3400" dirty="0">
              <a:latin typeface="Arial"/>
              <a:cs typeface="Arial"/>
            </a:endParaRPr>
          </a:p>
          <a:p>
            <a:pPr marL="12700" marR="5080">
              <a:lnSpc>
                <a:spcPts val="2730"/>
              </a:lnSpc>
            </a:pPr>
            <a:r>
              <a:rPr sz="2400" b="1" spc="-5" dirty="0">
                <a:latin typeface="Arial"/>
                <a:cs typeface="Arial"/>
              </a:rPr>
              <a:t>Given </a:t>
            </a:r>
            <a:r>
              <a:rPr sz="2400" b="1" spc="10" dirty="0">
                <a:latin typeface="Arial"/>
                <a:cs typeface="Arial"/>
              </a:rPr>
              <a:t>two </a:t>
            </a:r>
            <a:r>
              <a:rPr sz="2400" b="1" spc="-5" dirty="0">
                <a:latin typeface="Arial"/>
                <a:cs typeface="Arial"/>
              </a:rPr>
              <a:t>ASCII characters, </a:t>
            </a:r>
            <a:r>
              <a:rPr sz="2400" b="1" dirty="0">
                <a:latin typeface="Arial"/>
                <a:cs typeface="Arial"/>
              </a:rPr>
              <a:t>how </a:t>
            </a:r>
            <a:r>
              <a:rPr sz="2400" b="1" spc="-5" dirty="0">
                <a:latin typeface="Arial"/>
                <a:cs typeface="Arial"/>
              </a:rPr>
              <a:t>do </a:t>
            </a:r>
            <a:r>
              <a:rPr sz="2400" b="1" spc="15" dirty="0">
                <a:latin typeface="Arial"/>
                <a:cs typeface="Arial"/>
              </a:rPr>
              <a:t>we </a:t>
            </a:r>
            <a:r>
              <a:rPr sz="2400" b="1" dirty="0">
                <a:latin typeface="Arial"/>
                <a:cs typeface="Arial"/>
              </a:rPr>
              <a:t>tell </a:t>
            </a:r>
            <a:r>
              <a:rPr sz="2400" b="1" spc="5" dirty="0">
                <a:latin typeface="Arial"/>
                <a:cs typeface="Arial"/>
              </a:rPr>
              <a:t>which </a:t>
            </a:r>
            <a:r>
              <a:rPr sz="2400" b="1" spc="-5" dirty="0">
                <a:latin typeface="Arial"/>
                <a:cs typeface="Arial"/>
              </a:rPr>
              <a:t>comes  </a:t>
            </a:r>
            <a:r>
              <a:rPr sz="2400" b="1" dirty="0">
                <a:latin typeface="Arial"/>
                <a:cs typeface="Arial"/>
              </a:rPr>
              <a:t>first </a:t>
            </a:r>
            <a:r>
              <a:rPr sz="2400" b="1" spc="-5" dirty="0">
                <a:latin typeface="Arial"/>
                <a:cs typeface="Arial"/>
              </a:rPr>
              <a:t>in alphabetical</a:t>
            </a:r>
            <a:r>
              <a:rPr sz="2400" b="1" spc="10" dirty="0">
                <a:latin typeface="Arial"/>
                <a:cs typeface="Arial"/>
              </a:rPr>
              <a:t> </a:t>
            </a:r>
            <a:r>
              <a:rPr sz="2400" b="1" spc="-5" dirty="0">
                <a:latin typeface="Arial"/>
                <a:cs typeface="Arial"/>
              </a:rPr>
              <a:t>order?</a:t>
            </a:r>
            <a:endParaRPr sz="2400" dirty="0">
              <a:latin typeface="Arial"/>
              <a:cs typeface="Arial"/>
            </a:endParaRPr>
          </a:p>
          <a:p>
            <a:pPr>
              <a:lnSpc>
                <a:spcPct val="100000"/>
              </a:lnSpc>
            </a:pPr>
            <a:endParaRPr sz="3150" dirty="0">
              <a:latin typeface="Arial"/>
              <a:cs typeface="Arial"/>
            </a:endParaRPr>
          </a:p>
          <a:p>
            <a:pPr marL="12700">
              <a:lnSpc>
                <a:spcPts val="2820"/>
              </a:lnSpc>
            </a:pPr>
            <a:r>
              <a:rPr sz="2400" b="1" spc="-5" dirty="0">
                <a:latin typeface="Arial"/>
                <a:cs typeface="Arial"/>
              </a:rPr>
              <a:t>Are 128 characters</a:t>
            </a:r>
            <a:r>
              <a:rPr sz="2400" b="1" dirty="0">
                <a:latin typeface="Arial"/>
                <a:cs typeface="Arial"/>
              </a:rPr>
              <a:t> </a:t>
            </a:r>
            <a:r>
              <a:rPr sz="2400" b="1" spc="-5" dirty="0">
                <a:latin typeface="Arial"/>
                <a:cs typeface="Arial"/>
              </a:rPr>
              <a:t>enough?</a:t>
            </a:r>
            <a:endParaRPr sz="2400" dirty="0">
              <a:latin typeface="Arial"/>
              <a:cs typeface="Arial"/>
            </a:endParaRPr>
          </a:p>
          <a:p>
            <a:pPr marL="12700">
              <a:lnSpc>
                <a:spcPts val="2340"/>
              </a:lnSpc>
            </a:pPr>
            <a:r>
              <a:rPr sz="2000" b="1" spc="5" dirty="0">
                <a:latin typeface="Arial"/>
                <a:cs typeface="Arial"/>
                <a:hlinkClick r:id="rId2"/>
              </a:rPr>
              <a:t>(http:</a:t>
            </a:r>
            <a:r>
              <a:rPr sz="2000" b="1" spc="5" dirty="0">
                <a:latin typeface="Arial"/>
                <a:cs typeface="Arial"/>
              </a:rPr>
              <a:t>/</a:t>
            </a:r>
            <a:r>
              <a:rPr sz="2000" b="1" spc="5" dirty="0">
                <a:latin typeface="Arial"/>
                <a:cs typeface="Arial"/>
                <a:hlinkClick r:id="rId2"/>
              </a:rPr>
              <a:t>/www.unicode.org/)</a:t>
            </a:r>
            <a:endParaRPr sz="2000" dirty="0">
              <a:latin typeface="Arial"/>
              <a:cs typeface="Arial"/>
            </a:endParaRPr>
          </a:p>
        </p:txBody>
      </p:sp>
      <p:sp>
        <p:nvSpPr>
          <p:cNvPr id="5" name="object 5"/>
          <p:cNvSpPr txBox="1"/>
          <p:nvPr/>
        </p:nvSpPr>
        <p:spPr>
          <a:xfrm>
            <a:off x="533400" y="5867400"/>
            <a:ext cx="5791200" cy="414020"/>
          </a:xfrm>
          <a:prstGeom prst="rect">
            <a:avLst/>
          </a:prstGeom>
          <a:ln w="9344">
            <a:solidFill>
              <a:srgbClr val="000000"/>
            </a:solidFill>
          </a:ln>
        </p:spPr>
        <p:txBody>
          <a:bodyPr vert="horz" wrap="square" lIns="0" tIns="35560" rIns="0" bIns="0" rtlCol="0">
            <a:spAutoFit/>
          </a:bodyPr>
          <a:lstStyle/>
          <a:p>
            <a:pPr marL="90170">
              <a:lnSpc>
                <a:spcPct val="100000"/>
              </a:lnSpc>
              <a:spcBef>
                <a:spcPts val="280"/>
              </a:spcBef>
            </a:pPr>
            <a:r>
              <a:rPr sz="2000" i="1" spc="-110" dirty="0">
                <a:latin typeface="Arial"/>
                <a:cs typeface="Arial"/>
              </a:rPr>
              <a:t>No </a:t>
            </a:r>
            <a:r>
              <a:rPr sz="2000" i="1" spc="-70" dirty="0">
                <a:latin typeface="Arial"/>
                <a:cs typeface="Arial"/>
              </a:rPr>
              <a:t>new </a:t>
            </a:r>
            <a:r>
              <a:rPr sz="2000" i="1" spc="-35" dirty="0">
                <a:latin typeface="Arial"/>
                <a:cs typeface="Arial"/>
              </a:rPr>
              <a:t>operations </a:t>
            </a:r>
            <a:r>
              <a:rPr sz="2000" i="1" spc="-165" dirty="0">
                <a:latin typeface="Arial"/>
                <a:cs typeface="Arial"/>
              </a:rPr>
              <a:t>-- </a:t>
            </a:r>
            <a:r>
              <a:rPr sz="2000" i="1" spc="-30" dirty="0">
                <a:latin typeface="Arial"/>
                <a:cs typeface="Arial"/>
              </a:rPr>
              <a:t>integer </a:t>
            </a:r>
            <a:r>
              <a:rPr sz="2000" i="1" spc="-15" dirty="0">
                <a:latin typeface="Arial"/>
                <a:cs typeface="Arial"/>
              </a:rPr>
              <a:t>arithmetic </a:t>
            </a:r>
            <a:r>
              <a:rPr sz="2000" i="1" spc="-40" dirty="0">
                <a:latin typeface="Arial"/>
                <a:cs typeface="Arial"/>
              </a:rPr>
              <a:t>and</a:t>
            </a:r>
            <a:r>
              <a:rPr sz="2000" i="1" spc="80" dirty="0">
                <a:latin typeface="Arial"/>
                <a:cs typeface="Arial"/>
              </a:rPr>
              <a:t> </a:t>
            </a:r>
            <a:r>
              <a:rPr sz="2000" i="1" spc="-45" dirty="0">
                <a:latin typeface="Arial"/>
                <a:cs typeface="Arial"/>
              </a:rPr>
              <a:t>logic.</a:t>
            </a:r>
            <a:endParaRPr sz="20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dirty="0"/>
              <a:t>2-</a:t>
            </a:r>
            <a:fld id="{81D60167-4931-47E6-BA6A-407CBD079E47}" type="slidenum">
              <a:rPr dirty="0"/>
              <a:t>32</a:t>
            </a:fld>
            <a:endParaRPr dirty="0"/>
          </a:p>
        </p:txBody>
      </p:sp>
      <p:sp>
        <p:nvSpPr>
          <p:cNvPr id="3" name="object 3"/>
          <p:cNvSpPr txBox="1">
            <a:spLocks noGrp="1"/>
          </p:cNvSpPr>
          <p:nvPr>
            <p:ph type="title"/>
          </p:nvPr>
        </p:nvSpPr>
        <p:spPr>
          <a:xfrm>
            <a:off x="306070" y="635000"/>
            <a:ext cx="2805430" cy="452120"/>
          </a:xfrm>
          <a:prstGeom prst="rect">
            <a:avLst/>
          </a:prstGeom>
        </p:spPr>
        <p:txBody>
          <a:bodyPr vert="horz" wrap="square" lIns="0" tIns="12700" rIns="0" bIns="0" rtlCol="0">
            <a:spAutoFit/>
          </a:bodyPr>
          <a:lstStyle/>
          <a:p>
            <a:pPr marL="12700">
              <a:lnSpc>
                <a:spcPct val="100000"/>
              </a:lnSpc>
              <a:spcBef>
                <a:spcPts val="100"/>
              </a:spcBef>
            </a:pPr>
            <a:r>
              <a:rPr spc="-5" dirty="0"/>
              <a:t>LC-3 Data</a:t>
            </a:r>
            <a:r>
              <a:rPr spc="-70" dirty="0"/>
              <a:t> </a:t>
            </a:r>
            <a:r>
              <a:rPr spc="-15" dirty="0"/>
              <a:t>Types</a:t>
            </a:r>
          </a:p>
        </p:txBody>
      </p:sp>
      <p:sp>
        <p:nvSpPr>
          <p:cNvPr id="4" name="object 4"/>
          <p:cNvSpPr txBox="1"/>
          <p:nvPr/>
        </p:nvSpPr>
        <p:spPr>
          <a:xfrm>
            <a:off x="306070" y="1154429"/>
            <a:ext cx="8424545" cy="3832860"/>
          </a:xfrm>
          <a:prstGeom prst="rect">
            <a:avLst/>
          </a:prstGeom>
        </p:spPr>
        <p:txBody>
          <a:bodyPr vert="horz" wrap="square" lIns="0" tIns="38735" rIns="0" bIns="0" rtlCol="0">
            <a:spAutoFit/>
          </a:bodyPr>
          <a:lstStyle/>
          <a:p>
            <a:pPr marL="12700" marR="1720850">
              <a:lnSpc>
                <a:spcPts val="2740"/>
              </a:lnSpc>
              <a:spcBef>
                <a:spcPts val="305"/>
              </a:spcBef>
            </a:pPr>
            <a:r>
              <a:rPr sz="2400" b="1" spc="-10" dirty="0">
                <a:latin typeface="Arial"/>
                <a:cs typeface="Arial"/>
              </a:rPr>
              <a:t>Some </a:t>
            </a:r>
            <a:r>
              <a:rPr sz="2400" b="1" spc="-5" dirty="0">
                <a:latin typeface="Arial"/>
                <a:cs typeface="Arial"/>
              </a:rPr>
              <a:t>data </a:t>
            </a:r>
            <a:r>
              <a:rPr sz="2400" b="1" spc="-10" dirty="0">
                <a:latin typeface="Arial"/>
                <a:cs typeface="Arial"/>
              </a:rPr>
              <a:t>types </a:t>
            </a:r>
            <a:r>
              <a:rPr sz="2400" b="1" dirty="0">
                <a:latin typeface="Arial"/>
                <a:cs typeface="Arial"/>
              </a:rPr>
              <a:t>are </a:t>
            </a:r>
            <a:r>
              <a:rPr sz="2400" b="1" spc="-5" dirty="0">
                <a:latin typeface="Arial"/>
                <a:cs typeface="Arial"/>
              </a:rPr>
              <a:t>supported directly by </a:t>
            </a:r>
            <a:r>
              <a:rPr sz="2400" b="1" dirty="0">
                <a:latin typeface="Arial"/>
                <a:cs typeface="Arial"/>
              </a:rPr>
              <a:t>the  </a:t>
            </a:r>
            <a:r>
              <a:rPr sz="2400" b="1" spc="-5" dirty="0">
                <a:latin typeface="Arial"/>
                <a:cs typeface="Arial"/>
              </a:rPr>
              <a:t>instruction set</a:t>
            </a:r>
            <a:r>
              <a:rPr sz="2400" b="1" dirty="0">
                <a:latin typeface="Arial"/>
                <a:cs typeface="Arial"/>
              </a:rPr>
              <a:t> </a:t>
            </a:r>
            <a:r>
              <a:rPr sz="2400" b="1" spc="-5" dirty="0">
                <a:latin typeface="Arial"/>
                <a:cs typeface="Arial"/>
              </a:rPr>
              <a:t>architecture.</a:t>
            </a:r>
            <a:endParaRPr sz="2400">
              <a:latin typeface="Arial"/>
              <a:cs typeface="Arial"/>
            </a:endParaRPr>
          </a:p>
          <a:p>
            <a:pPr>
              <a:lnSpc>
                <a:spcPct val="100000"/>
              </a:lnSpc>
              <a:spcBef>
                <a:spcPts val="35"/>
              </a:spcBef>
            </a:pPr>
            <a:endParaRPr sz="3200">
              <a:latin typeface="Arial"/>
              <a:cs typeface="Arial"/>
            </a:endParaRPr>
          </a:p>
          <a:p>
            <a:pPr marL="12700">
              <a:lnSpc>
                <a:spcPct val="100000"/>
              </a:lnSpc>
            </a:pPr>
            <a:r>
              <a:rPr sz="2400" b="1" spc="-5" dirty="0">
                <a:latin typeface="Arial"/>
                <a:cs typeface="Arial"/>
              </a:rPr>
              <a:t>For LC-3, </a:t>
            </a:r>
            <a:r>
              <a:rPr sz="2400" b="1" dirty="0">
                <a:latin typeface="Arial"/>
                <a:cs typeface="Arial"/>
              </a:rPr>
              <a:t>there </a:t>
            </a:r>
            <a:r>
              <a:rPr sz="2400" b="1" spc="-5" dirty="0">
                <a:latin typeface="Arial"/>
                <a:cs typeface="Arial"/>
              </a:rPr>
              <a:t>is </a:t>
            </a:r>
            <a:r>
              <a:rPr sz="2400" b="1" dirty="0">
                <a:latin typeface="Arial"/>
                <a:cs typeface="Arial"/>
              </a:rPr>
              <a:t>only </a:t>
            </a:r>
            <a:r>
              <a:rPr sz="2400" b="1" spc="-5" dirty="0">
                <a:latin typeface="Arial"/>
                <a:cs typeface="Arial"/>
              </a:rPr>
              <a:t>one hardware-supported data</a:t>
            </a:r>
            <a:r>
              <a:rPr sz="2400" b="1" dirty="0">
                <a:latin typeface="Arial"/>
                <a:cs typeface="Arial"/>
              </a:rPr>
              <a:t> </a:t>
            </a:r>
            <a:r>
              <a:rPr sz="2400" b="1" spc="-10" dirty="0">
                <a:latin typeface="Arial"/>
                <a:cs typeface="Arial"/>
              </a:rPr>
              <a:t>type:</a:t>
            </a:r>
            <a:endParaRPr sz="2400">
              <a:latin typeface="Arial"/>
              <a:cs typeface="Arial"/>
            </a:endParaRPr>
          </a:p>
          <a:p>
            <a:pPr marL="588010" indent="-233679">
              <a:lnSpc>
                <a:spcPct val="100000"/>
              </a:lnSpc>
              <a:spcBef>
                <a:spcPts val="390"/>
              </a:spcBef>
              <a:buFont typeface="Arial"/>
              <a:buChar char="•"/>
              <a:tabLst>
                <a:tab pos="587375" algn="l"/>
                <a:tab pos="588010" algn="l"/>
              </a:tabLst>
            </a:pPr>
            <a:r>
              <a:rPr sz="2000" b="1" spc="-5" dirty="0">
                <a:latin typeface="Arial"/>
                <a:cs typeface="Arial"/>
              </a:rPr>
              <a:t>16-bit 2’s complement </a:t>
            </a:r>
            <a:r>
              <a:rPr sz="2000" b="1" dirty="0">
                <a:latin typeface="Arial"/>
                <a:cs typeface="Arial"/>
              </a:rPr>
              <a:t>signed</a:t>
            </a:r>
            <a:r>
              <a:rPr sz="2000" b="1" spc="-5" dirty="0">
                <a:latin typeface="Arial"/>
                <a:cs typeface="Arial"/>
              </a:rPr>
              <a:t> integer</a:t>
            </a:r>
            <a:endParaRPr sz="2000">
              <a:latin typeface="Arial"/>
              <a:cs typeface="Arial"/>
            </a:endParaRPr>
          </a:p>
          <a:p>
            <a:pPr marL="588010" indent="-233679">
              <a:lnSpc>
                <a:spcPct val="100000"/>
              </a:lnSpc>
              <a:spcBef>
                <a:spcPts val="370"/>
              </a:spcBef>
              <a:buFont typeface="Arial"/>
              <a:buChar char="•"/>
              <a:tabLst>
                <a:tab pos="587375" algn="l"/>
                <a:tab pos="588010" algn="l"/>
              </a:tabLst>
            </a:pPr>
            <a:r>
              <a:rPr sz="2000" b="1" dirty="0">
                <a:latin typeface="Arial"/>
                <a:cs typeface="Arial"/>
              </a:rPr>
              <a:t>Operations: </a:t>
            </a:r>
            <a:r>
              <a:rPr sz="2000" b="1" spc="5" dirty="0">
                <a:latin typeface="Arial"/>
                <a:cs typeface="Arial"/>
              </a:rPr>
              <a:t>ADD, AND,</a:t>
            </a:r>
            <a:r>
              <a:rPr sz="2000" b="1" spc="-45" dirty="0">
                <a:latin typeface="Arial"/>
                <a:cs typeface="Arial"/>
              </a:rPr>
              <a:t> </a:t>
            </a:r>
            <a:r>
              <a:rPr sz="2000" b="1" spc="5" dirty="0">
                <a:latin typeface="Arial"/>
                <a:cs typeface="Arial"/>
              </a:rPr>
              <a:t>NOT</a:t>
            </a:r>
            <a:endParaRPr sz="2000">
              <a:latin typeface="Arial"/>
              <a:cs typeface="Arial"/>
            </a:endParaRPr>
          </a:p>
          <a:p>
            <a:pPr>
              <a:lnSpc>
                <a:spcPct val="100000"/>
              </a:lnSpc>
            </a:pPr>
            <a:endParaRPr sz="2200">
              <a:latin typeface="Arial"/>
              <a:cs typeface="Arial"/>
            </a:endParaRPr>
          </a:p>
          <a:p>
            <a:pPr marL="12700" marR="1666875">
              <a:lnSpc>
                <a:spcPct val="95000"/>
              </a:lnSpc>
              <a:spcBef>
                <a:spcPts val="1405"/>
              </a:spcBef>
            </a:pPr>
            <a:r>
              <a:rPr sz="2400" b="1" spc="-5" dirty="0">
                <a:latin typeface="Arial"/>
                <a:cs typeface="Arial"/>
              </a:rPr>
              <a:t>Other data </a:t>
            </a:r>
            <a:r>
              <a:rPr sz="2400" b="1" spc="-10" dirty="0">
                <a:latin typeface="Arial"/>
                <a:cs typeface="Arial"/>
              </a:rPr>
              <a:t>types </a:t>
            </a:r>
            <a:r>
              <a:rPr sz="2400" b="1" spc="-5" dirty="0">
                <a:latin typeface="Arial"/>
                <a:cs typeface="Arial"/>
              </a:rPr>
              <a:t>are supported by </a:t>
            </a:r>
            <a:r>
              <a:rPr sz="2400" b="1" u="heavy" spc="-5" dirty="0">
                <a:uFill>
                  <a:solidFill>
                    <a:srgbClr val="000000"/>
                  </a:solidFill>
                </a:uFill>
                <a:latin typeface="Arial"/>
                <a:cs typeface="Arial"/>
              </a:rPr>
              <a:t>interpreting </a:t>
            </a:r>
            <a:r>
              <a:rPr sz="2400" b="1" spc="-5" dirty="0">
                <a:latin typeface="Arial"/>
                <a:cs typeface="Arial"/>
              </a:rPr>
              <a:t> 16-bit values as logical, </a:t>
            </a:r>
            <a:r>
              <a:rPr sz="2400" b="1" dirty="0">
                <a:latin typeface="Arial"/>
                <a:cs typeface="Arial"/>
              </a:rPr>
              <a:t>text, fixed-point, </a:t>
            </a:r>
            <a:r>
              <a:rPr sz="2400" b="1" spc="-5" dirty="0">
                <a:latin typeface="Arial"/>
                <a:cs typeface="Arial"/>
              </a:rPr>
              <a:t>etc.,  in </a:t>
            </a:r>
            <a:r>
              <a:rPr sz="2400" b="1" dirty="0">
                <a:latin typeface="Arial"/>
                <a:cs typeface="Arial"/>
              </a:rPr>
              <a:t>the </a:t>
            </a:r>
            <a:r>
              <a:rPr sz="2400" b="1" spc="5" dirty="0">
                <a:latin typeface="Arial"/>
                <a:cs typeface="Arial"/>
              </a:rPr>
              <a:t>software </a:t>
            </a:r>
            <a:r>
              <a:rPr sz="2400" b="1" spc="-5" dirty="0">
                <a:latin typeface="Arial"/>
                <a:cs typeface="Arial"/>
              </a:rPr>
              <a:t>that </a:t>
            </a:r>
            <a:r>
              <a:rPr sz="2400" b="1" spc="10" dirty="0">
                <a:latin typeface="Arial"/>
                <a:cs typeface="Arial"/>
              </a:rPr>
              <a:t>we</a:t>
            </a:r>
            <a:r>
              <a:rPr sz="2400" b="1" spc="-25" dirty="0">
                <a:latin typeface="Arial"/>
                <a:cs typeface="Arial"/>
              </a:rPr>
              <a:t> </a:t>
            </a:r>
            <a:r>
              <a:rPr sz="2400" b="1" spc="5" dirty="0">
                <a:latin typeface="Arial"/>
                <a:cs typeface="Arial"/>
              </a:rPr>
              <a:t>write.</a:t>
            </a:r>
            <a:endParaRPr sz="2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1BE8-9CA9-4E92-BD04-3D339361E7C4}"/>
              </a:ext>
            </a:extLst>
          </p:cNvPr>
          <p:cNvSpPr>
            <a:spLocks noGrp="1"/>
          </p:cNvSpPr>
          <p:nvPr>
            <p:ph type="title"/>
          </p:nvPr>
        </p:nvSpPr>
        <p:spPr>
          <a:xfrm>
            <a:off x="306070" y="635000"/>
            <a:ext cx="6041390" cy="430887"/>
          </a:xfrm>
        </p:spPr>
        <p:txBody>
          <a:bodyPr/>
          <a:lstStyle/>
          <a:p>
            <a:r>
              <a:rPr lang="en-US" b="0" dirty="0" err="1"/>
              <a:t>DeMorgan’s</a:t>
            </a:r>
            <a:r>
              <a:rPr lang="en-US" b="0" dirty="0"/>
              <a:t> Laws</a:t>
            </a:r>
            <a:endParaRPr lang="en-US" dirty="0"/>
          </a:p>
        </p:txBody>
      </p:sp>
      <p:sp>
        <p:nvSpPr>
          <p:cNvPr id="3" name="Text Placeholder 2">
            <a:extLst>
              <a:ext uri="{FF2B5EF4-FFF2-40B4-BE49-F238E27FC236}">
                <a16:creationId xmlns:a16="http://schemas.microsoft.com/office/drawing/2014/main" id="{D3B11926-A908-4942-8127-F52966D2D359}"/>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759B4CBD-9593-45BE-90BE-E27EC6F2AAD0}"/>
              </a:ext>
            </a:extLst>
          </p:cNvPr>
          <p:cNvPicPr>
            <a:picLocks noChangeAspect="1"/>
          </p:cNvPicPr>
          <p:nvPr/>
        </p:nvPicPr>
        <p:blipFill>
          <a:blip r:embed="rId2"/>
          <a:stretch>
            <a:fillRect/>
          </a:stretch>
        </p:blipFill>
        <p:spPr>
          <a:xfrm>
            <a:off x="4191000" y="516692"/>
            <a:ext cx="3703209" cy="742521"/>
          </a:xfrm>
          <a:prstGeom prst="rect">
            <a:avLst/>
          </a:prstGeom>
        </p:spPr>
      </p:pic>
      <p:pic>
        <p:nvPicPr>
          <p:cNvPr id="4" name="Picture 3">
            <a:extLst>
              <a:ext uri="{FF2B5EF4-FFF2-40B4-BE49-F238E27FC236}">
                <a16:creationId xmlns:a16="http://schemas.microsoft.com/office/drawing/2014/main" id="{97B5B21D-1E0B-4088-8FB9-E3D95F2AEC4E}"/>
              </a:ext>
            </a:extLst>
          </p:cNvPr>
          <p:cNvPicPr>
            <a:picLocks noChangeAspect="1"/>
          </p:cNvPicPr>
          <p:nvPr/>
        </p:nvPicPr>
        <p:blipFill>
          <a:blip r:embed="rId3"/>
          <a:stretch>
            <a:fillRect/>
          </a:stretch>
        </p:blipFill>
        <p:spPr>
          <a:xfrm>
            <a:off x="685800" y="1510061"/>
            <a:ext cx="8001000" cy="4753150"/>
          </a:xfrm>
          <a:prstGeom prst="rect">
            <a:avLst/>
          </a:prstGeom>
        </p:spPr>
      </p:pic>
    </p:spTree>
    <p:extLst>
      <p:ext uri="{BB962C8B-B14F-4D97-AF65-F5344CB8AC3E}">
        <p14:creationId xmlns:p14="http://schemas.microsoft.com/office/powerpoint/2010/main" val="333907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53670">
              <a:lnSpc>
                <a:spcPts val="2310"/>
              </a:lnSpc>
            </a:pPr>
            <a:r>
              <a:rPr dirty="0"/>
              <a:t>2-</a:t>
            </a:r>
            <a:fld id="{81D60167-4931-47E6-BA6A-407CBD079E47}" type="slidenum">
              <a:rPr dirty="0"/>
              <a:t>4</a:t>
            </a:fld>
            <a:endParaRPr dirty="0"/>
          </a:p>
        </p:txBody>
      </p:sp>
      <p:sp>
        <p:nvSpPr>
          <p:cNvPr id="3" name="object 3"/>
          <p:cNvSpPr txBox="1">
            <a:spLocks noGrp="1"/>
          </p:cNvSpPr>
          <p:nvPr>
            <p:ph type="title"/>
          </p:nvPr>
        </p:nvSpPr>
        <p:spPr>
          <a:xfrm>
            <a:off x="306070" y="635000"/>
            <a:ext cx="7590155" cy="452120"/>
          </a:xfrm>
          <a:prstGeom prst="rect">
            <a:avLst/>
          </a:prstGeom>
        </p:spPr>
        <p:txBody>
          <a:bodyPr vert="horz" wrap="square" lIns="0" tIns="12700" rIns="0" bIns="0" rtlCol="0">
            <a:spAutoFit/>
          </a:bodyPr>
          <a:lstStyle/>
          <a:p>
            <a:pPr marL="12700">
              <a:lnSpc>
                <a:spcPct val="100000"/>
              </a:lnSpc>
              <a:spcBef>
                <a:spcPts val="100"/>
              </a:spcBef>
            </a:pPr>
            <a:r>
              <a:rPr spc="-10" dirty="0"/>
              <a:t>What </a:t>
            </a:r>
            <a:r>
              <a:rPr spc="-5" dirty="0"/>
              <a:t>kinds </a:t>
            </a:r>
            <a:r>
              <a:rPr dirty="0"/>
              <a:t>of </a:t>
            </a:r>
            <a:r>
              <a:rPr spc="-5" dirty="0"/>
              <a:t>data do we need </a:t>
            </a:r>
            <a:r>
              <a:rPr spc="5" dirty="0"/>
              <a:t>to</a:t>
            </a:r>
            <a:r>
              <a:rPr spc="-40" dirty="0"/>
              <a:t> </a:t>
            </a:r>
            <a:r>
              <a:rPr spc="-5" dirty="0"/>
              <a:t>represent?</a:t>
            </a:r>
          </a:p>
        </p:txBody>
      </p:sp>
      <p:sp>
        <p:nvSpPr>
          <p:cNvPr id="4" name="object 4"/>
          <p:cNvSpPr txBox="1"/>
          <p:nvPr/>
        </p:nvSpPr>
        <p:spPr>
          <a:xfrm>
            <a:off x="306070" y="1568450"/>
            <a:ext cx="7030720" cy="4288790"/>
          </a:xfrm>
          <a:prstGeom prst="rect">
            <a:avLst/>
          </a:prstGeom>
        </p:spPr>
        <p:txBody>
          <a:bodyPr vert="horz" wrap="square" lIns="0" tIns="34925" rIns="0" bIns="0" rtlCol="0">
            <a:spAutoFit/>
          </a:bodyPr>
          <a:lstStyle/>
          <a:p>
            <a:pPr marL="588010" marR="5080" indent="-233679">
              <a:lnSpc>
                <a:spcPts val="2280"/>
              </a:lnSpc>
              <a:spcBef>
                <a:spcPts val="275"/>
              </a:spcBef>
              <a:buFont typeface="Arial"/>
              <a:buChar char="•"/>
              <a:tabLst>
                <a:tab pos="587375" algn="l"/>
                <a:tab pos="588010" algn="l"/>
              </a:tabLst>
            </a:pPr>
            <a:r>
              <a:rPr sz="2000" b="1" dirty="0">
                <a:solidFill>
                  <a:srgbClr val="CD0000"/>
                </a:solidFill>
                <a:latin typeface="Arial"/>
                <a:cs typeface="Arial"/>
              </a:rPr>
              <a:t>Numbers </a:t>
            </a:r>
            <a:r>
              <a:rPr sz="2000" b="1" dirty="0">
                <a:latin typeface="Arial"/>
                <a:cs typeface="Arial"/>
              </a:rPr>
              <a:t>– </a:t>
            </a:r>
            <a:r>
              <a:rPr sz="2000" b="1" spc="-5" dirty="0">
                <a:latin typeface="Arial"/>
                <a:cs typeface="Arial"/>
              </a:rPr>
              <a:t>signed, unsigned, </a:t>
            </a:r>
            <a:r>
              <a:rPr sz="2000" b="1" dirty="0">
                <a:latin typeface="Arial"/>
                <a:cs typeface="Arial"/>
              </a:rPr>
              <a:t>integers, floating </a:t>
            </a:r>
            <a:r>
              <a:rPr sz="2000" b="1" spc="-5" dirty="0">
                <a:latin typeface="Arial"/>
                <a:cs typeface="Arial"/>
              </a:rPr>
              <a:t>point,  complex, rational, irrational,</a:t>
            </a:r>
            <a:r>
              <a:rPr sz="2000" b="1" spc="-30" dirty="0">
                <a:latin typeface="Arial"/>
                <a:cs typeface="Arial"/>
              </a:rPr>
              <a:t> </a:t>
            </a:r>
            <a:r>
              <a:rPr sz="2000" b="1" dirty="0">
                <a:latin typeface="Arial"/>
                <a:cs typeface="Arial"/>
              </a:rPr>
              <a:t>…</a:t>
            </a:r>
            <a:endParaRPr sz="2000">
              <a:latin typeface="Arial"/>
              <a:cs typeface="Arial"/>
            </a:endParaRPr>
          </a:p>
          <a:p>
            <a:pPr marL="588010" indent="-233679">
              <a:lnSpc>
                <a:spcPct val="100000"/>
              </a:lnSpc>
              <a:spcBef>
                <a:spcPts val="325"/>
              </a:spcBef>
              <a:buFont typeface="Arial"/>
              <a:buChar char="•"/>
              <a:tabLst>
                <a:tab pos="587375" algn="l"/>
                <a:tab pos="588010" algn="l"/>
              </a:tabLst>
            </a:pPr>
            <a:r>
              <a:rPr sz="2000" b="1" dirty="0">
                <a:solidFill>
                  <a:srgbClr val="CD0000"/>
                </a:solidFill>
                <a:latin typeface="Arial"/>
                <a:cs typeface="Arial"/>
              </a:rPr>
              <a:t>Text </a:t>
            </a:r>
            <a:r>
              <a:rPr sz="2000" b="1" dirty="0">
                <a:latin typeface="Arial"/>
                <a:cs typeface="Arial"/>
              </a:rPr>
              <a:t>– characters, </a:t>
            </a:r>
            <a:r>
              <a:rPr sz="2000" b="1" spc="-5" dirty="0">
                <a:latin typeface="Arial"/>
                <a:cs typeface="Arial"/>
              </a:rPr>
              <a:t>strings,</a:t>
            </a:r>
            <a:r>
              <a:rPr sz="2000" b="1" spc="-40" dirty="0">
                <a:latin typeface="Arial"/>
                <a:cs typeface="Arial"/>
              </a:rPr>
              <a:t> </a:t>
            </a:r>
            <a:r>
              <a:rPr sz="2000" b="1" dirty="0">
                <a:latin typeface="Arial"/>
                <a:cs typeface="Arial"/>
              </a:rPr>
              <a:t>…</a:t>
            </a:r>
            <a:endParaRPr sz="2000">
              <a:latin typeface="Arial"/>
              <a:cs typeface="Arial"/>
            </a:endParaRPr>
          </a:p>
          <a:p>
            <a:pPr marL="588010" indent="-233679">
              <a:lnSpc>
                <a:spcPct val="100000"/>
              </a:lnSpc>
              <a:spcBef>
                <a:spcPts val="380"/>
              </a:spcBef>
              <a:buFont typeface="Arial"/>
              <a:buChar char="•"/>
              <a:tabLst>
                <a:tab pos="587375" algn="l"/>
                <a:tab pos="588010" algn="l"/>
              </a:tabLst>
            </a:pPr>
            <a:r>
              <a:rPr sz="2000" b="1" spc="-5" dirty="0">
                <a:solidFill>
                  <a:srgbClr val="CD0000"/>
                </a:solidFill>
                <a:latin typeface="Arial"/>
                <a:cs typeface="Arial"/>
              </a:rPr>
              <a:t>Images </a:t>
            </a:r>
            <a:r>
              <a:rPr sz="2000" b="1" dirty="0">
                <a:latin typeface="Arial"/>
                <a:cs typeface="Arial"/>
              </a:rPr>
              <a:t>– </a:t>
            </a:r>
            <a:r>
              <a:rPr sz="2000" b="1" spc="-5" dirty="0">
                <a:latin typeface="Arial"/>
                <a:cs typeface="Arial"/>
              </a:rPr>
              <a:t>pixels, colors, </a:t>
            </a:r>
            <a:r>
              <a:rPr sz="2000" b="1" dirty="0">
                <a:latin typeface="Arial"/>
                <a:cs typeface="Arial"/>
              </a:rPr>
              <a:t>shapes,</a:t>
            </a:r>
            <a:r>
              <a:rPr sz="2000" b="1" spc="-45" dirty="0">
                <a:latin typeface="Arial"/>
                <a:cs typeface="Arial"/>
              </a:rPr>
              <a:t> </a:t>
            </a:r>
            <a:r>
              <a:rPr sz="2000" b="1" dirty="0">
                <a:latin typeface="Arial"/>
                <a:cs typeface="Arial"/>
              </a:rPr>
              <a:t>…</a:t>
            </a:r>
            <a:endParaRPr sz="2000">
              <a:latin typeface="Arial"/>
              <a:cs typeface="Arial"/>
            </a:endParaRPr>
          </a:p>
          <a:p>
            <a:pPr marL="588010" indent="-233679">
              <a:lnSpc>
                <a:spcPct val="100000"/>
              </a:lnSpc>
              <a:spcBef>
                <a:spcPts val="380"/>
              </a:spcBef>
              <a:buFont typeface="Arial"/>
              <a:buChar char="•"/>
              <a:tabLst>
                <a:tab pos="587375" algn="l"/>
                <a:tab pos="588010" algn="l"/>
              </a:tabLst>
            </a:pPr>
            <a:r>
              <a:rPr sz="2000" b="1" spc="-5" dirty="0">
                <a:solidFill>
                  <a:srgbClr val="CD0000"/>
                </a:solidFill>
                <a:latin typeface="Arial"/>
                <a:cs typeface="Arial"/>
              </a:rPr>
              <a:t>Sound</a:t>
            </a:r>
            <a:endParaRPr sz="2000">
              <a:latin typeface="Arial"/>
              <a:cs typeface="Arial"/>
            </a:endParaRPr>
          </a:p>
          <a:p>
            <a:pPr marL="588010" indent="-233679">
              <a:lnSpc>
                <a:spcPct val="100000"/>
              </a:lnSpc>
              <a:spcBef>
                <a:spcPts val="370"/>
              </a:spcBef>
              <a:buFont typeface="Arial"/>
              <a:buChar char="•"/>
              <a:tabLst>
                <a:tab pos="587375" algn="l"/>
                <a:tab pos="588010" algn="l"/>
              </a:tabLst>
            </a:pPr>
            <a:r>
              <a:rPr sz="2000" b="1" spc="-5" dirty="0">
                <a:solidFill>
                  <a:srgbClr val="CD0000"/>
                </a:solidFill>
                <a:latin typeface="Arial"/>
                <a:cs typeface="Arial"/>
              </a:rPr>
              <a:t>Logical </a:t>
            </a:r>
            <a:r>
              <a:rPr sz="2000" b="1" dirty="0">
                <a:latin typeface="Arial"/>
                <a:cs typeface="Arial"/>
              </a:rPr>
              <a:t>– true,</a:t>
            </a:r>
            <a:r>
              <a:rPr sz="2000" b="1" spc="-20" dirty="0">
                <a:latin typeface="Arial"/>
                <a:cs typeface="Arial"/>
              </a:rPr>
              <a:t> </a:t>
            </a:r>
            <a:r>
              <a:rPr sz="2000" b="1" dirty="0">
                <a:latin typeface="Arial"/>
                <a:cs typeface="Arial"/>
              </a:rPr>
              <a:t>false</a:t>
            </a:r>
            <a:endParaRPr sz="2000">
              <a:latin typeface="Arial"/>
              <a:cs typeface="Arial"/>
            </a:endParaRPr>
          </a:p>
          <a:p>
            <a:pPr marL="588010" indent="-233679">
              <a:lnSpc>
                <a:spcPct val="100000"/>
              </a:lnSpc>
              <a:spcBef>
                <a:spcPts val="380"/>
              </a:spcBef>
              <a:buFont typeface="Arial"/>
              <a:buChar char="•"/>
              <a:tabLst>
                <a:tab pos="587375" algn="l"/>
                <a:tab pos="588010" algn="l"/>
              </a:tabLst>
            </a:pPr>
            <a:r>
              <a:rPr sz="2000" b="1" dirty="0">
                <a:solidFill>
                  <a:srgbClr val="CD0000"/>
                </a:solidFill>
                <a:latin typeface="Arial"/>
                <a:cs typeface="Arial"/>
              </a:rPr>
              <a:t>Instructions</a:t>
            </a:r>
            <a:endParaRPr sz="2000">
              <a:latin typeface="Arial"/>
              <a:cs typeface="Arial"/>
            </a:endParaRPr>
          </a:p>
          <a:p>
            <a:pPr marL="588010" indent="-233679">
              <a:lnSpc>
                <a:spcPct val="100000"/>
              </a:lnSpc>
              <a:spcBef>
                <a:spcPts val="380"/>
              </a:spcBef>
              <a:buFont typeface="Arial"/>
              <a:buChar char="•"/>
              <a:tabLst>
                <a:tab pos="587375" algn="l"/>
                <a:tab pos="588010" algn="l"/>
              </a:tabLst>
            </a:pPr>
            <a:r>
              <a:rPr sz="2000" b="1" dirty="0">
                <a:solidFill>
                  <a:srgbClr val="CD0000"/>
                </a:solidFill>
                <a:latin typeface="Arial"/>
                <a:cs typeface="Arial"/>
              </a:rPr>
              <a:t>…</a:t>
            </a:r>
            <a:endParaRPr sz="2000">
              <a:latin typeface="Arial"/>
              <a:cs typeface="Arial"/>
            </a:endParaRPr>
          </a:p>
          <a:p>
            <a:pPr>
              <a:lnSpc>
                <a:spcPct val="100000"/>
              </a:lnSpc>
              <a:spcBef>
                <a:spcPts val="10"/>
              </a:spcBef>
              <a:buChar char="•"/>
            </a:pPr>
            <a:endParaRPr sz="2800">
              <a:latin typeface="Arial"/>
              <a:cs typeface="Arial"/>
            </a:endParaRPr>
          </a:p>
          <a:p>
            <a:pPr marL="12700">
              <a:lnSpc>
                <a:spcPct val="100000"/>
              </a:lnSpc>
            </a:pPr>
            <a:r>
              <a:rPr sz="2400" b="1" spc="-5" dirty="0">
                <a:latin typeface="Arial"/>
                <a:cs typeface="Arial"/>
              </a:rPr>
              <a:t>Data type:</a:t>
            </a:r>
            <a:endParaRPr sz="2400">
              <a:latin typeface="Arial"/>
              <a:cs typeface="Arial"/>
            </a:endParaRPr>
          </a:p>
          <a:p>
            <a:pPr marL="588010" indent="-233679">
              <a:lnSpc>
                <a:spcPct val="100000"/>
              </a:lnSpc>
              <a:spcBef>
                <a:spcPts val="380"/>
              </a:spcBef>
              <a:buFont typeface="Arial"/>
              <a:buChar char="•"/>
              <a:tabLst>
                <a:tab pos="587375" algn="l"/>
                <a:tab pos="588010" algn="l"/>
              </a:tabLst>
            </a:pPr>
            <a:r>
              <a:rPr sz="2000" b="1" i="1" dirty="0">
                <a:solidFill>
                  <a:srgbClr val="3333CC"/>
                </a:solidFill>
                <a:latin typeface="Arial"/>
                <a:cs typeface="Arial"/>
              </a:rPr>
              <a:t>representation </a:t>
            </a:r>
            <a:r>
              <a:rPr sz="2000" b="1" dirty="0">
                <a:latin typeface="Arial"/>
                <a:cs typeface="Arial"/>
              </a:rPr>
              <a:t>and </a:t>
            </a:r>
            <a:r>
              <a:rPr sz="2000" b="1" i="1" spc="-5" dirty="0">
                <a:solidFill>
                  <a:srgbClr val="3333CC"/>
                </a:solidFill>
                <a:latin typeface="Arial"/>
                <a:cs typeface="Arial"/>
              </a:rPr>
              <a:t>operations </a:t>
            </a:r>
            <a:r>
              <a:rPr sz="2000" b="1" spc="5" dirty="0">
                <a:latin typeface="Arial"/>
                <a:cs typeface="Arial"/>
              </a:rPr>
              <a:t>within </a:t>
            </a:r>
            <a:r>
              <a:rPr sz="2000" b="1" dirty="0">
                <a:latin typeface="Arial"/>
                <a:cs typeface="Arial"/>
              </a:rPr>
              <a:t>the</a:t>
            </a:r>
            <a:r>
              <a:rPr sz="2000" b="1" spc="-20" dirty="0">
                <a:latin typeface="Arial"/>
                <a:cs typeface="Arial"/>
              </a:rPr>
              <a:t> </a:t>
            </a:r>
            <a:r>
              <a:rPr sz="2000" b="1" dirty="0">
                <a:latin typeface="Arial"/>
                <a:cs typeface="Arial"/>
              </a:rPr>
              <a:t>computer</a:t>
            </a:r>
            <a:endParaRPr sz="2000">
              <a:latin typeface="Arial"/>
              <a:cs typeface="Arial"/>
            </a:endParaRPr>
          </a:p>
          <a:p>
            <a:pPr marL="12700">
              <a:lnSpc>
                <a:spcPct val="100000"/>
              </a:lnSpc>
              <a:spcBef>
                <a:spcPts val="450"/>
              </a:spcBef>
            </a:pPr>
            <a:r>
              <a:rPr sz="2400" b="1" spc="-5" dirty="0">
                <a:latin typeface="Arial"/>
                <a:cs typeface="Arial"/>
              </a:rPr>
              <a:t>We’ll start </a:t>
            </a:r>
            <a:r>
              <a:rPr sz="2400" b="1" spc="5" dirty="0">
                <a:latin typeface="Arial"/>
                <a:cs typeface="Arial"/>
              </a:rPr>
              <a:t>with</a:t>
            </a:r>
            <a:r>
              <a:rPr sz="2400" b="1" spc="50" dirty="0">
                <a:latin typeface="Arial"/>
                <a:cs typeface="Arial"/>
              </a:rPr>
              <a:t> </a:t>
            </a:r>
            <a:r>
              <a:rPr sz="2400" b="1" spc="-5" dirty="0">
                <a:latin typeface="Arial"/>
                <a:cs typeface="Arial"/>
              </a:rPr>
              <a:t>numbers…</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3125470" cy="452120"/>
          </a:xfrm>
          <a:prstGeom prst="rect">
            <a:avLst/>
          </a:prstGeom>
        </p:spPr>
        <p:txBody>
          <a:bodyPr vert="horz" wrap="square" lIns="0" tIns="12700" rIns="0" bIns="0" rtlCol="0">
            <a:spAutoFit/>
          </a:bodyPr>
          <a:lstStyle/>
          <a:p>
            <a:pPr marL="12700">
              <a:lnSpc>
                <a:spcPct val="100000"/>
              </a:lnSpc>
              <a:spcBef>
                <a:spcPts val="100"/>
              </a:spcBef>
            </a:pPr>
            <a:r>
              <a:rPr spc="-5" dirty="0"/>
              <a:t>Unsigned</a:t>
            </a:r>
            <a:r>
              <a:rPr spc="-70" dirty="0"/>
              <a:t> </a:t>
            </a:r>
            <a:r>
              <a:rPr spc="-5" dirty="0"/>
              <a:t>Integers</a:t>
            </a:r>
          </a:p>
        </p:txBody>
      </p:sp>
      <p:sp>
        <p:nvSpPr>
          <p:cNvPr id="4" name="object 4"/>
          <p:cNvSpPr txBox="1"/>
          <p:nvPr/>
        </p:nvSpPr>
        <p:spPr>
          <a:xfrm>
            <a:off x="306070" y="1186462"/>
            <a:ext cx="7355205" cy="1017269"/>
          </a:xfrm>
          <a:prstGeom prst="rect">
            <a:avLst/>
          </a:prstGeom>
        </p:spPr>
        <p:txBody>
          <a:bodyPr vert="horz" wrap="square" lIns="0" tIns="60325" rIns="0" bIns="0" rtlCol="0">
            <a:spAutoFit/>
          </a:bodyPr>
          <a:lstStyle/>
          <a:p>
            <a:pPr marL="12700">
              <a:lnSpc>
                <a:spcPct val="100000"/>
              </a:lnSpc>
              <a:spcBef>
                <a:spcPts val="475"/>
              </a:spcBef>
            </a:pPr>
            <a:r>
              <a:rPr sz="2000" b="1" spc="-5" dirty="0">
                <a:latin typeface="Arial"/>
                <a:cs typeface="Arial"/>
              </a:rPr>
              <a:t>Non-positional</a:t>
            </a:r>
            <a:r>
              <a:rPr sz="2000" b="1" dirty="0">
                <a:latin typeface="Arial"/>
                <a:cs typeface="Arial"/>
              </a:rPr>
              <a:t> </a:t>
            </a:r>
            <a:r>
              <a:rPr sz="2000" b="1" spc="-5" dirty="0">
                <a:latin typeface="Arial"/>
                <a:cs typeface="Arial"/>
              </a:rPr>
              <a:t>notation</a:t>
            </a:r>
            <a:endParaRPr sz="2000" dirty="0">
              <a:latin typeface="Arial"/>
              <a:cs typeface="Arial"/>
            </a:endParaRPr>
          </a:p>
          <a:p>
            <a:pPr marL="588010" indent="-233679">
              <a:lnSpc>
                <a:spcPct val="100000"/>
              </a:lnSpc>
              <a:spcBef>
                <a:spcPts val="340"/>
              </a:spcBef>
              <a:buFont typeface="Arial"/>
              <a:buChar char="•"/>
              <a:tabLst>
                <a:tab pos="587375" algn="l"/>
                <a:tab pos="588010" algn="l"/>
              </a:tabLst>
            </a:pPr>
            <a:r>
              <a:rPr sz="1800" b="1" spc="-5" dirty="0">
                <a:latin typeface="Arial"/>
                <a:cs typeface="Arial"/>
              </a:rPr>
              <a:t>could </a:t>
            </a:r>
            <a:r>
              <a:rPr sz="1800" b="1" spc="-10" dirty="0">
                <a:latin typeface="Arial"/>
                <a:cs typeface="Arial"/>
              </a:rPr>
              <a:t>represent </a:t>
            </a:r>
            <a:r>
              <a:rPr sz="1800" b="1" dirty="0">
                <a:latin typeface="Arial"/>
                <a:cs typeface="Arial"/>
              </a:rPr>
              <a:t>a </a:t>
            </a:r>
            <a:r>
              <a:rPr sz="1800" b="1" spc="-5" dirty="0">
                <a:latin typeface="Arial"/>
                <a:cs typeface="Arial"/>
              </a:rPr>
              <a:t>number </a:t>
            </a:r>
            <a:r>
              <a:rPr sz="1800" b="1" dirty="0">
                <a:latin typeface="Arial"/>
                <a:cs typeface="Arial"/>
              </a:rPr>
              <a:t>(“5”) </a:t>
            </a:r>
            <a:r>
              <a:rPr sz="1800" b="1" spc="10" dirty="0">
                <a:latin typeface="Arial"/>
                <a:cs typeface="Arial"/>
              </a:rPr>
              <a:t>with </a:t>
            </a:r>
            <a:r>
              <a:rPr sz="1800" b="1" dirty="0">
                <a:latin typeface="Arial"/>
                <a:cs typeface="Arial"/>
              </a:rPr>
              <a:t>a </a:t>
            </a:r>
            <a:r>
              <a:rPr sz="1800" b="1" spc="-5" dirty="0">
                <a:latin typeface="Arial"/>
                <a:cs typeface="Arial"/>
              </a:rPr>
              <a:t>string </a:t>
            </a:r>
            <a:r>
              <a:rPr sz="1800" b="1" spc="5" dirty="0">
                <a:latin typeface="Arial"/>
                <a:cs typeface="Arial"/>
              </a:rPr>
              <a:t>of </a:t>
            </a:r>
            <a:r>
              <a:rPr sz="1800" b="1" dirty="0">
                <a:latin typeface="Arial"/>
                <a:cs typeface="Arial"/>
              </a:rPr>
              <a:t>ones</a:t>
            </a:r>
            <a:r>
              <a:rPr sz="1800" b="1" spc="55" dirty="0">
                <a:latin typeface="Arial"/>
                <a:cs typeface="Arial"/>
              </a:rPr>
              <a:t> </a:t>
            </a:r>
            <a:r>
              <a:rPr sz="1800" b="1" spc="-10" dirty="0">
                <a:latin typeface="Arial"/>
                <a:cs typeface="Arial"/>
              </a:rPr>
              <a:t>(“11111”)</a:t>
            </a:r>
            <a:endParaRPr sz="1800" dirty="0">
              <a:latin typeface="Arial"/>
              <a:cs typeface="Arial"/>
            </a:endParaRPr>
          </a:p>
          <a:p>
            <a:pPr marL="588010" indent="-233679">
              <a:lnSpc>
                <a:spcPct val="100000"/>
              </a:lnSpc>
              <a:spcBef>
                <a:spcPts val="370"/>
              </a:spcBef>
              <a:buFont typeface="Arial"/>
              <a:buChar char="•"/>
              <a:tabLst>
                <a:tab pos="587375" algn="l"/>
                <a:tab pos="588010" algn="l"/>
              </a:tabLst>
            </a:pPr>
            <a:r>
              <a:rPr sz="1800" b="1" spc="-5" dirty="0">
                <a:latin typeface="Arial"/>
                <a:cs typeface="Arial"/>
              </a:rPr>
              <a:t>problems?</a:t>
            </a:r>
            <a:endParaRPr sz="1800" dirty="0">
              <a:latin typeface="Arial"/>
              <a:cs typeface="Arial"/>
            </a:endParaRPr>
          </a:p>
        </p:txBody>
      </p:sp>
      <p:sp>
        <p:nvSpPr>
          <p:cNvPr id="5" name="object 5"/>
          <p:cNvSpPr txBox="1"/>
          <p:nvPr/>
        </p:nvSpPr>
        <p:spPr>
          <a:xfrm>
            <a:off x="306070" y="2885722"/>
            <a:ext cx="7755255" cy="1017269"/>
          </a:xfrm>
          <a:prstGeom prst="rect">
            <a:avLst/>
          </a:prstGeom>
        </p:spPr>
        <p:txBody>
          <a:bodyPr vert="horz" wrap="square" lIns="0" tIns="60325" rIns="0" bIns="0" rtlCol="0">
            <a:spAutoFit/>
          </a:bodyPr>
          <a:lstStyle/>
          <a:p>
            <a:pPr marL="12700">
              <a:lnSpc>
                <a:spcPct val="100000"/>
              </a:lnSpc>
              <a:spcBef>
                <a:spcPts val="475"/>
              </a:spcBef>
            </a:pPr>
            <a:r>
              <a:rPr sz="2000" b="1" dirty="0">
                <a:latin typeface="Arial"/>
                <a:cs typeface="Arial"/>
              </a:rPr>
              <a:t>Weighted </a:t>
            </a:r>
            <a:r>
              <a:rPr sz="2000" b="1" spc="-5" dirty="0">
                <a:latin typeface="Arial"/>
                <a:cs typeface="Arial"/>
              </a:rPr>
              <a:t>positional</a:t>
            </a:r>
            <a:r>
              <a:rPr sz="2000" b="1" spc="-30" dirty="0">
                <a:latin typeface="Arial"/>
                <a:cs typeface="Arial"/>
              </a:rPr>
              <a:t> </a:t>
            </a:r>
            <a:r>
              <a:rPr sz="2000" b="1" dirty="0">
                <a:latin typeface="Arial"/>
                <a:cs typeface="Arial"/>
              </a:rPr>
              <a:t>notation</a:t>
            </a:r>
            <a:endParaRPr sz="2000" dirty="0">
              <a:latin typeface="Arial"/>
              <a:cs typeface="Arial"/>
            </a:endParaRPr>
          </a:p>
          <a:p>
            <a:pPr marL="588010" indent="-233679">
              <a:lnSpc>
                <a:spcPct val="100000"/>
              </a:lnSpc>
              <a:spcBef>
                <a:spcPts val="340"/>
              </a:spcBef>
              <a:buFont typeface="Arial"/>
              <a:buChar char="•"/>
              <a:tabLst>
                <a:tab pos="587375" algn="l"/>
                <a:tab pos="588010" algn="l"/>
              </a:tabLst>
            </a:pPr>
            <a:r>
              <a:rPr sz="1800" b="1" spc="-5" dirty="0">
                <a:latin typeface="Arial"/>
                <a:cs typeface="Arial"/>
              </a:rPr>
              <a:t>like decimal numbers:</a:t>
            </a:r>
            <a:r>
              <a:rPr sz="1800" b="1" spc="15" dirty="0">
                <a:latin typeface="Arial"/>
                <a:cs typeface="Arial"/>
              </a:rPr>
              <a:t> </a:t>
            </a:r>
            <a:r>
              <a:rPr sz="1800" b="1" spc="-5" dirty="0">
                <a:latin typeface="Arial"/>
                <a:cs typeface="Arial"/>
              </a:rPr>
              <a:t>“329”</a:t>
            </a:r>
            <a:endParaRPr sz="1800" dirty="0">
              <a:latin typeface="Arial"/>
              <a:cs typeface="Arial"/>
            </a:endParaRPr>
          </a:p>
          <a:p>
            <a:pPr marL="588010" indent="-233679">
              <a:lnSpc>
                <a:spcPct val="100000"/>
              </a:lnSpc>
              <a:spcBef>
                <a:spcPts val="370"/>
              </a:spcBef>
              <a:buFont typeface="Arial"/>
              <a:buChar char="•"/>
              <a:tabLst>
                <a:tab pos="587375" algn="l"/>
                <a:tab pos="588010" algn="l"/>
              </a:tabLst>
            </a:pPr>
            <a:r>
              <a:rPr sz="1800" b="1" spc="-5" dirty="0">
                <a:latin typeface="Arial"/>
                <a:cs typeface="Arial"/>
              </a:rPr>
              <a:t>“3” is worth </a:t>
            </a:r>
            <a:r>
              <a:rPr sz="1800" b="1" spc="-10" dirty="0">
                <a:latin typeface="Arial"/>
                <a:cs typeface="Arial"/>
              </a:rPr>
              <a:t>300, </a:t>
            </a:r>
            <a:r>
              <a:rPr sz="1800" b="1" spc="-5" dirty="0">
                <a:latin typeface="Arial"/>
                <a:cs typeface="Arial"/>
              </a:rPr>
              <a:t>because of its </a:t>
            </a:r>
            <a:r>
              <a:rPr sz="1800" b="1" dirty="0">
                <a:latin typeface="Arial"/>
                <a:cs typeface="Arial"/>
              </a:rPr>
              <a:t>position, </a:t>
            </a:r>
            <a:r>
              <a:rPr sz="1800" b="1" spc="5" dirty="0">
                <a:latin typeface="Arial"/>
                <a:cs typeface="Arial"/>
              </a:rPr>
              <a:t>while </a:t>
            </a:r>
            <a:r>
              <a:rPr sz="1800" b="1" dirty="0">
                <a:latin typeface="Arial"/>
                <a:cs typeface="Arial"/>
              </a:rPr>
              <a:t>“9” </a:t>
            </a:r>
            <a:r>
              <a:rPr sz="1800" b="1" spc="5" dirty="0">
                <a:latin typeface="Arial"/>
                <a:cs typeface="Arial"/>
              </a:rPr>
              <a:t>is </a:t>
            </a:r>
            <a:r>
              <a:rPr sz="1800" b="1" dirty="0">
                <a:latin typeface="Arial"/>
                <a:cs typeface="Arial"/>
              </a:rPr>
              <a:t>only </a:t>
            </a:r>
            <a:r>
              <a:rPr sz="1800" b="1" spc="-5" dirty="0">
                <a:latin typeface="Arial"/>
                <a:cs typeface="Arial"/>
              </a:rPr>
              <a:t>worth</a:t>
            </a:r>
            <a:r>
              <a:rPr sz="1800" b="1" spc="145" dirty="0">
                <a:latin typeface="Arial"/>
                <a:cs typeface="Arial"/>
              </a:rPr>
              <a:t> </a:t>
            </a:r>
            <a:r>
              <a:rPr sz="1800" b="1" dirty="0">
                <a:latin typeface="Arial"/>
                <a:cs typeface="Arial"/>
              </a:rPr>
              <a:t>9</a:t>
            </a:r>
            <a:endParaRPr sz="1800" dirty="0">
              <a:latin typeface="Arial"/>
              <a:cs typeface="Arial"/>
            </a:endParaRPr>
          </a:p>
        </p:txBody>
      </p:sp>
      <p:sp>
        <p:nvSpPr>
          <p:cNvPr id="6" name="object 6"/>
          <p:cNvSpPr txBox="1"/>
          <p:nvPr/>
        </p:nvSpPr>
        <p:spPr>
          <a:xfrm>
            <a:off x="1560830" y="4192269"/>
            <a:ext cx="1871345" cy="1270000"/>
          </a:xfrm>
          <a:prstGeom prst="rect">
            <a:avLst/>
          </a:prstGeom>
        </p:spPr>
        <p:txBody>
          <a:bodyPr vert="horz" wrap="square" lIns="0" tIns="236220" rIns="0" bIns="0" rtlCol="0">
            <a:spAutoFit/>
          </a:bodyPr>
          <a:lstStyle/>
          <a:p>
            <a:pPr marR="1905" algn="ctr">
              <a:lnSpc>
                <a:spcPct val="100000"/>
              </a:lnSpc>
              <a:spcBef>
                <a:spcPts val="1860"/>
              </a:spcBef>
            </a:pPr>
            <a:r>
              <a:rPr sz="3200" spc="-5" dirty="0">
                <a:latin typeface="Arial"/>
                <a:cs typeface="Arial"/>
              </a:rPr>
              <a:t>329</a:t>
            </a:r>
            <a:endParaRPr sz="3200">
              <a:latin typeface="Arial"/>
              <a:cs typeface="Arial"/>
            </a:endParaRPr>
          </a:p>
          <a:p>
            <a:pPr marR="5080" algn="ctr">
              <a:lnSpc>
                <a:spcPct val="100000"/>
              </a:lnSpc>
              <a:spcBef>
                <a:spcPts val="1320"/>
              </a:spcBef>
              <a:tabLst>
                <a:tab pos="659765" algn="l"/>
                <a:tab pos="1318895" algn="l"/>
              </a:tabLst>
            </a:pPr>
            <a:r>
              <a:rPr sz="2400" spc="-5" dirty="0">
                <a:latin typeface="Arial"/>
                <a:cs typeface="Arial"/>
              </a:rPr>
              <a:t>10</a:t>
            </a:r>
            <a:r>
              <a:rPr sz="2100" spc="-7" baseline="27777" dirty="0">
                <a:latin typeface="Arial"/>
                <a:cs typeface="Arial"/>
              </a:rPr>
              <a:t>2	</a:t>
            </a:r>
            <a:r>
              <a:rPr sz="2400" spc="-5" dirty="0">
                <a:latin typeface="Arial"/>
                <a:cs typeface="Arial"/>
              </a:rPr>
              <a:t>10</a:t>
            </a:r>
            <a:r>
              <a:rPr sz="2100" spc="-7" baseline="27777" dirty="0">
                <a:latin typeface="Arial"/>
                <a:cs typeface="Arial"/>
              </a:rPr>
              <a:t>1	</a:t>
            </a:r>
            <a:r>
              <a:rPr sz="2400" spc="-5" dirty="0">
                <a:latin typeface="Arial"/>
                <a:cs typeface="Arial"/>
              </a:rPr>
              <a:t>10</a:t>
            </a:r>
            <a:r>
              <a:rPr sz="2100" spc="-7" baseline="27777" dirty="0">
                <a:latin typeface="Arial"/>
                <a:cs typeface="Arial"/>
              </a:rPr>
              <a:t>0</a:t>
            </a:r>
            <a:endParaRPr sz="2100" baseline="27777">
              <a:latin typeface="Arial"/>
              <a:cs typeface="Arial"/>
            </a:endParaRPr>
          </a:p>
        </p:txBody>
      </p:sp>
      <p:sp>
        <p:nvSpPr>
          <p:cNvPr id="7" name="object 7"/>
          <p:cNvSpPr/>
          <p:nvPr/>
        </p:nvSpPr>
        <p:spPr>
          <a:xfrm>
            <a:off x="2490470" y="4953000"/>
            <a:ext cx="0" cy="152400"/>
          </a:xfrm>
          <a:custGeom>
            <a:avLst/>
            <a:gdLst/>
            <a:ahLst/>
            <a:cxnLst/>
            <a:rect l="l" t="t" r="r" b="b"/>
            <a:pathLst>
              <a:path h="152400">
                <a:moveTo>
                  <a:pt x="0" y="152400"/>
                </a:moveTo>
                <a:lnTo>
                  <a:pt x="0" y="0"/>
                </a:lnTo>
              </a:path>
            </a:pathLst>
          </a:custGeom>
          <a:ln w="9344">
            <a:solidFill>
              <a:srgbClr val="000000"/>
            </a:solidFill>
          </a:ln>
        </p:spPr>
        <p:txBody>
          <a:bodyPr wrap="square" lIns="0" tIns="0" rIns="0" bIns="0" rtlCol="0"/>
          <a:lstStyle/>
          <a:p>
            <a:endParaRPr/>
          </a:p>
        </p:txBody>
      </p:sp>
      <p:sp>
        <p:nvSpPr>
          <p:cNvPr id="8" name="object 8"/>
          <p:cNvSpPr/>
          <p:nvPr/>
        </p:nvSpPr>
        <p:spPr>
          <a:xfrm>
            <a:off x="1981200" y="4953000"/>
            <a:ext cx="152400" cy="152400"/>
          </a:xfrm>
          <a:custGeom>
            <a:avLst/>
            <a:gdLst/>
            <a:ahLst/>
            <a:cxnLst/>
            <a:rect l="l" t="t" r="r" b="b"/>
            <a:pathLst>
              <a:path w="152400" h="152400">
                <a:moveTo>
                  <a:pt x="0" y="152400"/>
                </a:moveTo>
                <a:lnTo>
                  <a:pt x="152400" y="0"/>
                </a:lnTo>
              </a:path>
            </a:pathLst>
          </a:custGeom>
          <a:ln w="9344">
            <a:solidFill>
              <a:srgbClr val="000000"/>
            </a:solidFill>
          </a:ln>
        </p:spPr>
        <p:txBody>
          <a:bodyPr wrap="square" lIns="0" tIns="0" rIns="0" bIns="0" rtlCol="0"/>
          <a:lstStyle/>
          <a:p>
            <a:endParaRPr/>
          </a:p>
        </p:txBody>
      </p:sp>
      <p:sp>
        <p:nvSpPr>
          <p:cNvPr id="9" name="object 9"/>
          <p:cNvSpPr/>
          <p:nvPr/>
        </p:nvSpPr>
        <p:spPr>
          <a:xfrm>
            <a:off x="2819400" y="4953000"/>
            <a:ext cx="152400" cy="152400"/>
          </a:xfrm>
          <a:custGeom>
            <a:avLst/>
            <a:gdLst/>
            <a:ahLst/>
            <a:cxnLst/>
            <a:rect l="l" t="t" r="r" b="b"/>
            <a:pathLst>
              <a:path w="152400" h="152400">
                <a:moveTo>
                  <a:pt x="152400" y="152400"/>
                </a:moveTo>
                <a:lnTo>
                  <a:pt x="0" y="0"/>
                </a:lnTo>
              </a:path>
            </a:pathLst>
          </a:custGeom>
          <a:ln w="9344">
            <a:solidFill>
              <a:srgbClr val="000000"/>
            </a:solidFill>
          </a:ln>
        </p:spPr>
        <p:txBody>
          <a:bodyPr wrap="square" lIns="0" tIns="0" rIns="0" bIns="0" rtlCol="0"/>
          <a:lstStyle/>
          <a:p>
            <a:endParaRPr/>
          </a:p>
        </p:txBody>
      </p:sp>
      <p:sp>
        <p:nvSpPr>
          <p:cNvPr id="10" name="object 10"/>
          <p:cNvSpPr txBox="1"/>
          <p:nvPr/>
        </p:nvSpPr>
        <p:spPr>
          <a:xfrm>
            <a:off x="5173979" y="4314189"/>
            <a:ext cx="1702435" cy="1056640"/>
          </a:xfrm>
          <a:prstGeom prst="rect">
            <a:avLst/>
          </a:prstGeom>
        </p:spPr>
        <p:txBody>
          <a:bodyPr vert="horz" wrap="square" lIns="0" tIns="114300" rIns="0" bIns="0" rtlCol="0">
            <a:spAutoFit/>
          </a:bodyPr>
          <a:lstStyle/>
          <a:p>
            <a:pPr marR="3175" algn="ctr">
              <a:lnSpc>
                <a:spcPct val="100000"/>
              </a:lnSpc>
              <a:spcBef>
                <a:spcPts val="900"/>
              </a:spcBef>
            </a:pPr>
            <a:r>
              <a:rPr sz="3200" spc="-5" dirty="0">
                <a:latin typeface="Arial"/>
                <a:cs typeface="Arial"/>
              </a:rPr>
              <a:t>101</a:t>
            </a:r>
            <a:endParaRPr sz="3200">
              <a:latin typeface="Arial"/>
              <a:cs typeface="Arial"/>
            </a:endParaRPr>
          </a:p>
          <a:p>
            <a:pPr marR="5080" algn="ctr">
              <a:lnSpc>
                <a:spcPct val="100000"/>
              </a:lnSpc>
              <a:spcBef>
                <a:spcPts val="600"/>
              </a:spcBef>
              <a:tabLst>
                <a:tab pos="659765" algn="l"/>
                <a:tab pos="1318895" algn="l"/>
              </a:tabLst>
            </a:pPr>
            <a:r>
              <a:rPr sz="3600" spc="-15" baseline="-16203" dirty="0">
                <a:latin typeface="Arial"/>
                <a:cs typeface="Arial"/>
              </a:rPr>
              <a:t>2</a:t>
            </a:r>
            <a:r>
              <a:rPr sz="1400" spc="-10" dirty="0">
                <a:latin typeface="Arial"/>
                <a:cs typeface="Arial"/>
              </a:rPr>
              <a:t>2	</a:t>
            </a:r>
            <a:r>
              <a:rPr sz="3600" spc="-7" baseline="-16203" dirty="0">
                <a:latin typeface="Arial"/>
                <a:cs typeface="Arial"/>
              </a:rPr>
              <a:t>2</a:t>
            </a:r>
            <a:r>
              <a:rPr sz="1400" spc="-5" dirty="0">
                <a:latin typeface="Arial"/>
                <a:cs typeface="Arial"/>
              </a:rPr>
              <a:t>1	</a:t>
            </a:r>
            <a:r>
              <a:rPr sz="3600" spc="-7" baseline="-16203" dirty="0">
                <a:latin typeface="Arial"/>
                <a:cs typeface="Arial"/>
              </a:rPr>
              <a:t>2</a:t>
            </a:r>
            <a:r>
              <a:rPr sz="1400" spc="-5" dirty="0">
                <a:latin typeface="Arial"/>
                <a:cs typeface="Arial"/>
              </a:rPr>
              <a:t>0</a:t>
            </a:r>
            <a:endParaRPr sz="1400">
              <a:latin typeface="Arial"/>
              <a:cs typeface="Arial"/>
            </a:endParaRPr>
          </a:p>
        </p:txBody>
      </p:sp>
      <p:sp>
        <p:nvSpPr>
          <p:cNvPr id="11" name="object 11"/>
          <p:cNvSpPr/>
          <p:nvPr/>
        </p:nvSpPr>
        <p:spPr>
          <a:xfrm>
            <a:off x="6019800" y="4953000"/>
            <a:ext cx="0" cy="152400"/>
          </a:xfrm>
          <a:custGeom>
            <a:avLst/>
            <a:gdLst/>
            <a:ahLst/>
            <a:cxnLst/>
            <a:rect l="l" t="t" r="r" b="b"/>
            <a:pathLst>
              <a:path h="152400">
                <a:moveTo>
                  <a:pt x="0" y="152400"/>
                </a:moveTo>
                <a:lnTo>
                  <a:pt x="0" y="0"/>
                </a:lnTo>
              </a:path>
            </a:pathLst>
          </a:custGeom>
          <a:ln w="9344">
            <a:solidFill>
              <a:srgbClr val="000000"/>
            </a:solidFill>
          </a:ln>
        </p:spPr>
        <p:txBody>
          <a:bodyPr wrap="square" lIns="0" tIns="0" rIns="0" bIns="0" rtlCol="0"/>
          <a:lstStyle/>
          <a:p>
            <a:endParaRPr/>
          </a:p>
        </p:txBody>
      </p:sp>
      <p:sp>
        <p:nvSpPr>
          <p:cNvPr id="12" name="object 12"/>
          <p:cNvSpPr/>
          <p:nvPr/>
        </p:nvSpPr>
        <p:spPr>
          <a:xfrm>
            <a:off x="5510529" y="4953000"/>
            <a:ext cx="152400" cy="152400"/>
          </a:xfrm>
          <a:custGeom>
            <a:avLst/>
            <a:gdLst/>
            <a:ahLst/>
            <a:cxnLst/>
            <a:rect l="l" t="t" r="r" b="b"/>
            <a:pathLst>
              <a:path w="152400" h="152400">
                <a:moveTo>
                  <a:pt x="0" y="152400"/>
                </a:moveTo>
                <a:lnTo>
                  <a:pt x="152400" y="0"/>
                </a:lnTo>
              </a:path>
            </a:pathLst>
          </a:custGeom>
          <a:ln w="9344">
            <a:solidFill>
              <a:srgbClr val="000000"/>
            </a:solidFill>
          </a:ln>
        </p:spPr>
        <p:txBody>
          <a:bodyPr wrap="square" lIns="0" tIns="0" rIns="0" bIns="0" rtlCol="0"/>
          <a:lstStyle/>
          <a:p>
            <a:endParaRPr/>
          </a:p>
        </p:txBody>
      </p:sp>
      <p:sp>
        <p:nvSpPr>
          <p:cNvPr id="13" name="object 13"/>
          <p:cNvSpPr/>
          <p:nvPr/>
        </p:nvSpPr>
        <p:spPr>
          <a:xfrm>
            <a:off x="6348729" y="4953000"/>
            <a:ext cx="152400" cy="152400"/>
          </a:xfrm>
          <a:custGeom>
            <a:avLst/>
            <a:gdLst/>
            <a:ahLst/>
            <a:cxnLst/>
            <a:rect l="l" t="t" r="r" b="b"/>
            <a:pathLst>
              <a:path w="152400" h="152400">
                <a:moveTo>
                  <a:pt x="152400" y="152400"/>
                </a:moveTo>
                <a:lnTo>
                  <a:pt x="0" y="0"/>
                </a:lnTo>
              </a:path>
            </a:pathLst>
          </a:custGeom>
          <a:ln w="9344">
            <a:solidFill>
              <a:srgbClr val="000000"/>
            </a:solidFill>
          </a:ln>
        </p:spPr>
        <p:txBody>
          <a:bodyPr wrap="square" lIns="0" tIns="0" rIns="0" bIns="0" rtlCol="0"/>
          <a:lstStyle/>
          <a:p>
            <a:endParaRPr/>
          </a:p>
        </p:txBody>
      </p:sp>
      <p:sp>
        <p:nvSpPr>
          <p:cNvPr id="14" name="object 14"/>
          <p:cNvSpPr txBox="1"/>
          <p:nvPr/>
        </p:nvSpPr>
        <p:spPr>
          <a:xfrm>
            <a:off x="993139" y="5638800"/>
            <a:ext cx="3130550" cy="378460"/>
          </a:xfrm>
          <a:prstGeom prst="rect">
            <a:avLst/>
          </a:prstGeom>
          <a:ln w="9344">
            <a:solidFill>
              <a:srgbClr val="000000"/>
            </a:solidFill>
          </a:ln>
        </p:spPr>
        <p:txBody>
          <a:bodyPr vert="horz" wrap="square" lIns="0" tIns="20320" rIns="0" bIns="0" rtlCol="0">
            <a:spAutoFit/>
          </a:bodyPr>
          <a:lstStyle/>
          <a:p>
            <a:pPr marL="89535">
              <a:lnSpc>
                <a:spcPct val="100000"/>
              </a:lnSpc>
              <a:spcBef>
                <a:spcPts val="160"/>
              </a:spcBef>
            </a:pPr>
            <a:r>
              <a:rPr sz="2000" spc="-5" dirty="0">
                <a:latin typeface="Arial"/>
                <a:cs typeface="Arial"/>
              </a:rPr>
              <a:t>3x100 </a:t>
            </a:r>
            <a:r>
              <a:rPr sz="2000" dirty="0">
                <a:latin typeface="Arial"/>
                <a:cs typeface="Arial"/>
              </a:rPr>
              <a:t>+ 2x10 + </a:t>
            </a:r>
            <a:r>
              <a:rPr sz="2000" spc="-5" dirty="0">
                <a:latin typeface="Arial"/>
                <a:cs typeface="Arial"/>
              </a:rPr>
              <a:t>9x1 </a:t>
            </a:r>
            <a:r>
              <a:rPr sz="2000" dirty="0">
                <a:latin typeface="Arial"/>
                <a:cs typeface="Arial"/>
              </a:rPr>
              <a:t>=</a:t>
            </a:r>
            <a:r>
              <a:rPr sz="2000" spc="-40" dirty="0">
                <a:latin typeface="Arial"/>
                <a:cs typeface="Arial"/>
              </a:rPr>
              <a:t> </a:t>
            </a:r>
            <a:r>
              <a:rPr sz="2000" dirty="0">
                <a:latin typeface="Arial"/>
                <a:cs typeface="Arial"/>
              </a:rPr>
              <a:t>329</a:t>
            </a:r>
            <a:endParaRPr sz="2000">
              <a:latin typeface="Arial"/>
              <a:cs typeface="Arial"/>
            </a:endParaRPr>
          </a:p>
        </p:txBody>
      </p:sp>
      <p:sp>
        <p:nvSpPr>
          <p:cNvPr id="15" name="object 15"/>
          <p:cNvSpPr txBox="1"/>
          <p:nvPr/>
        </p:nvSpPr>
        <p:spPr>
          <a:xfrm>
            <a:off x="4861559" y="5638800"/>
            <a:ext cx="2420620" cy="378460"/>
          </a:xfrm>
          <a:prstGeom prst="rect">
            <a:avLst/>
          </a:prstGeom>
          <a:ln w="9344">
            <a:solidFill>
              <a:srgbClr val="000000"/>
            </a:solidFill>
          </a:ln>
        </p:spPr>
        <p:txBody>
          <a:bodyPr vert="horz" wrap="square" lIns="0" tIns="20320" rIns="0" bIns="0" rtlCol="0">
            <a:spAutoFit/>
          </a:bodyPr>
          <a:lstStyle/>
          <a:p>
            <a:pPr marL="88900">
              <a:lnSpc>
                <a:spcPct val="100000"/>
              </a:lnSpc>
              <a:spcBef>
                <a:spcPts val="160"/>
              </a:spcBef>
            </a:pPr>
            <a:r>
              <a:rPr sz="2000" dirty="0">
                <a:latin typeface="Arial"/>
                <a:cs typeface="Arial"/>
              </a:rPr>
              <a:t>1x4 + 0x2 + 1x1 =</a:t>
            </a:r>
            <a:r>
              <a:rPr sz="2000" spc="-90" dirty="0">
                <a:latin typeface="Arial"/>
                <a:cs typeface="Arial"/>
              </a:rPr>
              <a:t> </a:t>
            </a:r>
            <a:r>
              <a:rPr sz="2000" dirty="0">
                <a:latin typeface="Arial"/>
                <a:cs typeface="Arial"/>
              </a:rPr>
              <a:t>5</a:t>
            </a:r>
            <a:endParaRPr sz="2000">
              <a:latin typeface="Arial"/>
              <a:cs typeface="Arial"/>
            </a:endParaRPr>
          </a:p>
        </p:txBody>
      </p:sp>
      <p:sp>
        <p:nvSpPr>
          <p:cNvPr id="16" name="object 16"/>
          <p:cNvSpPr txBox="1"/>
          <p:nvPr/>
        </p:nvSpPr>
        <p:spPr>
          <a:xfrm>
            <a:off x="4569459" y="4278629"/>
            <a:ext cx="464184" cy="269240"/>
          </a:xfrm>
          <a:prstGeom prst="rect">
            <a:avLst/>
          </a:prstGeom>
        </p:spPr>
        <p:txBody>
          <a:bodyPr vert="horz" wrap="square" lIns="0" tIns="12700" rIns="0" bIns="0" rtlCol="0">
            <a:spAutoFit/>
          </a:bodyPr>
          <a:lstStyle/>
          <a:p>
            <a:pPr marL="12700">
              <a:lnSpc>
                <a:spcPct val="100000"/>
              </a:lnSpc>
              <a:spcBef>
                <a:spcPts val="100"/>
              </a:spcBef>
            </a:pPr>
            <a:r>
              <a:rPr sz="1600" i="1" spc="-15" dirty="0">
                <a:latin typeface="Arial"/>
                <a:cs typeface="Arial"/>
              </a:rPr>
              <a:t>m</a:t>
            </a:r>
            <a:r>
              <a:rPr sz="1600" i="1" spc="-5" dirty="0">
                <a:latin typeface="Arial"/>
                <a:cs typeface="Arial"/>
              </a:rPr>
              <a:t>ost</a:t>
            </a:r>
            <a:endParaRPr sz="1600">
              <a:latin typeface="Arial"/>
              <a:cs typeface="Arial"/>
            </a:endParaRPr>
          </a:p>
        </p:txBody>
      </p:sp>
      <p:sp>
        <p:nvSpPr>
          <p:cNvPr id="17" name="object 17"/>
          <p:cNvSpPr txBox="1"/>
          <p:nvPr/>
        </p:nvSpPr>
        <p:spPr>
          <a:xfrm>
            <a:off x="4335779" y="4504690"/>
            <a:ext cx="930910" cy="269240"/>
          </a:xfrm>
          <a:prstGeom prst="rect">
            <a:avLst/>
          </a:prstGeom>
        </p:spPr>
        <p:txBody>
          <a:bodyPr vert="horz" wrap="square" lIns="0" tIns="12700" rIns="0" bIns="0" rtlCol="0">
            <a:spAutoFit/>
          </a:bodyPr>
          <a:lstStyle/>
          <a:p>
            <a:pPr marL="12700">
              <a:lnSpc>
                <a:spcPct val="100000"/>
              </a:lnSpc>
              <a:spcBef>
                <a:spcPts val="100"/>
              </a:spcBef>
            </a:pPr>
            <a:r>
              <a:rPr sz="1600" i="1" spc="-5" dirty="0">
                <a:latin typeface="Arial"/>
                <a:cs typeface="Arial"/>
              </a:rPr>
              <a:t>significant</a:t>
            </a:r>
            <a:endParaRPr sz="1600">
              <a:latin typeface="Arial"/>
              <a:cs typeface="Arial"/>
            </a:endParaRPr>
          </a:p>
        </p:txBody>
      </p:sp>
      <p:sp>
        <p:nvSpPr>
          <p:cNvPr id="18" name="object 18"/>
          <p:cNvSpPr txBox="1"/>
          <p:nvPr/>
        </p:nvSpPr>
        <p:spPr>
          <a:xfrm>
            <a:off x="6936740" y="4278629"/>
            <a:ext cx="455295" cy="269240"/>
          </a:xfrm>
          <a:prstGeom prst="rect">
            <a:avLst/>
          </a:prstGeom>
        </p:spPr>
        <p:txBody>
          <a:bodyPr vert="horz" wrap="square" lIns="0" tIns="12700" rIns="0" bIns="0" rtlCol="0">
            <a:spAutoFit/>
          </a:bodyPr>
          <a:lstStyle/>
          <a:p>
            <a:pPr marL="12700">
              <a:lnSpc>
                <a:spcPct val="100000"/>
              </a:lnSpc>
              <a:spcBef>
                <a:spcPts val="100"/>
              </a:spcBef>
            </a:pPr>
            <a:r>
              <a:rPr sz="1600" i="1" spc="-5" dirty="0">
                <a:latin typeface="Arial"/>
                <a:cs typeface="Arial"/>
              </a:rPr>
              <a:t>lea</a:t>
            </a:r>
            <a:r>
              <a:rPr sz="1600" i="1" spc="10" dirty="0">
                <a:latin typeface="Arial"/>
                <a:cs typeface="Arial"/>
              </a:rPr>
              <a:t>s</a:t>
            </a:r>
            <a:r>
              <a:rPr sz="1600" i="1" dirty="0">
                <a:latin typeface="Arial"/>
                <a:cs typeface="Arial"/>
              </a:rPr>
              <a:t>t</a:t>
            </a:r>
            <a:endParaRPr sz="1600">
              <a:latin typeface="Arial"/>
              <a:cs typeface="Arial"/>
            </a:endParaRPr>
          </a:p>
        </p:txBody>
      </p:sp>
      <p:sp>
        <p:nvSpPr>
          <p:cNvPr id="19" name="object 19"/>
          <p:cNvSpPr txBox="1"/>
          <p:nvPr/>
        </p:nvSpPr>
        <p:spPr>
          <a:xfrm>
            <a:off x="6697980" y="4504690"/>
            <a:ext cx="930910" cy="269240"/>
          </a:xfrm>
          <a:prstGeom prst="rect">
            <a:avLst/>
          </a:prstGeom>
        </p:spPr>
        <p:txBody>
          <a:bodyPr vert="horz" wrap="square" lIns="0" tIns="12700" rIns="0" bIns="0" rtlCol="0">
            <a:spAutoFit/>
          </a:bodyPr>
          <a:lstStyle/>
          <a:p>
            <a:pPr marL="12700">
              <a:lnSpc>
                <a:spcPct val="100000"/>
              </a:lnSpc>
              <a:spcBef>
                <a:spcPts val="100"/>
              </a:spcBef>
            </a:pPr>
            <a:r>
              <a:rPr sz="1600" i="1" spc="-5" dirty="0">
                <a:latin typeface="Arial"/>
                <a:cs typeface="Arial"/>
              </a:rPr>
              <a:t>significant</a:t>
            </a:r>
            <a:endParaRPr sz="1600">
              <a:latin typeface="Arial"/>
              <a:cs typeface="Arial"/>
            </a:endParaRPr>
          </a:p>
        </p:txBody>
      </p:sp>
      <p:sp>
        <p:nvSpPr>
          <p:cNvPr id="20" name="object 20"/>
          <p:cNvSpPr/>
          <p:nvPr/>
        </p:nvSpPr>
        <p:spPr>
          <a:xfrm>
            <a:off x="5105400" y="4414520"/>
            <a:ext cx="692150" cy="124460"/>
          </a:xfrm>
          <a:custGeom>
            <a:avLst/>
            <a:gdLst/>
            <a:ahLst/>
            <a:cxnLst/>
            <a:rect l="l" t="t" r="r" b="b"/>
            <a:pathLst>
              <a:path w="692150" h="124460">
                <a:moveTo>
                  <a:pt x="8890" y="0"/>
                </a:moveTo>
                <a:lnTo>
                  <a:pt x="0" y="0"/>
                </a:lnTo>
                <a:lnTo>
                  <a:pt x="0" y="8890"/>
                </a:lnTo>
                <a:lnTo>
                  <a:pt x="8890" y="8890"/>
                </a:lnTo>
                <a:lnTo>
                  <a:pt x="8890" y="0"/>
                </a:lnTo>
                <a:close/>
              </a:path>
              <a:path w="692150" h="124460">
                <a:moveTo>
                  <a:pt x="29210" y="0"/>
                </a:moveTo>
                <a:lnTo>
                  <a:pt x="19050" y="0"/>
                </a:lnTo>
                <a:lnTo>
                  <a:pt x="19050" y="8890"/>
                </a:lnTo>
                <a:lnTo>
                  <a:pt x="29210" y="8890"/>
                </a:lnTo>
                <a:lnTo>
                  <a:pt x="29210" y="0"/>
                </a:lnTo>
                <a:close/>
              </a:path>
              <a:path w="692150" h="124460">
                <a:moveTo>
                  <a:pt x="48260" y="0"/>
                </a:moveTo>
                <a:lnTo>
                  <a:pt x="38100" y="0"/>
                </a:lnTo>
                <a:lnTo>
                  <a:pt x="38100" y="8890"/>
                </a:lnTo>
                <a:lnTo>
                  <a:pt x="48260" y="8890"/>
                </a:lnTo>
                <a:lnTo>
                  <a:pt x="48260" y="0"/>
                </a:lnTo>
                <a:close/>
              </a:path>
              <a:path w="692150" h="124460">
                <a:moveTo>
                  <a:pt x="67310" y="0"/>
                </a:moveTo>
                <a:lnTo>
                  <a:pt x="58420" y="0"/>
                </a:lnTo>
                <a:lnTo>
                  <a:pt x="58420" y="8890"/>
                </a:lnTo>
                <a:lnTo>
                  <a:pt x="67310" y="8890"/>
                </a:lnTo>
                <a:lnTo>
                  <a:pt x="67310" y="0"/>
                </a:lnTo>
                <a:close/>
              </a:path>
              <a:path w="692150" h="124460">
                <a:moveTo>
                  <a:pt x="87630" y="0"/>
                </a:moveTo>
                <a:lnTo>
                  <a:pt x="77470" y="0"/>
                </a:lnTo>
                <a:lnTo>
                  <a:pt x="77470" y="8890"/>
                </a:lnTo>
                <a:lnTo>
                  <a:pt x="87630" y="8890"/>
                </a:lnTo>
                <a:lnTo>
                  <a:pt x="87630" y="0"/>
                </a:lnTo>
                <a:close/>
              </a:path>
              <a:path w="692150" h="124460">
                <a:moveTo>
                  <a:pt x="106680" y="0"/>
                </a:moveTo>
                <a:lnTo>
                  <a:pt x="96520" y="0"/>
                </a:lnTo>
                <a:lnTo>
                  <a:pt x="96520" y="8890"/>
                </a:lnTo>
                <a:lnTo>
                  <a:pt x="106680" y="8890"/>
                </a:lnTo>
                <a:lnTo>
                  <a:pt x="106680" y="0"/>
                </a:lnTo>
                <a:close/>
              </a:path>
              <a:path w="692150" h="124460">
                <a:moveTo>
                  <a:pt x="125730" y="0"/>
                </a:moveTo>
                <a:lnTo>
                  <a:pt x="115570" y="0"/>
                </a:lnTo>
                <a:lnTo>
                  <a:pt x="115570" y="8890"/>
                </a:lnTo>
                <a:lnTo>
                  <a:pt x="125730" y="8890"/>
                </a:lnTo>
                <a:lnTo>
                  <a:pt x="125730" y="0"/>
                </a:lnTo>
                <a:close/>
              </a:path>
              <a:path w="692150" h="124460">
                <a:moveTo>
                  <a:pt x="144780" y="0"/>
                </a:moveTo>
                <a:lnTo>
                  <a:pt x="135890" y="0"/>
                </a:lnTo>
                <a:lnTo>
                  <a:pt x="135890" y="8890"/>
                </a:lnTo>
                <a:lnTo>
                  <a:pt x="144780" y="8890"/>
                </a:lnTo>
                <a:lnTo>
                  <a:pt x="144780" y="0"/>
                </a:lnTo>
                <a:close/>
              </a:path>
              <a:path w="692150" h="124460">
                <a:moveTo>
                  <a:pt x="165100" y="0"/>
                </a:moveTo>
                <a:lnTo>
                  <a:pt x="154940" y="0"/>
                </a:lnTo>
                <a:lnTo>
                  <a:pt x="154940" y="8890"/>
                </a:lnTo>
                <a:lnTo>
                  <a:pt x="165100" y="8890"/>
                </a:lnTo>
                <a:lnTo>
                  <a:pt x="165100" y="0"/>
                </a:lnTo>
                <a:close/>
              </a:path>
              <a:path w="692150" h="124460">
                <a:moveTo>
                  <a:pt x="184150" y="0"/>
                </a:moveTo>
                <a:lnTo>
                  <a:pt x="173990" y="0"/>
                </a:lnTo>
                <a:lnTo>
                  <a:pt x="173990" y="8890"/>
                </a:lnTo>
                <a:lnTo>
                  <a:pt x="184150" y="8890"/>
                </a:lnTo>
                <a:lnTo>
                  <a:pt x="184150" y="0"/>
                </a:lnTo>
                <a:close/>
              </a:path>
              <a:path w="692150" h="124460">
                <a:moveTo>
                  <a:pt x="203200" y="0"/>
                </a:moveTo>
                <a:lnTo>
                  <a:pt x="194310" y="0"/>
                </a:lnTo>
                <a:lnTo>
                  <a:pt x="194310" y="8890"/>
                </a:lnTo>
                <a:lnTo>
                  <a:pt x="203200" y="8890"/>
                </a:lnTo>
                <a:lnTo>
                  <a:pt x="203200" y="0"/>
                </a:lnTo>
                <a:close/>
              </a:path>
              <a:path w="692150" h="124460">
                <a:moveTo>
                  <a:pt x="223520" y="0"/>
                </a:moveTo>
                <a:lnTo>
                  <a:pt x="213360" y="0"/>
                </a:lnTo>
                <a:lnTo>
                  <a:pt x="213360" y="8890"/>
                </a:lnTo>
                <a:lnTo>
                  <a:pt x="223520" y="8890"/>
                </a:lnTo>
                <a:lnTo>
                  <a:pt x="223520" y="0"/>
                </a:lnTo>
                <a:close/>
              </a:path>
              <a:path w="692150" h="124460">
                <a:moveTo>
                  <a:pt x="242570" y="0"/>
                </a:moveTo>
                <a:lnTo>
                  <a:pt x="232410" y="0"/>
                </a:lnTo>
                <a:lnTo>
                  <a:pt x="232410" y="8890"/>
                </a:lnTo>
                <a:lnTo>
                  <a:pt x="242570" y="8890"/>
                </a:lnTo>
                <a:lnTo>
                  <a:pt x="242570" y="0"/>
                </a:lnTo>
                <a:close/>
              </a:path>
              <a:path w="692150" h="124460">
                <a:moveTo>
                  <a:pt x="261620" y="0"/>
                </a:moveTo>
                <a:lnTo>
                  <a:pt x="252730" y="0"/>
                </a:lnTo>
                <a:lnTo>
                  <a:pt x="252730" y="8890"/>
                </a:lnTo>
                <a:lnTo>
                  <a:pt x="261620" y="8890"/>
                </a:lnTo>
                <a:lnTo>
                  <a:pt x="261620" y="0"/>
                </a:lnTo>
                <a:close/>
              </a:path>
              <a:path w="692150" h="124460">
                <a:moveTo>
                  <a:pt x="280670" y="0"/>
                </a:moveTo>
                <a:lnTo>
                  <a:pt x="271780" y="0"/>
                </a:lnTo>
                <a:lnTo>
                  <a:pt x="271780" y="8890"/>
                </a:lnTo>
                <a:lnTo>
                  <a:pt x="280670" y="8890"/>
                </a:lnTo>
                <a:lnTo>
                  <a:pt x="280670" y="0"/>
                </a:lnTo>
                <a:close/>
              </a:path>
              <a:path w="692150" h="124460">
                <a:moveTo>
                  <a:pt x="300990" y="0"/>
                </a:moveTo>
                <a:lnTo>
                  <a:pt x="290830" y="0"/>
                </a:lnTo>
                <a:lnTo>
                  <a:pt x="290830" y="8890"/>
                </a:lnTo>
                <a:lnTo>
                  <a:pt x="300990" y="8890"/>
                </a:lnTo>
                <a:lnTo>
                  <a:pt x="300990" y="0"/>
                </a:lnTo>
                <a:close/>
              </a:path>
              <a:path w="692150" h="124460">
                <a:moveTo>
                  <a:pt x="320040" y="0"/>
                </a:moveTo>
                <a:lnTo>
                  <a:pt x="309880" y="0"/>
                </a:lnTo>
                <a:lnTo>
                  <a:pt x="309880" y="8890"/>
                </a:lnTo>
                <a:lnTo>
                  <a:pt x="320040" y="8890"/>
                </a:lnTo>
                <a:lnTo>
                  <a:pt x="320040" y="0"/>
                </a:lnTo>
                <a:close/>
              </a:path>
              <a:path w="692150" h="124460">
                <a:moveTo>
                  <a:pt x="339090" y="0"/>
                </a:moveTo>
                <a:lnTo>
                  <a:pt x="328930" y="0"/>
                </a:lnTo>
                <a:lnTo>
                  <a:pt x="328930" y="8890"/>
                </a:lnTo>
                <a:lnTo>
                  <a:pt x="339090" y="8890"/>
                </a:lnTo>
                <a:lnTo>
                  <a:pt x="339090" y="0"/>
                </a:lnTo>
                <a:close/>
              </a:path>
              <a:path w="692150" h="124460">
                <a:moveTo>
                  <a:pt x="358140" y="0"/>
                </a:moveTo>
                <a:lnTo>
                  <a:pt x="349250" y="0"/>
                </a:lnTo>
                <a:lnTo>
                  <a:pt x="349250" y="8890"/>
                </a:lnTo>
                <a:lnTo>
                  <a:pt x="358140" y="8890"/>
                </a:lnTo>
                <a:lnTo>
                  <a:pt x="358140" y="0"/>
                </a:lnTo>
                <a:close/>
              </a:path>
              <a:path w="692150" h="124460">
                <a:moveTo>
                  <a:pt x="378460" y="0"/>
                </a:moveTo>
                <a:lnTo>
                  <a:pt x="368300" y="0"/>
                </a:lnTo>
                <a:lnTo>
                  <a:pt x="368300" y="8890"/>
                </a:lnTo>
                <a:lnTo>
                  <a:pt x="378460" y="8890"/>
                </a:lnTo>
                <a:lnTo>
                  <a:pt x="378460" y="0"/>
                </a:lnTo>
                <a:close/>
              </a:path>
              <a:path w="692150" h="124460">
                <a:moveTo>
                  <a:pt x="397510" y="0"/>
                </a:moveTo>
                <a:lnTo>
                  <a:pt x="387350" y="0"/>
                </a:lnTo>
                <a:lnTo>
                  <a:pt x="387350" y="8890"/>
                </a:lnTo>
                <a:lnTo>
                  <a:pt x="397510" y="8890"/>
                </a:lnTo>
                <a:lnTo>
                  <a:pt x="397510" y="0"/>
                </a:lnTo>
                <a:close/>
              </a:path>
              <a:path w="692150" h="124460">
                <a:moveTo>
                  <a:pt x="416560" y="0"/>
                </a:moveTo>
                <a:lnTo>
                  <a:pt x="407670" y="0"/>
                </a:lnTo>
                <a:lnTo>
                  <a:pt x="407670" y="8890"/>
                </a:lnTo>
                <a:lnTo>
                  <a:pt x="416560" y="8890"/>
                </a:lnTo>
                <a:lnTo>
                  <a:pt x="416560" y="0"/>
                </a:lnTo>
                <a:close/>
              </a:path>
              <a:path w="692150" h="124460">
                <a:moveTo>
                  <a:pt x="436880" y="0"/>
                </a:moveTo>
                <a:lnTo>
                  <a:pt x="426720" y="0"/>
                </a:lnTo>
                <a:lnTo>
                  <a:pt x="426720" y="8890"/>
                </a:lnTo>
                <a:lnTo>
                  <a:pt x="436880" y="8890"/>
                </a:lnTo>
                <a:lnTo>
                  <a:pt x="436880" y="0"/>
                </a:lnTo>
                <a:close/>
              </a:path>
              <a:path w="692150" h="124460">
                <a:moveTo>
                  <a:pt x="455930" y="0"/>
                </a:moveTo>
                <a:lnTo>
                  <a:pt x="452120" y="0"/>
                </a:lnTo>
                <a:lnTo>
                  <a:pt x="445770" y="0"/>
                </a:lnTo>
                <a:lnTo>
                  <a:pt x="445770" y="8890"/>
                </a:lnTo>
                <a:lnTo>
                  <a:pt x="452120" y="8890"/>
                </a:lnTo>
                <a:lnTo>
                  <a:pt x="455930" y="8890"/>
                </a:lnTo>
                <a:lnTo>
                  <a:pt x="455930" y="0"/>
                </a:lnTo>
                <a:close/>
              </a:path>
              <a:path w="692150" h="124460">
                <a:moveTo>
                  <a:pt x="474980" y="0"/>
                </a:moveTo>
                <a:lnTo>
                  <a:pt x="466090" y="0"/>
                </a:lnTo>
                <a:lnTo>
                  <a:pt x="464820" y="8890"/>
                </a:lnTo>
                <a:lnTo>
                  <a:pt x="474980" y="10160"/>
                </a:lnTo>
                <a:lnTo>
                  <a:pt x="474980" y="0"/>
                </a:lnTo>
                <a:close/>
              </a:path>
              <a:path w="692150" h="124460">
                <a:moveTo>
                  <a:pt x="495300" y="1270"/>
                </a:moveTo>
                <a:lnTo>
                  <a:pt x="485140" y="1270"/>
                </a:lnTo>
                <a:lnTo>
                  <a:pt x="485140" y="10160"/>
                </a:lnTo>
                <a:lnTo>
                  <a:pt x="494030" y="10160"/>
                </a:lnTo>
                <a:lnTo>
                  <a:pt x="495300" y="1270"/>
                </a:lnTo>
                <a:close/>
              </a:path>
              <a:path w="692150" h="124460">
                <a:moveTo>
                  <a:pt x="514350" y="1270"/>
                </a:moveTo>
                <a:lnTo>
                  <a:pt x="504190" y="1270"/>
                </a:lnTo>
                <a:lnTo>
                  <a:pt x="504190" y="10160"/>
                </a:lnTo>
                <a:lnTo>
                  <a:pt x="514350" y="11430"/>
                </a:lnTo>
                <a:lnTo>
                  <a:pt x="514350" y="1270"/>
                </a:lnTo>
                <a:close/>
              </a:path>
              <a:path w="692150" h="124460">
                <a:moveTo>
                  <a:pt x="533400" y="2540"/>
                </a:moveTo>
                <a:lnTo>
                  <a:pt x="524510" y="2540"/>
                </a:lnTo>
                <a:lnTo>
                  <a:pt x="523240" y="11430"/>
                </a:lnTo>
                <a:lnTo>
                  <a:pt x="533400" y="11430"/>
                </a:lnTo>
                <a:lnTo>
                  <a:pt x="533400" y="2540"/>
                </a:lnTo>
                <a:close/>
              </a:path>
              <a:path w="692150" h="124460">
                <a:moveTo>
                  <a:pt x="552450" y="2540"/>
                </a:moveTo>
                <a:lnTo>
                  <a:pt x="543560" y="2540"/>
                </a:lnTo>
                <a:lnTo>
                  <a:pt x="543560" y="11430"/>
                </a:lnTo>
                <a:lnTo>
                  <a:pt x="552450" y="11430"/>
                </a:lnTo>
                <a:lnTo>
                  <a:pt x="552450" y="2540"/>
                </a:lnTo>
                <a:close/>
              </a:path>
              <a:path w="692150" h="124460">
                <a:moveTo>
                  <a:pt x="572770" y="3810"/>
                </a:moveTo>
                <a:lnTo>
                  <a:pt x="562610" y="2540"/>
                </a:lnTo>
                <a:lnTo>
                  <a:pt x="562610" y="12700"/>
                </a:lnTo>
                <a:lnTo>
                  <a:pt x="572770" y="12700"/>
                </a:lnTo>
                <a:lnTo>
                  <a:pt x="572770" y="3810"/>
                </a:lnTo>
                <a:close/>
              </a:path>
              <a:path w="692150" h="124460">
                <a:moveTo>
                  <a:pt x="591820" y="5080"/>
                </a:moveTo>
                <a:lnTo>
                  <a:pt x="581660" y="3810"/>
                </a:lnTo>
                <a:lnTo>
                  <a:pt x="581660" y="13970"/>
                </a:lnTo>
                <a:lnTo>
                  <a:pt x="590550" y="13970"/>
                </a:lnTo>
                <a:lnTo>
                  <a:pt x="591820" y="5080"/>
                </a:lnTo>
                <a:close/>
              </a:path>
              <a:path w="692150" h="124460">
                <a:moveTo>
                  <a:pt x="610870" y="7620"/>
                </a:moveTo>
                <a:lnTo>
                  <a:pt x="601980" y="6350"/>
                </a:lnTo>
                <a:lnTo>
                  <a:pt x="600710" y="15240"/>
                </a:lnTo>
                <a:lnTo>
                  <a:pt x="609600" y="17780"/>
                </a:lnTo>
                <a:lnTo>
                  <a:pt x="610870" y="7620"/>
                </a:lnTo>
                <a:close/>
              </a:path>
              <a:path w="692150" h="124460">
                <a:moveTo>
                  <a:pt x="631190" y="13970"/>
                </a:moveTo>
                <a:lnTo>
                  <a:pt x="629920" y="12700"/>
                </a:lnTo>
                <a:lnTo>
                  <a:pt x="621030" y="10160"/>
                </a:lnTo>
                <a:lnTo>
                  <a:pt x="619760" y="15240"/>
                </a:lnTo>
                <a:lnTo>
                  <a:pt x="618490" y="19050"/>
                </a:lnTo>
                <a:lnTo>
                  <a:pt x="626110" y="21590"/>
                </a:lnTo>
                <a:lnTo>
                  <a:pt x="627380" y="21590"/>
                </a:lnTo>
                <a:lnTo>
                  <a:pt x="629920" y="17780"/>
                </a:lnTo>
                <a:lnTo>
                  <a:pt x="631190" y="13970"/>
                </a:lnTo>
                <a:close/>
              </a:path>
              <a:path w="692150" h="124460">
                <a:moveTo>
                  <a:pt x="648970" y="21590"/>
                </a:moveTo>
                <a:lnTo>
                  <a:pt x="645160" y="19050"/>
                </a:lnTo>
                <a:lnTo>
                  <a:pt x="643890" y="19050"/>
                </a:lnTo>
                <a:lnTo>
                  <a:pt x="640080" y="17780"/>
                </a:lnTo>
                <a:lnTo>
                  <a:pt x="638810" y="21590"/>
                </a:lnTo>
                <a:lnTo>
                  <a:pt x="636270" y="25400"/>
                </a:lnTo>
                <a:lnTo>
                  <a:pt x="640397" y="27470"/>
                </a:lnTo>
                <a:lnTo>
                  <a:pt x="640080" y="27940"/>
                </a:lnTo>
                <a:lnTo>
                  <a:pt x="643890" y="29210"/>
                </a:lnTo>
                <a:lnTo>
                  <a:pt x="643890" y="30480"/>
                </a:lnTo>
                <a:lnTo>
                  <a:pt x="646430" y="26670"/>
                </a:lnTo>
                <a:lnTo>
                  <a:pt x="648970" y="21590"/>
                </a:lnTo>
                <a:close/>
              </a:path>
              <a:path w="692150" h="124460">
                <a:moveTo>
                  <a:pt x="664210" y="35560"/>
                </a:moveTo>
                <a:lnTo>
                  <a:pt x="659130" y="29210"/>
                </a:lnTo>
                <a:lnTo>
                  <a:pt x="657860" y="29210"/>
                </a:lnTo>
                <a:lnTo>
                  <a:pt x="657860" y="27940"/>
                </a:lnTo>
                <a:lnTo>
                  <a:pt x="654050" y="31750"/>
                </a:lnTo>
                <a:lnTo>
                  <a:pt x="651510" y="35560"/>
                </a:lnTo>
                <a:lnTo>
                  <a:pt x="656590" y="40640"/>
                </a:lnTo>
                <a:lnTo>
                  <a:pt x="656590" y="41910"/>
                </a:lnTo>
                <a:lnTo>
                  <a:pt x="661670" y="39370"/>
                </a:lnTo>
                <a:lnTo>
                  <a:pt x="664210" y="36830"/>
                </a:lnTo>
                <a:lnTo>
                  <a:pt x="664210" y="35560"/>
                </a:lnTo>
                <a:close/>
              </a:path>
              <a:path w="692150" h="124460">
                <a:moveTo>
                  <a:pt x="692150" y="44450"/>
                </a:moveTo>
                <a:lnTo>
                  <a:pt x="671944" y="49771"/>
                </a:lnTo>
                <a:lnTo>
                  <a:pt x="671830" y="49530"/>
                </a:lnTo>
                <a:lnTo>
                  <a:pt x="671830" y="48260"/>
                </a:lnTo>
                <a:lnTo>
                  <a:pt x="670560" y="45720"/>
                </a:lnTo>
                <a:lnTo>
                  <a:pt x="666750" y="46990"/>
                </a:lnTo>
                <a:lnTo>
                  <a:pt x="661670" y="49530"/>
                </a:lnTo>
                <a:lnTo>
                  <a:pt x="663333" y="52044"/>
                </a:lnTo>
                <a:lnTo>
                  <a:pt x="643890" y="57150"/>
                </a:lnTo>
                <a:lnTo>
                  <a:pt x="685800" y="124460"/>
                </a:lnTo>
                <a:lnTo>
                  <a:pt x="692150" y="44450"/>
                </a:lnTo>
                <a:close/>
              </a:path>
            </a:pathLst>
          </a:custGeom>
          <a:solidFill>
            <a:srgbClr val="000000"/>
          </a:solidFill>
        </p:spPr>
        <p:txBody>
          <a:bodyPr wrap="square" lIns="0" tIns="0" rIns="0" bIns="0" rtlCol="0"/>
          <a:lstStyle/>
          <a:p>
            <a:endParaRPr/>
          </a:p>
        </p:txBody>
      </p:sp>
      <p:sp>
        <p:nvSpPr>
          <p:cNvPr id="21" name="object 21"/>
          <p:cNvSpPr/>
          <p:nvPr/>
        </p:nvSpPr>
        <p:spPr>
          <a:xfrm>
            <a:off x="6239510" y="4417059"/>
            <a:ext cx="693420" cy="124460"/>
          </a:xfrm>
          <a:custGeom>
            <a:avLst/>
            <a:gdLst/>
            <a:ahLst/>
            <a:cxnLst/>
            <a:rect l="l" t="t" r="r" b="b"/>
            <a:pathLst>
              <a:path w="693420" h="124460">
                <a:moveTo>
                  <a:pt x="41910" y="35560"/>
                </a:moveTo>
                <a:lnTo>
                  <a:pt x="38100" y="33020"/>
                </a:lnTo>
                <a:lnTo>
                  <a:pt x="35560" y="29210"/>
                </a:lnTo>
                <a:lnTo>
                  <a:pt x="34290" y="29210"/>
                </a:lnTo>
                <a:lnTo>
                  <a:pt x="34290" y="30480"/>
                </a:lnTo>
                <a:lnTo>
                  <a:pt x="29210" y="35560"/>
                </a:lnTo>
                <a:lnTo>
                  <a:pt x="27940" y="36830"/>
                </a:lnTo>
                <a:lnTo>
                  <a:pt x="31750" y="40640"/>
                </a:lnTo>
                <a:lnTo>
                  <a:pt x="35560" y="43180"/>
                </a:lnTo>
                <a:lnTo>
                  <a:pt x="36830" y="41910"/>
                </a:lnTo>
                <a:lnTo>
                  <a:pt x="36118" y="41211"/>
                </a:lnTo>
                <a:lnTo>
                  <a:pt x="40068" y="36271"/>
                </a:lnTo>
                <a:lnTo>
                  <a:pt x="40640" y="36830"/>
                </a:lnTo>
                <a:lnTo>
                  <a:pt x="41910" y="35560"/>
                </a:lnTo>
                <a:close/>
              </a:path>
              <a:path w="693420" h="124460">
                <a:moveTo>
                  <a:pt x="49530" y="57150"/>
                </a:moveTo>
                <a:lnTo>
                  <a:pt x="29870" y="52616"/>
                </a:lnTo>
                <a:lnTo>
                  <a:pt x="30480" y="50800"/>
                </a:lnTo>
                <a:lnTo>
                  <a:pt x="22860" y="45720"/>
                </a:lnTo>
                <a:lnTo>
                  <a:pt x="20320" y="49530"/>
                </a:lnTo>
                <a:lnTo>
                  <a:pt x="19913" y="50330"/>
                </a:lnTo>
                <a:lnTo>
                  <a:pt x="0" y="45720"/>
                </a:lnTo>
                <a:lnTo>
                  <a:pt x="6350" y="124460"/>
                </a:lnTo>
                <a:lnTo>
                  <a:pt x="49530" y="57150"/>
                </a:lnTo>
                <a:close/>
              </a:path>
              <a:path w="693420" h="124460">
                <a:moveTo>
                  <a:pt x="57150" y="26670"/>
                </a:moveTo>
                <a:lnTo>
                  <a:pt x="54610" y="21590"/>
                </a:lnTo>
                <a:lnTo>
                  <a:pt x="52070" y="17780"/>
                </a:lnTo>
                <a:lnTo>
                  <a:pt x="48260" y="20320"/>
                </a:lnTo>
                <a:lnTo>
                  <a:pt x="44450" y="21590"/>
                </a:lnTo>
                <a:lnTo>
                  <a:pt x="43180" y="22860"/>
                </a:lnTo>
                <a:lnTo>
                  <a:pt x="48260" y="30480"/>
                </a:lnTo>
                <a:lnTo>
                  <a:pt x="49530" y="30480"/>
                </a:lnTo>
                <a:lnTo>
                  <a:pt x="51638" y="28371"/>
                </a:lnTo>
                <a:lnTo>
                  <a:pt x="52070" y="29210"/>
                </a:lnTo>
                <a:lnTo>
                  <a:pt x="57150" y="26670"/>
                </a:lnTo>
                <a:close/>
              </a:path>
              <a:path w="693420" h="124460">
                <a:moveTo>
                  <a:pt x="73660" y="20320"/>
                </a:moveTo>
                <a:lnTo>
                  <a:pt x="72390" y="15240"/>
                </a:lnTo>
                <a:lnTo>
                  <a:pt x="71120" y="11430"/>
                </a:lnTo>
                <a:lnTo>
                  <a:pt x="63500" y="13970"/>
                </a:lnTo>
                <a:lnTo>
                  <a:pt x="62230" y="13970"/>
                </a:lnTo>
                <a:lnTo>
                  <a:pt x="63500" y="19050"/>
                </a:lnTo>
                <a:lnTo>
                  <a:pt x="64770" y="22860"/>
                </a:lnTo>
                <a:lnTo>
                  <a:pt x="66040" y="22860"/>
                </a:lnTo>
                <a:lnTo>
                  <a:pt x="73660" y="20320"/>
                </a:lnTo>
                <a:close/>
              </a:path>
              <a:path w="693420" h="124460">
                <a:moveTo>
                  <a:pt x="92710" y="16510"/>
                </a:moveTo>
                <a:lnTo>
                  <a:pt x="91440" y="7620"/>
                </a:lnTo>
                <a:lnTo>
                  <a:pt x="81280" y="8890"/>
                </a:lnTo>
                <a:lnTo>
                  <a:pt x="82550" y="17780"/>
                </a:lnTo>
                <a:lnTo>
                  <a:pt x="92710" y="16510"/>
                </a:lnTo>
                <a:close/>
              </a:path>
              <a:path w="693420" h="124460">
                <a:moveTo>
                  <a:pt x="111760" y="13970"/>
                </a:moveTo>
                <a:lnTo>
                  <a:pt x="110490" y="5080"/>
                </a:lnTo>
                <a:lnTo>
                  <a:pt x="100330" y="6350"/>
                </a:lnTo>
                <a:lnTo>
                  <a:pt x="101600" y="15240"/>
                </a:lnTo>
                <a:lnTo>
                  <a:pt x="111760" y="13970"/>
                </a:lnTo>
                <a:close/>
              </a:path>
              <a:path w="693420" h="124460">
                <a:moveTo>
                  <a:pt x="130810" y="3810"/>
                </a:moveTo>
                <a:lnTo>
                  <a:pt x="120650" y="3810"/>
                </a:lnTo>
                <a:lnTo>
                  <a:pt x="120650" y="13970"/>
                </a:lnTo>
                <a:lnTo>
                  <a:pt x="130810" y="12700"/>
                </a:lnTo>
                <a:lnTo>
                  <a:pt x="130810" y="3810"/>
                </a:lnTo>
                <a:close/>
              </a:path>
              <a:path w="693420" h="124460">
                <a:moveTo>
                  <a:pt x="149860" y="3810"/>
                </a:moveTo>
                <a:lnTo>
                  <a:pt x="139700" y="3810"/>
                </a:lnTo>
                <a:lnTo>
                  <a:pt x="139700" y="12700"/>
                </a:lnTo>
                <a:lnTo>
                  <a:pt x="149860" y="12700"/>
                </a:lnTo>
                <a:lnTo>
                  <a:pt x="149860" y="3810"/>
                </a:lnTo>
                <a:close/>
              </a:path>
              <a:path w="693420" h="124460">
                <a:moveTo>
                  <a:pt x="168910" y="2540"/>
                </a:moveTo>
                <a:lnTo>
                  <a:pt x="158750" y="2540"/>
                </a:lnTo>
                <a:lnTo>
                  <a:pt x="160020" y="12700"/>
                </a:lnTo>
                <a:lnTo>
                  <a:pt x="168910" y="11430"/>
                </a:lnTo>
                <a:lnTo>
                  <a:pt x="168910" y="2540"/>
                </a:lnTo>
                <a:close/>
              </a:path>
              <a:path w="693420" h="124460">
                <a:moveTo>
                  <a:pt x="189230" y="11430"/>
                </a:moveTo>
                <a:lnTo>
                  <a:pt x="187960" y="2540"/>
                </a:lnTo>
                <a:lnTo>
                  <a:pt x="179070" y="2540"/>
                </a:lnTo>
                <a:lnTo>
                  <a:pt x="179070" y="11430"/>
                </a:lnTo>
                <a:lnTo>
                  <a:pt x="189230" y="11430"/>
                </a:lnTo>
                <a:close/>
              </a:path>
              <a:path w="693420" h="124460">
                <a:moveTo>
                  <a:pt x="208280" y="1270"/>
                </a:moveTo>
                <a:lnTo>
                  <a:pt x="198120" y="2540"/>
                </a:lnTo>
                <a:lnTo>
                  <a:pt x="198120" y="11430"/>
                </a:lnTo>
                <a:lnTo>
                  <a:pt x="208280" y="11430"/>
                </a:lnTo>
                <a:lnTo>
                  <a:pt x="208280" y="1270"/>
                </a:lnTo>
                <a:close/>
              </a:path>
              <a:path w="693420" h="124460">
                <a:moveTo>
                  <a:pt x="227330" y="1270"/>
                </a:moveTo>
                <a:lnTo>
                  <a:pt x="217170" y="1270"/>
                </a:lnTo>
                <a:lnTo>
                  <a:pt x="218440" y="10160"/>
                </a:lnTo>
                <a:lnTo>
                  <a:pt x="227330" y="10160"/>
                </a:lnTo>
                <a:lnTo>
                  <a:pt x="227330" y="1270"/>
                </a:lnTo>
                <a:close/>
              </a:path>
              <a:path w="693420" h="124460">
                <a:moveTo>
                  <a:pt x="246380" y="0"/>
                </a:moveTo>
                <a:lnTo>
                  <a:pt x="240030" y="0"/>
                </a:lnTo>
                <a:lnTo>
                  <a:pt x="237490" y="0"/>
                </a:lnTo>
                <a:lnTo>
                  <a:pt x="237490" y="10160"/>
                </a:lnTo>
                <a:lnTo>
                  <a:pt x="240030" y="10160"/>
                </a:lnTo>
                <a:lnTo>
                  <a:pt x="246380" y="10160"/>
                </a:lnTo>
                <a:lnTo>
                  <a:pt x="246380" y="0"/>
                </a:lnTo>
                <a:close/>
              </a:path>
              <a:path w="693420" h="124460">
                <a:moveTo>
                  <a:pt x="265430" y="0"/>
                </a:moveTo>
                <a:lnTo>
                  <a:pt x="256540" y="0"/>
                </a:lnTo>
                <a:lnTo>
                  <a:pt x="256540" y="10160"/>
                </a:lnTo>
                <a:lnTo>
                  <a:pt x="265430" y="10160"/>
                </a:lnTo>
                <a:lnTo>
                  <a:pt x="265430" y="0"/>
                </a:lnTo>
                <a:close/>
              </a:path>
              <a:path w="693420" h="124460">
                <a:moveTo>
                  <a:pt x="285737" y="0"/>
                </a:moveTo>
                <a:lnTo>
                  <a:pt x="275590" y="0"/>
                </a:lnTo>
                <a:lnTo>
                  <a:pt x="275590" y="10160"/>
                </a:lnTo>
                <a:lnTo>
                  <a:pt x="285737" y="10160"/>
                </a:lnTo>
                <a:lnTo>
                  <a:pt x="285737" y="0"/>
                </a:lnTo>
                <a:close/>
              </a:path>
              <a:path w="693420" h="124460">
                <a:moveTo>
                  <a:pt x="304787" y="0"/>
                </a:moveTo>
                <a:lnTo>
                  <a:pt x="294640" y="0"/>
                </a:lnTo>
                <a:lnTo>
                  <a:pt x="294640" y="10160"/>
                </a:lnTo>
                <a:lnTo>
                  <a:pt x="304787" y="10160"/>
                </a:lnTo>
                <a:lnTo>
                  <a:pt x="304787" y="0"/>
                </a:lnTo>
                <a:close/>
              </a:path>
              <a:path w="693420" h="124460">
                <a:moveTo>
                  <a:pt x="323837" y="0"/>
                </a:moveTo>
                <a:lnTo>
                  <a:pt x="314960" y="0"/>
                </a:lnTo>
                <a:lnTo>
                  <a:pt x="314960" y="10160"/>
                </a:lnTo>
                <a:lnTo>
                  <a:pt x="323837" y="10160"/>
                </a:lnTo>
                <a:lnTo>
                  <a:pt x="323837" y="0"/>
                </a:lnTo>
                <a:close/>
              </a:path>
              <a:path w="693420" h="124460">
                <a:moveTo>
                  <a:pt x="344170" y="0"/>
                </a:moveTo>
                <a:lnTo>
                  <a:pt x="334010" y="0"/>
                </a:lnTo>
                <a:lnTo>
                  <a:pt x="334010" y="10160"/>
                </a:lnTo>
                <a:lnTo>
                  <a:pt x="344170" y="10160"/>
                </a:lnTo>
                <a:lnTo>
                  <a:pt x="344170" y="0"/>
                </a:lnTo>
                <a:close/>
              </a:path>
              <a:path w="693420" h="124460">
                <a:moveTo>
                  <a:pt x="363220" y="0"/>
                </a:moveTo>
                <a:lnTo>
                  <a:pt x="353060" y="0"/>
                </a:lnTo>
                <a:lnTo>
                  <a:pt x="353060" y="10160"/>
                </a:lnTo>
                <a:lnTo>
                  <a:pt x="363220" y="10160"/>
                </a:lnTo>
                <a:lnTo>
                  <a:pt x="363220" y="0"/>
                </a:lnTo>
                <a:close/>
              </a:path>
              <a:path w="693420" h="124460">
                <a:moveTo>
                  <a:pt x="382270" y="0"/>
                </a:moveTo>
                <a:lnTo>
                  <a:pt x="373380" y="0"/>
                </a:lnTo>
                <a:lnTo>
                  <a:pt x="373380" y="10160"/>
                </a:lnTo>
                <a:lnTo>
                  <a:pt x="382270" y="10160"/>
                </a:lnTo>
                <a:lnTo>
                  <a:pt x="382270" y="0"/>
                </a:lnTo>
                <a:close/>
              </a:path>
              <a:path w="693420" h="124460">
                <a:moveTo>
                  <a:pt x="402590" y="0"/>
                </a:moveTo>
                <a:lnTo>
                  <a:pt x="392430" y="0"/>
                </a:lnTo>
                <a:lnTo>
                  <a:pt x="392430" y="10160"/>
                </a:lnTo>
                <a:lnTo>
                  <a:pt x="402590" y="10160"/>
                </a:lnTo>
                <a:lnTo>
                  <a:pt x="402590" y="0"/>
                </a:lnTo>
                <a:close/>
              </a:path>
              <a:path w="693420" h="124460">
                <a:moveTo>
                  <a:pt x="421640" y="0"/>
                </a:moveTo>
                <a:lnTo>
                  <a:pt x="411480" y="0"/>
                </a:lnTo>
                <a:lnTo>
                  <a:pt x="411480" y="10160"/>
                </a:lnTo>
                <a:lnTo>
                  <a:pt x="421640" y="10160"/>
                </a:lnTo>
                <a:lnTo>
                  <a:pt x="421640" y="0"/>
                </a:lnTo>
                <a:close/>
              </a:path>
              <a:path w="693420" h="124460">
                <a:moveTo>
                  <a:pt x="440690" y="0"/>
                </a:moveTo>
                <a:lnTo>
                  <a:pt x="430530" y="0"/>
                </a:lnTo>
                <a:lnTo>
                  <a:pt x="430530" y="10160"/>
                </a:lnTo>
                <a:lnTo>
                  <a:pt x="440690" y="10160"/>
                </a:lnTo>
                <a:lnTo>
                  <a:pt x="440690" y="0"/>
                </a:lnTo>
                <a:close/>
              </a:path>
              <a:path w="693420" h="124460">
                <a:moveTo>
                  <a:pt x="459740" y="0"/>
                </a:moveTo>
                <a:lnTo>
                  <a:pt x="450850" y="0"/>
                </a:lnTo>
                <a:lnTo>
                  <a:pt x="450850" y="10160"/>
                </a:lnTo>
                <a:lnTo>
                  <a:pt x="459740" y="10160"/>
                </a:lnTo>
                <a:lnTo>
                  <a:pt x="459740" y="0"/>
                </a:lnTo>
                <a:close/>
              </a:path>
              <a:path w="693420" h="124460">
                <a:moveTo>
                  <a:pt x="480060" y="0"/>
                </a:moveTo>
                <a:lnTo>
                  <a:pt x="469900" y="0"/>
                </a:lnTo>
                <a:lnTo>
                  <a:pt x="469900" y="10160"/>
                </a:lnTo>
                <a:lnTo>
                  <a:pt x="480060" y="10160"/>
                </a:lnTo>
                <a:lnTo>
                  <a:pt x="480060" y="0"/>
                </a:lnTo>
                <a:close/>
              </a:path>
              <a:path w="693420" h="124460">
                <a:moveTo>
                  <a:pt x="499110" y="0"/>
                </a:moveTo>
                <a:lnTo>
                  <a:pt x="488950" y="0"/>
                </a:lnTo>
                <a:lnTo>
                  <a:pt x="488950" y="10160"/>
                </a:lnTo>
                <a:lnTo>
                  <a:pt x="499110" y="10160"/>
                </a:lnTo>
                <a:lnTo>
                  <a:pt x="499110" y="0"/>
                </a:lnTo>
                <a:close/>
              </a:path>
              <a:path w="693420" h="124460">
                <a:moveTo>
                  <a:pt x="518160" y="0"/>
                </a:moveTo>
                <a:lnTo>
                  <a:pt x="509270" y="0"/>
                </a:lnTo>
                <a:lnTo>
                  <a:pt x="509270" y="10160"/>
                </a:lnTo>
                <a:lnTo>
                  <a:pt x="518160" y="10160"/>
                </a:lnTo>
                <a:lnTo>
                  <a:pt x="518160" y="0"/>
                </a:lnTo>
                <a:close/>
              </a:path>
              <a:path w="693420" h="124460">
                <a:moveTo>
                  <a:pt x="538480" y="0"/>
                </a:moveTo>
                <a:lnTo>
                  <a:pt x="528320" y="0"/>
                </a:lnTo>
                <a:lnTo>
                  <a:pt x="528320" y="10160"/>
                </a:lnTo>
                <a:lnTo>
                  <a:pt x="538480" y="10160"/>
                </a:lnTo>
                <a:lnTo>
                  <a:pt x="538480" y="0"/>
                </a:lnTo>
                <a:close/>
              </a:path>
              <a:path w="693420" h="124460">
                <a:moveTo>
                  <a:pt x="557530" y="0"/>
                </a:moveTo>
                <a:lnTo>
                  <a:pt x="547370" y="0"/>
                </a:lnTo>
                <a:lnTo>
                  <a:pt x="547370" y="10160"/>
                </a:lnTo>
                <a:lnTo>
                  <a:pt x="557530" y="10160"/>
                </a:lnTo>
                <a:lnTo>
                  <a:pt x="557530" y="0"/>
                </a:lnTo>
                <a:close/>
              </a:path>
              <a:path w="693420" h="124460">
                <a:moveTo>
                  <a:pt x="576580" y="0"/>
                </a:moveTo>
                <a:lnTo>
                  <a:pt x="566420" y="0"/>
                </a:lnTo>
                <a:lnTo>
                  <a:pt x="566420" y="10160"/>
                </a:lnTo>
                <a:lnTo>
                  <a:pt x="576580" y="10160"/>
                </a:lnTo>
                <a:lnTo>
                  <a:pt x="576580" y="0"/>
                </a:lnTo>
                <a:close/>
              </a:path>
              <a:path w="693420" h="124460">
                <a:moveTo>
                  <a:pt x="595630" y="0"/>
                </a:moveTo>
                <a:lnTo>
                  <a:pt x="586740" y="0"/>
                </a:lnTo>
                <a:lnTo>
                  <a:pt x="586740" y="10160"/>
                </a:lnTo>
                <a:lnTo>
                  <a:pt x="595630" y="10160"/>
                </a:lnTo>
                <a:lnTo>
                  <a:pt x="595630" y="0"/>
                </a:lnTo>
                <a:close/>
              </a:path>
              <a:path w="693420" h="124460">
                <a:moveTo>
                  <a:pt x="614680" y="0"/>
                </a:moveTo>
                <a:lnTo>
                  <a:pt x="605790" y="0"/>
                </a:lnTo>
                <a:lnTo>
                  <a:pt x="605790" y="10160"/>
                </a:lnTo>
                <a:lnTo>
                  <a:pt x="614680" y="10160"/>
                </a:lnTo>
                <a:lnTo>
                  <a:pt x="614680" y="0"/>
                </a:lnTo>
                <a:close/>
              </a:path>
              <a:path w="693420" h="124460">
                <a:moveTo>
                  <a:pt x="635000" y="0"/>
                </a:moveTo>
                <a:lnTo>
                  <a:pt x="624840" y="0"/>
                </a:lnTo>
                <a:lnTo>
                  <a:pt x="624840" y="10160"/>
                </a:lnTo>
                <a:lnTo>
                  <a:pt x="635000" y="10160"/>
                </a:lnTo>
                <a:lnTo>
                  <a:pt x="635000" y="0"/>
                </a:lnTo>
                <a:close/>
              </a:path>
              <a:path w="693420" h="124460">
                <a:moveTo>
                  <a:pt x="654050" y="0"/>
                </a:moveTo>
                <a:lnTo>
                  <a:pt x="643890" y="0"/>
                </a:lnTo>
                <a:lnTo>
                  <a:pt x="643890" y="10160"/>
                </a:lnTo>
                <a:lnTo>
                  <a:pt x="654050" y="10160"/>
                </a:lnTo>
                <a:lnTo>
                  <a:pt x="654050" y="0"/>
                </a:lnTo>
                <a:close/>
              </a:path>
              <a:path w="693420" h="124460">
                <a:moveTo>
                  <a:pt x="673100" y="0"/>
                </a:moveTo>
                <a:lnTo>
                  <a:pt x="664210" y="0"/>
                </a:lnTo>
                <a:lnTo>
                  <a:pt x="664210" y="10160"/>
                </a:lnTo>
                <a:lnTo>
                  <a:pt x="673100" y="10160"/>
                </a:lnTo>
                <a:lnTo>
                  <a:pt x="673100" y="0"/>
                </a:lnTo>
                <a:close/>
              </a:path>
              <a:path w="693420" h="124460">
                <a:moveTo>
                  <a:pt x="693420" y="0"/>
                </a:moveTo>
                <a:lnTo>
                  <a:pt x="683260" y="0"/>
                </a:lnTo>
                <a:lnTo>
                  <a:pt x="683260" y="10160"/>
                </a:lnTo>
                <a:lnTo>
                  <a:pt x="693420" y="10160"/>
                </a:lnTo>
                <a:lnTo>
                  <a:pt x="693420" y="0"/>
                </a:lnTo>
                <a:close/>
              </a:path>
            </a:pathLst>
          </a:custGeom>
          <a:solidFill>
            <a:srgbClr val="000000"/>
          </a:solidFill>
        </p:spPr>
        <p:txBody>
          <a:bodyPr wrap="square" lIns="0" tIns="0" rIns="0" bIns="0" rtlCol="0"/>
          <a:lstStyle/>
          <a:p>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53670">
              <a:lnSpc>
                <a:spcPts val="2310"/>
              </a:lnSpc>
            </a:pPr>
            <a:r>
              <a:rPr dirty="0"/>
              <a:t>2-</a:t>
            </a: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53670">
              <a:lnSpc>
                <a:spcPts val="2310"/>
              </a:lnSpc>
            </a:pPr>
            <a:r>
              <a:rPr dirty="0"/>
              <a:t>2-</a:t>
            </a:r>
            <a:fld id="{81D60167-4931-47E6-BA6A-407CBD079E47}" type="slidenum">
              <a:rPr dirty="0"/>
              <a:t>6</a:t>
            </a:fld>
            <a:endParaRPr dirty="0"/>
          </a:p>
        </p:txBody>
      </p:sp>
      <p:sp>
        <p:nvSpPr>
          <p:cNvPr id="3" name="object 3"/>
          <p:cNvSpPr txBox="1">
            <a:spLocks noGrp="1"/>
          </p:cNvSpPr>
          <p:nvPr>
            <p:ph type="title"/>
          </p:nvPr>
        </p:nvSpPr>
        <p:spPr>
          <a:xfrm>
            <a:off x="306070" y="635000"/>
            <a:ext cx="4310380" cy="452120"/>
          </a:xfrm>
          <a:prstGeom prst="rect">
            <a:avLst/>
          </a:prstGeom>
        </p:spPr>
        <p:txBody>
          <a:bodyPr vert="horz" wrap="square" lIns="0" tIns="12700" rIns="0" bIns="0" rtlCol="0">
            <a:spAutoFit/>
          </a:bodyPr>
          <a:lstStyle/>
          <a:p>
            <a:pPr marL="12700">
              <a:lnSpc>
                <a:spcPct val="100000"/>
              </a:lnSpc>
              <a:spcBef>
                <a:spcPts val="100"/>
              </a:spcBef>
            </a:pPr>
            <a:r>
              <a:rPr spc="-5" dirty="0"/>
              <a:t>Unsigned Integers</a:t>
            </a:r>
            <a:r>
              <a:rPr spc="-55" dirty="0"/>
              <a:t> </a:t>
            </a:r>
            <a:r>
              <a:rPr spc="-5" dirty="0"/>
              <a:t>(cont.)</a:t>
            </a:r>
          </a:p>
        </p:txBody>
      </p:sp>
      <p:sp>
        <p:nvSpPr>
          <p:cNvPr id="4" name="object 4"/>
          <p:cNvSpPr txBox="1"/>
          <p:nvPr/>
        </p:nvSpPr>
        <p:spPr>
          <a:xfrm>
            <a:off x="293370" y="1154429"/>
            <a:ext cx="6884034" cy="739140"/>
          </a:xfrm>
          <a:prstGeom prst="rect">
            <a:avLst/>
          </a:prstGeom>
        </p:spPr>
        <p:txBody>
          <a:bodyPr vert="horz" wrap="square" lIns="0" tIns="38735" rIns="0" bIns="0" rtlCol="0">
            <a:spAutoFit/>
          </a:bodyPr>
          <a:lstStyle/>
          <a:p>
            <a:pPr marL="25400" marR="17780">
              <a:lnSpc>
                <a:spcPts val="2740"/>
              </a:lnSpc>
              <a:spcBef>
                <a:spcPts val="305"/>
              </a:spcBef>
            </a:pPr>
            <a:r>
              <a:rPr sz="2400" b="1" spc="-5" dirty="0">
                <a:latin typeface="Arial"/>
                <a:cs typeface="Arial"/>
              </a:rPr>
              <a:t>An </a:t>
            </a:r>
            <a:r>
              <a:rPr sz="2400" b="1" i="1" spc="-5" dirty="0">
                <a:latin typeface="Arial"/>
                <a:cs typeface="Arial"/>
              </a:rPr>
              <a:t>n</a:t>
            </a:r>
            <a:r>
              <a:rPr sz="2400" b="1" spc="-5" dirty="0">
                <a:latin typeface="Arial"/>
                <a:cs typeface="Arial"/>
              </a:rPr>
              <a:t>-bit unsigned integer represents </a:t>
            </a:r>
            <a:r>
              <a:rPr sz="2400" b="1" i="1" spc="-10" dirty="0">
                <a:latin typeface="Arial"/>
                <a:cs typeface="Arial"/>
              </a:rPr>
              <a:t>2</a:t>
            </a:r>
            <a:r>
              <a:rPr sz="2100" b="1" i="1" spc="-15" baseline="27777" dirty="0">
                <a:latin typeface="Arial"/>
                <a:cs typeface="Arial"/>
              </a:rPr>
              <a:t>n </a:t>
            </a:r>
            <a:r>
              <a:rPr sz="2400" b="1" spc="-5" dirty="0">
                <a:latin typeface="Arial"/>
                <a:cs typeface="Arial"/>
              </a:rPr>
              <a:t>values:  from </a:t>
            </a:r>
            <a:r>
              <a:rPr sz="2400" b="1" dirty="0">
                <a:latin typeface="Arial"/>
                <a:cs typeface="Arial"/>
              </a:rPr>
              <a:t>0 to 2</a:t>
            </a:r>
            <a:r>
              <a:rPr sz="2100" b="1" i="1" baseline="27777" dirty="0">
                <a:latin typeface="Arial"/>
                <a:cs typeface="Arial"/>
              </a:rPr>
              <a:t>n</a:t>
            </a:r>
            <a:r>
              <a:rPr sz="2400" b="1" dirty="0">
                <a:latin typeface="Arial"/>
                <a:cs typeface="Arial"/>
              </a:rPr>
              <a:t>-1.</a:t>
            </a:r>
            <a:endParaRPr sz="2400" dirty="0">
              <a:latin typeface="Arial"/>
              <a:cs typeface="Arial"/>
            </a:endParaRPr>
          </a:p>
        </p:txBody>
      </p:sp>
      <p:graphicFrame>
        <p:nvGraphicFramePr>
          <p:cNvPr id="5" name="object 5"/>
          <p:cNvGraphicFramePr>
            <a:graphicFrameLocks noGrp="1"/>
          </p:cNvGraphicFramePr>
          <p:nvPr/>
        </p:nvGraphicFramePr>
        <p:xfrm>
          <a:off x="3276600" y="1981200"/>
          <a:ext cx="2514600" cy="3657598"/>
        </p:xfrm>
        <a:graphic>
          <a:graphicData uri="http://schemas.openxmlformats.org/drawingml/2006/table">
            <a:tbl>
              <a:tblPr firstRow="1" bandRow="1">
                <a:tableStyleId>{2D5ABB26-0587-4C30-8999-92F81FD0307C}</a:tableStyleId>
              </a:tblPr>
              <a:tblGrid>
                <a:gridCol w="5143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tblGrid>
              <a:tr h="406400">
                <a:tc>
                  <a:txBody>
                    <a:bodyPr/>
                    <a:lstStyle/>
                    <a:p>
                      <a:pPr marL="154305">
                        <a:lnSpc>
                          <a:spcPts val="1960"/>
                        </a:lnSpc>
                      </a:pPr>
                      <a:r>
                        <a:rPr sz="3000" baseline="-16666" dirty="0">
                          <a:latin typeface="Arial"/>
                          <a:cs typeface="Arial"/>
                        </a:rPr>
                        <a:t>2</a:t>
                      </a:r>
                      <a:r>
                        <a:rPr sz="1150" dirty="0">
                          <a:latin typeface="Arial"/>
                          <a:cs typeface="Arial"/>
                        </a:rPr>
                        <a:t>2</a:t>
                      </a:r>
                      <a:endParaRPr sz="1150">
                        <a:latin typeface="Arial"/>
                        <a:cs typeface="Arial"/>
                      </a:endParaRPr>
                    </a:p>
                  </a:txBody>
                  <a:tcPr marL="0" marR="0" marT="0" marB="0">
                    <a:lnB w="28575">
                      <a:solidFill>
                        <a:srgbClr val="000000"/>
                      </a:solidFill>
                      <a:prstDash val="solid"/>
                    </a:lnB>
                  </a:tcPr>
                </a:tc>
                <a:tc>
                  <a:txBody>
                    <a:bodyPr/>
                    <a:lstStyle/>
                    <a:p>
                      <a:pPr algn="ctr">
                        <a:lnSpc>
                          <a:spcPts val="1960"/>
                        </a:lnSpc>
                      </a:pPr>
                      <a:r>
                        <a:rPr sz="3000" spc="7" baseline="-16666" dirty="0">
                          <a:latin typeface="Arial"/>
                          <a:cs typeface="Arial"/>
                        </a:rPr>
                        <a:t>2</a:t>
                      </a:r>
                      <a:r>
                        <a:rPr sz="1150" spc="5" dirty="0">
                          <a:latin typeface="Arial"/>
                          <a:cs typeface="Arial"/>
                        </a:rPr>
                        <a:t>1</a:t>
                      </a:r>
                      <a:endParaRPr sz="1150">
                        <a:latin typeface="Arial"/>
                        <a:cs typeface="Arial"/>
                      </a:endParaRPr>
                    </a:p>
                  </a:txBody>
                  <a:tcPr marL="0" marR="0" marT="0" marB="0">
                    <a:lnB w="28575">
                      <a:solidFill>
                        <a:srgbClr val="000000"/>
                      </a:solidFill>
                      <a:prstDash val="solid"/>
                    </a:lnB>
                  </a:tcPr>
                </a:tc>
                <a:tc>
                  <a:txBody>
                    <a:bodyPr/>
                    <a:lstStyle/>
                    <a:p>
                      <a:pPr marR="19050" algn="ctr">
                        <a:lnSpc>
                          <a:spcPts val="1960"/>
                        </a:lnSpc>
                      </a:pPr>
                      <a:r>
                        <a:rPr sz="3000" spc="7" baseline="-16666" dirty="0">
                          <a:latin typeface="Arial"/>
                          <a:cs typeface="Arial"/>
                        </a:rPr>
                        <a:t>2</a:t>
                      </a:r>
                      <a:r>
                        <a:rPr sz="1150" spc="5" dirty="0">
                          <a:latin typeface="Arial"/>
                          <a:cs typeface="Arial"/>
                        </a:rPr>
                        <a:t>0</a:t>
                      </a:r>
                      <a:endParaRPr sz="1150">
                        <a:latin typeface="Arial"/>
                        <a:cs typeface="Arial"/>
                      </a:endParaRPr>
                    </a:p>
                  </a:txBody>
                  <a:tcPr marL="0" marR="0" marT="0" marB="0">
                    <a:lnR w="28575">
                      <a:solidFill>
                        <a:srgbClr val="000000"/>
                      </a:solidFill>
                      <a:prstDash val="solid"/>
                    </a:lnR>
                    <a:lnB w="285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390098">
                <a:tc>
                  <a:txBody>
                    <a:bodyPr/>
                    <a:lstStyle/>
                    <a:p>
                      <a:pPr marL="194945">
                        <a:lnSpc>
                          <a:spcPct val="100000"/>
                        </a:lnSpc>
                        <a:spcBef>
                          <a:spcPts val="170"/>
                        </a:spcBef>
                      </a:pPr>
                      <a:r>
                        <a:rPr sz="2000" dirty="0">
                          <a:latin typeface="Arial"/>
                          <a:cs typeface="Arial"/>
                        </a:rPr>
                        <a:t>0</a:t>
                      </a:r>
                      <a:endParaRPr sz="2000">
                        <a:latin typeface="Arial"/>
                        <a:cs typeface="Arial"/>
                      </a:endParaRPr>
                    </a:p>
                  </a:txBody>
                  <a:tcPr marL="0" marR="0" marT="21590" marB="0">
                    <a:lnT w="28575">
                      <a:solidFill>
                        <a:srgbClr val="000000"/>
                      </a:solidFill>
                      <a:prstDash val="solid"/>
                    </a:lnT>
                  </a:tcPr>
                </a:tc>
                <a:tc>
                  <a:txBody>
                    <a:bodyPr/>
                    <a:lstStyle/>
                    <a:p>
                      <a:pPr algn="ctr">
                        <a:lnSpc>
                          <a:spcPct val="100000"/>
                        </a:lnSpc>
                        <a:spcBef>
                          <a:spcPts val="170"/>
                        </a:spcBef>
                      </a:pPr>
                      <a:r>
                        <a:rPr sz="2000" dirty="0">
                          <a:latin typeface="Arial"/>
                          <a:cs typeface="Arial"/>
                        </a:rPr>
                        <a:t>0</a:t>
                      </a:r>
                      <a:endParaRPr sz="2000">
                        <a:latin typeface="Arial"/>
                        <a:cs typeface="Arial"/>
                      </a:endParaRPr>
                    </a:p>
                  </a:txBody>
                  <a:tcPr marL="0" marR="0" marT="21590" marB="0">
                    <a:lnT w="28575">
                      <a:solidFill>
                        <a:srgbClr val="000000"/>
                      </a:solidFill>
                      <a:prstDash val="solid"/>
                    </a:lnT>
                  </a:tcPr>
                </a:tc>
                <a:tc>
                  <a:txBody>
                    <a:bodyPr/>
                    <a:lstStyle/>
                    <a:p>
                      <a:pPr marR="20955" algn="ctr">
                        <a:lnSpc>
                          <a:spcPct val="100000"/>
                        </a:lnSpc>
                        <a:spcBef>
                          <a:spcPts val="170"/>
                        </a:spcBef>
                      </a:pPr>
                      <a:r>
                        <a:rPr sz="2000" dirty="0">
                          <a:latin typeface="Arial"/>
                          <a:cs typeface="Arial"/>
                        </a:rPr>
                        <a:t>0</a:t>
                      </a:r>
                      <a:endParaRPr sz="2000">
                        <a:latin typeface="Arial"/>
                        <a:cs typeface="Arial"/>
                      </a:endParaRPr>
                    </a:p>
                  </a:txBody>
                  <a:tcPr marL="0" marR="0" marT="21590" marB="0">
                    <a:lnR w="28575">
                      <a:solidFill>
                        <a:srgbClr val="000000"/>
                      </a:solidFill>
                      <a:prstDash val="solid"/>
                    </a:lnR>
                    <a:lnT w="28575">
                      <a:solidFill>
                        <a:srgbClr val="000000"/>
                      </a:solidFill>
                      <a:prstDash val="solid"/>
                    </a:lnT>
                  </a:tcPr>
                </a:tc>
                <a:tc>
                  <a:txBody>
                    <a:bodyPr/>
                    <a:lstStyle/>
                    <a:p>
                      <a:pPr algn="ctr">
                        <a:lnSpc>
                          <a:spcPct val="100000"/>
                        </a:lnSpc>
                        <a:spcBef>
                          <a:spcPts val="170"/>
                        </a:spcBef>
                      </a:pPr>
                      <a:r>
                        <a:rPr sz="2000" dirty="0">
                          <a:latin typeface="Arial"/>
                          <a:cs typeface="Arial"/>
                        </a:rPr>
                        <a:t>0</a:t>
                      </a:r>
                      <a:endParaRPr sz="2000">
                        <a:latin typeface="Arial"/>
                        <a:cs typeface="Arial"/>
                      </a:endParaRPr>
                    </a:p>
                  </a:txBody>
                  <a:tcPr marL="0" marR="0" marT="2159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1"/>
                  </a:ext>
                </a:extLst>
              </a:tr>
              <a:tr h="405765">
                <a:tc>
                  <a:txBody>
                    <a:bodyPr/>
                    <a:lstStyle/>
                    <a:p>
                      <a:pPr marL="194945">
                        <a:lnSpc>
                          <a:spcPct val="100000"/>
                        </a:lnSpc>
                        <a:spcBef>
                          <a:spcPts val="285"/>
                        </a:spcBef>
                      </a:pPr>
                      <a:r>
                        <a:rPr sz="2000" dirty="0">
                          <a:latin typeface="Arial"/>
                          <a:cs typeface="Arial"/>
                        </a:rPr>
                        <a:t>0</a:t>
                      </a:r>
                      <a:endParaRPr sz="2000">
                        <a:latin typeface="Arial"/>
                        <a:cs typeface="Arial"/>
                      </a:endParaRPr>
                    </a:p>
                  </a:txBody>
                  <a:tcPr marL="0" marR="0" marT="36195" marB="0"/>
                </a:tc>
                <a:tc>
                  <a:txBody>
                    <a:bodyPr/>
                    <a:lstStyle/>
                    <a:p>
                      <a:pPr algn="ctr">
                        <a:lnSpc>
                          <a:spcPct val="100000"/>
                        </a:lnSpc>
                        <a:spcBef>
                          <a:spcPts val="285"/>
                        </a:spcBef>
                      </a:pPr>
                      <a:r>
                        <a:rPr sz="2000" dirty="0">
                          <a:latin typeface="Arial"/>
                          <a:cs typeface="Arial"/>
                        </a:rPr>
                        <a:t>0</a:t>
                      </a:r>
                      <a:endParaRPr sz="2000">
                        <a:latin typeface="Arial"/>
                        <a:cs typeface="Arial"/>
                      </a:endParaRPr>
                    </a:p>
                  </a:txBody>
                  <a:tcPr marL="0" marR="0" marT="36195" marB="0"/>
                </a:tc>
                <a:tc>
                  <a:txBody>
                    <a:bodyPr/>
                    <a:lstStyle/>
                    <a:p>
                      <a:pPr marR="20955" algn="ctr">
                        <a:lnSpc>
                          <a:spcPct val="100000"/>
                        </a:lnSpc>
                        <a:spcBef>
                          <a:spcPts val="285"/>
                        </a:spcBef>
                      </a:pPr>
                      <a:r>
                        <a:rPr sz="2000" dirty="0">
                          <a:latin typeface="Arial"/>
                          <a:cs typeface="Arial"/>
                        </a:rPr>
                        <a:t>1</a:t>
                      </a:r>
                      <a:endParaRPr sz="2000">
                        <a:latin typeface="Arial"/>
                        <a:cs typeface="Arial"/>
                      </a:endParaRPr>
                    </a:p>
                  </a:txBody>
                  <a:tcPr marL="0" marR="0" marT="36195" marB="0">
                    <a:lnR w="28575">
                      <a:solidFill>
                        <a:srgbClr val="000000"/>
                      </a:solidFill>
                      <a:prstDash val="solid"/>
                    </a:lnR>
                  </a:tcPr>
                </a:tc>
                <a:tc>
                  <a:txBody>
                    <a:bodyPr/>
                    <a:lstStyle/>
                    <a:p>
                      <a:pPr algn="ctr">
                        <a:lnSpc>
                          <a:spcPct val="100000"/>
                        </a:lnSpc>
                        <a:spcBef>
                          <a:spcPts val="285"/>
                        </a:spcBef>
                      </a:pPr>
                      <a:r>
                        <a:rPr sz="2000" dirty="0">
                          <a:latin typeface="Arial"/>
                          <a:cs typeface="Arial"/>
                        </a:rPr>
                        <a:t>1</a:t>
                      </a:r>
                      <a:endParaRPr sz="2000">
                        <a:latin typeface="Arial"/>
                        <a:cs typeface="Arial"/>
                      </a:endParaRPr>
                    </a:p>
                  </a:txBody>
                  <a:tcPr marL="0" marR="0" marT="36195" marB="0">
                    <a:lnL w="28575">
                      <a:solidFill>
                        <a:srgbClr val="000000"/>
                      </a:solidFill>
                      <a:prstDash val="solid"/>
                    </a:lnL>
                  </a:tcPr>
                </a:tc>
                <a:extLst>
                  <a:ext uri="{0D108BD9-81ED-4DB2-BD59-A6C34878D82A}">
                    <a16:rowId xmlns:a16="http://schemas.microsoft.com/office/drawing/2014/main" val="10002"/>
                  </a:ext>
                </a:extLst>
              </a:tr>
              <a:tr h="406400">
                <a:tc>
                  <a:txBody>
                    <a:bodyPr/>
                    <a:lstStyle/>
                    <a:p>
                      <a:pPr marL="194945">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R="20955" algn="ctr">
                        <a:lnSpc>
                          <a:spcPct val="100000"/>
                        </a:lnSpc>
                        <a:spcBef>
                          <a:spcPts val="290"/>
                        </a:spcBef>
                      </a:pPr>
                      <a:r>
                        <a:rPr sz="2000" dirty="0">
                          <a:latin typeface="Arial"/>
                          <a:cs typeface="Arial"/>
                        </a:rPr>
                        <a:t>0</a:t>
                      </a:r>
                      <a:endParaRPr sz="2000">
                        <a:latin typeface="Arial"/>
                        <a:cs typeface="Arial"/>
                      </a:endParaRPr>
                    </a:p>
                  </a:txBody>
                  <a:tcPr marL="0" marR="0" marT="36830" marB="0">
                    <a:lnR w="28575">
                      <a:solidFill>
                        <a:srgbClr val="000000"/>
                      </a:solidFill>
                      <a:prstDash val="solid"/>
                    </a:lnR>
                  </a:tcPr>
                </a:tc>
                <a:tc>
                  <a:txBody>
                    <a:bodyPr/>
                    <a:lstStyle/>
                    <a:p>
                      <a:pPr algn="ctr">
                        <a:lnSpc>
                          <a:spcPct val="100000"/>
                        </a:lnSpc>
                        <a:spcBef>
                          <a:spcPts val="290"/>
                        </a:spcBef>
                      </a:pPr>
                      <a:r>
                        <a:rPr sz="2000" dirty="0">
                          <a:latin typeface="Arial"/>
                          <a:cs typeface="Arial"/>
                        </a:rPr>
                        <a:t>2</a:t>
                      </a:r>
                      <a:endParaRPr sz="2000">
                        <a:latin typeface="Arial"/>
                        <a:cs typeface="Arial"/>
                      </a:endParaRPr>
                    </a:p>
                  </a:txBody>
                  <a:tcPr marL="0" marR="0" marT="36830" marB="0">
                    <a:lnL w="28575">
                      <a:solidFill>
                        <a:srgbClr val="000000"/>
                      </a:solidFill>
                      <a:prstDash val="solid"/>
                    </a:lnL>
                  </a:tcPr>
                </a:tc>
                <a:extLst>
                  <a:ext uri="{0D108BD9-81ED-4DB2-BD59-A6C34878D82A}">
                    <a16:rowId xmlns:a16="http://schemas.microsoft.com/office/drawing/2014/main" val="10003"/>
                  </a:ext>
                </a:extLst>
              </a:tr>
              <a:tr h="406399">
                <a:tc>
                  <a:txBody>
                    <a:bodyPr/>
                    <a:lstStyle/>
                    <a:p>
                      <a:pPr marL="194945">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R="20955" algn="ctr">
                        <a:lnSpc>
                          <a:spcPct val="100000"/>
                        </a:lnSpc>
                        <a:spcBef>
                          <a:spcPts val="290"/>
                        </a:spcBef>
                      </a:pPr>
                      <a:r>
                        <a:rPr sz="2000" dirty="0">
                          <a:latin typeface="Arial"/>
                          <a:cs typeface="Arial"/>
                        </a:rPr>
                        <a:t>1</a:t>
                      </a:r>
                      <a:endParaRPr sz="2000">
                        <a:latin typeface="Arial"/>
                        <a:cs typeface="Arial"/>
                      </a:endParaRPr>
                    </a:p>
                  </a:txBody>
                  <a:tcPr marL="0" marR="0" marT="36830" marB="0">
                    <a:lnR w="28575">
                      <a:solidFill>
                        <a:srgbClr val="000000"/>
                      </a:solidFill>
                      <a:prstDash val="solid"/>
                    </a:lnR>
                  </a:tcPr>
                </a:tc>
                <a:tc>
                  <a:txBody>
                    <a:bodyPr/>
                    <a:lstStyle/>
                    <a:p>
                      <a:pPr algn="ctr">
                        <a:lnSpc>
                          <a:spcPct val="100000"/>
                        </a:lnSpc>
                        <a:spcBef>
                          <a:spcPts val="290"/>
                        </a:spcBef>
                      </a:pPr>
                      <a:r>
                        <a:rPr sz="2000" dirty="0">
                          <a:latin typeface="Arial"/>
                          <a:cs typeface="Arial"/>
                        </a:rPr>
                        <a:t>3</a:t>
                      </a:r>
                      <a:endParaRPr sz="2000">
                        <a:latin typeface="Arial"/>
                        <a:cs typeface="Arial"/>
                      </a:endParaRPr>
                    </a:p>
                  </a:txBody>
                  <a:tcPr marL="0" marR="0" marT="36830" marB="0">
                    <a:lnL w="28575">
                      <a:solidFill>
                        <a:srgbClr val="000000"/>
                      </a:solidFill>
                      <a:prstDash val="solid"/>
                    </a:lnL>
                  </a:tcPr>
                </a:tc>
                <a:extLst>
                  <a:ext uri="{0D108BD9-81ED-4DB2-BD59-A6C34878D82A}">
                    <a16:rowId xmlns:a16="http://schemas.microsoft.com/office/drawing/2014/main" val="10004"/>
                  </a:ext>
                </a:extLst>
              </a:tr>
              <a:tr h="406400">
                <a:tc>
                  <a:txBody>
                    <a:bodyPr/>
                    <a:lstStyle/>
                    <a:p>
                      <a:pPr marL="194945">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20955" algn="ctr">
                        <a:lnSpc>
                          <a:spcPct val="100000"/>
                        </a:lnSpc>
                        <a:spcBef>
                          <a:spcPts val="290"/>
                        </a:spcBef>
                      </a:pPr>
                      <a:r>
                        <a:rPr sz="2000" dirty="0">
                          <a:latin typeface="Arial"/>
                          <a:cs typeface="Arial"/>
                        </a:rPr>
                        <a:t>0</a:t>
                      </a:r>
                      <a:endParaRPr sz="2000">
                        <a:latin typeface="Arial"/>
                        <a:cs typeface="Arial"/>
                      </a:endParaRPr>
                    </a:p>
                  </a:txBody>
                  <a:tcPr marL="0" marR="0" marT="36830" marB="0">
                    <a:lnR w="28575">
                      <a:solidFill>
                        <a:srgbClr val="000000"/>
                      </a:solidFill>
                      <a:prstDash val="solid"/>
                    </a:lnR>
                  </a:tcPr>
                </a:tc>
                <a:tc>
                  <a:txBody>
                    <a:bodyPr/>
                    <a:lstStyle/>
                    <a:p>
                      <a:pPr algn="ctr">
                        <a:lnSpc>
                          <a:spcPct val="100000"/>
                        </a:lnSpc>
                        <a:spcBef>
                          <a:spcPts val="290"/>
                        </a:spcBef>
                      </a:pPr>
                      <a:r>
                        <a:rPr sz="2000" dirty="0">
                          <a:latin typeface="Arial"/>
                          <a:cs typeface="Arial"/>
                        </a:rPr>
                        <a:t>4</a:t>
                      </a:r>
                      <a:endParaRPr sz="2000">
                        <a:latin typeface="Arial"/>
                        <a:cs typeface="Arial"/>
                      </a:endParaRPr>
                    </a:p>
                  </a:txBody>
                  <a:tcPr marL="0" marR="0" marT="36830" marB="0">
                    <a:lnL w="28575">
                      <a:solidFill>
                        <a:srgbClr val="000000"/>
                      </a:solidFill>
                      <a:prstDash val="solid"/>
                    </a:lnL>
                  </a:tcPr>
                </a:tc>
                <a:extLst>
                  <a:ext uri="{0D108BD9-81ED-4DB2-BD59-A6C34878D82A}">
                    <a16:rowId xmlns:a16="http://schemas.microsoft.com/office/drawing/2014/main" val="10005"/>
                  </a:ext>
                </a:extLst>
              </a:tr>
              <a:tr h="406400">
                <a:tc>
                  <a:txBody>
                    <a:bodyPr/>
                    <a:lstStyle/>
                    <a:p>
                      <a:pPr marL="194945">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0</a:t>
                      </a:r>
                      <a:endParaRPr sz="2000">
                        <a:latin typeface="Arial"/>
                        <a:cs typeface="Arial"/>
                      </a:endParaRPr>
                    </a:p>
                  </a:txBody>
                  <a:tcPr marL="0" marR="0" marT="36830" marB="0"/>
                </a:tc>
                <a:tc>
                  <a:txBody>
                    <a:bodyPr/>
                    <a:lstStyle/>
                    <a:p>
                      <a:pPr marR="20955" algn="ctr">
                        <a:lnSpc>
                          <a:spcPct val="100000"/>
                        </a:lnSpc>
                        <a:spcBef>
                          <a:spcPts val="290"/>
                        </a:spcBef>
                      </a:pPr>
                      <a:r>
                        <a:rPr sz="2000" dirty="0">
                          <a:latin typeface="Arial"/>
                          <a:cs typeface="Arial"/>
                        </a:rPr>
                        <a:t>1</a:t>
                      </a:r>
                      <a:endParaRPr sz="2000">
                        <a:latin typeface="Arial"/>
                        <a:cs typeface="Arial"/>
                      </a:endParaRPr>
                    </a:p>
                  </a:txBody>
                  <a:tcPr marL="0" marR="0" marT="36830" marB="0">
                    <a:lnR w="28575">
                      <a:solidFill>
                        <a:srgbClr val="000000"/>
                      </a:solidFill>
                      <a:prstDash val="solid"/>
                    </a:lnR>
                  </a:tcPr>
                </a:tc>
                <a:tc>
                  <a:txBody>
                    <a:bodyPr/>
                    <a:lstStyle/>
                    <a:p>
                      <a:pPr algn="ctr">
                        <a:lnSpc>
                          <a:spcPct val="100000"/>
                        </a:lnSpc>
                        <a:spcBef>
                          <a:spcPts val="290"/>
                        </a:spcBef>
                      </a:pPr>
                      <a:r>
                        <a:rPr sz="2000" dirty="0">
                          <a:latin typeface="Arial"/>
                          <a:cs typeface="Arial"/>
                        </a:rPr>
                        <a:t>5</a:t>
                      </a:r>
                      <a:endParaRPr sz="2000">
                        <a:latin typeface="Arial"/>
                        <a:cs typeface="Arial"/>
                      </a:endParaRPr>
                    </a:p>
                  </a:txBody>
                  <a:tcPr marL="0" marR="0" marT="36830" marB="0">
                    <a:lnL w="28575">
                      <a:solidFill>
                        <a:srgbClr val="000000"/>
                      </a:solidFill>
                      <a:prstDash val="solid"/>
                    </a:lnL>
                  </a:tcPr>
                </a:tc>
                <a:extLst>
                  <a:ext uri="{0D108BD9-81ED-4DB2-BD59-A6C34878D82A}">
                    <a16:rowId xmlns:a16="http://schemas.microsoft.com/office/drawing/2014/main" val="10006"/>
                  </a:ext>
                </a:extLst>
              </a:tr>
              <a:tr h="406400">
                <a:tc>
                  <a:txBody>
                    <a:bodyPr/>
                    <a:lstStyle/>
                    <a:p>
                      <a:pPr marL="194945">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R="20955" algn="ctr">
                        <a:lnSpc>
                          <a:spcPct val="100000"/>
                        </a:lnSpc>
                        <a:spcBef>
                          <a:spcPts val="290"/>
                        </a:spcBef>
                      </a:pPr>
                      <a:r>
                        <a:rPr sz="2000" dirty="0">
                          <a:latin typeface="Arial"/>
                          <a:cs typeface="Arial"/>
                        </a:rPr>
                        <a:t>0</a:t>
                      </a:r>
                      <a:endParaRPr sz="2000">
                        <a:latin typeface="Arial"/>
                        <a:cs typeface="Arial"/>
                      </a:endParaRPr>
                    </a:p>
                  </a:txBody>
                  <a:tcPr marL="0" marR="0" marT="36830" marB="0">
                    <a:lnR w="28575">
                      <a:solidFill>
                        <a:srgbClr val="000000"/>
                      </a:solidFill>
                      <a:prstDash val="solid"/>
                    </a:lnR>
                  </a:tcPr>
                </a:tc>
                <a:tc>
                  <a:txBody>
                    <a:bodyPr/>
                    <a:lstStyle/>
                    <a:p>
                      <a:pPr algn="ctr">
                        <a:lnSpc>
                          <a:spcPct val="100000"/>
                        </a:lnSpc>
                        <a:spcBef>
                          <a:spcPts val="290"/>
                        </a:spcBef>
                      </a:pPr>
                      <a:r>
                        <a:rPr sz="2000" dirty="0">
                          <a:latin typeface="Arial"/>
                          <a:cs typeface="Arial"/>
                        </a:rPr>
                        <a:t>6</a:t>
                      </a:r>
                      <a:endParaRPr sz="2000">
                        <a:latin typeface="Arial"/>
                        <a:cs typeface="Arial"/>
                      </a:endParaRPr>
                    </a:p>
                  </a:txBody>
                  <a:tcPr marL="0" marR="0" marT="36830" marB="0">
                    <a:lnL w="28575">
                      <a:solidFill>
                        <a:srgbClr val="000000"/>
                      </a:solidFill>
                      <a:prstDash val="solid"/>
                    </a:lnL>
                  </a:tcPr>
                </a:tc>
                <a:extLst>
                  <a:ext uri="{0D108BD9-81ED-4DB2-BD59-A6C34878D82A}">
                    <a16:rowId xmlns:a16="http://schemas.microsoft.com/office/drawing/2014/main" val="10007"/>
                  </a:ext>
                </a:extLst>
              </a:tr>
              <a:tr h="423336">
                <a:tc>
                  <a:txBody>
                    <a:bodyPr/>
                    <a:lstStyle/>
                    <a:p>
                      <a:pPr marL="194945">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algn="ctr">
                        <a:lnSpc>
                          <a:spcPct val="100000"/>
                        </a:lnSpc>
                        <a:spcBef>
                          <a:spcPts val="290"/>
                        </a:spcBef>
                      </a:pPr>
                      <a:r>
                        <a:rPr sz="2000" dirty="0">
                          <a:latin typeface="Arial"/>
                          <a:cs typeface="Arial"/>
                        </a:rPr>
                        <a:t>1</a:t>
                      </a:r>
                      <a:endParaRPr sz="2000">
                        <a:latin typeface="Arial"/>
                        <a:cs typeface="Arial"/>
                      </a:endParaRPr>
                    </a:p>
                  </a:txBody>
                  <a:tcPr marL="0" marR="0" marT="36830" marB="0"/>
                </a:tc>
                <a:tc>
                  <a:txBody>
                    <a:bodyPr/>
                    <a:lstStyle/>
                    <a:p>
                      <a:pPr marR="20955" algn="ctr">
                        <a:lnSpc>
                          <a:spcPct val="100000"/>
                        </a:lnSpc>
                        <a:spcBef>
                          <a:spcPts val="290"/>
                        </a:spcBef>
                      </a:pPr>
                      <a:r>
                        <a:rPr sz="2000" dirty="0">
                          <a:latin typeface="Arial"/>
                          <a:cs typeface="Arial"/>
                        </a:rPr>
                        <a:t>1</a:t>
                      </a:r>
                      <a:endParaRPr sz="2000">
                        <a:latin typeface="Arial"/>
                        <a:cs typeface="Arial"/>
                      </a:endParaRPr>
                    </a:p>
                  </a:txBody>
                  <a:tcPr marL="0" marR="0" marT="36830" marB="0">
                    <a:lnR w="28575">
                      <a:solidFill>
                        <a:srgbClr val="000000"/>
                      </a:solidFill>
                      <a:prstDash val="solid"/>
                    </a:lnR>
                  </a:tcPr>
                </a:tc>
                <a:tc>
                  <a:txBody>
                    <a:bodyPr/>
                    <a:lstStyle/>
                    <a:p>
                      <a:pPr algn="ctr">
                        <a:lnSpc>
                          <a:spcPct val="100000"/>
                        </a:lnSpc>
                        <a:spcBef>
                          <a:spcPts val="290"/>
                        </a:spcBef>
                      </a:pPr>
                      <a:r>
                        <a:rPr sz="2000" dirty="0">
                          <a:latin typeface="Arial"/>
                          <a:cs typeface="Arial"/>
                        </a:rPr>
                        <a:t>7</a:t>
                      </a:r>
                      <a:endParaRPr sz="2000">
                        <a:latin typeface="Arial"/>
                        <a:cs typeface="Arial"/>
                      </a:endParaRPr>
                    </a:p>
                  </a:txBody>
                  <a:tcPr marL="0" marR="0" marT="36830" marB="0">
                    <a:lnL w="28575">
                      <a:solidFill>
                        <a:srgbClr val="000000"/>
                      </a:solidFill>
                      <a:prstDash val="solid"/>
                    </a:ln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6070" y="635000"/>
            <a:ext cx="4701540" cy="452120"/>
          </a:xfrm>
          <a:prstGeom prst="rect">
            <a:avLst/>
          </a:prstGeom>
        </p:spPr>
        <p:txBody>
          <a:bodyPr vert="horz" wrap="square" lIns="0" tIns="12700" rIns="0" bIns="0" rtlCol="0">
            <a:spAutoFit/>
          </a:bodyPr>
          <a:lstStyle/>
          <a:p>
            <a:pPr marL="12700">
              <a:lnSpc>
                <a:spcPct val="100000"/>
              </a:lnSpc>
              <a:spcBef>
                <a:spcPts val="100"/>
              </a:spcBef>
            </a:pPr>
            <a:r>
              <a:rPr spc="-5" dirty="0"/>
              <a:t>Unsigned Binary</a:t>
            </a:r>
            <a:r>
              <a:rPr spc="-100" dirty="0"/>
              <a:t> </a:t>
            </a:r>
            <a:r>
              <a:rPr spc="-5" dirty="0"/>
              <a:t>Arithmetic</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53670">
              <a:lnSpc>
                <a:spcPts val="2310"/>
              </a:lnSpc>
            </a:pPr>
            <a:r>
              <a:rPr dirty="0"/>
              <a:t>2-</a:t>
            </a:r>
            <a:fld id="{81D60167-4931-47E6-BA6A-407CBD079E47}" type="slidenum">
              <a:rPr dirty="0"/>
              <a:t>7</a:t>
            </a:fld>
            <a:endParaRPr dirty="0"/>
          </a:p>
        </p:txBody>
      </p:sp>
      <p:sp>
        <p:nvSpPr>
          <p:cNvPr id="12" name="object 12"/>
          <p:cNvSpPr txBox="1"/>
          <p:nvPr/>
        </p:nvSpPr>
        <p:spPr>
          <a:xfrm>
            <a:off x="306070" y="1096517"/>
            <a:ext cx="5392420" cy="1319530"/>
          </a:xfrm>
          <a:prstGeom prst="rect">
            <a:avLst/>
          </a:prstGeom>
        </p:spPr>
        <p:txBody>
          <a:bodyPr vert="horz" wrap="square" lIns="0" tIns="70485" rIns="0" bIns="0" rtlCol="0">
            <a:spAutoFit/>
          </a:bodyPr>
          <a:lstStyle/>
          <a:p>
            <a:pPr marL="12700">
              <a:lnSpc>
                <a:spcPct val="100000"/>
              </a:lnSpc>
              <a:spcBef>
                <a:spcPts val="555"/>
              </a:spcBef>
            </a:pPr>
            <a:r>
              <a:rPr sz="2400" b="1" spc="-5" dirty="0">
                <a:latin typeface="Arial"/>
                <a:cs typeface="Arial"/>
              </a:rPr>
              <a:t>Base-2 addition </a:t>
            </a:r>
            <a:r>
              <a:rPr sz="2400" b="1" dirty="0">
                <a:latin typeface="Arial"/>
                <a:cs typeface="Arial"/>
              </a:rPr>
              <a:t>– just </a:t>
            </a:r>
            <a:r>
              <a:rPr sz="2400" b="1" spc="-5" dirty="0">
                <a:latin typeface="Arial"/>
                <a:cs typeface="Arial"/>
              </a:rPr>
              <a:t>like</a:t>
            </a:r>
            <a:r>
              <a:rPr sz="2400" b="1" spc="-30" dirty="0">
                <a:latin typeface="Arial"/>
                <a:cs typeface="Arial"/>
              </a:rPr>
              <a:t> </a:t>
            </a:r>
            <a:r>
              <a:rPr sz="2400" b="1" spc="-5" dirty="0">
                <a:latin typeface="Arial"/>
                <a:cs typeface="Arial"/>
              </a:rPr>
              <a:t>base-10!</a:t>
            </a:r>
            <a:endParaRPr sz="2400" dirty="0">
              <a:latin typeface="Arial"/>
              <a:cs typeface="Arial"/>
            </a:endParaRPr>
          </a:p>
          <a:p>
            <a:pPr marL="588010" indent="-233679">
              <a:lnSpc>
                <a:spcPct val="100000"/>
              </a:lnSpc>
              <a:spcBef>
                <a:spcPts val="380"/>
              </a:spcBef>
              <a:buFont typeface="Arial"/>
              <a:buChar char="•"/>
              <a:tabLst>
                <a:tab pos="587375" algn="l"/>
                <a:tab pos="588010" algn="l"/>
              </a:tabLst>
            </a:pPr>
            <a:r>
              <a:rPr sz="2000" b="1" dirty="0">
                <a:latin typeface="Arial"/>
                <a:cs typeface="Arial"/>
              </a:rPr>
              <a:t>add from </a:t>
            </a:r>
            <a:r>
              <a:rPr sz="2000" b="1" spc="-5" dirty="0">
                <a:latin typeface="Arial"/>
                <a:cs typeface="Arial"/>
              </a:rPr>
              <a:t>right </a:t>
            </a:r>
            <a:r>
              <a:rPr sz="2000" b="1" dirty="0">
                <a:latin typeface="Arial"/>
                <a:cs typeface="Arial"/>
              </a:rPr>
              <a:t>to </a:t>
            </a:r>
            <a:r>
              <a:rPr sz="2000" b="1" spc="-5" dirty="0">
                <a:latin typeface="Arial"/>
                <a:cs typeface="Arial"/>
              </a:rPr>
              <a:t>left, propagating</a:t>
            </a:r>
            <a:r>
              <a:rPr sz="2000" b="1" dirty="0">
                <a:latin typeface="Arial"/>
                <a:cs typeface="Arial"/>
              </a:rPr>
              <a:t> </a:t>
            </a:r>
            <a:r>
              <a:rPr sz="2000" b="1" spc="-5" dirty="0">
                <a:latin typeface="Arial"/>
                <a:cs typeface="Arial"/>
              </a:rPr>
              <a:t>carry</a:t>
            </a:r>
            <a:endParaRPr sz="2000" dirty="0">
              <a:latin typeface="Arial"/>
              <a:cs typeface="Arial"/>
            </a:endParaRPr>
          </a:p>
          <a:p>
            <a:pPr>
              <a:lnSpc>
                <a:spcPct val="100000"/>
              </a:lnSpc>
              <a:spcBef>
                <a:spcPts val="20"/>
              </a:spcBef>
            </a:pPr>
            <a:endParaRPr sz="1850" dirty="0">
              <a:latin typeface="Arial"/>
              <a:cs typeface="Arial"/>
            </a:endParaRPr>
          </a:p>
          <a:p>
            <a:pPr marR="280670" algn="r">
              <a:lnSpc>
                <a:spcPct val="100000"/>
              </a:lnSpc>
            </a:pPr>
            <a:endParaRPr sz="1600" dirty="0">
              <a:latin typeface="Arial"/>
              <a:cs typeface="Arial"/>
            </a:endParaRPr>
          </a:p>
        </p:txBody>
      </p:sp>
      <p:sp>
        <p:nvSpPr>
          <p:cNvPr id="13" name="object 13"/>
          <p:cNvSpPr txBox="1"/>
          <p:nvPr/>
        </p:nvSpPr>
        <p:spPr>
          <a:xfrm>
            <a:off x="615950" y="5868670"/>
            <a:ext cx="507047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Subtraction, </a:t>
            </a:r>
            <a:r>
              <a:rPr sz="2400" dirty="0">
                <a:latin typeface="Arial"/>
                <a:cs typeface="Arial"/>
              </a:rPr>
              <a:t>multiplication,</a:t>
            </a:r>
            <a:r>
              <a:rPr sz="2400" spc="-45" dirty="0">
                <a:latin typeface="Arial"/>
                <a:cs typeface="Arial"/>
              </a:rPr>
              <a:t> </a:t>
            </a:r>
            <a:r>
              <a:rPr sz="2400" spc="-10" dirty="0">
                <a:latin typeface="Arial"/>
                <a:cs typeface="Arial"/>
              </a:rPr>
              <a:t>division,…</a:t>
            </a:r>
            <a:endParaRPr sz="2400">
              <a:latin typeface="Arial"/>
              <a:cs typeface="Arial"/>
            </a:endParaRPr>
          </a:p>
        </p:txBody>
      </p:sp>
      <p:pic>
        <p:nvPicPr>
          <p:cNvPr id="1026" name="Picture 2" descr="Addition in base 2">
            <a:extLst>
              <a:ext uri="{FF2B5EF4-FFF2-40B4-BE49-F238E27FC236}">
                <a16:creationId xmlns:a16="http://schemas.microsoft.com/office/drawing/2014/main" id="{AFF86B3D-B3A1-4239-B9AB-0FB9BCCAD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3" y="2033588"/>
            <a:ext cx="2581275" cy="279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2310"/>
              </a:lnSpc>
            </a:pPr>
            <a:r>
              <a:rPr dirty="0"/>
              <a:t>2-</a:t>
            </a:r>
            <a:fld id="{81D60167-4931-47E6-BA6A-407CBD079E47}" type="slidenum">
              <a:rPr dirty="0"/>
              <a:t>8</a:t>
            </a:fld>
            <a:endParaRPr dirty="0"/>
          </a:p>
        </p:txBody>
      </p:sp>
      <p:sp>
        <p:nvSpPr>
          <p:cNvPr id="2" name="object 2"/>
          <p:cNvSpPr txBox="1">
            <a:spLocks noGrp="1"/>
          </p:cNvSpPr>
          <p:nvPr>
            <p:ph type="title"/>
          </p:nvPr>
        </p:nvSpPr>
        <p:spPr>
          <a:xfrm>
            <a:off x="306070" y="635000"/>
            <a:ext cx="7371715" cy="452120"/>
          </a:xfrm>
          <a:prstGeom prst="rect">
            <a:avLst/>
          </a:prstGeom>
        </p:spPr>
        <p:txBody>
          <a:bodyPr vert="horz" wrap="square" lIns="0" tIns="12700" rIns="0" bIns="0" rtlCol="0">
            <a:spAutoFit/>
          </a:bodyPr>
          <a:lstStyle/>
          <a:p>
            <a:pPr marL="12700">
              <a:lnSpc>
                <a:spcPct val="100000"/>
              </a:lnSpc>
              <a:spcBef>
                <a:spcPts val="100"/>
              </a:spcBef>
            </a:pPr>
            <a:r>
              <a:rPr spc="-10" dirty="0"/>
              <a:t>Signed </a:t>
            </a:r>
            <a:r>
              <a:rPr spc="-5" dirty="0"/>
              <a:t>Integers </a:t>
            </a:r>
            <a:r>
              <a:rPr dirty="0"/>
              <a:t>(not </a:t>
            </a:r>
            <a:r>
              <a:rPr spc="-5" dirty="0"/>
              <a:t>two's complement</a:t>
            </a:r>
            <a:r>
              <a:rPr spc="-20" dirty="0"/>
              <a:t> </a:t>
            </a:r>
            <a:r>
              <a:rPr spc="-10" dirty="0"/>
              <a:t>yet)</a:t>
            </a:r>
          </a:p>
        </p:txBody>
      </p:sp>
      <p:sp>
        <p:nvSpPr>
          <p:cNvPr id="3" name="object 3"/>
          <p:cNvSpPr txBox="1"/>
          <p:nvPr/>
        </p:nvSpPr>
        <p:spPr>
          <a:xfrm>
            <a:off x="293370" y="1096517"/>
            <a:ext cx="7788275" cy="4847590"/>
          </a:xfrm>
          <a:prstGeom prst="rect">
            <a:avLst/>
          </a:prstGeom>
        </p:spPr>
        <p:txBody>
          <a:bodyPr vert="horz" wrap="square" lIns="0" tIns="70485" rIns="0" bIns="0" rtlCol="0">
            <a:spAutoFit/>
          </a:bodyPr>
          <a:lstStyle/>
          <a:p>
            <a:pPr marL="25400">
              <a:lnSpc>
                <a:spcPct val="100000"/>
              </a:lnSpc>
              <a:spcBef>
                <a:spcPts val="555"/>
              </a:spcBef>
            </a:pPr>
            <a:r>
              <a:rPr sz="2400" b="1" spc="-5" dirty="0">
                <a:latin typeface="Arial"/>
                <a:cs typeface="Arial"/>
              </a:rPr>
              <a:t>With </a:t>
            </a:r>
            <a:r>
              <a:rPr sz="2400" b="1" dirty="0">
                <a:latin typeface="Arial"/>
                <a:cs typeface="Arial"/>
              </a:rPr>
              <a:t>n </a:t>
            </a:r>
            <a:r>
              <a:rPr sz="2400" b="1" spc="-5" dirty="0">
                <a:latin typeface="Arial"/>
                <a:cs typeface="Arial"/>
              </a:rPr>
              <a:t>bits, </a:t>
            </a:r>
            <a:r>
              <a:rPr sz="2400" b="1" spc="20" dirty="0">
                <a:latin typeface="Arial"/>
                <a:cs typeface="Arial"/>
              </a:rPr>
              <a:t>we </a:t>
            </a:r>
            <a:r>
              <a:rPr sz="2400" b="1" spc="-5" dirty="0">
                <a:latin typeface="Arial"/>
                <a:cs typeface="Arial"/>
              </a:rPr>
              <a:t>have 2</a:t>
            </a:r>
            <a:r>
              <a:rPr sz="2100" b="1" spc="-7" baseline="27777" dirty="0">
                <a:latin typeface="Arial"/>
                <a:cs typeface="Arial"/>
              </a:rPr>
              <a:t>n </a:t>
            </a:r>
            <a:r>
              <a:rPr sz="2400" b="1" spc="-5" dirty="0">
                <a:latin typeface="Arial"/>
                <a:cs typeface="Arial"/>
              </a:rPr>
              <a:t>distinct</a:t>
            </a:r>
            <a:r>
              <a:rPr sz="2400" b="1" spc="-90" dirty="0">
                <a:latin typeface="Arial"/>
                <a:cs typeface="Arial"/>
              </a:rPr>
              <a:t> </a:t>
            </a:r>
            <a:r>
              <a:rPr sz="2400" b="1" spc="-5" dirty="0">
                <a:latin typeface="Arial"/>
                <a:cs typeface="Arial"/>
              </a:rPr>
              <a:t>values.</a:t>
            </a:r>
            <a:endParaRPr sz="2400" dirty="0">
              <a:latin typeface="Arial"/>
              <a:cs typeface="Arial"/>
            </a:endParaRPr>
          </a:p>
          <a:p>
            <a:pPr marL="600710" marR="473075" indent="-233679">
              <a:lnSpc>
                <a:spcPts val="2280"/>
              </a:lnSpc>
              <a:spcBef>
                <a:spcPts val="555"/>
              </a:spcBef>
              <a:buFont typeface="Arial"/>
              <a:buChar char="•"/>
              <a:tabLst>
                <a:tab pos="600075" algn="l"/>
                <a:tab pos="600710" algn="l"/>
              </a:tabLst>
            </a:pPr>
            <a:r>
              <a:rPr sz="2000" b="1" dirty="0">
                <a:latin typeface="Arial"/>
                <a:cs typeface="Arial"/>
              </a:rPr>
              <a:t>assign about half to </a:t>
            </a:r>
            <a:r>
              <a:rPr sz="2000" b="1" spc="-5" dirty="0">
                <a:latin typeface="Arial"/>
                <a:cs typeface="Arial"/>
              </a:rPr>
              <a:t>positive integers </a:t>
            </a:r>
            <a:r>
              <a:rPr sz="2000" b="1" spc="5" dirty="0">
                <a:latin typeface="Arial"/>
                <a:cs typeface="Arial"/>
              </a:rPr>
              <a:t>(1 </a:t>
            </a:r>
            <a:r>
              <a:rPr sz="2000" b="1" dirty="0">
                <a:latin typeface="Arial"/>
                <a:cs typeface="Arial"/>
              </a:rPr>
              <a:t>through </a:t>
            </a:r>
            <a:r>
              <a:rPr sz="2000" b="1" spc="5" dirty="0">
                <a:latin typeface="Arial"/>
                <a:cs typeface="Arial"/>
              </a:rPr>
              <a:t>2</a:t>
            </a:r>
            <a:r>
              <a:rPr sz="1725" b="1" spc="7" baseline="28985" dirty="0">
                <a:latin typeface="Arial"/>
                <a:cs typeface="Arial"/>
              </a:rPr>
              <a:t>n-1 </a:t>
            </a:r>
            <a:r>
              <a:rPr sz="2000" b="1" dirty="0">
                <a:latin typeface="Arial"/>
                <a:cs typeface="Arial"/>
              </a:rPr>
              <a:t>- </a:t>
            </a:r>
            <a:r>
              <a:rPr sz="2000" b="1" spc="-5" dirty="0">
                <a:latin typeface="Arial"/>
                <a:cs typeface="Arial"/>
              </a:rPr>
              <a:t>1)  </a:t>
            </a:r>
            <a:r>
              <a:rPr sz="2000" b="1" dirty="0">
                <a:latin typeface="Arial"/>
                <a:cs typeface="Arial"/>
              </a:rPr>
              <a:t>and about </a:t>
            </a:r>
            <a:r>
              <a:rPr sz="2000" b="1" spc="-5" dirty="0">
                <a:latin typeface="Arial"/>
                <a:cs typeface="Arial"/>
              </a:rPr>
              <a:t>half </a:t>
            </a:r>
            <a:r>
              <a:rPr sz="2000" b="1" dirty="0">
                <a:latin typeface="Arial"/>
                <a:cs typeface="Arial"/>
              </a:rPr>
              <a:t>to </a:t>
            </a:r>
            <a:r>
              <a:rPr sz="2000" b="1" spc="-5" dirty="0">
                <a:latin typeface="Arial"/>
                <a:cs typeface="Arial"/>
              </a:rPr>
              <a:t>negative </a:t>
            </a:r>
            <a:r>
              <a:rPr sz="2000" b="1" dirty="0">
                <a:latin typeface="Arial"/>
                <a:cs typeface="Arial"/>
              </a:rPr>
              <a:t>(-2</a:t>
            </a:r>
            <a:r>
              <a:rPr sz="1725" b="1" baseline="28985" dirty="0">
                <a:latin typeface="Arial"/>
                <a:cs typeface="Arial"/>
              </a:rPr>
              <a:t>n-1 </a:t>
            </a:r>
            <a:r>
              <a:rPr sz="2000" b="1" dirty="0">
                <a:latin typeface="Arial"/>
                <a:cs typeface="Arial"/>
              </a:rPr>
              <a:t>- 1 through</a:t>
            </a:r>
            <a:r>
              <a:rPr sz="2000" b="1" spc="-100" dirty="0">
                <a:latin typeface="Arial"/>
                <a:cs typeface="Arial"/>
              </a:rPr>
              <a:t> </a:t>
            </a:r>
            <a:r>
              <a:rPr sz="2000" b="1" dirty="0">
                <a:latin typeface="Arial"/>
                <a:cs typeface="Arial"/>
              </a:rPr>
              <a:t>-1)</a:t>
            </a:r>
            <a:endParaRPr sz="2000" dirty="0">
              <a:latin typeface="Arial"/>
              <a:cs typeface="Arial"/>
            </a:endParaRPr>
          </a:p>
          <a:p>
            <a:pPr marL="600710" indent="-233679">
              <a:lnSpc>
                <a:spcPct val="100000"/>
              </a:lnSpc>
              <a:spcBef>
                <a:spcPts val="325"/>
              </a:spcBef>
              <a:buFont typeface="Arial"/>
              <a:buChar char="•"/>
              <a:tabLst>
                <a:tab pos="600075" algn="l"/>
                <a:tab pos="600710" algn="l"/>
              </a:tabLst>
            </a:pPr>
            <a:r>
              <a:rPr sz="2000" b="1" dirty="0">
                <a:latin typeface="Arial"/>
                <a:cs typeface="Arial"/>
              </a:rPr>
              <a:t>that </a:t>
            </a:r>
            <a:r>
              <a:rPr sz="2000" b="1" spc="-5" dirty="0">
                <a:latin typeface="Arial"/>
                <a:cs typeface="Arial"/>
              </a:rPr>
              <a:t>leaves </a:t>
            </a:r>
            <a:r>
              <a:rPr sz="2000" b="1" spc="20" dirty="0">
                <a:latin typeface="Arial"/>
                <a:cs typeface="Arial"/>
              </a:rPr>
              <a:t>two </a:t>
            </a:r>
            <a:r>
              <a:rPr sz="2000" b="1" spc="-5" dirty="0">
                <a:latin typeface="Arial"/>
                <a:cs typeface="Arial"/>
              </a:rPr>
              <a:t>values: </a:t>
            </a:r>
            <a:r>
              <a:rPr sz="2000" b="1" dirty="0">
                <a:latin typeface="Arial"/>
                <a:cs typeface="Arial"/>
              </a:rPr>
              <a:t>one for 0, and one</a:t>
            </a:r>
            <a:r>
              <a:rPr sz="2000" b="1" spc="-60" dirty="0">
                <a:latin typeface="Arial"/>
                <a:cs typeface="Arial"/>
              </a:rPr>
              <a:t> </a:t>
            </a:r>
            <a:r>
              <a:rPr sz="2000" b="1" dirty="0">
                <a:latin typeface="Arial"/>
                <a:cs typeface="Arial"/>
              </a:rPr>
              <a:t>extra</a:t>
            </a:r>
            <a:endParaRPr sz="2000" dirty="0">
              <a:latin typeface="Arial"/>
              <a:cs typeface="Arial"/>
            </a:endParaRPr>
          </a:p>
          <a:p>
            <a:pPr marL="25400">
              <a:lnSpc>
                <a:spcPct val="100000"/>
              </a:lnSpc>
              <a:spcBef>
                <a:spcPts val="450"/>
              </a:spcBef>
            </a:pPr>
            <a:r>
              <a:rPr sz="2400" b="1" spc="-5" dirty="0">
                <a:latin typeface="Arial"/>
                <a:cs typeface="Arial"/>
              </a:rPr>
              <a:t>Positive</a:t>
            </a:r>
            <a:r>
              <a:rPr sz="2400" b="1" spc="-15" dirty="0">
                <a:latin typeface="Arial"/>
                <a:cs typeface="Arial"/>
              </a:rPr>
              <a:t> </a:t>
            </a:r>
            <a:r>
              <a:rPr sz="2400" b="1" spc="-5" dirty="0">
                <a:latin typeface="Arial"/>
                <a:cs typeface="Arial"/>
              </a:rPr>
              <a:t>integers</a:t>
            </a:r>
            <a:endParaRPr sz="2400" dirty="0">
              <a:latin typeface="Arial"/>
              <a:cs typeface="Arial"/>
            </a:endParaRPr>
          </a:p>
          <a:p>
            <a:pPr marL="600710" indent="-233679">
              <a:lnSpc>
                <a:spcPts val="2315"/>
              </a:lnSpc>
              <a:spcBef>
                <a:spcPts val="380"/>
              </a:spcBef>
              <a:buFont typeface="Arial"/>
              <a:buChar char="•"/>
              <a:tabLst>
                <a:tab pos="600075" algn="l"/>
                <a:tab pos="600710" algn="l"/>
              </a:tabLst>
            </a:pPr>
            <a:r>
              <a:rPr sz="2000" b="1" dirty="0">
                <a:latin typeface="Arial"/>
                <a:cs typeface="Arial"/>
              </a:rPr>
              <a:t>just </a:t>
            </a:r>
            <a:r>
              <a:rPr sz="2000" b="1" spc="-5" dirty="0">
                <a:latin typeface="Arial"/>
                <a:cs typeface="Arial"/>
              </a:rPr>
              <a:t>like unsigned </a:t>
            </a:r>
            <a:r>
              <a:rPr sz="2000" b="1" dirty="0">
                <a:latin typeface="Arial"/>
                <a:cs typeface="Arial"/>
              </a:rPr>
              <a:t>– zero </a:t>
            </a:r>
            <a:r>
              <a:rPr sz="2000" b="1" spc="-5" dirty="0">
                <a:latin typeface="Arial"/>
                <a:cs typeface="Arial"/>
              </a:rPr>
              <a:t>in </a:t>
            </a:r>
            <a:r>
              <a:rPr sz="2000" b="1" i="1" spc="-5" dirty="0">
                <a:latin typeface="Arial"/>
                <a:cs typeface="Arial"/>
              </a:rPr>
              <a:t>most significant </a:t>
            </a:r>
            <a:r>
              <a:rPr sz="2000" b="1" spc="-5" dirty="0">
                <a:latin typeface="Arial"/>
                <a:cs typeface="Arial"/>
              </a:rPr>
              <a:t>(MS)</a:t>
            </a:r>
            <a:r>
              <a:rPr sz="2000" b="1" dirty="0">
                <a:latin typeface="Arial"/>
                <a:cs typeface="Arial"/>
              </a:rPr>
              <a:t> </a:t>
            </a:r>
            <a:r>
              <a:rPr sz="2000" b="1" spc="-5" dirty="0">
                <a:latin typeface="Arial"/>
                <a:cs typeface="Arial"/>
              </a:rPr>
              <a:t>bit</a:t>
            </a:r>
            <a:endParaRPr sz="2000" dirty="0">
              <a:latin typeface="Arial"/>
              <a:cs typeface="Arial"/>
            </a:endParaRPr>
          </a:p>
          <a:p>
            <a:pPr marL="600710">
              <a:lnSpc>
                <a:spcPts val="2315"/>
              </a:lnSpc>
            </a:pPr>
            <a:r>
              <a:rPr sz="2000" dirty="0">
                <a:solidFill>
                  <a:srgbClr val="CE0000"/>
                </a:solidFill>
                <a:latin typeface="Arial"/>
                <a:cs typeface="Arial"/>
              </a:rPr>
              <a:t>00101 =</a:t>
            </a:r>
            <a:r>
              <a:rPr sz="2000" spc="-15" dirty="0">
                <a:solidFill>
                  <a:srgbClr val="CE0000"/>
                </a:solidFill>
                <a:latin typeface="Arial"/>
                <a:cs typeface="Arial"/>
              </a:rPr>
              <a:t> </a:t>
            </a:r>
            <a:r>
              <a:rPr sz="2000" dirty="0">
                <a:solidFill>
                  <a:srgbClr val="CE0000"/>
                </a:solidFill>
                <a:latin typeface="Arial"/>
                <a:cs typeface="Arial"/>
              </a:rPr>
              <a:t>5</a:t>
            </a:r>
            <a:endParaRPr sz="2000" dirty="0">
              <a:latin typeface="Arial"/>
              <a:cs typeface="Arial"/>
            </a:endParaRPr>
          </a:p>
          <a:p>
            <a:pPr marL="25400">
              <a:lnSpc>
                <a:spcPct val="100000"/>
              </a:lnSpc>
              <a:spcBef>
                <a:spcPts val="470"/>
              </a:spcBef>
            </a:pPr>
            <a:r>
              <a:rPr sz="2400" b="1" spc="-5" dirty="0">
                <a:latin typeface="Arial"/>
                <a:cs typeface="Arial"/>
              </a:rPr>
              <a:t>Negative</a:t>
            </a:r>
            <a:r>
              <a:rPr sz="2400" b="1" spc="5" dirty="0">
                <a:latin typeface="Arial"/>
                <a:cs typeface="Arial"/>
              </a:rPr>
              <a:t> </a:t>
            </a:r>
            <a:r>
              <a:rPr sz="2400" b="1" spc="-5" dirty="0">
                <a:latin typeface="Arial"/>
                <a:cs typeface="Arial"/>
              </a:rPr>
              <a:t>integers</a:t>
            </a:r>
            <a:endParaRPr sz="2400" dirty="0">
              <a:latin typeface="Arial"/>
              <a:cs typeface="Arial"/>
            </a:endParaRPr>
          </a:p>
          <a:p>
            <a:pPr marL="600710" marR="1590675" indent="-233679">
              <a:lnSpc>
                <a:spcPts val="2280"/>
              </a:lnSpc>
              <a:spcBef>
                <a:spcPts val="555"/>
              </a:spcBef>
              <a:buFont typeface="Arial"/>
              <a:buChar char="•"/>
              <a:tabLst>
                <a:tab pos="600075" algn="l"/>
                <a:tab pos="600710" algn="l"/>
              </a:tabLst>
            </a:pPr>
            <a:r>
              <a:rPr sz="2000" b="1" spc="-5" dirty="0">
                <a:latin typeface="Arial"/>
                <a:cs typeface="Arial"/>
              </a:rPr>
              <a:t>sign-magnitude </a:t>
            </a:r>
            <a:r>
              <a:rPr sz="2000" b="1" dirty="0">
                <a:latin typeface="Arial"/>
                <a:cs typeface="Arial"/>
              </a:rPr>
              <a:t>– set MS </a:t>
            </a:r>
            <a:r>
              <a:rPr sz="2000" b="1" spc="-5" dirty="0">
                <a:latin typeface="Arial"/>
                <a:cs typeface="Arial"/>
              </a:rPr>
              <a:t>bit </a:t>
            </a:r>
            <a:r>
              <a:rPr sz="2000" b="1" dirty="0">
                <a:latin typeface="Arial"/>
                <a:cs typeface="Arial"/>
              </a:rPr>
              <a:t>to show </a:t>
            </a:r>
            <a:r>
              <a:rPr sz="2000" b="1" spc="-5" dirty="0">
                <a:latin typeface="Arial"/>
                <a:cs typeface="Arial"/>
              </a:rPr>
              <a:t>negative,  </a:t>
            </a:r>
            <a:r>
              <a:rPr sz="2000" b="1" dirty="0">
                <a:latin typeface="Arial"/>
                <a:cs typeface="Arial"/>
              </a:rPr>
              <a:t>other </a:t>
            </a:r>
            <a:r>
              <a:rPr sz="2000" b="1" spc="-5" dirty="0">
                <a:latin typeface="Arial"/>
                <a:cs typeface="Arial"/>
              </a:rPr>
              <a:t>bits are </a:t>
            </a:r>
            <a:r>
              <a:rPr sz="2000" b="1" dirty="0">
                <a:latin typeface="Arial"/>
                <a:cs typeface="Arial"/>
              </a:rPr>
              <a:t>the </a:t>
            </a:r>
            <a:r>
              <a:rPr sz="2000" b="1" spc="-5" dirty="0">
                <a:latin typeface="Arial"/>
                <a:cs typeface="Arial"/>
              </a:rPr>
              <a:t>same </a:t>
            </a:r>
            <a:r>
              <a:rPr sz="2000" b="1" dirty="0">
                <a:latin typeface="Arial"/>
                <a:cs typeface="Arial"/>
              </a:rPr>
              <a:t>as</a:t>
            </a:r>
            <a:r>
              <a:rPr sz="2000" b="1" spc="-20" dirty="0">
                <a:latin typeface="Arial"/>
                <a:cs typeface="Arial"/>
              </a:rPr>
              <a:t> </a:t>
            </a:r>
            <a:r>
              <a:rPr sz="2000" b="1" dirty="0">
                <a:latin typeface="Arial"/>
                <a:cs typeface="Arial"/>
              </a:rPr>
              <a:t>unsigned</a:t>
            </a:r>
            <a:endParaRPr sz="2000" dirty="0">
              <a:latin typeface="Arial"/>
              <a:cs typeface="Arial"/>
            </a:endParaRPr>
          </a:p>
          <a:p>
            <a:pPr marL="600710">
              <a:lnSpc>
                <a:spcPts val="2175"/>
              </a:lnSpc>
            </a:pPr>
            <a:r>
              <a:rPr sz="2000" dirty="0">
                <a:solidFill>
                  <a:srgbClr val="CE0000"/>
                </a:solidFill>
                <a:latin typeface="Arial"/>
                <a:cs typeface="Arial"/>
              </a:rPr>
              <a:t>10101 =</a:t>
            </a:r>
            <a:r>
              <a:rPr sz="2000" spc="-15" dirty="0">
                <a:solidFill>
                  <a:srgbClr val="CE0000"/>
                </a:solidFill>
                <a:latin typeface="Arial"/>
                <a:cs typeface="Arial"/>
              </a:rPr>
              <a:t> </a:t>
            </a:r>
            <a:r>
              <a:rPr sz="2000" spc="5" dirty="0">
                <a:solidFill>
                  <a:srgbClr val="CE0000"/>
                </a:solidFill>
                <a:latin typeface="Arial"/>
                <a:cs typeface="Arial"/>
              </a:rPr>
              <a:t>-5</a:t>
            </a:r>
            <a:endParaRPr sz="2000" dirty="0">
              <a:latin typeface="Arial"/>
              <a:cs typeface="Arial"/>
            </a:endParaRPr>
          </a:p>
          <a:p>
            <a:pPr marL="600710" indent="-233679">
              <a:lnSpc>
                <a:spcPts val="2315"/>
              </a:lnSpc>
              <a:spcBef>
                <a:spcPts val="390"/>
              </a:spcBef>
              <a:buFont typeface="Arial"/>
              <a:buChar char="•"/>
              <a:tabLst>
                <a:tab pos="600075" algn="l"/>
                <a:tab pos="600710" algn="l"/>
              </a:tabLst>
            </a:pPr>
            <a:r>
              <a:rPr sz="2000" b="1" spc="-5" dirty="0">
                <a:latin typeface="Arial"/>
                <a:cs typeface="Arial"/>
              </a:rPr>
              <a:t>one’s complement </a:t>
            </a:r>
            <a:r>
              <a:rPr sz="2000" b="1" dirty="0">
                <a:latin typeface="Arial"/>
                <a:cs typeface="Arial"/>
              </a:rPr>
              <a:t>– </a:t>
            </a:r>
            <a:r>
              <a:rPr sz="2000" b="1" spc="-5" dirty="0">
                <a:latin typeface="Arial"/>
                <a:cs typeface="Arial"/>
              </a:rPr>
              <a:t>flip every bit </a:t>
            </a:r>
            <a:r>
              <a:rPr sz="2000" b="1" dirty="0">
                <a:latin typeface="Arial"/>
                <a:cs typeface="Arial"/>
              </a:rPr>
              <a:t>to </a:t>
            </a:r>
            <a:r>
              <a:rPr sz="2000" b="1" spc="-5" dirty="0">
                <a:latin typeface="Arial"/>
                <a:cs typeface="Arial"/>
              </a:rPr>
              <a:t>represent</a:t>
            </a:r>
            <a:r>
              <a:rPr sz="2000" b="1" spc="-15" dirty="0">
                <a:latin typeface="Arial"/>
                <a:cs typeface="Arial"/>
              </a:rPr>
              <a:t> </a:t>
            </a:r>
            <a:r>
              <a:rPr sz="2000" b="1" spc="-5" dirty="0">
                <a:latin typeface="Arial"/>
                <a:cs typeface="Arial"/>
              </a:rPr>
              <a:t>negative</a:t>
            </a:r>
            <a:endParaRPr sz="2000" dirty="0">
              <a:latin typeface="Arial"/>
              <a:cs typeface="Arial"/>
            </a:endParaRPr>
          </a:p>
          <a:p>
            <a:pPr marL="600710">
              <a:lnSpc>
                <a:spcPts val="2315"/>
              </a:lnSpc>
            </a:pPr>
            <a:r>
              <a:rPr sz="2000" dirty="0">
                <a:solidFill>
                  <a:srgbClr val="CE0000"/>
                </a:solidFill>
                <a:latin typeface="Arial"/>
                <a:cs typeface="Arial"/>
              </a:rPr>
              <a:t>11010 =</a:t>
            </a:r>
            <a:r>
              <a:rPr sz="2000" spc="-15" dirty="0">
                <a:solidFill>
                  <a:srgbClr val="CE0000"/>
                </a:solidFill>
                <a:latin typeface="Arial"/>
                <a:cs typeface="Arial"/>
              </a:rPr>
              <a:t> </a:t>
            </a:r>
            <a:r>
              <a:rPr sz="2000" spc="5" dirty="0">
                <a:solidFill>
                  <a:srgbClr val="CE0000"/>
                </a:solidFill>
                <a:latin typeface="Arial"/>
                <a:cs typeface="Arial"/>
              </a:rPr>
              <a:t>-5</a:t>
            </a:r>
            <a:endParaRPr sz="2000" dirty="0">
              <a:latin typeface="Arial"/>
              <a:cs typeface="Arial"/>
            </a:endParaRPr>
          </a:p>
          <a:p>
            <a:pPr marL="600710" indent="-233679">
              <a:lnSpc>
                <a:spcPct val="100000"/>
              </a:lnSpc>
              <a:spcBef>
                <a:spcPts val="390"/>
              </a:spcBef>
              <a:buFont typeface="Arial"/>
              <a:buChar char="•"/>
              <a:tabLst>
                <a:tab pos="600075" algn="l"/>
                <a:tab pos="600710" algn="l"/>
              </a:tabLst>
            </a:pPr>
            <a:r>
              <a:rPr sz="2000" b="1" spc="-5" dirty="0">
                <a:latin typeface="Arial"/>
                <a:cs typeface="Arial"/>
              </a:rPr>
              <a:t>in </a:t>
            </a:r>
            <a:r>
              <a:rPr sz="2000" b="1" dirty="0">
                <a:latin typeface="Arial"/>
                <a:cs typeface="Arial"/>
              </a:rPr>
              <a:t>either case, MS </a:t>
            </a:r>
            <a:r>
              <a:rPr sz="2000" b="1" spc="-5" dirty="0">
                <a:latin typeface="Arial"/>
                <a:cs typeface="Arial"/>
              </a:rPr>
              <a:t>bit </a:t>
            </a:r>
            <a:r>
              <a:rPr sz="2000" b="1" dirty="0">
                <a:latin typeface="Arial"/>
                <a:cs typeface="Arial"/>
              </a:rPr>
              <a:t>indicates </a:t>
            </a:r>
            <a:r>
              <a:rPr sz="2000" b="1" spc="-5" dirty="0">
                <a:latin typeface="Arial"/>
                <a:cs typeface="Arial"/>
              </a:rPr>
              <a:t>sign: 0=positive,</a:t>
            </a:r>
            <a:r>
              <a:rPr sz="2000" b="1" spc="-30" dirty="0">
                <a:latin typeface="Arial"/>
                <a:cs typeface="Arial"/>
              </a:rPr>
              <a:t> </a:t>
            </a:r>
            <a:r>
              <a:rPr sz="2000" b="1" spc="-5" dirty="0">
                <a:latin typeface="Arial"/>
                <a:cs typeface="Arial"/>
              </a:rPr>
              <a:t>1=negative</a:t>
            </a:r>
            <a:endParaRPr sz="20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53670">
              <a:lnSpc>
                <a:spcPts val="2310"/>
              </a:lnSpc>
            </a:pPr>
            <a:r>
              <a:rPr dirty="0"/>
              <a:t>2-</a:t>
            </a:r>
            <a:fld id="{81D60167-4931-47E6-BA6A-407CBD079E47}" type="slidenum">
              <a:rPr dirty="0"/>
              <a:t>9</a:t>
            </a:fld>
            <a:endParaRPr dirty="0"/>
          </a:p>
        </p:txBody>
      </p:sp>
      <p:sp>
        <p:nvSpPr>
          <p:cNvPr id="3" name="object 3"/>
          <p:cNvSpPr txBox="1">
            <a:spLocks noGrp="1"/>
          </p:cNvSpPr>
          <p:nvPr>
            <p:ph type="title"/>
          </p:nvPr>
        </p:nvSpPr>
        <p:spPr>
          <a:xfrm>
            <a:off x="306070" y="635000"/>
            <a:ext cx="3279775" cy="452120"/>
          </a:xfrm>
          <a:prstGeom prst="rect">
            <a:avLst/>
          </a:prstGeom>
        </p:spPr>
        <p:txBody>
          <a:bodyPr vert="horz" wrap="square" lIns="0" tIns="12700" rIns="0" bIns="0" rtlCol="0">
            <a:spAutoFit/>
          </a:bodyPr>
          <a:lstStyle/>
          <a:p>
            <a:pPr marL="12700">
              <a:lnSpc>
                <a:spcPct val="100000"/>
              </a:lnSpc>
              <a:spcBef>
                <a:spcPts val="100"/>
              </a:spcBef>
            </a:pPr>
            <a:r>
              <a:rPr spc="-10" dirty="0"/>
              <a:t>Two’s</a:t>
            </a:r>
            <a:r>
              <a:rPr spc="-70" dirty="0"/>
              <a:t> </a:t>
            </a:r>
            <a:r>
              <a:rPr spc="-5" dirty="0"/>
              <a:t>Complement</a:t>
            </a:r>
          </a:p>
        </p:txBody>
      </p:sp>
      <p:sp>
        <p:nvSpPr>
          <p:cNvPr id="4" name="object 4"/>
          <p:cNvSpPr txBox="1"/>
          <p:nvPr/>
        </p:nvSpPr>
        <p:spPr>
          <a:xfrm>
            <a:off x="306070" y="1131569"/>
            <a:ext cx="8249284" cy="3581400"/>
          </a:xfrm>
          <a:prstGeom prst="rect">
            <a:avLst/>
          </a:prstGeom>
        </p:spPr>
        <p:txBody>
          <a:bodyPr vert="horz" wrap="square" lIns="0" tIns="35560" rIns="0" bIns="0" rtlCol="0">
            <a:spAutoFit/>
          </a:bodyPr>
          <a:lstStyle/>
          <a:p>
            <a:pPr marL="12700">
              <a:lnSpc>
                <a:spcPct val="100000"/>
              </a:lnSpc>
              <a:spcBef>
                <a:spcPts val="280"/>
              </a:spcBef>
            </a:pPr>
            <a:r>
              <a:rPr sz="2400" b="1" spc="-5" dirty="0">
                <a:latin typeface="Arial"/>
                <a:cs typeface="Arial"/>
              </a:rPr>
              <a:t>Problems </a:t>
            </a:r>
            <a:r>
              <a:rPr sz="2400" b="1" spc="5" dirty="0">
                <a:latin typeface="Arial"/>
                <a:cs typeface="Arial"/>
              </a:rPr>
              <a:t>with </a:t>
            </a:r>
            <a:r>
              <a:rPr sz="2400" b="1" spc="-5" dirty="0">
                <a:latin typeface="Arial"/>
                <a:cs typeface="Arial"/>
              </a:rPr>
              <a:t>sign-magnitude and </a:t>
            </a:r>
            <a:r>
              <a:rPr sz="2400" b="1" dirty="0">
                <a:latin typeface="Arial"/>
                <a:cs typeface="Arial"/>
              </a:rPr>
              <a:t>1’s</a:t>
            </a:r>
            <a:r>
              <a:rPr sz="2400" b="1" spc="-25" dirty="0">
                <a:latin typeface="Arial"/>
                <a:cs typeface="Arial"/>
              </a:rPr>
              <a:t> </a:t>
            </a:r>
            <a:r>
              <a:rPr sz="2400" b="1" spc="-5" dirty="0">
                <a:latin typeface="Arial"/>
                <a:cs typeface="Arial"/>
              </a:rPr>
              <a:t>complement</a:t>
            </a:r>
            <a:endParaRPr sz="2400" dirty="0">
              <a:latin typeface="Arial"/>
              <a:cs typeface="Arial"/>
            </a:endParaRPr>
          </a:p>
          <a:p>
            <a:pPr marL="588010" indent="-233679">
              <a:lnSpc>
                <a:spcPct val="100000"/>
              </a:lnSpc>
              <a:spcBef>
                <a:spcPts val="150"/>
              </a:spcBef>
              <a:buFont typeface="Arial"/>
              <a:buChar char="•"/>
              <a:tabLst>
                <a:tab pos="587375" algn="l"/>
                <a:tab pos="588010" algn="l"/>
              </a:tabLst>
            </a:pPr>
            <a:r>
              <a:rPr sz="2000" b="1" spc="20" dirty="0">
                <a:latin typeface="Arial"/>
                <a:cs typeface="Arial"/>
              </a:rPr>
              <a:t>two </a:t>
            </a:r>
            <a:r>
              <a:rPr sz="2000" b="1" spc="-5" dirty="0">
                <a:latin typeface="Arial"/>
                <a:cs typeface="Arial"/>
              </a:rPr>
              <a:t>representations </a:t>
            </a:r>
            <a:r>
              <a:rPr sz="2000" b="1" dirty="0">
                <a:latin typeface="Arial"/>
                <a:cs typeface="Arial"/>
              </a:rPr>
              <a:t>of zero </a:t>
            </a:r>
            <a:r>
              <a:rPr sz="2000" b="1" spc="5" dirty="0">
                <a:latin typeface="Arial"/>
                <a:cs typeface="Arial"/>
              </a:rPr>
              <a:t>(+0 </a:t>
            </a:r>
            <a:r>
              <a:rPr sz="2000" b="1" dirty="0">
                <a:latin typeface="Arial"/>
                <a:cs typeface="Arial"/>
              </a:rPr>
              <a:t>and</a:t>
            </a:r>
            <a:r>
              <a:rPr sz="2000" b="1" spc="-65" dirty="0">
                <a:latin typeface="Arial"/>
                <a:cs typeface="Arial"/>
              </a:rPr>
              <a:t> </a:t>
            </a:r>
            <a:r>
              <a:rPr sz="2000" b="1" spc="-5" dirty="0">
                <a:latin typeface="Arial"/>
                <a:cs typeface="Arial"/>
              </a:rPr>
              <a:t>–0)</a:t>
            </a:r>
            <a:endParaRPr sz="2000" dirty="0">
              <a:latin typeface="Arial"/>
              <a:cs typeface="Arial"/>
            </a:endParaRPr>
          </a:p>
          <a:p>
            <a:pPr marL="588010" indent="-233679">
              <a:lnSpc>
                <a:spcPct val="100000"/>
              </a:lnSpc>
              <a:spcBef>
                <a:spcPts val="150"/>
              </a:spcBef>
              <a:buFont typeface="Arial"/>
              <a:buChar char="•"/>
              <a:tabLst>
                <a:tab pos="587375" algn="l"/>
                <a:tab pos="588010" algn="l"/>
              </a:tabLst>
            </a:pPr>
            <a:r>
              <a:rPr sz="2000" b="1" spc="-5" dirty="0">
                <a:latin typeface="Arial"/>
                <a:cs typeface="Arial"/>
              </a:rPr>
              <a:t>arithmetic circuits </a:t>
            </a:r>
            <a:r>
              <a:rPr sz="2000" b="1" dirty="0">
                <a:latin typeface="Arial"/>
                <a:cs typeface="Arial"/>
              </a:rPr>
              <a:t>are</a:t>
            </a:r>
            <a:r>
              <a:rPr sz="2000" b="1" spc="5" dirty="0">
                <a:latin typeface="Arial"/>
                <a:cs typeface="Arial"/>
              </a:rPr>
              <a:t> </a:t>
            </a:r>
            <a:r>
              <a:rPr sz="2000" b="1" spc="-5" dirty="0">
                <a:latin typeface="Arial"/>
                <a:cs typeface="Arial"/>
              </a:rPr>
              <a:t>complex</a:t>
            </a:r>
            <a:endParaRPr sz="2000" dirty="0">
              <a:latin typeface="Arial"/>
              <a:cs typeface="Arial"/>
            </a:endParaRPr>
          </a:p>
          <a:p>
            <a:pPr marL="1035050" lvl="1" indent="-222885">
              <a:lnSpc>
                <a:spcPct val="100000"/>
              </a:lnSpc>
              <a:spcBef>
                <a:spcPts val="150"/>
              </a:spcBef>
              <a:buFont typeface="Wingdings"/>
              <a:buChar char=""/>
              <a:tabLst>
                <a:tab pos="1035050" algn="l"/>
              </a:tabLst>
            </a:pPr>
            <a:r>
              <a:rPr sz="2000" b="1" dirty="0">
                <a:latin typeface="Arial"/>
                <a:cs typeface="Arial"/>
              </a:rPr>
              <a:t>How </a:t>
            </a:r>
            <a:r>
              <a:rPr sz="2000" b="1" spc="5" dirty="0">
                <a:latin typeface="Arial"/>
                <a:cs typeface="Arial"/>
              </a:rPr>
              <a:t>to </a:t>
            </a:r>
            <a:r>
              <a:rPr sz="2000" b="1" dirty="0">
                <a:latin typeface="Arial"/>
                <a:cs typeface="Arial"/>
              </a:rPr>
              <a:t>add </a:t>
            </a:r>
            <a:r>
              <a:rPr sz="2000" b="1" spc="20" dirty="0">
                <a:latin typeface="Arial"/>
                <a:cs typeface="Arial"/>
              </a:rPr>
              <a:t>two </a:t>
            </a:r>
            <a:r>
              <a:rPr sz="2000" b="1" spc="-5" dirty="0">
                <a:latin typeface="Arial"/>
                <a:cs typeface="Arial"/>
              </a:rPr>
              <a:t>sign-magnitude</a:t>
            </a:r>
            <a:r>
              <a:rPr sz="2000" b="1" dirty="0">
                <a:latin typeface="Arial"/>
                <a:cs typeface="Arial"/>
              </a:rPr>
              <a:t> </a:t>
            </a:r>
            <a:r>
              <a:rPr sz="2000" b="1" spc="-5" dirty="0">
                <a:latin typeface="Arial"/>
                <a:cs typeface="Arial"/>
              </a:rPr>
              <a:t>numbers?</a:t>
            </a:r>
            <a:endParaRPr sz="2000" dirty="0">
              <a:latin typeface="Arial"/>
              <a:cs typeface="Arial"/>
            </a:endParaRPr>
          </a:p>
          <a:p>
            <a:pPr marL="1202055">
              <a:lnSpc>
                <a:spcPct val="100000"/>
              </a:lnSpc>
              <a:spcBef>
                <a:spcPts val="140"/>
              </a:spcBef>
            </a:pPr>
            <a:r>
              <a:rPr sz="1800" dirty="0">
                <a:latin typeface="Arial"/>
                <a:cs typeface="Arial"/>
              </a:rPr>
              <a:t>– </a:t>
            </a:r>
            <a:r>
              <a:rPr sz="1800" b="1" spc="-5" dirty="0">
                <a:latin typeface="Arial"/>
                <a:cs typeface="Arial"/>
              </a:rPr>
              <a:t>e.g., try </a:t>
            </a:r>
            <a:r>
              <a:rPr sz="1800" b="1" dirty="0">
                <a:latin typeface="Arial"/>
                <a:cs typeface="Arial"/>
              </a:rPr>
              <a:t>2 +</a:t>
            </a:r>
            <a:r>
              <a:rPr sz="1800" b="1" spc="-130" dirty="0">
                <a:latin typeface="Arial"/>
                <a:cs typeface="Arial"/>
              </a:rPr>
              <a:t> </a:t>
            </a:r>
            <a:r>
              <a:rPr sz="1800" b="1" spc="-5" dirty="0">
                <a:latin typeface="Arial"/>
                <a:cs typeface="Arial"/>
              </a:rPr>
              <a:t>(-3)</a:t>
            </a:r>
            <a:endParaRPr sz="1800" dirty="0">
              <a:latin typeface="Arial"/>
              <a:cs typeface="Arial"/>
            </a:endParaRPr>
          </a:p>
          <a:p>
            <a:pPr marL="1035050" lvl="1" indent="-222885">
              <a:lnSpc>
                <a:spcPct val="100000"/>
              </a:lnSpc>
              <a:spcBef>
                <a:spcPts val="160"/>
              </a:spcBef>
              <a:buFont typeface="Wingdings"/>
              <a:buChar char=""/>
              <a:tabLst>
                <a:tab pos="1035050" algn="l"/>
              </a:tabLst>
            </a:pPr>
            <a:r>
              <a:rPr sz="2000" b="1" dirty="0">
                <a:latin typeface="Arial"/>
                <a:cs typeface="Arial"/>
              </a:rPr>
              <a:t>How </a:t>
            </a:r>
            <a:r>
              <a:rPr sz="2000" b="1" spc="5" dirty="0">
                <a:latin typeface="Arial"/>
                <a:cs typeface="Arial"/>
              </a:rPr>
              <a:t>to </a:t>
            </a:r>
            <a:r>
              <a:rPr sz="2000" b="1" dirty="0">
                <a:latin typeface="Arial"/>
                <a:cs typeface="Arial"/>
              </a:rPr>
              <a:t>add to </a:t>
            </a:r>
            <a:r>
              <a:rPr sz="2000" b="1" spc="-5" dirty="0">
                <a:latin typeface="Arial"/>
                <a:cs typeface="Arial"/>
              </a:rPr>
              <a:t>one’s complement</a:t>
            </a:r>
            <a:r>
              <a:rPr sz="2000" b="1" spc="40" dirty="0">
                <a:latin typeface="Arial"/>
                <a:cs typeface="Arial"/>
              </a:rPr>
              <a:t> </a:t>
            </a:r>
            <a:r>
              <a:rPr sz="2000" b="1" spc="-5" dirty="0">
                <a:latin typeface="Arial"/>
                <a:cs typeface="Arial"/>
              </a:rPr>
              <a:t>numbers?</a:t>
            </a:r>
            <a:endParaRPr sz="2000" dirty="0">
              <a:latin typeface="Arial"/>
              <a:cs typeface="Arial"/>
            </a:endParaRPr>
          </a:p>
          <a:p>
            <a:pPr marL="1202055">
              <a:lnSpc>
                <a:spcPct val="100000"/>
              </a:lnSpc>
              <a:spcBef>
                <a:spcPts val="140"/>
              </a:spcBef>
            </a:pPr>
            <a:r>
              <a:rPr sz="1800" dirty="0">
                <a:latin typeface="Arial"/>
                <a:cs typeface="Arial"/>
              </a:rPr>
              <a:t>– </a:t>
            </a:r>
            <a:r>
              <a:rPr sz="1800" b="1" spc="-5" dirty="0">
                <a:latin typeface="Arial"/>
                <a:cs typeface="Arial"/>
              </a:rPr>
              <a:t>e.g., try </a:t>
            </a:r>
            <a:r>
              <a:rPr sz="1800" b="1" dirty="0">
                <a:latin typeface="Arial"/>
                <a:cs typeface="Arial"/>
              </a:rPr>
              <a:t>4 +</a:t>
            </a:r>
            <a:r>
              <a:rPr sz="1800" b="1" spc="-130" dirty="0">
                <a:latin typeface="Arial"/>
                <a:cs typeface="Arial"/>
              </a:rPr>
              <a:t> </a:t>
            </a:r>
            <a:r>
              <a:rPr sz="1800" b="1" spc="-5" dirty="0">
                <a:latin typeface="Arial"/>
                <a:cs typeface="Arial"/>
              </a:rPr>
              <a:t>(-3)</a:t>
            </a:r>
            <a:endParaRPr sz="1800" dirty="0">
              <a:latin typeface="Arial"/>
              <a:cs typeface="Arial"/>
            </a:endParaRPr>
          </a:p>
          <a:p>
            <a:pPr marL="12700" marR="665480">
              <a:lnSpc>
                <a:spcPts val="2460"/>
              </a:lnSpc>
              <a:spcBef>
                <a:spcPts val="620"/>
              </a:spcBef>
            </a:pPr>
            <a:r>
              <a:rPr sz="2400" i="1" spc="-5" dirty="0">
                <a:latin typeface="Arial"/>
                <a:cs typeface="Arial"/>
              </a:rPr>
              <a:t>Two’s </a:t>
            </a:r>
            <a:r>
              <a:rPr sz="2400" i="1" spc="-10" dirty="0">
                <a:latin typeface="Arial"/>
                <a:cs typeface="Arial"/>
              </a:rPr>
              <a:t>complement </a:t>
            </a:r>
            <a:r>
              <a:rPr sz="2400" b="1" spc="-5" dirty="0">
                <a:latin typeface="Arial"/>
                <a:cs typeface="Arial"/>
              </a:rPr>
              <a:t>representation developed </a:t>
            </a:r>
            <a:r>
              <a:rPr sz="2400" b="1" dirty="0">
                <a:latin typeface="Arial"/>
                <a:cs typeface="Arial"/>
              </a:rPr>
              <a:t>to make  </a:t>
            </a:r>
            <a:r>
              <a:rPr sz="2400" b="1" spc="-5" dirty="0">
                <a:latin typeface="Arial"/>
                <a:cs typeface="Arial"/>
              </a:rPr>
              <a:t>circuits </a:t>
            </a:r>
            <a:r>
              <a:rPr sz="2400" b="1" dirty="0">
                <a:latin typeface="Arial"/>
                <a:cs typeface="Arial"/>
              </a:rPr>
              <a:t>easy for</a:t>
            </a:r>
            <a:r>
              <a:rPr sz="2400" b="1" spc="-30" dirty="0">
                <a:latin typeface="Arial"/>
                <a:cs typeface="Arial"/>
              </a:rPr>
              <a:t> </a:t>
            </a:r>
            <a:r>
              <a:rPr sz="2400" b="1" spc="-5" dirty="0">
                <a:latin typeface="Arial"/>
                <a:cs typeface="Arial"/>
              </a:rPr>
              <a:t>arithmetic.</a:t>
            </a:r>
            <a:endParaRPr sz="2400" dirty="0">
              <a:latin typeface="Arial"/>
              <a:cs typeface="Arial"/>
            </a:endParaRPr>
          </a:p>
          <a:p>
            <a:pPr marL="588010" marR="5080" indent="-233679">
              <a:lnSpc>
                <a:spcPts val="2050"/>
              </a:lnSpc>
              <a:spcBef>
                <a:spcPts val="500"/>
              </a:spcBef>
              <a:buFont typeface="Arial"/>
              <a:buChar char="•"/>
              <a:tabLst>
                <a:tab pos="587375" algn="l"/>
                <a:tab pos="588010" algn="l"/>
              </a:tabLst>
            </a:pPr>
            <a:r>
              <a:rPr sz="2000" b="1" dirty="0">
                <a:latin typeface="Arial"/>
                <a:cs typeface="Arial"/>
              </a:rPr>
              <a:t>for each </a:t>
            </a:r>
            <a:r>
              <a:rPr sz="2000" b="1" spc="-5" dirty="0">
                <a:latin typeface="Arial"/>
                <a:cs typeface="Arial"/>
              </a:rPr>
              <a:t>positive number </a:t>
            </a:r>
            <a:r>
              <a:rPr sz="2000" b="1" dirty="0">
                <a:latin typeface="Arial"/>
                <a:cs typeface="Arial"/>
              </a:rPr>
              <a:t>(X), assign </a:t>
            </a:r>
            <a:r>
              <a:rPr sz="2000" b="1" spc="-5" dirty="0">
                <a:latin typeface="Arial"/>
                <a:cs typeface="Arial"/>
              </a:rPr>
              <a:t>value </a:t>
            </a:r>
            <a:r>
              <a:rPr sz="2000" b="1" spc="5" dirty="0">
                <a:latin typeface="Arial"/>
                <a:cs typeface="Arial"/>
              </a:rPr>
              <a:t>to </a:t>
            </a:r>
            <a:r>
              <a:rPr sz="2000" b="1" spc="-5" dirty="0">
                <a:latin typeface="Arial"/>
                <a:cs typeface="Arial"/>
              </a:rPr>
              <a:t>its negative </a:t>
            </a:r>
            <a:r>
              <a:rPr sz="2000" b="1" dirty="0">
                <a:latin typeface="Arial"/>
                <a:cs typeface="Arial"/>
              </a:rPr>
              <a:t>(-X),  such that X + (-X) = 0 </a:t>
            </a:r>
            <a:r>
              <a:rPr sz="2000" b="1" spc="15" dirty="0">
                <a:latin typeface="Arial"/>
                <a:cs typeface="Arial"/>
              </a:rPr>
              <a:t>with </a:t>
            </a:r>
            <a:r>
              <a:rPr sz="2000" b="1" spc="-5" dirty="0">
                <a:latin typeface="Arial"/>
                <a:cs typeface="Arial"/>
              </a:rPr>
              <a:t>“normal” addition, ignoring carry</a:t>
            </a:r>
            <a:r>
              <a:rPr sz="2000" b="1" spc="-55" dirty="0">
                <a:latin typeface="Arial"/>
                <a:cs typeface="Arial"/>
              </a:rPr>
              <a:t> </a:t>
            </a:r>
            <a:r>
              <a:rPr sz="2000" b="1" spc="-5" dirty="0">
                <a:latin typeface="Arial"/>
                <a:cs typeface="Arial"/>
              </a:rPr>
              <a:t>out</a:t>
            </a:r>
            <a:endParaRPr sz="2000" dirty="0">
              <a:latin typeface="Arial"/>
              <a:cs typeface="Arial"/>
            </a:endParaRPr>
          </a:p>
        </p:txBody>
      </p:sp>
      <p:graphicFrame>
        <p:nvGraphicFramePr>
          <p:cNvPr id="5" name="object 5"/>
          <p:cNvGraphicFramePr>
            <a:graphicFrameLocks noGrp="1"/>
          </p:cNvGraphicFramePr>
          <p:nvPr/>
        </p:nvGraphicFramePr>
        <p:xfrm>
          <a:off x="1475739" y="5001126"/>
          <a:ext cx="5336539" cy="1214358"/>
        </p:xfrm>
        <a:graphic>
          <a:graphicData uri="http://schemas.openxmlformats.org/drawingml/2006/table">
            <a:tbl>
              <a:tblPr firstRow="1" bandRow="1">
                <a:tableStyleId>{2D5ABB26-0587-4C30-8999-92F81FD0307C}</a:tableStyleId>
              </a:tblPr>
              <a:tblGrid>
                <a:gridCol w="1562735">
                  <a:extLst>
                    <a:ext uri="{9D8B030D-6E8A-4147-A177-3AD203B41FA5}">
                      <a16:colId xmlns:a16="http://schemas.microsoft.com/office/drawing/2014/main" val="20000"/>
                    </a:ext>
                  </a:extLst>
                </a:gridCol>
                <a:gridCol w="1105535">
                  <a:extLst>
                    <a:ext uri="{9D8B030D-6E8A-4147-A177-3AD203B41FA5}">
                      <a16:colId xmlns:a16="http://schemas.microsoft.com/office/drawing/2014/main" val="20001"/>
                    </a:ext>
                  </a:extLst>
                </a:gridCol>
                <a:gridCol w="764540">
                  <a:extLst>
                    <a:ext uri="{9D8B030D-6E8A-4147-A177-3AD203B41FA5}">
                      <a16:colId xmlns:a16="http://schemas.microsoft.com/office/drawing/2014/main" val="20002"/>
                    </a:ext>
                  </a:extLst>
                </a:gridCol>
                <a:gridCol w="1247775">
                  <a:extLst>
                    <a:ext uri="{9D8B030D-6E8A-4147-A177-3AD203B41FA5}">
                      <a16:colId xmlns:a16="http://schemas.microsoft.com/office/drawing/2014/main" val="20003"/>
                    </a:ext>
                  </a:extLst>
                </a:gridCol>
                <a:gridCol w="655954">
                  <a:extLst>
                    <a:ext uri="{9D8B030D-6E8A-4147-A177-3AD203B41FA5}">
                      <a16:colId xmlns:a16="http://schemas.microsoft.com/office/drawing/2014/main" val="20004"/>
                    </a:ext>
                  </a:extLst>
                </a:gridCol>
              </a:tblGrid>
              <a:tr h="403979">
                <a:tc>
                  <a:txBody>
                    <a:bodyPr/>
                    <a:lstStyle/>
                    <a:p>
                      <a:pPr marR="102870" algn="r">
                        <a:lnSpc>
                          <a:spcPts val="2890"/>
                        </a:lnSpc>
                      </a:pPr>
                      <a:r>
                        <a:rPr sz="2800" b="1" dirty="0">
                          <a:latin typeface="Courier New"/>
                          <a:cs typeface="Courier New"/>
                        </a:rPr>
                        <a:t>00101</a:t>
                      </a:r>
                      <a:endParaRPr sz="2800">
                        <a:latin typeface="Courier New"/>
                        <a:cs typeface="Courier New"/>
                      </a:endParaRPr>
                    </a:p>
                  </a:txBody>
                  <a:tcPr marL="0" marR="0" marT="0" marB="0"/>
                </a:tc>
                <a:tc>
                  <a:txBody>
                    <a:bodyPr/>
                    <a:lstStyle/>
                    <a:p>
                      <a:pPr marL="110489">
                        <a:lnSpc>
                          <a:spcPts val="2810"/>
                        </a:lnSpc>
                      </a:pPr>
                      <a:r>
                        <a:rPr sz="2400" dirty="0">
                          <a:latin typeface="Arial"/>
                          <a:cs typeface="Arial"/>
                        </a:rPr>
                        <a:t>(5)</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31115">
                        <a:lnSpc>
                          <a:spcPts val="2890"/>
                        </a:lnSpc>
                      </a:pPr>
                      <a:r>
                        <a:rPr sz="2800" b="1" dirty="0">
                          <a:latin typeface="Courier New"/>
                          <a:cs typeface="Courier New"/>
                        </a:rPr>
                        <a:t>01001</a:t>
                      </a:r>
                      <a:endParaRPr sz="2800">
                        <a:latin typeface="Courier New"/>
                        <a:cs typeface="Courier New"/>
                      </a:endParaRPr>
                    </a:p>
                  </a:txBody>
                  <a:tcPr marL="0" marR="0" marT="0" marB="0"/>
                </a:tc>
                <a:tc>
                  <a:txBody>
                    <a:bodyPr/>
                    <a:lstStyle/>
                    <a:p>
                      <a:pPr marL="148590">
                        <a:lnSpc>
                          <a:spcPts val="2810"/>
                        </a:lnSpc>
                      </a:pPr>
                      <a:r>
                        <a:rPr sz="2400" dirty="0">
                          <a:latin typeface="Arial"/>
                          <a:cs typeface="Arial"/>
                        </a:rPr>
                        <a:t>(9)</a:t>
                      </a:r>
                      <a:endParaRPr sz="2400">
                        <a:latin typeface="Arial"/>
                        <a:cs typeface="Arial"/>
                      </a:endParaRPr>
                    </a:p>
                  </a:txBody>
                  <a:tcPr marL="0" marR="0" marT="0" marB="0"/>
                </a:tc>
                <a:extLst>
                  <a:ext uri="{0D108BD9-81ED-4DB2-BD59-A6C34878D82A}">
                    <a16:rowId xmlns:a16="http://schemas.microsoft.com/office/drawing/2014/main" val="10000"/>
                  </a:ext>
                </a:extLst>
              </a:tr>
              <a:tr h="405765">
                <a:tc>
                  <a:txBody>
                    <a:bodyPr/>
                    <a:lstStyle/>
                    <a:p>
                      <a:pPr marR="102870" algn="r">
                        <a:lnSpc>
                          <a:spcPts val="2900"/>
                        </a:lnSpc>
                      </a:pPr>
                      <a:r>
                        <a:rPr sz="2800" b="1" dirty="0">
                          <a:latin typeface="Courier New"/>
                          <a:cs typeface="Courier New"/>
                        </a:rPr>
                        <a:t>+</a:t>
                      </a:r>
                      <a:r>
                        <a:rPr sz="2800" b="1" spc="-685" dirty="0">
                          <a:latin typeface="Courier New"/>
                          <a:cs typeface="Courier New"/>
                        </a:rPr>
                        <a:t> </a:t>
                      </a:r>
                      <a:r>
                        <a:rPr sz="2800" b="1" u="heavy" dirty="0">
                          <a:uFill>
                            <a:solidFill>
                              <a:srgbClr val="000000"/>
                            </a:solidFill>
                          </a:uFill>
                          <a:latin typeface="Courier New"/>
                          <a:cs typeface="Courier New"/>
                        </a:rPr>
                        <a:t>11011</a:t>
                      </a:r>
                      <a:endParaRPr sz="2800">
                        <a:latin typeface="Courier New"/>
                        <a:cs typeface="Courier New"/>
                      </a:endParaRPr>
                    </a:p>
                  </a:txBody>
                  <a:tcPr marL="0" marR="0" marT="0" marB="0"/>
                </a:tc>
                <a:tc>
                  <a:txBody>
                    <a:bodyPr/>
                    <a:lstStyle/>
                    <a:p>
                      <a:pPr marL="110489">
                        <a:lnSpc>
                          <a:spcPts val="2820"/>
                        </a:lnSpc>
                      </a:pPr>
                      <a:r>
                        <a:rPr sz="2400" dirty="0">
                          <a:latin typeface="Arial"/>
                          <a:cs typeface="Arial"/>
                        </a:rPr>
                        <a:t>(-5)</a:t>
                      </a:r>
                      <a:endParaRPr sz="2400">
                        <a:latin typeface="Arial"/>
                        <a:cs typeface="Arial"/>
                      </a:endParaRPr>
                    </a:p>
                  </a:txBody>
                  <a:tcPr marL="0" marR="0" marT="0" marB="0"/>
                </a:tc>
                <a:tc>
                  <a:txBody>
                    <a:bodyPr/>
                    <a:lstStyle/>
                    <a:p>
                      <a:pPr marR="23495" algn="r">
                        <a:lnSpc>
                          <a:spcPts val="2900"/>
                        </a:lnSpc>
                      </a:pPr>
                      <a:r>
                        <a:rPr sz="2800" b="1" dirty="0">
                          <a:latin typeface="Courier New"/>
                          <a:cs typeface="Courier New"/>
                        </a:rPr>
                        <a:t>+</a:t>
                      </a:r>
                      <a:endParaRPr sz="28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148590">
                        <a:lnSpc>
                          <a:spcPts val="2820"/>
                        </a:lnSpc>
                      </a:pPr>
                      <a:r>
                        <a:rPr sz="2400" dirty="0">
                          <a:latin typeface="Arial"/>
                          <a:cs typeface="Arial"/>
                        </a:rPr>
                        <a:t>(-9)</a:t>
                      </a:r>
                      <a:endParaRPr sz="2400">
                        <a:latin typeface="Arial"/>
                        <a:cs typeface="Arial"/>
                      </a:endParaRPr>
                    </a:p>
                  </a:txBody>
                  <a:tcPr marL="0" marR="0" marT="0" marB="0"/>
                </a:tc>
                <a:extLst>
                  <a:ext uri="{0D108BD9-81ED-4DB2-BD59-A6C34878D82A}">
                    <a16:rowId xmlns:a16="http://schemas.microsoft.com/office/drawing/2014/main" val="10001"/>
                  </a:ext>
                </a:extLst>
              </a:tr>
              <a:tr h="404614">
                <a:tc>
                  <a:txBody>
                    <a:bodyPr/>
                    <a:lstStyle/>
                    <a:p>
                      <a:pPr marR="102870" algn="r">
                        <a:lnSpc>
                          <a:spcPts val="2905"/>
                        </a:lnSpc>
                      </a:pPr>
                      <a:r>
                        <a:rPr sz="2800" b="1" dirty="0">
                          <a:latin typeface="Courier New"/>
                          <a:cs typeface="Courier New"/>
                        </a:rPr>
                        <a:t>00000</a:t>
                      </a:r>
                      <a:endParaRPr sz="2800">
                        <a:latin typeface="Courier New"/>
                        <a:cs typeface="Courier New"/>
                      </a:endParaRPr>
                    </a:p>
                  </a:txBody>
                  <a:tcPr marL="0" marR="0" marT="0" marB="0"/>
                </a:tc>
                <a:tc>
                  <a:txBody>
                    <a:bodyPr/>
                    <a:lstStyle/>
                    <a:p>
                      <a:pPr marL="110489">
                        <a:lnSpc>
                          <a:spcPts val="2825"/>
                        </a:lnSpc>
                      </a:pPr>
                      <a:r>
                        <a:rPr sz="2400" dirty="0">
                          <a:latin typeface="Arial"/>
                          <a:cs typeface="Arial"/>
                        </a:rPr>
                        <a:t>(0)</a:t>
                      </a:r>
                      <a:endParaRPr sz="24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31115">
                        <a:lnSpc>
                          <a:spcPts val="2905"/>
                        </a:lnSpc>
                      </a:pPr>
                      <a:r>
                        <a:rPr sz="2800" b="1" dirty="0">
                          <a:latin typeface="Courier New"/>
                          <a:cs typeface="Courier New"/>
                        </a:rPr>
                        <a:t>00000</a:t>
                      </a:r>
                      <a:endParaRPr sz="2800">
                        <a:latin typeface="Courier New"/>
                        <a:cs typeface="Courier New"/>
                      </a:endParaRPr>
                    </a:p>
                  </a:txBody>
                  <a:tcPr marL="0" marR="0" marT="0" marB="0"/>
                </a:tc>
                <a:tc>
                  <a:txBody>
                    <a:bodyPr/>
                    <a:lstStyle/>
                    <a:p>
                      <a:pPr marL="148590">
                        <a:lnSpc>
                          <a:spcPts val="2825"/>
                        </a:lnSpc>
                      </a:pPr>
                      <a:r>
                        <a:rPr sz="2400" dirty="0">
                          <a:latin typeface="Arial"/>
                          <a:cs typeface="Arial"/>
                        </a:rPr>
                        <a:t>(0)</a:t>
                      </a:r>
                      <a:endParaRPr sz="2400">
                        <a:latin typeface="Arial"/>
                        <a:cs typeface="Arial"/>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5171</TotalTime>
  <Words>2787</Words>
  <Application>Microsoft Office PowerPoint</Application>
  <PresentationFormat>On-screen Show (4:3)</PresentationFormat>
  <Paragraphs>845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Unicode MS</vt:lpstr>
      <vt:lpstr>Calibri</vt:lpstr>
      <vt:lpstr>Courier New</vt:lpstr>
      <vt:lpstr>Symbol</vt:lpstr>
      <vt:lpstr>Times New Roman</vt:lpstr>
      <vt:lpstr>UKIJ Kawak 3D</vt:lpstr>
      <vt:lpstr>Wingdings</vt:lpstr>
      <vt:lpstr>Office Theme</vt:lpstr>
      <vt:lpstr>Chapter 2 Bits, Data Types,  and Operations</vt:lpstr>
      <vt:lpstr>How do we represent data in a computer?</vt:lpstr>
      <vt:lpstr>Computer is a binary digital system.</vt:lpstr>
      <vt:lpstr>What kinds of data do we need to represent?</vt:lpstr>
      <vt:lpstr>Unsigned Integers</vt:lpstr>
      <vt:lpstr>Unsigned Integers (cont.)</vt:lpstr>
      <vt:lpstr>Unsigned Binary Arithmetic</vt:lpstr>
      <vt:lpstr>Signed Integers (not two's complement yet)</vt:lpstr>
      <vt:lpstr>Two’s Complement</vt:lpstr>
      <vt:lpstr>Two’s Complement Representation</vt:lpstr>
      <vt:lpstr>Two’s Complement Shortcut</vt:lpstr>
      <vt:lpstr>Two’s Complement Signed Integers</vt:lpstr>
      <vt:lpstr>Converting Binary (2’s C) to Decimal</vt:lpstr>
      <vt:lpstr>More Examples</vt:lpstr>
      <vt:lpstr>Converting Decimal to Binary (2’s C)</vt:lpstr>
      <vt:lpstr>Converting Decimal to Binary (2’s C)</vt:lpstr>
      <vt:lpstr>Operations: Arithmetic and Logical</vt:lpstr>
      <vt:lpstr>Addition</vt:lpstr>
      <vt:lpstr>Subtraction</vt:lpstr>
      <vt:lpstr>Sign Extension</vt:lpstr>
      <vt:lpstr>PowerPoint Presentation</vt:lpstr>
      <vt:lpstr>Overflow</vt:lpstr>
      <vt:lpstr>Logical Operations</vt:lpstr>
      <vt:lpstr>Examples of Logical Operations</vt:lpstr>
      <vt:lpstr>Hexadecimal Notation</vt:lpstr>
      <vt:lpstr>Converting from Binary to Hexadecimal</vt:lpstr>
      <vt:lpstr>Fractions: Fixed-Point</vt:lpstr>
      <vt:lpstr>Very Large and Very Small: Floating-Point</vt:lpstr>
      <vt:lpstr>Floating Point Example</vt:lpstr>
      <vt:lpstr>Text: ASCII Characters</vt:lpstr>
      <vt:lpstr>Interesting Properties of ASCII Code</vt:lpstr>
      <vt:lpstr>LC-3 Data Types</vt:lpstr>
      <vt:lpstr>DeMorgan’s Laws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Data Types, and Operations</dc:title>
  <dc:creator>Greg Byrd</dc:creator>
  <cp:lastModifiedBy>Lasse Drongesen</cp:lastModifiedBy>
  <cp:revision>10</cp:revision>
  <dcterms:created xsi:type="dcterms:W3CDTF">2022-02-06T16:08:49Z</dcterms:created>
  <dcterms:modified xsi:type="dcterms:W3CDTF">2024-06-08T15:09:54Z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2008-01-22T00:00:00Z</vt:filetime>
  </property>
  <property fmtid="{D5CDD505-2E9C-101B-9397-08002B2CF9AE}" pid="3" name="Creator">
    <vt:lpwstr>Impress</vt:lpwstr>
  </property>
  <property fmtid="{D5CDD505-2E9C-101B-9397-08002B2CF9AE}" pid="4" name="LastSaved">
    <vt:filetime>2022-02-06T00:00:00Z</vt:filetime>
  </property>
</Properties>
</file>