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6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313" r:id="rId21"/>
    <p:sldId id="312" r:id="rId22"/>
    <p:sldId id="31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315" r:id="rId34"/>
    <p:sldId id="289" r:id="rId35"/>
    <p:sldId id="316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8421" autoAdjust="0"/>
  </p:normalViewPr>
  <p:slideViewPr>
    <p:cSldViewPr snapToGrid="0">
      <p:cViewPr varScale="1">
        <p:scale>
          <a:sx n="49" d="100"/>
          <a:sy n="49" d="100"/>
        </p:scale>
        <p:origin x="13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sse Drongesen" userId="86cd602d5b777118" providerId="LiveId" clId="{8180412F-F605-4437-A074-17ED5E483998}"/>
    <pc:docChg chg="modSld">
      <pc:chgData name="Lasse Drongesen" userId="86cd602d5b777118" providerId="LiveId" clId="{8180412F-F605-4437-A074-17ED5E483998}" dt="2024-06-10T16:57:06.507" v="2" actId="1076"/>
      <pc:docMkLst>
        <pc:docMk/>
      </pc:docMkLst>
      <pc:sldChg chg="modSp mod">
        <pc:chgData name="Lasse Drongesen" userId="86cd602d5b777118" providerId="LiveId" clId="{8180412F-F605-4437-A074-17ED5E483998}" dt="2024-06-10T16:24:47.472" v="1" actId="1076"/>
        <pc:sldMkLst>
          <pc:docMk/>
          <pc:sldMk cId="3296053269" sldId="284"/>
        </pc:sldMkLst>
        <pc:spChg chg="mod">
          <ac:chgData name="Lasse Drongesen" userId="86cd602d5b777118" providerId="LiveId" clId="{8180412F-F605-4437-A074-17ED5E483998}" dt="2024-06-10T16:24:47.472" v="1" actId="1076"/>
          <ac:spMkLst>
            <pc:docMk/>
            <pc:sldMk cId="3296053269" sldId="284"/>
            <ac:spMk id="2" creationId="{00000000-0000-0000-0000-000000000000}"/>
          </ac:spMkLst>
        </pc:spChg>
      </pc:sldChg>
      <pc:sldChg chg="modSp mod">
        <pc:chgData name="Lasse Drongesen" userId="86cd602d5b777118" providerId="LiveId" clId="{8180412F-F605-4437-A074-17ED5E483998}" dt="2024-06-10T16:57:06.507" v="2" actId="1076"/>
        <pc:sldMkLst>
          <pc:docMk/>
          <pc:sldMk cId="221347682" sldId="307"/>
        </pc:sldMkLst>
        <pc:picChg chg="mod">
          <ac:chgData name="Lasse Drongesen" userId="86cd602d5b777118" providerId="LiveId" clId="{8180412F-F605-4437-A074-17ED5E483998}" dt="2024-06-10T16:57:06.507" v="2" actId="1076"/>
          <ac:picMkLst>
            <pc:docMk/>
            <pc:sldMk cId="221347682" sldId="307"/>
            <ac:picMk id="4" creationId="{C46B8496-FD49-4E1E-8E5A-97612BD156E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43C75-B14F-4298-BCBC-154B619FBBA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C5DC3-FA6E-4339-A2A3-C6F2784F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67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31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87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34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099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39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76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40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19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41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73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43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75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EE7F-F70D-42E4-A03C-8FCC1D972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D7ABE-FA09-45A2-9C5E-B40EA8ED2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276E9-4906-420A-A59F-1AA5E2EA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F54A-D5A4-40AC-94DE-1BA8D342C1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6333-2C85-4124-9768-F8462BA4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22B2B-AB4B-47C2-BCD4-BB6767DA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196C-98AB-4924-8AE6-0FD202AA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2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E7F90-B22F-46E7-9410-CC362D5C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B760F-4523-41AA-A0D7-6D2E40946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7D091-F938-4C17-B0FB-C9FE442C0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F54A-D5A4-40AC-94DE-1BA8D342C1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B5B39-C839-4F6E-BF8A-29567FA7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724C4-EDF7-49F9-9BF9-5BA479E4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196C-98AB-4924-8AE6-0FD202AA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1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D664A5-F852-4B10-A1CE-C63FCEDCB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E5BCC-051F-48AF-929A-68873EA5E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5435A-E851-4651-BAA9-73E58023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F54A-D5A4-40AC-94DE-1BA8D342C1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BAA66-11B0-4ACB-AE89-40CB31600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EABE7-EC28-4219-940E-64F88372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196C-98AB-4924-8AE6-0FD202AA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9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E0794-9C7C-47D4-A01C-6D3E229B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7C31A-0636-4B8B-B94D-436FE45A5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A8432-BF40-4CE9-8288-0BD7B5B9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F54A-D5A4-40AC-94DE-1BA8D342C1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D3EA2-6846-476A-B9EE-F53A01C2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50CCC-4509-45A5-9521-17579657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196C-98AB-4924-8AE6-0FD202AA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2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1423-A64E-40D5-B992-B97AF3880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63655-A042-4D09-8C9B-4E2C36136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FD7C-DC2C-4CE4-9A79-90E4BEF9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F54A-D5A4-40AC-94DE-1BA8D342C1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7FF59-8496-4C5B-A8E8-7C5D9290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11BD0-E3DA-4F35-AB5F-DCE74AED6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196C-98AB-4924-8AE6-0FD202AA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4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D3F9-334D-4CE0-A3B7-70866686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7ED03-AF5C-48C3-A1DC-828328AA0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0514B-8F60-4D45-81C2-65A4463E5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CAE50-7A46-42A1-877C-AD4B34E4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F54A-D5A4-40AC-94DE-1BA8D342C1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4E9E2-397E-4C9D-8844-F39B07E6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15BD9-B876-4A72-B4D9-6B539372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196C-98AB-4924-8AE6-0FD202AA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2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C2E6-A9DE-472A-B4FE-BCA9EC96D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CC1B4-9E53-4760-B48B-3374980F3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46DB1-DD42-44D4-A8BA-4AF7AAA3F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3C6FE-0BD8-4124-A529-AFBE7297A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A1099-6F83-41EA-BC0E-E630D217F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504439-2DBD-4102-BAC6-0BD5B31E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F54A-D5A4-40AC-94DE-1BA8D342C1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F58560-3068-4145-B37B-75388141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94D11B-98E2-4664-8FEB-4C660E0D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196C-98AB-4924-8AE6-0FD202AA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6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498A8-D703-4669-8F31-E2DFAD9E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428C9-DE0A-492E-9E04-BFD0F68D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F54A-D5A4-40AC-94DE-1BA8D342C1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A9386-427C-4536-8880-EF31E310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8DFD8-8740-42B8-B31E-E0BF0BAD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196C-98AB-4924-8AE6-0FD202AA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9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8787E-AD64-4EAF-91E2-1317B9EE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F54A-D5A4-40AC-94DE-1BA8D342C1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79500-B40D-4F95-897B-A8E4D2CB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830B9-6198-4933-A6BA-5F81A891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196C-98AB-4924-8AE6-0FD202AA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5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BB90-D7E4-4C5A-8390-273B838D5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A1868-6150-462C-B179-D271D9BC0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F9D55-23C0-4D11-8AA3-E75DEEAC5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09B3B-B489-47E7-A642-A8F9413A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F54A-D5A4-40AC-94DE-1BA8D342C1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1BEF5-0F81-4719-9ACD-B632BA0E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F2A94-AB1F-4214-A21D-2CBD1F68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196C-98AB-4924-8AE6-0FD202AA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6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F3E0-DBA9-4057-B62E-E53294AE8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FB229-47F9-4357-BB32-D086C4354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FBFC4-4806-4C66-BF7B-A3BB3BB3C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19FD9-714D-451A-9C2C-9E4AD0E4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F54A-D5A4-40AC-94DE-1BA8D342C1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CE569-316E-438C-BFF0-734146BA9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90798-C71D-4864-B26F-6A2741A9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196C-98AB-4924-8AE6-0FD202AA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4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495A28-E3A0-4469-AEE0-01276F22F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A7312-8B01-4038-89E9-7518CF215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D958F-A3FD-4B25-BEB5-4088950C9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EF54A-D5A4-40AC-94DE-1BA8D342C1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9C965-3AA0-495C-9D68-5E5965A2E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CC8E7-74B4-4E57-B0D0-56EA4D642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0196C-98AB-4924-8AE6-0FD202AA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7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D639-3529-49CA-932E-EB45D16FE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B713E-2C11-4F35-BF3A-6759C9DCB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Peyman Pahlevani</a:t>
            </a:r>
          </a:p>
        </p:txBody>
      </p:sp>
    </p:spTree>
    <p:extLst>
      <p:ext uri="{BB962C8B-B14F-4D97-AF65-F5344CB8AC3E}">
        <p14:creationId xmlns:p14="http://schemas.microsoft.com/office/powerpoint/2010/main" val="1417910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(Hardware base) Relocation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 program starts running, the OS decides </a:t>
            </a:r>
            <a:r>
              <a:rPr lang="en-US" altLang="ko-KR" b="1" dirty="0"/>
              <a:t>where</a:t>
            </a:r>
            <a:r>
              <a:rPr lang="en-US" altLang="ko-KR" dirty="0"/>
              <a:t> in physical memory a process should be </a:t>
            </a:r>
            <a:r>
              <a:rPr lang="en-US" altLang="ko-KR" b="1" dirty="0"/>
              <a:t>loaded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Set the </a:t>
            </a:r>
            <a:r>
              <a:rPr lang="en-US" altLang="ko-KR" b="1" dirty="0"/>
              <a:t>base</a:t>
            </a:r>
            <a:r>
              <a:rPr lang="en-US" altLang="ko-KR" dirty="0"/>
              <a:t> register a value.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Every virtual address must </a:t>
            </a:r>
            <a:r>
              <a:rPr lang="en-US" altLang="ko-KR" b="1" dirty="0"/>
              <a:t>not be greater than bound</a:t>
            </a:r>
            <a:r>
              <a:rPr lang="en-US" altLang="ko-KR" dirty="0"/>
              <a:t> and </a:t>
            </a:r>
            <a:r>
              <a:rPr lang="en-US" altLang="ko-KR" b="1" dirty="0"/>
              <a:t>negative.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모서리가 둥근 직사각형 5"/>
              <p:cNvSpPr/>
              <p:nvPr/>
            </p:nvSpPr>
            <p:spPr>
              <a:xfrm>
                <a:off x="3215680" y="3104964"/>
                <a:ext cx="5256584" cy="64807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𝑝h𝑦𝑐𝑎𝑙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𝑎𝑑𝑑𝑟𝑒𝑠𝑠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=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𝑣𝑖𝑟𝑡𝑢𝑎𝑙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𝑎𝑑𝑑𝑟𝑒𝑠𝑠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+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𝑏𝑎𝑠𝑒</m:t>
                      </m:r>
                    </m:oMath>
                  </m:oMathPara>
                </a14:m>
                <a:endParaRPr lang="en-US" altLang="ko-KR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" name="모서리가 둥근 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3104964"/>
                <a:ext cx="5256584" cy="64807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모서리가 둥근 직사각형 6"/>
              <p:cNvSpPr/>
              <p:nvPr/>
            </p:nvSpPr>
            <p:spPr>
              <a:xfrm>
                <a:off x="3483641" y="5032375"/>
                <a:ext cx="5328592" cy="648071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0≤ 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𝑣𝑖𝑟𝑡𝑢𝑎𝑙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𝑎𝑑𝑑𝑟𝑒𝑠𝑠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&lt;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𝑏𝑜𝑢𝑛𝑑𝑠</m:t>
                      </m:r>
                    </m:oMath>
                  </m:oMathPara>
                </a14:m>
                <a:endParaRPr lang="ko-KR" altLang="en-US" sz="1600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7" name="모서리가 둥근 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641" y="5032375"/>
                <a:ext cx="5328592" cy="64807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04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446" y="18267"/>
            <a:ext cx="10515600" cy="1325563"/>
          </a:xfrm>
        </p:spPr>
        <p:txBody>
          <a:bodyPr/>
          <a:lstStyle/>
          <a:p>
            <a:r>
              <a:rPr lang="en-US" altLang="ko-KR" dirty="0"/>
              <a:t>Relocation and 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0647" y="958421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dirty="0"/>
              <a:t>Fetch </a:t>
            </a:r>
            <a:r>
              <a:rPr lang="en-US" altLang="ko-KR" dirty="0"/>
              <a:t>instruction at address 128 </a:t>
            </a:r>
          </a:p>
          <a:p>
            <a:endParaRPr lang="en-US" altLang="ko-KR" dirty="0"/>
          </a:p>
          <a:p>
            <a:pPr lvl="1"/>
            <a:r>
              <a:rPr lang="en-US" altLang="ko-KR" b="1" dirty="0"/>
              <a:t>Execute</a:t>
            </a:r>
            <a:r>
              <a:rPr lang="en-US" altLang="ko-KR" dirty="0"/>
              <a:t> this instruction</a:t>
            </a:r>
          </a:p>
          <a:p>
            <a:pPr lvl="2"/>
            <a:r>
              <a:rPr lang="en-US" altLang="ko-KR" dirty="0"/>
              <a:t>Load from address 15KB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07317" y="2980520"/>
            <a:ext cx="1681616" cy="281572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807318" y="5796242"/>
            <a:ext cx="1681615" cy="796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3000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8" name="직선 화살표 연결선 7"/>
          <p:cNvCxnSpPr>
            <a:stCxn id="7" idx="0"/>
          </p:cNvCxnSpPr>
          <p:nvPr/>
        </p:nvCxnSpPr>
        <p:spPr>
          <a:xfrm flipH="1" flipV="1">
            <a:off x="9647961" y="5174737"/>
            <a:ext cx="164" cy="62150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0"/>
          </p:cNvCxnSpPr>
          <p:nvPr/>
        </p:nvCxnSpPr>
        <p:spPr>
          <a:xfrm flipH="1">
            <a:off x="9647963" y="2980521"/>
            <a:ext cx="162" cy="5380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88177" y="4866959"/>
            <a:ext cx="86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46782" y="3518552"/>
            <a:ext cx="86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807318" y="2234948"/>
            <a:ext cx="1681617" cy="7455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06402" y="566397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807318" y="1377692"/>
            <a:ext cx="1681939" cy="857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endParaRPr lang="en-US" altLang="ko-KR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pPr algn="ctr"/>
            <a:endParaRPr lang="en-US" altLang="ko-KR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Program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06402" y="637835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06402" y="602116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15KB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06402" y="128422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06402" y="166344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06402" y="207004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06402" y="242723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06402" y="280645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71572" y="1357536"/>
            <a:ext cx="642942" cy="553998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132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135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07568" y="1196752"/>
            <a:ext cx="43924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128 : movl 0x0(%ebx), %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endParaRPr lang="en-US" altLang="ko-KR" b="1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모서리가 둥근 직사각형 23"/>
              <p:cNvSpPr/>
              <p:nvPr/>
            </p:nvSpPr>
            <p:spPr>
              <a:xfrm>
                <a:off x="2711624" y="2420889"/>
                <a:ext cx="3744416" cy="374571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32896=128+32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𝐾𝐵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(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𝑏𝑎𝑠𝑒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4" name="모서리가 둥근 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4" y="2420889"/>
                <a:ext cx="3744416" cy="37457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모서리가 둥근 직사각형 24"/>
              <p:cNvSpPr/>
              <p:nvPr/>
            </p:nvSpPr>
            <p:spPr>
              <a:xfrm>
                <a:off x="2711624" y="3899531"/>
                <a:ext cx="3744416" cy="374571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47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𝐾𝐵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=15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𝐾𝐵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+32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𝐾𝐵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(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𝑏𝑎𝑠𝑒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5" name="모서리가 둥근 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4" y="3899531"/>
                <a:ext cx="3744416" cy="374571"/>
              </a:xfrm>
              <a:prstGeom prst="roundRect">
                <a:avLst/>
              </a:prstGeom>
              <a:blipFill>
                <a:blip r:embed="rId3"/>
                <a:stretch>
                  <a:fillRect b="-1587"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8767006" y="1361532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0x0(%</a:t>
            </a:r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),%</a:t>
            </a:r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eax</a:t>
            </a:r>
            <a:endParaRPr lang="en-US" altLang="ko-KR" sz="1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Addl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0x03,%eax</a:t>
            </a:r>
          </a:p>
          <a:p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%eax,0x0(%</a:t>
            </a:r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444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 ways of Bounds Register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19735" y="2881462"/>
            <a:ext cx="1417456" cy="226175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19734" y="5143220"/>
            <a:ext cx="1417456" cy="796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8" name="직선 화살표 연결선 7"/>
          <p:cNvCxnSpPr>
            <a:stCxn id="7" idx="0"/>
          </p:cNvCxnSpPr>
          <p:nvPr/>
        </p:nvCxnSpPr>
        <p:spPr>
          <a:xfrm flipV="1">
            <a:off x="4428462" y="4604569"/>
            <a:ext cx="324" cy="53865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2" idx="2"/>
          </p:cNvCxnSpPr>
          <p:nvPr/>
        </p:nvCxnSpPr>
        <p:spPr>
          <a:xfrm>
            <a:off x="4428464" y="2881462"/>
            <a:ext cx="322" cy="45158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719736" y="2135890"/>
            <a:ext cx="1417456" cy="7455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720058" y="1278633"/>
            <a:ext cx="1417456" cy="857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Program 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28722" y="592953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64673" y="1124745"/>
            <a:ext cx="50699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698942" y="4460227"/>
            <a:ext cx="1557299" cy="128588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98620" y="2202177"/>
            <a:ext cx="1557299" cy="8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698942" y="1269006"/>
            <a:ext cx="1557299" cy="9331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98026" y="118266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98026" y="202626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68702" y="292494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8702" y="430633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68702" y="559222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98942" y="3059431"/>
            <a:ext cx="155729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698942" y="3459659"/>
            <a:ext cx="1557299" cy="800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3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(allocated                   but not in use)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698941" y="3259545"/>
            <a:ext cx="1557000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698942" y="4260113"/>
            <a:ext cx="155729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28" name="직선 화살표 연결선 27"/>
          <p:cNvCxnSpPr>
            <a:stCxn id="25" idx="0"/>
          </p:cNvCxnSpPr>
          <p:nvPr/>
        </p:nvCxnSpPr>
        <p:spPr>
          <a:xfrm>
            <a:off x="7477591" y="3459659"/>
            <a:ext cx="0" cy="18395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5" idx="2"/>
          </p:cNvCxnSpPr>
          <p:nvPr/>
        </p:nvCxnSpPr>
        <p:spPr>
          <a:xfrm flipV="1">
            <a:off x="7477591" y="4012341"/>
            <a:ext cx="0" cy="24777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71567" y="5933953"/>
            <a:ext cx="1914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07773" y="5785754"/>
            <a:ext cx="193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137190" y="1278633"/>
            <a:ext cx="1561428" cy="17807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284294" y="4460225"/>
            <a:ext cx="63244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8916735" y="4307026"/>
            <a:ext cx="987129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48KB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370586" y="4307026"/>
            <a:ext cx="987129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16KB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466163" y="3985320"/>
            <a:ext cx="795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137191" y="4460227"/>
            <a:ext cx="1561751" cy="14629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모서리가 둥근 직사각형 39"/>
              <p:cNvSpPr/>
              <p:nvPr/>
            </p:nvSpPr>
            <p:spPr>
              <a:xfrm>
                <a:off x="2065076" y="3354174"/>
                <a:ext cx="1598146" cy="57888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90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𝒕𝒉𝒆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𝒔𝒊𝒛𝒆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𝒐𝒇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</m:oMath>
                  </m:oMathPara>
                </a14:m>
                <a:endParaRPr lang="en-US" altLang="ko-KR" sz="1400" b="1" i="1" dirty="0">
                  <a:solidFill>
                    <a:srgbClr val="4F81BD"/>
                  </a:solidFill>
                  <a:latin typeface="Cambria Math"/>
                  <a:ea typeface="맑은 고딕" pitchFamily="50" charset="-127"/>
                  <a:cs typeface="Courier New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𝒂𝒅𝒅𝒓𝒆𝒔𝒔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𝒔𝒑𝒂𝒄𝒆𝒆</m:t>
                      </m:r>
                    </m:oMath>
                  </m:oMathPara>
                </a14:m>
                <a:endParaRPr lang="en-US" altLang="ko-KR" sz="1400" b="1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0" name="모서리가 둥근 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076" y="3354174"/>
                <a:ext cx="1598146" cy="57888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모서리가 둥근 직사각형 40"/>
              <p:cNvSpPr/>
              <p:nvPr/>
            </p:nvSpPr>
            <p:spPr>
              <a:xfrm>
                <a:off x="8425194" y="3192420"/>
                <a:ext cx="1970209" cy="817245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90000" rIns="90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𝒑𝒉𝒚𝒔𝒊𝒄𝒂𝒍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𝒂𝒅𝒅𝒓𝒆𝒔𝒔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𝒐𝒇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</m:oMath>
                  </m:oMathPara>
                </a14:m>
                <a:endParaRPr lang="en-US" altLang="ko-KR" sz="1400" b="1" i="1" dirty="0">
                  <a:solidFill>
                    <a:srgbClr val="4F81BD"/>
                  </a:solidFill>
                  <a:latin typeface="Cambria Math"/>
                  <a:ea typeface="맑은 고딕" pitchFamily="50" charset="-127"/>
                  <a:cs typeface="Courier New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𝒕𝒉𝒆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𝒆𝒏𝒅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𝒐𝒇</m:t>
                      </m:r>
                    </m:oMath>
                  </m:oMathPara>
                </a14:m>
                <a:endParaRPr lang="en-US" altLang="ko-KR" sz="1400" b="1" i="1" dirty="0">
                  <a:solidFill>
                    <a:srgbClr val="4F81BD"/>
                  </a:solidFill>
                  <a:latin typeface="Cambria Math"/>
                  <a:ea typeface="맑은 고딕" pitchFamily="50" charset="-127"/>
                  <a:cs typeface="Courier New" pitchFamily="49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4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4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𝒂𝒅𝒅𝒓𝒆𝒔𝒔</m:t>
                    </m:r>
                    <m:r>
                      <a:rPr lang="en-US" altLang="ko-KR" sz="14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4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𝒔𝒑𝒂𝒄𝒆</m:t>
                    </m:r>
                  </m:oMath>
                </a14:m>
                <a:r>
                  <a:rPr lang="en-US" altLang="ko-KR" sz="1400" b="1" dirty="0">
                    <a:solidFill>
                      <a:srgbClr val="4F81BD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1" name="모서리가 둥근 직사각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194" y="3192420"/>
                <a:ext cx="1970209" cy="81724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꺾인 연결선 30"/>
          <p:cNvCxnSpPr/>
          <p:nvPr/>
        </p:nvCxnSpPr>
        <p:spPr>
          <a:xfrm rot="16200000" flipH="1">
            <a:off x="2674711" y="4888927"/>
            <a:ext cx="1246964" cy="843086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999890" y="4011947"/>
            <a:ext cx="795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422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Issues for Memory Virtualizing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must </a:t>
            </a:r>
            <a:r>
              <a:rPr lang="en-US" altLang="ko-KR" b="1" dirty="0">
                <a:solidFill>
                  <a:schemeClr val="accent1"/>
                </a:solidFill>
              </a:rPr>
              <a:t>take action</a:t>
            </a:r>
            <a:r>
              <a:rPr lang="en-US" altLang="ko-KR" b="1" dirty="0"/>
              <a:t> </a:t>
            </a:r>
            <a:r>
              <a:rPr lang="en-US" altLang="ko-KR" dirty="0"/>
              <a:t>to implement </a:t>
            </a:r>
            <a:r>
              <a:rPr lang="en-US" altLang="ko-KR" b="1" dirty="0"/>
              <a:t>base-and-bounds</a:t>
            </a:r>
            <a:r>
              <a:rPr lang="en-US" altLang="ko-KR" dirty="0"/>
              <a:t> approach.</a:t>
            </a:r>
          </a:p>
          <a:p>
            <a:r>
              <a:rPr lang="en-US" altLang="ko-KR" dirty="0"/>
              <a:t>Three critical junctures:</a:t>
            </a:r>
          </a:p>
          <a:p>
            <a:pPr lvl="1"/>
            <a:r>
              <a:rPr lang="en-US" altLang="ko-KR" dirty="0"/>
              <a:t>When a process </a:t>
            </a:r>
            <a:r>
              <a:rPr lang="en-US" altLang="ko-KR" b="1" dirty="0"/>
              <a:t>starts running:</a:t>
            </a:r>
          </a:p>
          <a:p>
            <a:pPr lvl="2"/>
            <a:r>
              <a:rPr lang="en-US" altLang="ko-KR" dirty="0"/>
              <a:t>Finding space for address space in physical memory</a:t>
            </a:r>
          </a:p>
          <a:p>
            <a:pPr lvl="1"/>
            <a:r>
              <a:rPr lang="en-US" altLang="ko-KR" dirty="0"/>
              <a:t>When a process is </a:t>
            </a:r>
            <a:r>
              <a:rPr lang="en-US" altLang="ko-KR" b="1" dirty="0"/>
              <a:t>terminated: </a:t>
            </a:r>
          </a:p>
          <a:p>
            <a:pPr lvl="2"/>
            <a:r>
              <a:rPr lang="en-US" altLang="ko-KR" dirty="0"/>
              <a:t>Reclaiming the memory for use</a:t>
            </a:r>
          </a:p>
          <a:p>
            <a:pPr lvl="1"/>
            <a:r>
              <a:rPr lang="en-US" altLang="ko-KR" dirty="0"/>
              <a:t>When context </a:t>
            </a:r>
            <a:r>
              <a:rPr lang="en-US" altLang="ko-KR" b="1" dirty="0"/>
              <a:t>switch occurs:</a:t>
            </a:r>
          </a:p>
          <a:p>
            <a:pPr lvl="2"/>
            <a:r>
              <a:rPr lang="en-US" altLang="ko-KR" dirty="0"/>
              <a:t>Saving and storing the base-and-bounds pair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556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4785" y="-10548"/>
            <a:ext cx="10515600" cy="1325563"/>
          </a:xfrm>
        </p:spPr>
        <p:txBody>
          <a:bodyPr/>
          <a:lstStyle/>
          <a:p>
            <a:r>
              <a:rPr lang="en-US" altLang="ko-KR" dirty="0"/>
              <a:t>OS Issues: When a Process Starts Running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5667" y="1216712"/>
            <a:ext cx="10515600" cy="4351338"/>
          </a:xfrm>
        </p:spPr>
        <p:txBody>
          <a:bodyPr/>
          <a:lstStyle/>
          <a:p>
            <a:r>
              <a:rPr lang="en-US" altLang="ko-KR" dirty="0"/>
              <a:t>The OS must </a:t>
            </a:r>
            <a:r>
              <a:rPr lang="en-US" altLang="ko-KR" b="1" dirty="0"/>
              <a:t>find a room</a:t>
            </a:r>
            <a:r>
              <a:rPr lang="en-US" altLang="ko-KR" dirty="0"/>
              <a:t> for a new address space.</a:t>
            </a:r>
          </a:p>
          <a:p>
            <a:pPr lvl="1"/>
            <a:r>
              <a:rPr lang="en-US" altLang="ko-KR" dirty="0"/>
              <a:t>free list : A list of the range of the physical memory which are not in use.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510164" y="215463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10171" y="304194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468368" y="404846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506484" y="503705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506484" y="590627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153112" y="4191109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7153108" y="4536413"/>
            <a:ext cx="1681939" cy="4502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(allocated but not in use)</a:t>
            </a:r>
          </a:p>
        </p:txBody>
      </p:sp>
      <p:cxnSp>
        <p:nvCxnSpPr>
          <p:cNvPr id="95" name="직선 화살표 연결선 94"/>
          <p:cNvCxnSpPr>
            <a:stCxn id="29" idx="2"/>
          </p:cNvCxnSpPr>
          <p:nvPr/>
        </p:nvCxnSpPr>
        <p:spPr>
          <a:xfrm flipH="1">
            <a:off x="7994078" y="4544510"/>
            <a:ext cx="2" cy="13034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124547" y="6123371"/>
            <a:ext cx="174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11624" y="2689176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OS lookup the free list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153113" y="3215850"/>
            <a:ext cx="1681939" cy="980911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153111" y="4365311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153112" y="4986667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150335" y="2234482"/>
            <a:ext cx="1681939" cy="9809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cxnSp>
        <p:nvCxnSpPr>
          <p:cNvPr id="35" name="직선 화살표 연결선 34"/>
          <p:cNvCxnSpPr>
            <a:stCxn id="91" idx="2"/>
          </p:cNvCxnSpPr>
          <p:nvPr/>
        </p:nvCxnSpPr>
        <p:spPr>
          <a:xfrm flipH="1" flipV="1">
            <a:off x="7994077" y="4826007"/>
            <a:ext cx="1" cy="16066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153114" y="5165866"/>
            <a:ext cx="1677753" cy="980911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49817" y="3102046"/>
            <a:ext cx="1059919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list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740522" y="3792778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38" name="직선 화살표 연결선 37"/>
          <p:cNvCxnSpPr>
            <a:stCxn id="28" idx="2"/>
            <a:endCxn id="34" idx="0"/>
          </p:cNvCxnSpPr>
          <p:nvPr/>
        </p:nvCxnSpPr>
        <p:spPr>
          <a:xfrm flipH="1">
            <a:off x="4079776" y="3409823"/>
            <a:ext cx="1" cy="382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3739826" y="4797153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43" name="직선 화살표 연결선 42"/>
          <p:cNvCxnSpPr>
            <a:stCxn id="34" idx="4"/>
            <a:endCxn id="39" idx="0"/>
          </p:cNvCxnSpPr>
          <p:nvPr/>
        </p:nvCxnSpPr>
        <p:spPr>
          <a:xfrm flipH="1">
            <a:off x="4079079" y="4450722"/>
            <a:ext cx="696" cy="346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435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Issues: When a Process Is Terminated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must </a:t>
            </a:r>
            <a:r>
              <a:rPr lang="en-US" altLang="ko-KR" b="1" dirty="0"/>
              <a:t>put the memory back</a:t>
            </a:r>
            <a:r>
              <a:rPr lang="en-US" altLang="ko-KR" dirty="0"/>
              <a:t> on the free list.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1649" y="2302281"/>
            <a:ext cx="1681939" cy="757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64396" y="228832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64394" y="2993044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50410" y="3743412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64394" y="4496694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50410" y="5148481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5721" y="5353472"/>
            <a:ext cx="1710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21325" y="3059536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621649" y="4571921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02494" y="2302281"/>
            <a:ext cx="1681939" cy="757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59227" y="2216315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59225" y="2921036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45241" y="3671404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59225" y="4424686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45241" y="507647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56566" y="5353472"/>
            <a:ext cx="1710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302170" y="3059536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8302168" y="4563186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302170" y="3809904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621649" y="3816790"/>
            <a:ext cx="1681939" cy="75513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90492" y="2297507"/>
            <a:ext cx="1059919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list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081197" y="2988239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54" name="직선 화살표 연결선 53"/>
          <p:cNvCxnSpPr>
            <a:stCxn id="51" idx="2"/>
            <a:endCxn id="53" idx="0"/>
          </p:cNvCxnSpPr>
          <p:nvPr/>
        </p:nvCxnSpPr>
        <p:spPr>
          <a:xfrm flipH="1">
            <a:off x="2420451" y="2605284"/>
            <a:ext cx="1" cy="382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080501" y="3992614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57" name="직선 화살표 연결선 56"/>
          <p:cNvCxnSpPr>
            <a:stCxn id="53" idx="4"/>
            <a:endCxn id="56" idx="0"/>
          </p:cNvCxnSpPr>
          <p:nvPr/>
        </p:nvCxnSpPr>
        <p:spPr>
          <a:xfrm flipH="1">
            <a:off x="2419754" y="3646183"/>
            <a:ext cx="696" cy="346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30286" y="2216315"/>
            <a:ext cx="1059919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list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620991" y="2907047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62" name="직선 화살표 연결선 61"/>
          <p:cNvCxnSpPr>
            <a:stCxn id="59" idx="2"/>
            <a:endCxn id="61" idx="0"/>
          </p:cNvCxnSpPr>
          <p:nvPr/>
        </p:nvCxnSpPr>
        <p:spPr>
          <a:xfrm flipH="1">
            <a:off x="6960245" y="2524092"/>
            <a:ext cx="1" cy="382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6620295" y="3911422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64" name="직선 화살표 연결선 63"/>
          <p:cNvCxnSpPr>
            <a:stCxn id="61" idx="4"/>
            <a:endCxn id="63" idx="0"/>
          </p:cNvCxnSpPr>
          <p:nvPr/>
        </p:nvCxnSpPr>
        <p:spPr>
          <a:xfrm flipH="1">
            <a:off x="6959548" y="3564991"/>
            <a:ext cx="696" cy="346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6620992" y="4936820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66" name="직선 화살표 연결선 65"/>
          <p:cNvCxnSpPr>
            <a:stCxn id="63" idx="4"/>
            <a:endCxn id="65" idx="0"/>
          </p:cNvCxnSpPr>
          <p:nvPr/>
        </p:nvCxnSpPr>
        <p:spPr>
          <a:xfrm>
            <a:off x="6959549" y="4569367"/>
            <a:ext cx="697" cy="3674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46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OS Issues: When Context Switch Occurs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6192" y="1177414"/>
            <a:ext cx="10515600" cy="4351338"/>
          </a:xfrm>
        </p:spPr>
        <p:txBody>
          <a:bodyPr/>
          <a:lstStyle/>
          <a:p>
            <a:r>
              <a:rPr lang="en-US" altLang="ko-KR" dirty="0"/>
              <a:t>The OS must </a:t>
            </a:r>
            <a:r>
              <a:rPr lang="en-US" altLang="ko-KR" b="1" dirty="0"/>
              <a:t>save and restore </a:t>
            </a:r>
            <a:r>
              <a:rPr lang="en-US" altLang="ko-KR" dirty="0"/>
              <a:t>the base-and-bounds pair.</a:t>
            </a:r>
          </a:p>
          <a:p>
            <a:pPr lvl="1"/>
            <a:r>
              <a:rPr lang="en-US" altLang="ko-KR" dirty="0"/>
              <a:t> In </a:t>
            </a:r>
            <a:r>
              <a:rPr lang="en-US" altLang="ko-KR" b="1" dirty="0"/>
              <a:t>process structure </a:t>
            </a:r>
            <a:r>
              <a:rPr lang="en-US" altLang="ko-KR" dirty="0"/>
              <a:t>or </a:t>
            </a:r>
            <a:r>
              <a:rPr lang="en-US" altLang="ko-KR" b="1" dirty="0"/>
              <a:t>process control block(</a:t>
            </a:r>
            <a:r>
              <a:rPr lang="en-US" altLang="ko-KR" dirty="0"/>
              <a:t>PCB)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62783" y="2662320"/>
            <a:ext cx="1681939" cy="757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5530" y="2648362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528" y="335308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91544" y="4103451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05528" y="485673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1544" y="5508520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486" y="5849837"/>
            <a:ext cx="172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62459" y="3419575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662459" y="4176830"/>
            <a:ext cx="1682263" cy="75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A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Currently Running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662459" y="4934085"/>
            <a:ext cx="1681939" cy="75725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B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362305" y="4929289"/>
            <a:ext cx="357581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719885" y="4751608"/>
            <a:ext cx="720080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48KB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55840" y="4443831"/>
            <a:ext cx="8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4362305" y="4174704"/>
            <a:ext cx="357581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719885" y="4003940"/>
            <a:ext cx="720080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32KB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19886" y="3696164"/>
            <a:ext cx="728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base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00032" y="2708921"/>
            <a:ext cx="19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Context Switching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695231" y="2662321"/>
            <a:ext cx="1681939" cy="757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37978" y="264836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37976" y="3353084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23992" y="4103452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37976" y="4856734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23992" y="5508521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74632" y="5849836"/>
            <a:ext cx="172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694907" y="3419576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694907" y="4176831"/>
            <a:ext cx="1682263" cy="75725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A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6694907" y="4934086"/>
            <a:ext cx="1681939" cy="75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B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Currently Running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811167" y="4763058"/>
            <a:ext cx="720080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64KB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32305" y="4015391"/>
            <a:ext cx="720080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48KB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808530" y="1679828"/>
            <a:ext cx="1481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 PCB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9" name="꺾인 연결선 58"/>
          <p:cNvCxnSpPr/>
          <p:nvPr/>
        </p:nvCxnSpPr>
        <p:spPr>
          <a:xfrm rot="10800000" flipV="1">
            <a:off x="8368702" y="4182958"/>
            <a:ext cx="455136" cy="741980"/>
          </a:xfrm>
          <a:prstGeom prst="bentConnector3">
            <a:avLst>
              <a:gd name="adj1" fmla="val 55430"/>
            </a:avLst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0800000" flipV="1">
            <a:off x="8368701" y="4928566"/>
            <a:ext cx="455136" cy="741980"/>
          </a:xfrm>
          <a:prstGeom prst="bentConnector3">
            <a:avLst>
              <a:gd name="adj1" fmla="val 26471"/>
            </a:avLst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9865599" y="2074661"/>
            <a:ext cx="1367252" cy="942037"/>
          </a:xfrm>
          <a:prstGeom prst="round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 : 32KB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bounds : 48KB …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764278" y="4456774"/>
            <a:ext cx="8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828324" y="3709107"/>
            <a:ext cx="728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base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5087888" y="3068960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506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76E1-9047-408E-9AC7-AD25F2FB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are the challenges of the pervious approach?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524D6-0711-4956-9D97-D3E5B2E84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process </a:t>
            </a:r>
          </a:p>
          <a:p>
            <a:r>
              <a:rPr lang="en-US" dirty="0"/>
              <a:t>Small process </a:t>
            </a:r>
          </a:p>
        </p:txBody>
      </p:sp>
    </p:spTree>
    <p:extLst>
      <p:ext uri="{BB962C8B-B14F-4D97-AF65-F5344CB8AC3E}">
        <p14:creationId xmlns:p14="http://schemas.microsoft.com/office/powerpoint/2010/main" val="3484018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FFA003-9D5C-48B5-8DD2-60BC2CC10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Paging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4264AB-B130-4212-BD60-212836E48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75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of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Paging </a:t>
            </a:r>
            <a:r>
              <a:rPr lang="en-US" altLang="ko-KR" b="1" dirty="0"/>
              <a:t>splits up</a:t>
            </a:r>
            <a:r>
              <a:rPr lang="en-US" altLang="ko-KR" dirty="0"/>
              <a:t> address space into </a:t>
            </a:r>
            <a:r>
              <a:rPr lang="en-US" altLang="ko-KR" b="1" dirty="0"/>
              <a:t>fixed-zed</a:t>
            </a:r>
            <a:r>
              <a:rPr lang="en-US" altLang="ko-KR" dirty="0"/>
              <a:t> unit called a </a:t>
            </a:r>
            <a:r>
              <a:rPr lang="en-US" altLang="ko-KR" b="1" dirty="0"/>
              <a:t>page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Segmentation: variable size of logical segments (code, stack, heap, etc.)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With paging, </a:t>
            </a:r>
            <a:r>
              <a:rPr lang="en-US" altLang="ko-KR" b="1" dirty="0"/>
              <a:t>physical memory</a:t>
            </a:r>
            <a:r>
              <a:rPr lang="en-US" altLang="ko-KR" dirty="0"/>
              <a:t> is also </a:t>
            </a:r>
            <a:r>
              <a:rPr lang="en-US" altLang="ko-KR" b="1" dirty="0"/>
              <a:t>split</a:t>
            </a:r>
            <a:r>
              <a:rPr lang="en-US" altLang="ko-KR" dirty="0"/>
              <a:t> into some number of pages called a </a:t>
            </a:r>
            <a:r>
              <a:rPr lang="en-US" altLang="ko-KR" b="1" dirty="0"/>
              <a:t>page frame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Page table</a:t>
            </a:r>
            <a:r>
              <a:rPr lang="en-US" altLang="ko-KR" dirty="0"/>
              <a:t> per process is needed </a:t>
            </a:r>
            <a:r>
              <a:rPr lang="en-US" altLang="ko-KR" b="1" dirty="0"/>
              <a:t>to translate</a:t>
            </a:r>
            <a:r>
              <a:rPr lang="en-US" altLang="ko-KR" dirty="0"/>
              <a:t> the virtual address to physical address.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42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Memory Virtualizing with Efficiency and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Memory virtualizing takes a similar strategy known as </a:t>
            </a:r>
            <a:r>
              <a:rPr lang="en-US" altLang="ko-KR" b="1" dirty="0"/>
              <a:t>limited direct execution(LDE) </a:t>
            </a:r>
            <a:r>
              <a:rPr lang="en-US" altLang="ko-KR" dirty="0"/>
              <a:t>for efficiency and control. </a:t>
            </a:r>
          </a:p>
          <a:p>
            <a:r>
              <a:rPr lang="en-US" altLang="ko-KR" dirty="0"/>
              <a:t>In memory virtualizing,</a:t>
            </a:r>
            <a:r>
              <a:rPr lang="en-US" altLang="ko-KR" b="1" dirty="0"/>
              <a:t> </a:t>
            </a:r>
            <a:r>
              <a:rPr lang="en-US" altLang="ko-KR" dirty="0"/>
              <a:t>efficiency and control are attained by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hardware support.</a:t>
            </a:r>
          </a:p>
          <a:p>
            <a:pPr lvl="1"/>
            <a:r>
              <a:rPr lang="en-US" altLang="ko-KR" dirty="0"/>
              <a:t>e.g., registers, TLB(Translation Look-aside Buffer)s, page-table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783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Advantages Of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altLang="ko-KR" dirty="0"/>
              <a:t>Small Process </a:t>
            </a: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altLang="ko-KR" dirty="0"/>
              <a:t>Large process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384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 Simple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878" y="1495683"/>
            <a:ext cx="10515600" cy="4351338"/>
          </a:xfrm>
        </p:spPr>
        <p:txBody>
          <a:bodyPr/>
          <a:lstStyle/>
          <a:p>
            <a:r>
              <a:rPr lang="en-US" altLang="ko-KR" dirty="0"/>
              <a:t>128-byte physical memory with 16 bytes page frames</a:t>
            </a:r>
            <a:endParaRPr lang="ko-KR" altLang="en-US" dirty="0"/>
          </a:p>
          <a:p>
            <a:r>
              <a:rPr lang="en-US" altLang="ko-KR" dirty="0"/>
              <a:t>64-byte address space with 16 bytes pages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279576" y="2924944"/>
            <a:ext cx="4021772" cy="2332746"/>
            <a:chOff x="2017433" y="3207007"/>
            <a:chExt cx="4068610" cy="2332746"/>
          </a:xfrm>
        </p:grpSpPr>
        <p:sp>
          <p:nvSpPr>
            <p:cNvPr id="6" name="직사각형 5"/>
            <p:cNvSpPr/>
            <p:nvPr/>
          </p:nvSpPr>
          <p:spPr>
            <a:xfrm>
              <a:off x="2726259" y="3367162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26259" y="3799210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26259" y="4227458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26259" y="4659506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66219" y="3207007"/>
              <a:ext cx="36004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94211" y="3600480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94211" y="4067303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94211" y="4499351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94211" y="4931399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1043" y="3357219"/>
              <a:ext cx="1715000" cy="4977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0 of                            the address space)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04373" y="3855079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1)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93697" y="4283326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2)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04373" y="4715374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3)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17433" y="5219444"/>
              <a:ext cx="300182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 Simple 64-byte Address Space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6719923" y="2269345"/>
            <a:ext cx="4531929" cy="4536504"/>
            <a:chOff x="2024895" y="1733326"/>
            <a:chExt cx="4896544" cy="4536504"/>
          </a:xfrm>
        </p:grpSpPr>
        <p:sp>
          <p:nvSpPr>
            <p:cNvPr id="49" name="TextBox 48"/>
            <p:cNvSpPr txBox="1"/>
            <p:nvPr/>
          </p:nvSpPr>
          <p:spPr>
            <a:xfrm>
              <a:off x="2746987" y="1733326"/>
              <a:ext cx="602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13522" y="221763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411957" y="1887700"/>
              <a:ext cx="1456785" cy="4988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reserved for OS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411957" y="289063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411957" y="238657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411957" y="3389510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11957" y="388838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411957" y="439244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24895" y="5962053"/>
              <a:ext cx="48965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64-Byte Address Space Placed In Physical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411956" y="4891320"/>
              <a:ext cx="1455993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411957" y="5395376"/>
              <a:ext cx="1456784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13522" y="272011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13523" y="325101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13521" y="374988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13525" y="425394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13525" y="475282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96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13522" y="5260138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112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13521" y="5724544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903546" y="1838483"/>
              <a:ext cx="1685014" cy="5176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0 of                           physical memory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960116" y="2478450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60116" y="2979915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60116" y="3478792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960116" y="398025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960116" y="4481726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960116" y="4983193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60116" y="548724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061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3723" y="-21212"/>
            <a:ext cx="10515600" cy="1325563"/>
          </a:xfrm>
        </p:spPr>
        <p:txBody>
          <a:bodyPr/>
          <a:lstStyle/>
          <a:p>
            <a:r>
              <a:rPr lang="en-US" altLang="ko-KR" dirty="0"/>
              <a:t>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4602" y="836712"/>
            <a:ext cx="8786812" cy="5501258"/>
          </a:xfrm>
        </p:spPr>
        <p:txBody>
          <a:bodyPr/>
          <a:lstStyle/>
          <a:p>
            <a:r>
              <a:rPr lang="en-US" altLang="ko-KR" dirty="0"/>
              <a:t>Two components in the virtual address</a:t>
            </a:r>
          </a:p>
          <a:p>
            <a:pPr lvl="1"/>
            <a:r>
              <a:rPr lang="en-US" altLang="ko-KR" dirty="0"/>
              <a:t>VPN: virtual page number</a:t>
            </a:r>
          </a:p>
          <a:p>
            <a:pPr lvl="1"/>
            <a:r>
              <a:rPr lang="en-US" altLang="ko-KR" dirty="0"/>
              <a:t>Offset: offset within the page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Example: virtual address 21 in 64-byte address space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336176" y="2073976"/>
            <a:ext cx="3024336" cy="1063610"/>
            <a:chOff x="2915816" y="3429000"/>
            <a:chExt cx="3024336" cy="1063610"/>
          </a:xfrm>
        </p:grpSpPr>
        <p:sp>
          <p:nvSpPr>
            <p:cNvPr id="13" name="직사각형 12"/>
            <p:cNvSpPr/>
            <p:nvPr/>
          </p:nvSpPr>
          <p:spPr>
            <a:xfrm>
              <a:off x="2915816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Va5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419872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Va4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23928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Va3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27984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Va2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932040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36096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2915816" y="3754529"/>
              <a:ext cx="936104" cy="162022"/>
              <a:chOff x="1763688" y="3699031"/>
              <a:chExt cx="1008112" cy="162022"/>
            </a:xfrm>
          </p:grpSpPr>
          <p:sp>
            <p:nvSpPr>
              <p:cNvPr id="19" name="왼쪽 대괄호 18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21"/>
              <p:cNvCxnSpPr>
                <a:stCxn id="19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/>
            <p:cNvGrpSpPr/>
            <p:nvPr/>
          </p:nvGrpSpPr>
          <p:grpSpPr>
            <a:xfrm>
              <a:off x="3995936" y="3754529"/>
              <a:ext cx="1944216" cy="162023"/>
              <a:chOff x="2771800" y="3700791"/>
              <a:chExt cx="2016224" cy="160263"/>
            </a:xfrm>
          </p:grpSpPr>
          <p:sp>
            <p:nvSpPr>
              <p:cNvPr id="20" name="왼쪽 대괄호 19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/>
              <p:cNvCxnSpPr>
                <a:stCxn id="20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3059832" y="3429000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VPN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44988" y="3429000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4439816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943872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447928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951984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56040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960096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4439816" y="4744640"/>
            <a:ext cx="936104" cy="162022"/>
            <a:chOff x="1763688" y="3699031"/>
            <a:chExt cx="1008112" cy="162022"/>
          </a:xfrm>
        </p:grpSpPr>
        <p:sp>
          <p:nvSpPr>
            <p:cNvPr id="95" name="왼쪽 대괄호 94"/>
            <p:cNvSpPr/>
            <p:nvPr/>
          </p:nvSpPr>
          <p:spPr>
            <a:xfrm rot="5400000">
              <a:off x="2213736" y="3302990"/>
              <a:ext cx="108015" cy="1008112"/>
            </a:xfrm>
            <a:prstGeom prst="leftBracket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1"/>
            </p:cNvCxnSpPr>
            <p:nvPr/>
          </p:nvCxnSpPr>
          <p:spPr>
            <a:xfrm flipH="1" flipV="1">
              <a:off x="2267743" y="3699031"/>
              <a:ext cx="1" cy="54008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5519936" y="4744641"/>
            <a:ext cx="1944216" cy="162023"/>
            <a:chOff x="2771800" y="3700791"/>
            <a:chExt cx="2016224" cy="160263"/>
          </a:xfrm>
        </p:grpSpPr>
        <p:sp>
          <p:nvSpPr>
            <p:cNvPr id="98" name="왼쪽 대괄호 97"/>
            <p:cNvSpPr/>
            <p:nvPr/>
          </p:nvSpPr>
          <p:spPr>
            <a:xfrm rot="5400000">
              <a:off x="3725905" y="2798935"/>
              <a:ext cx="108014" cy="2016224"/>
            </a:xfrm>
            <a:prstGeom prst="leftBracket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1"/>
            </p:cNvCxnSpPr>
            <p:nvPr/>
          </p:nvCxnSpPr>
          <p:spPr>
            <a:xfrm flipV="1">
              <a:off x="3779912" y="3700791"/>
              <a:ext cx="0" cy="52249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4583832" y="4365105"/>
            <a:ext cx="648072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VPN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168988" y="4365105"/>
            <a:ext cx="648072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offset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418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virtual address 21 in 64-byte address space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359696" y="2462812"/>
            <a:ext cx="4680520" cy="3979936"/>
            <a:chOff x="1403648" y="1465288"/>
            <a:chExt cx="4680520" cy="3979936"/>
          </a:xfrm>
        </p:grpSpPr>
        <p:sp>
          <p:nvSpPr>
            <p:cNvPr id="46" name="직사각형 45"/>
            <p:cNvSpPr/>
            <p:nvPr/>
          </p:nvSpPr>
          <p:spPr>
            <a:xfrm>
              <a:off x="3059832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563888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67944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572000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76056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580112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059832" y="1844824"/>
              <a:ext cx="936104" cy="162022"/>
              <a:chOff x="1763688" y="3699031"/>
              <a:chExt cx="1008112" cy="162022"/>
            </a:xfrm>
          </p:grpSpPr>
          <p:sp>
            <p:nvSpPr>
              <p:cNvPr id="85" name="왼쪽 대괄호 84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6" name="직선 연결선 85"/>
              <p:cNvCxnSpPr>
                <a:stCxn id="85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4139952" y="1844824"/>
              <a:ext cx="1944216" cy="162023"/>
              <a:chOff x="2771800" y="3700791"/>
              <a:chExt cx="2016224" cy="160263"/>
            </a:xfrm>
          </p:grpSpPr>
          <p:sp>
            <p:nvSpPr>
              <p:cNvPr id="83" name="왼쪽 대괄호 82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4" name="직선 연결선 83"/>
              <p:cNvCxnSpPr>
                <a:stCxn id="83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3203848" y="146528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VPN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9004" y="146528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059832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563888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067944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72000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76056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580112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 rot="10800000">
              <a:off x="2555776" y="4902990"/>
              <a:ext cx="1440160" cy="180518"/>
              <a:chOff x="1763688" y="3699031"/>
              <a:chExt cx="1008112" cy="162022"/>
            </a:xfrm>
          </p:grpSpPr>
          <p:sp>
            <p:nvSpPr>
              <p:cNvPr id="81" name="왼쪽 대괄호 80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2" name="직선 연결선 81"/>
              <p:cNvCxnSpPr>
                <a:stCxn id="81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 rot="10800000">
              <a:off x="4139952" y="4902991"/>
              <a:ext cx="1944216" cy="162023"/>
              <a:chOff x="2771800" y="3700791"/>
              <a:chExt cx="2016224" cy="160263"/>
            </a:xfrm>
          </p:grpSpPr>
          <p:sp>
            <p:nvSpPr>
              <p:cNvPr id="79" name="왼쪽 대괄호 78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0" name="직선 연결선 79"/>
              <p:cNvCxnSpPr>
                <a:stCxn id="79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2951821" y="5124915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PFN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89004" y="5119965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555776" y="4346443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979713" y="2061778"/>
              <a:ext cx="972108" cy="5381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</a:t>
              </a: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Address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03648" y="4327864"/>
              <a:ext cx="972108" cy="5381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Physical</a:t>
              </a: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Address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555777" y="2996952"/>
              <a:ext cx="1440160" cy="936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Address Translation</a:t>
              </a:r>
              <a:endPara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cxnSp>
          <p:nvCxnSpPr>
            <p:cNvPr id="70" name="직선 화살표 연결선 69"/>
            <p:cNvCxnSpPr>
              <a:stCxn id="51" idx="2"/>
              <a:endCxn id="61" idx="0"/>
            </p:cNvCxnSpPr>
            <p:nvPr/>
          </p:nvCxnSpPr>
          <p:spPr>
            <a:xfrm>
              <a:off x="5832140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50" idx="2"/>
              <a:endCxn id="60" idx="0"/>
            </p:cNvCxnSpPr>
            <p:nvPr/>
          </p:nvCxnSpPr>
          <p:spPr>
            <a:xfrm>
              <a:off x="5328084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49" idx="2"/>
              <a:endCxn id="59" idx="0"/>
            </p:cNvCxnSpPr>
            <p:nvPr/>
          </p:nvCxnSpPr>
          <p:spPr>
            <a:xfrm>
              <a:off x="4824028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48" idx="2"/>
              <a:endCxn id="58" idx="0"/>
            </p:cNvCxnSpPr>
            <p:nvPr/>
          </p:nvCxnSpPr>
          <p:spPr>
            <a:xfrm>
              <a:off x="4319972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>
              <a:off x="3815916" y="2635529"/>
              <a:ext cx="0" cy="316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>
              <a:off x="3311860" y="2635529"/>
              <a:ext cx="0" cy="316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>
              <a:off x="2807804" y="3976634"/>
              <a:ext cx="0" cy="3013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>
              <a:off x="3311860" y="3976181"/>
              <a:ext cx="0" cy="316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>
              <a:off x="3815916" y="3975516"/>
              <a:ext cx="0" cy="316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8190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 Are Page Tables Stored?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Page tables can get awfully large</a:t>
                </a:r>
              </a:p>
              <a:p>
                <a:pPr lvl="1"/>
                <a:r>
                  <a:rPr lang="en-US" altLang="ko-KR" dirty="0"/>
                  <a:t>32-bit address space with 4-KB pages, 20 bits for VPN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𝑀𝐵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 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20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𝑒𝑛𝑡𝑟𝑖𝑒𝑠</m:t>
                    </m:r>
                    <m:r>
                      <a:rPr lang="en-US" altLang="ko-KR" b="0" i="1" smtClean="0">
                        <a:latin typeface="Cambria Math"/>
                      </a:rPr>
                      <m:t> ∗4 </m:t>
                    </m:r>
                    <m:r>
                      <a:rPr lang="en-US" altLang="ko-KR" b="0" i="1" smtClean="0">
                        <a:latin typeface="Cambria Math"/>
                      </a:rPr>
                      <m:t>𝐵𝑦𝑡𝑒𝑠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𝑝𝑒𝑟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𝑝𝑎𝑔𝑒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𝑡𝑎𝑏𝑙𝑒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𝑒𝑛𝑡𝑟𝑦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r>
                  <a:rPr lang="en-US" altLang="ko-KR" dirty="0"/>
                  <a:t>Page tables for each process are stored in memory.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696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Page Table in Kernel Physical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41235" y="1412777"/>
            <a:ext cx="60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7770" y="1897088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06205" y="1567151"/>
            <a:ext cx="1456785" cy="4988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table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3 7 5 2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06205" y="2570084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3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06205" y="2066027"/>
            <a:ext cx="1456785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06205" y="3068961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06205" y="3567837"/>
            <a:ext cx="1456785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06205" y="4071894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83833" y="5680994"/>
            <a:ext cx="174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06204" y="4570770"/>
            <a:ext cx="1455993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06204" y="5074826"/>
            <a:ext cx="145678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07770" y="2399564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07771" y="2930461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07769" y="3429338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07773" y="3933394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07773" y="4432271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96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07770" y="4939589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07769" y="5403995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4032" y="1656434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0 of physical memory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56040" y="2157901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56040" y="2659366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56040" y="3158243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56040" y="3659710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56040" y="4161177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56040" y="4662644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56040" y="5166700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7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8201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In The Page Table?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page table is just a </a:t>
            </a:r>
            <a:r>
              <a:rPr lang="en-US" altLang="ko-KR" b="1" dirty="0"/>
              <a:t>data structure</a:t>
            </a:r>
            <a:r>
              <a:rPr lang="en-US" altLang="ko-KR" dirty="0"/>
              <a:t> that is used to map the virtual address to physical address.</a:t>
            </a:r>
          </a:p>
          <a:p>
            <a:pPr lvl="1"/>
            <a:r>
              <a:rPr lang="en-US" altLang="ko-KR" dirty="0"/>
              <a:t>Simplest form: a linear page table, an array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OS </a:t>
            </a:r>
            <a:r>
              <a:rPr lang="en-US" altLang="ko-KR" b="1" dirty="0"/>
              <a:t>indexes</a:t>
            </a:r>
            <a:r>
              <a:rPr lang="en-US" altLang="ko-KR" dirty="0"/>
              <a:t> the array by VPN, and looks up the page-table entry.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46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Flags Of Page Table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Valid Bit</a:t>
            </a:r>
            <a:r>
              <a:rPr lang="en-US" altLang="ko-KR" dirty="0"/>
              <a:t>: Indicating whether the particular translation is valid.</a:t>
            </a:r>
          </a:p>
          <a:p>
            <a:r>
              <a:rPr lang="en-US" altLang="ko-KR" b="1" dirty="0"/>
              <a:t>Protection Bit</a:t>
            </a:r>
            <a:r>
              <a:rPr lang="en-US" altLang="ko-KR" dirty="0"/>
              <a:t>: Indicating whether the page could be read from, written to, or executed from</a:t>
            </a:r>
          </a:p>
          <a:p>
            <a:r>
              <a:rPr lang="en-US" altLang="ko-KR" b="1" dirty="0"/>
              <a:t>Present Bit</a:t>
            </a:r>
            <a:r>
              <a:rPr lang="en-US" altLang="ko-KR" dirty="0"/>
              <a:t>: Indicating whether this page is in physical memory or on disk(swapped out)</a:t>
            </a:r>
          </a:p>
          <a:p>
            <a:r>
              <a:rPr lang="en-US" altLang="ko-KR" b="1" dirty="0"/>
              <a:t>Dirty Bit</a:t>
            </a:r>
            <a:r>
              <a:rPr lang="en-US" altLang="ko-KR" dirty="0"/>
              <a:t>: Indicating whether the page has been modified since it was brought into memory</a:t>
            </a:r>
          </a:p>
          <a:p>
            <a:r>
              <a:rPr lang="en-US" altLang="ko-KR" b="1" dirty="0"/>
              <a:t>Reference Bit(Accessed Bit): </a:t>
            </a:r>
            <a:r>
              <a:rPr lang="en-US" altLang="ko-KR" dirty="0"/>
              <a:t>Indicating that a page has been accessed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308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x86 Page Table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P: present</a:t>
            </a:r>
          </a:p>
          <a:p>
            <a:r>
              <a:rPr lang="en-US" altLang="ko-KR" dirty="0"/>
              <a:t>R/W: read/write bit</a:t>
            </a:r>
          </a:p>
          <a:p>
            <a:r>
              <a:rPr lang="en-US" altLang="ko-KR" dirty="0"/>
              <a:t>U/S: supervisor</a:t>
            </a:r>
          </a:p>
          <a:p>
            <a:r>
              <a:rPr lang="en-US" altLang="ko-KR" dirty="0"/>
              <a:t>A: accessed bit</a:t>
            </a:r>
          </a:p>
          <a:p>
            <a:r>
              <a:rPr lang="en-US" altLang="ko-KR" dirty="0"/>
              <a:t>D: dirty bit</a:t>
            </a:r>
          </a:p>
          <a:p>
            <a:r>
              <a:rPr lang="en-US" altLang="ko-KR" dirty="0"/>
              <a:t>PFN: the page frame number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567608" y="1340768"/>
            <a:ext cx="7029456" cy="763136"/>
            <a:chOff x="899592" y="1657752"/>
            <a:chExt cx="7029456" cy="763136"/>
          </a:xfrm>
        </p:grpSpPr>
        <p:graphicFrame>
          <p:nvGraphicFramePr>
            <p:cNvPr id="18" name="내용 개체 틀 11"/>
            <p:cNvGraphicFramePr>
              <a:graphicFrameLocks/>
            </p:cNvGraphicFramePr>
            <p:nvPr/>
          </p:nvGraphicFramePr>
          <p:xfrm>
            <a:off x="899592" y="1657752"/>
            <a:ext cx="7029456" cy="27432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1967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2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3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4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5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6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7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8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9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0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1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2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3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4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5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6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7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8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9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30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31"/>
                      </a:ext>
                    </a:extLst>
                  </a:gridCol>
                </a:tblGrid>
                <a:tr h="216024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9" name="직사각형 18"/>
            <p:cNvSpPr/>
            <p:nvPr/>
          </p:nvSpPr>
          <p:spPr>
            <a:xfrm>
              <a:off x="899592" y="1916832"/>
              <a:ext cx="4392488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PFN</a:t>
              </a:r>
              <a:endParaRPr lang="ko-KR" altLang="en-US" sz="1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92079" y="1916832"/>
              <a:ext cx="658800" cy="50405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9508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G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1704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PAT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3900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D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6096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A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8292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PCD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0488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PWT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2684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U/S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4880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R/W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7076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450781" y="2320544"/>
            <a:ext cx="3281639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An x86 Page Table Entry(PTE)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298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/>
          <a:lstStyle/>
          <a:p>
            <a:r>
              <a:rPr lang="en-US" altLang="ko-KR" dirty="0"/>
              <a:t>Paging: Too Slow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find a location of the desired PTE, the </a:t>
            </a:r>
            <a:r>
              <a:rPr lang="en-US" altLang="ko-KR" b="1" dirty="0"/>
              <a:t>starting location</a:t>
            </a:r>
            <a:r>
              <a:rPr lang="en-US" altLang="ko-KR" dirty="0"/>
              <a:t> of the page table is </a:t>
            </a:r>
            <a:r>
              <a:rPr lang="en-US" altLang="ko-KR" b="1" dirty="0"/>
              <a:t>needed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For every memory reference, paging requires the OS to perform one </a:t>
            </a:r>
            <a:r>
              <a:rPr lang="en-US" altLang="ko-KR" b="1" dirty="0"/>
              <a:t>extra memory reference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05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Hardware transforms a </a:t>
            </a:r>
            <a:r>
              <a:rPr lang="en-US" altLang="ko-KR" b="1" dirty="0"/>
              <a:t>virtual address </a:t>
            </a:r>
            <a:r>
              <a:rPr lang="en-US" altLang="ko-KR" dirty="0"/>
              <a:t>to a </a:t>
            </a:r>
            <a:r>
              <a:rPr lang="en-US" altLang="ko-KR" b="1" dirty="0"/>
              <a:t>physical address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desired information is actually stored in a physical address.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OS must get involved at key points to set up the hardware.</a:t>
            </a:r>
          </a:p>
          <a:p>
            <a:pPr lvl="1"/>
            <a:r>
              <a:rPr lang="en-US" altLang="ko-KR" dirty="0"/>
              <a:t>The OS must manage memory to judiciously intervene.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456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C14909-C2F1-4130-BAA9-82BB356E5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Translation Lookaside Buffers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1F1660-1561-4055-A513-B9D068B5C3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19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7523" y="1375636"/>
            <a:ext cx="10515600" cy="4351338"/>
          </a:xfrm>
        </p:spPr>
        <p:txBody>
          <a:bodyPr/>
          <a:lstStyle/>
          <a:p>
            <a:r>
              <a:rPr lang="en-US" altLang="ko-KR" dirty="0"/>
              <a:t>Part of the chip’s memory-management unit(MMU).</a:t>
            </a:r>
          </a:p>
          <a:p>
            <a:r>
              <a:rPr lang="en-US" altLang="ko-KR" dirty="0"/>
              <a:t>A hardware cache of </a:t>
            </a:r>
            <a:r>
              <a:rPr lang="en-US" altLang="ko-KR" b="1" dirty="0"/>
              <a:t>popular</a:t>
            </a:r>
            <a:r>
              <a:rPr lang="en-US" altLang="ko-KR" dirty="0"/>
              <a:t> virtual-to-physical address translation.</a:t>
            </a:r>
          </a:p>
          <a:p>
            <a:pPr lvl="1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650361" y="2716647"/>
            <a:ext cx="2286327" cy="2143629"/>
          </a:xfrm>
          <a:prstGeom prst="roundRect">
            <a:avLst>
              <a:gd name="adj" fmla="val 5556"/>
            </a:avLst>
          </a:prstGeom>
          <a:solidFill>
            <a:schemeClr val="accent3"/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MMU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3723" y="118240"/>
            <a:ext cx="10515600" cy="1325563"/>
          </a:xfrm>
        </p:spPr>
        <p:txBody>
          <a:bodyPr/>
          <a:lstStyle/>
          <a:p>
            <a:r>
              <a:rPr lang="en-US" altLang="ko-KR" dirty="0"/>
              <a:t>TLB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31</a:t>
            </a:fld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391273" y="4014457"/>
            <a:ext cx="1080120" cy="724345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20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32340" y="391690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78531" y="398890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85411" y="3123467"/>
            <a:ext cx="2016224" cy="658203"/>
          </a:xfrm>
          <a:prstGeom prst="roundRect">
            <a:avLst>
              <a:gd name="adj" fmla="val 10966"/>
            </a:avLst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TLB</a:t>
            </a:r>
          </a:p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popular v to p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278531" y="431601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278531" y="465841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1" name="Straight Arrow Connector 20"/>
          <p:cNvCxnSpPr>
            <a:cxnSpLocks/>
            <a:stCxn id="6" idx="0"/>
            <a:endCxn id="16" idx="2"/>
          </p:cNvCxnSpPr>
          <p:nvPr/>
        </p:nvCxnSpPr>
        <p:spPr>
          <a:xfrm flipV="1">
            <a:off x="2931333" y="3398630"/>
            <a:ext cx="0" cy="61582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0"/>
          <p:cNvCxnSpPr/>
          <p:nvPr/>
        </p:nvCxnSpPr>
        <p:spPr>
          <a:xfrm>
            <a:off x="6801635" y="3205678"/>
            <a:ext cx="125651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59280" y="2814382"/>
            <a:ext cx="180067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TLB Hit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0393" y="5441108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Translation with MMU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89752" y="5573086"/>
            <a:ext cx="178274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278531" y="521455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13722" y="487600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319265" y="3060075"/>
            <a:ext cx="1224136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64665" y="2936966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Logical 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</a:p>
        </p:txBody>
      </p:sp>
      <p:cxnSp>
        <p:nvCxnSpPr>
          <p:cNvPr id="27" name="Straight Arrow Connector 20"/>
          <p:cNvCxnSpPr>
            <a:cxnSpLocks/>
            <a:stCxn id="16" idx="3"/>
          </p:cNvCxnSpPr>
          <p:nvPr/>
        </p:nvCxnSpPr>
        <p:spPr>
          <a:xfrm flipV="1">
            <a:off x="3543401" y="3229352"/>
            <a:ext cx="1221368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65657" y="2652721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</a:t>
            </a:r>
          </a:p>
          <a:p>
            <a:pPr algn="ctr"/>
            <a:r>
              <a:rPr lang="en-US" sz="1600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Lookup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805014" y="4080599"/>
            <a:ext cx="2016224" cy="658203"/>
          </a:xfrm>
          <a:prstGeom prst="roundRect">
            <a:avLst>
              <a:gd name="adj" fmla="val 10966"/>
            </a:avLst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Page Table</a:t>
            </a:r>
          </a:p>
          <a:p>
            <a:pPr algn="ctr"/>
            <a:r>
              <a:rPr lang="en-US" altLang="ko-KR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all v to p entries</a:t>
            </a:r>
          </a:p>
        </p:txBody>
      </p:sp>
      <p:cxnSp>
        <p:nvCxnSpPr>
          <p:cNvPr id="33" name="Straight Arrow Connector 20"/>
          <p:cNvCxnSpPr>
            <a:endCxn id="32" idx="0"/>
          </p:cNvCxnSpPr>
          <p:nvPr/>
        </p:nvCxnSpPr>
        <p:spPr>
          <a:xfrm>
            <a:off x="5813126" y="3788460"/>
            <a:ext cx="0" cy="29213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98432" y="3729634"/>
            <a:ext cx="20882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Miss </a:t>
            </a:r>
            <a:endParaRPr lang="en-US" sz="1600" i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147890" y="3036400"/>
            <a:ext cx="1224136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14458" y="2913290"/>
            <a:ext cx="93333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Physical</a:t>
            </a:r>
          </a:p>
          <a:p>
            <a:pPr algn="ctr"/>
            <a:r>
              <a:rPr lang="en-US" sz="10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</a:p>
        </p:txBody>
      </p:sp>
      <p:cxnSp>
        <p:nvCxnSpPr>
          <p:cNvPr id="43" name="Straight Arrow Connector 20"/>
          <p:cNvCxnSpPr>
            <a:endCxn id="9" idx="0"/>
          </p:cNvCxnSpPr>
          <p:nvPr/>
        </p:nvCxnSpPr>
        <p:spPr>
          <a:xfrm flipH="1">
            <a:off x="8772401" y="3633733"/>
            <a:ext cx="2173" cy="28316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821239" y="4216973"/>
            <a:ext cx="73285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554089" y="3521741"/>
            <a:ext cx="0" cy="695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20"/>
          <p:cNvCxnSpPr/>
          <p:nvPr/>
        </p:nvCxnSpPr>
        <p:spPr>
          <a:xfrm>
            <a:off x="7554089" y="3521741"/>
            <a:ext cx="504056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498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94A6D-475C-B585-5C13-441F2B78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TLB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A31ABBEB-8980-D001-5E55-AC2986AD98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054591"/>
            <a:ext cx="6780700" cy="474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696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199052" y="1081533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How a TLB can improve its performance.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3723" y="8709"/>
            <a:ext cx="10515600" cy="1325563"/>
          </a:xfrm>
        </p:spPr>
        <p:txBody>
          <a:bodyPr/>
          <a:lstStyle/>
          <a:p>
            <a:r>
              <a:rPr lang="en-US" altLang="ko-KR" dirty="0"/>
              <a:t>Example: Accessing An Array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2639617" y="1620320"/>
          <a:ext cx="2448273" cy="459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414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OFFSET</a:t>
                      </a:r>
                    </a:p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00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04      08      12      16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b="1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a[0]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a[1]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a[2]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07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a[3]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a[4]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a[5]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a[6]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08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a[7]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a[8]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a[9]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09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47928" y="2010250"/>
            <a:ext cx="4176464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0: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sum = 0 ; 	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1: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=0;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&lt;10;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2:		sum+=a[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3:	}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348028" y="4210347"/>
            <a:ext cx="3504632" cy="1325563"/>
          </a:xfrm>
          <a:prstGeom prst="roundRect">
            <a:avLst/>
          </a:prstGeom>
          <a:noFill/>
          <a:ln w="1587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Thus </a:t>
            </a:r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TLB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 misses and 7 hits. 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it rate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is 70%.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879976" y="3562276"/>
            <a:ext cx="3600400" cy="62167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The TLB improves performance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due to 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spatial locality</a:t>
            </a:r>
          </a:p>
        </p:txBody>
      </p:sp>
    </p:spTree>
    <p:extLst>
      <p:ext uri="{BB962C8B-B14F-4D97-AF65-F5344CB8AC3E}">
        <p14:creationId xmlns:p14="http://schemas.microsoft.com/office/powerpoint/2010/main" val="203659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7185" y="86573"/>
            <a:ext cx="10515600" cy="1325563"/>
          </a:xfrm>
        </p:spPr>
        <p:txBody>
          <a:bodyPr/>
          <a:lstStyle/>
          <a:p>
            <a:r>
              <a:rPr lang="en-US" altLang="ko-KR" dirty="0"/>
              <a:t>Locality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5477" y="1120869"/>
            <a:ext cx="10515600" cy="4351338"/>
          </a:xfrm>
        </p:spPr>
        <p:txBody>
          <a:bodyPr/>
          <a:lstStyle/>
          <a:p>
            <a:r>
              <a:rPr lang="en-US" altLang="ko-KR" dirty="0"/>
              <a:t>Temporal Locality</a:t>
            </a:r>
          </a:p>
          <a:p>
            <a:pPr lvl="1"/>
            <a:r>
              <a:rPr lang="en-US" altLang="ko-KR" dirty="0"/>
              <a:t>An instruction or data item that has been recently accessed will likely be re-accessed soon in the future.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Spatial Locality</a:t>
            </a:r>
            <a:endParaRPr lang="en-US" altLang="ko-KR" i="1" dirty="0"/>
          </a:p>
          <a:p>
            <a:pPr lvl="1"/>
            <a:r>
              <a:rPr lang="en-US" altLang="ko-KR" dirty="0"/>
              <a:t>If a program accesses memory at address </a:t>
            </a:r>
            <a:r>
              <a:rPr lang="en-US" altLang="ko-KR" dirty="0">
                <a:latin typeface="Courier" pitchFamily="49" charset="0"/>
              </a:rPr>
              <a:t>x</a:t>
            </a:r>
            <a:r>
              <a:rPr lang="en-US" altLang="ko-KR" dirty="0"/>
              <a:t>, it will likely soon access memory near </a:t>
            </a:r>
            <a:r>
              <a:rPr lang="en-US" altLang="ko-KR" dirty="0">
                <a:latin typeface="Courier" pitchFamily="49" charset="0"/>
              </a:rPr>
              <a:t>x.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6965486" y="2360372"/>
            <a:ext cx="131894" cy="29034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26326" y="1982322"/>
            <a:ext cx="217944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400" baseline="30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access is page1.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400" baseline="30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nd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access is also page1.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80177" y="3396079"/>
            <a:ext cx="154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Virtual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6850813" y="4488060"/>
            <a:ext cx="3112132" cy="1605237"/>
            <a:chOff x="1619672" y="2074344"/>
            <a:chExt cx="5097229" cy="2388716"/>
          </a:xfrm>
        </p:grpSpPr>
        <p:sp>
          <p:nvSpPr>
            <p:cNvPr id="35" name="직사각형 34"/>
            <p:cNvSpPr/>
            <p:nvPr/>
          </p:nvSpPr>
          <p:spPr>
            <a:xfrm rot="5400000">
              <a:off x="3527884" y="944724"/>
              <a:ext cx="1080120" cy="4896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 rot="5400000">
              <a:off x="1452669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5400000">
              <a:off x="1939610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5400000">
              <a:off x="2460781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 rot="5400000">
              <a:off x="2964837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5400000">
              <a:off x="3468893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 rot="5400000">
              <a:off x="5598114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아래쪽 화살표 41"/>
            <p:cNvSpPr/>
            <p:nvPr/>
          </p:nvSpPr>
          <p:spPr>
            <a:xfrm>
              <a:off x="1823097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69445" y="2074344"/>
              <a:ext cx="4047456" cy="778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400" baseline="30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access is page1.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400" baseline="30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nd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access is near by 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page1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78050" y="4005064"/>
              <a:ext cx="2524251" cy="45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Virtual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44007" y="3140968"/>
              <a:ext cx="1058778" cy="4121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48" name="아래쪽 화살표 47"/>
          <p:cNvSpPr/>
          <p:nvPr/>
        </p:nvSpPr>
        <p:spPr>
          <a:xfrm>
            <a:off x="7276967" y="4758661"/>
            <a:ext cx="131894" cy="290340"/>
          </a:xfrm>
          <a:prstGeom prst="downArrow">
            <a:avLst/>
          </a:prstGeom>
          <a:solidFill>
            <a:srgbClr val="0070C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869862" y="2621838"/>
            <a:ext cx="2980074" cy="725850"/>
            <a:chOff x="5345862" y="2621838"/>
            <a:chExt cx="2980074" cy="725850"/>
          </a:xfrm>
        </p:grpSpPr>
        <p:sp>
          <p:nvSpPr>
            <p:cNvPr id="19" name="직사각형 18"/>
            <p:cNvSpPr/>
            <p:nvPr/>
          </p:nvSpPr>
          <p:spPr>
            <a:xfrm rot="5400000">
              <a:off x="6472974" y="1494726"/>
              <a:ext cx="725850" cy="29800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rot="5400000">
              <a:off x="5185449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5400000">
              <a:off x="5494608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5400000">
              <a:off x="5803767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 rot="5400000">
              <a:off x="6112926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 rot="5400000">
              <a:off x="6422085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 rot="5400000">
              <a:off x="7833941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52320" y="2815397"/>
              <a:ext cx="646441" cy="27699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6731244" y="2850840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7040401" y="2850840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7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594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Who Handles The TLB Miss?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Hardware handle the TLB miss entirely on </a:t>
            </a:r>
            <a:r>
              <a:rPr lang="en-US" altLang="ko-KR" dirty="0" err="1">
                <a:solidFill>
                  <a:schemeClr val="accent6"/>
                </a:solidFill>
              </a:rPr>
              <a:t>CISC</a:t>
            </a:r>
            <a:r>
              <a:rPr lang="en-US" altLang="ko-KR" dirty="0">
                <a:solidFill>
                  <a:schemeClr val="accent6"/>
                </a:solidFill>
              </a:rPr>
              <a:t>.</a:t>
            </a:r>
          </a:p>
          <a:p>
            <a:pPr lvl="1"/>
            <a:r>
              <a:rPr lang="en-US" altLang="ko-KR" dirty="0"/>
              <a:t>The hardware has to know exactly where the page tables are located in memory.</a:t>
            </a:r>
          </a:p>
          <a:p>
            <a:pPr lvl="1"/>
            <a:r>
              <a:rPr lang="en-US" altLang="ko-KR" dirty="0"/>
              <a:t>The hardware would “walk” the page table, find the correct page-table entry and </a:t>
            </a:r>
            <a:r>
              <a:rPr lang="en-US" altLang="ko-KR" dirty="0">
                <a:solidFill>
                  <a:schemeClr val="accent6"/>
                </a:solidFill>
              </a:rPr>
              <a:t>extract</a:t>
            </a:r>
            <a:r>
              <a:rPr lang="en-US" altLang="ko-KR" dirty="0"/>
              <a:t> the desired translation, </a:t>
            </a:r>
            <a:r>
              <a:rPr lang="en-US" altLang="ko-KR" dirty="0">
                <a:solidFill>
                  <a:schemeClr val="accent6"/>
                </a:solidFill>
              </a:rPr>
              <a:t>update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chemeClr val="accent6"/>
                </a:solidFill>
              </a:rPr>
              <a:t>retry</a:t>
            </a:r>
            <a:r>
              <a:rPr lang="en-US" altLang="ko-KR" dirty="0"/>
              <a:t> instruction.</a:t>
            </a:r>
          </a:p>
          <a:p>
            <a:pPr lvl="1"/>
            <a:r>
              <a:rPr lang="en-US" altLang="ko-KR" b="1" u="sng" dirty="0"/>
              <a:t>hardware-managed </a:t>
            </a:r>
            <a:r>
              <a:rPr lang="en-US" altLang="ko-KR" b="1" u="sng" dirty="0" err="1"/>
              <a:t>TLB</a:t>
            </a:r>
            <a:r>
              <a:rPr lang="en-US" altLang="ko-KR" b="1" u="sng" dirty="0"/>
              <a:t>.</a:t>
            </a:r>
            <a:endParaRPr lang="ko-KR" altLang="en-US" b="1" u="sng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203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Who Handles The TLB Miss?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/>
                </a:solidFill>
              </a:rPr>
              <a:t>RISC</a:t>
            </a:r>
            <a:r>
              <a:rPr lang="en-US" altLang="ko-KR" dirty="0"/>
              <a:t> have what is known as a </a:t>
            </a:r>
            <a:r>
              <a:rPr lang="en-US" altLang="ko-KR" b="1" u="sng" dirty="0"/>
              <a:t>software-managed </a:t>
            </a:r>
            <a:r>
              <a:rPr lang="en-US" altLang="ko-KR" b="1" u="sng" dirty="0" err="1"/>
              <a:t>TLB</a:t>
            </a:r>
            <a:r>
              <a:rPr lang="en-US" altLang="ko-KR" b="1" u="sng" dirty="0"/>
              <a:t>.</a:t>
            </a:r>
          </a:p>
          <a:p>
            <a:pPr lvl="1"/>
            <a:r>
              <a:rPr lang="en-US" altLang="ko-KR" dirty="0"/>
              <a:t>On a TLB miss, the hardware raises exception( trap handler ).</a:t>
            </a:r>
          </a:p>
          <a:p>
            <a:pPr lvl="2"/>
            <a:r>
              <a:rPr lang="en-US" altLang="ko-KR" b="1" u="sng" dirty="0"/>
              <a:t>Trap handler is code </a:t>
            </a:r>
            <a:r>
              <a:rPr lang="en-US" altLang="ko-KR" dirty="0"/>
              <a:t>within the OS that is written with the express purpose of </a:t>
            </a:r>
            <a:r>
              <a:rPr lang="en-US" altLang="ko-KR" dirty="0">
                <a:solidFill>
                  <a:schemeClr val="accent6"/>
                </a:solidFill>
              </a:rPr>
              <a:t>handling </a:t>
            </a:r>
            <a:r>
              <a:rPr lang="en-US" altLang="ko-KR" dirty="0" err="1">
                <a:solidFill>
                  <a:schemeClr val="accent6"/>
                </a:solidFill>
              </a:rPr>
              <a:t>TLB</a:t>
            </a:r>
            <a:r>
              <a:rPr lang="en-US" altLang="ko-KR" dirty="0">
                <a:solidFill>
                  <a:schemeClr val="accent6"/>
                </a:solidFill>
              </a:rPr>
              <a:t> miss.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677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Control Flow algorithm(OS Handled)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31867" y="1988840"/>
            <a:ext cx="7992888" cy="3647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1:	 VPN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VPN_MASK) &gt;&gt; SHIFT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2:	 (Success,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(VPN)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3:	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(Success == True)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TLB Hit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4:	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== True)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5:			Offset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OFFSET_MASK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6: 	 	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7:	 	 	Register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AccessMemory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8:	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9: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(PROTECTION_FAULT)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10:	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TLB Miss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11:		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TLB_MISS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933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A typical TLB might have 32,64, or 128 entries.</a:t>
            </a:r>
          </a:p>
          <a:p>
            <a:pPr lvl="1"/>
            <a:r>
              <a:rPr lang="en-US" altLang="ko-KR" dirty="0"/>
              <a:t>Hardware search the entire TLB in parallel to find the desired translation.</a:t>
            </a:r>
          </a:p>
          <a:p>
            <a:pPr lvl="1"/>
            <a:r>
              <a:rPr lang="en-US" altLang="ko-KR" dirty="0"/>
              <a:t>other bits: valid bits , protection bits, address-space identifier, dirty bit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999656" y="4001764"/>
            <a:ext cx="6154412" cy="792088"/>
            <a:chOff x="580855" y="2636912"/>
            <a:chExt cx="6154412" cy="792088"/>
          </a:xfrm>
          <a:effectLst/>
        </p:grpSpPr>
        <p:sp>
          <p:nvSpPr>
            <p:cNvPr id="6" name="직사각형 5"/>
            <p:cNvSpPr/>
            <p:nvPr/>
          </p:nvSpPr>
          <p:spPr>
            <a:xfrm>
              <a:off x="580855" y="2636912"/>
              <a:ext cx="6151386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0856" y="2636912"/>
              <a:ext cx="1830905" cy="792088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VPN</a:t>
              </a:r>
              <a:endParaRPr lang="ko-KR" altLang="en-US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1" y="2636912"/>
              <a:ext cx="2451298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PFN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63059" y="2636912"/>
              <a:ext cx="1872208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other bits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503712" y="4865860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Typical TLB entry look like this</a:t>
            </a:r>
          </a:p>
        </p:txBody>
      </p:sp>
    </p:spTree>
    <p:extLst>
      <p:ext uri="{BB962C8B-B14F-4D97-AF65-F5344CB8AC3E}">
        <p14:creationId xmlns:p14="http://schemas.microsoft.com/office/powerpoint/2010/main" val="1772134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effectLst/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063552" y="2344728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63552" y="4520203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6080" y="2848784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132709" y="1623014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78900" y="1695022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86788" y="20221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86788" y="2364532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44678" y="3279199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191699" y="2920671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14091" y="2582117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cxnSp>
        <p:nvCxnSpPr>
          <p:cNvPr id="27" name="Straight Arrow Connector 20"/>
          <p:cNvCxnSpPr>
            <a:stCxn id="7" idx="3"/>
          </p:cNvCxnSpPr>
          <p:nvPr/>
        </p:nvCxnSpPr>
        <p:spPr>
          <a:xfrm>
            <a:off x="3647729" y="2812780"/>
            <a:ext cx="1484981" cy="0"/>
          </a:xfrm>
          <a:prstGeom prst="straightConnector1">
            <a:avLst/>
          </a:prstGeom>
          <a:ln w="15875">
            <a:solidFill>
              <a:schemeClr val="tx2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59696" y="2488745"/>
            <a:ext cx="2003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access </a:t>
            </a:r>
            <a:r>
              <a:rPr lang="en-US" altLang="ko-KR" sz="1400" b="1" dirty="0" err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VPN10</a:t>
            </a:r>
            <a:endParaRPr lang="ko-KR" altLang="en-US" sz="1400" b="1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32709" y="4136217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178900" y="420822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186788" y="4535332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86788" y="487773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191699" y="5433874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14091" y="5095320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17491" y="5792402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6888088" y="3188608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꺾인 연결선 13"/>
          <p:cNvCxnSpPr>
            <a:stCxn id="19" idx="3"/>
          </p:cNvCxnSpPr>
          <p:nvPr/>
        </p:nvCxnSpPr>
        <p:spPr>
          <a:xfrm>
            <a:off x="6212830" y="2451107"/>
            <a:ext cx="675259" cy="1252719"/>
          </a:xfrm>
          <a:prstGeom prst="bentConnector3">
            <a:avLst/>
          </a:prstGeom>
          <a:ln w="1587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00056" y="2438222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Insert TLB Entry</a:t>
            </a:r>
            <a:endParaRPr lang="ko-KR" altLang="en-US" sz="1600" b="1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07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Address Translation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 - Language code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b="1" dirty="0"/>
              <a:t>Load</a:t>
            </a:r>
            <a:r>
              <a:rPr lang="en-US" altLang="ko-KR" dirty="0"/>
              <a:t> a value from memory</a:t>
            </a:r>
          </a:p>
          <a:p>
            <a:pPr lvl="1"/>
            <a:r>
              <a:rPr lang="en-US" altLang="ko-KR" b="1" dirty="0"/>
              <a:t>Increment </a:t>
            </a:r>
            <a:r>
              <a:rPr lang="en-US" altLang="ko-KR" dirty="0"/>
              <a:t>it by three</a:t>
            </a:r>
          </a:p>
          <a:p>
            <a:pPr lvl="1"/>
            <a:r>
              <a:rPr lang="en-US" altLang="ko-KR" b="1" dirty="0"/>
              <a:t>Store</a:t>
            </a:r>
            <a:r>
              <a:rPr lang="en-US" altLang="ko-KR" dirty="0"/>
              <a:t> the value back into memory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95119" y="2474893"/>
            <a:ext cx="7546726" cy="954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func()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x;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...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x = x +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this is the line of code we are interested in</a:t>
            </a:r>
          </a:p>
        </p:txBody>
      </p:sp>
    </p:spTree>
    <p:extLst>
      <p:ext uri="{BB962C8B-B14F-4D97-AF65-F5344CB8AC3E}">
        <p14:creationId xmlns:p14="http://schemas.microsoft.com/office/powerpoint/2010/main" val="831493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effectLst/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063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63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6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132709" y="1195118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78900" y="126712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86788" y="1594233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86788" y="19366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44678" y="2851303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191699" y="249277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14091" y="2154221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cxnSp>
        <p:nvCxnSpPr>
          <p:cNvPr id="27" name="Straight Arrow Connector 20"/>
          <p:cNvCxnSpPr/>
          <p:nvPr/>
        </p:nvCxnSpPr>
        <p:spPr>
          <a:xfrm>
            <a:off x="3647729" y="4581128"/>
            <a:ext cx="148498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132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178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186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86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191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14091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17491" y="5364506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6888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꺾인 연결선 13"/>
          <p:cNvCxnSpPr>
            <a:stCxn id="32" idx="3"/>
          </p:cNvCxnSpPr>
          <p:nvPr/>
        </p:nvCxnSpPr>
        <p:spPr>
          <a:xfrm flipV="1">
            <a:off x="6212830" y="3936319"/>
            <a:ext cx="675259" cy="600095"/>
          </a:xfrm>
          <a:prstGeom prst="bentConnector3">
            <a:avLst/>
          </a:prstGeom>
          <a:ln w="19050"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75521" y="3159080"/>
            <a:ext cx="1350211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Context</a:t>
            </a:r>
          </a:p>
          <a:p>
            <a:r>
              <a:rPr 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Switching</a:t>
            </a:r>
          </a:p>
        </p:txBody>
      </p:sp>
      <p:cxnSp>
        <p:nvCxnSpPr>
          <p:cNvPr id="36" name="구부러진 연결선 35"/>
          <p:cNvCxnSpPr/>
          <p:nvPr/>
        </p:nvCxnSpPr>
        <p:spPr>
          <a:xfrm rot="10800000" flipV="1">
            <a:off x="2050529" y="2384884"/>
            <a:ext cx="12700" cy="2175475"/>
          </a:xfrm>
          <a:prstGeom prst="curvedConnector3">
            <a:avLst>
              <a:gd name="adj1" fmla="val 2475000"/>
            </a:avLst>
          </a:prstGeom>
          <a:ln w="158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59696" y="4221088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access </a:t>
            </a:r>
            <a:r>
              <a:rPr lang="en-US" altLang="ko-KR" sz="1600" b="1" dirty="0" err="1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VPN10</a:t>
            </a:r>
            <a:endParaRPr lang="ko-KR" altLang="en-US" sz="1600" b="1" dirty="0">
              <a:solidFill>
                <a:srgbClr val="9BBB59">
                  <a:lumMod val="75000"/>
                </a:srgbClr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56040" y="4530606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Insert TLB Entry</a:t>
            </a:r>
            <a:endParaRPr lang="ko-KR" altLang="en-US" sz="1600" b="1" dirty="0">
              <a:solidFill>
                <a:srgbClr val="9BBB59">
                  <a:lumMod val="7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199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effectLst/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063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63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6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844678" y="1195119"/>
            <a:ext cx="1755379" cy="1963961"/>
            <a:chOff x="3320677" y="1195118"/>
            <a:chExt cx="1755379" cy="1963961"/>
          </a:xfrm>
        </p:grpSpPr>
        <p:sp>
          <p:nvSpPr>
            <p:cNvPr id="19" name="직사각형 18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 Memory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5132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178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186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86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191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14091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17491" y="5364506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6888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6873949" y="3100951"/>
            <a:ext cx="3614539" cy="33855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73949" y="3749837"/>
            <a:ext cx="3614539" cy="33855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734814" y="4637569"/>
            <a:ext cx="3825682" cy="880825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Can’t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Distinguish 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which entry is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meant for which process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29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Solve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8246" y="1284390"/>
            <a:ext cx="10515600" cy="4351338"/>
          </a:xfrm>
        </p:spPr>
        <p:txBody>
          <a:bodyPr/>
          <a:lstStyle/>
          <a:p>
            <a:r>
              <a:rPr lang="en-US" altLang="ko-KR" dirty="0"/>
              <a:t>Provide an address space identifier(ASID) field in the TLB.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5560" y="2426720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35560" y="4654313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6120" y="2838289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448339" y="1739574"/>
            <a:ext cx="1755379" cy="1963961"/>
            <a:chOff x="3320677" y="1195118"/>
            <a:chExt cx="1755379" cy="1963961"/>
          </a:xfrm>
        </p:grpSpPr>
        <p:sp>
          <p:nvSpPr>
            <p:cNvPr id="10" name="직사각형 9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 Memory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4763557" y="4270327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09748" y="434233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17636" y="4669442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17636" y="501184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22547" y="5567984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44939" y="5229430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48339" y="5926512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24" name="내용 개체 틀 5"/>
          <p:cNvGraphicFramePr>
            <a:graphicFrameLocks/>
          </p:cNvGraphicFramePr>
          <p:nvPr/>
        </p:nvGraphicFramePr>
        <p:xfrm>
          <a:off x="6780076" y="316169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" name="모서리가 둥근 직사각형 71"/>
          <p:cNvSpPr/>
          <p:nvPr/>
        </p:nvSpPr>
        <p:spPr>
          <a:xfrm>
            <a:off x="9643615" y="3140281"/>
            <a:ext cx="753645" cy="1695169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2431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LRU (Least Recently Used)</a:t>
            </a:r>
          </a:p>
          <a:p>
            <a:pPr lvl="1"/>
            <a:r>
              <a:rPr lang="en-US" altLang="ko-KR" dirty="0"/>
              <a:t>Evict an entry that has not recently been used.</a:t>
            </a:r>
          </a:p>
          <a:p>
            <a:pPr lvl="1"/>
            <a:r>
              <a:rPr lang="en-US" altLang="ko-KR" dirty="0"/>
              <a:t>Take advantage of </a:t>
            </a:r>
            <a:r>
              <a:rPr lang="en-US" altLang="ko-KR" i="1" dirty="0"/>
              <a:t>locality</a:t>
            </a:r>
            <a:r>
              <a:rPr lang="en-US" altLang="ko-KR" dirty="0"/>
              <a:t> in the memory-reference stream.</a:t>
            </a:r>
          </a:p>
          <a:p>
            <a:pPr marL="457200" lvl="1" indent="0">
              <a:buNone/>
            </a:pPr>
            <a:r>
              <a:rPr lang="en-US" dirty="0"/>
              <a:t>reference trace: 0, 1, 2, 3, 0, 1, 4, 0, 1, 2, 3, 4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Replacement Policy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4E6DFF4-654D-013C-37EC-8C43DC050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930" y="3695283"/>
            <a:ext cx="7033986" cy="316271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5DA7B38-4B0A-F011-CF74-1FDEE67DA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968" y="4058444"/>
            <a:ext cx="2924583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984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1738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4109" y="166762"/>
            <a:ext cx="10515600" cy="1325563"/>
          </a:xfrm>
        </p:spPr>
        <p:txBody>
          <a:bodyPr/>
          <a:lstStyle/>
          <a:p>
            <a:r>
              <a:rPr lang="en-US" altLang="ko-KR" dirty="0"/>
              <a:t>A Real TLB Entry</a:t>
            </a:r>
            <a:endParaRPr lang="ko-KR" altLang="en-US" dirty="0"/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idx="1"/>
          </p:nvPr>
        </p:nvGraphicFramePr>
        <p:xfrm>
          <a:off x="2453583" y="1822267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3" name="내용 개체 틀 11"/>
          <p:cNvGraphicFramePr>
            <a:graphicFrameLocks/>
          </p:cNvGraphicFramePr>
          <p:nvPr/>
        </p:nvGraphicFramePr>
        <p:xfrm>
          <a:off x="2453583" y="2182307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325791" y="1868838"/>
            <a:ext cx="50405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27902" y="1510768"/>
            <a:ext cx="2396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0  1  2  3  4  5  6  7  8  9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3643" y="1505149"/>
            <a:ext cx="5277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 11  …                     19     …                                  31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36153" y="1868838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30247" y="1862652"/>
            <a:ext cx="64807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ASID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17879" y="2229993"/>
            <a:ext cx="648072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26435" y="2223807"/>
            <a:ext cx="527848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33149" y="2223807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53963" y="2222905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50141" y="1124744"/>
            <a:ext cx="562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All 64 bits of this TLB entry(example of MIPS R4000)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/>
            </p:nvGraphicFramePr>
            <p:xfrm>
              <a:off x="2428583" y="2708920"/>
              <a:ext cx="7226653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20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446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44016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Flag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Content</a:t>
                          </a:r>
                          <a:endParaRPr lang="ko-KR" altLang="en-US" sz="12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4016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19-bit VPN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The rest reserved for the kernel.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24-bit PFN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Systems can support with up to 64GB of main memory(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b="0" i="1" dirty="0" smtClean="0">
                                      <a:latin typeface="Cambria Math"/>
                                    </a:rPr>
                                    <m:t>24</m:t>
                                  </m:r>
                                </m:sup>
                              </m:sSup>
                              <m:r>
                                <a:rPr lang="en-US" altLang="ko-KR" sz="1200" b="0" i="1" dirty="0" smtClean="0">
                                  <a:latin typeface="Cambria Math"/>
                                </a:rPr>
                                <m:t>∗4</m:t>
                              </m:r>
                              <m:r>
                                <a:rPr lang="en-US" altLang="ko-KR" sz="1200" b="0" i="1" dirty="0" smtClean="0">
                                  <a:latin typeface="Cambria Math"/>
                                </a:rPr>
                                <m:t>𝐾𝐵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 pages ).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657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Global bit(G)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Used for pages that are globally-shared among processes.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ASID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OS can use to distinguish between address spaces.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Coherence bit(C)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determine how a page is cached by the hardware.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57851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Dirty bit(D)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marking when the page has been written.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Valid bit(V)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tells the hardware if there is a valid translation present in the entry.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428583" y="2708920"/>
              <a:ext cx="7226653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20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446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Flag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Content</a:t>
                          </a:r>
                          <a:endParaRPr lang="ko-KR" altLang="en-US" sz="12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19-bit VPN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The rest reserved for the kernel.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24-bit PFN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40" t="-202222" r="-220" b="-5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Global bit(G)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Used for pages that are globally-shared among processes.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ASID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OS can use to distinguish between address spaces.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Coherence bit(C)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determine how a page is cached by the hardware.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Dirty bit(D)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marking when the page has been written.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Valid bit(V)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tells the hardware if there is a valid translation present in the entry.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063734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2708-7536-44DF-AD85-E7549CD9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Question1: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290BC-1EEE-4B38-B22D-4B4DEA81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967" y="155501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Consider the page reference string</a:t>
            </a:r>
          </a:p>
          <a:p>
            <a:r>
              <a:rPr lang="en-US" b="1" dirty="0"/>
              <a:t>3, 8, 2, 3, 9, 1, 6, 3, 8, 9, 3, 6, 2, 1, 3 </a:t>
            </a:r>
            <a:endParaRPr lang="en-US" dirty="0"/>
          </a:p>
          <a:p>
            <a:r>
              <a:rPr lang="en-US" dirty="0"/>
              <a:t>Find the number of page faults with LRU, where 5 page frames are present.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118423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35B7-63D1-4AD5-A4E7-83B62C3A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51F23-AEA2-47C3-92E3-2D802290D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Consider a machine with 64 MB physical memory and a 32-bit virtual address space. If the page size is 4KB, what is the approximate size of the page table?</a:t>
            </a:r>
          </a:p>
        </p:txBody>
      </p:sp>
    </p:spTree>
    <p:extLst>
      <p:ext uri="{BB962C8B-B14F-4D97-AF65-F5344CB8AC3E}">
        <p14:creationId xmlns:p14="http://schemas.microsoft.com/office/powerpoint/2010/main" val="15158344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068C-1B58-4990-8C81-D91F7F61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BAEFD-C5E1-4F51-BD5B-99FD01CB7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B8496-FD49-4E1E-8E5A-97612BD15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83" y="2604868"/>
            <a:ext cx="9993120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76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A0F3-4F06-4D14-95E3-557292DF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4930A-C5E6-4D96-B7B7-2EBB9EA98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physical memory size (in bytes) is doubled, how does the number of bits in each entry of the page table change?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507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2C3D-6A95-4951-BE45-2F7A72ED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AAB53-2249-48CE-AEEE-BCF0DC555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virtual memory size (in bytes) is doubled, how does the number of bits in each entry of the page table change?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1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Example: Address Translation(Cont.)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6877" y="1450487"/>
            <a:ext cx="10515600" cy="4351338"/>
          </a:xfrm>
        </p:spPr>
        <p:txBody>
          <a:bodyPr/>
          <a:lstStyle/>
          <a:p>
            <a:r>
              <a:rPr lang="en-US" altLang="ko-KR" dirty="0"/>
              <a:t>Assembly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Presume that the address of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‘x’</a:t>
            </a:r>
            <a:r>
              <a:rPr lang="en-US" altLang="ko-KR" dirty="0"/>
              <a:t> has been place in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altLang="ko-KR" dirty="0"/>
              <a:t> register.</a:t>
            </a:r>
          </a:p>
          <a:p>
            <a:pPr lvl="1"/>
            <a:r>
              <a:rPr lang="en-US" altLang="ko-KR" b="1" dirty="0"/>
              <a:t>Load</a:t>
            </a:r>
            <a:r>
              <a:rPr lang="en-US" altLang="ko-KR" dirty="0"/>
              <a:t> the value at that address into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altLang="ko-KR" dirty="0"/>
              <a:t> register.</a:t>
            </a:r>
          </a:p>
          <a:p>
            <a:pPr lvl="1"/>
            <a:r>
              <a:rPr lang="en-US" altLang="ko-KR" b="1" dirty="0"/>
              <a:t>Add</a:t>
            </a:r>
            <a:r>
              <a:rPr lang="en-US" altLang="ko-KR" dirty="0"/>
              <a:t> 3 to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cs typeface="Courier New" pitchFamily="49" charset="0"/>
              </a:rPr>
              <a:t>register.</a:t>
            </a:r>
          </a:p>
          <a:p>
            <a:pPr lvl="1"/>
            <a:r>
              <a:rPr lang="en-US" altLang="ko-KR" b="1" dirty="0">
                <a:cs typeface="Courier New" pitchFamily="49" charset="0"/>
              </a:rPr>
              <a:t>Store</a:t>
            </a:r>
            <a:r>
              <a:rPr lang="en-US" altLang="ko-KR" dirty="0">
                <a:cs typeface="Courier New" pitchFamily="49" charset="0"/>
              </a:rPr>
              <a:t> the value in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altLang="ko-KR" dirty="0">
                <a:cs typeface="Courier New" pitchFamily="49" charset="0"/>
              </a:rPr>
              <a:t> back into memory.</a:t>
            </a:r>
          </a:p>
          <a:p>
            <a:pPr lvl="1"/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95472" y="1556792"/>
            <a:ext cx="7546726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128 : movl 0x0(%ebx), %eax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load 0+ebx into eax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132 : addl $0x03, %eax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add 3 to eax register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135 : movl %eax, 0x0(%ebx)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store eax back to mem</a:t>
            </a:r>
          </a:p>
        </p:txBody>
      </p:sp>
    </p:spTree>
    <p:extLst>
      <p:ext uri="{BB962C8B-B14F-4D97-AF65-F5344CB8AC3E}">
        <p14:creationId xmlns:p14="http://schemas.microsoft.com/office/powerpoint/2010/main" val="35783236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5513-8112-4A84-BE5E-3325D12B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74D1B-139E-4FDF-BCF1-6100803B1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page size (in bytes) is doubled, how does the number of entries in the page map change?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65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00756-7DFA-4EB0-A322-88BC1B43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B33AA-CAD5-491F-BE2A-A87538006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you have a system with 8-bit virtual memory addresses, 8 pages of virtual memory, and 4 pages of physical memory. How large is each page? Assume memory is byte addressed.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1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5461" y="-107327"/>
            <a:ext cx="10515600" cy="1325563"/>
          </a:xfrm>
        </p:spPr>
        <p:txBody>
          <a:bodyPr/>
          <a:lstStyle/>
          <a:p>
            <a:r>
              <a:rPr lang="en-US" altLang="ko-KR" dirty="0"/>
              <a:t>Example: Address Translation(Cont.)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6666" y="880070"/>
            <a:ext cx="5725839" cy="550125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sz="1800" dirty="0"/>
              <a:t>Fetch instruction at address 128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800" dirty="0"/>
              <a:t>Execute this instruction (</a:t>
            </a:r>
            <a:r>
              <a:rPr lang="en-US" altLang="ko-KR" sz="1600" dirty="0"/>
              <a:t>load from address 15KB)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800" dirty="0"/>
              <a:t>Fetch instruction at address 132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800" dirty="0"/>
              <a:t>Execute this instruction (</a:t>
            </a:r>
            <a:r>
              <a:rPr lang="en-US" altLang="ko-KR" sz="1600" dirty="0"/>
              <a:t>no memory reference)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800" dirty="0"/>
              <a:t>Fetch the instruction at address 135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800" dirty="0"/>
              <a:t>Execute this instruction (s</a:t>
            </a:r>
            <a:r>
              <a:rPr lang="en-US" altLang="ko-KR" sz="1600" dirty="0"/>
              <a:t>tore to address 15 KB)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272986" y="889023"/>
            <a:ext cx="2382854" cy="5401900"/>
            <a:chOff x="441340" y="889023"/>
            <a:chExt cx="2382854" cy="5401900"/>
          </a:xfrm>
        </p:grpSpPr>
        <p:sp>
          <p:nvSpPr>
            <p:cNvPr id="40" name="직사각형 39"/>
            <p:cNvSpPr/>
            <p:nvPr/>
          </p:nvSpPr>
          <p:spPr>
            <a:xfrm>
              <a:off x="1142255" y="2585315"/>
              <a:ext cx="1681616" cy="2815722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42255" y="5401036"/>
              <a:ext cx="1681615" cy="7964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r>
                <a:rPr lang="en-US" altLang="ko-KR" sz="1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3000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</a:t>
              </a:r>
            </a:p>
          </p:txBody>
        </p:sp>
        <p:cxnSp>
          <p:nvCxnSpPr>
            <p:cNvPr id="42" name="직선 화살표 연결선 41"/>
            <p:cNvCxnSpPr>
              <a:stCxn id="41" idx="0"/>
            </p:cNvCxnSpPr>
            <p:nvPr/>
          </p:nvCxnSpPr>
          <p:spPr>
            <a:xfrm flipH="1" flipV="1">
              <a:off x="1982899" y="4779532"/>
              <a:ext cx="164" cy="621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40" idx="0"/>
            </p:cNvCxnSpPr>
            <p:nvPr/>
          </p:nvCxnSpPr>
          <p:spPr>
            <a:xfrm flipH="1">
              <a:off x="1982901" y="2585315"/>
              <a:ext cx="162" cy="5380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723114" y="4471753"/>
              <a:ext cx="863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stack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81719" y="3123346"/>
              <a:ext cx="863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heap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142255" y="1839742"/>
              <a:ext cx="1681617" cy="7455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1340" y="526876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42255" y="982487"/>
              <a:ext cx="1681939" cy="857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endPara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endPara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1340" y="598314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1340" y="562595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41340" y="889023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41340" y="1268238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41340" y="1674841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1340" y="2032031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1340" y="241124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06510" y="962331"/>
              <a:ext cx="642942" cy="553998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128</a:t>
              </a:r>
            </a:p>
            <a:p>
              <a:r>
                <a:rPr lang="en-US" altLang="ko-KR" sz="1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132</a:t>
              </a:r>
            </a:p>
            <a:p>
              <a:r>
                <a:rPr lang="en-US" altLang="ko-KR" sz="1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135</a:t>
              </a:r>
              <a:endPara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101943" y="966327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movl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0x0(%</a:t>
              </a:r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ebx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),%</a:t>
              </a:r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eax</a:t>
              </a:r>
              <a:endPara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Addl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0x03,%eax</a:t>
              </a:r>
            </a:p>
            <a:p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movl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%eax,0x0(%</a:t>
              </a:r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ebx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599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Relocation Address 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wants to place the process </a:t>
            </a:r>
            <a:r>
              <a:rPr lang="en-US" altLang="ko-KR" b="1" dirty="0"/>
              <a:t>somewhere else </a:t>
            </a:r>
            <a:r>
              <a:rPr lang="en-US" altLang="ko-KR" dirty="0"/>
              <a:t>in physical memory, not at address 0.</a:t>
            </a:r>
          </a:p>
          <a:p>
            <a:pPr lvl="1"/>
            <a:r>
              <a:rPr lang="en-US" altLang="ko-KR" dirty="0"/>
              <a:t>The address space start at address 0.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60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9238" y="-39714"/>
            <a:ext cx="10515600" cy="1325563"/>
          </a:xfrm>
        </p:spPr>
        <p:txBody>
          <a:bodyPr/>
          <a:lstStyle/>
          <a:p>
            <a:r>
              <a:rPr lang="en-US" altLang="ko-KR" dirty="0"/>
              <a:t>A Single Relocated Process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52177" y="2737446"/>
            <a:ext cx="1681939" cy="226175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52176" y="4999204"/>
            <a:ext cx="1681939" cy="796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8" name="직선 화살표 연결선 7"/>
          <p:cNvCxnSpPr>
            <a:stCxn id="6" idx="2"/>
          </p:cNvCxnSpPr>
          <p:nvPr/>
        </p:nvCxnSpPr>
        <p:spPr>
          <a:xfrm flipH="1" flipV="1">
            <a:off x="3893142" y="4581070"/>
            <a:ext cx="4" cy="41813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3893143" y="2572084"/>
            <a:ext cx="5" cy="61694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0769" y="4221438"/>
            <a:ext cx="624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0769" y="3304473"/>
            <a:ext cx="624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52178" y="1991874"/>
            <a:ext cx="1681939" cy="7455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052500" y="1134617"/>
            <a:ext cx="1681939" cy="857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Program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28722" y="560209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64673" y="980729"/>
            <a:ext cx="50699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59962" y="4316211"/>
            <a:ext cx="1681939" cy="128588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59640" y="2058160"/>
            <a:ext cx="1681939" cy="104425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159962" y="1124990"/>
            <a:ext cx="1681939" cy="9331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59046" y="103864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59046" y="188224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29722" y="278092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56040" y="416232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56040" y="544820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59962" y="2915415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159962" y="3315643"/>
            <a:ext cx="1681939" cy="800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(allocated                    but not in use)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159639" y="3115529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159962" y="4116097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35" name="직선 화살표 연결선 34"/>
          <p:cNvCxnSpPr>
            <a:stCxn id="32" idx="0"/>
          </p:cNvCxnSpPr>
          <p:nvPr/>
        </p:nvCxnSpPr>
        <p:spPr>
          <a:xfrm flipH="1">
            <a:off x="8000607" y="3315644"/>
            <a:ext cx="324" cy="17127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2" idx="2"/>
          </p:cNvCxnSpPr>
          <p:nvPr/>
        </p:nvCxnSpPr>
        <p:spPr>
          <a:xfrm flipH="1" flipV="1">
            <a:off x="8000607" y="3930185"/>
            <a:ext cx="324" cy="18591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/>
          <p:nvPr/>
        </p:nvCxnSpPr>
        <p:spPr>
          <a:xfrm>
            <a:off x="8942331" y="2982865"/>
            <a:ext cx="12700" cy="1255109"/>
          </a:xfrm>
          <a:prstGeom prst="bentConnector3">
            <a:avLst>
              <a:gd name="adj1" fmla="val 1050000"/>
            </a:avLst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flipV="1">
            <a:off x="9120336" y="2774463"/>
            <a:ext cx="400110" cy="16719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Relocated Process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95946" y="5833061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04113" y="5625301"/>
            <a:ext cx="1751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4734115" y="1134617"/>
            <a:ext cx="2425847" cy="1780798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4734438" y="4316212"/>
            <a:ext cx="2425200" cy="147941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98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3092" y="-9841"/>
            <a:ext cx="10515600" cy="1325563"/>
          </a:xfrm>
        </p:spPr>
        <p:txBody>
          <a:bodyPr/>
          <a:lstStyle/>
          <a:p>
            <a:r>
              <a:rPr lang="en-US" altLang="ko-KR" dirty="0"/>
              <a:t>Base and Bounds Register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28241" y="2737446"/>
            <a:ext cx="1681939" cy="226175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28240" y="4999204"/>
            <a:ext cx="1681939" cy="796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8" name="직선 화살표 연결선 7"/>
          <p:cNvCxnSpPr>
            <a:stCxn id="6" idx="2"/>
          </p:cNvCxnSpPr>
          <p:nvPr/>
        </p:nvCxnSpPr>
        <p:spPr>
          <a:xfrm flipH="1" flipV="1">
            <a:off x="4469206" y="4581070"/>
            <a:ext cx="4" cy="41813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4469207" y="2572084"/>
            <a:ext cx="5" cy="61694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56833" y="4221438"/>
            <a:ext cx="624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56833" y="3304473"/>
            <a:ext cx="624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8242" y="1991874"/>
            <a:ext cx="1681939" cy="7455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628564" y="1134617"/>
            <a:ext cx="1681939" cy="857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Program 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27648" y="5785520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1249" y="980729"/>
            <a:ext cx="50699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71930" y="4316211"/>
            <a:ext cx="1681939" cy="128588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71608" y="2058160"/>
            <a:ext cx="1681939" cy="104425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871930" y="1124990"/>
            <a:ext cx="1681939" cy="9331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28079" y="102467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28079" y="1868270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98755" y="276695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98755" y="414834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98755" y="543423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71930" y="2915415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871930" y="3315643"/>
            <a:ext cx="1681939" cy="800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(allocated                but not in use)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871607" y="3115529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871930" y="4116097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28" name="직선 화살표 연결선 27"/>
          <p:cNvCxnSpPr>
            <a:stCxn id="25" idx="0"/>
          </p:cNvCxnSpPr>
          <p:nvPr/>
        </p:nvCxnSpPr>
        <p:spPr>
          <a:xfrm flipH="1">
            <a:off x="7712575" y="3315644"/>
            <a:ext cx="324" cy="17127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5" idx="2"/>
          </p:cNvCxnSpPr>
          <p:nvPr/>
        </p:nvCxnSpPr>
        <p:spPr>
          <a:xfrm flipH="1" flipV="1">
            <a:off x="7712575" y="3930185"/>
            <a:ext cx="324" cy="18591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72010" y="5833061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75548" y="5625301"/>
            <a:ext cx="1668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310178" y="1134617"/>
            <a:ext cx="1561428" cy="17807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553868" y="2915415"/>
            <a:ext cx="63244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9213328" y="2756101"/>
            <a:ext cx="987129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32KB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080577" y="2448324"/>
            <a:ext cx="1264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base register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3056032" y="5795627"/>
            <a:ext cx="519688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012528" y="5636312"/>
            <a:ext cx="987129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16KB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52536" y="5317524"/>
            <a:ext cx="150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 register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310179" y="4316211"/>
            <a:ext cx="1561751" cy="14629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03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26957A1B5695F428881F8F4E4BEA20C" ma:contentTypeVersion="13" ma:contentTypeDescription="Opret et nyt dokument." ma:contentTypeScope="" ma:versionID="1b4b215696850eabd182c110b7782ab0">
  <xsd:schema xmlns:xsd="http://www.w3.org/2001/XMLSchema" xmlns:xs="http://www.w3.org/2001/XMLSchema" xmlns:p="http://schemas.microsoft.com/office/2006/metadata/properties" xmlns:ns3="0cefa769-e4b4-4a49-a94d-4bf5106cde4d" xmlns:ns4="207f0b5b-3c2e-4875-926b-3fee0b9f90e1" targetNamespace="http://schemas.microsoft.com/office/2006/metadata/properties" ma:root="true" ma:fieldsID="40fe54905778ea3807ab106785eeda9b" ns3:_="" ns4:_="">
    <xsd:import namespace="0cefa769-e4b4-4a49-a94d-4bf5106cde4d"/>
    <xsd:import namespace="207f0b5b-3c2e-4875-926b-3fee0b9f90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efa769-e4b4-4a49-a94d-4bf5106cd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7f0b5b-3c2e-4875-926b-3fee0b9f90e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B1B2D8-C272-48C5-B251-1C17C05C4E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efa769-e4b4-4a49-a94d-4bf5106cde4d"/>
    <ds:schemaRef ds:uri="207f0b5b-3c2e-4875-926b-3fee0b9f90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717C49-B140-4481-A061-C832499593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C88E94-E2E5-4355-A653-37A437E199F5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207f0b5b-3c2e-4875-926b-3fee0b9f90e1"/>
    <ds:schemaRef ds:uri="http://schemas.openxmlformats.org/package/2006/metadata/core-properties"/>
    <ds:schemaRef ds:uri="0cefa769-e4b4-4a49-a94d-4bf5106cde4d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5766</TotalTime>
  <Words>3027</Words>
  <Application>Microsoft Office PowerPoint</Application>
  <PresentationFormat>Widescreen</PresentationFormat>
  <Paragraphs>906</Paragraphs>
  <Slides>51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맑은 고딕</vt:lpstr>
      <vt:lpstr>Arial</vt:lpstr>
      <vt:lpstr>Calibri</vt:lpstr>
      <vt:lpstr>Calibri Light</vt:lpstr>
      <vt:lpstr>Cambria Math</vt:lpstr>
      <vt:lpstr>Courier</vt:lpstr>
      <vt:lpstr>Courier New</vt:lpstr>
      <vt:lpstr>Wingdings</vt:lpstr>
      <vt:lpstr>Office Theme</vt:lpstr>
      <vt:lpstr>Virtual memory</vt:lpstr>
      <vt:lpstr>Memory Virtualizing with Efficiency and Control</vt:lpstr>
      <vt:lpstr>Address Translation</vt:lpstr>
      <vt:lpstr>Example: Address Translation </vt:lpstr>
      <vt:lpstr>Example: Address Translation(Cont.)</vt:lpstr>
      <vt:lpstr>Example: Address Translation(Cont.)</vt:lpstr>
      <vt:lpstr>Relocation Address Space</vt:lpstr>
      <vt:lpstr>A Single Relocated Process </vt:lpstr>
      <vt:lpstr>Base and Bounds Register</vt:lpstr>
      <vt:lpstr>Dynamic (Hardware base) Relocation</vt:lpstr>
      <vt:lpstr>Relocation and Address Translation</vt:lpstr>
      <vt:lpstr>Two ways of Bounds Register</vt:lpstr>
      <vt:lpstr>OS Issues for Memory Virtualizing</vt:lpstr>
      <vt:lpstr>OS Issues: When a Process Starts Running</vt:lpstr>
      <vt:lpstr>OS Issues: When a Process Is Terminated</vt:lpstr>
      <vt:lpstr>OS Issues: When Context Switch Occurs</vt:lpstr>
      <vt:lpstr>What are the challenges of the pervious approach? </vt:lpstr>
      <vt:lpstr>Paging</vt:lpstr>
      <vt:lpstr>Concept of Paging</vt:lpstr>
      <vt:lpstr>Advantages Of Paging</vt:lpstr>
      <vt:lpstr>Example: A Simple Paging</vt:lpstr>
      <vt:lpstr>Address Translation</vt:lpstr>
      <vt:lpstr>Example: Address Translation</vt:lpstr>
      <vt:lpstr>Where Are Page Tables Stored?</vt:lpstr>
      <vt:lpstr>Example: Page Table in Kernel Physical Memory</vt:lpstr>
      <vt:lpstr>What Is In The Page Table?</vt:lpstr>
      <vt:lpstr>Common Flags Of Page Table Entry</vt:lpstr>
      <vt:lpstr>Example: x86 Page Table Entry</vt:lpstr>
      <vt:lpstr>Paging: Too Slow</vt:lpstr>
      <vt:lpstr>Translation Lookaside Buffers</vt:lpstr>
      <vt:lpstr>TLB</vt:lpstr>
      <vt:lpstr>TLB</vt:lpstr>
      <vt:lpstr>Example: Accessing An Array</vt:lpstr>
      <vt:lpstr>Locality</vt:lpstr>
      <vt:lpstr>Who Handles The TLB Miss?</vt:lpstr>
      <vt:lpstr>Who Handles The TLB Miss? (Cont.)</vt:lpstr>
      <vt:lpstr>TLB Control Flow algorithm(OS Handled)</vt:lpstr>
      <vt:lpstr>TLB entry</vt:lpstr>
      <vt:lpstr>TLB Issue: Context Switching</vt:lpstr>
      <vt:lpstr>TLB Issue: Context Switching</vt:lpstr>
      <vt:lpstr>TLB Issue: Context Switching</vt:lpstr>
      <vt:lpstr>To Solve Problem</vt:lpstr>
      <vt:lpstr>TLB Replacement Policy</vt:lpstr>
      <vt:lpstr>A Real TLB Entry</vt:lpstr>
      <vt:lpstr>Question1: </vt:lpstr>
      <vt:lpstr>Question 2: </vt:lpstr>
      <vt:lpstr>Question 3: </vt:lpstr>
      <vt:lpstr>Question 4</vt:lpstr>
      <vt:lpstr>Question 5</vt:lpstr>
      <vt:lpstr>Question 6</vt:lpstr>
      <vt:lpstr>Question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memory</dc:title>
  <dc:creator>Peyman Pahlevani</dc:creator>
  <cp:lastModifiedBy>Lasse Drongesen</cp:lastModifiedBy>
  <cp:revision>5</cp:revision>
  <dcterms:created xsi:type="dcterms:W3CDTF">2022-04-04T09:17:30Z</dcterms:created>
  <dcterms:modified xsi:type="dcterms:W3CDTF">2024-06-10T16:57:17Z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0x010100126957A1B5695F428881F8F4E4BEA20C</vt:lpwstr>
  </property>
</Properties>
</file>