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4C4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4715"/>
  </p:normalViewPr>
  <p:slideViewPr>
    <p:cSldViewPr snapToGrid="0" snapToObjects="1">
      <p:cViewPr>
        <p:scale>
          <a:sx n="86" d="100"/>
          <a:sy n="86" d="100"/>
        </p:scale>
        <p:origin x="174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6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4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9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5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6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7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3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1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rcRect b="18416"/>
          <a:stretch/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49" y="20150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Влияние восточных </a:t>
            </a:r>
            <a:r>
              <a:rPr lang="en-US" dirty="0" smtClean="0">
                <a:latin typeface="HanziPen TC" charset="-120"/>
                <a:ea typeface="HanziPen TC" charset="-120"/>
                <a:cs typeface="HanziPen TC" charset="-120"/>
              </a:rPr>
              <a:t/>
            </a:r>
            <a:br>
              <a:rPr lang="en-US" dirty="0" smtClean="0">
                <a:latin typeface="HanziPen TC" charset="-120"/>
                <a:ea typeface="HanziPen TC" charset="-120"/>
                <a:cs typeface="HanziPen TC" charset="-120"/>
              </a:rPr>
            </a:br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культурных практик </a:t>
            </a:r>
            <a:r>
              <a:rPr lang="en-US" dirty="0" smtClean="0">
                <a:latin typeface="HanziPen TC" charset="-120"/>
                <a:ea typeface="HanziPen TC" charset="-120"/>
                <a:cs typeface="HanziPen TC" charset="-120"/>
              </a:rPr>
              <a:t/>
            </a:r>
            <a:br>
              <a:rPr lang="en-US" dirty="0" smtClean="0">
                <a:latin typeface="HanziPen TC" charset="-120"/>
                <a:ea typeface="HanziPen TC" charset="-120"/>
                <a:cs typeface="HanziPen TC" charset="-120"/>
              </a:rPr>
            </a:br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на эффект мигания внимания и на эффект Струпа</a:t>
            </a:r>
            <a:endParaRPr lang="ru-RU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9235" y="4879557"/>
            <a:ext cx="8673427" cy="1024715"/>
          </a:xfrm>
        </p:spPr>
        <p:txBody>
          <a:bodyPr/>
          <a:lstStyle/>
          <a:p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Краткий обзор некоторых современных исследований</a:t>
            </a:r>
            <a:endParaRPr lang="ru-RU"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55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040007" cy="4351338"/>
          </a:xfrm>
        </p:spPr>
        <p:txBody>
          <a:bodyPr/>
          <a:lstStyle/>
          <a:p>
            <a:r>
              <a:rPr lang="ru-RU" dirty="0" smtClean="0"/>
              <a:t>17 из 17 практиков показали лучший результат </a:t>
            </a:r>
            <a:r>
              <a:rPr lang="en-US" dirty="0" smtClean="0"/>
              <a:t>p=0.029</a:t>
            </a:r>
          </a:p>
          <a:p>
            <a:r>
              <a:rPr lang="en-US" dirty="0" smtClean="0"/>
              <a:t>16 </a:t>
            </a:r>
            <a:r>
              <a:rPr lang="ru-RU" dirty="0" smtClean="0"/>
              <a:t>из</a:t>
            </a:r>
            <a:r>
              <a:rPr lang="en-US" dirty="0" smtClean="0"/>
              <a:t> </a:t>
            </a:r>
            <a:r>
              <a:rPr lang="ru-RU" dirty="0" smtClean="0"/>
              <a:t>23 представителей контрольной группы улучшили результат</a:t>
            </a: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082455" y="5433848"/>
            <a:ext cx="746235" cy="114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38" y="3280737"/>
            <a:ext cx="5118538" cy="329320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92" y="3016251"/>
            <a:ext cx="2748012" cy="38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Возможная интерпретация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 мигания внимания обусловлен особенностями политики распределения ресурса: на задачу распознания первой цифры уходит слишком много ресурса</a:t>
            </a:r>
          </a:p>
          <a:p>
            <a:r>
              <a:rPr lang="ru-RU" dirty="0" smtClean="0"/>
              <a:t>Медитировавшие способны распределять ресурс равномернее</a:t>
            </a:r>
          </a:p>
          <a:p>
            <a:r>
              <a:rPr lang="ru-RU" dirty="0" smtClean="0"/>
              <a:t>Об этом свидетельствует запись ВП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46" y="3780601"/>
            <a:ext cx="3689133" cy="27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Наше исследование подтверждает идею о том, что </a:t>
            </a:r>
            <a:r>
              <a:rPr lang="ru-RU" dirty="0" smtClean="0"/>
              <a:t>пластичность психических функций на уровне мозга существует </a:t>
            </a:r>
            <a:r>
              <a:rPr lang="ru-RU" dirty="0"/>
              <a:t>на протяжении всей жизни, и иллюстрирует полезность систематической психической </a:t>
            </a:r>
            <a:r>
              <a:rPr lang="ru-RU" dirty="0" smtClean="0"/>
              <a:t>тренировки»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4C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#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Исследование монахов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31" y="2055813"/>
            <a:ext cx="7570060" cy="3355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6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Испытуемые и методика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 smtClean="0"/>
              <a:t>25 буддийских монахов</a:t>
            </a:r>
          </a:p>
          <a:p>
            <a:r>
              <a:rPr lang="ru-RU" dirty="0" smtClean="0"/>
              <a:t>25 </a:t>
            </a:r>
            <a:r>
              <a:rPr lang="ru-RU" dirty="0" err="1" smtClean="0"/>
              <a:t>немедитирующих</a:t>
            </a:r>
            <a:endParaRPr lang="ru-RU" dirty="0" smtClean="0"/>
          </a:p>
          <a:p>
            <a:r>
              <a:rPr lang="en-US" dirty="0"/>
              <a:t>Kentucky Inventory of Mindfulness Skills (KIMS) </a:t>
            </a:r>
            <a:r>
              <a:rPr lang="mr-IN" dirty="0" smtClean="0"/>
              <a:t>–</a:t>
            </a:r>
            <a:r>
              <a:rPr lang="ru-RU" dirty="0" smtClean="0"/>
              <a:t> определение уровня осознанности</a:t>
            </a:r>
          </a:p>
          <a:p>
            <a:r>
              <a:rPr lang="ru-RU" dirty="0" smtClean="0"/>
              <a:t>проверялся эффект Струпа (процент ошибок)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082455" y="5433848"/>
            <a:ext cx="746235" cy="114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3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2934" y="1369107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82455" y="5433848"/>
            <a:ext cx="746235" cy="114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05" y="3425547"/>
            <a:ext cx="5039660" cy="654871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29" y="0"/>
            <a:ext cx="5491896" cy="3425547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56424"/>
            <a:ext cx="118872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rcRect b="18416"/>
          <a:stretch/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6870" y="1821564"/>
            <a:ext cx="9678260" cy="372479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Чтобы наслаждаться хорошим здоровьем, чтобы создать истинное счастье для своей семьи, чтобы принести мир всем, нужно сначала обуздать и контролировать свой собственный ум. Если человек может управлять своим сознанием, то он сможет найти путь к Просветлению и вся мудрость и добродетель, естественно, придут к нему.</a:t>
            </a:r>
            <a:endParaRPr lang="ru-RU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840051" y="3683962"/>
            <a:ext cx="3612435" cy="70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(с</a:t>
            </a:r>
            <a:r>
              <a:rPr lang="ru-RU" smtClean="0">
                <a:latin typeface="HanziPen TC" charset="-120"/>
                <a:ea typeface="HanziPen TC" charset="-120"/>
                <a:cs typeface="HanziPen TC" charset="-120"/>
              </a:rPr>
              <a:t>) Гаутама Будда</a:t>
            </a:r>
            <a:endParaRPr lang="ru-RU" dirty="0" smtClean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2417261" y="4916968"/>
            <a:ext cx="7357478" cy="70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r-IN" dirty="0" smtClean="0">
                <a:latin typeface="HanziPen TC" charset="-120"/>
                <a:ea typeface="HanziPen TC" charset="-120"/>
                <a:cs typeface="HanziPen TC" charset="-120"/>
              </a:rPr>
              <a:t>...</a:t>
            </a:r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 или пара слов о буддийской науке</a:t>
            </a:r>
            <a:endParaRPr lang="ru-RU" dirty="0" smtClean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82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1534510"/>
          </a:xfrm>
          <a:prstGeom prst="rect">
            <a:avLst/>
          </a:prstGeom>
          <a:solidFill>
            <a:srgbClr val="ECE4C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Пара слов о «культурной 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</a:rPr>
              <a:t>нейронауке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»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88688"/>
            <a:ext cx="10515600" cy="4351338"/>
          </a:xfrm>
        </p:spPr>
        <p:txBody>
          <a:bodyPr/>
          <a:lstStyle/>
          <a:p>
            <a:r>
              <a:rPr lang="ru-RU" dirty="0" smtClean="0"/>
              <a:t>Новое направление когнитивных исследований на стыке экспериментальной психологии, </a:t>
            </a:r>
            <a:r>
              <a:rPr lang="ru-RU" dirty="0" err="1" smtClean="0"/>
              <a:t>нейронаук</a:t>
            </a:r>
            <a:r>
              <a:rPr lang="ru-RU" dirty="0" smtClean="0"/>
              <a:t>, культурной антропологии и генетики</a:t>
            </a:r>
          </a:p>
          <a:p>
            <a:r>
              <a:rPr lang="ru-RU" dirty="0" smtClean="0"/>
              <a:t>Одна из линий </a:t>
            </a:r>
            <a:r>
              <a:rPr lang="mr-IN" dirty="0" smtClean="0"/>
              <a:t>–</a:t>
            </a:r>
            <a:r>
              <a:rPr lang="ru-RU" dirty="0" smtClean="0"/>
              <a:t> изучение структурной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Maguire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et al., 2000)</a:t>
            </a:r>
            <a:r>
              <a:rPr lang="ru-RU" dirty="0" smtClean="0"/>
              <a:t> и функциональной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Hanakawa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et al., 2003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dirty="0" smtClean="0"/>
              <a:t>пластичности мозга при освоении различных форм культурного опыта</a:t>
            </a:r>
          </a:p>
          <a:p>
            <a:pPr marL="0" indent="0">
              <a:buNone/>
            </a:pPr>
            <a:r>
              <a:rPr lang="ru-RU" b="1" dirty="0" smtClean="0"/>
              <a:t>Идеи</a:t>
            </a:r>
          </a:p>
          <a:p>
            <a:r>
              <a:rPr lang="ru-RU" dirty="0" err="1" smtClean="0"/>
              <a:t>Нейропластичность</a:t>
            </a:r>
            <a:r>
              <a:rPr lang="ru-RU" dirty="0" smtClean="0"/>
              <a:t> (ФС и опыт)</a:t>
            </a:r>
          </a:p>
          <a:p>
            <a:r>
              <a:rPr lang="ru-RU" dirty="0" err="1" smtClean="0"/>
              <a:t>Коэволюция</a:t>
            </a:r>
            <a:r>
              <a:rPr lang="ru-RU" dirty="0" smtClean="0"/>
              <a:t> генов и культуры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2152" y="6311900"/>
            <a:ext cx="106916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>
                <a:solidFill>
                  <a:srgbClr val="222222"/>
                </a:solidFill>
                <a:latin typeface="Arial" charset="0"/>
              </a:rPr>
              <a:t>Фаликман</a:t>
            </a:r>
            <a:r>
              <a:rPr lang="ru-RU" sz="1100" dirty="0">
                <a:solidFill>
                  <a:srgbClr val="222222"/>
                </a:solidFill>
                <a:latin typeface="Arial" charset="0"/>
              </a:rPr>
              <a:t> М. В., </a:t>
            </a:r>
            <a:r>
              <a:rPr lang="ru-RU" sz="1100" dirty="0" err="1">
                <a:solidFill>
                  <a:srgbClr val="222222"/>
                </a:solidFill>
                <a:latin typeface="Arial" charset="0"/>
              </a:rPr>
              <a:t>Коул</a:t>
            </a:r>
            <a:r>
              <a:rPr lang="ru-RU" sz="1100" dirty="0">
                <a:solidFill>
                  <a:srgbClr val="222222"/>
                </a:solidFill>
                <a:latin typeface="Arial" charset="0"/>
              </a:rPr>
              <a:t> М. «Культурная революция» в когнитивной науке: от нейронной пластичности до генетических механизмов приобретения культурного опыта //Культурно-историческая психология. – 2014. – Т. 10. – №. 3. – С. 4-18.</a:t>
            </a:r>
            <a:endParaRPr lang="ru-RU" sz="11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46" y="4443601"/>
            <a:ext cx="2159999" cy="1620868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14" y="4443601"/>
            <a:ext cx="2412210" cy="186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730" y="365125"/>
            <a:ext cx="330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Парадигма исследований или</a:t>
            </a:r>
            <a:r>
              <a:rPr lang="mr-IN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4C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#1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До и после 3х месячного 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</a:rPr>
              <a:t>ретрита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28" y="2559844"/>
            <a:ext cx="96266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2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8282152" y="0"/>
            <a:ext cx="3909848" cy="6858000"/>
          </a:xfrm>
          <a:prstGeom prst="rect">
            <a:avLst/>
          </a:prstGeom>
          <a:solidFill>
            <a:srgbClr val="ECE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0" y="0"/>
            <a:ext cx="3594100" cy="2895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Иша</a:t>
            </a:r>
            <a:r>
              <a:rPr lang="ru-RU" dirty="0" smtClean="0"/>
              <a:t>-йога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72" y="2151446"/>
            <a:ext cx="3331881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838200" y="1690688"/>
            <a:ext cx="64559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3х месячные </a:t>
            </a:r>
            <a:r>
              <a:rPr lang="ru-RU" dirty="0" err="1" smtClean="0"/>
              <a:t>ретриты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Включает многие практики </a:t>
            </a:r>
            <a:r>
              <a:rPr lang="ru-RU" dirty="0" err="1" smtClean="0"/>
              <a:t>крийя</a:t>
            </a:r>
            <a:r>
              <a:rPr lang="ru-RU" dirty="0" smtClean="0"/>
              <a:t>-йоги:</a:t>
            </a:r>
          </a:p>
          <a:p>
            <a:r>
              <a:rPr lang="en-US" i="1" dirty="0" err="1" smtClean="0"/>
              <a:t>Lingasanchalana</a:t>
            </a:r>
            <a:r>
              <a:rPr lang="ru-RU" i="1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сосредоточение внимания на одной точке</a:t>
            </a:r>
          </a:p>
          <a:p>
            <a:r>
              <a:rPr lang="en-US" i="1" dirty="0" err="1" smtClean="0"/>
              <a:t>Samyama</a:t>
            </a:r>
            <a:r>
              <a:rPr lang="ru-RU" i="1" dirty="0" smtClean="0"/>
              <a:t> </a:t>
            </a:r>
            <a:r>
              <a:rPr lang="mr-IN" i="1" dirty="0" smtClean="0"/>
              <a:t>–</a:t>
            </a:r>
            <a:r>
              <a:rPr lang="ru-RU" i="1" dirty="0" smtClean="0"/>
              <a:t> </a:t>
            </a:r>
            <a:r>
              <a:rPr lang="ru-RU" dirty="0" smtClean="0"/>
              <a:t>наблюдение за дыханием </a:t>
            </a:r>
          </a:p>
          <a:p>
            <a:r>
              <a:rPr lang="en-US" i="1" dirty="0" err="1" smtClean="0"/>
              <a:t>Shoonya</a:t>
            </a:r>
            <a:r>
              <a:rPr lang="ru-RU" i="1" dirty="0" smtClean="0"/>
              <a:t> </a:t>
            </a:r>
            <a:r>
              <a:rPr lang="mr-IN" i="1" dirty="0" smtClean="0"/>
              <a:t>–</a:t>
            </a:r>
            <a:r>
              <a:rPr lang="ru-RU" i="1" dirty="0" smtClean="0"/>
              <a:t> </a:t>
            </a:r>
            <a:r>
              <a:rPr lang="ru-RU" dirty="0" err="1" smtClean="0"/>
              <a:t>недеяние</a:t>
            </a:r>
            <a:r>
              <a:rPr lang="ru-RU" dirty="0" smtClean="0"/>
              <a:t> и самотрансценденция</a:t>
            </a:r>
          </a:p>
          <a:p>
            <a:pPr marL="0" indent="0">
              <a:buNone/>
            </a:pPr>
            <a:r>
              <a:rPr lang="ru-RU" dirty="0" smtClean="0"/>
              <a:t>и </a:t>
            </a:r>
            <a:r>
              <a:rPr lang="ru-RU" dirty="0" err="1" smtClean="0"/>
              <a:t>асаны</a:t>
            </a:r>
            <a:r>
              <a:rPr lang="ru-RU" dirty="0" smtClean="0"/>
              <a:t> из </a:t>
            </a:r>
            <a:r>
              <a:rPr lang="ru-RU" dirty="0" err="1" smtClean="0"/>
              <a:t>хатха</a:t>
            </a:r>
            <a:r>
              <a:rPr lang="ru-RU" dirty="0" smtClean="0"/>
              <a:t>-йоги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Испытуемые и методика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Иша</a:t>
            </a:r>
            <a:r>
              <a:rPr lang="ru-RU" dirty="0" smtClean="0"/>
              <a:t>-центр в США</a:t>
            </a:r>
          </a:p>
          <a:p>
            <a:r>
              <a:rPr lang="ru-RU" dirty="0" smtClean="0"/>
              <a:t>82 испытуемых, прошедших исследование до и после </a:t>
            </a:r>
            <a:r>
              <a:rPr lang="ru-RU" dirty="0" err="1" smtClean="0"/>
              <a:t>ретрита</a:t>
            </a:r>
            <a:endParaRPr lang="ru-RU" dirty="0" smtClean="0"/>
          </a:p>
          <a:p>
            <a:r>
              <a:rPr lang="en-US" dirty="0" smtClean="0"/>
              <a:t>mean </a:t>
            </a:r>
            <a:r>
              <a:rPr lang="en-US" dirty="0"/>
              <a:t>age: 37.5 years </a:t>
            </a:r>
            <a:r>
              <a:rPr lang="en-US" dirty="0" smtClean="0"/>
              <a:t>old</a:t>
            </a:r>
            <a:r>
              <a:rPr lang="en-US" dirty="0"/>
              <a:t>; max: 63; min: 21, ± </a:t>
            </a:r>
            <a:r>
              <a:rPr lang="en-US" dirty="0" smtClean="0"/>
              <a:t>9.4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4"/>
          <a:stretch/>
        </p:blipFill>
        <p:spPr>
          <a:xfrm>
            <a:off x="2967422" y="3642790"/>
            <a:ext cx="5651062" cy="29311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082455" y="5433848"/>
            <a:ext cx="746235" cy="114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344835"/>
            <a:ext cx="5157787" cy="823912"/>
          </a:xfrm>
        </p:spPr>
        <p:txBody>
          <a:bodyPr/>
          <a:lstStyle/>
          <a:p>
            <a:r>
              <a:rPr lang="ru-RU" dirty="0" smtClean="0"/>
              <a:t>Эффект Струпа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>
          <a:xfrm>
            <a:off x="6172200" y="1344835"/>
            <a:ext cx="5183188" cy="823912"/>
          </a:xfrm>
        </p:spPr>
        <p:txBody>
          <a:bodyPr/>
          <a:lstStyle/>
          <a:p>
            <a:r>
              <a:rPr lang="ru-RU" dirty="0" smtClean="0"/>
              <a:t>Мигание внимания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>
          <a:xfrm>
            <a:off x="6172200" y="2168747"/>
            <a:ext cx="5183188" cy="3684588"/>
          </a:xfrm>
        </p:spPr>
        <p:txBody>
          <a:bodyPr/>
          <a:lstStyle/>
          <a:p>
            <a:r>
              <a:rPr lang="en-US" dirty="0" smtClean="0"/>
              <a:t>short </a:t>
            </a:r>
            <a:r>
              <a:rPr lang="ru-RU" dirty="0" smtClean="0"/>
              <a:t>59</a:t>
            </a:r>
            <a:r>
              <a:rPr lang="en-US" dirty="0" smtClean="0"/>
              <a:t>% vs </a:t>
            </a:r>
            <a:r>
              <a:rPr lang="ru-RU" dirty="0" smtClean="0"/>
              <a:t>70</a:t>
            </a:r>
            <a:r>
              <a:rPr lang="en-US" dirty="0" smtClean="0"/>
              <a:t>% </a:t>
            </a:r>
            <a:r>
              <a:rPr lang="ru-RU" dirty="0" smtClean="0"/>
              <a:t>(</a:t>
            </a:r>
            <a:r>
              <a:rPr lang="en-US" dirty="0" smtClean="0"/>
              <a:t>p&lt;0.0001)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839788" y="2168747"/>
            <a:ext cx="5157787" cy="3684588"/>
          </a:xfrm>
        </p:spPr>
        <p:txBody>
          <a:bodyPr/>
          <a:lstStyle/>
          <a:p>
            <a:r>
              <a:rPr lang="en-US" i="1" dirty="0" smtClean="0"/>
              <a:t>p</a:t>
            </a:r>
            <a:r>
              <a:rPr lang="en-US" dirty="0"/>
              <a:t> &lt; 0.05, 86.5% correct responses at pre-test vs. 87.4% correct response at </a:t>
            </a:r>
            <a:r>
              <a:rPr lang="en-US" dirty="0" smtClean="0"/>
              <a:t>post-test</a:t>
            </a:r>
            <a:endParaRPr lang="ru-RU" dirty="0" smtClean="0"/>
          </a:p>
          <a:p>
            <a:r>
              <a:rPr lang="ru-RU" dirty="0" smtClean="0"/>
              <a:t>нет разницы во времени </a:t>
            </a:r>
            <a:r>
              <a:rPr lang="en-US" dirty="0" smtClean="0"/>
              <a:t>R</a:t>
            </a:r>
            <a:endParaRPr lang="ru-RU" dirty="0"/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53" y="4210512"/>
            <a:ext cx="2859690" cy="2189055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799" y="4039557"/>
            <a:ext cx="2391131" cy="23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Возможная интерпретация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 мигания внимания обусловлен паузами между отдельными актами восприятия</a:t>
            </a:r>
          </a:p>
          <a:p>
            <a:r>
              <a:rPr lang="ru-RU" dirty="0" smtClean="0"/>
              <a:t>Медитирующие способны объединить разрозненные акты в единую деятельность</a:t>
            </a:r>
          </a:p>
          <a:p>
            <a:r>
              <a:rPr lang="ru-RU" dirty="0" smtClean="0"/>
              <a:t>подобное снижение эффекта мигания внимания наблюдалось при укрупнении стимулов в осмысленные слова, и здесь прослеживаются аналогии на другом уровне</a:t>
            </a:r>
          </a:p>
          <a:p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20109" y="6176963"/>
            <a:ext cx="108571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>
                <a:solidFill>
                  <a:srgbClr val="222222"/>
                </a:solidFill>
                <a:latin typeface="Arial" charset="0"/>
              </a:rPr>
              <a:t>Фаликман</a:t>
            </a:r>
            <a:r>
              <a:rPr lang="ru-RU" sz="1100" dirty="0">
                <a:solidFill>
                  <a:srgbClr val="222222"/>
                </a:solidFill>
                <a:latin typeface="Arial" charset="0"/>
              </a:rPr>
              <a:t> М. В. Перцептивные единицы и языковое опосредствование зрительного внимания //Культурно-историческая психология. – 2012. – №. 3. – С. 3-11.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0822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4C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#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Распределение ресурсов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24" y="2619265"/>
            <a:ext cx="934720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9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Испытуемые и методика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697717" cy="4351338"/>
          </a:xfrm>
        </p:spPr>
        <p:txBody>
          <a:bodyPr/>
          <a:lstStyle/>
          <a:p>
            <a:r>
              <a:rPr lang="ru-RU" dirty="0" smtClean="0"/>
              <a:t>17 человек до и после 3х месячного </a:t>
            </a:r>
            <a:r>
              <a:rPr lang="ru-RU" dirty="0" err="1" smtClean="0"/>
              <a:t>ретрита</a:t>
            </a:r>
            <a:r>
              <a:rPr lang="ru-RU" dirty="0" smtClean="0"/>
              <a:t> </a:t>
            </a:r>
            <a:r>
              <a:rPr lang="ru-RU" dirty="0" err="1" smtClean="0"/>
              <a:t>Випассана</a:t>
            </a:r>
            <a:endParaRPr lang="ru-RU" dirty="0" smtClean="0"/>
          </a:p>
          <a:p>
            <a:r>
              <a:rPr lang="ru-RU" dirty="0" smtClean="0"/>
              <a:t>23 человека, медитировавших по 20 минут ежедневно</a:t>
            </a:r>
          </a:p>
          <a:p>
            <a:r>
              <a:rPr lang="en-US" dirty="0"/>
              <a:t>Barre Insight Meditation Society</a:t>
            </a: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082455" y="5433848"/>
            <a:ext cx="746235" cy="114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3" y="1539871"/>
            <a:ext cx="4222949" cy="531813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38" y="4854904"/>
            <a:ext cx="3314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474</Words>
  <Application>Microsoft Macintosh PowerPoint</Application>
  <PresentationFormat>Широкоэкранный</PresentationFormat>
  <Paragraphs>56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HanziPen TC</vt:lpstr>
      <vt:lpstr>Mangal</vt:lpstr>
      <vt:lpstr>Arial</vt:lpstr>
      <vt:lpstr>Тема Office</vt:lpstr>
      <vt:lpstr>Влияние восточных  культурных практик  на эффект мигания внимания и на эффект Струпа</vt:lpstr>
      <vt:lpstr>Пара слов о «культурной нейронауке»</vt:lpstr>
      <vt:lpstr>#1 До и после 3х месячного ретрита</vt:lpstr>
      <vt:lpstr>Иша-йога</vt:lpstr>
      <vt:lpstr>Испытуемые и методика</vt:lpstr>
      <vt:lpstr>Результаты</vt:lpstr>
      <vt:lpstr>Возможная интерпретация</vt:lpstr>
      <vt:lpstr>#2 Распределение ресурсов</vt:lpstr>
      <vt:lpstr>Испытуемые и методика</vt:lpstr>
      <vt:lpstr>Результаты</vt:lpstr>
      <vt:lpstr>Возможная интерпретация</vt:lpstr>
      <vt:lpstr>Презентация PowerPoint</vt:lpstr>
      <vt:lpstr>#3 Исследование монахов</vt:lpstr>
      <vt:lpstr>Испытуемые и методика</vt:lpstr>
      <vt:lpstr>Результаты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культурных практик на эффект мигания внимания и на эффект Струпа</dc:title>
  <dc:creator>гЛЕБ Ласьков</dc:creator>
  <cp:lastModifiedBy>гЛЕБ Ласьков</cp:lastModifiedBy>
  <cp:revision>25</cp:revision>
  <dcterms:created xsi:type="dcterms:W3CDTF">2017-12-16T16:42:21Z</dcterms:created>
  <dcterms:modified xsi:type="dcterms:W3CDTF">2017-12-16T22:10:47Z</dcterms:modified>
</cp:coreProperties>
</file>