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3" r:id="rId5"/>
    <p:sldId id="275" r:id="rId6"/>
    <p:sldId id="280" r:id="rId7"/>
    <p:sldId id="277" r:id="rId8"/>
    <p:sldId id="281" r:id="rId9"/>
    <p:sldId id="282" r:id="rId10"/>
    <p:sldId id="279" r:id="rId11"/>
    <p:sldId id="283" r:id="rId12"/>
    <p:sldId id="284" r:id="rId13"/>
    <p:sldId id="276" r:id="rId14"/>
    <p:sldId id="278" r:id="rId15"/>
    <p:sldId id="285" r:id="rId16"/>
    <p:sldId id="286" r:id="rId17"/>
    <p:sldId id="287" r:id="rId18"/>
    <p:sldId id="288" r:id="rId19"/>
    <p:sldId id="274"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21D92-6FB1-45BC-AEAF-B451197DD9E3}" v="7" dt="2024-05-05T15:05:23.638"/>
    <p1510:client id="{CDC69636-9BBD-4349-9315-769ABA535B6F}" v="950" dt="2024-05-05T00:05:44.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p:scale>
          <a:sx n="100" d="100"/>
          <a:sy n="100" d="100"/>
        </p:scale>
        <p:origin x="-845" y="5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5/5/2024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5/5/2024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095994" y="1021810"/>
            <a:ext cx="6400800" cy="3396444"/>
          </a:xfrm>
        </p:spPr>
        <p:txBody>
          <a:bodyPr>
            <a:normAutofit fontScale="90000"/>
          </a:bodyPr>
          <a:lstStyle/>
          <a:p>
            <a:r>
              <a:rPr lang="en-US" dirty="0"/>
              <a:t>Corona Virus Analysis</a:t>
            </a:r>
            <a:br>
              <a:rPr lang="en-US" dirty="0"/>
            </a:br>
            <a:r>
              <a:rPr lang="en-US" dirty="0">
                <a:cs typeface="Arial"/>
              </a:rPr>
              <a:t>with SQL</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5746082" y="5401658"/>
            <a:ext cx="7106991" cy="426977"/>
          </a:xfrm>
        </p:spPr>
        <p:txBody>
          <a:bodyPr vert="horz" lIns="91440" tIns="45720" rIns="91440" bIns="45720" rtlCol="0" anchor="t">
            <a:noAutofit/>
          </a:bodyPr>
          <a:lstStyle/>
          <a:p>
            <a:r>
              <a:rPr lang="en-US" b="0" i="1" dirty="0">
                <a:latin typeface="Bookman Old Style"/>
                <a:ea typeface="+mn-lt"/>
                <a:cs typeface="+mn-lt"/>
              </a:rPr>
              <a:t>Deriving Insights from Dataset</a:t>
            </a:r>
            <a:endParaRPr lang="en-US" b="0" i="1">
              <a:latin typeface="Bookman Old Style"/>
              <a:cs typeface="Arial"/>
            </a:endParaRP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a:xfrm>
            <a:off x="890634" y="1076519"/>
            <a:ext cx="10416211" cy="1260017"/>
          </a:xfrm>
        </p:spPr>
        <p:txBody>
          <a:bodyPr/>
          <a:lstStyle/>
          <a:p>
            <a:pPr algn="ctr"/>
            <a:r>
              <a:rPr lang="en-US" sz="3200" dirty="0">
                <a:ea typeface="+mj-lt"/>
                <a:cs typeface="+mj-lt"/>
              </a:rPr>
              <a:t>total number of case </a:t>
            </a:r>
            <a:br>
              <a:rPr lang="en-US" sz="3200" dirty="0">
                <a:ea typeface="+mj-lt"/>
                <a:cs typeface="+mj-lt"/>
              </a:rPr>
            </a:br>
            <a:r>
              <a:rPr lang="en-US" sz="3200" dirty="0">
                <a:ea typeface="+mj-lt"/>
                <a:cs typeface="+mj-lt"/>
              </a:rPr>
              <a:t>of confirmed, deaths, recovered</a:t>
            </a:r>
            <a:br>
              <a:rPr lang="en-US" sz="3200" dirty="0">
                <a:ea typeface="+mj-lt"/>
                <a:cs typeface="+mj-lt"/>
              </a:rPr>
            </a:br>
            <a:r>
              <a:rPr lang="en-US" sz="3200" dirty="0">
                <a:ea typeface="+mj-lt"/>
                <a:cs typeface="+mj-lt"/>
              </a:rPr>
              <a:t>each month</a:t>
            </a:r>
            <a:endParaRPr lang="en-US" sz="3200">
              <a:cs typeface="Arial"/>
            </a:endParaRPr>
          </a:p>
        </p:txBody>
      </p:sp>
      <p:sp>
        <p:nvSpPr>
          <p:cNvPr id="12" name="Footer Placeholder 11">
            <a:extLst>
              <a:ext uri="{FF2B5EF4-FFF2-40B4-BE49-F238E27FC236}">
                <a16:creationId xmlns:a16="http://schemas.microsoft.com/office/drawing/2014/main" id="{CEED6286-6851-6DDB-6D9B-9B02A607B361}"/>
              </a:ext>
            </a:extLst>
          </p:cNvPr>
          <p:cNvSpPr>
            <a:spLocks noGrp="1"/>
          </p:cNvSpPr>
          <p:nvPr>
            <p:ph type="ftr" sz="quarter" idx="11"/>
          </p:nvPr>
        </p:nvSpPr>
        <p:spPr>
          <a:xfrm>
            <a:off x="411480" y="301752"/>
            <a:ext cx="2447234" cy="384754"/>
          </a:xfrm>
        </p:spPr>
        <p:txBody>
          <a:bodyPr/>
          <a:lstStyle/>
          <a:p>
            <a:r>
              <a:rPr lang="en-US" sz="1800" b="1" i="1" dirty="0">
                <a:solidFill>
                  <a:schemeClr val="accent4"/>
                </a:solidFill>
                <a:latin typeface="Bookman Old Style"/>
              </a:rPr>
              <a:t>Questions 10</a:t>
            </a:r>
            <a:endParaRPr lang="en-US" sz="1800" dirty="0">
              <a:solidFill>
                <a:schemeClr val="accent4"/>
              </a:solidFill>
              <a:latin typeface="Bookman Old Style"/>
            </a:endParaRPr>
          </a:p>
          <a:p>
            <a:endParaRPr lang="en-US" dirty="0">
              <a:solidFill>
                <a:schemeClr val="accent4"/>
              </a:solidFill>
              <a:cs typeface="Arial"/>
            </a:endParaRP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19" name="Picture 18" descr="A screenshot of a graph&#10;&#10;Description automatically generated">
            <a:extLst>
              <a:ext uri="{FF2B5EF4-FFF2-40B4-BE49-F238E27FC236}">
                <a16:creationId xmlns:a16="http://schemas.microsoft.com/office/drawing/2014/main" id="{3C9C2BAA-D4F2-F97A-6CB5-1F2EB894E8FA}"/>
              </a:ext>
            </a:extLst>
          </p:cNvPr>
          <p:cNvPicPr>
            <a:picLocks noChangeAspect="1"/>
          </p:cNvPicPr>
          <p:nvPr/>
        </p:nvPicPr>
        <p:blipFill>
          <a:blip r:embed="rId2"/>
          <a:stretch>
            <a:fillRect/>
          </a:stretch>
        </p:blipFill>
        <p:spPr>
          <a:xfrm>
            <a:off x="5590761" y="2843495"/>
            <a:ext cx="6086475" cy="3114675"/>
          </a:xfrm>
          <a:prstGeom prst="rect">
            <a:avLst/>
          </a:prstGeom>
        </p:spPr>
      </p:pic>
      <p:pic>
        <p:nvPicPr>
          <p:cNvPr id="20" name="Picture 19" descr="A computer screen with text&#10;&#10;Description automatically generated">
            <a:extLst>
              <a:ext uri="{FF2B5EF4-FFF2-40B4-BE49-F238E27FC236}">
                <a16:creationId xmlns:a16="http://schemas.microsoft.com/office/drawing/2014/main" id="{FB55E617-2133-431F-3675-0AAEF482D371}"/>
              </a:ext>
            </a:extLst>
          </p:cNvPr>
          <p:cNvPicPr>
            <a:picLocks noChangeAspect="1"/>
          </p:cNvPicPr>
          <p:nvPr/>
        </p:nvPicPr>
        <p:blipFill>
          <a:blip r:embed="rId3"/>
          <a:stretch>
            <a:fillRect/>
          </a:stretch>
        </p:blipFill>
        <p:spPr>
          <a:xfrm>
            <a:off x="416960" y="3401943"/>
            <a:ext cx="4897644" cy="1997765"/>
          </a:xfrm>
          <a:prstGeom prst="rect">
            <a:avLst/>
          </a:prstGeom>
        </p:spPr>
      </p:pic>
    </p:spTree>
    <p:extLst>
      <p:ext uri="{BB962C8B-B14F-4D97-AF65-F5344CB8AC3E}">
        <p14:creationId xmlns:p14="http://schemas.microsoft.com/office/powerpoint/2010/main" val="327464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6891572" y="1178339"/>
            <a:ext cx="3874493" cy="821359"/>
          </a:xfrm>
        </p:spPr>
        <p:txBody>
          <a:bodyPr/>
          <a:lstStyle/>
          <a:p>
            <a:pPr algn="ctr"/>
            <a:r>
              <a:rPr lang="en-US" sz="1600" b="1" i="1" dirty="0">
                <a:solidFill>
                  <a:schemeClr val="accent2">
                    <a:lumMod val="75000"/>
                  </a:schemeClr>
                </a:solidFill>
                <a:latin typeface="Bookman Old Style"/>
                <a:ea typeface="+mj-lt"/>
                <a:cs typeface="+mj-lt"/>
              </a:rPr>
              <a:t>Check how corona virus spread out with respect to confirmed case </a:t>
            </a:r>
            <a:br>
              <a:rPr lang="en-US" sz="1600" b="1" i="1" dirty="0">
                <a:latin typeface="Bookman Old Style"/>
                <a:ea typeface="+mj-lt"/>
                <a:cs typeface="+mj-lt"/>
              </a:rPr>
            </a:br>
            <a:endParaRPr lang="en-US" sz="1600" b="1" i="1">
              <a:solidFill>
                <a:schemeClr val="accent2">
                  <a:lumMod val="75000"/>
                </a:schemeClr>
              </a:solidFill>
              <a:latin typeface="Bookman Old Style"/>
              <a:cs typeface="Arial"/>
            </a:endParaRP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a:xfrm>
            <a:off x="411480" y="301752"/>
            <a:ext cx="2634973" cy="373711"/>
          </a:xfrm>
        </p:spPr>
        <p:txBody>
          <a:bodyPr/>
          <a:lstStyle/>
          <a:p>
            <a:r>
              <a:rPr lang="en-US" sz="1800" b="1" i="1" dirty="0">
                <a:solidFill>
                  <a:schemeClr val="accent4"/>
                </a:solidFill>
                <a:latin typeface="Bookman Old Style"/>
              </a:rPr>
              <a:t>Questions 11 &amp; 12</a:t>
            </a:r>
            <a:endParaRPr lang="en-US" sz="1800" dirty="0">
              <a:solidFill>
                <a:schemeClr val="accent4"/>
              </a:solidFill>
              <a:latin typeface="Bookman Old Style"/>
            </a:endParaRPr>
          </a:p>
          <a:p>
            <a:endParaRPr lang="en-US" dirty="0">
              <a:cs typeface="Arial"/>
            </a:endParaRP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11</a:t>
            </a:fld>
            <a:endParaRPr lang="en-US"/>
          </a:p>
        </p:txBody>
      </p:sp>
      <p:pic>
        <p:nvPicPr>
          <p:cNvPr id="3" name="Picture 2" descr="A screen shot of a computer code&#10;&#10;Description automatically generated">
            <a:extLst>
              <a:ext uri="{FF2B5EF4-FFF2-40B4-BE49-F238E27FC236}">
                <a16:creationId xmlns:a16="http://schemas.microsoft.com/office/drawing/2014/main" id="{0259F87C-51A1-1373-E108-2733CAECDA3A}"/>
              </a:ext>
            </a:extLst>
          </p:cNvPr>
          <p:cNvPicPr>
            <a:picLocks noChangeAspect="1"/>
          </p:cNvPicPr>
          <p:nvPr/>
        </p:nvPicPr>
        <p:blipFill>
          <a:blip r:embed="rId2"/>
          <a:stretch>
            <a:fillRect/>
          </a:stretch>
        </p:blipFill>
        <p:spPr>
          <a:xfrm>
            <a:off x="6710708" y="2148164"/>
            <a:ext cx="4248150" cy="145732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6C8823BB-243D-5DAB-D3BD-311DB40F97D6}"/>
              </a:ext>
            </a:extLst>
          </p:cNvPr>
          <p:cNvPicPr>
            <a:picLocks noChangeAspect="1"/>
          </p:cNvPicPr>
          <p:nvPr/>
        </p:nvPicPr>
        <p:blipFill>
          <a:blip r:embed="rId3"/>
          <a:stretch>
            <a:fillRect/>
          </a:stretch>
        </p:blipFill>
        <p:spPr>
          <a:xfrm>
            <a:off x="5907294" y="3807445"/>
            <a:ext cx="6096000" cy="587150"/>
          </a:xfrm>
          <a:prstGeom prst="rect">
            <a:avLst/>
          </a:prstGeom>
        </p:spPr>
      </p:pic>
      <p:sp>
        <p:nvSpPr>
          <p:cNvPr id="5" name="TextBox 4">
            <a:extLst>
              <a:ext uri="{FF2B5EF4-FFF2-40B4-BE49-F238E27FC236}">
                <a16:creationId xmlns:a16="http://schemas.microsoft.com/office/drawing/2014/main" id="{562CCDFC-F127-834E-E78C-26A74C49437D}"/>
              </a:ext>
            </a:extLst>
          </p:cNvPr>
          <p:cNvSpPr txBox="1"/>
          <p:nvPr/>
        </p:nvSpPr>
        <p:spPr>
          <a:xfrm>
            <a:off x="1069008" y="2460487"/>
            <a:ext cx="423406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cap="all" dirty="0">
                <a:solidFill>
                  <a:schemeClr val="accent2">
                    <a:lumMod val="75000"/>
                  </a:schemeClr>
                </a:solidFill>
                <a:latin typeface="Bookman Old Style"/>
              </a:rPr>
              <a:t>CHECK HOW CORONA VIRUS SPREAD OUT WITH RESPECT TO RECOVERED CASE</a:t>
            </a:r>
            <a:r>
              <a:rPr lang="en-US" sz="1600" b="1" dirty="0">
                <a:solidFill>
                  <a:schemeClr val="accent2">
                    <a:lumMod val="75000"/>
                  </a:schemeClr>
                </a:solidFill>
                <a:latin typeface="Bookman Old Style"/>
              </a:rPr>
              <a:t>​</a:t>
            </a:r>
            <a:r>
              <a:rPr lang="en-US" sz="1600" b="1" dirty="0">
                <a:solidFill>
                  <a:schemeClr val="accent2">
                    <a:lumMod val="75000"/>
                  </a:schemeClr>
                </a:solidFill>
                <a:latin typeface="Bookman Old Style"/>
                <a:cs typeface="Arial"/>
              </a:rPr>
              <a:t>​</a:t>
            </a:r>
            <a:endParaRPr lang="en-US"/>
          </a:p>
        </p:txBody>
      </p:sp>
      <p:pic>
        <p:nvPicPr>
          <p:cNvPr id="6" name="Picture 5" descr="A screen shot of a computer code&#10;&#10;Description automatically generated">
            <a:extLst>
              <a:ext uri="{FF2B5EF4-FFF2-40B4-BE49-F238E27FC236}">
                <a16:creationId xmlns:a16="http://schemas.microsoft.com/office/drawing/2014/main" id="{444E8355-E74D-870A-15CE-508B201CA143}"/>
              </a:ext>
            </a:extLst>
          </p:cNvPr>
          <p:cNvPicPr>
            <a:picLocks noChangeAspect="1"/>
          </p:cNvPicPr>
          <p:nvPr/>
        </p:nvPicPr>
        <p:blipFill>
          <a:blip r:embed="rId4"/>
          <a:stretch>
            <a:fillRect/>
          </a:stretch>
        </p:blipFill>
        <p:spPr>
          <a:xfrm>
            <a:off x="1008822" y="3427274"/>
            <a:ext cx="4343400" cy="1571625"/>
          </a:xfrm>
          <a:prstGeom prst="rect">
            <a:avLst/>
          </a:prstGeom>
        </p:spPr>
      </p:pic>
      <p:pic>
        <p:nvPicPr>
          <p:cNvPr id="7" name="Picture 6" descr="A screenshot of a graph&#10;&#10;Description automatically generated">
            <a:extLst>
              <a:ext uri="{FF2B5EF4-FFF2-40B4-BE49-F238E27FC236}">
                <a16:creationId xmlns:a16="http://schemas.microsoft.com/office/drawing/2014/main" id="{724514B5-0A3D-1C59-DE6D-0D997DFBF093}"/>
              </a:ext>
            </a:extLst>
          </p:cNvPr>
          <p:cNvPicPr>
            <a:picLocks noChangeAspect="1"/>
          </p:cNvPicPr>
          <p:nvPr/>
        </p:nvPicPr>
        <p:blipFill>
          <a:blip r:embed="rId5"/>
          <a:stretch>
            <a:fillRect/>
          </a:stretch>
        </p:blipFill>
        <p:spPr>
          <a:xfrm>
            <a:off x="260626" y="5230122"/>
            <a:ext cx="6096000" cy="568494"/>
          </a:xfrm>
          <a:prstGeom prst="rect">
            <a:avLst/>
          </a:prstGeom>
        </p:spPr>
      </p:pic>
    </p:spTree>
    <p:extLst>
      <p:ext uri="{BB962C8B-B14F-4D97-AF65-F5344CB8AC3E}">
        <p14:creationId xmlns:p14="http://schemas.microsoft.com/office/powerpoint/2010/main" val="7384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59AB4E-7BEF-35FB-1B26-D22D4E85DA8E}"/>
              </a:ext>
            </a:extLst>
          </p:cNvPr>
          <p:cNvSpPr>
            <a:spLocks noGrp="1"/>
          </p:cNvSpPr>
          <p:nvPr>
            <p:ph type="ftr" sz="quarter" idx="11"/>
          </p:nvPr>
        </p:nvSpPr>
        <p:spPr/>
        <p:txBody>
          <a:bodyPr/>
          <a:lstStyle/>
          <a:p>
            <a:r>
              <a:rPr lang="en-US" sz="1800" b="1" i="1" dirty="0">
                <a:solidFill>
                  <a:schemeClr val="accent4"/>
                </a:solidFill>
                <a:latin typeface="Bookman Old Style"/>
              </a:rPr>
              <a:t>Questions 13</a:t>
            </a:r>
            <a:endParaRPr lang="en-US" sz="1800" dirty="0">
              <a:solidFill>
                <a:srgbClr val="000000"/>
              </a:solidFill>
              <a:latin typeface="Bookman Old Style"/>
            </a:endParaRPr>
          </a:p>
        </p:txBody>
      </p:sp>
      <p:sp>
        <p:nvSpPr>
          <p:cNvPr id="3" name="Slide Number Placeholder 2">
            <a:extLst>
              <a:ext uri="{FF2B5EF4-FFF2-40B4-BE49-F238E27FC236}">
                <a16:creationId xmlns:a16="http://schemas.microsoft.com/office/drawing/2014/main" id="{A1760C99-0DFC-3CD9-02A7-5648E40C92CA}"/>
              </a:ext>
            </a:extLst>
          </p:cNvPr>
          <p:cNvSpPr>
            <a:spLocks noGrp="1"/>
          </p:cNvSpPr>
          <p:nvPr>
            <p:ph type="sldNum" sz="quarter" idx="12"/>
          </p:nvPr>
        </p:nvSpPr>
        <p:spPr/>
        <p:txBody>
          <a:bodyPr/>
          <a:lstStyle/>
          <a:p>
            <a:fld id="{5BFCF61C-3B18-4C03-8326-CC3B32D710C9}" type="slidenum">
              <a:rPr lang="en-US" noProof="0" smtClean="0"/>
              <a:pPr/>
              <a:t>12</a:t>
            </a:fld>
            <a:endParaRPr lang="en-US" noProof="0"/>
          </a:p>
        </p:txBody>
      </p:sp>
      <p:sp>
        <p:nvSpPr>
          <p:cNvPr id="13" name="TextBox 12">
            <a:extLst>
              <a:ext uri="{FF2B5EF4-FFF2-40B4-BE49-F238E27FC236}">
                <a16:creationId xmlns:a16="http://schemas.microsoft.com/office/drawing/2014/main" id="{A81D2A1B-C409-3F4D-216A-205B186E1EEA}"/>
              </a:ext>
            </a:extLst>
          </p:cNvPr>
          <p:cNvSpPr txBox="1"/>
          <p:nvPr/>
        </p:nvSpPr>
        <p:spPr>
          <a:xfrm>
            <a:off x="7043530" y="3586922"/>
            <a:ext cx="43224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i="1" cap="all" dirty="0">
                <a:solidFill>
                  <a:schemeClr val="accent2">
                    <a:lumMod val="75000"/>
                  </a:schemeClr>
                </a:solidFill>
                <a:latin typeface="Bookman Old Style"/>
              </a:rPr>
              <a:t>CHECK HOW CORONA VIRUS </a:t>
            </a:r>
            <a:endParaRPr lang="en-US" sz="1600" b="1" i="1">
              <a:solidFill>
                <a:schemeClr val="accent2">
                  <a:lumMod val="75000"/>
                </a:schemeClr>
              </a:solidFill>
              <a:latin typeface="Bookman Old Style"/>
              <a:cs typeface="Arial"/>
            </a:endParaRPr>
          </a:p>
          <a:p>
            <a:pPr algn="ctr"/>
            <a:r>
              <a:rPr lang="en-US" sz="1600" b="1" i="1" cap="all" dirty="0">
                <a:solidFill>
                  <a:schemeClr val="accent2">
                    <a:lumMod val="75000"/>
                  </a:schemeClr>
                </a:solidFill>
                <a:latin typeface="Bookman Old Style"/>
              </a:rPr>
              <a:t>SPREAD OUT WITH RESPECT TO DEATH CASE PER MONTH</a:t>
            </a:r>
            <a:r>
              <a:rPr lang="en-US" sz="1600" b="1" i="1" dirty="0">
                <a:solidFill>
                  <a:schemeClr val="accent2">
                    <a:lumMod val="75000"/>
                  </a:schemeClr>
                </a:solidFill>
                <a:latin typeface="Bookman Old Style"/>
              </a:rPr>
              <a:t>​</a:t>
            </a:r>
            <a:endParaRPr lang="en-US" sz="1600" b="1" i="1">
              <a:solidFill>
                <a:schemeClr val="accent2">
                  <a:lumMod val="75000"/>
                </a:schemeClr>
              </a:solidFill>
              <a:latin typeface="Bookman Old Style"/>
              <a:cs typeface="Arial"/>
            </a:endParaRPr>
          </a:p>
        </p:txBody>
      </p:sp>
      <p:pic>
        <p:nvPicPr>
          <p:cNvPr id="4" name="Picture 3" descr="A computer screen with text&#10;&#10;Description automatically generated">
            <a:extLst>
              <a:ext uri="{FF2B5EF4-FFF2-40B4-BE49-F238E27FC236}">
                <a16:creationId xmlns:a16="http://schemas.microsoft.com/office/drawing/2014/main" id="{BFF4CA14-729A-F8A7-3191-723DC8780F08}"/>
              </a:ext>
            </a:extLst>
          </p:cNvPr>
          <p:cNvPicPr>
            <a:picLocks noChangeAspect="1"/>
          </p:cNvPicPr>
          <p:nvPr/>
        </p:nvPicPr>
        <p:blipFill>
          <a:blip r:embed="rId2"/>
          <a:stretch>
            <a:fillRect/>
          </a:stretch>
        </p:blipFill>
        <p:spPr>
          <a:xfrm>
            <a:off x="578540" y="3768655"/>
            <a:ext cx="4519267" cy="2600601"/>
          </a:xfrm>
          <a:prstGeom prst="rect">
            <a:avLst/>
          </a:prstGeom>
        </p:spPr>
      </p:pic>
      <p:pic>
        <p:nvPicPr>
          <p:cNvPr id="5" name="Picture 4" descr="A screenshot of a graph&#10;&#10;Description automatically generated">
            <a:extLst>
              <a:ext uri="{FF2B5EF4-FFF2-40B4-BE49-F238E27FC236}">
                <a16:creationId xmlns:a16="http://schemas.microsoft.com/office/drawing/2014/main" id="{E106593F-0481-B431-8BAE-BBE61D603EBD}"/>
              </a:ext>
            </a:extLst>
          </p:cNvPr>
          <p:cNvPicPr>
            <a:picLocks noChangeAspect="1"/>
          </p:cNvPicPr>
          <p:nvPr/>
        </p:nvPicPr>
        <p:blipFill>
          <a:blip r:embed="rId3"/>
          <a:stretch>
            <a:fillRect/>
          </a:stretch>
        </p:blipFill>
        <p:spPr>
          <a:xfrm>
            <a:off x="3662432" y="436286"/>
            <a:ext cx="6769651" cy="2853115"/>
          </a:xfrm>
          <a:prstGeom prst="rect">
            <a:avLst/>
          </a:prstGeom>
        </p:spPr>
      </p:pic>
    </p:spTree>
    <p:extLst>
      <p:ext uri="{BB962C8B-B14F-4D97-AF65-F5344CB8AC3E}">
        <p14:creationId xmlns:p14="http://schemas.microsoft.com/office/powerpoint/2010/main" val="195834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A98929-5737-E26A-E337-652961C6538E}"/>
              </a:ext>
            </a:extLst>
          </p:cNvPr>
          <p:cNvSpPr>
            <a:spLocks noGrp="1"/>
          </p:cNvSpPr>
          <p:nvPr>
            <p:ph type="ftr" sz="quarter" idx="11"/>
          </p:nvPr>
        </p:nvSpPr>
        <p:spPr>
          <a:xfrm>
            <a:off x="411480" y="301752"/>
            <a:ext cx="2502452" cy="130755"/>
          </a:xfrm>
        </p:spPr>
        <p:txBody>
          <a:bodyPr/>
          <a:lstStyle/>
          <a:p>
            <a:r>
              <a:rPr lang="en-US" sz="1800" b="1" i="1" dirty="0">
                <a:solidFill>
                  <a:schemeClr val="accent4"/>
                </a:solidFill>
                <a:latin typeface="Bookman Old Style"/>
              </a:rPr>
              <a:t>Questions 14 &amp; 15</a:t>
            </a:r>
            <a:endParaRPr lang="en-US" dirty="0"/>
          </a:p>
        </p:txBody>
      </p:sp>
      <p:sp>
        <p:nvSpPr>
          <p:cNvPr id="3" name="Slide Number Placeholder 2">
            <a:extLst>
              <a:ext uri="{FF2B5EF4-FFF2-40B4-BE49-F238E27FC236}">
                <a16:creationId xmlns:a16="http://schemas.microsoft.com/office/drawing/2014/main" id="{7B4935A5-0485-5B07-A622-9A2207742210}"/>
              </a:ext>
            </a:extLst>
          </p:cNvPr>
          <p:cNvSpPr>
            <a:spLocks noGrp="1"/>
          </p:cNvSpPr>
          <p:nvPr>
            <p:ph type="sldNum" sz="quarter" idx="12"/>
          </p:nvPr>
        </p:nvSpPr>
        <p:spPr/>
        <p:txBody>
          <a:bodyPr/>
          <a:lstStyle/>
          <a:p>
            <a:fld id="{5BFCF61C-3B18-4C03-8326-CC3B32D710C9}" type="slidenum">
              <a:rPr lang="en-US" noProof="0" smtClean="0"/>
              <a:t>13</a:t>
            </a:fld>
            <a:endParaRPr lang="en-US" noProof="0"/>
          </a:p>
        </p:txBody>
      </p:sp>
      <p:sp>
        <p:nvSpPr>
          <p:cNvPr id="5" name="Text Placeholder 4">
            <a:extLst>
              <a:ext uri="{FF2B5EF4-FFF2-40B4-BE49-F238E27FC236}">
                <a16:creationId xmlns:a16="http://schemas.microsoft.com/office/drawing/2014/main" id="{059D8345-4BB4-4816-A3FF-5855CF0F69F5}"/>
              </a:ext>
            </a:extLst>
          </p:cNvPr>
          <p:cNvSpPr>
            <a:spLocks noGrp="1"/>
          </p:cNvSpPr>
          <p:nvPr>
            <p:ph type="body" sz="quarter" idx="13"/>
          </p:nvPr>
        </p:nvSpPr>
        <p:spPr>
          <a:xfrm>
            <a:off x="947397" y="1600510"/>
            <a:ext cx="3669217" cy="863469"/>
          </a:xfrm>
        </p:spPr>
        <p:txBody>
          <a:bodyPr vert="horz" lIns="91440" tIns="45720" rIns="91440" bIns="45720" rtlCol="0" anchor="t">
            <a:noAutofit/>
          </a:bodyPr>
          <a:lstStyle/>
          <a:p>
            <a:pPr algn="ctr"/>
            <a:r>
              <a:rPr lang="en-US" sz="1600" i="1" dirty="0">
                <a:solidFill>
                  <a:schemeClr val="tx1"/>
                </a:solidFill>
                <a:latin typeface="Bookman Old Style"/>
              </a:rPr>
              <a:t>Find Country </a:t>
            </a:r>
            <a:endParaRPr lang="en-US" sz="1600" i="1" dirty="0">
              <a:solidFill>
                <a:schemeClr val="tx1"/>
              </a:solidFill>
              <a:latin typeface="Bookman Old Style"/>
              <a:cs typeface="Arial"/>
            </a:endParaRPr>
          </a:p>
          <a:p>
            <a:pPr algn="ctr"/>
            <a:r>
              <a:rPr lang="en-US" sz="1600" i="1" dirty="0">
                <a:solidFill>
                  <a:schemeClr val="tx1"/>
                </a:solidFill>
                <a:latin typeface="Bookman Old Style"/>
              </a:rPr>
              <a:t>having highest number of the Confirmed case </a:t>
            </a:r>
            <a:endParaRPr lang="en-US" sz="1600" i="1">
              <a:solidFill>
                <a:schemeClr val="tx1"/>
              </a:solidFill>
              <a:latin typeface="Bookman Old Style"/>
              <a:cs typeface="Arial"/>
            </a:endParaRPr>
          </a:p>
          <a:p>
            <a:pPr algn="ctr"/>
            <a:endParaRPr lang="en-US" sz="1600" i="1" dirty="0">
              <a:solidFill>
                <a:schemeClr val="tx1"/>
              </a:solidFill>
              <a:latin typeface="Bookman Old Style"/>
              <a:cs typeface="Arial"/>
            </a:endParaRPr>
          </a:p>
        </p:txBody>
      </p:sp>
      <p:pic>
        <p:nvPicPr>
          <p:cNvPr id="11" name="Picture 10" descr="A screen shot of a computer code&#10;&#10;Description automatically generated">
            <a:extLst>
              <a:ext uri="{FF2B5EF4-FFF2-40B4-BE49-F238E27FC236}">
                <a16:creationId xmlns:a16="http://schemas.microsoft.com/office/drawing/2014/main" id="{6423454B-1EE4-F9D6-DF4E-D938C3A7EDDC}"/>
              </a:ext>
            </a:extLst>
          </p:cNvPr>
          <p:cNvPicPr>
            <a:picLocks noChangeAspect="1"/>
          </p:cNvPicPr>
          <p:nvPr/>
        </p:nvPicPr>
        <p:blipFill>
          <a:blip r:embed="rId2"/>
          <a:stretch>
            <a:fillRect/>
          </a:stretch>
        </p:blipFill>
        <p:spPr>
          <a:xfrm>
            <a:off x="732045" y="3733179"/>
            <a:ext cx="4057650" cy="1114425"/>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A5065BB-F853-4F2D-DA92-54EAA89E8039}"/>
              </a:ext>
            </a:extLst>
          </p:cNvPr>
          <p:cNvPicPr>
            <a:picLocks noChangeAspect="1"/>
          </p:cNvPicPr>
          <p:nvPr/>
        </p:nvPicPr>
        <p:blipFill>
          <a:blip r:embed="rId3"/>
          <a:stretch>
            <a:fillRect/>
          </a:stretch>
        </p:blipFill>
        <p:spPr>
          <a:xfrm>
            <a:off x="922545" y="2753070"/>
            <a:ext cx="3695700" cy="647700"/>
          </a:xfrm>
          <a:prstGeom prst="rect">
            <a:avLst/>
          </a:prstGeom>
        </p:spPr>
      </p:pic>
      <p:pic>
        <p:nvPicPr>
          <p:cNvPr id="13" name="Picture 12" descr="A computer code with blue and green text&#10;&#10;Description automatically generated">
            <a:extLst>
              <a:ext uri="{FF2B5EF4-FFF2-40B4-BE49-F238E27FC236}">
                <a16:creationId xmlns:a16="http://schemas.microsoft.com/office/drawing/2014/main" id="{7ED01233-BB0B-14A9-A5F4-603D2FE308B7}"/>
              </a:ext>
            </a:extLst>
          </p:cNvPr>
          <p:cNvPicPr>
            <a:picLocks noChangeAspect="1"/>
          </p:cNvPicPr>
          <p:nvPr/>
        </p:nvPicPr>
        <p:blipFill>
          <a:blip r:embed="rId4"/>
          <a:stretch>
            <a:fillRect/>
          </a:stretch>
        </p:blipFill>
        <p:spPr>
          <a:xfrm>
            <a:off x="7464267" y="4035641"/>
            <a:ext cx="3352800" cy="1219200"/>
          </a:xfrm>
          <a:prstGeom prst="rect">
            <a:avLst/>
          </a:prstGeom>
        </p:spPr>
      </p:pic>
      <p:sp>
        <p:nvSpPr>
          <p:cNvPr id="15" name="TextBox 14">
            <a:extLst>
              <a:ext uri="{FF2B5EF4-FFF2-40B4-BE49-F238E27FC236}">
                <a16:creationId xmlns:a16="http://schemas.microsoft.com/office/drawing/2014/main" id="{02E692AC-01BE-784C-809F-2797E66D3906}"/>
              </a:ext>
            </a:extLst>
          </p:cNvPr>
          <p:cNvSpPr txBox="1"/>
          <p:nvPr/>
        </p:nvSpPr>
        <p:spPr>
          <a:xfrm>
            <a:off x="7319618" y="1599095"/>
            <a:ext cx="363772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i="1" dirty="0">
                <a:latin typeface="Bookman Old Style"/>
                <a:cs typeface="Segoe UI"/>
              </a:rPr>
              <a:t>Find Country </a:t>
            </a:r>
            <a:endParaRPr lang="en-US" sz="1600" b="1" i="1" dirty="0">
              <a:latin typeface="Bookman Old Style"/>
              <a:cs typeface="Arial"/>
            </a:endParaRPr>
          </a:p>
          <a:p>
            <a:pPr algn="ctr"/>
            <a:r>
              <a:rPr lang="en-US" sz="1600" b="1" i="1" dirty="0">
                <a:latin typeface="Bookman Old Style"/>
                <a:cs typeface="Segoe UI"/>
              </a:rPr>
              <a:t>having lowest number of the death case​</a:t>
            </a:r>
            <a:endParaRPr lang="en-US" sz="1600" b="1" i="1" dirty="0">
              <a:latin typeface="Bookman Old Style"/>
              <a:cs typeface="Arial"/>
            </a:endParaRPr>
          </a:p>
          <a:p>
            <a:pPr algn="ctr"/>
            <a:r>
              <a:rPr lang="en-US" sz="1600" b="1" i="1" dirty="0">
                <a:latin typeface="Bookman Old Style"/>
                <a:cs typeface="Segoe UI"/>
              </a:rPr>
              <a:t>​</a:t>
            </a:r>
          </a:p>
        </p:txBody>
      </p:sp>
      <p:pic>
        <p:nvPicPr>
          <p:cNvPr id="4" name="Picture 3" descr="A screenshot of a computer&#10;&#10;Description automatically generated">
            <a:extLst>
              <a:ext uri="{FF2B5EF4-FFF2-40B4-BE49-F238E27FC236}">
                <a16:creationId xmlns:a16="http://schemas.microsoft.com/office/drawing/2014/main" id="{D6F2B4A7-4EE1-E2AF-5EC9-265CFB9B6716}"/>
              </a:ext>
            </a:extLst>
          </p:cNvPr>
          <p:cNvPicPr>
            <a:picLocks noChangeAspect="1"/>
          </p:cNvPicPr>
          <p:nvPr/>
        </p:nvPicPr>
        <p:blipFill>
          <a:blip r:embed="rId5"/>
          <a:stretch>
            <a:fillRect/>
          </a:stretch>
        </p:blipFill>
        <p:spPr>
          <a:xfrm>
            <a:off x="7104483" y="3085920"/>
            <a:ext cx="4050281" cy="671782"/>
          </a:xfrm>
          <a:prstGeom prst="rect">
            <a:avLst/>
          </a:prstGeom>
        </p:spPr>
      </p:pic>
    </p:spTree>
    <p:extLst>
      <p:ext uri="{BB962C8B-B14F-4D97-AF65-F5344CB8AC3E}">
        <p14:creationId xmlns:p14="http://schemas.microsoft.com/office/powerpoint/2010/main" val="162301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28136-8D03-2A9F-EC27-DB9442045A57}"/>
              </a:ext>
            </a:extLst>
          </p:cNvPr>
          <p:cNvSpPr>
            <a:spLocks noGrp="1"/>
          </p:cNvSpPr>
          <p:nvPr>
            <p:ph type="ftr" sz="quarter" idx="11"/>
          </p:nvPr>
        </p:nvSpPr>
        <p:spPr/>
        <p:txBody>
          <a:bodyPr/>
          <a:lstStyle/>
          <a:p>
            <a:r>
              <a:rPr lang="en-US" sz="1800" b="1" i="1" dirty="0">
                <a:solidFill>
                  <a:schemeClr val="accent4"/>
                </a:solidFill>
                <a:latin typeface="Bookman Old Style"/>
              </a:rPr>
              <a:t>Questions 16</a:t>
            </a:r>
            <a:endParaRPr lang="en-US" sz="1800" b="1" i="1" dirty="0">
              <a:solidFill>
                <a:schemeClr val="accent4"/>
              </a:solidFill>
              <a:latin typeface="Bookman Old Style"/>
              <a:cs typeface="Arial"/>
            </a:endParaRPr>
          </a:p>
        </p:txBody>
      </p:sp>
      <p:sp>
        <p:nvSpPr>
          <p:cNvPr id="3" name="Slide Number Placeholder 2">
            <a:extLst>
              <a:ext uri="{FF2B5EF4-FFF2-40B4-BE49-F238E27FC236}">
                <a16:creationId xmlns:a16="http://schemas.microsoft.com/office/drawing/2014/main" id="{C0B76D11-3969-44CA-D9CE-4B456C11B3E5}"/>
              </a:ext>
            </a:extLst>
          </p:cNvPr>
          <p:cNvSpPr>
            <a:spLocks noGrp="1"/>
          </p:cNvSpPr>
          <p:nvPr>
            <p:ph type="sldNum" sz="quarter" idx="12"/>
          </p:nvPr>
        </p:nvSpPr>
        <p:spPr/>
        <p:txBody>
          <a:bodyPr/>
          <a:lstStyle/>
          <a:p>
            <a:fld id="{5BFCF61C-3B18-4C03-8326-CC3B32D710C9}" type="slidenum">
              <a:rPr lang="en-US" noProof="0" smtClean="0"/>
              <a:t>14</a:t>
            </a:fld>
            <a:endParaRPr lang="en-US" noProof="0"/>
          </a:p>
        </p:txBody>
      </p:sp>
      <p:sp>
        <p:nvSpPr>
          <p:cNvPr id="11" name="TextBox 10">
            <a:extLst>
              <a:ext uri="{FF2B5EF4-FFF2-40B4-BE49-F238E27FC236}">
                <a16:creationId xmlns:a16="http://schemas.microsoft.com/office/drawing/2014/main" id="{86539DF7-4E48-AA6E-BCF7-4F103163A06C}"/>
              </a:ext>
            </a:extLst>
          </p:cNvPr>
          <p:cNvSpPr txBox="1"/>
          <p:nvPr/>
        </p:nvSpPr>
        <p:spPr>
          <a:xfrm>
            <a:off x="1764748" y="1433444"/>
            <a:ext cx="50181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i="1" dirty="0">
                <a:latin typeface="Bookman Old Style"/>
              </a:rPr>
              <a:t>Top 5 countries with the </a:t>
            </a:r>
            <a:endParaRPr lang="en-US" sz="2000" b="1" i="1">
              <a:latin typeface="Bookman Old Style"/>
              <a:cs typeface="Arial"/>
            </a:endParaRPr>
          </a:p>
          <a:p>
            <a:pPr algn="ctr"/>
            <a:r>
              <a:rPr lang="en-US" sz="2000" b="1" i="1" dirty="0">
                <a:latin typeface="Bookman Old Style"/>
              </a:rPr>
              <a:t>highest total number of recovered cases</a:t>
            </a:r>
            <a:endParaRPr lang="en-US" sz="2000" b="1" i="1">
              <a:latin typeface="Bookman Old Style"/>
              <a:cs typeface="Arial"/>
            </a:endParaRPr>
          </a:p>
        </p:txBody>
      </p:sp>
      <p:pic>
        <p:nvPicPr>
          <p:cNvPr id="12" name="Picture 11" descr="A screen shot of a computer program&#10;&#10;Description automatically generated">
            <a:extLst>
              <a:ext uri="{FF2B5EF4-FFF2-40B4-BE49-F238E27FC236}">
                <a16:creationId xmlns:a16="http://schemas.microsoft.com/office/drawing/2014/main" id="{A435D5F9-61C5-59E6-6E45-0DBE7689EDE8}"/>
              </a:ext>
            </a:extLst>
          </p:cNvPr>
          <p:cNvPicPr>
            <a:picLocks noChangeAspect="1"/>
          </p:cNvPicPr>
          <p:nvPr/>
        </p:nvPicPr>
        <p:blipFill>
          <a:blip r:embed="rId2"/>
          <a:stretch>
            <a:fillRect/>
          </a:stretch>
        </p:blipFill>
        <p:spPr>
          <a:xfrm>
            <a:off x="6452566" y="3299585"/>
            <a:ext cx="4742345" cy="241230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BB69A726-1568-9F25-E3D4-DC4AE93E01BD}"/>
              </a:ext>
            </a:extLst>
          </p:cNvPr>
          <p:cNvPicPr>
            <a:picLocks noChangeAspect="1"/>
          </p:cNvPicPr>
          <p:nvPr/>
        </p:nvPicPr>
        <p:blipFill>
          <a:blip r:embed="rId3"/>
          <a:stretch>
            <a:fillRect/>
          </a:stretch>
        </p:blipFill>
        <p:spPr>
          <a:xfrm>
            <a:off x="1132371" y="3622606"/>
            <a:ext cx="4598780" cy="1771926"/>
          </a:xfrm>
          <a:prstGeom prst="rect">
            <a:avLst/>
          </a:prstGeom>
        </p:spPr>
      </p:pic>
    </p:spTree>
    <p:extLst>
      <p:ext uri="{BB962C8B-B14F-4D97-AF65-F5344CB8AC3E}">
        <p14:creationId xmlns:p14="http://schemas.microsoft.com/office/powerpoint/2010/main" val="374422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57CB-BB26-2691-3FF0-384DB1D0F51D}"/>
              </a:ext>
            </a:extLst>
          </p:cNvPr>
          <p:cNvSpPr>
            <a:spLocks noGrp="1"/>
          </p:cNvSpPr>
          <p:nvPr>
            <p:ph type="title"/>
          </p:nvPr>
        </p:nvSpPr>
        <p:spPr>
          <a:xfrm>
            <a:off x="1207775" y="1058172"/>
            <a:ext cx="5457241" cy="1008475"/>
          </a:xfrm>
        </p:spPr>
        <p:txBody>
          <a:bodyPr/>
          <a:lstStyle/>
          <a:p>
            <a:r>
              <a:rPr lang="en-US" dirty="0">
                <a:solidFill>
                  <a:schemeClr val="accent6">
                    <a:lumMod val="75000"/>
                  </a:schemeClr>
                </a:solidFill>
                <a:cs typeface="Arial"/>
              </a:rPr>
              <a:t>Conclusion</a:t>
            </a:r>
            <a:endParaRPr lang="en-US">
              <a:solidFill>
                <a:schemeClr val="accent6">
                  <a:lumMod val="75000"/>
                </a:schemeClr>
              </a:solidFill>
              <a:cs typeface="Arial"/>
            </a:endParaRPr>
          </a:p>
        </p:txBody>
      </p:sp>
      <p:sp>
        <p:nvSpPr>
          <p:cNvPr id="3" name="Text Placeholder 2">
            <a:extLst>
              <a:ext uri="{FF2B5EF4-FFF2-40B4-BE49-F238E27FC236}">
                <a16:creationId xmlns:a16="http://schemas.microsoft.com/office/drawing/2014/main" id="{3F1998FC-98E7-295D-7BFA-06E756D1E811}"/>
              </a:ext>
            </a:extLst>
          </p:cNvPr>
          <p:cNvSpPr>
            <a:spLocks noGrp="1"/>
          </p:cNvSpPr>
          <p:nvPr>
            <p:ph type="body" idx="1"/>
          </p:nvPr>
        </p:nvSpPr>
        <p:spPr>
          <a:xfrm>
            <a:off x="2212731" y="2778332"/>
            <a:ext cx="8184978" cy="1643752"/>
          </a:xfrm>
        </p:spPr>
        <p:txBody>
          <a:bodyPr vert="horz" lIns="91440" tIns="45720" rIns="91440" bIns="45720" rtlCol="0" anchor="t">
            <a:noAutofit/>
          </a:bodyPr>
          <a:lstStyle/>
          <a:p>
            <a:pPr algn="ctr"/>
            <a:r>
              <a:rPr lang="en-US" sz="1800" dirty="0">
                <a:latin typeface="Bookman Old Style"/>
                <a:ea typeface="+mn-lt"/>
                <a:cs typeface="+mn-lt"/>
              </a:rPr>
              <a:t>Our analysis of the COVID-19 dataset has provided valuable insights into the spread and impact of the virus. We observed significant trends and patterns in the data, including the rise and fall of case counts over time, variations in mortality rates across regions, and disparities in recovery rates among different populations.</a:t>
            </a:r>
            <a:endParaRPr lang="en-US" sz="1800">
              <a:latin typeface="Bookman Old Style"/>
            </a:endParaRPr>
          </a:p>
        </p:txBody>
      </p:sp>
      <p:sp>
        <p:nvSpPr>
          <p:cNvPr id="4" name="TextBox 3">
            <a:extLst>
              <a:ext uri="{FF2B5EF4-FFF2-40B4-BE49-F238E27FC236}">
                <a16:creationId xmlns:a16="http://schemas.microsoft.com/office/drawing/2014/main" id="{35D0BB41-2FB9-BE1C-6BA4-3DE2EF44AC4D}"/>
              </a:ext>
            </a:extLst>
          </p:cNvPr>
          <p:cNvSpPr txBox="1"/>
          <p:nvPr/>
        </p:nvSpPr>
        <p:spPr>
          <a:xfrm>
            <a:off x="9185965" y="20761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dirty="0">
                <a:solidFill>
                  <a:schemeClr val="bg1"/>
                </a:solidFill>
              </a:rPr>
              <a:t>15</a:t>
            </a:r>
            <a:endParaRPr lang="en-US">
              <a:solidFill>
                <a:schemeClr val="bg1"/>
              </a:solidFill>
              <a:cs typeface="Arial"/>
            </a:endParaRPr>
          </a:p>
        </p:txBody>
      </p:sp>
    </p:spTree>
    <p:extLst>
      <p:ext uri="{BB962C8B-B14F-4D97-AF65-F5344CB8AC3E}">
        <p14:creationId xmlns:p14="http://schemas.microsoft.com/office/powerpoint/2010/main" val="242982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589519" y="2994638"/>
            <a:ext cx="6675120" cy="1702816"/>
          </a:xfrm>
        </p:spPr>
        <p:txBody>
          <a:bodyPr/>
          <a:lstStyle/>
          <a:p>
            <a:r>
              <a:rPr lang="en-US" dirty="0"/>
              <a:t>Thank 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2305876" y="1709885"/>
            <a:ext cx="7498080" cy="704088"/>
          </a:xfrm>
        </p:spPr>
        <p:txBody>
          <a:bodyPr/>
          <a:lstStyle/>
          <a:p>
            <a:r>
              <a:rPr lang="en-US" dirty="0">
                <a:cs typeface="Arial"/>
              </a:rPr>
              <a:t>Introduction</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a:xfrm>
            <a:off x="465142" y="301752"/>
            <a:ext cx="5467080" cy="488967"/>
          </a:xfrm>
        </p:spPr>
        <p:txBody>
          <a:bodyPr/>
          <a:lstStyle/>
          <a:p>
            <a:r>
              <a:rPr lang="en-US" sz="2000" b="1" i="1" dirty="0">
                <a:solidFill>
                  <a:schemeClr val="accent4"/>
                </a:solidFill>
                <a:latin typeface="Bookman Old Style"/>
                <a:ea typeface="+mn-lt"/>
                <a:cs typeface="+mn-lt"/>
              </a:rPr>
              <a:t>Introduction and Purpose of Analysis </a:t>
            </a:r>
            <a:endParaRPr lang="en-US" sz="2000" b="1" i="1">
              <a:solidFill>
                <a:schemeClr val="accent4"/>
              </a:solidFill>
              <a:latin typeface="Bookman Old Style"/>
              <a:cs typeface="Arial"/>
            </a:endParaRP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11844" y="3661850"/>
            <a:ext cx="7481380" cy="913972"/>
          </a:xfrm>
        </p:spPr>
        <p:txBody>
          <a:bodyPr vert="horz" lIns="91440" tIns="45720" rIns="91440" bIns="45720" rtlCol="0" anchor="t">
            <a:noAutofit/>
          </a:bodyPr>
          <a:lstStyle/>
          <a:p>
            <a:endParaRPr lang="en-US" dirty="0"/>
          </a:p>
          <a:p>
            <a:endParaRPr lang="en-US" dirty="0"/>
          </a:p>
        </p:txBody>
      </p:sp>
      <p:sp>
        <p:nvSpPr>
          <p:cNvPr id="6" name="TextBox 5">
            <a:extLst>
              <a:ext uri="{FF2B5EF4-FFF2-40B4-BE49-F238E27FC236}">
                <a16:creationId xmlns:a16="http://schemas.microsoft.com/office/drawing/2014/main" id="{D6DC3F2D-C48C-9F5B-47E1-4C1384D74F47}"/>
              </a:ext>
            </a:extLst>
          </p:cNvPr>
          <p:cNvSpPr txBox="1"/>
          <p:nvPr/>
        </p:nvSpPr>
        <p:spPr>
          <a:xfrm>
            <a:off x="1161245" y="2738907"/>
            <a:ext cx="106315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COVID-19 pandemic impacted global health, economies, and societies worldwide. </a:t>
            </a:r>
          </a:p>
          <a:p>
            <a:r>
              <a:rPr lang="en-US" dirty="0"/>
              <a:t>As part of our efforts to understand and respond to this crisis, we have conducted an analysis of a COVID-19 dataset using SQL and data analysis skills.</a:t>
            </a:r>
          </a:p>
        </p:txBody>
      </p:sp>
      <p:sp>
        <p:nvSpPr>
          <p:cNvPr id="8" name="Title 1">
            <a:extLst>
              <a:ext uri="{FF2B5EF4-FFF2-40B4-BE49-F238E27FC236}">
                <a16:creationId xmlns:a16="http://schemas.microsoft.com/office/drawing/2014/main" id="{06E64726-5D70-36DF-6879-B6400A6B0EF2}"/>
              </a:ext>
            </a:extLst>
          </p:cNvPr>
          <p:cNvSpPr txBox="1">
            <a:spLocks/>
          </p:cNvSpPr>
          <p:nvPr/>
        </p:nvSpPr>
        <p:spPr>
          <a:xfrm>
            <a:off x="2308022" y="4062425"/>
            <a:ext cx="8184953" cy="704088"/>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ea typeface="+mj-lt"/>
                <a:cs typeface="+mj-lt"/>
              </a:rPr>
              <a:t>Purpose of Analysis</a:t>
            </a:r>
            <a:endParaRPr lang="en-US" sz="5400" dirty="0">
              <a:cs typeface="Arial"/>
            </a:endParaRPr>
          </a:p>
        </p:txBody>
      </p:sp>
      <p:sp>
        <p:nvSpPr>
          <p:cNvPr id="9" name="TextBox 8">
            <a:extLst>
              <a:ext uri="{FF2B5EF4-FFF2-40B4-BE49-F238E27FC236}">
                <a16:creationId xmlns:a16="http://schemas.microsoft.com/office/drawing/2014/main" id="{9E0E16EA-23F6-CF2D-E2CD-71652D24C63D}"/>
              </a:ext>
            </a:extLst>
          </p:cNvPr>
          <p:cNvSpPr txBox="1"/>
          <p:nvPr/>
        </p:nvSpPr>
        <p:spPr>
          <a:xfrm>
            <a:off x="1161245" y="4853188"/>
            <a:ext cx="100197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The purpose of this analysis is to derive insights from the COVID-19 dataset, by gaining a deeper understanding of the spread and impact of the virus, identify trends, and inform decision-making processes.</a:t>
            </a: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a:xfrm>
            <a:off x="411480" y="301752"/>
            <a:ext cx="2848377" cy="274320"/>
          </a:xfrm>
        </p:spPr>
        <p:txBody>
          <a:bodyPr/>
          <a:lstStyle/>
          <a:p>
            <a:r>
              <a:rPr lang="en-US" sz="2000" b="1" i="1">
                <a:solidFill>
                  <a:schemeClr val="accent4"/>
                </a:solidFill>
              </a:rPr>
              <a:t>Dataset</a:t>
            </a:r>
            <a:r>
              <a:rPr lang="en-US" sz="2000" b="1" i="1">
                <a:solidFill>
                  <a:schemeClr val="accent4"/>
                </a:solidFill>
                <a:latin typeface="Bookman Old Style"/>
              </a:rPr>
              <a:t> Overview</a:t>
            </a:r>
            <a:endParaRPr lang="en-US" sz="2000">
              <a:solidFill>
                <a:srgbClr val="000000"/>
              </a:solidFill>
              <a:latin typeface="Bookman Old Style"/>
            </a:endParaRPr>
          </a:p>
          <a:p>
            <a:endParaRPr lang="en-US" dirty="0">
              <a:cs typeface="Arial"/>
            </a:endParaRP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8" name="Text Placeholder 7">
            <a:extLst>
              <a:ext uri="{FF2B5EF4-FFF2-40B4-BE49-F238E27FC236}">
                <a16:creationId xmlns:a16="http://schemas.microsoft.com/office/drawing/2014/main" id="{495B4121-ED46-8CC4-B203-831D4B52F04C}"/>
              </a:ext>
            </a:extLst>
          </p:cNvPr>
          <p:cNvSpPr>
            <a:spLocks noGrp="1"/>
          </p:cNvSpPr>
          <p:nvPr>
            <p:ph type="body" sz="quarter" idx="16"/>
          </p:nvPr>
        </p:nvSpPr>
        <p:spPr>
          <a:xfrm>
            <a:off x="644" y="3747881"/>
            <a:ext cx="7738485" cy="2852581"/>
          </a:xfrm>
        </p:spPr>
        <p:txBody>
          <a:bodyPr vert="horz" lIns="91440" tIns="45720" rIns="91440" bIns="45720" rtlCol="0" anchor="t">
            <a:noAutofit/>
          </a:bodyPr>
          <a:lstStyle/>
          <a:p>
            <a:pPr marL="283210" indent="-283210"/>
            <a:r>
              <a:rPr lang="en-US" sz="1400" b="1" i="1" dirty="0">
                <a:solidFill>
                  <a:schemeClr val="tx2">
                    <a:lumMod val="60000"/>
                    <a:lumOff val="40000"/>
                  </a:schemeClr>
                </a:solidFill>
                <a:latin typeface="Bookman Old Style"/>
                <a:ea typeface="+mn-lt"/>
                <a:cs typeface="+mn-lt"/>
              </a:rPr>
              <a:t>Province:</a:t>
            </a:r>
            <a:r>
              <a:rPr lang="en-US" sz="1400" dirty="0">
                <a:latin typeface="Bookman Old Style"/>
                <a:ea typeface="+mn-lt"/>
                <a:cs typeface="+mn-lt"/>
              </a:rPr>
              <a:t> Geographic subdivision within a country/region.</a:t>
            </a:r>
            <a:endParaRPr lang="en-US" sz="1400">
              <a:latin typeface="Bookman Old Style"/>
              <a:cs typeface="Arial"/>
            </a:endParaRPr>
          </a:p>
          <a:p>
            <a:pPr marL="283210" indent="-283210"/>
            <a:r>
              <a:rPr lang="en-US" sz="1400" b="1" i="1" dirty="0">
                <a:solidFill>
                  <a:schemeClr val="tx2">
                    <a:lumMod val="60000"/>
                    <a:lumOff val="40000"/>
                  </a:schemeClr>
                </a:solidFill>
                <a:latin typeface="Bookman Old Style"/>
                <a:ea typeface="+mn-lt"/>
                <a:cs typeface="+mn-lt"/>
              </a:rPr>
              <a:t>Country/Region:</a:t>
            </a:r>
            <a:r>
              <a:rPr lang="en-US" sz="1400" dirty="0">
                <a:latin typeface="Bookman Old Style"/>
                <a:ea typeface="+mn-lt"/>
                <a:cs typeface="+mn-lt"/>
              </a:rPr>
              <a:t> Geographic entity where data is recorded.</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Latitude: </a:t>
            </a:r>
            <a:r>
              <a:rPr lang="en-US" sz="1400" dirty="0">
                <a:latin typeface="Bookman Old Style"/>
                <a:ea typeface="+mn-lt"/>
                <a:cs typeface="+mn-lt"/>
              </a:rPr>
              <a:t>North-south position on Earth's surface.</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Longitude:</a:t>
            </a:r>
            <a:r>
              <a:rPr lang="en-US" sz="1400" dirty="0">
                <a:latin typeface="Bookman Old Style"/>
                <a:ea typeface="+mn-lt"/>
                <a:cs typeface="+mn-lt"/>
              </a:rPr>
              <a:t> East-west position on Earth's surface.</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Date:</a:t>
            </a:r>
            <a:r>
              <a:rPr lang="en-US" sz="1400" dirty="0">
                <a:latin typeface="Bookman Old Style"/>
                <a:ea typeface="+mn-lt"/>
                <a:cs typeface="+mn-lt"/>
              </a:rPr>
              <a:t> Recorded date of CORONA VIRUS data.</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Confirmed:</a:t>
            </a:r>
            <a:r>
              <a:rPr lang="en-US" sz="1400" dirty="0">
                <a:latin typeface="Bookman Old Style"/>
                <a:ea typeface="+mn-lt"/>
                <a:cs typeface="+mn-lt"/>
              </a:rPr>
              <a:t> Number of diagnosed CORONA VIRUS cases.</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Deaths:</a:t>
            </a:r>
            <a:r>
              <a:rPr lang="en-US" sz="1400" dirty="0">
                <a:latin typeface="Bookman Old Style"/>
                <a:ea typeface="+mn-lt"/>
                <a:cs typeface="+mn-lt"/>
              </a:rPr>
              <a:t> Number of CORONA VIRUS related deaths.</a:t>
            </a:r>
            <a:endParaRPr lang="en-US" sz="1400">
              <a:latin typeface="Bookman Old Style"/>
            </a:endParaRPr>
          </a:p>
          <a:p>
            <a:pPr marL="283210" indent="-283210"/>
            <a:r>
              <a:rPr lang="en-US" sz="1400" b="1" i="1" dirty="0">
                <a:solidFill>
                  <a:schemeClr val="tx2">
                    <a:lumMod val="60000"/>
                    <a:lumOff val="40000"/>
                  </a:schemeClr>
                </a:solidFill>
                <a:latin typeface="Bookman Old Style"/>
                <a:ea typeface="+mn-lt"/>
                <a:cs typeface="+mn-lt"/>
              </a:rPr>
              <a:t>Recovered:</a:t>
            </a:r>
            <a:r>
              <a:rPr lang="en-US" sz="1400" dirty="0">
                <a:latin typeface="Bookman Old Style"/>
                <a:ea typeface="+mn-lt"/>
                <a:cs typeface="+mn-lt"/>
              </a:rPr>
              <a:t> Number of recovered CORONA VIRUS cases.</a:t>
            </a:r>
            <a:endParaRPr lang="en-US" sz="1400">
              <a:latin typeface="Bookman Old Style"/>
            </a:endParaRPr>
          </a:p>
        </p:txBody>
      </p:sp>
      <p:sp>
        <p:nvSpPr>
          <p:cNvPr id="10" name="Text Placeholder 9">
            <a:extLst>
              <a:ext uri="{FF2B5EF4-FFF2-40B4-BE49-F238E27FC236}">
                <a16:creationId xmlns:a16="http://schemas.microsoft.com/office/drawing/2014/main" id="{DA3B5B5F-9BF5-7CCB-D339-50769D5D3A39}"/>
              </a:ext>
            </a:extLst>
          </p:cNvPr>
          <p:cNvSpPr>
            <a:spLocks noGrp="1"/>
          </p:cNvSpPr>
          <p:nvPr>
            <p:ph type="body" sz="quarter" idx="14"/>
          </p:nvPr>
        </p:nvSpPr>
        <p:spPr>
          <a:xfrm>
            <a:off x="406930" y="3105054"/>
            <a:ext cx="5278792" cy="640792"/>
          </a:xfrm>
        </p:spPr>
        <p:txBody>
          <a:bodyPr vert="horz" lIns="91440" tIns="45720" rIns="91440" bIns="45720" rtlCol="0" anchor="t">
            <a:noAutofit/>
          </a:bodyPr>
          <a:lstStyle/>
          <a:p>
            <a:r>
              <a:rPr lang="en-US" sz="1800" i="1" dirty="0">
                <a:solidFill>
                  <a:schemeClr val="accent1">
                    <a:lumMod val="60000"/>
                    <a:lumOff val="40000"/>
                  </a:schemeClr>
                </a:solidFill>
                <a:latin typeface="Bookman Old Style"/>
                <a:ea typeface="+mn-lt"/>
                <a:cs typeface="+mn-lt"/>
              </a:rPr>
              <a:t>Description of each </a:t>
            </a:r>
          </a:p>
          <a:p>
            <a:r>
              <a:rPr lang="en-US" sz="1800" i="1" dirty="0">
                <a:solidFill>
                  <a:schemeClr val="accent1">
                    <a:lumMod val="60000"/>
                    <a:lumOff val="40000"/>
                  </a:schemeClr>
                </a:solidFill>
                <a:latin typeface="Bookman Old Style"/>
                <a:ea typeface="+mn-lt"/>
                <a:cs typeface="+mn-lt"/>
              </a:rPr>
              <a:t>           column in dataset</a:t>
            </a:r>
            <a:endParaRPr lang="en-US" sz="1800" i="1">
              <a:solidFill>
                <a:schemeClr val="accent1">
                  <a:lumMod val="60000"/>
                  <a:lumOff val="40000"/>
                </a:schemeClr>
              </a:solidFill>
              <a:latin typeface="Bookman Old Style"/>
              <a:cs typeface="Arial"/>
            </a:endParaRPr>
          </a:p>
        </p:txBody>
      </p:sp>
      <p:sp>
        <p:nvSpPr>
          <p:cNvPr id="16" name="Title 15">
            <a:extLst>
              <a:ext uri="{FF2B5EF4-FFF2-40B4-BE49-F238E27FC236}">
                <a16:creationId xmlns:a16="http://schemas.microsoft.com/office/drawing/2014/main" id="{4A85E8FD-CA26-1DEB-22F3-D51BE7A31977}"/>
              </a:ext>
            </a:extLst>
          </p:cNvPr>
          <p:cNvSpPr>
            <a:spLocks noGrp="1"/>
          </p:cNvSpPr>
          <p:nvPr>
            <p:ph type="title"/>
          </p:nvPr>
        </p:nvSpPr>
        <p:spPr>
          <a:xfrm>
            <a:off x="624582" y="1152187"/>
            <a:ext cx="4846320" cy="1682749"/>
          </a:xfrm>
        </p:spPr>
        <p:txBody>
          <a:bodyPr/>
          <a:lstStyle/>
          <a:p>
            <a:r>
              <a:rPr lang="en-US" dirty="0">
                <a:cs typeface="Arial"/>
              </a:rPr>
              <a:t>Corona virus dataset</a:t>
            </a:r>
            <a:endParaRPr lang="en-US" dirty="0"/>
          </a:p>
        </p:txBody>
      </p:sp>
      <p:pic>
        <p:nvPicPr>
          <p:cNvPr id="18" name="Picture 17" descr="A screenshot of a computer&#10;&#10;Description automatically generated">
            <a:extLst>
              <a:ext uri="{FF2B5EF4-FFF2-40B4-BE49-F238E27FC236}">
                <a16:creationId xmlns:a16="http://schemas.microsoft.com/office/drawing/2014/main" id="{29183D7B-545C-5C7A-042E-64A0CBF1AC2C}"/>
              </a:ext>
            </a:extLst>
          </p:cNvPr>
          <p:cNvPicPr>
            <a:picLocks noChangeAspect="1"/>
          </p:cNvPicPr>
          <p:nvPr/>
        </p:nvPicPr>
        <p:blipFill>
          <a:blip r:embed="rId2"/>
          <a:stretch>
            <a:fillRect/>
          </a:stretch>
        </p:blipFill>
        <p:spPr>
          <a:xfrm>
            <a:off x="4314425" y="603060"/>
            <a:ext cx="7748785" cy="3140501"/>
          </a:xfrm>
          <a:prstGeom prst="rect">
            <a:avLst/>
          </a:prstGeom>
        </p:spPr>
      </p:pic>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a:xfrm>
            <a:off x="368551" y="108569"/>
            <a:ext cx="3170347" cy="564094"/>
          </a:xfrm>
        </p:spPr>
        <p:txBody>
          <a:bodyPr/>
          <a:lstStyle/>
          <a:p>
            <a:r>
              <a:rPr lang="en-US" sz="2000" b="1" i="1" dirty="0">
                <a:solidFill>
                  <a:schemeClr val="accent4"/>
                </a:solidFill>
                <a:latin typeface="Bookman Old Style"/>
                <a:ea typeface="+mn-lt"/>
                <a:cs typeface="+mn-lt"/>
              </a:rPr>
              <a:t>Overview of Analysis</a:t>
            </a:r>
            <a:endParaRPr lang="en-US" sz="2000" b="1" i="1" dirty="0">
              <a:solidFill>
                <a:schemeClr val="accent4"/>
              </a:solidFill>
              <a:latin typeface="Bookman Old Style"/>
            </a:endParaRP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1582566" y="1261466"/>
            <a:ext cx="9015639" cy="910018"/>
          </a:xfrm>
        </p:spPr>
        <p:txBody>
          <a:bodyPr vert="horz" lIns="91440" tIns="45720" rIns="91440" bIns="45720" rtlCol="0" anchor="t">
            <a:noAutofit/>
          </a:bodyPr>
          <a:lstStyle/>
          <a:p>
            <a:pPr marL="0" indent="0" algn="ctr">
              <a:buNone/>
            </a:pPr>
            <a:r>
              <a:rPr lang="en-US" sz="1800" i="1" dirty="0">
                <a:solidFill>
                  <a:schemeClr val="tx1"/>
                </a:solidFill>
                <a:latin typeface="Bookman Old Style"/>
                <a:ea typeface="+mn-lt"/>
                <a:cs typeface="+mn-lt"/>
              </a:rPr>
              <a:t>Our analysis comprises 16 tasks aimed at gaining comprehensive insights from the COVID-19 dataset. These tasks include:</a:t>
            </a:r>
            <a:endParaRPr lang="en-US" sz="1800" i="1" dirty="0">
              <a:solidFill>
                <a:schemeClr val="tx1"/>
              </a:solidFill>
              <a:latin typeface="Bookman Old Style"/>
              <a:cs typeface="Arial"/>
            </a:endParaRP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11386" y="2746892"/>
            <a:ext cx="12179051" cy="3990214"/>
          </a:xfrm>
        </p:spPr>
        <p:txBody>
          <a:bodyPr vert="horz" lIns="91440" tIns="45720" rIns="91440" bIns="45720" rtlCol="0" anchor="t">
            <a:noAutofit/>
          </a:bodyPr>
          <a:lstStyle/>
          <a:p>
            <a:pPr marL="283210" indent="-283210">
              <a:buFont typeface="Arial"/>
              <a:buChar char="•"/>
            </a:pPr>
            <a:r>
              <a:rPr lang="en-US" b="1" i="1" dirty="0">
                <a:solidFill>
                  <a:schemeClr val="tx1"/>
                </a:solidFill>
                <a:latin typeface="Bookman Old Style"/>
                <a:ea typeface="+mn-lt"/>
                <a:cs typeface="+mn-lt"/>
              </a:rPr>
              <a:t>Check for NULL values:</a:t>
            </a:r>
            <a:r>
              <a:rPr lang="en-US" dirty="0">
                <a:solidFill>
                  <a:schemeClr val="tx1"/>
                </a:solidFill>
                <a:latin typeface="Bookman Old Style"/>
                <a:ea typeface="+mn-lt"/>
                <a:cs typeface="+mn-lt"/>
              </a:rPr>
              <a:t> Identify and handle missing data in the dataset.</a:t>
            </a:r>
            <a:endParaRPr lang="en-US">
              <a:solidFill>
                <a:schemeClr val="tx1"/>
              </a:solidFill>
              <a:latin typeface="Bookman Old Style"/>
              <a:cs typeface="Arial"/>
            </a:endParaRPr>
          </a:p>
          <a:p>
            <a:pPr marL="283210" indent="-283210">
              <a:buFont typeface="Arial"/>
              <a:buChar char="•"/>
            </a:pPr>
            <a:r>
              <a:rPr lang="en-US" b="1" i="1" dirty="0">
                <a:solidFill>
                  <a:schemeClr val="tx1"/>
                </a:solidFill>
                <a:latin typeface="Bookman Old Style"/>
                <a:ea typeface="+mn-lt"/>
                <a:cs typeface="+mn-lt"/>
              </a:rPr>
              <a:t>Update NULL values to zeros:</a:t>
            </a:r>
            <a:r>
              <a:rPr lang="en-US" dirty="0">
                <a:solidFill>
                  <a:schemeClr val="tx1"/>
                </a:solidFill>
                <a:latin typeface="Bookman Old Style"/>
                <a:ea typeface="+mn-lt"/>
                <a:cs typeface="+mn-lt"/>
              </a:rPr>
              <a:t> Address missing values by replacing them with zeros for consistency.</a:t>
            </a:r>
            <a:endParaRPr lang="en-US">
              <a:solidFill>
                <a:schemeClr val="tx1"/>
              </a:solidFill>
              <a:latin typeface="Bookman Old Style"/>
              <a:cs typeface="Arial"/>
            </a:endParaRPr>
          </a:p>
          <a:p>
            <a:pPr marL="283210" indent="-283210">
              <a:buFont typeface="Arial"/>
              <a:buChar char="•"/>
            </a:pPr>
            <a:r>
              <a:rPr lang="en-US" b="1" i="1" dirty="0">
                <a:solidFill>
                  <a:schemeClr val="tx1"/>
                </a:solidFill>
                <a:latin typeface="Bookman Old Style"/>
                <a:ea typeface="+mn-lt"/>
                <a:cs typeface="+mn-lt"/>
              </a:rPr>
              <a:t>Check total number of rows:</a:t>
            </a:r>
            <a:r>
              <a:rPr lang="en-US" dirty="0">
                <a:solidFill>
                  <a:schemeClr val="tx1"/>
                </a:solidFill>
                <a:latin typeface="Bookman Old Style"/>
                <a:ea typeface="+mn-lt"/>
                <a:cs typeface="+mn-lt"/>
              </a:rPr>
              <a:t> Determine the size of the dataset.</a:t>
            </a:r>
            <a:endParaRPr lang="en-US">
              <a:solidFill>
                <a:schemeClr val="tx1"/>
              </a:solidFill>
              <a:latin typeface="Bookman Old Style"/>
              <a:cs typeface="Arial"/>
            </a:endParaRPr>
          </a:p>
          <a:p>
            <a:pPr marL="283210" indent="-283210">
              <a:buFont typeface="Arial"/>
              <a:buChar char="•"/>
            </a:pPr>
            <a:r>
              <a:rPr lang="en-US" b="1" i="1" dirty="0">
                <a:solidFill>
                  <a:schemeClr val="tx1"/>
                </a:solidFill>
                <a:latin typeface="Bookman Old Style"/>
                <a:ea typeface="+mn-lt"/>
                <a:cs typeface="+mn-lt"/>
              </a:rPr>
              <a:t>Check starting date and end date:</a:t>
            </a:r>
            <a:r>
              <a:rPr lang="en-US" dirty="0">
                <a:solidFill>
                  <a:schemeClr val="tx1"/>
                </a:solidFill>
                <a:latin typeface="Bookman Old Style"/>
                <a:ea typeface="+mn-lt"/>
                <a:cs typeface="+mn-lt"/>
              </a:rPr>
              <a:t> Identify the time period covered by the dataset.</a:t>
            </a:r>
            <a:endParaRPr lang="en-US" dirty="0">
              <a:solidFill>
                <a:schemeClr val="tx1"/>
              </a:solidFill>
              <a:latin typeface="Bookman Old Style"/>
              <a:cs typeface="Arial"/>
            </a:endParaRPr>
          </a:p>
          <a:p>
            <a:pPr marL="283210" indent="-283210">
              <a:buFont typeface="Arial"/>
              <a:buChar char="•"/>
            </a:pPr>
            <a:r>
              <a:rPr lang="en-US" b="1" i="1" dirty="0">
                <a:solidFill>
                  <a:schemeClr val="tx1"/>
                </a:solidFill>
                <a:latin typeface="Bookman Old Style"/>
                <a:ea typeface="+mn-lt"/>
                <a:cs typeface="+mn-lt"/>
              </a:rPr>
              <a:t>Find number of months present in dataset:</a:t>
            </a:r>
            <a:r>
              <a:rPr lang="en-US" dirty="0">
                <a:solidFill>
                  <a:schemeClr val="tx1"/>
                </a:solidFill>
                <a:latin typeface="Bookman Old Style"/>
                <a:ea typeface="+mn-lt"/>
                <a:cs typeface="+mn-lt"/>
              </a:rPr>
              <a:t> Determine the temporal scope of the data.</a:t>
            </a:r>
            <a:endParaRPr lang="en-US">
              <a:solidFill>
                <a:schemeClr val="tx1"/>
              </a:solidFill>
              <a:latin typeface="Bookman Old Style"/>
              <a:cs typeface="Arial"/>
            </a:endParaRPr>
          </a:p>
          <a:p>
            <a:pPr marL="283210" indent="-283210">
              <a:buFont typeface="Arial"/>
              <a:buChar char="•"/>
            </a:pPr>
            <a:r>
              <a:rPr lang="en-US" b="1" i="1" dirty="0">
                <a:solidFill>
                  <a:schemeClr val="tx1"/>
                </a:solidFill>
                <a:latin typeface="Bookman Old Style"/>
                <a:ea typeface="+mn-lt"/>
                <a:cs typeface="+mn-lt"/>
              </a:rPr>
              <a:t>Find monthly average for confirmed, deaths, and recoveries:</a:t>
            </a:r>
            <a:r>
              <a:rPr lang="en-US" dirty="0">
                <a:solidFill>
                  <a:schemeClr val="tx1"/>
                </a:solidFill>
                <a:latin typeface="Bookman Old Style"/>
                <a:ea typeface="+mn-lt"/>
                <a:cs typeface="+mn-lt"/>
              </a:rPr>
              <a:t> Analyze average values over time to identify trends.</a:t>
            </a:r>
            <a:endParaRPr lang="en-US">
              <a:solidFill>
                <a:schemeClr val="tx1"/>
              </a:solidFill>
              <a:latin typeface="Bookman Old Style"/>
              <a:cs typeface="Arial"/>
            </a:endParaRPr>
          </a:p>
          <a:p>
            <a:pPr marL="0" indent="0" algn="ctr">
              <a:buNone/>
            </a:pPr>
            <a:r>
              <a:rPr lang="en-US" sz="2000" b="1" i="1" dirty="0">
                <a:solidFill>
                  <a:schemeClr val="tx1"/>
                </a:solidFill>
                <a:latin typeface="Bookman Old Style"/>
                <a:cs typeface="Arial"/>
              </a:rPr>
              <a:t>...</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1928721" y="1131735"/>
            <a:ext cx="7843079" cy="575321"/>
          </a:xfrm>
        </p:spPr>
        <p:txBody>
          <a:bodyPr/>
          <a:lstStyle/>
          <a:p>
            <a:pPr algn="ctr"/>
            <a:r>
              <a:rPr lang="en-US" dirty="0">
                <a:solidFill>
                  <a:schemeClr val="accent6">
                    <a:lumMod val="75000"/>
                  </a:schemeClr>
                </a:solidFill>
                <a:latin typeface="Constantia"/>
              </a:rPr>
              <a:t>DATA CLEANING</a:t>
            </a:r>
            <a:endParaRPr lang="en-US">
              <a:solidFill>
                <a:schemeClr val="accent6">
                  <a:lumMod val="75000"/>
                </a:schemeClr>
              </a:solidFill>
              <a:latin typeface="Constantia"/>
            </a:endParaRPr>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a:xfrm>
            <a:off x="1289747" y="2512040"/>
            <a:ext cx="3016902" cy="313842"/>
          </a:xfrm>
        </p:spPr>
        <p:txBody>
          <a:bodyPr vert="horz" lIns="91440" tIns="45720" rIns="91440" bIns="45720" rtlCol="0" anchor="t">
            <a:noAutofit/>
          </a:bodyPr>
          <a:lstStyle/>
          <a:p>
            <a:r>
              <a:rPr lang="en-US" sz="1800" i="1" dirty="0">
                <a:solidFill>
                  <a:schemeClr val="bg2"/>
                </a:solidFill>
                <a:latin typeface="Arial"/>
                <a:ea typeface="+mn-lt"/>
                <a:cs typeface="+mn-lt"/>
              </a:rPr>
              <a:t>Check for NULL values</a:t>
            </a:r>
            <a:endParaRPr lang="en-US" sz="1800" i="1">
              <a:solidFill>
                <a:schemeClr val="bg2"/>
              </a:solidFill>
              <a:latin typeface="Arial"/>
              <a:cs typeface="Arial"/>
            </a:endParaRPr>
          </a:p>
          <a:p>
            <a:endParaRPr lang="en-US"/>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7" name="Text Placeholder 2">
            <a:extLst>
              <a:ext uri="{FF2B5EF4-FFF2-40B4-BE49-F238E27FC236}">
                <a16:creationId xmlns:a16="http://schemas.microsoft.com/office/drawing/2014/main" id="{2E2D2955-98E4-B2E3-7913-CF688D535EE0}"/>
              </a:ext>
            </a:extLst>
          </p:cNvPr>
          <p:cNvSpPr txBox="1">
            <a:spLocks/>
          </p:cNvSpPr>
          <p:nvPr/>
        </p:nvSpPr>
        <p:spPr>
          <a:xfrm>
            <a:off x="6963886" y="2509831"/>
            <a:ext cx="3767858" cy="58992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1" dirty="0">
                <a:solidFill>
                  <a:schemeClr val="bg2"/>
                </a:solidFill>
                <a:latin typeface="Bookman Old Style"/>
                <a:ea typeface="+mn-lt"/>
                <a:cs typeface="+mn-lt"/>
              </a:rPr>
              <a:t>Update NULL values to zeros</a:t>
            </a:r>
            <a:endParaRPr lang="en-US" sz="1800" i="1">
              <a:solidFill>
                <a:schemeClr val="bg2"/>
              </a:solidFill>
              <a:latin typeface="Bookman Old Style"/>
            </a:endParaRPr>
          </a:p>
        </p:txBody>
      </p:sp>
      <p:pic>
        <p:nvPicPr>
          <p:cNvPr id="14" name="Picture 13" descr="A screen shot of a computer&#10;&#10;Description automatically generated">
            <a:extLst>
              <a:ext uri="{FF2B5EF4-FFF2-40B4-BE49-F238E27FC236}">
                <a16:creationId xmlns:a16="http://schemas.microsoft.com/office/drawing/2014/main" id="{003DC57A-50A5-E531-CE81-89D27B8A15D5}"/>
              </a:ext>
            </a:extLst>
          </p:cNvPr>
          <p:cNvPicPr>
            <a:picLocks noChangeAspect="1"/>
          </p:cNvPicPr>
          <p:nvPr/>
        </p:nvPicPr>
        <p:blipFill>
          <a:blip r:embed="rId2"/>
          <a:stretch>
            <a:fillRect/>
          </a:stretch>
        </p:blipFill>
        <p:spPr>
          <a:xfrm>
            <a:off x="265802" y="3320430"/>
            <a:ext cx="5056396" cy="2282273"/>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501E0A33-5787-B8F7-E75C-B3A9E5C13490}"/>
              </a:ext>
            </a:extLst>
          </p:cNvPr>
          <p:cNvPicPr>
            <a:picLocks noChangeAspect="1"/>
          </p:cNvPicPr>
          <p:nvPr/>
        </p:nvPicPr>
        <p:blipFill>
          <a:blip r:embed="rId3"/>
          <a:stretch>
            <a:fillRect/>
          </a:stretch>
        </p:blipFill>
        <p:spPr>
          <a:xfrm>
            <a:off x="6099519" y="3323188"/>
            <a:ext cx="5488609" cy="3153967"/>
          </a:xfrm>
          <a:prstGeom prst="rect">
            <a:avLst/>
          </a:prstGeom>
        </p:spPr>
      </p:pic>
      <p:sp>
        <p:nvSpPr>
          <p:cNvPr id="17" name="Footer Placeholder 11">
            <a:extLst>
              <a:ext uri="{FF2B5EF4-FFF2-40B4-BE49-F238E27FC236}">
                <a16:creationId xmlns:a16="http://schemas.microsoft.com/office/drawing/2014/main" id="{1CFC39B0-5D7C-593C-5DEB-3C03BED907D0}"/>
              </a:ext>
            </a:extLst>
          </p:cNvPr>
          <p:cNvSpPr>
            <a:spLocks noGrp="1"/>
          </p:cNvSpPr>
          <p:nvPr>
            <p:ph type="ftr" sz="quarter" idx="11"/>
          </p:nvPr>
        </p:nvSpPr>
        <p:spPr>
          <a:xfrm>
            <a:off x="411480" y="301752"/>
            <a:ext cx="2822713" cy="274320"/>
          </a:xfrm>
        </p:spPr>
        <p:txBody>
          <a:bodyPr/>
          <a:lstStyle/>
          <a:p>
            <a:r>
              <a:rPr lang="en-US" sz="1800" b="1" i="1" dirty="0">
                <a:solidFill>
                  <a:srgbClr val="D7BEB1"/>
                </a:solidFill>
                <a:latin typeface="Bookman Old Style"/>
              </a:rPr>
              <a:t>Questions 1 &amp; 2</a:t>
            </a:r>
            <a:endParaRPr lang="en-PK" sz="1800" b="1" i="1" dirty="0">
              <a:solidFill>
                <a:srgbClr val="D7BEB1"/>
              </a:solidFill>
              <a:latin typeface="Bookman Old Style"/>
            </a:endParaRPr>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a:xfrm>
            <a:off x="7049184" y="3162941"/>
            <a:ext cx="3812033" cy="490538"/>
          </a:xfrm>
        </p:spPr>
        <p:txBody>
          <a:bodyPr vert="horz" lIns="91440" tIns="45720" rIns="91440" bIns="45720" rtlCol="0" anchor="t">
            <a:noAutofit/>
          </a:bodyPr>
          <a:lstStyle/>
          <a:p>
            <a:r>
              <a:rPr lang="en-US" i="1" dirty="0">
                <a:solidFill>
                  <a:schemeClr val="tx1"/>
                </a:solidFill>
                <a:latin typeface="Bookman Old Style"/>
                <a:ea typeface="+mn-lt"/>
                <a:cs typeface="+mn-lt"/>
              </a:rPr>
              <a:t>Start date and end date</a:t>
            </a:r>
            <a:endParaRPr lang="en-US" i="1">
              <a:solidFill>
                <a:schemeClr val="tx1"/>
              </a:solidFill>
              <a:latin typeface="Bookman Old Style"/>
              <a:cs typeface="Arial"/>
            </a:endParaRP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0310147" y="213404"/>
            <a:ext cx="1673352" cy="274320"/>
          </a:xfrm>
        </p:spPr>
        <p:txBody>
          <a:bodyPr/>
          <a:lstStyle/>
          <a:p>
            <a:fld id="{5BFCF61C-3B18-4C03-8326-CC3B32D710C9}" type="slidenum">
              <a:rPr lang="en-US" smtClean="0"/>
              <a:t>6</a:t>
            </a:fld>
            <a:endParaRPr lang="en-US"/>
          </a:p>
        </p:txBody>
      </p:sp>
      <p:sp>
        <p:nvSpPr>
          <p:cNvPr id="12" name="Footer Placeholder 11">
            <a:extLst>
              <a:ext uri="{FF2B5EF4-FFF2-40B4-BE49-F238E27FC236}">
                <a16:creationId xmlns:a16="http://schemas.microsoft.com/office/drawing/2014/main" id="{E9C9137C-4C2A-3985-8399-B6159A8C5A3E}"/>
              </a:ext>
            </a:extLst>
          </p:cNvPr>
          <p:cNvSpPr>
            <a:spLocks noGrp="1"/>
          </p:cNvSpPr>
          <p:nvPr>
            <p:ph type="ftr" sz="quarter" idx="11"/>
          </p:nvPr>
        </p:nvSpPr>
        <p:spPr>
          <a:xfrm>
            <a:off x="411480" y="301752"/>
            <a:ext cx="2369930" cy="373711"/>
          </a:xfrm>
        </p:spPr>
        <p:txBody>
          <a:bodyPr/>
          <a:lstStyle/>
          <a:p>
            <a:r>
              <a:rPr lang="en-US" sz="1800" b="1" i="1" dirty="0">
                <a:solidFill>
                  <a:schemeClr val="accent4"/>
                </a:solidFill>
                <a:latin typeface="Bookman Old Style"/>
              </a:rPr>
              <a:t>Questions 3 &amp; 4</a:t>
            </a:r>
            <a:endParaRPr lang="en-US" sz="1800" dirty="0">
              <a:solidFill>
                <a:schemeClr val="accent4"/>
              </a:solidFill>
              <a:latin typeface="Bookman Old Style"/>
            </a:endParaRPr>
          </a:p>
          <a:p>
            <a:endParaRPr lang="en-US" dirty="0">
              <a:solidFill>
                <a:schemeClr val="accent4"/>
              </a:solidFill>
              <a:cs typeface="Arial"/>
            </a:endParaRPr>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a:xfrm>
            <a:off x="1052576" y="1039192"/>
            <a:ext cx="3392380" cy="490538"/>
          </a:xfrm>
        </p:spPr>
        <p:txBody>
          <a:bodyPr vert="horz" lIns="91440" tIns="45720" rIns="91440" bIns="45720" rtlCol="0" anchor="t">
            <a:noAutofit/>
          </a:bodyPr>
          <a:lstStyle/>
          <a:p>
            <a:r>
              <a:rPr lang="en-US" i="1" dirty="0">
                <a:solidFill>
                  <a:schemeClr val="tx1"/>
                </a:solidFill>
                <a:latin typeface="Bookman Old Style"/>
                <a:ea typeface="+mn-lt"/>
                <a:cs typeface="+mn-lt"/>
              </a:rPr>
              <a:t>Total number of rows</a:t>
            </a:r>
            <a:endParaRPr lang="en-US" i="1">
              <a:solidFill>
                <a:schemeClr val="tx1"/>
              </a:solidFill>
              <a:latin typeface="Bookman Old Style"/>
            </a:endParaRPr>
          </a:p>
        </p:txBody>
      </p:sp>
      <p:pic>
        <p:nvPicPr>
          <p:cNvPr id="15" name="Picture 14" descr="A screenshot of a computer&#10;&#10;Description automatically generated">
            <a:extLst>
              <a:ext uri="{FF2B5EF4-FFF2-40B4-BE49-F238E27FC236}">
                <a16:creationId xmlns:a16="http://schemas.microsoft.com/office/drawing/2014/main" id="{B52F685E-6FC1-9463-5EB9-005D13C7690D}"/>
              </a:ext>
            </a:extLst>
          </p:cNvPr>
          <p:cNvPicPr>
            <a:picLocks noChangeAspect="1"/>
          </p:cNvPicPr>
          <p:nvPr/>
        </p:nvPicPr>
        <p:blipFill>
          <a:blip r:embed="rId2"/>
          <a:stretch>
            <a:fillRect/>
          </a:stretch>
        </p:blipFill>
        <p:spPr>
          <a:xfrm>
            <a:off x="246683" y="1672120"/>
            <a:ext cx="5249242" cy="2541932"/>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93911813-610E-A7B2-250A-2A310BE03938}"/>
              </a:ext>
            </a:extLst>
          </p:cNvPr>
          <p:cNvPicPr>
            <a:picLocks noChangeAspect="1"/>
          </p:cNvPicPr>
          <p:nvPr/>
        </p:nvPicPr>
        <p:blipFill>
          <a:blip r:embed="rId3"/>
          <a:stretch>
            <a:fillRect/>
          </a:stretch>
        </p:blipFill>
        <p:spPr>
          <a:xfrm>
            <a:off x="5870574" y="3861490"/>
            <a:ext cx="6121815" cy="2557945"/>
          </a:xfrm>
          <a:prstGeom prst="rect">
            <a:avLst/>
          </a:prstGeom>
        </p:spPr>
      </p:pic>
    </p:spTree>
    <p:extLst>
      <p:ext uri="{BB962C8B-B14F-4D97-AF65-F5344CB8AC3E}">
        <p14:creationId xmlns:p14="http://schemas.microsoft.com/office/powerpoint/2010/main" val="11250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a:xfrm>
            <a:off x="411480" y="301752"/>
            <a:ext cx="2303669" cy="274320"/>
          </a:xfrm>
        </p:spPr>
        <p:txBody>
          <a:bodyPr/>
          <a:lstStyle/>
          <a:p>
            <a:r>
              <a:rPr lang="en-US" sz="1800" b="1" i="1" dirty="0">
                <a:solidFill>
                  <a:schemeClr val="accent4"/>
                </a:solidFill>
                <a:latin typeface="Bookman Old Style"/>
              </a:rPr>
              <a:t>Questions 5 &amp; 6</a:t>
            </a:r>
            <a:endParaRPr lang="en-US" dirty="0">
              <a:solidFill>
                <a:schemeClr val="accent4"/>
              </a:solidFill>
            </a:endParaRP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a:xfrm>
            <a:off x="1297873" y="3981659"/>
            <a:ext cx="2851250" cy="810799"/>
          </a:xfrm>
        </p:spPr>
        <p:txBody>
          <a:bodyPr vert="horz" lIns="91440" tIns="45720" rIns="91440" bIns="45720" rtlCol="0" anchor="t">
            <a:noAutofit/>
          </a:bodyPr>
          <a:lstStyle/>
          <a:p>
            <a:r>
              <a:rPr lang="en-US" sz="2000" i="1" dirty="0">
                <a:solidFill>
                  <a:schemeClr val="tx1"/>
                </a:solidFill>
                <a:latin typeface="Bookman Old Style"/>
                <a:ea typeface="+mn-lt"/>
                <a:cs typeface="+mn-lt"/>
              </a:rPr>
              <a:t>Number of month present in dataset</a:t>
            </a:r>
            <a:endParaRPr lang="en-US" sz="2000">
              <a:solidFill>
                <a:schemeClr val="tx1"/>
              </a:solidFill>
              <a:latin typeface="Bookman Old Style"/>
            </a:endParaRPr>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a:xfrm>
            <a:off x="7813526" y="1205109"/>
            <a:ext cx="3281945" cy="1020624"/>
          </a:xfrm>
        </p:spPr>
        <p:txBody>
          <a:bodyPr vert="horz" lIns="91440" tIns="45720" rIns="91440" bIns="45720" rtlCol="0" anchor="t">
            <a:noAutofit/>
          </a:bodyPr>
          <a:lstStyle/>
          <a:p>
            <a:r>
              <a:rPr lang="en-US" sz="2000" i="1" dirty="0">
                <a:solidFill>
                  <a:schemeClr val="bg1"/>
                </a:solidFill>
                <a:latin typeface="Bookman Old Style"/>
              </a:rPr>
              <a:t>Monthly average for confirmed, deaths, recovered</a:t>
            </a:r>
            <a:endParaRPr lang="en-US" sz="2000" i="1" dirty="0">
              <a:solidFill>
                <a:schemeClr val="bg1"/>
              </a:solidFill>
              <a:latin typeface="Bookman Old Style"/>
              <a:cs typeface="Arial"/>
            </a:endParaRPr>
          </a:p>
          <a:p>
            <a:endParaRPr lang="en-US" sz="2000" i="1" dirty="0">
              <a:solidFill>
                <a:schemeClr val="bg1"/>
              </a:solidFill>
              <a:latin typeface="Bookman Old Style"/>
              <a:cs typeface="Arial"/>
            </a:endParaRP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7</a:t>
            </a:fld>
            <a:endParaRPr lang="en-US"/>
          </a:p>
        </p:txBody>
      </p:sp>
      <p:pic>
        <p:nvPicPr>
          <p:cNvPr id="2" name="Picture 1" descr="A screenshot of a computer&#10;&#10;Description automatically generated">
            <a:extLst>
              <a:ext uri="{FF2B5EF4-FFF2-40B4-BE49-F238E27FC236}">
                <a16:creationId xmlns:a16="http://schemas.microsoft.com/office/drawing/2014/main" id="{BE37DBF6-1EFF-47CE-A1B1-3BCDE1F9368D}"/>
              </a:ext>
            </a:extLst>
          </p:cNvPr>
          <p:cNvPicPr>
            <a:picLocks noChangeAspect="1"/>
          </p:cNvPicPr>
          <p:nvPr/>
        </p:nvPicPr>
        <p:blipFill>
          <a:blip r:embed="rId2"/>
          <a:stretch>
            <a:fillRect/>
          </a:stretch>
        </p:blipFill>
        <p:spPr>
          <a:xfrm>
            <a:off x="114300" y="1465332"/>
            <a:ext cx="5867400" cy="238125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468F29A-292F-789A-1999-5B542696EECC}"/>
              </a:ext>
            </a:extLst>
          </p:cNvPr>
          <p:cNvPicPr>
            <a:picLocks noChangeAspect="1"/>
          </p:cNvPicPr>
          <p:nvPr/>
        </p:nvPicPr>
        <p:blipFill>
          <a:blip r:embed="rId3"/>
          <a:stretch>
            <a:fillRect/>
          </a:stretch>
        </p:blipFill>
        <p:spPr>
          <a:xfrm>
            <a:off x="6345582" y="2362614"/>
            <a:ext cx="5675104" cy="4335669"/>
          </a:xfrm>
          <a:prstGeom prst="rect">
            <a:avLst/>
          </a:prstGeom>
        </p:spPr>
      </p:pic>
    </p:spTree>
    <p:extLst>
      <p:ext uri="{BB962C8B-B14F-4D97-AF65-F5344CB8AC3E}">
        <p14:creationId xmlns:p14="http://schemas.microsoft.com/office/powerpoint/2010/main" val="61635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a:xfrm>
            <a:off x="411480" y="301752"/>
            <a:ext cx="2281582" cy="274320"/>
          </a:xfrm>
        </p:spPr>
        <p:txBody>
          <a:bodyPr/>
          <a:lstStyle/>
          <a:p>
            <a:r>
              <a:rPr lang="en-US" sz="1800" b="1" i="1" dirty="0">
                <a:solidFill>
                  <a:schemeClr val="accent4"/>
                </a:solidFill>
                <a:latin typeface="Bookman Old Style"/>
              </a:rPr>
              <a:t>Questions 7</a:t>
            </a:r>
            <a:endParaRPr lang="en-US" sz="1800" dirty="0">
              <a:solidFill>
                <a:schemeClr val="accent4"/>
              </a:solidFill>
              <a:latin typeface="Bookman Old Style"/>
            </a:endParaRPr>
          </a:p>
          <a:p>
            <a:endParaRPr lang="en-US" dirty="0">
              <a:cs typeface="Arial"/>
            </a:endParaRP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8</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715486" y="2064336"/>
            <a:ext cx="4663129" cy="1481902"/>
          </a:xfrm>
        </p:spPr>
        <p:txBody>
          <a:bodyPr vert="horz" lIns="91440" tIns="45720" rIns="91440" bIns="45720" rtlCol="0" anchor="t">
            <a:noAutofit/>
          </a:bodyPr>
          <a:lstStyle/>
          <a:p>
            <a:pPr algn="ctr"/>
            <a:r>
              <a:rPr lang="en-US" i="1" dirty="0">
                <a:solidFill>
                  <a:schemeClr val="tx1"/>
                </a:solidFill>
                <a:latin typeface="Bookman Old Style"/>
                <a:ea typeface="+mn-lt"/>
                <a:cs typeface="+mn-lt"/>
              </a:rPr>
              <a:t>Most frequent value for </a:t>
            </a:r>
            <a:endParaRPr lang="en-US" i="1">
              <a:solidFill>
                <a:schemeClr val="tx1"/>
              </a:solidFill>
              <a:latin typeface="Bookman Old Style"/>
              <a:ea typeface="+mn-lt"/>
              <a:cs typeface="+mn-lt"/>
            </a:endParaRPr>
          </a:p>
          <a:p>
            <a:pPr algn="ctr"/>
            <a:endParaRPr lang="en-US" i="1" dirty="0">
              <a:solidFill>
                <a:schemeClr val="tx1"/>
              </a:solidFill>
              <a:latin typeface="Bookman Old Style"/>
              <a:ea typeface="+mn-lt"/>
              <a:cs typeface="+mn-lt"/>
            </a:endParaRPr>
          </a:p>
          <a:p>
            <a:pPr algn="ctr"/>
            <a:r>
              <a:rPr lang="en-US" i="1" dirty="0">
                <a:solidFill>
                  <a:schemeClr val="tx1"/>
                </a:solidFill>
                <a:latin typeface="Bookman Old Style"/>
                <a:ea typeface="+mn-lt"/>
                <a:cs typeface="+mn-lt"/>
              </a:rPr>
              <a:t>confirmed, deaths, recovered </a:t>
            </a:r>
          </a:p>
          <a:p>
            <a:pPr algn="ctr"/>
            <a:r>
              <a:rPr lang="en-US" i="1" dirty="0">
                <a:solidFill>
                  <a:schemeClr val="tx1"/>
                </a:solidFill>
                <a:latin typeface="Bookman Old Style"/>
                <a:ea typeface="+mn-lt"/>
                <a:cs typeface="+mn-lt"/>
              </a:rPr>
              <a:t>each month </a:t>
            </a:r>
            <a:endParaRPr lang="en-US" i="1" dirty="0">
              <a:solidFill>
                <a:schemeClr val="tx1"/>
              </a:solidFill>
              <a:latin typeface="Bookman Old Style"/>
              <a:cs typeface="Arial"/>
            </a:endParaRPr>
          </a:p>
          <a:p>
            <a:endParaRPr lang="en-US" sz="2200" b="1" i="1" dirty="0">
              <a:solidFill>
                <a:schemeClr val="tx1"/>
              </a:solidFill>
              <a:latin typeface="Bookman Old Style"/>
              <a:cs typeface="Arial" panose="020B0604020202020204" pitchFamily="34" charset="0"/>
            </a:endParaRPr>
          </a:p>
          <a:p>
            <a:endParaRPr lang="en-US" i="1" dirty="0">
              <a:solidFill>
                <a:schemeClr val="tx1"/>
              </a:solidFill>
              <a:latin typeface="Bookman Old Style"/>
              <a:cs typeface="Arial"/>
            </a:endParaRPr>
          </a:p>
        </p:txBody>
      </p:sp>
      <p:pic>
        <p:nvPicPr>
          <p:cNvPr id="23" name="Picture 22" descr="A screen shot of a computer program&#10;&#10;Description automatically generated">
            <a:extLst>
              <a:ext uri="{FF2B5EF4-FFF2-40B4-BE49-F238E27FC236}">
                <a16:creationId xmlns:a16="http://schemas.microsoft.com/office/drawing/2014/main" id="{1F4D3F25-038A-E2C5-EDF2-6A5DAC716E57}"/>
              </a:ext>
            </a:extLst>
          </p:cNvPr>
          <p:cNvPicPr>
            <a:picLocks noChangeAspect="1"/>
          </p:cNvPicPr>
          <p:nvPr/>
        </p:nvPicPr>
        <p:blipFill>
          <a:blip r:embed="rId2"/>
          <a:stretch>
            <a:fillRect/>
          </a:stretch>
        </p:blipFill>
        <p:spPr>
          <a:xfrm>
            <a:off x="5698434" y="784833"/>
            <a:ext cx="6096000" cy="3366769"/>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8C3F4418-DEF9-18D4-AB27-9824AF8478A7}"/>
              </a:ext>
            </a:extLst>
          </p:cNvPr>
          <p:cNvPicPr>
            <a:picLocks noChangeAspect="1"/>
          </p:cNvPicPr>
          <p:nvPr/>
        </p:nvPicPr>
        <p:blipFill>
          <a:blip r:embed="rId3"/>
          <a:stretch>
            <a:fillRect/>
          </a:stretch>
        </p:blipFill>
        <p:spPr>
          <a:xfrm>
            <a:off x="1891196" y="4321507"/>
            <a:ext cx="6096000" cy="2399024"/>
          </a:xfrm>
          <a:prstGeom prst="rect">
            <a:avLst/>
          </a:prstGeom>
        </p:spPr>
      </p:pic>
    </p:spTree>
    <p:extLst>
      <p:ext uri="{BB962C8B-B14F-4D97-AF65-F5344CB8AC3E}">
        <p14:creationId xmlns:p14="http://schemas.microsoft.com/office/powerpoint/2010/main" val="47661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1A5A1D-CD23-FF63-083C-CC58F18F7695}"/>
              </a:ext>
            </a:extLst>
          </p:cNvPr>
          <p:cNvSpPr>
            <a:spLocks noGrp="1"/>
          </p:cNvSpPr>
          <p:nvPr>
            <p:ph type="ftr" sz="quarter" idx="11"/>
          </p:nvPr>
        </p:nvSpPr>
        <p:spPr>
          <a:xfrm>
            <a:off x="378350" y="301752"/>
            <a:ext cx="2380973" cy="373711"/>
          </a:xfrm>
        </p:spPr>
        <p:txBody>
          <a:bodyPr/>
          <a:lstStyle/>
          <a:p>
            <a:r>
              <a:rPr lang="en-US" sz="1800" b="1" i="1" dirty="0">
                <a:solidFill>
                  <a:srgbClr val="D7BEB1"/>
                </a:solidFill>
                <a:latin typeface="Bookman Old Style"/>
              </a:rPr>
              <a:t>Questions 8 &amp; 9</a:t>
            </a:r>
            <a:endParaRPr lang="en-US" dirty="0"/>
          </a:p>
          <a:p>
            <a:endParaRPr lang="en-US" noProof="0" dirty="0">
              <a:cs typeface="Arial"/>
            </a:endParaRPr>
          </a:p>
        </p:txBody>
      </p:sp>
      <p:sp>
        <p:nvSpPr>
          <p:cNvPr id="3" name="Slide Number Placeholder 2">
            <a:extLst>
              <a:ext uri="{FF2B5EF4-FFF2-40B4-BE49-F238E27FC236}">
                <a16:creationId xmlns:a16="http://schemas.microsoft.com/office/drawing/2014/main" id="{55F77691-4BE5-DAE0-40FE-31526709BA1C}"/>
              </a:ext>
            </a:extLst>
          </p:cNvPr>
          <p:cNvSpPr>
            <a:spLocks noGrp="1"/>
          </p:cNvSpPr>
          <p:nvPr>
            <p:ph type="sldNum" sz="quarter" idx="12"/>
          </p:nvPr>
        </p:nvSpPr>
        <p:spPr/>
        <p:txBody>
          <a:bodyPr/>
          <a:lstStyle/>
          <a:p>
            <a:fld id="{5BFCF61C-3B18-4C03-8326-CC3B32D710C9}" type="slidenum">
              <a:rPr lang="en-US" noProof="0" smtClean="0"/>
              <a:pPr/>
              <a:t>9</a:t>
            </a:fld>
            <a:endParaRPr lang="en-US" noProof="0"/>
          </a:p>
        </p:txBody>
      </p:sp>
      <p:sp>
        <p:nvSpPr>
          <p:cNvPr id="5" name="Text Placeholder 4">
            <a:extLst>
              <a:ext uri="{FF2B5EF4-FFF2-40B4-BE49-F238E27FC236}">
                <a16:creationId xmlns:a16="http://schemas.microsoft.com/office/drawing/2014/main" id="{7CAAD925-5076-7039-4097-3E4672321F2C}"/>
              </a:ext>
            </a:extLst>
          </p:cNvPr>
          <p:cNvSpPr>
            <a:spLocks noGrp="1"/>
          </p:cNvSpPr>
          <p:nvPr>
            <p:ph type="body" sz="quarter" idx="13"/>
          </p:nvPr>
        </p:nvSpPr>
        <p:spPr>
          <a:xfrm>
            <a:off x="-477213" y="3969778"/>
            <a:ext cx="6727508" cy="1694276"/>
          </a:xfrm>
        </p:spPr>
        <p:txBody>
          <a:bodyPr vert="horz" lIns="91440" tIns="45720" rIns="91440" bIns="45720" rtlCol="0" anchor="t">
            <a:noAutofit/>
          </a:bodyPr>
          <a:lstStyle/>
          <a:p>
            <a:pPr algn="ctr"/>
            <a:r>
              <a:rPr lang="en-US" sz="3200" i="1" dirty="0">
                <a:solidFill>
                  <a:schemeClr val="accent2">
                    <a:lumMod val="75000"/>
                  </a:schemeClr>
                </a:solidFill>
                <a:latin typeface="Constantia"/>
                <a:ea typeface="+mn-lt"/>
                <a:cs typeface="+mn-lt"/>
              </a:rPr>
              <a:t>Minimum &amp; Maximum </a:t>
            </a:r>
            <a:endParaRPr lang="en-US" dirty="0">
              <a:solidFill>
                <a:schemeClr val="accent2">
                  <a:lumMod val="75000"/>
                </a:schemeClr>
              </a:solidFill>
              <a:latin typeface="Arial"/>
              <a:ea typeface="+mn-lt"/>
              <a:cs typeface="+mn-lt"/>
            </a:endParaRPr>
          </a:p>
          <a:p>
            <a:pPr algn="ctr"/>
            <a:r>
              <a:rPr lang="en-US" sz="3200" i="1" dirty="0">
                <a:solidFill>
                  <a:schemeClr val="accent2">
                    <a:lumMod val="75000"/>
                  </a:schemeClr>
                </a:solidFill>
                <a:latin typeface="Constantia"/>
                <a:ea typeface="+mn-lt"/>
                <a:cs typeface="+mn-lt"/>
              </a:rPr>
              <a:t>values for </a:t>
            </a:r>
            <a:endParaRPr lang="en-US" dirty="0">
              <a:solidFill>
                <a:schemeClr val="accent2">
                  <a:lumMod val="75000"/>
                </a:schemeClr>
              </a:solidFill>
              <a:latin typeface="Arial"/>
              <a:ea typeface="+mn-lt"/>
              <a:cs typeface="+mn-lt"/>
            </a:endParaRPr>
          </a:p>
          <a:p>
            <a:pPr algn="ctr"/>
            <a:r>
              <a:rPr lang="en-US" sz="3200" i="1" dirty="0">
                <a:solidFill>
                  <a:schemeClr val="accent2">
                    <a:lumMod val="75000"/>
                  </a:schemeClr>
                </a:solidFill>
                <a:latin typeface="Constantia"/>
                <a:ea typeface="+mn-lt"/>
                <a:cs typeface="+mn-lt"/>
              </a:rPr>
              <a:t>confirmed, deaths, recovered </a:t>
            </a:r>
            <a:endParaRPr lang="en-US">
              <a:solidFill>
                <a:schemeClr val="accent2">
                  <a:lumMod val="75000"/>
                </a:schemeClr>
              </a:solidFill>
              <a:cs typeface="Arial"/>
            </a:endParaRPr>
          </a:p>
          <a:p>
            <a:pPr algn="ctr"/>
            <a:r>
              <a:rPr lang="en-US" sz="3200" i="1" dirty="0">
                <a:solidFill>
                  <a:schemeClr val="accent2">
                    <a:lumMod val="75000"/>
                  </a:schemeClr>
                </a:solidFill>
                <a:latin typeface="Constantia"/>
                <a:ea typeface="+mn-lt"/>
                <a:cs typeface="+mn-lt"/>
              </a:rPr>
              <a:t>per year</a:t>
            </a:r>
            <a:endParaRPr lang="en-US" sz="3200" i="1" dirty="0">
              <a:solidFill>
                <a:schemeClr val="accent2">
                  <a:lumMod val="75000"/>
                </a:schemeClr>
              </a:solidFill>
              <a:latin typeface="Constantia"/>
            </a:endParaRPr>
          </a:p>
          <a:p>
            <a:endParaRPr lang="en-US" sz="3200" i="1" dirty="0">
              <a:solidFill>
                <a:schemeClr val="accent6">
                  <a:lumMod val="75000"/>
                </a:schemeClr>
              </a:solidFill>
              <a:latin typeface="Constantia"/>
            </a:endParaRPr>
          </a:p>
          <a:p>
            <a:endParaRPr lang="en-US" sz="3200" i="1" dirty="0">
              <a:solidFill>
                <a:schemeClr val="accent6">
                  <a:lumMod val="75000"/>
                </a:schemeClr>
              </a:solidFill>
              <a:latin typeface="Constantia"/>
              <a:cs typeface="Arial"/>
            </a:endParaRPr>
          </a:p>
        </p:txBody>
      </p:sp>
      <p:pic>
        <p:nvPicPr>
          <p:cNvPr id="4" name="Picture 3" descr="A screenshot of a computer&#10;&#10;Description automatically generated">
            <a:extLst>
              <a:ext uri="{FF2B5EF4-FFF2-40B4-BE49-F238E27FC236}">
                <a16:creationId xmlns:a16="http://schemas.microsoft.com/office/drawing/2014/main" id="{8E8FB0CC-50E3-6B4D-F45E-B886D0DDE732}"/>
              </a:ext>
            </a:extLst>
          </p:cNvPr>
          <p:cNvPicPr>
            <a:picLocks noChangeAspect="1"/>
          </p:cNvPicPr>
          <p:nvPr/>
        </p:nvPicPr>
        <p:blipFill>
          <a:blip r:embed="rId2"/>
          <a:stretch>
            <a:fillRect/>
          </a:stretch>
        </p:blipFill>
        <p:spPr>
          <a:xfrm>
            <a:off x="3191565" y="678908"/>
            <a:ext cx="6096000" cy="278348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1049618-D8AA-6402-1EC7-7695679D4779}"/>
              </a:ext>
            </a:extLst>
          </p:cNvPr>
          <p:cNvPicPr>
            <a:picLocks noChangeAspect="1"/>
          </p:cNvPicPr>
          <p:nvPr/>
        </p:nvPicPr>
        <p:blipFill>
          <a:blip r:embed="rId3"/>
          <a:stretch>
            <a:fillRect/>
          </a:stretch>
        </p:blipFill>
        <p:spPr>
          <a:xfrm>
            <a:off x="5922065" y="3818016"/>
            <a:ext cx="6096000" cy="2736817"/>
          </a:xfrm>
          <a:prstGeom prst="rect">
            <a:avLst/>
          </a:prstGeom>
        </p:spPr>
      </p:pic>
    </p:spTree>
    <p:extLst>
      <p:ext uri="{BB962C8B-B14F-4D97-AF65-F5344CB8AC3E}">
        <p14:creationId xmlns:p14="http://schemas.microsoft.com/office/powerpoint/2010/main" val="303387322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Widescreen</PresentationFormat>
  <Paragraphs>95</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Corona Virus Analysis with SQL</vt:lpstr>
      <vt:lpstr>Introduction</vt:lpstr>
      <vt:lpstr>Corona virus dataset</vt:lpstr>
      <vt:lpstr>PowerPoint Presentation</vt:lpstr>
      <vt:lpstr>DATA CLEANING</vt:lpstr>
      <vt:lpstr>PowerPoint Presentation</vt:lpstr>
      <vt:lpstr>PowerPoint Presentation</vt:lpstr>
      <vt:lpstr>PowerPoint Presentation</vt:lpstr>
      <vt:lpstr>PowerPoint Presentation</vt:lpstr>
      <vt:lpstr>total number of case  of confirmed, deaths, recovered each month</vt:lpstr>
      <vt:lpstr>Check how corona virus spread out with respect to confirmed case  </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
  <cp:lastModifiedBy/>
  <cp:revision>611</cp:revision>
  <dcterms:created xsi:type="dcterms:W3CDTF">2024-05-01T17:07:57Z</dcterms:created>
  <dcterms:modified xsi:type="dcterms:W3CDTF">2024-05-05T15:46:09Z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