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91" r:id="rId5"/>
    <p:sldId id="293" r:id="rId6"/>
    <p:sldId id="307" r:id="rId7"/>
    <p:sldId id="306" r:id="rId8"/>
    <p:sldId id="298" r:id="rId9"/>
    <p:sldId id="292" r:id="rId10"/>
    <p:sldId id="294" r:id="rId11"/>
    <p:sldId id="296" r:id="rId12"/>
    <p:sldId id="299" r:id="rId13"/>
    <p:sldId id="297" r:id="rId14"/>
    <p:sldId id="300" r:id="rId15"/>
    <p:sldId id="301" r:id="rId16"/>
    <p:sldId id="304" r:id="rId17"/>
    <p:sldId id="30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2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328" userDrawn="1">
          <p15:clr>
            <a:srgbClr val="A4A3A4"/>
          </p15:clr>
        </p15:guide>
        <p15:guide id="4" orient="horz" pos="3792" userDrawn="1">
          <p15:clr>
            <a:srgbClr val="A4A3A4"/>
          </p15:clr>
        </p15:guide>
        <p15:guide id="5" orient="horz" pos="888" userDrawn="1">
          <p15:clr>
            <a:srgbClr val="A4A3A4"/>
          </p15:clr>
        </p15:guide>
        <p15:guide id="6" pos="288" userDrawn="1">
          <p15:clr>
            <a:srgbClr val="A4A3A4"/>
          </p15:clr>
        </p15:guide>
        <p15:guide id="7" pos="7368" userDrawn="1">
          <p15:clr>
            <a:srgbClr val="A4A3A4"/>
          </p15:clr>
        </p15:guide>
        <p15:guide id="8" orient="horz" pos="2976" userDrawn="1">
          <p15:clr>
            <a:srgbClr val="A4A3A4"/>
          </p15:clr>
        </p15:guide>
        <p15:guide id="9" orient="horz" pos="1440" userDrawn="1">
          <p15:clr>
            <a:srgbClr val="A4A3A4"/>
          </p15:clr>
        </p15:guide>
        <p15:guide id="10" pos="2328" userDrawn="1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2" pos="13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806D"/>
    <a:srgbClr val="6F6FA0"/>
    <a:srgbClr val="107182"/>
    <a:srgbClr val="253065"/>
    <a:srgbClr val="8C7BBE"/>
    <a:srgbClr val="D3B9AA"/>
    <a:srgbClr val="D4B9AA"/>
    <a:srgbClr val="5F4988"/>
    <a:srgbClr val="E4E2DB"/>
    <a:srgbClr val="677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85EF05-CF01-4173-B361-F2265DE515EF}" v="881" dt="2024-05-15T17:54:48.192"/>
    <p1510:client id="{B1FEF3F0-1380-4361-8A7E-FE5616377B64}" v="1441" dt="2024-05-14T23:13:14.801"/>
    <p1510:client id="{B66E697D-163B-4525-8DF8-E03019F54CE2}" v="204" dt="2024-05-14T13:44:13.230"/>
  </p1510:revLst>
</p1510:revInfo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19"/>
    <p:restoredTop sz="94694"/>
  </p:normalViewPr>
  <p:slideViewPr>
    <p:cSldViewPr snapToGrid="0" showGuides="1">
      <p:cViewPr>
        <p:scale>
          <a:sx n="100" d="100"/>
          <a:sy n="100" d="100"/>
        </p:scale>
        <p:origin x="-91" y="-274"/>
      </p:cViewPr>
      <p:guideLst>
        <p:guide orient="horz" pos="1224"/>
        <p:guide pos="3840"/>
        <p:guide orient="horz" pos="2328"/>
        <p:guide orient="horz" pos="3792"/>
        <p:guide orient="horz" pos="888"/>
        <p:guide pos="288"/>
        <p:guide pos="7368"/>
        <p:guide orient="horz" pos="2976"/>
        <p:guide orient="horz" pos="1440"/>
        <p:guide pos="2328"/>
        <p:guide pos="5760"/>
        <p:guide pos="1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5" d="100"/>
        <a:sy n="4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6F78E-73F4-E74F-8679-362EAF9D71E0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9F5B3-7604-9041-B751-11A08572E7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744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F2E2D922-D22B-FE2D-233E-7C19C1063D8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724781" y="2545444"/>
            <a:ext cx="3657600" cy="3657600"/>
          </a:xfrm>
          <a:solidFill>
            <a:schemeClr val="accent1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E9608-82F8-5A3A-8F2B-B02328A17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616" y="850392"/>
            <a:ext cx="11347704" cy="1298448"/>
          </a:xfrm>
        </p:spPr>
        <p:txBody>
          <a:bodyPr anchor="ctr">
            <a:noAutofit/>
          </a:bodyPr>
          <a:lstStyle>
            <a:lvl1pPr algn="l">
              <a:defRPr sz="13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EF1E8-FA5F-A239-4078-955913687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616" y="5138928"/>
            <a:ext cx="5477256" cy="61264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6C6E2D-7286-A78B-3254-6E7A370C6A6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76288" y="2880360"/>
            <a:ext cx="1892808" cy="2990088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BFFEADD-5074-43DB-8F36-D0CB44E613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2432304"/>
            <a:ext cx="5738812" cy="1298448"/>
          </a:xfrm>
        </p:spPr>
        <p:txBody>
          <a:bodyPr anchor="ctr"/>
          <a:lstStyle>
            <a:lvl1pPr marL="0" indent="0">
              <a:buNone/>
              <a:defRPr sz="13800" b="1" i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933473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F4C9462-DD7C-E02D-1CDD-3A9BC288BE01}"/>
              </a:ext>
            </a:extLst>
          </p:cNvPr>
          <p:cNvSpPr/>
          <p:nvPr userDrawn="1"/>
        </p:nvSpPr>
        <p:spPr>
          <a:xfrm>
            <a:off x="6095999" y="0"/>
            <a:ext cx="6096000" cy="4762500"/>
          </a:xfrm>
          <a:prstGeom prst="rect">
            <a:avLst/>
          </a:prstGeom>
          <a:solidFill>
            <a:schemeClr val="accent4">
              <a:lumMod val="40000"/>
              <a:lumOff val="60000"/>
              <a:alpha val="407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58996-D220-8B05-AE12-5AC4341BB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8224" y="2002536"/>
            <a:ext cx="7278624" cy="630936"/>
          </a:xfrm>
        </p:spPr>
        <p:txBody>
          <a:bodyPr lIns="0" anchor="ctr"/>
          <a:lstStyle>
            <a:lvl1pPr marL="0" indent="0">
              <a:buNone/>
              <a:defRPr sz="24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BC794-4A27-9A79-42A9-AFA939B20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8224" y="2615184"/>
            <a:ext cx="7278624" cy="1179576"/>
          </a:xfrm>
        </p:spPr>
        <p:txBody>
          <a:bodyPr lIns="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120D9-C6AF-17C8-8F32-1FEE6BFBC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78224" y="4352544"/>
            <a:ext cx="7278624" cy="630936"/>
          </a:xfrm>
        </p:spPr>
        <p:txBody>
          <a:bodyPr lIns="0" anchor="ctr"/>
          <a:lstStyle>
            <a:lvl1pPr marL="0" indent="0">
              <a:buNone/>
              <a:defRPr sz="24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44281-6BA8-08CC-F27B-A84598690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078224" y="4983480"/>
            <a:ext cx="7278624" cy="1179576"/>
          </a:xfrm>
        </p:spPr>
        <p:txBody>
          <a:bodyPr lIns="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D180249D-D2B0-9DE0-465A-6DA7FEB8A5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02B3893C-830A-CE74-7EA8-9BB69F63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EB4121-C7B1-D448-DE15-4DFEA09D0655}"/>
              </a:ext>
            </a:extLst>
          </p:cNvPr>
          <p:cNvCxnSpPr>
            <a:cxnSpLocks/>
          </p:cNvCxnSpPr>
          <p:nvPr userDrawn="1"/>
        </p:nvCxnSpPr>
        <p:spPr>
          <a:xfrm>
            <a:off x="-2" y="2315959"/>
            <a:ext cx="3858207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6431E3-2BD2-4D62-E397-DC4A847C7F2A}"/>
              </a:ext>
            </a:extLst>
          </p:cNvPr>
          <p:cNvCxnSpPr>
            <a:cxnSpLocks/>
          </p:cNvCxnSpPr>
          <p:nvPr userDrawn="1"/>
        </p:nvCxnSpPr>
        <p:spPr>
          <a:xfrm>
            <a:off x="-2" y="4659109"/>
            <a:ext cx="3858207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09AB8F6B-6D48-A68F-FD44-35F659AF2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373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E26A0C-E42F-6A2A-044B-8C817559CB87}"/>
              </a:ext>
            </a:extLst>
          </p:cNvPr>
          <p:cNvSpPr/>
          <p:nvPr userDrawn="1"/>
        </p:nvSpPr>
        <p:spPr>
          <a:xfrm>
            <a:off x="4377128" y="3560257"/>
            <a:ext cx="7814872" cy="3297743"/>
          </a:xfrm>
          <a:prstGeom prst="rect">
            <a:avLst/>
          </a:prstGeom>
          <a:solidFill>
            <a:schemeClr val="accent2">
              <a:lumMod val="40000"/>
              <a:lumOff val="60000"/>
              <a:alpha val="407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156E3D2-16B0-AFFA-51A9-B37F5830B6D9}"/>
              </a:ext>
            </a:extLst>
          </p:cNvPr>
          <p:cNvCxnSpPr>
            <a:cxnSpLocks/>
          </p:cNvCxnSpPr>
          <p:nvPr userDrawn="1"/>
        </p:nvCxnSpPr>
        <p:spPr>
          <a:xfrm>
            <a:off x="0" y="2657582"/>
            <a:ext cx="10782300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58996-D220-8B05-AE12-5AC4341BB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4208" y="1929384"/>
            <a:ext cx="2432304" cy="630936"/>
          </a:xfrm>
        </p:spPr>
        <p:txBody>
          <a:bodyPr lIns="0" anchor="ctr"/>
          <a:lstStyle>
            <a:lvl1pPr marL="0" indent="0">
              <a:buNone/>
              <a:defRPr sz="24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BC794-4A27-9A79-42A9-AFA939B20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64208" y="2926080"/>
            <a:ext cx="2569464" cy="2093976"/>
          </a:xfrm>
        </p:spPr>
        <p:txBody>
          <a:bodyPr lIns="0" rIns="18288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120D9-C6AF-17C8-8F32-1FEE6BFBC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0912" y="1929384"/>
            <a:ext cx="2432304" cy="630936"/>
          </a:xfrm>
        </p:spPr>
        <p:txBody>
          <a:bodyPr lIns="0" anchor="ctr"/>
          <a:lstStyle>
            <a:lvl1pPr marL="0" indent="0">
              <a:buNone/>
              <a:defRPr sz="24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44281-6BA8-08CC-F27B-A84598690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0912" y="2926080"/>
            <a:ext cx="2569464" cy="2093976"/>
          </a:xfrm>
        </p:spPr>
        <p:txBody>
          <a:bodyPr lIns="0" rIns="18288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D180249D-D2B0-9DE0-465A-6DA7FEB8A5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02B3893C-830A-CE74-7EA8-9BB69F63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9AB8F6B-6D48-A68F-FD44-35F659AF2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537EA5E-3E96-57B0-C639-22C290FCD5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48472" y="1929384"/>
            <a:ext cx="2432304" cy="630936"/>
          </a:xfrm>
        </p:spPr>
        <p:txBody>
          <a:bodyPr lIns="0" anchor="ctr"/>
          <a:lstStyle>
            <a:lvl1pPr marL="0" indent="0">
              <a:buNone/>
              <a:defRPr sz="24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81D5F3B-60ED-CA80-3AE7-2EFC356E774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48472" y="2926080"/>
            <a:ext cx="2569464" cy="2093976"/>
          </a:xfrm>
        </p:spPr>
        <p:txBody>
          <a:bodyPr lIns="0" rIns="18288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7223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5CD45539-3B3A-464F-2480-A7235DE9D3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3154680"/>
            <a:ext cx="12198096" cy="1709928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3800" b="1" cap="all" baseline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32606-8178-6E55-26AD-51AAFF50D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8800"/>
            <a:ext cx="12198096" cy="1709928"/>
          </a:xfrm>
        </p:spPr>
        <p:txBody>
          <a:bodyPr>
            <a:noAutofit/>
          </a:bodyPr>
          <a:lstStyle>
            <a:lvl1pPr algn="ctr">
              <a:defRPr sz="13800" cap="all" baseline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00AE91-3B85-16DB-77F3-EDF2472DDB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C2A85-E1A4-A097-5C3F-E9D9396F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2F2BA9-7FBD-D1B5-303E-B240F73D58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587752"/>
            <a:ext cx="12198096" cy="1508760"/>
          </a:xfrm>
          <a:solidFill>
            <a:schemeClr val="accent3"/>
          </a:solidFill>
        </p:spPr>
        <p:txBody>
          <a:bodyPr lIns="877824" rIns="877824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2879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6C6E2D-7286-A78B-3254-6E7A370C6A6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53528" y="2532888"/>
            <a:ext cx="3730752" cy="3721608"/>
          </a:xfrm>
          <a:solidFill>
            <a:schemeClr val="accent1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E9608-82F8-5A3A-8F2B-B02328A17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616" y="850392"/>
            <a:ext cx="11347704" cy="1298448"/>
          </a:xfrm>
        </p:spPr>
        <p:txBody>
          <a:bodyPr anchor="ctr">
            <a:noAutofit/>
          </a:bodyPr>
          <a:lstStyle>
            <a:lvl1pPr algn="l">
              <a:defRPr sz="13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EF1E8-FA5F-A239-4078-955913687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616" y="4187952"/>
            <a:ext cx="5376672" cy="13716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BFFEADD-5074-43DB-8F36-D0CB44E613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2432304"/>
            <a:ext cx="5738812" cy="1298448"/>
          </a:xfrm>
        </p:spPr>
        <p:txBody>
          <a:bodyPr anchor="ctr"/>
          <a:lstStyle>
            <a:lvl1pPr marL="0" indent="0">
              <a:buNone/>
              <a:defRPr sz="13800" b="1" i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43883A3-D444-AA65-322E-C4F2B6692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632704" y="3593592"/>
            <a:ext cx="3410712" cy="1783080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05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F4C9462-DD7C-E02D-1CDD-3A9BC288BE01}"/>
              </a:ext>
            </a:extLst>
          </p:cNvPr>
          <p:cNvSpPr/>
          <p:nvPr userDrawn="1"/>
        </p:nvSpPr>
        <p:spPr>
          <a:xfrm>
            <a:off x="6095999" y="0"/>
            <a:ext cx="6096000" cy="4762500"/>
          </a:xfrm>
          <a:prstGeom prst="rect">
            <a:avLst/>
          </a:prstGeom>
          <a:solidFill>
            <a:schemeClr val="accent4">
              <a:lumMod val="40000"/>
              <a:lumOff val="60000"/>
              <a:alpha val="407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BC794-4A27-9A79-42A9-AFA939B20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8224" y="1984248"/>
            <a:ext cx="7278624" cy="1810512"/>
          </a:xfrm>
        </p:spPr>
        <p:txBody>
          <a:bodyPr lIns="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44281-6BA8-08CC-F27B-A84598690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078224" y="4352544"/>
            <a:ext cx="7278624" cy="1810512"/>
          </a:xfrm>
        </p:spPr>
        <p:txBody>
          <a:bodyPr lIns="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D180249D-D2B0-9DE0-465A-6DA7FEB8A5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02B3893C-830A-CE74-7EA8-9BB69F63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EB4121-C7B1-D448-DE15-4DFEA09D0655}"/>
              </a:ext>
            </a:extLst>
          </p:cNvPr>
          <p:cNvCxnSpPr>
            <a:cxnSpLocks/>
          </p:cNvCxnSpPr>
          <p:nvPr userDrawn="1"/>
        </p:nvCxnSpPr>
        <p:spPr>
          <a:xfrm>
            <a:off x="-2" y="2315959"/>
            <a:ext cx="3858207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6431E3-2BD2-4D62-E397-DC4A847C7F2A}"/>
              </a:ext>
            </a:extLst>
          </p:cNvPr>
          <p:cNvCxnSpPr>
            <a:cxnSpLocks/>
          </p:cNvCxnSpPr>
          <p:nvPr userDrawn="1"/>
        </p:nvCxnSpPr>
        <p:spPr>
          <a:xfrm>
            <a:off x="-2" y="4659109"/>
            <a:ext cx="3858207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09AB8F6B-6D48-A68F-FD44-35F659AF2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7991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7BFC0-622D-78DB-4C7F-A2FA024C5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FF80F-DCFA-670B-579E-37B302452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31091" y="983633"/>
            <a:ext cx="1728216" cy="28346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D5F004-91A0-6002-ADBC-13D488B3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72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55F8A4-5F7C-D72D-3152-E32D36CB3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31091" y="983633"/>
            <a:ext cx="1728216" cy="28346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25242-09B4-0142-6671-8450905A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075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525B-C154-D20D-97A4-047C9CC98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B8FF-2966-C2CF-BC8F-A322410A5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88CC0-E81C-D2FD-24CC-8D1179C58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E7F841FD-D5EE-62EE-F649-30697BB81B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533D4FA-41B7-3B85-9984-899340B9D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046943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58E3-7897-8638-F0DE-3DDACC000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AE7686-00A6-DD15-45FE-E6663C21E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71584-1072-B88D-B424-16D9F75AC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D4020094-C16F-1070-9F84-9CBF13F85F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C24EA55D-AFC4-F4F2-FB5D-EB20AFEA4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706105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C17C-12A7-399B-31AC-AE7A040EBBDA}"/>
              </a:ext>
            </a:extLst>
          </p:cNvPr>
          <p:cNvSpPr/>
          <p:nvPr userDrawn="1"/>
        </p:nvSpPr>
        <p:spPr>
          <a:xfrm>
            <a:off x="9129011" y="816964"/>
            <a:ext cx="3062990" cy="6041036"/>
          </a:xfrm>
          <a:prstGeom prst="rect">
            <a:avLst/>
          </a:prstGeom>
          <a:solidFill>
            <a:schemeClr val="accent2">
              <a:lumMod val="60000"/>
              <a:lumOff val="40000"/>
              <a:alpha val="407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32606-8178-6E55-26AD-51AAFF50D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00AE91-3B85-16DB-77F3-EDF2472DDB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C2A85-E1A4-A097-5C3F-E9D9396F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B376F0E-CDE4-F6FD-62E6-E202D97C9C8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11312" y="2304288"/>
            <a:ext cx="3172968" cy="3172968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2F2BA9-7FBD-D1B5-303E-B240F73D58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22192" y="2176272"/>
            <a:ext cx="3794760" cy="4663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F02BC-C132-F5F7-4A13-D0E96037F1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22192" y="2914650"/>
            <a:ext cx="3794760" cy="4663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BE18830-001B-B82E-701F-2D308BC984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22192" y="3653028"/>
            <a:ext cx="3794760" cy="4663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EDB0F7C2-3561-BA83-5415-4B8330C5BF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22192" y="4391406"/>
            <a:ext cx="3794760" cy="4663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5CD45539-3B3A-464F-2480-A7235DE9D3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22192" y="5129784"/>
            <a:ext cx="3794760" cy="4663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642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5CD45539-3B3A-464F-2480-A7235DE9D3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3154680"/>
            <a:ext cx="12198096" cy="1709928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38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32606-8178-6E55-26AD-51AAFF50D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8800"/>
            <a:ext cx="12198096" cy="1709928"/>
          </a:xfrm>
        </p:spPr>
        <p:txBody>
          <a:bodyPr>
            <a:noAutofit/>
          </a:bodyPr>
          <a:lstStyle>
            <a:lvl1pPr algn="ctr">
              <a:defRPr sz="13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00AE91-3B85-16DB-77F3-EDF2472DDB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C2A85-E1A4-A097-5C3F-E9D9396F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2F2BA9-7FBD-D1B5-303E-B240F73D58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587752"/>
            <a:ext cx="12198096" cy="1508760"/>
          </a:xfrm>
          <a:solidFill>
            <a:schemeClr val="accent1"/>
          </a:solidFill>
        </p:spPr>
        <p:txBody>
          <a:bodyPr lIns="877824" rIns="877824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072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7090B92F-B1E5-5257-95EF-9608691E72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87762" y="850614"/>
            <a:ext cx="3392424" cy="3392424"/>
          </a:xfrm>
          <a:solidFill>
            <a:schemeClr val="accent1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0590DB-1CC1-812C-5B3B-E798A1954E1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031347" y="4545496"/>
            <a:ext cx="0" cy="2312504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450C0AB6-9748-6CBD-93E7-334B0BA5A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616" y="850392"/>
            <a:ext cx="11347704" cy="1298448"/>
          </a:xfrm>
        </p:spPr>
        <p:txBody>
          <a:bodyPr anchor="ctr">
            <a:noAutofit/>
          </a:bodyPr>
          <a:lstStyle>
            <a:lvl1pPr algn="l">
              <a:defRPr sz="13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2259711-7EFE-2148-F50E-25FD01E326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2432304"/>
            <a:ext cx="5738812" cy="1298448"/>
          </a:xfrm>
        </p:spPr>
        <p:txBody>
          <a:bodyPr anchor="ctr"/>
          <a:lstStyle>
            <a:lvl1pPr marL="0" indent="0">
              <a:buNone/>
              <a:defRPr sz="13800" b="1" i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A4EDA27-F4C5-CD0B-F971-E7FD300C4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616" y="5138928"/>
            <a:ext cx="7123176" cy="61264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AAF858D-31E9-7D8F-B203-45B2703EC3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686800" y="2286000"/>
            <a:ext cx="1993392" cy="3163824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2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C8054-F9DF-2FE3-0142-D48931912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55DDE-FFCC-5750-83A9-F88E2F74A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264" y="1947672"/>
            <a:ext cx="10296144" cy="43708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A0D14-310A-2EDC-99A1-FCFA29C7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31091" y="983633"/>
            <a:ext cx="1728216" cy="28346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3FDCA-382D-537C-5751-191D136E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0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50C0AB6-9748-6CBD-93E7-334B0BA5A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984" y="932688"/>
            <a:ext cx="10552176" cy="4764024"/>
          </a:xfrm>
        </p:spPr>
        <p:txBody>
          <a:bodyPr anchor="ctr">
            <a:noAutofit/>
          </a:bodyPr>
          <a:lstStyle>
            <a:lvl1pPr algn="ctr">
              <a:defRPr sz="82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A4EDA27-F4C5-CD0B-F971-E7FD300C4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3408" y="5788152"/>
            <a:ext cx="2578608" cy="61264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B215B41-53EF-7995-A29E-CF60C8A56CEF}"/>
              </a:ext>
            </a:extLst>
          </p:cNvPr>
          <p:cNvCxnSpPr>
            <a:cxnSpLocks/>
          </p:cNvCxnSpPr>
          <p:nvPr userDrawn="1"/>
        </p:nvCxnSpPr>
        <p:spPr>
          <a:xfrm>
            <a:off x="0" y="6009861"/>
            <a:ext cx="6446922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9C915-8D4C-5E75-F776-9CD4D8D7E5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143000"/>
            <a:ext cx="2752344" cy="2551176"/>
          </a:xfrm>
        </p:spPr>
        <p:txBody>
          <a:bodyPr/>
          <a:lstStyle>
            <a:lvl1pPr marL="0" indent="0" algn="ctr">
              <a:buNone/>
              <a:defRPr sz="40000" b="1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095A89F-EF79-78DD-BEDC-74C21F5D53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491472" y="4745736"/>
            <a:ext cx="2752344" cy="2551176"/>
          </a:xfrm>
        </p:spPr>
        <p:txBody>
          <a:bodyPr/>
          <a:lstStyle>
            <a:lvl1pPr marL="0" indent="0" algn="ctr">
              <a:buNone/>
              <a:defRPr sz="40000" b="1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3715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4DD8-0FD2-091E-4A43-D5285DD8A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C009C9-3824-FABC-07B9-A4C9BC63627A}"/>
              </a:ext>
            </a:extLst>
          </p:cNvPr>
          <p:cNvSpPr/>
          <p:nvPr userDrawn="1"/>
        </p:nvSpPr>
        <p:spPr>
          <a:xfrm>
            <a:off x="976788" y="1933921"/>
            <a:ext cx="1959429" cy="49332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1023D4-A9ED-002F-0B45-019DB4997807}"/>
              </a:ext>
            </a:extLst>
          </p:cNvPr>
          <p:cNvSpPr/>
          <p:nvPr userDrawn="1"/>
        </p:nvSpPr>
        <p:spPr>
          <a:xfrm>
            <a:off x="6394674" y="1933921"/>
            <a:ext cx="1959429" cy="49332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2C298F-D572-B084-FEE9-B3E572860979}"/>
              </a:ext>
            </a:extLst>
          </p:cNvPr>
          <p:cNvCxnSpPr>
            <a:cxnSpLocks/>
          </p:cNvCxnSpPr>
          <p:nvPr userDrawn="1"/>
        </p:nvCxnSpPr>
        <p:spPr>
          <a:xfrm>
            <a:off x="3078820" y="2982133"/>
            <a:ext cx="2948940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1AC3B6-A5EE-CC6F-3D11-437B77131B2E}"/>
              </a:ext>
            </a:extLst>
          </p:cNvPr>
          <p:cNvCxnSpPr>
            <a:cxnSpLocks/>
          </p:cNvCxnSpPr>
          <p:nvPr userDrawn="1"/>
        </p:nvCxnSpPr>
        <p:spPr>
          <a:xfrm>
            <a:off x="3068653" y="5567880"/>
            <a:ext cx="2948940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0AF34A-9EAC-D22C-71D6-89C99B36221A}"/>
              </a:ext>
            </a:extLst>
          </p:cNvPr>
          <p:cNvCxnSpPr>
            <a:cxnSpLocks/>
          </p:cNvCxnSpPr>
          <p:nvPr userDrawn="1"/>
        </p:nvCxnSpPr>
        <p:spPr>
          <a:xfrm>
            <a:off x="8461423" y="2982133"/>
            <a:ext cx="2948940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90D898-E343-5199-7EA3-0DE4BD9767D8}"/>
              </a:ext>
            </a:extLst>
          </p:cNvPr>
          <p:cNvCxnSpPr>
            <a:cxnSpLocks/>
          </p:cNvCxnSpPr>
          <p:nvPr userDrawn="1"/>
        </p:nvCxnSpPr>
        <p:spPr>
          <a:xfrm>
            <a:off x="8461423" y="5566074"/>
            <a:ext cx="2948940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00B5647-2B6E-CFB8-05E2-D6D583A82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4248" y="2157984"/>
            <a:ext cx="1207008" cy="1709928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3909E6A2-2DD4-4F22-956D-1B5E586C49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79208" y="2157984"/>
            <a:ext cx="1207008" cy="1709928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430630E9-C15D-F5DD-A03B-EEE67E761D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983643" y="4736592"/>
            <a:ext cx="1207008" cy="1709928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93530D4-E207-8018-C54B-C19326257D3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78603" y="4736592"/>
            <a:ext cx="1207008" cy="1709928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E0D0207-76F2-C0FA-F313-F5D2F82656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57016" y="2395728"/>
            <a:ext cx="2459736" cy="365760"/>
          </a:xfrm>
        </p:spPr>
        <p:txBody>
          <a:bodyPr lIns="109728" tIns="109728" rIns="109728" b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94050553-7D63-5588-8C42-A3985DF290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51976" y="2395728"/>
            <a:ext cx="2459736" cy="365760"/>
          </a:xfrm>
        </p:spPr>
        <p:txBody>
          <a:bodyPr lIns="109728" tIns="109728" rIns="109728" b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C83E3C83-61EE-7F38-6617-297F33FDFC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57016" y="4983480"/>
            <a:ext cx="2459736" cy="365760"/>
          </a:xfrm>
        </p:spPr>
        <p:txBody>
          <a:bodyPr lIns="109728" tIns="109728" rIns="109728" b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E4F0C230-CEF2-4829-F9D9-4A9D8CC18F3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951976" y="4983480"/>
            <a:ext cx="2459736" cy="365760"/>
          </a:xfrm>
        </p:spPr>
        <p:txBody>
          <a:bodyPr lIns="109728" tIns="109728" rIns="109728" b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3C4BFE65-A254-A1B2-2B09-5BB8085A339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68337" y="2816352"/>
            <a:ext cx="1810512" cy="256032"/>
          </a:xfrm>
          <a:solidFill>
            <a:schemeClr val="accent1"/>
          </a:solidFill>
        </p:spPr>
        <p:txBody>
          <a:bodyPr lIns="109728" tIns="109728" rIns="109728" b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F0885B50-26EE-88F4-89DB-7736CBB248F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951976" y="2816352"/>
            <a:ext cx="1810512" cy="256032"/>
          </a:xfrm>
          <a:solidFill>
            <a:schemeClr val="accent1"/>
          </a:solidFill>
        </p:spPr>
        <p:txBody>
          <a:bodyPr lIns="109728" tIns="109728" rIns="109728" b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31CC9E02-F419-645B-186B-D3FDF688BE3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568337" y="5349240"/>
            <a:ext cx="1810512" cy="365760"/>
          </a:xfrm>
          <a:solidFill>
            <a:schemeClr val="accent1"/>
          </a:solidFill>
        </p:spPr>
        <p:txBody>
          <a:bodyPr lIns="109728" tIns="109728" rIns="109728" b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D6BFA8DA-6AF0-61F1-45B2-1FDCC246E63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951976" y="5349240"/>
            <a:ext cx="1810512" cy="365760"/>
          </a:xfrm>
          <a:solidFill>
            <a:schemeClr val="accent1"/>
          </a:solidFill>
        </p:spPr>
        <p:txBody>
          <a:bodyPr lIns="109728" tIns="109728" rIns="109728" b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Slide Number Placeholder 2">
            <a:extLst>
              <a:ext uri="{FF2B5EF4-FFF2-40B4-BE49-F238E27FC236}">
                <a16:creationId xmlns:a16="http://schemas.microsoft.com/office/drawing/2014/main" id="{7C7F2D53-0EE2-0959-BEDE-668007CB09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0E7E5B21-86A3-5D02-E445-C1E918046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21026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C99AD27-1F9E-2F81-1D38-74CDE4087F98}"/>
              </a:ext>
            </a:extLst>
          </p:cNvPr>
          <p:cNvSpPr/>
          <p:nvPr userDrawn="1"/>
        </p:nvSpPr>
        <p:spPr>
          <a:xfrm>
            <a:off x="0" y="2632933"/>
            <a:ext cx="12205251" cy="43218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54DD8-0FD2-091E-4A43-D5285DD8A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00B5647-2B6E-CFB8-05E2-D6D583A82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69848" y="1947672"/>
            <a:ext cx="1609344" cy="1609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3909E6A2-2DD4-4F22-956D-1B5E586C49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77056" y="1947672"/>
            <a:ext cx="1609344" cy="1609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430630E9-C15D-F5DD-A03B-EEE67E761D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11696" y="1947672"/>
            <a:ext cx="1609344" cy="1609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93530D4-E207-8018-C54B-C19326257D3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491472" y="1947672"/>
            <a:ext cx="1609344" cy="1609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E0D0207-76F2-C0FA-F313-F5D2F82656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1832" y="3593592"/>
            <a:ext cx="1901952" cy="34747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cap="all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94050553-7D63-5588-8C42-A3985DF290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58184" y="3593592"/>
            <a:ext cx="1901952" cy="34747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cap="all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C83E3C83-61EE-7F38-6617-297F33FDFC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583680" y="3593592"/>
            <a:ext cx="1901952" cy="34747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cap="all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E4F0C230-CEF2-4829-F9D9-4A9D8CC18F3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372600" y="3593592"/>
            <a:ext cx="1901952" cy="34747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cap="all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3C4BFE65-A254-A1B2-2B09-5BB8085A339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1832" y="3904488"/>
            <a:ext cx="1901952" cy="182880"/>
          </a:xfr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F0885B50-26EE-88F4-89DB-7736CBB248F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758184" y="3904488"/>
            <a:ext cx="1901952" cy="182880"/>
          </a:xfr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31CC9E02-F419-645B-186B-D3FDF688BE3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83680" y="3904488"/>
            <a:ext cx="1901952" cy="182880"/>
          </a:xfr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D6BFA8DA-6AF0-61F1-45B2-1FDCC246E63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72600" y="3904488"/>
            <a:ext cx="1901952" cy="182880"/>
          </a:xfr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Picture Placeholder 11">
            <a:extLst>
              <a:ext uri="{FF2B5EF4-FFF2-40B4-BE49-F238E27FC236}">
                <a16:creationId xmlns:a16="http://schemas.microsoft.com/office/drawing/2014/main" id="{A1A3BD0B-A18A-8787-8F97-D7570F2D8ED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69848" y="4398264"/>
            <a:ext cx="1609344" cy="1609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0EE97C40-9EA8-1271-799B-861AADDA89C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877056" y="4398264"/>
            <a:ext cx="1609344" cy="1609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9553C6EE-C9CA-36E2-FEA4-9279C954531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711696" y="4398264"/>
            <a:ext cx="1609344" cy="1609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7" name="Picture Placeholder 11">
            <a:extLst>
              <a:ext uri="{FF2B5EF4-FFF2-40B4-BE49-F238E27FC236}">
                <a16:creationId xmlns:a16="http://schemas.microsoft.com/office/drawing/2014/main" id="{3E1E7EF7-6119-3B30-6256-741E415C098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491472" y="4398264"/>
            <a:ext cx="1609344" cy="1609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8" name="Text Placeholder 16">
            <a:extLst>
              <a:ext uri="{FF2B5EF4-FFF2-40B4-BE49-F238E27FC236}">
                <a16:creationId xmlns:a16="http://schemas.microsoft.com/office/drawing/2014/main" id="{1B0A4A9F-4439-5B3D-FEA1-2EEAA3B1ED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41832" y="6080760"/>
            <a:ext cx="1901952" cy="34747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cap="all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6">
            <a:extLst>
              <a:ext uri="{FF2B5EF4-FFF2-40B4-BE49-F238E27FC236}">
                <a16:creationId xmlns:a16="http://schemas.microsoft.com/office/drawing/2014/main" id="{5D11883B-FD87-FA9B-714F-5F02AE0291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758184" y="6080760"/>
            <a:ext cx="1901952" cy="34747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cap="all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15AFF5E4-27E8-EB92-B33F-CD49000CABE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583680" y="6080760"/>
            <a:ext cx="1901952" cy="34747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cap="all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6">
            <a:extLst>
              <a:ext uri="{FF2B5EF4-FFF2-40B4-BE49-F238E27FC236}">
                <a16:creationId xmlns:a16="http://schemas.microsoft.com/office/drawing/2014/main" id="{7DD26773-1C83-BF12-BAA8-AEC17A8B523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372600" y="6080760"/>
            <a:ext cx="1901952" cy="34747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cap="all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16">
            <a:extLst>
              <a:ext uri="{FF2B5EF4-FFF2-40B4-BE49-F238E27FC236}">
                <a16:creationId xmlns:a16="http://schemas.microsoft.com/office/drawing/2014/main" id="{504DD6A5-3D1E-AB04-C217-0F9ABAA852C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41832" y="6373368"/>
            <a:ext cx="1901952" cy="182880"/>
          </a:xfr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2860D1AB-1DEE-EA78-C939-96F7962D258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758184" y="6373368"/>
            <a:ext cx="1901952" cy="182880"/>
          </a:xfr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6">
            <a:extLst>
              <a:ext uri="{FF2B5EF4-FFF2-40B4-BE49-F238E27FC236}">
                <a16:creationId xmlns:a16="http://schemas.microsoft.com/office/drawing/2014/main" id="{46FAB9C9-9535-D927-5ED4-2A2039CD639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583680" y="6373368"/>
            <a:ext cx="1901952" cy="182880"/>
          </a:xfr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6">
            <a:extLst>
              <a:ext uri="{FF2B5EF4-FFF2-40B4-BE49-F238E27FC236}">
                <a16:creationId xmlns:a16="http://schemas.microsoft.com/office/drawing/2014/main" id="{27B80C8A-FB49-A852-F6DE-5C2A1223F2E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372600" y="6373368"/>
            <a:ext cx="1901952" cy="182880"/>
          </a:xfr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10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34BBA69-4DC3-B6B5-F4C1-6B25DDED5A2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2739" y="1949428"/>
            <a:ext cx="685800" cy="3240088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13CF3E7-06EB-A521-4C56-E4CA3DD2BE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04488" y="1949450"/>
            <a:ext cx="685800" cy="3240088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9BFAC58-F350-7AB0-04A2-D1284CA80F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79008" y="1949428"/>
            <a:ext cx="685800" cy="3240088"/>
          </a:xfrm>
          <a:solidFill>
            <a:schemeClr val="accent4">
              <a:lumMod val="60000"/>
              <a:lumOff val="4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F7F9C969-6E6E-F416-8977-083F8F482F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98664" y="1949428"/>
            <a:ext cx="685800" cy="3240088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A5B06717-E8CC-113A-852F-ABF4C69524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36608" y="1949428"/>
            <a:ext cx="685800" cy="3240088"/>
          </a:xfrm>
          <a:solidFill>
            <a:schemeClr val="accent3">
              <a:lumMod val="60000"/>
              <a:lumOff val="4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E14789EF-5CDE-6313-24AA-19D63DBA22C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 rot="16200000">
            <a:off x="676656" y="3785616"/>
            <a:ext cx="2359152" cy="466344"/>
          </a:xfrm>
          <a:noFill/>
        </p:spPr>
        <p:txBody>
          <a:bodyPr lIns="0" anchor="ctr"/>
          <a:lstStyle>
            <a:lvl1pPr marL="0" indent="0">
              <a:lnSpc>
                <a:spcPct val="90000"/>
              </a:lnSpc>
              <a:buNone/>
              <a:defRPr sz="2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45183E19-6396-BC37-585D-3459E5A6F05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 rot="16200000">
            <a:off x="2523744" y="3785616"/>
            <a:ext cx="2359152" cy="466344"/>
          </a:xfrm>
          <a:noFill/>
        </p:spPr>
        <p:txBody>
          <a:bodyPr lIns="0" anchor="ctr"/>
          <a:lstStyle>
            <a:lvl1pPr marL="0" indent="0">
              <a:lnSpc>
                <a:spcPct val="90000"/>
              </a:lnSpc>
              <a:buNone/>
              <a:defRPr sz="2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D93298C-7BDF-4FEB-9D50-9A70106605F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 rot="16200000">
            <a:off x="4389120" y="3785616"/>
            <a:ext cx="2359152" cy="466344"/>
          </a:xfrm>
          <a:noFill/>
        </p:spPr>
        <p:txBody>
          <a:bodyPr lIns="0" anchor="ctr"/>
          <a:lstStyle>
            <a:lvl1pPr marL="0" indent="0">
              <a:lnSpc>
                <a:spcPct val="90000"/>
              </a:lnSpc>
              <a:buNone/>
              <a:defRPr sz="2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1C205F30-117C-F9B2-1DF1-4D808D72F07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 rot="16200000">
            <a:off x="8046720" y="3785616"/>
            <a:ext cx="2359152" cy="466344"/>
          </a:xfrm>
          <a:noFill/>
        </p:spPr>
        <p:txBody>
          <a:bodyPr lIns="0" anchor="ctr"/>
          <a:lstStyle>
            <a:lvl1pPr marL="0" indent="0">
              <a:lnSpc>
                <a:spcPct val="90000"/>
              </a:lnSpc>
              <a:buNone/>
              <a:defRPr sz="2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D540A601-AB84-B187-127D-635BEAC7D2A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 rot="16200000">
            <a:off x="6199632" y="3785616"/>
            <a:ext cx="2359152" cy="466344"/>
          </a:xfrm>
          <a:noFill/>
        </p:spPr>
        <p:txBody>
          <a:bodyPr lIns="0" anchor="ctr"/>
          <a:lstStyle>
            <a:lvl1pPr marL="0" indent="0">
              <a:lnSpc>
                <a:spcPct val="90000"/>
              </a:lnSpc>
              <a:buNone/>
              <a:defRPr sz="2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39FB08DE-7839-B706-A263-C826C48159C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215750" y="2615184"/>
            <a:ext cx="1444752" cy="2231136"/>
          </a:xfrm>
        </p:spPr>
        <p:txBody>
          <a:bodyPr lIns="0" tIns="91440" bIns="146304" anchor="t"/>
          <a:lstStyle>
            <a:lvl1pPr marL="0" indent="0">
              <a:lnSpc>
                <a:spcPct val="90000"/>
              </a:lnSpc>
              <a:buNone/>
              <a:defRPr sz="1400" cap="none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A93934A6-FE95-C496-F14E-85DA799206A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052969" y="2615184"/>
            <a:ext cx="1444752" cy="2231136"/>
          </a:xfrm>
        </p:spPr>
        <p:txBody>
          <a:bodyPr lIns="0" tIns="91440" bIns="146304" anchor="t"/>
          <a:lstStyle>
            <a:lvl1pPr marL="0" indent="0">
              <a:lnSpc>
                <a:spcPct val="90000"/>
              </a:lnSpc>
              <a:buNone/>
              <a:defRPr sz="1400" cap="none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5C30B205-E799-B533-0710-85E8A6AED6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90188" y="2615184"/>
            <a:ext cx="1444752" cy="2231136"/>
          </a:xfrm>
        </p:spPr>
        <p:txBody>
          <a:bodyPr lIns="0" tIns="91440" bIns="146304" anchor="t"/>
          <a:lstStyle>
            <a:lvl1pPr marL="0" indent="0">
              <a:lnSpc>
                <a:spcPct val="90000"/>
              </a:lnSpc>
              <a:buNone/>
              <a:defRPr sz="1400" cap="none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3AFE0358-280A-EB8E-E2C5-932F3BD9FEE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27407" y="2615184"/>
            <a:ext cx="1444752" cy="2231136"/>
          </a:xfrm>
        </p:spPr>
        <p:txBody>
          <a:bodyPr lIns="0" tIns="91440" bIns="146304" anchor="t"/>
          <a:lstStyle>
            <a:lvl1pPr marL="0" indent="0">
              <a:lnSpc>
                <a:spcPct val="90000"/>
              </a:lnSpc>
              <a:buNone/>
              <a:defRPr sz="1400" cap="none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E7337DF9-BEE0-9960-3F78-987551585C7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564624" y="2615184"/>
            <a:ext cx="1444752" cy="2231136"/>
          </a:xfrm>
        </p:spPr>
        <p:txBody>
          <a:bodyPr lIns="0" tIns="91440" bIns="146304" anchor="t"/>
          <a:lstStyle>
            <a:lvl1pPr marL="0" indent="0">
              <a:lnSpc>
                <a:spcPct val="90000"/>
              </a:lnSpc>
              <a:buNone/>
              <a:defRPr sz="1400" cap="none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87474658-A5AD-9D5A-7FD0-7082AC308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Slide Number Placeholder 2">
            <a:extLst>
              <a:ext uri="{FF2B5EF4-FFF2-40B4-BE49-F238E27FC236}">
                <a16:creationId xmlns:a16="http://schemas.microsoft.com/office/drawing/2014/main" id="{3013595B-EBCE-B1FB-3943-6DD82772C0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9398F5FD-521F-F335-268A-7300D928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99781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11206C-54A4-0DD2-0DA0-0828D48AF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9B531-1C66-2F6C-4232-5ADD330DF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64FE0-ADDF-F3C6-AEAB-A27E120C2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5369" y="6428281"/>
            <a:ext cx="402336" cy="2834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710315-F2E5-50AA-6E01-B56CA2A14274}"/>
              </a:ext>
            </a:extLst>
          </p:cNvPr>
          <p:cNvCxnSpPr>
            <a:cxnSpLocks/>
          </p:cNvCxnSpPr>
          <p:nvPr userDrawn="1"/>
        </p:nvCxnSpPr>
        <p:spPr>
          <a:xfrm>
            <a:off x="334058" y="1754908"/>
            <a:ext cx="0" cy="4562299"/>
          </a:xfrm>
          <a:prstGeom prst="line">
            <a:avLst/>
          </a:prstGeom>
          <a:ln w="12700" cap="sq" cmpd="sng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5CE6DBE-1597-24EC-79C6-1B2879B16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531091" y="983633"/>
            <a:ext cx="1728216" cy="2834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5795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51" r:id="rId4"/>
    <p:sldLayoutId id="2147483650" r:id="rId5"/>
    <p:sldLayoutId id="2147483663" r:id="rId6"/>
    <p:sldLayoutId id="2147483664" r:id="rId7"/>
    <p:sldLayoutId id="2147483665" r:id="rId8"/>
    <p:sldLayoutId id="2147483666" r:id="rId9"/>
    <p:sldLayoutId id="2147483653" r:id="rId10"/>
    <p:sldLayoutId id="2147483667" r:id="rId11"/>
    <p:sldLayoutId id="2147483668" r:id="rId12"/>
    <p:sldLayoutId id="2147483669" r:id="rId13"/>
    <p:sldLayoutId id="2147483670" r:id="rId14"/>
    <p:sldLayoutId id="2147483654" r:id="rId15"/>
    <p:sldLayoutId id="2147483655" r:id="rId16"/>
    <p:sldLayoutId id="2147483656" r:id="rId17"/>
    <p:sldLayoutId id="2147483657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2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5312D-9F8D-45AE-D652-54AF78669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337" y="1587335"/>
            <a:ext cx="10528838" cy="2572239"/>
          </a:xfrm>
        </p:spPr>
        <p:txBody>
          <a:bodyPr/>
          <a:lstStyle/>
          <a:p>
            <a:pPr algn="ctr"/>
            <a:r>
              <a:rPr lang="en-US" sz="6000" i="1" dirty="0">
                <a:latin typeface="Avenir Next LT Pro"/>
              </a:rPr>
              <a:t>HOTEL AGGREGATOR </a:t>
            </a:r>
            <a:br>
              <a:rPr lang="en-US" sz="6000" i="1" dirty="0">
                <a:latin typeface="Avenir Next LT Pro"/>
              </a:rPr>
            </a:br>
            <a:r>
              <a:rPr lang="en-US" sz="6000" i="1" dirty="0">
                <a:latin typeface="Avenir Next LT Pro"/>
              </a:rPr>
              <a:t>ANALYSIS </a:t>
            </a:r>
            <a:br>
              <a:rPr lang="en-US" sz="6000" i="1" dirty="0">
                <a:latin typeface="Avenir Next LT Pro"/>
              </a:rPr>
            </a:br>
            <a:r>
              <a:rPr lang="en-US" sz="6000" i="1" dirty="0">
                <a:latin typeface="Avenir Next LT Pro"/>
              </a:rPr>
              <a:t>with POWER BI</a:t>
            </a:r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5105C76-333F-CECF-8C54-AFF8F7E4B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244" y="4639358"/>
            <a:ext cx="6707298" cy="22746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5394D-D8A2-6BC6-AC72-512F2ED76EFC}"/>
              </a:ext>
            </a:extLst>
          </p:cNvPr>
          <p:cNvSpPr txBox="1">
            <a:spLocks/>
          </p:cNvSpPr>
          <p:nvPr/>
        </p:nvSpPr>
        <p:spPr>
          <a:xfrm>
            <a:off x="11356848" y="6400800"/>
            <a:ext cx="438912" cy="2468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C0F0449-EF10-3E4D-894D-3DE10CF4206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777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9">
            <a:extLst>
              <a:ext uri="{FF2B5EF4-FFF2-40B4-BE49-F238E27FC236}">
                <a16:creationId xmlns:a16="http://schemas.microsoft.com/office/drawing/2014/main" id="{5DAB4319-929A-F1F2-95EC-AC730DB708FC}"/>
              </a:ext>
            </a:extLst>
          </p:cNvPr>
          <p:cNvSpPr txBox="1">
            <a:spLocks/>
          </p:cNvSpPr>
          <p:nvPr/>
        </p:nvSpPr>
        <p:spPr>
          <a:xfrm>
            <a:off x="-637074" y="103031"/>
            <a:ext cx="13383210" cy="12719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i="1" dirty="0">
                <a:solidFill>
                  <a:srgbClr val="6F6FA0"/>
                </a:solidFill>
                <a:latin typeface="Bookman Old Style"/>
                <a:ea typeface="+mj-lt"/>
                <a:cs typeface="+mj-lt"/>
              </a:rPr>
              <a:t>REVIEW SCORES AND GUEST SATISFACTION DASHBOARD</a:t>
            </a:r>
            <a:endParaRPr lang="en-US" sz="4000" i="1">
              <a:solidFill>
                <a:srgbClr val="6F6FA0"/>
              </a:solidFill>
              <a:latin typeface="Bookman Old Style"/>
            </a:endParaRP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E76F3B45-7BC1-8244-D7E8-5C53C60BD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15" y="1369941"/>
            <a:ext cx="9283521" cy="53738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8467FC3-DA0C-7F94-5BDB-994A642D6FFA}"/>
              </a:ext>
            </a:extLst>
          </p:cNvPr>
          <p:cNvSpPr/>
          <p:nvPr/>
        </p:nvSpPr>
        <p:spPr>
          <a:xfrm>
            <a:off x="7727323" y="4212464"/>
            <a:ext cx="2532845" cy="25865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3D4E42-6BA7-53EE-9E6C-750E5D20BAEC}"/>
              </a:ext>
            </a:extLst>
          </p:cNvPr>
          <p:cNvSpPr/>
          <p:nvPr/>
        </p:nvSpPr>
        <p:spPr>
          <a:xfrm>
            <a:off x="9294252" y="842492"/>
            <a:ext cx="2532845" cy="3498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C7BE511F-9419-332F-1B04-C53836F61A27}"/>
              </a:ext>
            </a:extLst>
          </p:cNvPr>
          <p:cNvSpPr txBox="1">
            <a:spLocks/>
          </p:cNvSpPr>
          <p:nvPr/>
        </p:nvSpPr>
        <p:spPr>
          <a:xfrm>
            <a:off x="11599805" y="6400800"/>
            <a:ext cx="438912" cy="246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0" b="1" kern="120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C0F0449-EF10-3E4D-894D-3DE10CF4206D}" type="slidenum">
              <a:rPr lang="en-US" sz="1800" smtClean="0">
                <a:solidFill>
                  <a:srgbClr val="010101"/>
                </a:solidFill>
              </a:rPr>
              <a:pPr/>
              <a:t>10</a:t>
            </a:fld>
            <a:endParaRPr lang="en-US" sz="1800" dirty="0">
              <a:solidFill>
                <a:srgbClr val="01010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710195-E12B-5199-EA0F-F38012E8B9D6}"/>
              </a:ext>
            </a:extLst>
          </p:cNvPr>
          <p:cNvSpPr txBox="1"/>
          <p:nvPr/>
        </p:nvSpPr>
        <p:spPr>
          <a:xfrm>
            <a:off x="7851912" y="4494695"/>
            <a:ext cx="418271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Wingdings"/>
              <a:buChar char="Ø"/>
            </a:pPr>
            <a:r>
              <a:rPr lang="en-US" dirty="0"/>
              <a:t>The review scores of users has </a:t>
            </a:r>
            <a:r>
              <a:rPr lang="en-US"/>
              <a:t>increased over the last year (2023)</a:t>
            </a:r>
          </a:p>
          <a:p>
            <a:pPr marL="285750" indent="-285750" algn="ctr">
              <a:buFont typeface="Wingdings"/>
              <a:buChar char="Ø"/>
            </a:pPr>
            <a:r>
              <a:rPr lang="en-US" dirty="0"/>
              <a:t>The higher the review score value the higher the listings</a:t>
            </a:r>
          </a:p>
          <a:p>
            <a:pPr marL="285750" indent="-285750" algn="ctr">
              <a:buFont typeface="Wingdings"/>
              <a:buChar char="Ø"/>
            </a:pPr>
            <a:r>
              <a:rPr lang="en-US" dirty="0"/>
              <a:t>The cleaner and tidier the experience for the user the higher the review</a:t>
            </a:r>
          </a:p>
        </p:txBody>
      </p:sp>
    </p:spTree>
    <p:extLst>
      <p:ext uri="{BB962C8B-B14F-4D97-AF65-F5344CB8AC3E}">
        <p14:creationId xmlns:p14="http://schemas.microsoft.com/office/powerpoint/2010/main" val="1162765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9F181-21FC-EE62-3B2C-7E57458B4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11</a:t>
            </a:fld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DAC5714E-D21F-317F-96B7-2D7C1237B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63" y="-4292"/>
            <a:ext cx="12052392" cy="1357761"/>
          </a:xfrm>
        </p:spPr>
        <p:txBody>
          <a:bodyPr/>
          <a:lstStyle/>
          <a:p>
            <a:r>
              <a:rPr lang="en-US" sz="4400" i="1" dirty="0">
                <a:solidFill>
                  <a:srgbClr val="107182"/>
                </a:solidFill>
                <a:latin typeface="Bookman Old Style"/>
                <a:ea typeface="+mj-lt"/>
                <a:cs typeface="+mj-lt"/>
              </a:rPr>
              <a:t>PROPERTY TYPE AND ROOM ANALYSIS DASHBOARD</a:t>
            </a:r>
            <a:endParaRPr lang="en-US" sz="4400" i="1">
              <a:solidFill>
                <a:srgbClr val="107182"/>
              </a:solidFill>
              <a:latin typeface="Bookman Old Style"/>
            </a:endParaRPr>
          </a:p>
        </p:txBody>
      </p:sp>
      <p:pic>
        <p:nvPicPr>
          <p:cNvPr id="21" name="Picture 20" descr="A screenshot of a graph&#10;&#10;Description automatically generated">
            <a:extLst>
              <a:ext uri="{FF2B5EF4-FFF2-40B4-BE49-F238E27FC236}">
                <a16:creationId xmlns:a16="http://schemas.microsoft.com/office/drawing/2014/main" id="{30A665B8-5519-A5CD-1295-D71707D27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21" y="1349640"/>
            <a:ext cx="10128738" cy="537907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8D6E26E-C784-2DB5-7076-1E7BAFFC9E73}"/>
              </a:ext>
            </a:extLst>
          </p:cNvPr>
          <p:cNvSpPr/>
          <p:nvPr/>
        </p:nvSpPr>
        <p:spPr>
          <a:xfrm>
            <a:off x="6960576" y="3880338"/>
            <a:ext cx="4278923" cy="28604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68B29DC6-7B62-EDFE-3A05-A5290036B3B8}"/>
              </a:ext>
            </a:extLst>
          </p:cNvPr>
          <p:cNvSpPr txBox="1">
            <a:spLocks/>
          </p:cNvSpPr>
          <p:nvPr/>
        </p:nvSpPr>
        <p:spPr>
          <a:xfrm>
            <a:off x="11599805" y="6422886"/>
            <a:ext cx="593521" cy="28001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C0F0449-EF10-3E4D-894D-3DE10CF4206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4170D7-325A-F8C5-6F76-84A915526613}"/>
              </a:ext>
            </a:extLst>
          </p:cNvPr>
          <p:cNvSpPr txBox="1"/>
          <p:nvPr/>
        </p:nvSpPr>
        <p:spPr>
          <a:xfrm>
            <a:off x="6962913" y="4293152"/>
            <a:ext cx="505239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Wingdings"/>
              <a:buChar char="Ø"/>
            </a:pPr>
            <a:r>
              <a:rPr lang="en-US" dirty="0"/>
              <a:t>The most popular property type is </a:t>
            </a:r>
            <a:endParaRPr lang="en-US"/>
          </a:p>
          <a:p>
            <a:pPr algn="ctr"/>
            <a:r>
              <a:rPr lang="en-US" dirty="0"/>
              <a:t>an entire rental unit followed by an </a:t>
            </a:r>
          </a:p>
          <a:p>
            <a:pPr algn="ctr"/>
            <a:r>
              <a:rPr lang="en-US" dirty="0"/>
              <a:t>entire home</a:t>
            </a:r>
            <a:endParaRPr lang="en-US"/>
          </a:p>
          <a:p>
            <a:pPr marL="285750" indent="-285750" algn="ctr">
              <a:buFont typeface="Wingdings"/>
              <a:buChar char="Ø"/>
            </a:pPr>
            <a:r>
              <a:rPr lang="en-US" dirty="0"/>
              <a:t>According to the data gathered in 2023 users tend to choose when it comes to rooms, either an entire home/apt or a private room </a:t>
            </a:r>
          </a:p>
        </p:txBody>
      </p:sp>
    </p:spTree>
    <p:extLst>
      <p:ext uri="{BB962C8B-B14F-4D97-AF65-F5344CB8AC3E}">
        <p14:creationId xmlns:p14="http://schemas.microsoft.com/office/powerpoint/2010/main" val="211005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773267-9FE2-5FBD-4A16-B792CE83D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B4103DE9-4B14-EE47-B16F-584A7CCA3C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 rot="16200000">
            <a:off x="466830" y="3575791"/>
            <a:ext cx="2789847" cy="455301"/>
          </a:xfrm>
        </p:spPr>
        <p:txBody>
          <a:bodyPr/>
          <a:lstStyle/>
          <a:p>
            <a:r>
              <a:rPr lang="en-US" dirty="0">
                <a:solidFill>
                  <a:srgbClr val="6F6FA0"/>
                </a:solidFill>
                <a:ea typeface="+mj-lt"/>
                <a:cs typeface="+mj-lt"/>
              </a:rPr>
              <a:t>Geographical Insights</a:t>
            </a:r>
            <a:endParaRPr lang="en-US">
              <a:solidFill>
                <a:srgbClr val="6F6FA0"/>
              </a:solidFill>
            </a:endParaRP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9FBF423C-BD16-84F3-BFB4-6085045D2F9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189CFBFA-8BD8-1EE5-D703-5AFBD1A1F8B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094272" y="2681445"/>
            <a:ext cx="1621446" cy="2231136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/>
                <a:ea typeface="+mn-lt"/>
                <a:cs typeface="+mn-lt"/>
              </a:rPr>
              <a:t>The distribution of listings was concentrated particularly in Sydney and Melbourne.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Bookman Old Style"/>
            </a:endParaRP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AAAD9982-8AB6-4703-B211-740B7102B5B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 rot="16200000">
            <a:off x="2286310" y="3559226"/>
            <a:ext cx="2789847" cy="488431"/>
          </a:xfrm>
        </p:spPr>
        <p:txBody>
          <a:bodyPr/>
          <a:lstStyle/>
          <a:p>
            <a:r>
              <a:rPr lang="en-US" dirty="0">
                <a:solidFill>
                  <a:srgbClr val="6F6FA0"/>
                </a:solidFill>
                <a:ea typeface="+mj-lt"/>
                <a:cs typeface="+mj-lt"/>
              </a:rPr>
              <a:t>Pricing and Availability</a:t>
            </a:r>
            <a:endParaRPr lang="en-US">
              <a:solidFill>
                <a:srgbClr val="6F6FA0"/>
              </a:solidFill>
            </a:endParaRP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87507067-DBD3-4EAB-D1D1-9E07E24AB6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87DD9848-3A88-52E5-972E-F2B07C86796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920447" y="2681445"/>
            <a:ext cx="1444752" cy="2231136"/>
          </a:xfrm>
        </p:spPr>
        <p:txBody>
          <a:bodyPr/>
          <a:lstStyle/>
          <a:p>
            <a:r>
              <a:rPr lang="en-US" dirty="0">
                <a:latin typeface="Bookman Old Style"/>
                <a:ea typeface="+mn-lt"/>
                <a:cs typeface="+mn-lt"/>
              </a:rPr>
              <a:t>Pricing trends varied based on property types, room types, and seasonal factors</a:t>
            </a:r>
            <a:endParaRPr lang="en-US">
              <a:latin typeface="Bookman Old Style"/>
            </a:endParaRP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E1CCB0FF-EA05-E6C3-0625-7F4D18D2480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>
                <a:solidFill>
                  <a:srgbClr val="6F6FA0"/>
                </a:solidFill>
                <a:ea typeface="+mj-lt"/>
                <a:cs typeface="+mj-lt"/>
              </a:rPr>
              <a:t>Host Performance</a:t>
            </a:r>
            <a:endParaRPr lang="en-US" dirty="0">
              <a:solidFill>
                <a:srgbClr val="6F6FA0"/>
              </a:solidFill>
            </a:endParaRP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F64EF864-4BC6-C4F2-2FE2-3D8BF150A8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F11CD61A-29C4-B85C-FEBA-954B4634FE9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01840" y="2681445"/>
            <a:ext cx="1444752" cy="2231136"/>
          </a:xfrm>
        </p:spPr>
        <p:txBody>
          <a:bodyPr/>
          <a:lstStyle/>
          <a:p>
            <a:r>
              <a:rPr lang="en-US" dirty="0">
                <a:latin typeface="Bookman Old Style"/>
                <a:ea typeface="+mn-lt"/>
                <a:cs typeface="+mn-lt"/>
              </a:rPr>
              <a:t>Superhost status, quick response times, and thorough verification methods were found to positively influence listing performance</a:t>
            </a:r>
            <a:endParaRPr lang="en-US">
              <a:latin typeface="Bookman Old Style"/>
            </a:endParaRP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A2514E7F-9A44-8895-8EAE-E24403A5E62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 rot="16200000">
            <a:off x="5995328" y="3459834"/>
            <a:ext cx="2856107" cy="620953"/>
          </a:xfrm>
        </p:spPr>
        <p:txBody>
          <a:bodyPr/>
          <a:lstStyle/>
          <a:p>
            <a:r>
              <a:rPr lang="en-US" dirty="0">
                <a:solidFill>
                  <a:srgbClr val="6F6FA0"/>
                </a:solidFill>
                <a:ea typeface="+mj-lt"/>
                <a:cs typeface="+mj-lt"/>
              </a:rPr>
              <a:t>Review Scores and Guest Satisfaction</a:t>
            </a:r>
            <a:endParaRPr lang="en-US">
              <a:solidFill>
                <a:srgbClr val="6F6FA0"/>
              </a:solidFill>
            </a:endParaRP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36C7C1BB-6F18-CC3B-BA96-AD7B4B149A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31186" y="1949428"/>
            <a:ext cx="685800" cy="32400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68264E3-AD0B-ACCD-B5C7-A995D53B8F0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27407" y="2692488"/>
            <a:ext cx="1444752" cy="2231136"/>
          </a:xfrm>
        </p:spPr>
        <p:txBody>
          <a:bodyPr/>
          <a:lstStyle/>
          <a:p>
            <a:r>
              <a:rPr lang="en-US" dirty="0">
                <a:latin typeface="Bookman Old Style"/>
                <a:ea typeface="+mn-lt"/>
                <a:cs typeface="+mn-lt"/>
              </a:rPr>
              <a:t>Review scores for cleanliness, accuracy, and communication were identified as critical factors impacting guest satisfaction</a:t>
            </a:r>
            <a:endParaRPr lang="en-US">
              <a:latin typeface="Bookman Old Style"/>
            </a:endParaRP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5635B623-E84A-8539-301C-C220A3B0C03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 rot="16200000">
            <a:off x="8008068" y="3426704"/>
            <a:ext cx="2856108" cy="687213"/>
          </a:xfrm>
        </p:spPr>
        <p:txBody>
          <a:bodyPr/>
          <a:lstStyle/>
          <a:p>
            <a:r>
              <a:rPr lang="en-US" dirty="0">
                <a:solidFill>
                  <a:srgbClr val="6F6FA0"/>
                </a:solidFill>
                <a:ea typeface="+mj-lt"/>
                <a:cs typeface="+mj-lt"/>
              </a:rPr>
              <a:t>Property Type and Room Analysis</a:t>
            </a:r>
            <a:endParaRPr lang="en-US" dirty="0">
              <a:solidFill>
                <a:srgbClr val="6F6FA0"/>
              </a:solidFill>
            </a:endParaRP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4667A8EC-BE26-6640-DCB8-988914A4D3F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789999" y="1949428"/>
            <a:ext cx="685800" cy="32400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2B5F1DC1-0EC0-2AAF-808D-6F31722D222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763407" y="2692488"/>
            <a:ext cx="1444752" cy="2231136"/>
          </a:xfrm>
        </p:spPr>
        <p:txBody>
          <a:bodyPr/>
          <a:lstStyle/>
          <a:p>
            <a:r>
              <a:rPr lang="en-US" dirty="0">
                <a:latin typeface="Bookman Old Style"/>
                <a:ea typeface="+mn-lt"/>
                <a:cs typeface="+mn-lt"/>
              </a:rPr>
              <a:t>The analysis revealed changing trends in property types and room configurations</a:t>
            </a:r>
            <a:endParaRPr lang="en-US">
              <a:latin typeface="Bookman Old Style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F5F8C3F-7AA4-2DE4-17AA-6E149F124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71367" y="2294468"/>
            <a:ext cx="10273522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0D3F3-624B-720C-6FE9-5EB694C355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653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9C3144-3F92-12F3-FE8C-028E8EB171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3800" b="1" dirty="0">
                <a:solidFill>
                  <a:schemeClr val="accent4">
                    <a:lumMod val="75000"/>
                  </a:schemeClr>
                </a:solidFill>
                <a:latin typeface="Bodoni MT Condensed" panose="02070606080606020203" pitchFamily="18" charset="77"/>
              </a:rPr>
              <a:t>SUMMARY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1F0631-990B-017C-AD3F-BB2415327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3800" b="1" dirty="0">
                <a:solidFill>
                  <a:schemeClr val="accent4">
                    <a:lumMod val="75000"/>
                  </a:schemeClr>
                </a:solidFill>
                <a:latin typeface="Bodoni MT Condensed" panose="02070606080606020203" pitchFamily="18" charset="77"/>
              </a:rPr>
              <a:t>SUMMARY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17D85-16DB-4D91-5D38-795163E5A6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>
                <a:latin typeface="Bookman Old Style"/>
                <a:ea typeface="+mn-lt"/>
                <a:cs typeface="+mn-lt"/>
              </a:rPr>
              <a:t>The analysis of the hotel aggregator dataset provided valuable insights into various aspects of the listings, hosts, and guest experiences and through it we can give </a:t>
            </a:r>
            <a:r>
              <a:rPr lang="en-US" dirty="0">
                <a:solidFill>
                  <a:srgbClr val="60806D"/>
                </a:solidFill>
                <a:latin typeface="Bookman Old Style"/>
                <a:ea typeface="+mn-lt"/>
                <a:cs typeface="+mn-lt"/>
              </a:rPr>
              <a:t>recommendations </a:t>
            </a:r>
            <a:r>
              <a:rPr lang="en-US" dirty="0">
                <a:latin typeface="Bookman Old Style"/>
                <a:ea typeface="+mn-lt"/>
                <a:cs typeface="+mn-lt"/>
              </a:rPr>
              <a:t>such </a:t>
            </a:r>
            <a:r>
              <a:rPr lang="en-US" dirty="0">
                <a:solidFill>
                  <a:srgbClr val="60806D"/>
                </a:solidFill>
                <a:latin typeface="Bookman Old Style"/>
                <a:ea typeface="+mn-lt"/>
                <a:cs typeface="+mn-lt"/>
              </a:rPr>
              <a:t>Enhancing Geographical Diversity</a:t>
            </a:r>
            <a:r>
              <a:rPr lang="en-US" dirty="0">
                <a:latin typeface="Bookman Old Style"/>
                <a:ea typeface="+mn-lt"/>
                <a:cs typeface="+mn-lt"/>
              </a:rPr>
              <a:t>, </a:t>
            </a:r>
            <a:r>
              <a:rPr lang="en-US" dirty="0">
                <a:solidFill>
                  <a:srgbClr val="60806D"/>
                </a:solidFill>
                <a:latin typeface="Bookman Old Style"/>
                <a:ea typeface="+mn-lt"/>
                <a:cs typeface="+mn-lt"/>
              </a:rPr>
              <a:t>Optimizing Pricing Strategies</a:t>
            </a:r>
            <a:r>
              <a:rPr lang="en-US" dirty="0">
                <a:latin typeface="Bookman Old Style"/>
                <a:ea typeface="+mn-lt"/>
                <a:cs typeface="+mn-lt"/>
              </a:rPr>
              <a:t>,</a:t>
            </a:r>
            <a:r>
              <a:rPr lang="en-US" dirty="0">
                <a:solidFill>
                  <a:srgbClr val="60806D"/>
                </a:solidFill>
                <a:latin typeface="Bookman Old Style"/>
                <a:ea typeface="+mn-lt"/>
                <a:cs typeface="+mn-lt"/>
              </a:rPr>
              <a:t> Invest in Host Training:</a:t>
            </a:r>
            <a:r>
              <a:rPr lang="en-US" dirty="0">
                <a:latin typeface="Bookman Old Style"/>
                <a:ea typeface="+mn-lt"/>
                <a:cs typeface="+mn-lt"/>
              </a:rPr>
              <a:t> Offer training programs and resources to help hosts improve their performance</a:t>
            </a:r>
            <a:endParaRPr lang="en-US">
              <a:latin typeface="Bookman Old Style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857DB5D-5A76-FFCE-D392-9AE5254BD7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/>
          <a:lstStyle/>
          <a:p>
            <a:fld id="{BC0F0449-EF10-3E4D-894D-3DE10CF4206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11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9E7504-A822-8D32-FB21-6E5C86630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3225" y="2043088"/>
            <a:ext cx="7107008" cy="2071491"/>
          </a:xfrm>
        </p:spPr>
        <p:txBody>
          <a:bodyPr/>
          <a:lstStyle/>
          <a:p>
            <a:r>
              <a:rPr lang="en-US" sz="13800" b="1" dirty="0">
                <a:latin typeface="Bodoni MT Condensed"/>
              </a:rPr>
              <a:t>THANK</a:t>
            </a:r>
            <a:r>
              <a:rPr lang="en-US" dirty="0">
                <a:latin typeface="Bodoni MT Condensed"/>
              </a:rPr>
              <a:t> you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08A721-3F05-2984-FC02-8CE14FFF8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884166" y="0"/>
            <a:ext cx="0" cy="411480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57B1DE14-AC2B-0F24-06A9-079B665BE62F}"/>
              </a:ext>
            </a:extLst>
          </p:cNvPr>
          <p:cNvSpPr txBox="1">
            <a:spLocks/>
          </p:cNvSpPr>
          <p:nvPr/>
        </p:nvSpPr>
        <p:spPr>
          <a:xfrm>
            <a:off x="11356848" y="6400800"/>
            <a:ext cx="438912" cy="24688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C0F0449-EF10-3E4D-894D-3DE10CF4206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051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8284A0-26F1-3BE2-A26F-1A23C42AD16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3607117"/>
            <a:ext cx="12198096" cy="1709928"/>
          </a:xfrm>
        </p:spPr>
        <p:txBody>
          <a:bodyPr/>
          <a:lstStyle/>
          <a:p>
            <a:r>
              <a:rPr lang="en-US" sz="13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 Condensed" panose="02070606080606020203" pitchFamily="18" charset="77"/>
              </a:rPr>
              <a:t>INTRODUCTION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8878B2-B388-D02B-96F8-A8F92CBD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2" y="1816894"/>
            <a:ext cx="12198096" cy="1709928"/>
          </a:xfrm>
        </p:spPr>
        <p:txBody>
          <a:bodyPr/>
          <a:lstStyle/>
          <a:p>
            <a:r>
              <a:rPr lang="en-US" sz="13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 Condensed" panose="02070606080606020203" pitchFamily="18" charset="77"/>
              </a:rPr>
              <a:t>INTRODUCTION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F4507-43F2-CA5E-E122-7C096CEE21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671095"/>
            <a:ext cx="12198096" cy="1877855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D0D0D"/>
                </a:solidFill>
                <a:latin typeface="Bookman Old Style"/>
                <a:ea typeface="+mn-lt"/>
                <a:cs typeface="+mn-lt"/>
              </a:rPr>
              <a:t>The hotel aggregator analysis project aims to analyze a dataset of hotel listings from a popular aggregator platforms.</a:t>
            </a:r>
            <a:endParaRPr lang="en-US" dirty="0">
              <a:latin typeface="Bookman Old Style"/>
            </a:endParaRPr>
          </a:p>
          <a:p>
            <a:endParaRPr lang="en-US" dirty="0">
              <a:solidFill>
                <a:srgbClr val="0D0D0D"/>
              </a:solidFill>
              <a:latin typeface="Bookman Old Style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D0D0D"/>
                </a:solidFill>
                <a:latin typeface="Bookman Old Style"/>
                <a:ea typeface="+mn-lt"/>
                <a:cs typeface="+mn-lt"/>
              </a:rPr>
              <a:t>The primary goal of the analysis is to derive actionable insights that can improve the competitiveness and quality of the listings on the platform.</a:t>
            </a:r>
            <a:endParaRPr lang="en-US" b="1" dirty="0">
              <a:latin typeface="Bookman Old Style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8BA28-85D7-DA88-6312-E1E1C423D4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0939D8-ADEB-ED2D-D8CA-E9DF38DF81D9}"/>
              </a:ext>
            </a:extLst>
          </p:cNvPr>
          <p:cNvSpPr txBox="1"/>
          <p:nvPr/>
        </p:nvSpPr>
        <p:spPr>
          <a:xfrm>
            <a:off x="140494" y="6355556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i="1" dirty="0">
                <a:solidFill>
                  <a:srgbClr val="60806D"/>
                </a:solidFill>
                <a:latin typeface="Bookman Old Style"/>
              </a:rPr>
              <a:t>Project Overview</a:t>
            </a:r>
            <a:endParaRPr lang="en-US" sz="1600" i="1">
              <a:solidFill>
                <a:srgbClr val="60806D"/>
              </a:solidFill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117464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AFE7CF64-FD98-8205-618E-521C9345F908}"/>
              </a:ext>
            </a:extLst>
          </p:cNvPr>
          <p:cNvSpPr/>
          <p:nvPr/>
        </p:nvSpPr>
        <p:spPr>
          <a:xfrm>
            <a:off x="13415" y="2347711"/>
            <a:ext cx="6053070" cy="4486140"/>
          </a:xfrm>
          <a:prstGeom prst="rtTriangle">
            <a:avLst/>
          </a:prstGeom>
          <a:ln>
            <a:solidFill>
              <a:srgbClr val="D4B9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D8CA3-9681-E6AB-68C3-4372D4D470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C63C1C1-289B-A7B6-00A0-43536904F65C}"/>
              </a:ext>
            </a:extLst>
          </p:cNvPr>
          <p:cNvSpPr txBox="1"/>
          <p:nvPr/>
        </p:nvSpPr>
        <p:spPr>
          <a:xfrm>
            <a:off x="367050" y="1171978"/>
            <a:ext cx="11425703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b="1" i="1" dirty="0">
                <a:solidFill>
                  <a:srgbClr val="5A7A96"/>
                </a:solidFill>
                <a:latin typeface="Bookman Old Style"/>
              </a:rPr>
              <a:t>Geographical Insights: </a:t>
            </a:r>
            <a:endParaRPr lang="en-US"/>
          </a:p>
          <a:p>
            <a:r>
              <a:rPr lang="en-US" dirty="0">
                <a:solidFill>
                  <a:srgbClr val="0D0D0D"/>
                </a:solidFill>
                <a:latin typeface="Bookman Old Style"/>
              </a:rPr>
              <a:t>Explore the distribution of listings and host locations to identify popular neighborhoods and geographical trends.</a:t>
            </a:r>
            <a:endParaRPr lang="en-US">
              <a:latin typeface="Bookman Old Style"/>
            </a:endParaRPr>
          </a:p>
          <a:p>
            <a:pPr>
              <a:buAutoNum type="arabicPeriod"/>
            </a:pPr>
            <a:endParaRPr lang="en-US" dirty="0">
              <a:solidFill>
                <a:srgbClr val="5A7A96"/>
              </a:solidFill>
              <a:latin typeface="Bookman Old Style"/>
            </a:endParaRPr>
          </a:p>
          <a:p>
            <a:r>
              <a:rPr lang="en-US" b="1" i="1" dirty="0">
                <a:solidFill>
                  <a:srgbClr val="5A7A96"/>
                </a:solidFill>
                <a:latin typeface="Bookman Old Style"/>
              </a:rPr>
              <a:t>2. Pricing and Availability Analysis: </a:t>
            </a:r>
          </a:p>
          <a:p>
            <a:r>
              <a:rPr lang="en-US" dirty="0">
                <a:solidFill>
                  <a:srgbClr val="0D0D0D"/>
                </a:solidFill>
                <a:latin typeface="Bookman Old Style"/>
              </a:rPr>
              <a:t>Analyze pricing trends and availability patterns to understand market dynamics and identify peak periods.</a:t>
            </a:r>
            <a:endParaRPr lang="en-US">
              <a:latin typeface="Bookman Old Style"/>
            </a:endParaRPr>
          </a:p>
          <a:p>
            <a:pPr>
              <a:buAutoNum type="arabicPeriod"/>
            </a:pPr>
            <a:endParaRPr lang="en-US" dirty="0">
              <a:solidFill>
                <a:srgbClr val="5A7A96"/>
              </a:solidFill>
              <a:latin typeface="Bookman Old Style"/>
            </a:endParaRPr>
          </a:p>
          <a:p>
            <a:r>
              <a:rPr lang="en-US" b="1" i="1" dirty="0">
                <a:solidFill>
                  <a:srgbClr val="5A7A96"/>
                </a:solidFill>
                <a:latin typeface="Bookman Old Style"/>
              </a:rPr>
              <a:t>3. Host Performance:</a:t>
            </a:r>
            <a:r>
              <a:rPr lang="en-US" i="1" dirty="0">
                <a:solidFill>
                  <a:srgbClr val="5A7A96"/>
                </a:solidFill>
                <a:latin typeface="Bookman Old Style"/>
              </a:rPr>
              <a:t> </a:t>
            </a:r>
          </a:p>
          <a:p>
            <a:r>
              <a:rPr lang="en-US" dirty="0">
                <a:solidFill>
                  <a:srgbClr val="0D0D0D"/>
                </a:solidFill>
                <a:latin typeface="Bookman Old Style"/>
              </a:rPr>
              <a:t>Evaluate host characteristics and their impact on listing performance, including response times, superhost status, and verification methods.</a:t>
            </a:r>
            <a:endParaRPr lang="en-US">
              <a:latin typeface="Bookman Old Style"/>
            </a:endParaRPr>
          </a:p>
          <a:p>
            <a:pPr>
              <a:buAutoNum type="arabicPeriod"/>
            </a:pPr>
            <a:endParaRPr lang="en-US" b="1" dirty="0">
              <a:solidFill>
                <a:srgbClr val="0D0D0D"/>
              </a:solidFill>
              <a:latin typeface="Bookman Old Style"/>
            </a:endParaRPr>
          </a:p>
          <a:p>
            <a:r>
              <a:rPr lang="en-US" b="1" i="1" dirty="0">
                <a:solidFill>
                  <a:srgbClr val="5A7A96"/>
                </a:solidFill>
                <a:latin typeface="Bookman Old Style"/>
              </a:rPr>
              <a:t>4. Review Scores and Guest Satisfaction:</a:t>
            </a:r>
            <a:r>
              <a:rPr lang="en-US" i="1" dirty="0">
                <a:solidFill>
                  <a:srgbClr val="5A7A96"/>
                </a:solidFill>
                <a:latin typeface="Bookman Old Style"/>
              </a:rPr>
              <a:t> </a:t>
            </a:r>
          </a:p>
          <a:p>
            <a:r>
              <a:rPr lang="en-US" dirty="0">
                <a:solidFill>
                  <a:srgbClr val="0D0D0D"/>
                </a:solidFill>
                <a:latin typeface="Bookman Old Style"/>
              </a:rPr>
              <a:t>Examine review scores and feedback to identify areas for improvement and enhance guest satisfaction.</a:t>
            </a:r>
            <a:endParaRPr lang="en-US">
              <a:latin typeface="Bookman Old Style"/>
            </a:endParaRPr>
          </a:p>
          <a:p>
            <a:pPr>
              <a:buAutoNum type="arabicPeriod"/>
            </a:pPr>
            <a:endParaRPr lang="en-US" dirty="0">
              <a:solidFill>
                <a:srgbClr val="0D0D0D"/>
              </a:solidFill>
              <a:latin typeface="Bookman Old Style"/>
            </a:endParaRPr>
          </a:p>
          <a:p>
            <a:r>
              <a:rPr lang="en-US" b="1" i="1" dirty="0">
                <a:solidFill>
                  <a:srgbClr val="5A7A96"/>
                </a:solidFill>
                <a:latin typeface="Bookman Old Style"/>
              </a:rPr>
              <a:t>5. Property Type and Room Analysis: </a:t>
            </a:r>
          </a:p>
          <a:p>
            <a:r>
              <a:rPr lang="en-US" dirty="0">
                <a:solidFill>
                  <a:srgbClr val="0D0D0D"/>
                </a:solidFill>
                <a:latin typeface="Bookman Old Style"/>
              </a:rPr>
              <a:t>Analyze the distribution of property types and room types to understand preferences and trends among guests.</a:t>
            </a:r>
            <a:endParaRPr lang="en-US">
              <a:latin typeface="Bookman Old Styl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EEF74-23A3-3573-8CA3-AA2D752FA3F6}"/>
              </a:ext>
            </a:extLst>
          </p:cNvPr>
          <p:cNvSpPr txBox="1"/>
          <p:nvPr/>
        </p:nvSpPr>
        <p:spPr>
          <a:xfrm rot="-10800000" flipV="1">
            <a:off x="7632879" y="367049"/>
            <a:ext cx="356959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dirty="0">
                <a:latin typeface="Avenir Next LT Pro"/>
                <a:ea typeface="+mn-lt"/>
                <a:cs typeface="+mn-lt"/>
              </a:rPr>
              <a:t>Objectives</a:t>
            </a:r>
            <a:endParaRPr lang="en-US" sz="4800">
              <a:latin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171718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55A08A-89DA-7B89-2F2A-F201CBA5C677}"/>
              </a:ext>
            </a:extLst>
          </p:cNvPr>
          <p:cNvSpPr/>
          <p:nvPr/>
        </p:nvSpPr>
        <p:spPr>
          <a:xfrm>
            <a:off x="8451760" y="-13415"/>
            <a:ext cx="3745605" cy="6900929"/>
          </a:xfrm>
          <a:prstGeom prst="rect">
            <a:avLst/>
          </a:prstGeom>
          <a:solidFill>
            <a:srgbClr val="D4B9AA"/>
          </a:solidFill>
          <a:ln>
            <a:solidFill>
              <a:srgbClr val="D4B9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170677-2B79-27A9-2389-E876D273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20359" y="887041"/>
            <a:ext cx="1728216" cy="283464"/>
          </a:xfrm>
        </p:spPr>
        <p:txBody>
          <a:bodyPr/>
          <a:lstStyle/>
          <a:p>
            <a:r>
              <a:rPr lang="en-US" b="1" i="1" dirty="0">
                <a:solidFill>
                  <a:srgbClr val="60806D"/>
                </a:solidFill>
                <a:latin typeface="Bookman Old Style"/>
              </a:rPr>
              <a:t>Dataset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72AC54-CC5B-8D0C-80C3-5C33AB85E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FB7884-F22D-68BB-1AA7-7F81FDD5CD27}"/>
              </a:ext>
            </a:extLst>
          </p:cNvPr>
          <p:cNvSpPr txBox="1"/>
          <p:nvPr/>
        </p:nvSpPr>
        <p:spPr>
          <a:xfrm>
            <a:off x="4112652" y="281188"/>
            <a:ext cx="51043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i="1" dirty="0">
                <a:solidFill>
                  <a:srgbClr val="60806D"/>
                </a:solidFill>
                <a:latin typeface="Bookman Old Style"/>
              </a:rPr>
              <a:t>Hotel Aggregator Dataset 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C92F44F-3415-1EFD-0C0C-78CAD3DD1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452" y="814438"/>
            <a:ext cx="9722062" cy="24012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D420CB-0E91-E745-C121-84C836576375}"/>
              </a:ext>
            </a:extLst>
          </p:cNvPr>
          <p:cNvSpPr txBox="1"/>
          <p:nvPr/>
        </p:nvSpPr>
        <p:spPr>
          <a:xfrm>
            <a:off x="345584" y="3908738"/>
            <a:ext cx="799134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Arial"/>
              <a:buChar char="•"/>
            </a:pPr>
            <a:r>
              <a:rPr lang="en-US" b="1" i="1" dirty="0">
                <a:solidFill>
                  <a:srgbClr val="5A7A96"/>
                </a:solidFill>
                <a:latin typeface="Bookman Old Style"/>
              </a:rPr>
              <a:t> Id:</a:t>
            </a:r>
            <a:r>
              <a:rPr lang="en-US" dirty="0">
                <a:latin typeface="Bookman Old Style"/>
              </a:rPr>
              <a:t> Unique identifier for each listing. </a:t>
            </a:r>
          </a:p>
          <a:p>
            <a:pPr marL="285750" indent="-285750" algn="ctr">
              <a:buFont typeface="Arial"/>
              <a:buChar char="•"/>
            </a:pPr>
            <a:r>
              <a:rPr lang="en-US" b="1" i="1" dirty="0">
                <a:solidFill>
                  <a:srgbClr val="5A7A96"/>
                </a:solidFill>
                <a:latin typeface="Bookman Old Style"/>
              </a:rPr>
              <a:t>listing_url:</a:t>
            </a:r>
            <a:r>
              <a:rPr lang="en-US" dirty="0">
                <a:latin typeface="Bookman Old Style"/>
              </a:rPr>
              <a:t> URL of the listing on the hotel aggregator platform. </a:t>
            </a:r>
          </a:p>
          <a:p>
            <a:pPr marL="285750" indent="-285750" algn="ctr">
              <a:buFont typeface="Arial"/>
              <a:buChar char="•"/>
            </a:pPr>
            <a:r>
              <a:rPr lang="en-US" b="1" i="1" dirty="0">
                <a:solidFill>
                  <a:srgbClr val="5A7A96"/>
                </a:solidFill>
                <a:latin typeface="Bookman Old Style"/>
              </a:rPr>
              <a:t>scrape_id:</a:t>
            </a:r>
            <a:r>
              <a:rPr lang="en-US" dirty="0">
                <a:latin typeface="Bookman Old Style"/>
              </a:rPr>
              <a:t> Identifier for the data scraping event. </a:t>
            </a:r>
          </a:p>
          <a:p>
            <a:pPr marL="285750" indent="-285750" algn="ctr">
              <a:buFont typeface="Arial"/>
              <a:buChar char="•"/>
            </a:pPr>
            <a:r>
              <a:rPr lang="en-US" b="1" i="1" dirty="0">
                <a:solidFill>
                  <a:srgbClr val="5A7A96"/>
                </a:solidFill>
                <a:latin typeface="Bookman Old Style"/>
              </a:rPr>
              <a:t>last_scraped:</a:t>
            </a:r>
            <a:r>
              <a:rPr lang="en-US" dirty="0">
                <a:latin typeface="Bookman Old Style"/>
              </a:rPr>
              <a:t> Date of the last data scrape. </a:t>
            </a:r>
          </a:p>
          <a:p>
            <a:pPr marL="285750" indent="-285750" algn="ctr">
              <a:buFont typeface="Arial"/>
              <a:buChar char="•"/>
            </a:pPr>
            <a:r>
              <a:rPr lang="en-US" b="1" i="1" dirty="0">
                <a:solidFill>
                  <a:srgbClr val="5A7A96"/>
                </a:solidFill>
                <a:latin typeface="Bookman Old Style"/>
              </a:rPr>
              <a:t>source:</a:t>
            </a:r>
            <a:r>
              <a:rPr lang="en-US" dirty="0">
                <a:latin typeface="Bookman Old Style"/>
              </a:rPr>
              <a:t> Source of the listing information. </a:t>
            </a:r>
          </a:p>
          <a:p>
            <a:pPr marL="285750" indent="-285750" algn="ctr">
              <a:buFont typeface="Arial"/>
              <a:buChar char="•"/>
            </a:pPr>
            <a:r>
              <a:rPr lang="en-US" b="1" i="1" dirty="0">
                <a:solidFill>
                  <a:srgbClr val="5A7A96"/>
                </a:solidFill>
                <a:latin typeface="Bookman Old Style"/>
              </a:rPr>
              <a:t>name:</a:t>
            </a:r>
            <a:r>
              <a:rPr lang="en-US" dirty="0">
                <a:latin typeface="Bookman Old Style"/>
              </a:rPr>
              <a:t> Name of the listing. </a:t>
            </a:r>
          </a:p>
          <a:p>
            <a:pPr marL="285750" indent="-285750" algn="ctr">
              <a:buFont typeface="Arial"/>
              <a:buChar char="•"/>
            </a:pPr>
            <a:r>
              <a:rPr lang="en-US" b="1" i="1" dirty="0">
                <a:solidFill>
                  <a:srgbClr val="5A7A96"/>
                </a:solidFill>
                <a:latin typeface="Bookman Old Style"/>
              </a:rPr>
              <a:t>description:</a:t>
            </a:r>
            <a:r>
              <a:rPr lang="en-US" dirty="0">
                <a:latin typeface="Bookman Old Style"/>
              </a:rPr>
              <a:t> Description of the listing. </a:t>
            </a:r>
          </a:p>
          <a:p>
            <a:pPr algn="ctr"/>
            <a:r>
              <a:rPr lang="en-US" b="1" i="1" dirty="0">
                <a:latin typeface="Bookman Old Style"/>
              </a:rPr>
              <a:t>...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F1F198-DEC0-F203-513B-9932824A0335}"/>
              </a:ext>
            </a:extLst>
          </p:cNvPr>
          <p:cNvSpPr txBox="1"/>
          <p:nvPr/>
        </p:nvSpPr>
        <p:spPr>
          <a:xfrm>
            <a:off x="2288146" y="3511639"/>
            <a:ext cx="427793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i="1" dirty="0">
                <a:solidFill>
                  <a:schemeClr val="accent3">
                    <a:lumMod val="75000"/>
                  </a:schemeClr>
                </a:solidFill>
                <a:latin typeface="Bookman Old Style"/>
              </a:rPr>
              <a:t>Dataset Columns Description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CAB7BB-FBF2-172E-144D-2D3BB06134D5}"/>
              </a:ext>
            </a:extLst>
          </p:cNvPr>
          <p:cNvSpPr txBox="1"/>
          <p:nvPr/>
        </p:nvSpPr>
        <p:spPr>
          <a:xfrm>
            <a:off x="8894472" y="5470837"/>
            <a:ext cx="3058732" cy="5386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i="1" dirty="0">
                <a:latin typeface="Century Gothic"/>
              </a:rPr>
              <a:t>Dataset contains </a:t>
            </a:r>
            <a:endParaRPr lang="en-US" sz="1400" b="1" i="1">
              <a:solidFill>
                <a:srgbClr val="010101"/>
              </a:solidFill>
              <a:latin typeface="Century Gothic"/>
            </a:endParaRPr>
          </a:p>
          <a:p>
            <a:pPr algn="ctr"/>
            <a:r>
              <a:rPr lang="en-US" sz="1400" b="1" i="1" dirty="0">
                <a:solidFill>
                  <a:srgbClr val="67734E"/>
                </a:solidFill>
                <a:latin typeface="Century Gothic"/>
              </a:rPr>
              <a:t>23185 </a:t>
            </a:r>
            <a:r>
              <a:rPr lang="en-US" sz="1400" b="1" i="1" dirty="0">
                <a:solidFill>
                  <a:srgbClr val="212121"/>
                </a:solidFill>
                <a:latin typeface="Century Gothic"/>
              </a:rPr>
              <a:t>rows and </a:t>
            </a:r>
            <a:r>
              <a:rPr lang="en-US" sz="1400" b="1" i="1" dirty="0">
                <a:solidFill>
                  <a:srgbClr val="67734E"/>
                </a:solidFill>
                <a:latin typeface="Century Gothic"/>
              </a:rPr>
              <a:t>75</a:t>
            </a:r>
            <a:r>
              <a:rPr lang="en-US" sz="1400" b="1" i="1" dirty="0">
                <a:solidFill>
                  <a:srgbClr val="212121"/>
                </a:solidFill>
                <a:latin typeface="Century Gothic"/>
              </a:rPr>
              <a:t> columns</a:t>
            </a:r>
            <a:endParaRPr lang="en-US" sz="1400" b="1" i="1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66339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4822F7F-0F95-2801-F239-9B34DD4A3FC2}"/>
              </a:ext>
            </a:extLst>
          </p:cNvPr>
          <p:cNvSpPr/>
          <p:nvPr/>
        </p:nvSpPr>
        <p:spPr>
          <a:xfrm>
            <a:off x="6039655" y="265625"/>
            <a:ext cx="3112394" cy="3155323"/>
          </a:xfrm>
          <a:prstGeom prst="rect">
            <a:avLst/>
          </a:prstGeom>
          <a:ln>
            <a:solidFill>
              <a:srgbClr val="E4E2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59780BD-2DBC-53DC-8CD4-22D51FCC6F76}"/>
              </a:ext>
            </a:extLst>
          </p:cNvPr>
          <p:cNvSpPr/>
          <p:nvPr/>
        </p:nvSpPr>
        <p:spPr>
          <a:xfrm>
            <a:off x="8390049" y="2540893"/>
            <a:ext cx="3112394" cy="3155323"/>
          </a:xfrm>
          <a:prstGeom prst="rect">
            <a:avLst/>
          </a:prstGeom>
          <a:ln>
            <a:solidFill>
              <a:srgbClr val="E4E2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90C6782-2B03-22E9-91D0-51F27B5F8E25}"/>
              </a:ext>
            </a:extLst>
          </p:cNvPr>
          <p:cNvSpPr/>
          <p:nvPr/>
        </p:nvSpPr>
        <p:spPr>
          <a:xfrm>
            <a:off x="3045317" y="2884330"/>
            <a:ext cx="3112394" cy="3155323"/>
          </a:xfrm>
          <a:prstGeom prst="rect">
            <a:avLst/>
          </a:prstGeom>
          <a:ln>
            <a:solidFill>
              <a:srgbClr val="E4E2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203CA7-20E3-8E7C-22BE-8A18ADF5ED7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481638" y="4608705"/>
            <a:ext cx="3227187" cy="956040"/>
          </a:xfrm>
        </p:spPr>
        <p:txBody>
          <a:bodyPr/>
          <a:lstStyle/>
          <a:p>
            <a:r>
              <a:rPr lang="en-US" sz="1800" dirty="0">
                <a:ea typeface="+mj-lt"/>
                <a:cs typeface="+mj-lt"/>
              </a:rPr>
              <a:t>Power BI is employed to create interactive dashboards that facilitate data exploration</a:t>
            </a:r>
            <a:endParaRPr lang="en-US" sz="180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1FE3BF1-BDC7-2599-038C-C0CE4B8659F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37694" y="4114155"/>
            <a:ext cx="2459736" cy="365760"/>
          </a:xfrm>
        </p:spPr>
        <p:txBody>
          <a:bodyPr/>
          <a:lstStyle/>
          <a:p>
            <a:r>
              <a:rPr lang="en-US" sz="1600" b="1" dirty="0">
                <a:solidFill>
                  <a:srgbClr val="60806D"/>
                </a:solidFill>
                <a:ea typeface="+mn-lt"/>
                <a:cs typeface="+mn-lt"/>
              </a:rPr>
              <a:t>Visualization</a:t>
            </a:r>
            <a:endParaRPr lang="en-US" sz="1600">
              <a:solidFill>
                <a:srgbClr val="60806D"/>
              </a:solidFill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E802833-6972-BEAC-F9A5-B3EEA08DCB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879330" y="3567619"/>
            <a:ext cx="2186146" cy="363355"/>
          </a:xfrm>
        </p:spPr>
        <p:txBody>
          <a:bodyPr/>
          <a:lstStyle/>
          <a:p>
            <a:r>
              <a:rPr lang="en-US" sz="1800" dirty="0"/>
              <a:t>Handling missing values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AAC8000-4752-1A39-FECD-34AF9D18901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35384" y="3061138"/>
            <a:ext cx="2459736" cy="365761"/>
          </a:xfrm>
        </p:spPr>
        <p:txBody>
          <a:bodyPr/>
          <a:lstStyle/>
          <a:p>
            <a:r>
              <a:rPr lang="en-US" sz="1600" b="1" dirty="0">
                <a:solidFill>
                  <a:srgbClr val="60806D"/>
                </a:solidFill>
                <a:ea typeface="+mn-lt"/>
                <a:cs typeface="+mn-lt"/>
              </a:rPr>
              <a:t>Data Cleaning</a:t>
            </a:r>
            <a:endParaRPr lang="en-US" sz="1600">
              <a:solidFill>
                <a:srgbClr val="60806D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EABD1CB1-EAD6-6AA8-71A3-793AE11BA22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883351" y="5370705"/>
            <a:ext cx="2593976" cy="558943"/>
          </a:xfrm>
        </p:spPr>
        <p:txBody>
          <a:bodyPr/>
          <a:lstStyle/>
          <a:p>
            <a:r>
              <a:rPr lang="en-US" sz="1800" dirty="0">
                <a:ea typeface="+mj-lt"/>
                <a:cs typeface="+mj-lt"/>
              </a:rPr>
              <a:t>uncover underlying patterns and trends.</a:t>
            </a:r>
            <a:endParaRPr lang="en-US" sz="180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7FDF47B-470F-58DA-EE58-8CF1FBBFFFA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38819" y="4983480"/>
            <a:ext cx="4380833" cy="269169"/>
          </a:xfrm>
        </p:spPr>
        <p:txBody>
          <a:bodyPr/>
          <a:lstStyle/>
          <a:p>
            <a:r>
              <a:rPr lang="en-US" sz="1600" b="1" dirty="0">
                <a:solidFill>
                  <a:srgbClr val="60806D"/>
                </a:solidFill>
                <a:ea typeface="+mn-lt"/>
                <a:cs typeface="+mn-lt"/>
              </a:rPr>
              <a:t>Exploratory Data Analysis (EDA)</a:t>
            </a:r>
            <a:endParaRPr lang="en-US" sz="1600">
              <a:solidFill>
                <a:srgbClr val="60806D"/>
              </a:solidFill>
            </a:endParaRP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D4221915-86A4-5580-B03E-2CB50258ED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7579" y="1880575"/>
            <a:ext cx="5969227" cy="1320942"/>
          </a:xfrm>
        </p:spPr>
        <p:txBody>
          <a:bodyPr/>
          <a:lstStyle/>
          <a:p>
            <a:pPr algn="ctr"/>
            <a:r>
              <a:rPr lang="en-US" sz="1600" b="1" i="1" dirty="0">
                <a:solidFill>
                  <a:srgbClr val="0D0D0D"/>
                </a:solidFill>
                <a:latin typeface="Bookman Old Style"/>
                <a:ea typeface="+mn-lt"/>
                <a:cs typeface="+mn-lt"/>
              </a:rPr>
              <a:t>The analysis of the hotel aggregator dataset follows a structured approach to ensure comprehensive insights are derived.</a:t>
            </a:r>
            <a:endParaRPr lang="en-US" sz="1600" b="1" i="1" dirty="0">
              <a:latin typeface="Bookman Old Style"/>
            </a:endParaRPr>
          </a:p>
          <a:p>
            <a:pPr algn="ctr"/>
            <a:endParaRPr lang="en-US" sz="1600" b="1" i="1" dirty="0">
              <a:latin typeface="Bookman Old Style"/>
            </a:endParaRP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084485C9-332D-2AF6-4293-562B989E2235}"/>
              </a:ext>
            </a:extLst>
          </p:cNvPr>
          <p:cNvSpPr txBox="1">
            <a:spLocks/>
          </p:cNvSpPr>
          <p:nvPr/>
        </p:nvSpPr>
        <p:spPr>
          <a:xfrm>
            <a:off x="1108743" y="681935"/>
            <a:ext cx="9854355" cy="902380"/>
          </a:xfrm>
          <a:prstGeom prst="rect">
            <a:avLst/>
          </a:prstGeom>
        </p:spPr>
        <p:txBody>
          <a:bodyPr vert="horz" lIns="109728" tIns="109728" rIns="109728" bIns="9144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cap="all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i="1" dirty="0">
                <a:solidFill>
                  <a:srgbClr val="5A7A96"/>
                </a:solidFill>
                <a:latin typeface="Bookman Old Style"/>
                <a:ea typeface="+mn-lt"/>
                <a:cs typeface="+mn-lt"/>
              </a:rPr>
              <a:t>Analysis Approach</a:t>
            </a:r>
            <a:endParaRPr lang="en-US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E8618579-0C45-29D4-AF12-44AC22DC03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/>
          <a:lstStyle/>
          <a:p>
            <a:fld id="{BC0F0449-EF10-3E4D-894D-3DE10CF4206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44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F2918AC-BBB9-9E55-0B3A-A8E1A46D3B30}"/>
              </a:ext>
            </a:extLst>
          </p:cNvPr>
          <p:cNvSpPr/>
          <p:nvPr/>
        </p:nvSpPr>
        <p:spPr>
          <a:xfrm>
            <a:off x="6078415" y="542192"/>
            <a:ext cx="6107723" cy="630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9B2947-A8EE-B17B-3646-1E07A83C2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715" y="-153060"/>
            <a:ext cx="8059942" cy="976477"/>
          </a:xfrm>
        </p:spPr>
        <p:txBody>
          <a:bodyPr/>
          <a:lstStyle/>
          <a:p>
            <a:pPr algn="ctr"/>
            <a:r>
              <a:rPr lang="en-US" sz="4400" i="1" dirty="0">
                <a:latin typeface="Bookman Old Style"/>
                <a:ea typeface="+mj-lt"/>
                <a:cs typeface="+mj-lt"/>
              </a:rPr>
              <a:t>DASHBOARD OVERVIEW</a:t>
            </a:r>
            <a:endParaRPr lang="en-US" sz="4400" i="1">
              <a:latin typeface="Bookman Old Style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488E50A-6024-E606-567A-C84456CFB4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3E6C7194-61FF-168B-5C43-4C23553BC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83" y="696882"/>
            <a:ext cx="11769969" cy="5952477"/>
          </a:xfrm>
          <a:prstGeom prst="rect">
            <a:avLst/>
          </a:prstGeom>
          <a:ln>
            <a:noFill/>
          </a:ln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2F6C85A-6E34-28E0-BA60-43D4B1E5C1A2}"/>
              </a:ext>
            </a:extLst>
          </p:cNvPr>
          <p:cNvSpPr txBox="1">
            <a:spLocks/>
          </p:cNvSpPr>
          <p:nvPr/>
        </p:nvSpPr>
        <p:spPr>
          <a:xfrm>
            <a:off x="11575509" y="6387548"/>
            <a:ext cx="438912" cy="2468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C0F0449-EF10-3E4D-894D-3DE10CF4206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260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5270A-0A7B-171E-3A2A-BD5707134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0257" y="184984"/>
            <a:ext cx="12850238" cy="997941"/>
          </a:xfrm>
        </p:spPr>
        <p:txBody>
          <a:bodyPr/>
          <a:lstStyle/>
          <a:p>
            <a:pPr algn="ctr"/>
            <a:r>
              <a:rPr lang="en-US" sz="4400" i="1" dirty="0">
                <a:solidFill>
                  <a:srgbClr val="5F4988"/>
                </a:solidFill>
                <a:latin typeface="Bookman Old Style"/>
                <a:ea typeface="+mj-lt"/>
                <a:cs typeface="+mj-lt"/>
              </a:rPr>
              <a:t>Geographical Insights Dashboard</a:t>
            </a:r>
            <a:endParaRPr lang="en-US" sz="4400" i="1">
              <a:solidFill>
                <a:srgbClr val="5F4988"/>
              </a:solidFill>
              <a:latin typeface="Bookman Old Style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B380187-E583-7AF9-C714-F4FF06532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30" y="1299607"/>
            <a:ext cx="9355015" cy="525409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AB7185D-1DDF-6638-0A5B-8495D527CEA5}"/>
              </a:ext>
            </a:extLst>
          </p:cNvPr>
          <p:cNvSpPr/>
          <p:nvPr/>
        </p:nvSpPr>
        <p:spPr>
          <a:xfrm>
            <a:off x="6374423" y="4322884"/>
            <a:ext cx="4994030" cy="2520461"/>
          </a:xfrm>
          <a:prstGeom prst="rect">
            <a:avLst/>
          </a:prstGeom>
          <a:solidFill>
            <a:srgbClr val="D3B9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C12BDB-783D-E77E-59B2-CCD4E4C72B0D}"/>
              </a:ext>
            </a:extLst>
          </p:cNvPr>
          <p:cNvSpPr txBox="1"/>
          <p:nvPr/>
        </p:nvSpPr>
        <p:spPr>
          <a:xfrm>
            <a:off x="6696807" y="4586653"/>
            <a:ext cx="509953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Wingdings"/>
              <a:buChar char="Ø"/>
            </a:pPr>
            <a:r>
              <a:rPr lang="en-US" sz="1600" i="1" dirty="0"/>
              <a:t>The distribution of listings is located mostly in Melbourne, Australia </a:t>
            </a:r>
            <a:endParaRPr lang="en-US"/>
          </a:p>
          <a:p>
            <a:pPr marL="285750" indent="-285750" algn="ctr">
              <a:buFont typeface="Wingdings"/>
              <a:buChar char="Ø"/>
            </a:pPr>
            <a:r>
              <a:rPr lang="en-US" sz="1600" i="1" dirty="0">
                <a:ea typeface="+mn-lt"/>
                <a:cs typeface="+mn-lt"/>
              </a:rPr>
              <a:t>The analysis reveals a notable clustering of listings and host locations in Sydney</a:t>
            </a:r>
            <a:endParaRPr lang="en-US" sz="1600" i="1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E49B694-21F5-A01A-5C84-A3D084615777}"/>
              </a:ext>
            </a:extLst>
          </p:cNvPr>
          <p:cNvSpPr txBox="1">
            <a:spLocks/>
          </p:cNvSpPr>
          <p:nvPr/>
        </p:nvSpPr>
        <p:spPr>
          <a:xfrm>
            <a:off x="11577718" y="6422887"/>
            <a:ext cx="438912" cy="246888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C0F0449-EF10-3E4D-894D-3DE10CF4206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481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15FFF-D345-3845-FE27-1023E944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AD6F73-71AF-4B19-931F-9589919081FF}"/>
              </a:ext>
            </a:extLst>
          </p:cNvPr>
          <p:cNvSpPr txBox="1"/>
          <p:nvPr/>
        </p:nvSpPr>
        <p:spPr>
          <a:xfrm>
            <a:off x="334851" y="206062"/>
            <a:ext cx="1157596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i="1" dirty="0">
                <a:solidFill>
                  <a:srgbClr val="60806D"/>
                </a:solidFill>
                <a:latin typeface="Bookman Old Style"/>
              </a:rPr>
              <a:t>PRICING AND AVAILABILITY ANALYSIS</a:t>
            </a:r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CBFC156E-9F80-971C-12B3-A0673D6EA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371" y="1104565"/>
            <a:ext cx="9718430" cy="554882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6BE0792-1139-CC5F-6BA4-84DAC54D4C2D}"/>
              </a:ext>
            </a:extLst>
          </p:cNvPr>
          <p:cNvSpPr/>
          <p:nvPr/>
        </p:nvSpPr>
        <p:spPr>
          <a:xfrm>
            <a:off x="143608" y="3859822"/>
            <a:ext cx="3974122" cy="28604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439ECC-89A2-4B55-23CF-F12495915C0A}"/>
              </a:ext>
            </a:extLst>
          </p:cNvPr>
          <p:cNvSpPr/>
          <p:nvPr/>
        </p:nvSpPr>
        <p:spPr>
          <a:xfrm>
            <a:off x="190500" y="1567961"/>
            <a:ext cx="750276" cy="25673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A398DE-C1C4-7D24-4DBD-B1C13366EA12}"/>
              </a:ext>
            </a:extLst>
          </p:cNvPr>
          <p:cNvSpPr txBox="1"/>
          <p:nvPr/>
        </p:nvSpPr>
        <p:spPr>
          <a:xfrm>
            <a:off x="132875" y="4417287"/>
            <a:ext cx="386642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Wingdings"/>
              <a:buChar char="Ø"/>
            </a:pPr>
            <a:r>
              <a:rPr lang="en-US" dirty="0"/>
              <a:t>An entire rental unit is the most expensive property with price over $2m </a:t>
            </a:r>
          </a:p>
          <a:p>
            <a:pPr marL="285750" indent="-285750" algn="ctr">
              <a:buFont typeface="Wingdings"/>
              <a:buChar char="Ø"/>
            </a:pPr>
            <a:r>
              <a:rPr lang="en-US" dirty="0">
                <a:ea typeface="+mn-lt"/>
                <a:cs typeface="+mn-lt"/>
              </a:rPr>
              <a:t>According to the information retrieved recently the availability of booking is over 90%</a:t>
            </a:r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B2815E9-CF23-7C1E-2D11-93B58A1C69C3}"/>
              </a:ext>
            </a:extLst>
          </p:cNvPr>
          <p:cNvSpPr txBox="1">
            <a:spLocks/>
          </p:cNvSpPr>
          <p:nvPr/>
        </p:nvSpPr>
        <p:spPr>
          <a:xfrm>
            <a:off x="147718" y="6444974"/>
            <a:ext cx="438912" cy="2468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C0F0449-EF10-3E4D-894D-3DE10CF4206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8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9">
            <a:extLst>
              <a:ext uri="{FF2B5EF4-FFF2-40B4-BE49-F238E27FC236}">
                <a16:creationId xmlns:a16="http://schemas.microsoft.com/office/drawing/2014/main" id="{A8EC9952-2AB0-53F1-3F42-BAE45D381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348" y="178158"/>
            <a:ext cx="10936224" cy="788944"/>
          </a:xfrm>
        </p:spPr>
        <p:txBody>
          <a:bodyPr/>
          <a:lstStyle/>
          <a:p>
            <a:r>
              <a:rPr lang="en-US" sz="4400" i="1" dirty="0">
                <a:solidFill>
                  <a:srgbClr val="002060"/>
                </a:solidFill>
                <a:latin typeface="Bookman Old Style"/>
                <a:ea typeface="+mj-lt"/>
                <a:cs typeface="+mj-lt"/>
              </a:rPr>
              <a:t>HOST PERFORMANCE DASHBOARD</a:t>
            </a:r>
            <a:endParaRPr lang="en-US" sz="4400" i="1">
              <a:solidFill>
                <a:srgbClr val="002060"/>
              </a:solidFill>
              <a:latin typeface="Bookman Old Style"/>
            </a:endParaRP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E4BF68CD-242A-5F9A-4BE8-AEAFC1184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48" y="958765"/>
            <a:ext cx="9120553" cy="57156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E26CAB-DD71-F5D7-D367-12E19417AAD7}"/>
              </a:ext>
            </a:extLst>
          </p:cNvPr>
          <p:cNvSpPr/>
          <p:nvPr/>
        </p:nvSpPr>
        <p:spPr>
          <a:xfrm>
            <a:off x="7426569" y="3880338"/>
            <a:ext cx="3094892" cy="27900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97CB095-FF4A-FC4C-FD58-83DFA25E6F1C}"/>
              </a:ext>
            </a:extLst>
          </p:cNvPr>
          <p:cNvSpPr txBox="1">
            <a:spLocks/>
          </p:cNvSpPr>
          <p:nvPr/>
        </p:nvSpPr>
        <p:spPr>
          <a:xfrm>
            <a:off x="11754413" y="6422887"/>
            <a:ext cx="438912" cy="2468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C0F0449-EF10-3E4D-894D-3DE10CF4206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452ABD-2544-BF24-77D6-F10E2DC41823}"/>
              </a:ext>
            </a:extLst>
          </p:cNvPr>
          <p:cNvSpPr txBox="1"/>
          <p:nvPr/>
        </p:nvSpPr>
        <p:spPr>
          <a:xfrm>
            <a:off x="7567543" y="4262782"/>
            <a:ext cx="440358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Wingdings"/>
              <a:buChar char="Ø"/>
            </a:pPr>
            <a:r>
              <a:rPr lang="en-US" dirty="0"/>
              <a:t>Most hosts are Super Hosts with percentage of 73%</a:t>
            </a:r>
            <a:endParaRPr lang="en-US"/>
          </a:p>
          <a:p>
            <a:pPr marL="285750" indent="-285750" algn="ctr">
              <a:buFont typeface="Wingdings"/>
              <a:buChar char="Ø"/>
            </a:pPr>
            <a:r>
              <a:rPr lang="en-US" dirty="0"/>
              <a:t>Almost 17K of Hosts prefer to verify themselves with email and phone number</a:t>
            </a:r>
          </a:p>
          <a:p>
            <a:pPr marL="285750" indent="-285750" algn="ctr">
              <a:buFont typeface="Wingdings"/>
              <a:buChar char="Ø"/>
            </a:pPr>
            <a:r>
              <a:rPr lang="en-US" dirty="0"/>
              <a:t>The response time of most hosts is within an hour </a:t>
            </a:r>
          </a:p>
        </p:txBody>
      </p:sp>
    </p:spTree>
    <p:extLst>
      <p:ext uri="{BB962C8B-B14F-4D97-AF65-F5344CB8AC3E}">
        <p14:creationId xmlns:p14="http://schemas.microsoft.com/office/powerpoint/2010/main" val="985340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1">
      <a:dk1>
        <a:srgbClr val="010101"/>
      </a:dk1>
      <a:lt1>
        <a:srgbClr val="FFFFFF"/>
      </a:lt1>
      <a:dk2>
        <a:srgbClr val="F9987F"/>
      </a:dk2>
      <a:lt2>
        <a:srgbClr val="E6E3E5"/>
      </a:lt2>
      <a:accent1>
        <a:srgbClr val="E4E1DB"/>
      </a:accent1>
      <a:accent2>
        <a:srgbClr val="C08D80"/>
      </a:accent2>
      <a:accent3>
        <a:srgbClr val="D3B9AA"/>
      </a:accent3>
      <a:accent4>
        <a:srgbClr val="C17250"/>
      </a:accent4>
      <a:accent5>
        <a:srgbClr val="6F4838"/>
      </a:accent5>
      <a:accent6>
        <a:srgbClr val="9F5700"/>
      </a:accent6>
      <a:hlink>
        <a:srgbClr val="9F5700"/>
      </a:hlink>
      <a:folHlink>
        <a:srgbClr val="BF8C7F"/>
      </a:folHlink>
    </a:clrScheme>
    <a:fontScheme name="Custom 42">
      <a:majorFont>
        <a:latin typeface="Bodoni MT Condense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8DECC2-4004-45B0-9152-E844B904755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33CA24C-CD06-4FED-9400-8722D47B2D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7B06D1-7850-46BB-A9CE-FFFBBA2716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TM00089993</Template>
  <TotalTime>0</TotalTime>
  <Words>427</Words>
  <Application>Microsoft Office PowerPoint</Application>
  <PresentationFormat>Widescreen</PresentationFormat>
  <Paragraphs>137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HOTEL AGGREGATOR  ANALYSIS  with POWER BI</vt:lpstr>
      <vt:lpstr>INTRODUCTION</vt:lpstr>
      <vt:lpstr>PowerPoint Presentation</vt:lpstr>
      <vt:lpstr>PowerPoint Presentation</vt:lpstr>
      <vt:lpstr>PowerPoint Presentation</vt:lpstr>
      <vt:lpstr>DASHBOARD OVERVIEW</vt:lpstr>
      <vt:lpstr>Geographical Insights Dashboard</vt:lpstr>
      <vt:lpstr>PowerPoint Presentation</vt:lpstr>
      <vt:lpstr>HOST PERFORMANCE DASHBOARD</vt:lpstr>
      <vt:lpstr>PowerPoint Presentation</vt:lpstr>
      <vt:lpstr>PROPERTY TYPE AND ROOM ANALYSIS DASHBOARD</vt:lpstr>
      <vt:lpstr>CONCLUSION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/>
  <cp:lastModifiedBy/>
  <cp:revision>842</cp:revision>
  <dcterms:created xsi:type="dcterms:W3CDTF">2024-05-14T09:25:19Z</dcterms:created>
  <dcterms:modified xsi:type="dcterms:W3CDTF">2024-05-15T18:18:24Z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