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7" r:id="rId13"/>
    <p:sldId id="268" r:id="rId14"/>
    <p:sldId id="269" r:id="rId15"/>
    <p:sldId id="270" r:id="rId16"/>
  </p:sldIdLst>
  <p:sldSz cx="18288000" cy="10287000"/>
  <p:notesSz cx="6858000" cy="9144000"/>
  <p:embeddedFontLst>
    <p:embeddedFont>
      <p:font typeface="Inter" panose="020B0604020202020204" charset="0"/>
      <p:regular r:id="rId17"/>
    </p:embeddedFont>
    <p:embeddedFont>
      <p:font typeface="Inter Bold" panose="020B0604020202020204" charset="0"/>
      <p:regular r:id="rId18"/>
    </p:embeddedFont>
    <p:embeddedFont>
      <p:font typeface="TT Hove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9" y="6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265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4" name="TextBox 4"/>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6" name="Freeform 6"/>
          <p:cNvSpPr/>
          <p:nvPr/>
        </p:nvSpPr>
        <p:spPr>
          <a:xfrm>
            <a:off x="228600" y="510850"/>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2"/>
            <a:stretch>
              <a:fillRect t="-2486" b="-2486"/>
            </a:stretch>
          </a:blipFill>
        </p:spPr>
        <p:txBody>
          <a:bodyPr/>
          <a:lstStyle/>
          <a:p>
            <a:endParaRPr lang="fr-FR"/>
          </a:p>
        </p:txBody>
      </p:sp>
      <p:sp>
        <p:nvSpPr>
          <p:cNvPr id="7" name="TextBox 7"/>
          <p:cNvSpPr txBox="1"/>
          <p:nvPr/>
        </p:nvSpPr>
        <p:spPr>
          <a:xfrm>
            <a:off x="1876416" y="2762710"/>
            <a:ext cx="13990970" cy="1206498"/>
          </a:xfrm>
          <a:prstGeom prst="rect">
            <a:avLst/>
          </a:prstGeom>
        </p:spPr>
        <p:txBody>
          <a:bodyPr lIns="0" tIns="0" rIns="0" bIns="0" rtlCol="0" anchor="t">
            <a:spAutoFit/>
          </a:bodyPr>
          <a:lstStyle/>
          <a:p>
            <a:pPr algn="ctr">
              <a:lnSpc>
                <a:spcPts val="4340"/>
              </a:lnSpc>
            </a:pPr>
            <a:r>
              <a:rPr lang="en-US" sz="3100" b="1" dirty="0">
                <a:solidFill>
                  <a:srgbClr val="FFFFFF"/>
                </a:solidFill>
                <a:latin typeface="Inter Bold"/>
                <a:ea typeface="Inter Bold"/>
                <a:cs typeface="Inter Bold"/>
                <a:sym typeface="Inter Bold"/>
              </a:rPr>
              <a:t>SOUTENANCE PROJET  </a:t>
            </a:r>
          </a:p>
          <a:p>
            <a:pPr algn="ctr">
              <a:lnSpc>
                <a:spcPts val="5460"/>
              </a:lnSpc>
            </a:pPr>
            <a:r>
              <a:rPr lang="en-US" sz="3900" dirty="0">
                <a:solidFill>
                  <a:srgbClr val="FFFFFF"/>
                </a:solidFill>
                <a:latin typeface="Inter"/>
                <a:ea typeface="Inter"/>
                <a:cs typeface="Inter"/>
                <a:sym typeface="Inter"/>
              </a:rPr>
              <a:t>FILIÈRE : INGÉNIERIE INFORMATIQUE ET RÉSEAUX </a:t>
            </a:r>
          </a:p>
        </p:txBody>
      </p:sp>
      <p:sp>
        <p:nvSpPr>
          <p:cNvPr id="8" name="TextBox 8"/>
          <p:cNvSpPr txBox="1"/>
          <p:nvPr/>
        </p:nvSpPr>
        <p:spPr>
          <a:xfrm>
            <a:off x="2148515" y="4524515"/>
            <a:ext cx="13990970" cy="2260427"/>
          </a:xfrm>
          <a:prstGeom prst="rect">
            <a:avLst/>
          </a:prstGeom>
        </p:spPr>
        <p:txBody>
          <a:bodyPr lIns="0" tIns="0" rIns="0" bIns="0" rtlCol="0" anchor="t">
            <a:spAutoFit/>
          </a:bodyPr>
          <a:lstStyle/>
          <a:p>
            <a:pPr algn="ctr">
              <a:lnSpc>
                <a:spcPts val="9099"/>
              </a:lnSpc>
            </a:pPr>
            <a:r>
              <a:rPr lang="fr-FR" sz="6499" b="1" dirty="0">
                <a:solidFill>
                  <a:srgbClr val="FFFFFF"/>
                </a:solidFill>
                <a:latin typeface="Inter Bold"/>
                <a:ea typeface="Inter Bold"/>
              </a:rPr>
              <a:t>Application de Quiz de Culture Générale avec Room</a:t>
            </a:r>
            <a:endParaRPr lang="en-US" sz="6499" b="1" dirty="0">
              <a:solidFill>
                <a:srgbClr val="FFFFFF"/>
              </a:solidFill>
              <a:latin typeface="Inter Bold"/>
              <a:ea typeface="Inter Bold"/>
              <a:sym typeface="Inter Bold"/>
            </a:endParaRPr>
          </a:p>
        </p:txBody>
      </p:sp>
      <p:sp>
        <p:nvSpPr>
          <p:cNvPr id="10" name="TextBox 10"/>
          <p:cNvSpPr txBox="1"/>
          <p:nvPr/>
        </p:nvSpPr>
        <p:spPr>
          <a:xfrm>
            <a:off x="14141979"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2" name="TextBox 12"/>
          <p:cNvSpPr txBox="1"/>
          <p:nvPr/>
        </p:nvSpPr>
        <p:spPr>
          <a:xfrm>
            <a:off x="1028700" y="8493723"/>
            <a:ext cx="3117321" cy="1275221"/>
          </a:xfrm>
          <a:prstGeom prst="rect">
            <a:avLst/>
          </a:prstGeom>
        </p:spPr>
        <p:txBody>
          <a:bodyPr lIns="0" tIns="0" rIns="0" bIns="0" rtlCol="0" anchor="t">
            <a:spAutoFit/>
          </a:bodyPr>
          <a:lstStyle/>
          <a:p>
            <a:pPr algn="ctr">
              <a:lnSpc>
                <a:spcPts val="3359"/>
              </a:lnSpc>
            </a:pPr>
            <a:r>
              <a:rPr lang="en-US" sz="2399" dirty="0">
                <a:solidFill>
                  <a:srgbClr val="EFEFEF"/>
                </a:solidFill>
                <a:latin typeface="TT Hoves"/>
                <a:ea typeface="TT Hoves"/>
                <a:cs typeface="TT Hoves"/>
                <a:sym typeface="TT Hoves"/>
              </a:rPr>
              <a:t>Réalisée par:</a:t>
            </a:r>
          </a:p>
          <a:p>
            <a:pPr algn="ctr">
              <a:lnSpc>
                <a:spcPts val="3359"/>
              </a:lnSpc>
            </a:pPr>
            <a:r>
              <a:rPr lang="en-US" sz="2399" dirty="0">
                <a:solidFill>
                  <a:srgbClr val="EFEFEF"/>
                </a:solidFill>
                <a:latin typeface="TT Hoves"/>
                <a:ea typeface="TT Hoves"/>
                <a:cs typeface="TT Hoves"/>
                <a:sym typeface="TT Hoves"/>
              </a:rPr>
              <a:t>EL HAZZAT KAOUTAR</a:t>
            </a:r>
          </a:p>
          <a:p>
            <a:pPr algn="ctr">
              <a:lnSpc>
                <a:spcPts val="3359"/>
              </a:lnSpc>
              <a:spcBef>
                <a:spcPct val="0"/>
              </a:spcBef>
            </a:pPr>
            <a:r>
              <a:rPr lang="en-US" sz="2399" dirty="0">
                <a:solidFill>
                  <a:srgbClr val="EFEFEF"/>
                </a:solidFill>
                <a:latin typeface="TT Hoves"/>
                <a:ea typeface="TT Hoves"/>
                <a:cs typeface="TT Hoves"/>
                <a:sym typeface="TT Hoves"/>
              </a:rPr>
              <a:t>WAFA LASRI</a:t>
            </a:r>
          </a:p>
        </p:txBody>
      </p:sp>
      <p:sp>
        <p:nvSpPr>
          <p:cNvPr id="14" name="TextBox 14"/>
          <p:cNvSpPr txBox="1"/>
          <p:nvPr/>
        </p:nvSpPr>
        <p:spPr>
          <a:xfrm>
            <a:off x="12735718" y="8852535"/>
            <a:ext cx="1406261" cy="405765"/>
          </a:xfrm>
          <a:prstGeom prst="rect">
            <a:avLst/>
          </a:prstGeom>
        </p:spPr>
        <p:txBody>
          <a:bodyPr lIns="0" tIns="0" rIns="0" bIns="0" rtlCol="0" anchor="t">
            <a:spAutoFit/>
          </a:bodyPr>
          <a:lstStyle/>
          <a:p>
            <a:pPr algn="ctr">
              <a:lnSpc>
                <a:spcPts val="3359"/>
              </a:lnSpc>
              <a:spcBef>
                <a:spcPct val="0"/>
              </a:spcBef>
            </a:pPr>
            <a:r>
              <a:rPr lang="en-US" sz="2399" dirty="0">
                <a:solidFill>
                  <a:srgbClr val="EFEFEF"/>
                </a:solidFill>
                <a:latin typeface="TT Hoves"/>
                <a:ea typeface="TT Hoves"/>
                <a:cs typeface="TT Hoves"/>
                <a:sym typeface="TT Hoves"/>
              </a:rPr>
              <a:t>-</a:t>
            </a:r>
          </a:p>
        </p:txBody>
      </p:sp>
      <p:sp>
        <p:nvSpPr>
          <p:cNvPr id="15" name="TextBox 15"/>
          <p:cNvSpPr txBox="1"/>
          <p:nvPr/>
        </p:nvSpPr>
        <p:spPr>
          <a:xfrm>
            <a:off x="7559763" y="8635814"/>
            <a:ext cx="3450278" cy="839204"/>
          </a:xfrm>
          <a:prstGeom prst="rect">
            <a:avLst/>
          </a:prstGeom>
        </p:spPr>
        <p:txBody>
          <a:bodyPr lIns="0" tIns="0" rIns="0" bIns="0" rtlCol="0" anchor="t">
            <a:spAutoFit/>
          </a:bodyPr>
          <a:lstStyle/>
          <a:p>
            <a:pPr algn="ctr">
              <a:lnSpc>
                <a:spcPts val="3359"/>
              </a:lnSpc>
            </a:pPr>
            <a:r>
              <a:rPr lang="en-US" sz="2399" dirty="0">
                <a:solidFill>
                  <a:srgbClr val="EFEFEF"/>
                </a:solidFill>
                <a:latin typeface="TT Hoves"/>
                <a:ea typeface="TT Hoves"/>
                <a:cs typeface="TT Hoves"/>
                <a:sym typeface="TT Hoves"/>
              </a:rPr>
              <a:t>Encadré par:</a:t>
            </a:r>
          </a:p>
          <a:p>
            <a:pPr algn="ctr">
              <a:lnSpc>
                <a:spcPts val="3359"/>
              </a:lnSpc>
              <a:spcBef>
                <a:spcPct val="0"/>
              </a:spcBef>
            </a:pPr>
            <a:r>
              <a:rPr lang="en-US" sz="2399" dirty="0">
                <a:solidFill>
                  <a:srgbClr val="EFEFEF"/>
                </a:solidFill>
                <a:latin typeface="TT Hoves"/>
                <a:ea typeface="TT Hoves"/>
                <a:cs typeface="TT Hoves"/>
                <a:sym typeface="TT Hoves"/>
              </a:rPr>
              <a:t>M . DEROUSSI ANASS</a:t>
            </a:r>
          </a:p>
        </p:txBody>
      </p:sp>
      <p:sp>
        <p:nvSpPr>
          <p:cNvPr id="16" name="TextBox 14">
            <a:extLst>
              <a:ext uri="{FF2B5EF4-FFF2-40B4-BE49-F238E27FC236}">
                <a16:creationId xmlns:a16="http://schemas.microsoft.com/office/drawing/2014/main" id="{A57993F7-5E55-AF76-3EC3-93D4E9DEA733}"/>
              </a:ext>
            </a:extLst>
          </p:cNvPr>
          <p:cNvSpPr txBox="1"/>
          <p:nvPr/>
        </p:nvSpPr>
        <p:spPr>
          <a:xfrm>
            <a:off x="4798465" y="8852534"/>
            <a:ext cx="1406261" cy="405765"/>
          </a:xfrm>
          <a:prstGeom prst="rect">
            <a:avLst/>
          </a:prstGeom>
        </p:spPr>
        <p:txBody>
          <a:bodyPr lIns="0" tIns="0" rIns="0" bIns="0" rtlCol="0" anchor="t">
            <a:spAutoFit/>
          </a:bodyPr>
          <a:lstStyle/>
          <a:p>
            <a:pPr algn="ctr">
              <a:lnSpc>
                <a:spcPts val="3359"/>
              </a:lnSpc>
              <a:spcBef>
                <a:spcPct val="0"/>
              </a:spcBef>
            </a:pPr>
            <a:r>
              <a:rPr lang="en-US" sz="2399" dirty="0">
                <a:solidFill>
                  <a:srgbClr val="EFEFEF"/>
                </a:solidFill>
                <a:latin typeface="TT Hoves"/>
                <a:ea typeface="TT Hoves"/>
                <a:cs typeface="TT Hoves"/>
                <a:sym typeface="TT Hove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25AB2-9526-B3B2-8F2E-A4452B5EC27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1C21A3B-0720-DD9B-0533-20902D6087BF}"/>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C526ED0A-28C0-85C9-121C-1EB036E28175}"/>
              </a:ext>
            </a:extLst>
          </p:cNvPr>
          <p:cNvGrpSpPr/>
          <p:nvPr/>
        </p:nvGrpSpPr>
        <p:grpSpPr>
          <a:xfrm>
            <a:off x="0" y="3596"/>
            <a:ext cx="18288000" cy="10287000"/>
            <a:chOff x="0" y="0"/>
            <a:chExt cx="4816593" cy="2709333"/>
          </a:xfrm>
        </p:grpSpPr>
        <p:sp>
          <p:nvSpPr>
            <p:cNvPr id="4" name="Freeform 4">
              <a:extLst>
                <a:ext uri="{FF2B5EF4-FFF2-40B4-BE49-F238E27FC236}">
                  <a16:creationId xmlns:a16="http://schemas.microsoft.com/office/drawing/2014/main" id="{B762C4F1-45A6-7513-3125-FD57A72D6359}"/>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82E060DF-EEE1-5611-0909-AE57157112F3}"/>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FB4396A7-3F63-80A6-B2CC-2714B5A0D32F}"/>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10" name="TextBox 10">
            <a:extLst>
              <a:ext uri="{FF2B5EF4-FFF2-40B4-BE49-F238E27FC236}">
                <a16:creationId xmlns:a16="http://schemas.microsoft.com/office/drawing/2014/main" id="{E3B70745-C60A-AE11-4BB8-23A88198301D}"/>
              </a:ext>
            </a:extLst>
          </p:cNvPr>
          <p:cNvSpPr txBox="1"/>
          <p:nvPr/>
        </p:nvSpPr>
        <p:spPr>
          <a:xfrm>
            <a:off x="4928071" y="1734542"/>
            <a:ext cx="8922249" cy="76841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Interface utilisateur</a:t>
            </a:r>
            <a:r>
              <a:rPr lang="en-US" sz="4500" b="1" u="sng" dirty="0">
                <a:solidFill>
                  <a:srgbClr val="FFFFFF"/>
                </a:solidFill>
                <a:latin typeface="Inter Bold"/>
                <a:ea typeface="Inter Bold"/>
                <a:sym typeface="Inter Bold"/>
              </a:rPr>
              <a:t>: </a:t>
            </a:r>
          </a:p>
        </p:txBody>
      </p:sp>
      <p:pic>
        <p:nvPicPr>
          <p:cNvPr id="8" name="Image 7">
            <a:extLst>
              <a:ext uri="{FF2B5EF4-FFF2-40B4-BE49-F238E27FC236}">
                <a16:creationId xmlns:a16="http://schemas.microsoft.com/office/drawing/2014/main" id="{1EF7AB1F-14B5-EDBD-9626-FAB0CF5816E1}"/>
              </a:ext>
            </a:extLst>
          </p:cNvPr>
          <p:cNvPicPr>
            <a:picLocks noChangeAspect="1"/>
          </p:cNvPicPr>
          <p:nvPr/>
        </p:nvPicPr>
        <p:blipFill>
          <a:blip r:embed="rId4"/>
          <a:stretch>
            <a:fillRect/>
          </a:stretch>
        </p:blipFill>
        <p:spPr>
          <a:xfrm>
            <a:off x="1266908" y="3056000"/>
            <a:ext cx="3610479" cy="6830378"/>
          </a:xfrm>
          <a:prstGeom prst="rect">
            <a:avLst/>
          </a:prstGeom>
        </p:spPr>
      </p:pic>
      <p:pic>
        <p:nvPicPr>
          <p:cNvPr id="12" name="Image 11">
            <a:extLst>
              <a:ext uri="{FF2B5EF4-FFF2-40B4-BE49-F238E27FC236}">
                <a16:creationId xmlns:a16="http://schemas.microsoft.com/office/drawing/2014/main" id="{622A2E92-9B2E-9E0F-7393-2CA4B46251CF}"/>
              </a:ext>
            </a:extLst>
          </p:cNvPr>
          <p:cNvPicPr>
            <a:picLocks noChangeAspect="1"/>
          </p:cNvPicPr>
          <p:nvPr/>
        </p:nvPicPr>
        <p:blipFill>
          <a:blip r:embed="rId5"/>
          <a:stretch>
            <a:fillRect/>
          </a:stretch>
        </p:blipFill>
        <p:spPr>
          <a:xfrm>
            <a:off x="6238421" y="2903579"/>
            <a:ext cx="3562847" cy="6982799"/>
          </a:xfrm>
          <a:prstGeom prst="rect">
            <a:avLst/>
          </a:prstGeom>
        </p:spPr>
      </p:pic>
      <p:pic>
        <p:nvPicPr>
          <p:cNvPr id="15" name="Image 14">
            <a:extLst>
              <a:ext uri="{FF2B5EF4-FFF2-40B4-BE49-F238E27FC236}">
                <a16:creationId xmlns:a16="http://schemas.microsoft.com/office/drawing/2014/main" id="{562A47BE-C36D-6B78-C505-222287CA2370}"/>
              </a:ext>
            </a:extLst>
          </p:cNvPr>
          <p:cNvPicPr>
            <a:picLocks noChangeAspect="1"/>
          </p:cNvPicPr>
          <p:nvPr/>
        </p:nvPicPr>
        <p:blipFill>
          <a:blip r:embed="rId6"/>
          <a:stretch>
            <a:fillRect/>
          </a:stretch>
        </p:blipFill>
        <p:spPr>
          <a:xfrm>
            <a:off x="12059370" y="2903579"/>
            <a:ext cx="3581900" cy="6973273"/>
          </a:xfrm>
          <a:prstGeom prst="rect">
            <a:avLst/>
          </a:prstGeom>
        </p:spPr>
      </p:pic>
    </p:spTree>
    <p:extLst>
      <p:ext uri="{BB962C8B-B14F-4D97-AF65-F5344CB8AC3E}">
        <p14:creationId xmlns:p14="http://schemas.microsoft.com/office/powerpoint/2010/main" val="127002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7BF0E-0391-FFC7-685B-F39F0175509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FD4349-E65A-579B-5E31-8E197D238BC2}"/>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94857363-B3DA-D946-5BEE-60FD674B0CF3}"/>
              </a:ext>
            </a:extLst>
          </p:cNvPr>
          <p:cNvGrpSpPr/>
          <p:nvPr/>
        </p:nvGrpSpPr>
        <p:grpSpPr>
          <a:xfrm>
            <a:off x="0" y="3596"/>
            <a:ext cx="18288000" cy="10287000"/>
            <a:chOff x="0" y="0"/>
            <a:chExt cx="4816593" cy="2709333"/>
          </a:xfrm>
        </p:grpSpPr>
        <p:sp>
          <p:nvSpPr>
            <p:cNvPr id="4" name="Freeform 4">
              <a:extLst>
                <a:ext uri="{FF2B5EF4-FFF2-40B4-BE49-F238E27FC236}">
                  <a16:creationId xmlns:a16="http://schemas.microsoft.com/office/drawing/2014/main" id="{1E27643B-77A0-E457-33FE-1107B09D6924}"/>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A6D813E1-FD65-8D8F-E0FC-8B67DD5488A2}"/>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BC117FA2-E982-9727-C012-A55369307781}"/>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10" name="TextBox 10">
            <a:extLst>
              <a:ext uri="{FF2B5EF4-FFF2-40B4-BE49-F238E27FC236}">
                <a16:creationId xmlns:a16="http://schemas.microsoft.com/office/drawing/2014/main" id="{D386BC71-4DAC-542B-0FB5-A683A4A952F8}"/>
              </a:ext>
            </a:extLst>
          </p:cNvPr>
          <p:cNvSpPr txBox="1"/>
          <p:nvPr/>
        </p:nvSpPr>
        <p:spPr>
          <a:xfrm>
            <a:off x="4928071" y="1734542"/>
            <a:ext cx="8922249" cy="76841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Interface utilisateur</a:t>
            </a:r>
            <a:r>
              <a:rPr lang="en-US" sz="4500" b="1" u="sng" dirty="0">
                <a:solidFill>
                  <a:srgbClr val="FFFFFF"/>
                </a:solidFill>
                <a:latin typeface="Inter Bold"/>
                <a:ea typeface="Inter Bold"/>
                <a:sym typeface="Inter Bold"/>
              </a:rPr>
              <a:t>: </a:t>
            </a:r>
          </a:p>
        </p:txBody>
      </p:sp>
      <p:pic>
        <p:nvPicPr>
          <p:cNvPr id="9" name="Image 8">
            <a:extLst>
              <a:ext uri="{FF2B5EF4-FFF2-40B4-BE49-F238E27FC236}">
                <a16:creationId xmlns:a16="http://schemas.microsoft.com/office/drawing/2014/main" id="{DF91AB9E-7175-7D94-E484-7D8678860EF3}"/>
              </a:ext>
            </a:extLst>
          </p:cNvPr>
          <p:cNvPicPr>
            <a:picLocks noChangeAspect="1"/>
          </p:cNvPicPr>
          <p:nvPr/>
        </p:nvPicPr>
        <p:blipFill>
          <a:blip r:embed="rId4"/>
          <a:stretch>
            <a:fillRect/>
          </a:stretch>
        </p:blipFill>
        <p:spPr>
          <a:xfrm>
            <a:off x="1066800" y="2941679"/>
            <a:ext cx="3620005" cy="6982799"/>
          </a:xfrm>
          <a:prstGeom prst="rect">
            <a:avLst/>
          </a:prstGeom>
        </p:spPr>
      </p:pic>
      <p:pic>
        <p:nvPicPr>
          <p:cNvPr id="13" name="Image 12">
            <a:extLst>
              <a:ext uri="{FF2B5EF4-FFF2-40B4-BE49-F238E27FC236}">
                <a16:creationId xmlns:a16="http://schemas.microsoft.com/office/drawing/2014/main" id="{6C9BB3EC-54E1-DC19-6C8E-D3E831714A70}"/>
              </a:ext>
            </a:extLst>
          </p:cNvPr>
          <p:cNvPicPr>
            <a:picLocks noChangeAspect="1"/>
          </p:cNvPicPr>
          <p:nvPr/>
        </p:nvPicPr>
        <p:blipFill>
          <a:blip r:embed="rId5"/>
          <a:stretch>
            <a:fillRect/>
          </a:stretch>
        </p:blipFill>
        <p:spPr>
          <a:xfrm>
            <a:off x="6567848" y="2894053"/>
            <a:ext cx="3610479" cy="6982799"/>
          </a:xfrm>
          <a:prstGeom prst="rect">
            <a:avLst/>
          </a:prstGeom>
        </p:spPr>
      </p:pic>
      <p:pic>
        <p:nvPicPr>
          <p:cNvPr id="16" name="Image 15">
            <a:extLst>
              <a:ext uri="{FF2B5EF4-FFF2-40B4-BE49-F238E27FC236}">
                <a16:creationId xmlns:a16="http://schemas.microsoft.com/office/drawing/2014/main" id="{960BD83D-467A-D98C-81F8-5DCA0BD430BC}"/>
              </a:ext>
            </a:extLst>
          </p:cNvPr>
          <p:cNvPicPr>
            <a:picLocks noChangeAspect="1"/>
          </p:cNvPicPr>
          <p:nvPr/>
        </p:nvPicPr>
        <p:blipFill>
          <a:blip r:embed="rId6"/>
          <a:stretch>
            <a:fillRect/>
          </a:stretch>
        </p:blipFill>
        <p:spPr>
          <a:xfrm>
            <a:off x="12423159" y="2885261"/>
            <a:ext cx="3620005" cy="6925642"/>
          </a:xfrm>
          <a:prstGeom prst="rect">
            <a:avLst/>
          </a:prstGeom>
        </p:spPr>
      </p:pic>
    </p:spTree>
    <p:extLst>
      <p:ext uri="{BB962C8B-B14F-4D97-AF65-F5344CB8AC3E}">
        <p14:creationId xmlns:p14="http://schemas.microsoft.com/office/powerpoint/2010/main" val="253662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E16B-8322-0D56-22C5-92B42F53F9C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7A054FF-86FC-BDE6-4978-5085D1993F89}"/>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EB35A60F-0D4F-0808-4F22-B394609DD3A0}"/>
              </a:ext>
            </a:extLst>
          </p:cNvPr>
          <p:cNvGrpSpPr/>
          <p:nvPr/>
        </p:nvGrpSpPr>
        <p:grpSpPr>
          <a:xfrm>
            <a:off x="0" y="3596"/>
            <a:ext cx="18288000" cy="10287000"/>
            <a:chOff x="0" y="0"/>
            <a:chExt cx="4816593" cy="2709333"/>
          </a:xfrm>
        </p:grpSpPr>
        <p:sp>
          <p:nvSpPr>
            <p:cNvPr id="4" name="Freeform 4">
              <a:extLst>
                <a:ext uri="{FF2B5EF4-FFF2-40B4-BE49-F238E27FC236}">
                  <a16:creationId xmlns:a16="http://schemas.microsoft.com/office/drawing/2014/main" id="{B02E3264-7A8F-CCFC-8C25-91EC004C66F9}"/>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E314DA54-3A7B-6C6F-03B7-A91AA0E515FF}"/>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C8B6C895-21DC-9928-9F58-853F7A0A793E}"/>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10" name="TextBox 10">
            <a:extLst>
              <a:ext uri="{FF2B5EF4-FFF2-40B4-BE49-F238E27FC236}">
                <a16:creationId xmlns:a16="http://schemas.microsoft.com/office/drawing/2014/main" id="{0044BBB3-3E01-DB64-1754-E30578F03146}"/>
              </a:ext>
            </a:extLst>
          </p:cNvPr>
          <p:cNvSpPr txBox="1"/>
          <p:nvPr/>
        </p:nvSpPr>
        <p:spPr>
          <a:xfrm>
            <a:off x="4928071" y="1734542"/>
            <a:ext cx="8922249" cy="76841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Interface utilisateur</a:t>
            </a:r>
            <a:r>
              <a:rPr lang="en-US" sz="4500" b="1" u="sng" dirty="0">
                <a:solidFill>
                  <a:srgbClr val="FFFFFF"/>
                </a:solidFill>
                <a:latin typeface="Inter Bold"/>
                <a:ea typeface="Inter Bold"/>
                <a:sym typeface="Inter Bold"/>
              </a:rPr>
              <a:t>: </a:t>
            </a:r>
          </a:p>
        </p:txBody>
      </p:sp>
      <p:pic>
        <p:nvPicPr>
          <p:cNvPr id="12" name="Image 11">
            <a:extLst>
              <a:ext uri="{FF2B5EF4-FFF2-40B4-BE49-F238E27FC236}">
                <a16:creationId xmlns:a16="http://schemas.microsoft.com/office/drawing/2014/main" id="{4C74E2DA-B790-FEDC-ED1F-CBE460EFC237}"/>
              </a:ext>
            </a:extLst>
          </p:cNvPr>
          <p:cNvPicPr>
            <a:picLocks noChangeAspect="1"/>
          </p:cNvPicPr>
          <p:nvPr/>
        </p:nvPicPr>
        <p:blipFill>
          <a:blip r:embed="rId4"/>
          <a:stretch>
            <a:fillRect/>
          </a:stretch>
        </p:blipFill>
        <p:spPr>
          <a:xfrm>
            <a:off x="838200" y="4424152"/>
            <a:ext cx="1667108" cy="1228896"/>
          </a:xfrm>
          <a:prstGeom prst="rect">
            <a:avLst/>
          </a:prstGeom>
        </p:spPr>
      </p:pic>
      <p:pic>
        <p:nvPicPr>
          <p:cNvPr id="18" name="Image 17">
            <a:extLst>
              <a:ext uri="{FF2B5EF4-FFF2-40B4-BE49-F238E27FC236}">
                <a16:creationId xmlns:a16="http://schemas.microsoft.com/office/drawing/2014/main" id="{7A652D4E-25A2-3CB0-5B97-E22E6249025B}"/>
              </a:ext>
            </a:extLst>
          </p:cNvPr>
          <p:cNvPicPr>
            <a:picLocks noChangeAspect="1"/>
          </p:cNvPicPr>
          <p:nvPr/>
        </p:nvPicPr>
        <p:blipFill>
          <a:blip r:embed="rId5"/>
          <a:stretch>
            <a:fillRect/>
          </a:stretch>
        </p:blipFill>
        <p:spPr>
          <a:xfrm>
            <a:off x="8009292" y="2854706"/>
            <a:ext cx="3591426" cy="6963747"/>
          </a:xfrm>
          <a:prstGeom prst="rect">
            <a:avLst/>
          </a:prstGeom>
        </p:spPr>
      </p:pic>
      <p:pic>
        <p:nvPicPr>
          <p:cNvPr id="20" name="Image 19">
            <a:extLst>
              <a:ext uri="{FF2B5EF4-FFF2-40B4-BE49-F238E27FC236}">
                <a16:creationId xmlns:a16="http://schemas.microsoft.com/office/drawing/2014/main" id="{FD5C8F47-8B79-39BD-9590-DB071EBBEB42}"/>
              </a:ext>
            </a:extLst>
          </p:cNvPr>
          <p:cNvPicPr>
            <a:picLocks noChangeAspect="1"/>
          </p:cNvPicPr>
          <p:nvPr/>
        </p:nvPicPr>
        <p:blipFill>
          <a:blip r:embed="rId6"/>
          <a:stretch>
            <a:fillRect/>
          </a:stretch>
        </p:blipFill>
        <p:spPr>
          <a:xfrm>
            <a:off x="3343508" y="2790377"/>
            <a:ext cx="3505689" cy="6992326"/>
          </a:xfrm>
          <a:prstGeom prst="rect">
            <a:avLst/>
          </a:prstGeom>
        </p:spPr>
      </p:pic>
      <p:pic>
        <p:nvPicPr>
          <p:cNvPr id="8" name="Image 7" descr="Une image contenant texte, carte, capture d’écran, Police&#10;&#10;Le contenu généré par l’IA peut être incorrect.">
            <a:extLst>
              <a:ext uri="{FF2B5EF4-FFF2-40B4-BE49-F238E27FC236}">
                <a16:creationId xmlns:a16="http://schemas.microsoft.com/office/drawing/2014/main" id="{EB44D50F-659C-8897-18EA-33D80CF077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18059" y="236071"/>
            <a:ext cx="4629150" cy="9814857"/>
          </a:xfrm>
          <a:prstGeom prst="rect">
            <a:avLst/>
          </a:prstGeom>
        </p:spPr>
      </p:pic>
    </p:spTree>
    <p:extLst>
      <p:ext uri="{BB962C8B-B14F-4D97-AF65-F5344CB8AC3E}">
        <p14:creationId xmlns:p14="http://schemas.microsoft.com/office/powerpoint/2010/main" val="36693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EE90B-B7F1-8064-4668-7A3DD24DEAF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6E1CAF0-C405-54F8-47B5-0B191CB6500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E8B8A3C3-8C99-4D34-B1D4-DAF92755BB4F}"/>
              </a:ext>
            </a:extLst>
          </p:cNvPr>
          <p:cNvGrpSpPr/>
          <p:nvPr/>
        </p:nvGrpSpPr>
        <p:grpSpPr>
          <a:xfrm>
            <a:off x="0" y="3596"/>
            <a:ext cx="18288000" cy="10287000"/>
            <a:chOff x="0" y="0"/>
            <a:chExt cx="4816593" cy="2709333"/>
          </a:xfrm>
        </p:grpSpPr>
        <p:sp>
          <p:nvSpPr>
            <p:cNvPr id="4" name="Freeform 4">
              <a:extLst>
                <a:ext uri="{FF2B5EF4-FFF2-40B4-BE49-F238E27FC236}">
                  <a16:creationId xmlns:a16="http://schemas.microsoft.com/office/drawing/2014/main" id="{C630B526-E39F-F4D9-BC37-60F7F2509C40}"/>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DC6002BB-03D4-C35D-4D54-071F1E57072E}"/>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B8CAAF18-AC71-F67B-6A60-FF3233249DE4}"/>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B49F5BE2-3B87-9297-F453-D029FF10A3E3}"/>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BFD89783-05B9-3FAB-FBF0-73ECCFDD47D4}"/>
              </a:ext>
            </a:extLst>
          </p:cNvPr>
          <p:cNvSpPr txBox="1"/>
          <p:nvPr/>
        </p:nvSpPr>
        <p:spPr>
          <a:xfrm>
            <a:off x="5633850" y="1913910"/>
            <a:ext cx="8922249" cy="76841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Interface utilisateur (UI/UX)</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9A138E81-CD3D-E6E0-F4BF-3CB1BA5B0BA6}"/>
              </a:ext>
            </a:extLst>
          </p:cNvPr>
          <p:cNvSpPr txBox="1"/>
          <p:nvPr/>
        </p:nvSpPr>
        <p:spPr>
          <a:xfrm>
            <a:off x="510447" y="3156635"/>
            <a:ext cx="16804538" cy="6120843"/>
          </a:xfrm>
          <a:prstGeom prst="rect">
            <a:avLst/>
          </a:prstGeom>
        </p:spPr>
        <p:txBody>
          <a:bodyPr wrap="square" lIns="0" tIns="0" rIns="0" bIns="0" rtlCol="0" anchor="t">
            <a:spAutoFit/>
          </a:bodyPr>
          <a:lstStyle/>
          <a:p>
            <a:pPr algn="just">
              <a:lnSpc>
                <a:spcPct val="150000"/>
              </a:lnSpc>
            </a:pPr>
            <a:endParaRPr lang="fr-FR" sz="4000" dirty="0">
              <a:solidFill>
                <a:schemeClr val="bg1"/>
              </a:solidFill>
            </a:endParaRPr>
          </a:p>
          <a:p>
            <a:pPr marL="571500" indent="-571500">
              <a:lnSpc>
                <a:spcPct val="115000"/>
              </a:lnSpc>
              <a:spcAft>
                <a:spcPts val="800"/>
              </a:spcAft>
              <a:buFont typeface="Arial" panose="020B0604020202020204" pitchFamily="34" charset="0"/>
              <a:buChar char="•"/>
            </a:pPr>
            <a:r>
              <a:rPr lang="fr-FR" sz="4000" dirty="0">
                <a:solidFill>
                  <a:schemeClr val="bg1"/>
                </a:solidFill>
              </a:rPr>
              <a:t> Navigation fluide entre les écrans</a:t>
            </a:r>
          </a:p>
          <a:p>
            <a:pPr marL="571500" indent="-571500">
              <a:lnSpc>
                <a:spcPct val="115000"/>
              </a:lnSpc>
              <a:spcAft>
                <a:spcPts val="800"/>
              </a:spcAft>
              <a:buFont typeface="Arial" panose="020B0604020202020204" pitchFamily="34" charset="0"/>
              <a:buChar char="•"/>
            </a:pPr>
            <a:r>
              <a:rPr lang="fr-FR" sz="4000" dirty="0">
                <a:solidFill>
                  <a:schemeClr val="bg1"/>
                </a:solidFill>
              </a:rPr>
              <a:t>  Thème coloré et intuitif</a:t>
            </a:r>
          </a:p>
          <a:p>
            <a:pPr marL="571500" indent="-571500">
              <a:lnSpc>
                <a:spcPct val="115000"/>
              </a:lnSpc>
              <a:spcAft>
                <a:spcPts val="800"/>
              </a:spcAft>
              <a:buFont typeface="Arial" panose="020B0604020202020204" pitchFamily="34" charset="0"/>
              <a:buChar char="•"/>
            </a:pPr>
            <a:r>
              <a:rPr lang="fr-FR" sz="4000" dirty="0">
                <a:solidFill>
                  <a:schemeClr val="bg1"/>
                </a:solidFill>
              </a:rPr>
              <a:t>  </a:t>
            </a:r>
            <a:r>
              <a:rPr lang="fr-FR" sz="4000" dirty="0" err="1">
                <a:solidFill>
                  <a:schemeClr val="bg1"/>
                </a:solidFill>
              </a:rPr>
              <a:t>Toolbar</a:t>
            </a:r>
            <a:r>
              <a:rPr lang="fr-FR" sz="4000" dirty="0">
                <a:solidFill>
                  <a:schemeClr val="bg1"/>
                </a:solidFill>
              </a:rPr>
              <a:t> avec bouton de profil</a:t>
            </a:r>
          </a:p>
          <a:p>
            <a:pPr marL="571500" indent="-571500">
              <a:lnSpc>
                <a:spcPct val="115000"/>
              </a:lnSpc>
              <a:spcAft>
                <a:spcPts val="800"/>
              </a:spcAft>
              <a:buFont typeface="Arial" panose="020B0604020202020204" pitchFamily="34" charset="0"/>
              <a:buChar char="•"/>
            </a:pPr>
            <a:r>
              <a:rPr lang="fr-FR" sz="4000" dirty="0">
                <a:solidFill>
                  <a:schemeClr val="bg1"/>
                </a:solidFill>
              </a:rPr>
              <a:t>  </a:t>
            </a:r>
            <a:r>
              <a:rPr lang="fr-FR" sz="4000" dirty="0" err="1">
                <a:solidFill>
                  <a:schemeClr val="bg1"/>
                </a:solidFill>
              </a:rPr>
              <a:t>RecyclerView</a:t>
            </a:r>
            <a:r>
              <a:rPr lang="fr-FR" sz="4000" dirty="0">
                <a:solidFill>
                  <a:schemeClr val="bg1"/>
                </a:solidFill>
              </a:rPr>
              <a:t> pour afficher les questions et catégories</a:t>
            </a:r>
          </a:p>
          <a:p>
            <a:pPr marL="571500" indent="-571500">
              <a:lnSpc>
                <a:spcPct val="115000"/>
              </a:lnSpc>
              <a:spcAft>
                <a:spcPts val="800"/>
              </a:spcAft>
              <a:buFont typeface="Arial" panose="020B0604020202020204" pitchFamily="34" charset="0"/>
              <a:buChar char="•"/>
            </a:pPr>
            <a:r>
              <a:rPr lang="fr-FR" sz="4000" dirty="0">
                <a:solidFill>
                  <a:schemeClr val="bg1"/>
                </a:solidFill>
              </a:rPr>
              <a:t>  Utilisation de </a:t>
            </a:r>
            <a:r>
              <a:rPr lang="fr-FR" sz="4000" dirty="0" err="1">
                <a:solidFill>
                  <a:schemeClr val="bg1"/>
                </a:solidFill>
              </a:rPr>
              <a:t>CardView</a:t>
            </a:r>
            <a:r>
              <a:rPr lang="fr-FR" sz="4000" dirty="0">
                <a:solidFill>
                  <a:schemeClr val="bg1"/>
                </a:solidFill>
              </a:rPr>
              <a:t> et </a:t>
            </a:r>
            <a:r>
              <a:rPr lang="fr-FR" sz="4000" dirty="0" err="1">
                <a:solidFill>
                  <a:schemeClr val="bg1"/>
                </a:solidFill>
              </a:rPr>
              <a:t>GridLayout</a:t>
            </a:r>
            <a:r>
              <a:rPr lang="fr-FR" sz="4000" dirty="0">
                <a:solidFill>
                  <a:schemeClr val="bg1"/>
                </a:solidFill>
              </a:rPr>
              <a:t> pour un affichage moderne</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417296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43A83-A8E8-740C-479B-64F09841ADA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3B801CD-F29A-5F16-AE83-2B817FDAC9B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5661E193-7CE7-FA24-1CBA-D5A88976019F}"/>
              </a:ext>
            </a:extLst>
          </p:cNvPr>
          <p:cNvGrpSpPr/>
          <p:nvPr/>
        </p:nvGrpSpPr>
        <p:grpSpPr>
          <a:xfrm>
            <a:off x="0" y="3596"/>
            <a:ext cx="18288000" cy="10287000"/>
            <a:chOff x="0" y="0"/>
            <a:chExt cx="4816593" cy="2709333"/>
          </a:xfrm>
        </p:grpSpPr>
        <p:sp>
          <p:nvSpPr>
            <p:cNvPr id="4" name="Freeform 4">
              <a:extLst>
                <a:ext uri="{FF2B5EF4-FFF2-40B4-BE49-F238E27FC236}">
                  <a16:creationId xmlns:a16="http://schemas.microsoft.com/office/drawing/2014/main" id="{D65664FE-635A-BB0B-B97F-F286B706CA3E}"/>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3049988A-481E-7C03-AFB1-2C8975E5AED5}"/>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809B5955-469C-0D14-8CA8-E4838A4BCDEF}"/>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C2191923-53F5-584D-8818-65CF3F66B89D}"/>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C8A7B984-9D13-B086-619D-33F7EE811B97}"/>
              </a:ext>
            </a:extLst>
          </p:cNvPr>
          <p:cNvSpPr txBox="1"/>
          <p:nvPr/>
        </p:nvSpPr>
        <p:spPr>
          <a:xfrm>
            <a:off x="5633850" y="1913910"/>
            <a:ext cx="8922249" cy="76841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Évolutions possibles</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585B59DB-0111-1690-7803-6CC609E5C19F}"/>
              </a:ext>
            </a:extLst>
          </p:cNvPr>
          <p:cNvSpPr txBox="1"/>
          <p:nvPr/>
        </p:nvSpPr>
        <p:spPr>
          <a:xfrm>
            <a:off x="510447" y="3156635"/>
            <a:ext cx="16804538" cy="6931321"/>
          </a:xfrm>
          <a:prstGeom prst="rect">
            <a:avLst/>
          </a:prstGeom>
        </p:spPr>
        <p:txBody>
          <a:bodyPr wrap="square" lIns="0" tIns="0" rIns="0" bIns="0" rtlCol="0" anchor="t">
            <a:spAutoFit/>
          </a:bodyPr>
          <a:lstStyle/>
          <a:p>
            <a:pPr algn="just">
              <a:lnSpc>
                <a:spcPct val="150000"/>
              </a:lnSpc>
            </a:pPr>
            <a:endParaRPr lang="fr-FR" sz="4000" dirty="0">
              <a:solidFill>
                <a:schemeClr val="bg1"/>
              </a:solidFill>
            </a:endParaRPr>
          </a:p>
          <a:p>
            <a:pPr indent="-571500" algn="just">
              <a:lnSpc>
                <a:spcPct val="115000"/>
              </a:lnSpc>
              <a:spcAft>
                <a:spcPts val="800"/>
              </a:spcAft>
              <a:buFont typeface="Arial" panose="020B0604020202020204" pitchFamily="34" charset="0"/>
              <a:buChar char="•"/>
            </a:pPr>
            <a:r>
              <a:rPr lang="fr-FR" sz="4000" dirty="0">
                <a:solidFill>
                  <a:schemeClr val="bg1"/>
                </a:solidFill>
              </a:rPr>
              <a:t>Ajout de chronomètre</a:t>
            </a:r>
          </a:p>
          <a:p>
            <a:pPr indent="-571500" algn="just">
              <a:lnSpc>
                <a:spcPct val="115000"/>
              </a:lnSpc>
              <a:spcAft>
                <a:spcPts val="800"/>
              </a:spcAft>
              <a:buFont typeface="Arial" panose="020B0604020202020204" pitchFamily="34" charset="0"/>
              <a:buChar char="•"/>
            </a:pPr>
            <a:r>
              <a:rPr lang="fr-FR" sz="4000" dirty="0">
                <a:solidFill>
                  <a:schemeClr val="bg1"/>
                </a:solidFill>
              </a:rPr>
              <a:t>Statistiques d’utilisateur (historique des scores)</a:t>
            </a:r>
          </a:p>
          <a:p>
            <a:pPr indent="-571500" algn="just">
              <a:lnSpc>
                <a:spcPct val="115000"/>
              </a:lnSpc>
              <a:spcAft>
                <a:spcPts val="800"/>
              </a:spcAft>
              <a:buFont typeface="Arial" panose="020B0604020202020204" pitchFamily="34" charset="0"/>
              <a:buChar char="•"/>
            </a:pPr>
            <a:r>
              <a:rPr lang="fr-FR" sz="4000" dirty="0">
                <a:solidFill>
                  <a:schemeClr val="bg1"/>
                </a:solidFill>
              </a:rPr>
              <a:t>Choix de la difficulté (facile / moyen / difficile)</a:t>
            </a:r>
          </a:p>
          <a:p>
            <a:pPr indent="-571500" algn="just">
              <a:lnSpc>
                <a:spcPct val="115000"/>
              </a:lnSpc>
              <a:spcAft>
                <a:spcPts val="800"/>
              </a:spcAft>
              <a:buFont typeface="Arial" panose="020B0604020202020204" pitchFamily="34" charset="0"/>
              <a:buChar char="•"/>
            </a:pPr>
            <a:r>
              <a:rPr lang="fr-FR" sz="4000" dirty="0">
                <a:solidFill>
                  <a:schemeClr val="bg1"/>
                </a:solidFill>
              </a:rPr>
              <a:t>Système de badges ou récompenses</a:t>
            </a:r>
          </a:p>
          <a:p>
            <a:pPr indent="-571500" algn="just">
              <a:lnSpc>
                <a:spcPct val="115000"/>
              </a:lnSpc>
              <a:spcAft>
                <a:spcPts val="800"/>
              </a:spcAft>
              <a:buFont typeface="Arial" panose="020B0604020202020204" pitchFamily="34" charset="0"/>
              <a:buChar char="•"/>
            </a:pPr>
            <a:r>
              <a:rPr lang="fr-FR" sz="4000" dirty="0">
                <a:solidFill>
                  <a:schemeClr val="bg1"/>
                </a:solidFill>
              </a:rPr>
              <a:t>Intégration API Open Trivia DB (version online)</a:t>
            </a:r>
          </a:p>
          <a:p>
            <a:pPr indent="-571500" algn="just">
              <a:lnSpc>
                <a:spcPct val="115000"/>
              </a:lnSpc>
              <a:spcAft>
                <a:spcPts val="800"/>
              </a:spcAft>
              <a:buFont typeface="Arial" panose="020B0604020202020204" pitchFamily="34" charset="0"/>
              <a:buChar char="•"/>
            </a:pPr>
            <a:r>
              <a:rPr lang="fr-FR" sz="4000" dirty="0">
                <a:solidFill>
                  <a:schemeClr val="bg1"/>
                </a:solidFill>
              </a:rPr>
              <a:t>Mode multijoueur local</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a:p>
            <a:pPr marL="571500" indent="-571500">
              <a:lnSpc>
                <a:spcPct val="115000"/>
              </a:lnSpc>
              <a:spcAft>
                <a:spcPts val="800"/>
              </a:spcAft>
              <a:buFont typeface="Arial" panose="020B0604020202020204" pitchFamily="34" charset="0"/>
              <a:buChar char="•"/>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19691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B52F-CB42-9FBF-EB52-A9A411EE0A7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E6FA32A-26D3-4ADA-5B9B-B099FE3AEF8E}"/>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715811DC-469D-BE3C-0742-0E3D5A197E22}"/>
              </a:ext>
            </a:extLst>
          </p:cNvPr>
          <p:cNvGrpSpPr/>
          <p:nvPr/>
        </p:nvGrpSpPr>
        <p:grpSpPr>
          <a:xfrm>
            <a:off x="0" y="3596"/>
            <a:ext cx="18288000" cy="10287000"/>
            <a:chOff x="0" y="0"/>
            <a:chExt cx="4816593" cy="2709333"/>
          </a:xfrm>
        </p:grpSpPr>
        <p:sp>
          <p:nvSpPr>
            <p:cNvPr id="4" name="Freeform 4">
              <a:extLst>
                <a:ext uri="{FF2B5EF4-FFF2-40B4-BE49-F238E27FC236}">
                  <a16:creationId xmlns:a16="http://schemas.microsoft.com/office/drawing/2014/main" id="{10AA8EE9-11DA-CEF8-EE9D-8C20187A3D7E}"/>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5F7DDA4C-320B-A4A6-2846-BDB6CC4AC34E}"/>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A7C5D56F-C940-58BD-DE34-78255CCD7B84}"/>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DB265AA8-0199-0733-7684-FE7420957BE2}"/>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CAA70EEA-C023-F6C0-BDC1-2BAC0B2B0E2A}"/>
              </a:ext>
            </a:extLst>
          </p:cNvPr>
          <p:cNvSpPr txBox="1"/>
          <p:nvPr/>
        </p:nvSpPr>
        <p:spPr>
          <a:xfrm>
            <a:off x="5633850" y="1913910"/>
            <a:ext cx="8922249" cy="76841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Conclusion</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074F0A97-EA7D-CFD6-3AA7-5ECE398D7DDA}"/>
              </a:ext>
            </a:extLst>
          </p:cNvPr>
          <p:cNvSpPr txBox="1"/>
          <p:nvPr/>
        </p:nvSpPr>
        <p:spPr>
          <a:xfrm>
            <a:off x="510447" y="3156635"/>
            <a:ext cx="16804538" cy="4069127"/>
          </a:xfrm>
          <a:prstGeom prst="rect">
            <a:avLst/>
          </a:prstGeom>
        </p:spPr>
        <p:txBody>
          <a:bodyPr wrap="square" lIns="0" tIns="0" rIns="0" bIns="0" rtlCol="0" anchor="t">
            <a:spAutoFit/>
          </a:bodyPr>
          <a:lstStyle/>
          <a:p>
            <a:pPr algn="just">
              <a:lnSpc>
                <a:spcPct val="150000"/>
              </a:lnSpc>
            </a:pPr>
            <a:r>
              <a:rPr lang="fr-FR" sz="3600" dirty="0">
                <a:solidFill>
                  <a:schemeClr val="bg1"/>
                </a:solidFill>
              </a:rPr>
              <a:t>Ce projet m’a permis de développer une application Android de quiz simple, fonctionnelle et entièrement hors ligne. Grâce à l’intégration d’une base de données locale, l’utilisateur peut répondre à des questions de culture générale, suivre son score, et profiter d’une interface intuitive. Ce travail m’a aidé à renforcer mes compétences en développement mobile et à mieux comprendre la structuration d’une application Android complète.</a:t>
            </a:r>
          </a:p>
        </p:txBody>
      </p:sp>
    </p:spTree>
    <p:extLst>
      <p:ext uri="{BB962C8B-B14F-4D97-AF65-F5344CB8AC3E}">
        <p14:creationId xmlns:p14="http://schemas.microsoft.com/office/powerpoint/2010/main" val="243593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p:cNvSpPr txBox="1"/>
            <p:nvPr/>
          </p:nvSpPr>
          <p:spPr>
            <a:xfrm>
              <a:off x="0" y="-57150"/>
              <a:ext cx="4816593" cy="2766483"/>
            </a:xfrm>
            <a:prstGeom prst="rect">
              <a:avLst/>
            </a:prstGeom>
          </p:spPr>
          <p:txBody>
            <a:bodyPr lIns="50800" tIns="50800" rIns="50800" bIns="50800" rtlCol="0" anchor="ctr"/>
            <a:lstStyle/>
            <a:p>
              <a:pPr marL="529245" lvl="1" indent="-264623" algn="ctr">
                <a:lnSpc>
                  <a:spcPts val="3431"/>
                </a:lnSpc>
                <a:buAutoNum type="arabicPeriod"/>
              </a:pPr>
              <a:endParaRPr/>
            </a:p>
          </p:txBody>
        </p:sp>
      </p:grpSp>
      <p:sp>
        <p:nvSpPr>
          <p:cNvPr id="7" name="Freeform 7"/>
          <p:cNvSpPr/>
          <p:nvPr/>
        </p:nvSpPr>
        <p:spPr>
          <a:xfrm>
            <a:off x="277992" y="51868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p:cNvSpPr txBox="1"/>
          <p:nvPr/>
        </p:nvSpPr>
        <p:spPr>
          <a:xfrm>
            <a:off x="6562652" y="921067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p:cNvSpPr txBox="1"/>
          <p:nvPr/>
        </p:nvSpPr>
        <p:spPr>
          <a:xfrm>
            <a:off x="8301587" y="1347326"/>
            <a:ext cx="1711881" cy="762002"/>
          </a:xfrm>
          <a:prstGeom prst="rect">
            <a:avLst/>
          </a:prstGeom>
        </p:spPr>
        <p:txBody>
          <a:bodyPr lIns="0" tIns="0" rIns="0" bIns="0" rtlCol="0" anchor="t">
            <a:spAutoFit/>
          </a:bodyPr>
          <a:lstStyle/>
          <a:p>
            <a:pPr algn="ctr">
              <a:lnSpc>
                <a:spcPts val="6299"/>
              </a:lnSpc>
              <a:spcBef>
                <a:spcPct val="0"/>
              </a:spcBef>
            </a:pPr>
            <a:r>
              <a:rPr lang="en-US" sz="4499" b="1" u="sng" dirty="0">
                <a:solidFill>
                  <a:srgbClr val="FFFFFF"/>
                </a:solidFill>
                <a:latin typeface="Inter Bold"/>
                <a:ea typeface="Inter Bold"/>
                <a:cs typeface="Inter Bold"/>
                <a:sym typeface="Inter Bold"/>
              </a:rPr>
              <a:t>PLAN:</a:t>
            </a:r>
          </a:p>
        </p:txBody>
      </p:sp>
      <p:grpSp>
        <p:nvGrpSpPr>
          <p:cNvPr id="11" name="Group 11"/>
          <p:cNvGrpSpPr/>
          <p:nvPr/>
        </p:nvGrpSpPr>
        <p:grpSpPr>
          <a:xfrm>
            <a:off x="1267525" y="2543843"/>
            <a:ext cx="6123875" cy="5659620"/>
            <a:chOff x="0" y="-57149"/>
            <a:chExt cx="8165166" cy="7851118"/>
          </a:xfrm>
        </p:grpSpPr>
        <p:sp>
          <p:nvSpPr>
            <p:cNvPr id="12" name="TextBox 12"/>
            <p:cNvSpPr txBox="1"/>
            <p:nvPr/>
          </p:nvSpPr>
          <p:spPr>
            <a:xfrm>
              <a:off x="0" y="-57149"/>
              <a:ext cx="5228430" cy="683093"/>
            </a:xfrm>
            <a:prstGeom prst="rect">
              <a:avLst/>
            </a:prstGeom>
          </p:spPr>
          <p:txBody>
            <a:bodyPr lIns="0" tIns="0" rIns="0" bIns="0" rtlCol="0" anchor="t">
              <a:spAutoFit/>
            </a:bodyPr>
            <a:lstStyle/>
            <a:p>
              <a:pPr algn="just">
                <a:lnSpc>
                  <a:spcPts val="4199"/>
                </a:lnSpc>
              </a:pPr>
              <a:r>
                <a:rPr lang="en-US" sz="2999" spc="-56" dirty="0">
                  <a:solidFill>
                    <a:srgbClr val="FFFFFF"/>
                  </a:solidFill>
                  <a:latin typeface="TT Hoves"/>
                  <a:ea typeface="TT Hoves"/>
                  <a:cs typeface="TT Hoves"/>
                  <a:sym typeface="TT Hoves"/>
                </a:rPr>
                <a:t>1.</a:t>
              </a:r>
              <a:r>
                <a:rPr lang="fr-FR" sz="3200" dirty="0"/>
                <a:t> </a:t>
              </a:r>
              <a:r>
                <a:rPr lang="fr-FR" sz="2999" spc="-56" dirty="0">
                  <a:solidFill>
                    <a:srgbClr val="FFFFFF"/>
                  </a:solidFill>
                  <a:latin typeface="TT Hoves"/>
                </a:rPr>
                <a:t>Objectifs du projet</a:t>
              </a:r>
              <a:r>
                <a:rPr lang="en-US" sz="2999" spc="-56" dirty="0">
                  <a:solidFill>
                    <a:srgbClr val="FFFFFF"/>
                  </a:solidFill>
                  <a:latin typeface="TT Hoves"/>
                  <a:sym typeface="TT Hoves"/>
                </a:rPr>
                <a:t> </a:t>
              </a:r>
            </a:p>
          </p:txBody>
        </p:sp>
        <p:sp>
          <p:nvSpPr>
            <p:cNvPr id="13" name="TextBox 13"/>
            <p:cNvSpPr txBox="1"/>
            <p:nvPr/>
          </p:nvSpPr>
          <p:spPr>
            <a:xfrm>
              <a:off x="0" y="1060451"/>
              <a:ext cx="6262993" cy="665568"/>
            </a:xfrm>
            <a:prstGeom prst="rect">
              <a:avLst/>
            </a:prstGeom>
          </p:spPr>
          <p:txBody>
            <a:bodyPr lIns="0" tIns="0" rIns="0" bIns="0" rtlCol="0" anchor="t">
              <a:spAutoFit/>
            </a:bodyPr>
            <a:lstStyle/>
            <a:p>
              <a:pPr algn="just">
                <a:lnSpc>
                  <a:spcPts val="4199"/>
                </a:lnSpc>
              </a:pPr>
              <a:r>
                <a:rPr lang="en-US" sz="2999" spc="-56" dirty="0">
                  <a:solidFill>
                    <a:srgbClr val="FFFFFF"/>
                  </a:solidFill>
                  <a:latin typeface="TT Hoves"/>
                  <a:ea typeface="TT Hoves"/>
                  <a:cs typeface="TT Hoves"/>
                  <a:sym typeface="TT Hoves"/>
                </a:rPr>
                <a:t>2</a:t>
              </a:r>
              <a:r>
                <a:rPr lang="en-US" sz="2999" spc="-56" dirty="0">
                  <a:solidFill>
                    <a:srgbClr val="FFFFFF"/>
                  </a:solidFill>
                  <a:latin typeface="TT Hoves"/>
                  <a:sym typeface="TT Hoves"/>
                </a:rPr>
                <a:t>.</a:t>
              </a:r>
              <a:r>
                <a:rPr lang="fr-FR" sz="2999" spc="-56" dirty="0">
                  <a:solidFill>
                    <a:srgbClr val="FFFFFF"/>
                  </a:solidFill>
                  <a:latin typeface="TT Hoves"/>
                </a:rPr>
                <a:t> Fonctionnalités principales</a:t>
              </a:r>
              <a:r>
                <a:rPr lang="en-US" sz="2999" spc="-56" dirty="0">
                  <a:solidFill>
                    <a:srgbClr val="FFFFFF"/>
                  </a:solidFill>
                  <a:latin typeface="TT Hoves"/>
                  <a:sym typeface="TT Hoves"/>
                </a:rPr>
                <a:t> </a:t>
              </a:r>
            </a:p>
          </p:txBody>
        </p:sp>
        <p:sp>
          <p:nvSpPr>
            <p:cNvPr id="14" name="TextBox 14"/>
            <p:cNvSpPr txBox="1"/>
            <p:nvPr/>
          </p:nvSpPr>
          <p:spPr>
            <a:xfrm>
              <a:off x="0" y="2178052"/>
              <a:ext cx="6262993" cy="681127"/>
            </a:xfrm>
            <a:prstGeom prst="rect">
              <a:avLst/>
            </a:prstGeom>
          </p:spPr>
          <p:txBody>
            <a:bodyPr lIns="0" tIns="0" rIns="0" bIns="0" rtlCol="0" anchor="t">
              <a:spAutoFit/>
            </a:bodyPr>
            <a:lstStyle/>
            <a:p>
              <a:pPr algn="just">
                <a:lnSpc>
                  <a:spcPts val="4199"/>
                </a:lnSpc>
              </a:pPr>
              <a:r>
                <a:rPr lang="en-US" sz="2999" spc="-56" dirty="0">
                  <a:solidFill>
                    <a:srgbClr val="FFFFFF"/>
                  </a:solidFill>
                  <a:latin typeface="TT Hoves"/>
                  <a:ea typeface="TT Hoves"/>
                  <a:cs typeface="TT Hoves"/>
                  <a:sym typeface="TT Hoves"/>
                </a:rPr>
                <a:t>3.</a:t>
              </a:r>
              <a:r>
                <a:rPr lang="fr-FR" sz="3200" dirty="0"/>
                <a:t> </a:t>
              </a:r>
              <a:r>
                <a:rPr lang="fr-FR" sz="2999" spc="-56" dirty="0">
                  <a:solidFill>
                    <a:srgbClr val="FFFFFF"/>
                  </a:solidFill>
                  <a:latin typeface="TT Hoves"/>
                </a:rPr>
                <a:t>Architecture utilisée</a:t>
              </a:r>
              <a:endParaRPr lang="en-US" sz="2999" spc="-56" dirty="0">
                <a:solidFill>
                  <a:srgbClr val="FFFFFF"/>
                </a:solidFill>
                <a:latin typeface="TT Hoves"/>
                <a:sym typeface="TT Hoves"/>
              </a:endParaRPr>
            </a:p>
          </p:txBody>
        </p:sp>
        <p:sp>
          <p:nvSpPr>
            <p:cNvPr id="15" name="TextBox 15"/>
            <p:cNvSpPr txBox="1"/>
            <p:nvPr/>
          </p:nvSpPr>
          <p:spPr>
            <a:xfrm>
              <a:off x="0" y="3295652"/>
              <a:ext cx="7060169" cy="1383713"/>
            </a:xfrm>
            <a:prstGeom prst="rect">
              <a:avLst/>
            </a:prstGeom>
          </p:spPr>
          <p:txBody>
            <a:bodyPr lIns="0" tIns="0" rIns="0" bIns="0" rtlCol="0" anchor="t">
              <a:spAutoFit/>
            </a:bodyPr>
            <a:lstStyle/>
            <a:p>
              <a:pPr algn="just">
                <a:lnSpc>
                  <a:spcPts val="4199"/>
                </a:lnSpc>
              </a:pPr>
              <a:r>
                <a:rPr lang="en-US" sz="2999" spc="-56" dirty="0">
                  <a:solidFill>
                    <a:srgbClr val="FFFFFF"/>
                  </a:solidFill>
                  <a:latin typeface="TT Hoves"/>
                  <a:ea typeface="TT Hoves"/>
                  <a:cs typeface="TT Hoves"/>
                  <a:sym typeface="TT Hoves"/>
                </a:rPr>
                <a:t>4. </a:t>
              </a:r>
              <a:r>
                <a:rPr lang="fr-FR" sz="2999" spc="-56" dirty="0">
                  <a:solidFill>
                    <a:srgbClr val="FFFFFF"/>
                  </a:solidFill>
                  <a:latin typeface="TT Hoves"/>
                </a:rPr>
                <a:t>Base de données locale Room</a:t>
              </a:r>
            </a:p>
            <a:p>
              <a:pPr algn="just">
                <a:lnSpc>
                  <a:spcPts val="4199"/>
                </a:lnSpc>
              </a:pPr>
              <a:endParaRPr lang="en-US" sz="2999" spc="-56" dirty="0">
                <a:solidFill>
                  <a:srgbClr val="FFFFFF"/>
                </a:solidFill>
                <a:latin typeface="TT Hoves"/>
                <a:ea typeface="TT Hoves"/>
                <a:cs typeface="TT Hoves"/>
                <a:sym typeface="TT Hoves"/>
              </a:endParaRPr>
            </a:p>
          </p:txBody>
        </p:sp>
        <p:sp>
          <p:nvSpPr>
            <p:cNvPr id="16" name="TextBox 16"/>
            <p:cNvSpPr txBox="1"/>
            <p:nvPr/>
          </p:nvSpPr>
          <p:spPr>
            <a:xfrm>
              <a:off x="0" y="5332997"/>
              <a:ext cx="6262993" cy="683093"/>
            </a:xfrm>
            <a:prstGeom prst="rect">
              <a:avLst/>
            </a:prstGeom>
          </p:spPr>
          <p:txBody>
            <a:bodyPr lIns="0" tIns="0" rIns="0" bIns="0" rtlCol="0" anchor="t">
              <a:spAutoFit/>
            </a:bodyPr>
            <a:lstStyle/>
            <a:p>
              <a:pPr algn="just">
                <a:lnSpc>
                  <a:spcPts val="4199"/>
                </a:lnSpc>
              </a:pPr>
              <a:r>
                <a:rPr lang="en-US" sz="2999" spc="-56" dirty="0">
                  <a:solidFill>
                    <a:srgbClr val="FFFFFF"/>
                  </a:solidFill>
                  <a:latin typeface="TT Hoves"/>
                  <a:ea typeface="TT Hoves"/>
                  <a:cs typeface="TT Hoves"/>
                  <a:sym typeface="TT Hoves"/>
                </a:rPr>
                <a:t>6. </a:t>
              </a:r>
              <a:r>
                <a:rPr lang="fr-FR" sz="2999" spc="-56" dirty="0">
                  <a:solidFill>
                    <a:srgbClr val="FFFFFF"/>
                  </a:solidFill>
                  <a:latin typeface="TT Hoves"/>
                </a:rPr>
                <a:t>Interface</a:t>
              </a:r>
              <a:r>
                <a:rPr lang="fr-FR" sz="3200" dirty="0"/>
                <a:t> </a:t>
              </a:r>
              <a:r>
                <a:rPr lang="fr-FR" sz="2999" spc="-56" dirty="0">
                  <a:solidFill>
                    <a:srgbClr val="FFFFFF"/>
                  </a:solidFill>
                  <a:latin typeface="TT Hoves"/>
                </a:rPr>
                <a:t>utilisateur</a:t>
              </a:r>
              <a:r>
                <a:rPr lang="en-US" sz="2999" spc="-56" dirty="0">
                  <a:solidFill>
                    <a:srgbClr val="FFFFFF"/>
                  </a:solidFill>
                  <a:latin typeface="TT Hoves"/>
                  <a:ea typeface="TT Hoves"/>
                  <a:cs typeface="TT Hoves"/>
                  <a:sym typeface="TT Hoves"/>
                </a:rPr>
                <a:t> </a:t>
              </a:r>
            </a:p>
          </p:txBody>
        </p:sp>
        <p:sp>
          <p:nvSpPr>
            <p:cNvPr id="17" name="TextBox 17"/>
            <p:cNvSpPr txBox="1"/>
            <p:nvPr/>
          </p:nvSpPr>
          <p:spPr>
            <a:xfrm>
              <a:off x="0" y="6354337"/>
              <a:ext cx="7060169" cy="1439632"/>
            </a:xfrm>
            <a:prstGeom prst="rect">
              <a:avLst/>
            </a:prstGeom>
          </p:spPr>
          <p:txBody>
            <a:bodyPr wrap="square" lIns="0" tIns="0" rIns="0" bIns="0" rtlCol="0" anchor="t">
              <a:spAutoFit/>
            </a:bodyPr>
            <a:lstStyle/>
            <a:p>
              <a:pPr algn="just">
                <a:lnSpc>
                  <a:spcPts val="4199"/>
                </a:lnSpc>
              </a:pPr>
              <a:r>
                <a:rPr lang="en-US" sz="2999" spc="-56" dirty="0">
                  <a:solidFill>
                    <a:srgbClr val="FFFFFF"/>
                  </a:solidFill>
                  <a:latin typeface="TT Hoves"/>
                  <a:ea typeface="TT Hoves"/>
                  <a:cs typeface="TT Hoves"/>
                  <a:sym typeface="TT Hoves"/>
                </a:rPr>
                <a:t>7. </a:t>
              </a:r>
              <a:r>
                <a:rPr lang="fr-FR" sz="2999" spc="-56" dirty="0">
                  <a:solidFill>
                    <a:srgbClr val="FFFFFF"/>
                  </a:solidFill>
                  <a:latin typeface="TT Hoves"/>
                </a:rPr>
                <a:t>Interface utilisateur (UI/UX)</a:t>
              </a:r>
              <a:r>
                <a:rPr lang="en-US" sz="2999" spc="-56" dirty="0">
                  <a:solidFill>
                    <a:srgbClr val="FFFFFF"/>
                  </a:solidFill>
                  <a:latin typeface="TT Hoves"/>
                  <a:sym typeface="Inter Bold"/>
                </a:rPr>
                <a:t>: </a:t>
              </a:r>
            </a:p>
            <a:p>
              <a:pPr algn="just">
                <a:lnSpc>
                  <a:spcPts val="4199"/>
                </a:lnSpc>
              </a:pPr>
              <a:endParaRPr lang="fr-FR" sz="2999" spc="-56" dirty="0">
                <a:solidFill>
                  <a:srgbClr val="FFFFFF"/>
                </a:solidFill>
                <a:latin typeface="TT Hoves"/>
              </a:endParaRPr>
            </a:p>
          </p:txBody>
        </p:sp>
        <p:sp>
          <p:nvSpPr>
            <p:cNvPr id="18" name="TextBox 18"/>
            <p:cNvSpPr txBox="1"/>
            <p:nvPr/>
          </p:nvSpPr>
          <p:spPr>
            <a:xfrm>
              <a:off x="0" y="4316995"/>
              <a:ext cx="8165166" cy="692465"/>
            </a:xfrm>
            <a:prstGeom prst="rect">
              <a:avLst/>
            </a:prstGeom>
          </p:spPr>
          <p:txBody>
            <a:bodyPr wrap="square" lIns="0" tIns="0" rIns="0" bIns="0" rtlCol="0" anchor="t">
              <a:spAutoFit/>
            </a:bodyPr>
            <a:lstStyle/>
            <a:p>
              <a:pPr algn="just">
                <a:lnSpc>
                  <a:spcPts val="4199"/>
                </a:lnSpc>
              </a:pPr>
              <a:r>
                <a:rPr lang="en-US" sz="2999" spc="-56" dirty="0">
                  <a:solidFill>
                    <a:srgbClr val="FFFFFF"/>
                  </a:solidFill>
                  <a:latin typeface="TT Hoves"/>
                  <a:ea typeface="TT Hoves"/>
                  <a:cs typeface="TT Hoves"/>
                  <a:sym typeface="TT Hoves"/>
                </a:rPr>
                <a:t>5. </a:t>
              </a:r>
              <a:r>
                <a:rPr lang="fr-FR" sz="2999" spc="-56" dirty="0">
                  <a:solidFill>
                    <a:srgbClr val="FFFFFF"/>
                  </a:solidFill>
                  <a:latin typeface="TT Hoves"/>
                  <a:ea typeface="TT Hoves"/>
                  <a:cs typeface="TT Hoves"/>
                  <a:sym typeface="TT Hoves"/>
                </a:rPr>
                <a:t>Utilisation d’API pour Map</a:t>
              </a:r>
              <a:endParaRPr lang="en-US" sz="2999" spc="-56" dirty="0">
                <a:solidFill>
                  <a:srgbClr val="FFFFFF"/>
                </a:solidFill>
                <a:latin typeface="TT Hoves"/>
                <a:sym typeface="TT Hoves"/>
              </a:endParaRPr>
            </a:p>
          </p:txBody>
        </p:sp>
      </p:grpSp>
      <p:sp>
        <p:nvSpPr>
          <p:cNvPr id="19" name="TextBox 13">
            <a:extLst>
              <a:ext uri="{FF2B5EF4-FFF2-40B4-BE49-F238E27FC236}">
                <a16:creationId xmlns:a16="http://schemas.microsoft.com/office/drawing/2014/main" id="{6768D815-446D-0C2E-809B-F3754DB9BB7E}"/>
              </a:ext>
            </a:extLst>
          </p:cNvPr>
          <p:cNvSpPr txBox="1"/>
          <p:nvPr/>
        </p:nvSpPr>
        <p:spPr>
          <a:xfrm>
            <a:off x="1237045" y="7899501"/>
            <a:ext cx="4697245" cy="512320"/>
          </a:xfrm>
          <a:prstGeom prst="rect">
            <a:avLst/>
          </a:prstGeom>
        </p:spPr>
        <p:txBody>
          <a:bodyPr lIns="0" tIns="0" rIns="0" bIns="0" rtlCol="0" anchor="t">
            <a:spAutoFit/>
          </a:bodyPr>
          <a:lstStyle/>
          <a:p>
            <a:pPr algn="just">
              <a:lnSpc>
                <a:spcPts val="4199"/>
              </a:lnSpc>
            </a:pPr>
            <a:r>
              <a:rPr lang="en-US" sz="2999" spc="-56" dirty="0">
                <a:solidFill>
                  <a:srgbClr val="FFFFFF"/>
                </a:solidFill>
                <a:latin typeface="TT Hoves"/>
                <a:sym typeface="TT Hoves"/>
              </a:rPr>
              <a:t>8.</a:t>
            </a:r>
            <a:r>
              <a:rPr lang="fr-FR" sz="2999" spc="-56" dirty="0">
                <a:solidFill>
                  <a:srgbClr val="FFFFFF"/>
                </a:solidFill>
                <a:latin typeface="TT Hoves"/>
              </a:rPr>
              <a:t> Améliorations futures</a:t>
            </a:r>
            <a:r>
              <a:rPr lang="en-US" sz="2999" spc="-56" dirty="0">
                <a:solidFill>
                  <a:srgbClr val="FFFFFF"/>
                </a:solidFill>
                <a:latin typeface="TT Hoves"/>
                <a:sym typeface="TT Hoves"/>
              </a:rPr>
              <a:t> </a:t>
            </a:r>
          </a:p>
        </p:txBody>
      </p:sp>
      <p:sp>
        <p:nvSpPr>
          <p:cNvPr id="20" name="TextBox 13">
            <a:extLst>
              <a:ext uri="{FF2B5EF4-FFF2-40B4-BE49-F238E27FC236}">
                <a16:creationId xmlns:a16="http://schemas.microsoft.com/office/drawing/2014/main" id="{DC2D2FE5-709D-A6E9-CECA-080A54F89095}"/>
              </a:ext>
            </a:extLst>
          </p:cNvPr>
          <p:cNvSpPr txBox="1"/>
          <p:nvPr/>
        </p:nvSpPr>
        <p:spPr>
          <a:xfrm>
            <a:off x="1237044" y="8653222"/>
            <a:ext cx="4697245" cy="512320"/>
          </a:xfrm>
          <a:prstGeom prst="rect">
            <a:avLst/>
          </a:prstGeom>
        </p:spPr>
        <p:txBody>
          <a:bodyPr lIns="0" tIns="0" rIns="0" bIns="0" rtlCol="0" anchor="t">
            <a:spAutoFit/>
          </a:bodyPr>
          <a:lstStyle/>
          <a:p>
            <a:pPr algn="just">
              <a:lnSpc>
                <a:spcPts val="4199"/>
              </a:lnSpc>
            </a:pPr>
            <a:r>
              <a:rPr lang="en-US" sz="2999" spc="-56" dirty="0">
                <a:solidFill>
                  <a:srgbClr val="FFFFFF"/>
                </a:solidFill>
                <a:latin typeface="TT Hoves"/>
                <a:sym typeface="TT Hoves"/>
              </a:rPr>
              <a:t>9.</a:t>
            </a:r>
            <a:r>
              <a:rPr lang="fr-FR" sz="2999" spc="-56" dirty="0">
                <a:solidFill>
                  <a:srgbClr val="FFFFFF"/>
                </a:solidFill>
                <a:latin typeface="TT Hoves"/>
              </a:rPr>
              <a:t> Conclusion</a:t>
            </a:r>
            <a:r>
              <a:rPr lang="en-US" sz="2999" spc="-56" dirty="0">
                <a:solidFill>
                  <a:srgbClr val="FFFFFF"/>
                </a:solidFill>
                <a:latin typeface="TT Hoves"/>
                <a:sym typeface="TT Hove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p:cNvSpPr txBox="1"/>
          <p:nvPr/>
        </p:nvSpPr>
        <p:spPr>
          <a:xfrm>
            <a:off x="5708151" y="2476500"/>
            <a:ext cx="6286262" cy="768415"/>
          </a:xfrm>
          <a:prstGeom prst="rect">
            <a:avLst/>
          </a:prstGeom>
        </p:spPr>
        <p:txBody>
          <a:bodyPr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Objectifs du projet</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6D55F7E1-8362-2265-2A45-4412C16E85EF}"/>
              </a:ext>
            </a:extLst>
          </p:cNvPr>
          <p:cNvSpPr txBox="1"/>
          <p:nvPr/>
        </p:nvSpPr>
        <p:spPr>
          <a:xfrm>
            <a:off x="685800" y="4212592"/>
            <a:ext cx="15130424" cy="3597908"/>
          </a:xfrm>
          <a:prstGeom prst="rect">
            <a:avLst/>
          </a:prstGeom>
        </p:spPr>
        <p:txBody>
          <a:bodyPr wrap="square" lIns="0" tIns="0" rIns="0" bIns="0" rtlCol="0" anchor="t">
            <a:spAutoFit/>
          </a:bodyPr>
          <a:lstStyle/>
          <a:p>
            <a:pPr algn="just">
              <a:lnSpc>
                <a:spcPct val="150000"/>
              </a:lnSpc>
              <a:buFont typeface="Arial" panose="020B0604020202020204" pitchFamily="34" charset="0"/>
              <a:buChar char="•"/>
            </a:pPr>
            <a:r>
              <a:rPr lang="fr-FR" sz="4000" dirty="0">
                <a:solidFill>
                  <a:schemeClr val="bg1"/>
                </a:solidFill>
              </a:rPr>
              <a:t>Offrir une application éducative, ludique et interactive</a:t>
            </a:r>
          </a:p>
          <a:p>
            <a:pPr algn="just">
              <a:lnSpc>
                <a:spcPct val="150000"/>
              </a:lnSpc>
              <a:buFont typeface="Arial" panose="020B0604020202020204" pitchFamily="34" charset="0"/>
              <a:buChar char="•"/>
            </a:pPr>
            <a:r>
              <a:rPr lang="fr-FR" sz="4000" dirty="0">
                <a:solidFill>
                  <a:schemeClr val="bg1"/>
                </a:solidFill>
              </a:rPr>
              <a:t>Améliorer la culture générale des utilisateurs</a:t>
            </a:r>
          </a:p>
          <a:p>
            <a:pPr algn="just">
              <a:lnSpc>
                <a:spcPct val="150000"/>
              </a:lnSpc>
              <a:buFont typeface="Arial" panose="020B0604020202020204" pitchFamily="34" charset="0"/>
              <a:buChar char="•"/>
            </a:pPr>
            <a:r>
              <a:rPr lang="fr-FR" sz="4000" dirty="0">
                <a:solidFill>
                  <a:schemeClr val="bg1"/>
                </a:solidFill>
              </a:rPr>
              <a:t>Utiliser une architecture professionnelle (MVVM)</a:t>
            </a:r>
          </a:p>
          <a:p>
            <a:pPr algn="just">
              <a:lnSpc>
                <a:spcPct val="150000"/>
              </a:lnSpc>
              <a:buFont typeface="Arial" panose="020B0604020202020204" pitchFamily="34" charset="0"/>
              <a:buChar char="•"/>
            </a:pPr>
            <a:r>
              <a:rPr lang="fr-FR" sz="4000" dirty="0">
                <a:solidFill>
                  <a:schemeClr val="bg1"/>
                </a:solidFill>
              </a:rPr>
              <a:t>Manipuler une base locale et une API Google maps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46B52-7B40-709D-7E87-E90D9F2495A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A43C71-06F4-62D9-10AA-4E026572CC6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60D5CA28-0201-F252-16DE-368845290C19}"/>
              </a:ext>
            </a:extLst>
          </p:cNvPr>
          <p:cNvGrpSpPr/>
          <p:nvPr/>
        </p:nvGrpSpPr>
        <p:grpSpPr>
          <a:xfrm>
            <a:off x="0" y="0"/>
            <a:ext cx="18288000" cy="10287000"/>
            <a:chOff x="0" y="0"/>
            <a:chExt cx="4816593" cy="2709333"/>
          </a:xfrm>
        </p:grpSpPr>
        <p:sp>
          <p:nvSpPr>
            <p:cNvPr id="4" name="Freeform 4">
              <a:extLst>
                <a:ext uri="{FF2B5EF4-FFF2-40B4-BE49-F238E27FC236}">
                  <a16:creationId xmlns:a16="http://schemas.microsoft.com/office/drawing/2014/main" id="{68FF95DF-EE4A-B21F-DF1F-C39B070036A9}"/>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B6A1F2D9-DC51-2E62-1DE3-19F59316C464}"/>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CEF56ED7-B891-8E5D-BBAB-365CC6E46542}"/>
              </a:ext>
            </a:extLst>
          </p:cNvPr>
          <p:cNvSpPr/>
          <p:nvPr/>
        </p:nvSpPr>
        <p:spPr>
          <a:xfrm>
            <a:off x="304800" y="495300"/>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0C4E291F-8870-7AB7-4333-9A46F3D128A0}"/>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6941D6E7-433A-1362-ADB1-EB96C83B0B97}"/>
              </a:ext>
            </a:extLst>
          </p:cNvPr>
          <p:cNvSpPr txBox="1"/>
          <p:nvPr/>
        </p:nvSpPr>
        <p:spPr>
          <a:xfrm>
            <a:off x="5708150" y="2476500"/>
            <a:ext cx="7855449" cy="741613"/>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Fonctionnalités principales</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9AA80CBD-7BFF-8BDA-C781-0F6A7D1190D5}"/>
              </a:ext>
            </a:extLst>
          </p:cNvPr>
          <p:cNvSpPr txBox="1"/>
          <p:nvPr/>
        </p:nvSpPr>
        <p:spPr>
          <a:xfrm>
            <a:off x="304800" y="3522547"/>
            <a:ext cx="11658600" cy="5586850"/>
          </a:xfrm>
          <a:prstGeom prst="rect">
            <a:avLst/>
          </a:prstGeom>
        </p:spPr>
        <p:txBody>
          <a:bodyPr wrap="square" lIns="0" tIns="0" rIns="0" bIns="0" rtlCol="0" anchor="t">
            <a:spAutoFit/>
          </a:bodyPr>
          <a:lstStyle/>
          <a:p>
            <a:pPr marL="571500" indent="-571500">
              <a:lnSpc>
                <a:spcPct val="115000"/>
              </a:lnSpc>
              <a:spcAft>
                <a:spcPts val="800"/>
              </a:spcAft>
              <a:buFont typeface="Arial" panose="020B0604020202020204" pitchFamily="34" charset="0"/>
              <a:buChar char="•"/>
            </a:pPr>
            <a:r>
              <a:rPr lang="fr-FR" sz="4000" dirty="0">
                <a:solidFill>
                  <a:schemeClr val="bg1"/>
                </a:solidFill>
              </a:rPr>
              <a:t>Authentification (Inscription / Connexion)</a:t>
            </a:r>
          </a:p>
          <a:p>
            <a:pPr marL="571500" indent="-571500">
              <a:lnSpc>
                <a:spcPct val="115000"/>
              </a:lnSpc>
              <a:spcAft>
                <a:spcPts val="800"/>
              </a:spcAft>
              <a:buFont typeface="Arial" panose="020B0604020202020204" pitchFamily="34" charset="0"/>
              <a:buChar char="•"/>
            </a:pPr>
            <a:r>
              <a:rPr lang="fr-FR" sz="4000" dirty="0">
                <a:solidFill>
                  <a:schemeClr val="bg1"/>
                </a:solidFill>
              </a:rPr>
              <a:t>Accueil avec catégories de quiz</a:t>
            </a:r>
          </a:p>
          <a:p>
            <a:pPr marL="571500" indent="-571500">
              <a:lnSpc>
                <a:spcPct val="115000"/>
              </a:lnSpc>
              <a:spcAft>
                <a:spcPts val="800"/>
              </a:spcAft>
              <a:buFont typeface="Arial" panose="020B0604020202020204" pitchFamily="34" charset="0"/>
              <a:buChar char="•"/>
            </a:pPr>
            <a:r>
              <a:rPr lang="fr-FR" sz="4000" dirty="0">
                <a:solidFill>
                  <a:schemeClr val="bg1"/>
                </a:solidFill>
              </a:rPr>
              <a:t>Lancement du quiz avec score final</a:t>
            </a:r>
          </a:p>
          <a:p>
            <a:pPr marL="571500" indent="-571500">
              <a:lnSpc>
                <a:spcPct val="115000"/>
              </a:lnSpc>
              <a:spcAft>
                <a:spcPts val="800"/>
              </a:spcAft>
              <a:buFont typeface="Arial" panose="020B0604020202020204" pitchFamily="34" charset="0"/>
              <a:buChar char="•"/>
            </a:pPr>
            <a:r>
              <a:rPr lang="fr-FR" sz="4000" dirty="0">
                <a:solidFill>
                  <a:schemeClr val="bg1"/>
                </a:solidFill>
              </a:rPr>
              <a:t>Affichage de profil utilisateur</a:t>
            </a:r>
          </a:p>
          <a:p>
            <a:pPr marL="571500" indent="-571500">
              <a:lnSpc>
                <a:spcPct val="115000"/>
              </a:lnSpc>
              <a:spcAft>
                <a:spcPts val="800"/>
              </a:spcAft>
              <a:buFont typeface="Arial" panose="020B0604020202020204" pitchFamily="34" charset="0"/>
              <a:buChar char="•"/>
            </a:pPr>
            <a:r>
              <a:rPr lang="fr-FR" sz="4000" dirty="0">
                <a:solidFill>
                  <a:schemeClr val="bg1"/>
                </a:solidFill>
              </a:rPr>
              <a:t>Carte interactive de localisation avec Google maps</a:t>
            </a:r>
          </a:p>
          <a:p>
            <a:pPr marL="571500" indent="-571500">
              <a:lnSpc>
                <a:spcPct val="115000"/>
              </a:lnSpc>
              <a:spcAft>
                <a:spcPts val="800"/>
              </a:spcAft>
              <a:buFont typeface="Arial" panose="020B0604020202020204" pitchFamily="34" charset="0"/>
              <a:buChar char="•"/>
            </a:pPr>
            <a:r>
              <a:rPr lang="fr-FR" sz="4000" dirty="0">
                <a:solidFill>
                  <a:schemeClr val="bg1"/>
                </a:solidFill>
              </a:rPr>
              <a:t>Style graphique professionnel &amp; responsive</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300005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4BDCD-D649-E775-0611-495DF084067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E1AB240-6C44-CB96-75C2-F0CC52C19819}"/>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CDE43C95-3204-9218-CF41-67BFCDFA52DA}"/>
              </a:ext>
            </a:extLst>
          </p:cNvPr>
          <p:cNvGrpSpPr/>
          <p:nvPr/>
        </p:nvGrpSpPr>
        <p:grpSpPr>
          <a:xfrm>
            <a:off x="0" y="-216991"/>
            <a:ext cx="18288000" cy="10503991"/>
            <a:chOff x="0" y="-57150"/>
            <a:chExt cx="4816593" cy="2766483"/>
          </a:xfrm>
        </p:grpSpPr>
        <p:sp>
          <p:nvSpPr>
            <p:cNvPr id="4" name="Freeform 4">
              <a:extLst>
                <a:ext uri="{FF2B5EF4-FFF2-40B4-BE49-F238E27FC236}">
                  <a16:creationId xmlns:a16="http://schemas.microsoft.com/office/drawing/2014/main" id="{146A4C38-6297-3A7B-DD71-9F20A08B6FB6}"/>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dirty="0"/>
            </a:p>
          </p:txBody>
        </p:sp>
        <p:sp>
          <p:nvSpPr>
            <p:cNvPr id="5" name="TextBox 5">
              <a:extLst>
                <a:ext uri="{FF2B5EF4-FFF2-40B4-BE49-F238E27FC236}">
                  <a16:creationId xmlns:a16="http://schemas.microsoft.com/office/drawing/2014/main" id="{585B4BEE-2F11-65B6-36BF-779A471AC3AB}"/>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DDBCC619-82B2-31E4-3CEA-B96D4E914FF5}"/>
              </a:ext>
            </a:extLst>
          </p:cNvPr>
          <p:cNvSpPr/>
          <p:nvPr/>
        </p:nvSpPr>
        <p:spPr>
          <a:xfrm>
            <a:off x="304800" y="495300"/>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39F872F3-A328-A99D-F059-A2473D60C291}"/>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EE5C3C44-0EB0-EFDE-E0F2-EE13C3F51950}"/>
              </a:ext>
            </a:extLst>
          </p:cNvPr>
          <p:cNvSpPr txBox="1"/>
          <p:nvPr/>
        </p:nvSpPr>
        <p:spPr>
          <a:xfrm>
            <a:off x="4343400" y="1924863"/>
            <a:ext cx="10217650" cy="75065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Architecture</a:t>
            </a:r>
            <a:r>
              <a:rPr lang="fr-FR" sz="4800" b="1" u="sng" dirty="0">
                <a:solidFill>
                  <a:srgbClr val="FFFFFF"/>
                </a:solidFill>
                <a:latin typeface="Inter Bold"/>
                <a:ea typeface="Inter Bold"/>
              </a:rPr>
              <a:t> </a:t>
            </a:r>
            <a:r>
              <a:rPr lang="fr-FR" sz="4500" b="1" u="sng" dirty="0">
                <a:solidFill>
                  <a:srgbClr val="FFFFFF"/>
                </a:solidFill>
                <a:latin typeface="Inter Bold"/>
                <a:ea typeface="Inter Bold"/>
              </a:rPr>
              <a:t>utilisée:</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1736C218-6CE5-C9C7-209B-50E7061DF4BB}"/>
              </a:ext>
            </a:extLst>
          </p:cNvPr>
          <p:cNvSpPr txBox="1"/>
          <p:nvPr/>
        </p:nvSpPr>
        <p:spPr>
          <a:xfrm>
            <a:off x="304800" y="3522547"/>
            <a:ext cx="17373600" cy="3893566"/>
          </a:xfrm>
          <a:prstGeom prst="rect">
            <a:avLst/>
          </a:prstGeom>
        </p:spPr>
        <p:txBody>
          <a:bodyPr wrap="square" lIns="0" tIns="0" rIns="0" bIns="0" rtlCol="0" anchor="t">
            <a:spAutoFit/>
          </a:bodyPr>
          <a:lstStyle/>
          <a:p>
            <a:pPr indent="-571500" algn="just">
              <a:spcAft>
                <a:spcPts val="800"/>
              </a:spcAft>
              <a:buFont typeface="Arial" panose="020B0604020202020204" pitchFamily="34" charset="0"/>
              <a:buChar char="•"/>
            </a:pPr>
            <a:r>
              <a:rPr lang="en-US" sz="4000" dirty="0">
                <a:solidFill>
                  <a:schemeClr val="bg1"/>
                </a:solidFill>
              </a:rPr>
              <a:t>Modèle MVVM (Model – View – ViewModel)</a:t>
            </a:r>
            <a:endParaRPr lang="fr-FR" sz="4000" dirty="0">
              <a:solidFill>
                <a:schemeClr val="bg1"/>
              </a:solidFill>
            </a:endParaRPr>
          </a:p>
          <a:p>
            <a:pPr indent="-571500" algn="just">
              <a:spcAft>
                <a:spcPts val="800"/>
              </a:spcAft>
              <a:buFont typeface="Arial" panose="020B0604020202020204" pitchFamily="34" charset="0"/>
              <a:buChar char="•"/>
            </a:pPr>
            <a:r>
              <a:rPr lang="fr-FR" sz="4000" dirty="0">
                <a:solidFill>
                  <a:schemeClr val="bg1"/>
                </a:solidFill>
              </a:rPr>
              <a:t>Explication des rôles :</a:t>
            </a:r>
          </a:p>
          <a:p>
            <a:pPr algn="just">
              <a:spcAft>
                <a:spcPts val="800"/>
              </a:spcAft>
            </a:pPr>
            <a:r>
              <a:rPr lang="fr-FR" sz="4000" dirty="0">
                <a:solidFill>
                  <a:schemeClr val="bg1"/>
                </a:solidFill>
              </a:rPr>
              <a:t>	-Model : données utilisateur, questions</a:t>
            </a:r>
          </a:p>
          <a:p>
            <a:pPr algn="just">
              <a:spcAft>
                <a:spcPts val="800"/>
              </a:spcAft>
            </a:pPr>
            <a:r>
              <a:rPr lang="fr-FR" sz="4000" dirty="0">
                <a:solidFill>
                  <a:schemeClr val="bg1"/>
                </a:solidFill>
              </a:rPr>
              <a:t>	-ViewModel : interface utilisateur avec XML .</a:t>
            </a:r>
          </a:p>
          <a:p>
            <a:pPr algn="just">
              <a:spcAft>
                <a:spcPts val="800"/>
              </a:spcAft>
            </a:pPr>
            <a:r>
              <a:rPr lang="fr-FR" sz="4000" dirty="0">
                <a:solidFill>
                  <a:schemeClr val="bg1"/>
                </a:solidFill>
              </a:rPr>
              <a:t>	-View : affichage des écrans</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148678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EB80E-8601-C7C0-40DD-9ADD24FDA81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EA27E9D-EDFC-90D7-4878-8D71E19F9819}"/>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FF4C3FC5-AC24-93EF-5818-A36943BF0B06}"/>
              </a:ext>
            </a:extLst>
          </p:cNvPr>
          <p:cNvGrpSpPr/>
          <p:nvPr/>
        </p:nvGrpSpPr>
        <p:grpSpPr>
          <a:xfrm>
            <a:off x="0" y="0"/>
            <a:ext cx="18288000" cy="10287000"/>
            <a:chOff x="0" y="0"/>
            <a:chExt cx="4816593" cy="2709333"/>
          </a:xfrm>
        </p:grpSpPr>
        <p:sp>
          <p:nvSpPr>
            <p:cNvPr id="4" name="Freeform 4">
              <a:extLst>
                <a:ext uri="{FF2B5EF4-FFF2-40B4-BE49-F238E27FC236}">
                  <a16:creationId xmlns:a16="http://schemas.microsoft.com/office/drawing/2014/main" id="{27960B3B-A7B7-BC20-2151-97DF800EC275}"/>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F670C316-88E5-44B9-C8A4-443487CBEB6E}"/>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E6A502E1-6772-2FEE-99A7-EFA3F5118058}"/>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B56D9E30-45B4-3A27-3484-D3DE3E0AAA55}"/>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39FC60EA-E0C9-2589-4B40-1D9D2A278051}"/>
              </a:ext>
            </a:extLst>
          </p:cNvPr>
          <p:cNvSpPr txBox="1"/>
          <p:nvPr/>
        </p:nvSpPr>
        <p:spPr>
          <a:xfrm>
            <a:off x="5633850" y="1913910"/>
            <a:ext cx="8922249" cy="741613"/>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Base de données locale – Room</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E757EBA0-FB0C-CB50-FF5B-DB200E94477B}"/>
              </a:ext>
            </a:extLst>
          </p:cNvPr>
          <p:cNvSpPr txBox="1"/>
          <p:nvPr/>
        </p:nvSpPr>
        <p:spPr>
          <a:xfrm>
            <a:off x="449013" y="3619500"/>
            <a:ext cx="16804538" cy="3597908"/>
          </a:xfrm>
          <a:prstGeom prst="rect">
            <a:avLst/>
          </a:prstGeom>
        </p:spPr>
        <p:txBody>
          <a:bodyPr wrap="square" lIns="0" tIns="0" rIns="0" bIns="0" rtlCol="0" anchor="t">
            <a:spAutoFit/>
          </a:bodyPr>
          <a:lstStyle/>
          <a:p>
            <a:pPr algn="just">
              <a:lnSpc>
                <a:spcPct val="150000"/>
              </a:lnSpc>
              <a:buFont typeface="Arial" panose="020B0604020202020204" pitchFamily="34" charset="0"/>
              <a:buChar char="•"/>
            </a:pPr>
            <a:r>
              <a:rPr lang="fr-FR" sz="4000" dirty="0">
                <a:solidFill>
                  <a:schemeClr val="bg1"/>
                </a:solidFill>
              </a:rPr>
              <a:t>Pourquoi</a:t>
            </a:r>
            <a:r>
              <a:rPr lang="fr-FR" sz="4000" dirty="0"/>
              <a:t> </a:t>
            </a:r>
            <a:r>
              <a:rPr lang="fr-FR" sz="4000" dirty="0">
                <a:solidFill>
                  <a:schemeClr val="bg1"/>
                </a:solidFill>
              </a:rPr>
              <a:t>Room</a:t>
            </a:r>
            <a:r>
              <a:rPr lang="fr-FR" sz="4000" dirty="0"/>
              <a:t> </a:t>
            </a:r>
            <a:r>
              <a:rPr lang="fr-FR" sz="4000" dirty="0">
                <a:solidFill>
                  <a:schemeClr val="bg1"/>
                </a:solidFill>
              </a:rPr>
              <a:t>?</a:t>
            </a:r>
          </a:p>
          <a:p>
            <a:pPr marL="571500" indent="-571500" algn="just">
              <a:lnSpc>
                <a:spcPct val="150000"/>
              </a:lnSpc>
              <a:buFont typeface="Wingdings" panose="05000000000000000000" pitchFamily="2" charset="2"/>
              <a:buChar char="Ø"/>
            </a:pPr>
            <a:r>
              <a:rPr lang="fr-FR" sz="4000" dirty="0">
                <a:solidFill>
                  <a:schemeClr val="bg1"/>
                </a:solidFill>
              </a:rPr>
              <a:t>Room est une bibliothèque d'abstraction de SQLite qui permet une gestion simple, sûre et structurée de la base de données locale dans Android.</a:t>
            </a:r>
          </a:p>
          <a:p>
            <a:pPr marL="571500" indent="-571500" algn="just">
              <a:lnSpc>
                <a:spcPct val="150000"/>
              </a:lnSpc>
              <a:buFont typeface="Wingdings" panose="05000000000000000000" pitchFamily="2" charset="2"/>
              <a:buChar char="Ø"/>
            </a:pPr>
            <a:endParaRPr lang="fr-FR" sz="4000" dirty="0">
              <a:solidFill>
                <a:schemeClr val="bg1"/>
              </a:solidFill>
            </a:endParaRPr>
          </a:p>
        </p:txBody>
      </p:sp>
    </p:spTree>
    <p:extLst>
      <p:ext uri="{BB962C8B-B14F-4D97-AF65-F5344CB8AC3E}">
        <p14:creationId xmlns:p14="http://schemas.microsoft.com/office/powerpoint/2010/main" val="204009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676A1-5310-D6B5-03C5-45E5D47666B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0B67C33-C699-35BC-49DF-174D3C97F6F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6FB51B8A-4F61-53AB-6326-9E1553DF8058}"/>
              </a:ext>
            </a:extLst>
          </p:cNvPr>
          <p:cNvGrpSpPr/>
          <p:nvPr/>
        </p:nvGrpSpPr>
        <p:grpSpPr>
          <a:xfrm>
            <a:off x="0" y="0"/>
            <a:ext cx="18288000" cy="10287000"/>
            <a:chOff x="0" y="0"/>
            <a:chExt cx="4816593" cy="2709333"/>
          </a:xfrm>
        </p:grpSpPr>
        <p:sp>
          <p:nvSpPr>
            <p:cNvPr id="4" name="Freeform 4">
              <a:extLst>
                <a:ext uri="{FF2B5EF4-FFF2-40B4-BE49-F238E27FC236}">
                  <a16:creationId xmlns:a16="http://schemas.microsoft.com/office/drawing/2014/main" id="{13993516-B474-5B40-50F5-3B7DC60B284A}"/>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A588DB8B-230C-7FA0-25FA-93FD54FE15C7}"/>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6C05AD34-914F-E70F-7FD3-74B7A4996226}"/>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E174246D-E4E1-DA9B-7F0A-8C5712577C67}"/>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22D4500A-EF67-AEB4-2A8E-A06C2309164C}"/>
              </a:ext>
            </a:extLst>
          </p:cNvPr>
          <p:cNvSpPr txBox="1"/>
          <p:nvPr/>
        </p:nvSpPr>
        <p:spPr>
          <a:xfrm>
            <a:off x="5633850" y="1913910"/>
            <a:ext cx="8922249" cy="741613"/>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Base de données locale – Room</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0F9E9B23-DAD5-C77D-8AC6-25557D2EA638}"/>
              </a:ext>
            </a:extLst>
          </p:cNvPr>
          <p:cNvSpPr txBox="1"/>
          <p:nvPr/>
        </p:nvSpPr>
        <p:spPr>
          <a:xfrm>
            <a:off x="492862" y="2947877"/>
            <a:ext cx="16804538" cy="3544753"/>
          </a:xfrm>
          <a:prstGeom prst="rect">
            <a:avLst/>
          </a:prstGeom>
        </p:spPr>
        <p:txBody>
          <a:bodyPr wrap="square" lIns="0" tIns="0" rIns="0" bIns="0" rtlCol="0" anchor="t">
            <a:spAutoFit/>
          </a:bodyPr>
          <a:lstStyle/>
          <a:p>
            <a:pPr marL="571500" indent="-571500">
              <a:lnSpc>
                <a:spcPct val="115000"/>
              </a:lnSpc>
              <a:spcAft>
                <a:spcPts val="800"/>
              </a:spcAft>
              <a:buFont typeface="Arial" panose="020B0604020202020204" pitchFamily="34" charset="0"/>
              <a:buChar char="•"/>
            </a:pPr>
            <a:r>
              <a:rPr lang="fr-FR" sz="4000" dirty="0">
                <a:solidFill>
                  <a:schemeClr val="bg1"/>
                </a:solidFill>
              </a:rPr>
              <a:t>Utilisation de Room Database pour :</a:t>
            </a:r>
          </a:p>
          <a:p>
            <a:pPr lvl="0">
              <a:lnSpc>
                <a:spcPct val="115000"/>
              </a:lnSpc>
              <a:spcAft>
                <a:spcPts val="800"/>
              </a:spcAft>
              <a:buSzPts val="1000"/>
              <a:tabLst>
                <a:tab pos="457200" algn="l"/>
              </a:tabLst>
            </a:pPr>
            <a:r>
              <a:rPr lang="fr-FR" sz="4000" dirty="0">
                <a:solidFill>
                  <a:schemeClr val="bg1"/>
                </a:solidFill>
              </a:rPr>
              <a:t>		Stocker les utilisateurs enregistrés</a:t>
            </a:r>
          </a:p>
          <a:p>
            <a:pPr lvl="0">
              <a:lnSpc>
                <a:spcPct val="115000"/>
              </a:lnSpc>
              <a:spcAft>
                <a:spcPts val="800"/>
              </a:spcAft>
              <a:buSzPts val="1000"/>
              <a:tabLst>
                <a:tab pos="457200" algn="l"/>
              </a:tabLst>
            </a:pPr>
            <a:r>
              <a:rPr lang="fr-FR" sz="4000" dirty="0">
                <a:solidFill>
                  <a:schemeClr val="bg1"/>
                </a:solidFill>
              </a:rPr>
              <a:t>		Enregistrer les questions du quiz</a:t>
            </a:r>
          </a:p>
          <a:p>
            <a:pPr marL="571500" indent="-571500">
              <a:lnSpc>
                <a:spcPct val="115000"/>
              </a:lnSpc>
              <a:spcAft>
                <a:spcPts val="800"/>
              </a:spcAft>
              <a:buFont typeface="Arial" panose="020B0604020202020204" pitchFamily="34" charset="0"/>
              <a:buChar char="•"/>
            </a:pPr>
            <a:r>
              <a:rPr lang="fr-FR" sz="4000" dirty="0">
                <a:solidFill>
                  <a:schemeClr val="bg1"/>
                </a:solidFill>
              </a:rPr>
              <a:t>Pré-remplissage automatique lors du premier lancement</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255212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5A330-8A18-CA03-E857-8394183FE0B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55989A-3C68-7E1E-1757-6BA3C84D29F8}"/>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D258B1AA-F83A-104C-5CA4-0A441E8B2E65}"/>
              </a:ext>
            </a:extLst>
          </p:cNvPr>
          <p:cNvGrpSpPr/>
          <p:nvPr/>
        </p:nvGrpSpPr>
        <p:grpSpPr>
          <a:xfrm>
            <a:off x="0" y="0"/>
            <a:ext cx="18288000" cy="10287000"/>
            <a:chOff x="0" y="0"/>
            <a:chExt cx="4816593" cy="2709333"/>
          </a:xfrm>
        </p:grpSpPr>
        <p:sp>
          <p:nvSpPr>
            <p:cNvPr id="4" name="Freeform 4">
              <a:extLst>
                <a:ext uri="{FF2B5EF4-FFF2-40B4-BE49-F238E27FC236}">
                  <a16:creationId xmlns:a16="http://schemas.microsoft.com/office/drawing/2014/main" id="{6C39AB6D-F4AF-1DAD-2EEA-6C829D4D0583}"/>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761D51D8-A0F2-2CCB-BDF0-DDF0C178BE3D}"/>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249A8D90-B155-AE65-352F-BF3580A831B8}"/>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C09CB6C1-D430-B7DE-84D5-D7875BA73360}"/>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5D3B1223-478C-A2E1-7510-0045A71F92E7}"/>
              </a:ext>
            </a:extLst>
          </p:cNvPr>
          <p:cNvSpPr txBox="1"/>
          <p:nvPr/>
        </p:nvSpPr>
        <p:spPr>
          <a:xfrm>
            <a:off x="5633850" y="1913910"/>
            <a:ext cx="8922249" cy="768415"/>
          </a:xfrm>
          <a:prstGeom prst="rect">
            <a:avLst/>
          </a:prstGeom>
        </p:spPr>
        <p:txBody>
          <a:bodyPr wrap="square" lIns="0" tIns="0" rIns="0" bIns="0" rtlCol="0" anchor="t">
            <a:spAutoFit/>
          </a:bodyPr>
          <a:lstStyle/>
          <a:p>
            <a:pPr algn="ctr">
              <a:lnSpc>
                <a:spcPts val="6299"/>
              </a:lnSpc>
              <a:spcBef>
                <a:spcPct val="0"/>
              </a:spcBef>
            </a:pPr>
            <a:r>
              <a:rPr lang="fr-FR" sz="4800" spc="-56" dirty="0">
                <a:solidFill>
                  <a:srgbClr val="FFFFFF"/>
                </a:solidFill>
                <a:latin typeface="TT Hoves"/>
                <a:ea typeface="TT Hoves"/>
                <a:cs typeface="TT Hoves"/>
                <a:sym typeface="TT Hoves"/>
              </a:rPr>
              <a:t> </a:t>
            </a:r>
            <a:r>
              <a:rPr lang="fr-FR" sz="4500" b="1" u="sng" dirty="0">
                <a:solidFill>
                  <a:srgbClr val="FFFFFF"/>
                </a:solidFill>
                <a:latin typeface="Inter Bold"/>
                <a:ea typeface="Inter Bold"/>
                <a:sym typeface="TT Hoves"/>
              </a:rPr>
              <a:t>Utilisation d’API pour Map </a:t>
            </a:r>
            <a:r>
              <a:rPr lang="en-US" sz="4500" b="1" u="sng" dirty="0">
                <a:solidFill>
                  <a:srgbClr val="FFFFFF"/>
                </a:solidFill>
                <a:latin typeface="Inter Bold"/>
                <a:ea typeface="Inter Bold"/>
                <a:sym typeface="Inter Bold"/>
              </a:rPr>
              <a:t>: </a:t>
            </a:r>
          </a:p>
        </p:txBody>
      </p:sp>
      <p:sp>
        <p:nvSpPr>
          <p:cNvPr id="6" name="TextBox 10">
            <a:extLst>
              <a:ext uri="{FF2B5EF4-FFF2-40B4-BE49-F238E27FC236}">
                <a16:creationId xmlns:a16="http://schemas.microsoft.com/office/drawing/2014/main" id="{570131E3-06AF-7200-86BC-415D036F1748}"/>
              </a:ext>
            </a:extLst>
          </p:cNvPr>
          <p:cNvSpPr txBox="1"/>
          <p:nvPr/>
        </p:nvSpPr>
        <p:spPr>
          <a:xfrm>
            <a:off x="449013" y="3305217"/>
            <a:ext cx="16804538" cy="4308872"/>
          </a:xfrm>
          <a:prstGeom prst="rect">
            <a:avLst/>
          </a:prstGeom>
        </p:spPr>
        <p:txBody>
          <a:bodyPr wrap="square" lIns="0" tIns="0" rIns="0" bIns="0" rtlCol="0" anchor="t">
            <a:spAutoFit/>
          </a:bodyPr>
          <a:lstStyle/>
          <a:p>
            <a:r>
              <a:rPr lang="fr-FR" sz="4000" dirty="0">
                <a:solidFill>
                  <a:schemeClr val="bg1"/>
                </a:solidFill>
              </a:rPr>
              <a:t>L’application propose une fonctionnalité de géolocalisation intégrée via une </a:t>
            </a:r>
            <a:r>
              <a:rPr lang="fr-FR" sz="4000" dirty="0" err="1">
                <a:solidFill>
                  <a:schemeClr val="bg1"/>
                </a:solidFill>
              </a:rPr>
              <a:t>WebView</a:t>
            </a:r>
            <a:r>
              <a:rPr lang="fr-FR" sz="4000" dirty="0">
                <a:solidFill>
                  <a:schemeClr val="bg1"/>
                </a:solidFill>
              </a:rPr>
              <a:t> Android, en s'appuyant sur Google Maps, une solution reconnue pour l’affichage de cartes interactives et précises.  Intégrant l’API Google Maps, la carte permet de visualiser la position actuelle de l’utilisateur ou une zone spécifique. Cette approche permet de tirer parti des puissantes fonctionnalités de Google Maps tout en intégrant des technologies web modernes dans un environnement mobile Android, ce qui enrichit l’expérience utilisateur.</a:t>
            </a:r>
          </a:p>
        </p:txBody>
      </p:sp>
    </p:spTree>
    <p:extLst>
      <p:ext uri="{BB962C8B-B14F-4D97-AF65-F5344CB8AC3E}">
        <p14:creationId xmlns:p14="http://schemas.microsoft.com/office/powerpoint/2010/main" val="428515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F6706-73F1-BDE4-1460-D78AEB5063D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AEBF79A-8679-99CE-29D2-C5492E0C32A2}"/>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txBody>
          <a:bodyPr/>
          <a:lstStyle/>
          <a:p>
            <a:endParaRPr lang="fr-FR"/>
          </a:p>
        </p:txBody>
      </p:sp>
      <p:grpSp>
        <p:nvGrpSpPr>
          <p:cNvPr id="3" name="Group 3">
            <a:extLst>
              <a:ext uri="{FF2B5EF4-FFF2-40B4-BE49-F238E27FC236}">
                <a16:creationId xmlns:a16="http://schemas.microsoft.com/office/drawing/2014/main" id="{88A9525D-21E0-0289-1A37-44F037F79926}"/>
              </a:ext>
            </a:extLst>
          </p:cNvPr>
          <p:cNvGrpSpPr/>
          <p:nvPr/>
        </p:nvGrpSpPr>
        <p:grpSpPr>
          <a:xfrm>
            <a:off x="0" y="3596"/>
            <a:ext cx="18288000" cy="10287000"/>
            <a:chOff x="0" y="0"/>
            <a:chExt cx="4816593" cy="2709333"/>
          </a:xfrm>
        </p:grpSpPr>
        <p:sp>
          <p:nvSpPr>
            <p:cNvPr id="4" name="Freeform 4">
              <a:extLst>
                <a:ext uri="{FF2B5EF4-FFF2-40B4-BE49-F238E27FC236}">
                  <a16:creationId xmlns:a16="http://schemas.microsoft.com/office/drawing/2014/main" id="{D46E67A5-AF13-C38B-B18C-F6FDD6B63ED8}"/>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D2650">
                    <a:alpha val="95000"/>
                  </a:srgbClr>
                </a:gs>
                <a:gs pos="100000">
                  <a:srgbClr val="0C1566">
                    <a:alpha val="95000"/>
                  </a:srgbClr>
                </a:gs>
              </a:gsLst>
              <a:lin ang="0"/>
            </a:gradFill>
          </p:spPr>
          <p:txBody>
            <a:bodyPr/>
            <a:lstStyle/>
            <a:p>
              <a:endParaRPr lang="fr-FR"/>
            </a:p>
          </p:txBody>
        </p:sp>
        <p:sp>
          <p:nvSpPr>
            <p:cNvPr id="5" name="TextBox 5">
              <a:extLst>
                <a:ext uri="{FF2B5EF4-FFF2-40B4-BE49-F238E27FC236}">
                  <a16:creationId xmlns:a16="http://schemas.microsoft.com/office/drawing/2014/main" id="{D69D3FD9-2528-D108-A550-C5455A71E044}"/>
                </a:ext>
              </a:extLst>
            </p:cNvPr>
            <p:cNvSpPr txBox="1"/>
            <p:nvPr/>
          </p:nvSpPr>
          <p:spPr>
            <a:xfrm>
              <a:off x="0" y="-57150"/>
              <a:ext cx="4816593" cy="2766483"/>
            </a:xfrm>
            <a:prstGeom prst="rect">
              <a:avLst/>
            </a:prstGeom>
          </p:spPr>
          <p:txBody>
            <a:bodyPr lIns="50800" tIns="50800" rIns="50800" bIns="50800" rtlCol="0" anchor="ctr"/>
            <a:lstStyle/>
            <a:p>
              <a:pPr algn="ctr">
                <a:lnSpc>
                  <a:spcPts val="3431"/>
                </a:lnSpc>
              </a:pPr>
              <a:endParaRPr/>
            </a:p>
          </p:txBody>
        </p:sp>
      </p:grpSp>
      <p:sp>
        <p:nvSpPr>
          <p:cNvPr id="7" name="Freeform 7">
            <a:extLst>
              <a:ext uri="{FF2B5EF4-FFF2-40B4-BE49-F238E27FC236}">
                <a16:creationId xmlns:a16="http://schemas.microsoft.com/office/drawing/2014/main" id="{89858753-269E-4A49-B33A-DCA6E2DB2700}"/>
              </a:ext>
            </a:extLst>
          </p:cNvPr>
          <p:cNvSpPr/>
          <p:nvPr/>
        </p:nvSpPr>
        <p:spPr>
          <a:xfrm>
            <a:off x="510447" y="648456"/>
            <a:ext cx="5123403" cy="1209641"/>
          </a:xfrm>
          <a:custGeom>
            <a:avLst/>
            <a:gdLst/>
            <a:ahLst/>
            <a:cxnLst/>
            <a:rect l="l" t="t" r="r" b="b"/>
            <a:pathLst>
              <a:path w="5123403" h="1209641">
                <a:moveTo>
                  <a:pt x="0" y="0"/>
                </a:moveTo>
                <a:lnTo>
                  <a:pt x="5123403" y="0"/>
                </a:lnTo>
                <a:lnTo>
                  <a:pt x="5123403" y="1209641"/>
                </a:lnTo>
                <a:lnTo>
                  <a:pt x="0" y="1209641"/>
                </a:lnTo>
                <a:lnTo>
                  <a:pt x="0" y="0"/>
                </a:lnTo>
                <a:close/>
              </a:path>
            </a:pathLst>
          </a:custGeom>
          <a:blipFill>
            <a:blip r:embed="rId3"/>
            <a:stretch>
              <a:fillRect t="-2486" b="-2486"/>
            </a:stretch>
          </a:blipFill>
        </p:spPr>
        <p:txBody>
          <a:bodyPr/>
          <a:lstStyle/>
          <a:p>
            <a:endParaRPr lang="fr-FR"/>
          </a:p>
        </p:txBody>
      </p:sp>
      <p:sp>
        <p:nvSpPr>
          <p:cNvPr id="9" name="TextBox 9">
            <a:extLst>
              <a:ext uri="{FF2B5EF4-FFF2-40B4-BE49-F238E27FC236}">
                <a16:creationId xmlns:a16="http://schemas.microsoft.com/office/drawing/2014/main" id="{4C4950E3-6B4E-3218-8743-E5E26F3494F7}"/>
              </a:ext>
            </a:extLst>
          </p:cNvPr>
          <p:cNvSpPr txBox="1"/>
          <p:nvPr/>
        </p:nvSpPr>
        <p:spPr>
          <a:xfrm>
            <a:off x="7125874" y="8852535"/>
            <a:ext cx="3450816" cy="405765"/>
          </a:xfrm>
          <a:prstGeom prst="rect">
            <a:avLst/>
          </a:prstGeom>
        </p:spPr>
        <p:txBody>
          <a:bodyPr lIns="0" tIns="0" rIns="0" bIns="0" rtlCol="0" anchor="t">
            <a:spAutoFit/>
          </a:bodyPr>
          <a:lstStyle/>
          <a:p>
            <a:pPr algn="r">
              <a:lnSpc>
                <a:spcPts val="3359"/>
              </a:lnSpc>
              <a:spcBef>
                <a:spcPct val="0"/>
              </a:spcBef>
            </a:pPr>
            <a:r>
              <a:rPr lang="en-US" sz="2399" dirty="0">
                <a:solidFill>
                  <a:srgbClr val="EFEFEF"/>
                </a:solidFill>
                <a:latin typeface="TT Hoves"/>
                <a:ea typeface="TT Hoves"/>
                <a:cs typeface="TT Hoves"/>
                <a:sym typeface="TT Hoves"/>
              </a:rPr>
              <a:t>EMSI RABAT  2024-2025</a:t>
            </a:r>
          </a:p>
        </p:txBody>
      </p:sp>
      <p:sp>
        <p:nvSpPr>
          <p:cNvPr id="10" name="TextBox 10">
            <a:extLst>
              <a:ext uri="{FF2B5EF4-FFF2-40B4-BE49-F238E27FC236}">
                <a16:creationId xmlns:a16="http://schemas.microsoft.com/office/drawing/2014/main" id="{847EF735-A50E-BF79-A89F-93FE0E96CB3B}"/>
              </a:ext>
            </a:extLst>
          </p:cNvPr>
          <p:cNvSpPr txBox="1"/>
          <p:nvPr/>
        </p:nvSpPr>
        <p:spPr>
          <a:xfrm>
            <a:off x="5633850" y="1913910"/>
            <a:ext cx="8922249" cy="768415"/>
          </a:xfrm>
          <a:prstGeom prst="rect">
            <a:avLst/>
          </a:prstGeom>
        </p:spPr>
        <p:txBody>
          <a:bodyPr wrap="square" lIns="0" tIns="0" rIns="0" bIns="0" rtlCol="0" anchor="t">
            <a:spAutoFit/>
          </a:bodyPr>
          <a:lstStyle/>
          <a:p>
            <a:pPr algn="ctr">
              <a:lnSpc>
                <a:spcPts val="6299"/>
              </a:lnSpc>
              <a:spcBef>
                <a:spcPct val="0"/>
              </a:spcBef>
            </a:pPr>
            <a:r>
              <a:rPr lang="fr-FR" sz="4500" b="1" u="sng" dirty="0">
                <a:solidFill>
                  <a:srgbClr val="FFFFFF"/>
                </a:solidFill>
                <a:latin typeface="Inter Bold"/>
                <a:ea typeface="Inter Bold"/>
              </a:rPr>
              <a:t>Interface utilisateur</a:t>
            </a:r>
            <a:r>
              <a:rPr lang="en-US" sz="4500" b="1" u="sng" dirty="0">
                <a:solidFill>
                  <a:srgbClr val="FFFFFF"/>
                </a:solidFill>
                <a:latin typeface="Inter Bold"/>
                <a:ea typeface="Inter Bold"/>
                <a:sym typeface="Inter Bold"/>
              </a:rPr>
              <a:t>: </a:t>
            </a:r>
          </a:p>
        </p:txBody>
      </p:sp>
      <p:sp>
        <p:nvSpPr>
          <p:cNvPr id="14" name="TextBox 10">
            <a:extLst>
              <a:ext uri="{FF2B5EF4-FFF2-40B4-BE49-F238E27FC236}">
                <a16:creationId xmlns:a16="http://schemas.microsoft.com/office/drawing/2014/main" id="{F540C82D-844E-F458-13C2-3D9CA7B8090A}"/>
              </a:ext>
            </a:extLst>
          </p:cNvPr>
          <p:cNvSpPr txBox="1"/>
          <p:nvPr/>
        </p:nvSpPr>
        <p:spPr>
          <a:xfrm>
            <a:off x="492862" y="2947877"/>
            <a:ext cx="16804538" cy="5699702"/>
          </a:xfrm>
          <a:prstGeom prst="rect">
            <a:avLst/>
          </a:prstGeom>
        </p:spPr>
        <p:txBody>
          <a:bodyPr wrap="square" lIns="0" tIns="0" rIns="0" bIns="0" rtlCol="0" anchor="t">
            <a:spAutoFit/>
          </a:bodyPr>
          <a:lstStyle/>
          <a:p>
            <a:pPr algn="just">
              <a:lnSpc>
                <a:spcPct val="150000"/>
              </a:lnSpc>
            </a:pPr>
            <a:endParaRPr lang="fr-FR" sz="4000" dirty="0">
              <a:solidFill>
                <a:schemeClr val="bg1"/>
              </a:solidFill>
            </a:endParaRPr>
          </a:p>
          <a:p>
            <a:pPr marL="571500" indent="-571500">
              <a:lnSpc>
                <a:spcPct val="115000"/>
              </a:lnSpc>
              <a:spcAft>
                <a:spcPts val="800"/>
              </a:spcAft>
              <a:buFont typeface="Arial" panose="020B0604020202020204" pitchFamily="34" charset="0"/>
              <a:buChar char="•"/>
            </a:pPr>
            <a:r>
              <a:rPr lang="fr-FR" sz="4000" dirty="0">
                <a:solidFill>
                  <a:schemeClr val="bg1"/>
                </a:solidFill>
              </a:rPr>
              <a:t>Accueil : GridLayout avec catégories</a:t>
            </a:r>
          </a:p>
          <a:p>
            <a:pPr marL="571500" indent="-571500">
              <a:lnSpc>
                <a:spcPct val="115000"/>
              </a:lnSpc>
              <a:spcAft>
                <a:spcPts val="800"/>
              </a:spcAft>
              <a:buFont typeface="Arial" panose="020B0604020202020204" pitchFamily="34" charset="0"/>
              <a:buChar char="•"/>
            </a:pPr>
            <a:r>
              <a:rPr lang="fr-FR" sz="4000" dirty="0">
                <a:solidFill>
                  <a:schemeClr val="bg1"/>
                </a:solidFill>
              </a:rPr>
              <a:t>QuizActivity : affichage QCM avec boutons</a:t>
            </a:r>
          </a:p>
          <a:p>
            <a:pPr marL="571500" indent="-571500">
              <a:lnSpc>
                <a:spcPct val="115000"/>
              </a:lnSpc>
              <a:spcAft>
                <a:spcPts val="800"/>
              </a:spcAft>
              <a:buFont typeface="Arial" panose="020B0604020202020204" pitchFamily="34" charset="0"/>
              <a:buChar char="•"/>
            </a:pPr>
            <a:r>
              <a:rPr lang="fr-FR" sz="4000" dirty="0">
                <a:solidFill>
                  <a:schemeClr val="bg1"/>
                </a:solidFill>
              </a:rPr>
              <a:t>Profil : informations utilisateur affichées</a:t>
            </a:r>
          </a:p>
          <a:p>
            <a:pPr marL="571500" indent="-571500">
              <a:lnSpc>
                <a:spcPct val="115000"/>
              </a:lnSpc>
              <a:spcAft>
                <a:spcPts val="800"/>
              </a:spcAft>
              <a:buFont typeface="Arial" panose="020B0604020202020204" pitchFamily="34" charset="0"/>
              <a:buChar char="•"/>
            </a:pPr>
            <a:r>
              <a:rPr lang="fr-FR" sz="4000" dirty="0">
                <a:solidFill>
                  <a:schemeClr val="bg1"/>
                </a:solidFill>
              </a:rPr>
              <a:t>EditProfil :  modifier les informations de l’utilisateur</a:t>
            </a:r>
          </a:p>
          <a:p>
            <a:pPr marL="571500" indent="-571500">
              <a:lnSpc>
                <a:spcPct val="115000"/>
              </a:lnSpc>
              <a:spcAft>
                <a:spcPts val="800"/>
              </a:spcAft>
              <a:buFont typeface="Arial" panose="020B0604020202020204" pitchFamily="34" charset="0"/>
              <a:buChar char="•"/>
            </a:pPr>
            <a:r>
              <a:rPr lang="fr-FR" sz="4000" dirty="0">
                <a:solidFill>
                  <a:schemeClr val="bg1"/>
                </a:solidFill>
              </a:rPr>
              <a:t>Style : Toolbar moderne, CardView, thèmes sombres</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a:p>
            <a:pPr>
              <a:lnSpc>
                <a:spcPct val="115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562285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593</Words>
  <Application>Microsoft Office PowerPoint</Application>
  <PresentationFormat>Personnalisé</PresentationFormat>
  <Paragraphs>99</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Aptos</vt:lpstr>
      <vt:lpstr>Inter</vt:lpstr>
      <vt:lpstr>Wingdings</vt:lpstr>
      <vt:lpstr>Arial</vt:lpstr>
      <vt:lpstr>Calibri</vt:lpstr>
      <vt:lpstr>Inter Bold</vt:lpstr>
      <vt:lpstr>TT Hoves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Computer Presentation</dc:title>
  <dc:creator>DELL</dc:creator>
  <cp:lastModifiedBy>Kaoutar El Hazzat</cp:lastModifiedBy>
  <cp:revision>12</cp:revision>
  <dcterms:created xsi:type="dcterms:W3CDTF">2006-08-16T00:00:00Z</dcterms:created>
  <dcterms:modified xsi:type="dcterms:W3CDTF">2025-05-20T08:30:04Z</dcterms:modified>
  <dc:identifier>DAGJzQteUFQ</dc:identifier>
</cp:coreProperties>
</file>