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0" r:id="rId8"/>
    <p:sldId id="262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5518" autoAdjust="0"/>
  </p:normalViewPr>
  <p:slideViewPr>
    <p:cSldViewPr snapToGrid="0">
      <p:cViewPr varScale="1">
        <p:scale>
          <a:sx n="103" d="100"/>
          <a:sy n="103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-54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878DC6F-4121-2680-BFEE-BCEFDD0138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8C5C28-6695-B462-CE08-43DEC172D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D3113-9F10-4C3B-96CF-C888F16EB7DE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7C22B-C66E-428A-CFED-44D5CA8CCE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5BD720-5D33-41BB-FB09-E69AA76B1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87209-4409-4664-B203-4C2B6DD124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514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7832A-929B-4D94-A7A2-B529F0708467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C2B5B-B393-496B-A773-B7C14C7832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46551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459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Unittest mit Return Funktion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Binär in dezimal </a:t>
            </a:r>
          </a:p>
          <a:p>
            <a:pPr marL="171450" indent="-171450">
              <a:buFontTx/>
              <a:buChar char="-"/>
            </a:pPr>
            <a:r>
              <a:rPr lang="de-DE" dirty="0"/>
              <a:t>Dezimal in binär</a:t>
            </a:r>
          </a:p>
          <a:p>
            <a:pPr marL="171450" indent="-171450">
              <a:buFontTx/>
              <a:buChar char="-"/>
            </a:pPr>
            <a:r>
              <a:rPr lang="de-DE" dirty="0"/>
              <a:t>Für RTC</a:t>
            </a:r>
          </a:p>
          <a:p>
            <a:pPr marL="171450" indent="-171450">
              <a:buFontTx/>
              <a:buChar char="-"/>
            </a:pPr>
            <a:r>
              <a:rPr lang="de-DE" dirty="0"/>
              <a:t>Mock </a:t>
            </a:r>
            <a:r>
              <a:rPr lang="de-DE" dirty="0" err="1"/>
              <a:t>machine</a:t>
            </a:r>
            <a:r>
              <a:rPr lang="de-DE" dirty="0"/>
              <a:t> klasse erweitert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Test hat funktioniert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88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Testen der </a:t>
            </a:r>
            <a:r>
              <a:rPr lang="de-DE" dirty="0" err="1"/>
              <a:t>Carlight</a:t>
            </a:r>
            <a:r>
              <a:rPr lang="de-DE" dirty="0"/>
              <a:t> klasse</a:t>
            </a:r>
          </a:p>
          <a:p>
            <a:pPr marL="171450" indent="-171450">
              <a:buFontTx/>
              <a:buChar char="-"/>
            </a:pPr>
            <a:r>
              <a:rPr lang="de-DE" dirty="0"/>
              <a:t>Nicht alle </a:t>
            </a:r>
            <a:r>
              <a:rPr lang="de-DE" dirty="0" err="1"/>
              <a:t>funktionen</a:t>
            </a:r>
            <a:r>
              <a:rPr lang="de-DE" dirty="0"/>
              <a:t> zu sehen </a:t>
            </a:r>
          </a:p>
          <a:p>
            <a:pPr marL="171450" indent="-171450">
              <a:buFontTx/>
              <a:buChar char="-"/>
            </a:pPr>
            <a:r>
              <a:rPr lang="de-DE" dirty="0"/>
              <a:t>Der Wert hat überall übereingestimmt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Der größte </a:t>
            </a:r>
            <a:r>
              <a:rPr lang="de-DE" dirty="0" err="1"/>
              <a:t>schwierigkeitsgrad</a:t>
            </a:r>
            <a:r>
              <a:rPr lang="de-DE" dirty="0"/>
              <a:t> 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65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Design Pattern:</a:t>
            </a:r>
          </a:p>
          <a:p>
            <a:pPr marL="171450" indent="-171450">
              <a:buFontTx/>
              <a:buChar char="-"/>
            </a:pPr>
            <a:r>
              <a:rPr lang="de-DE" dirty="0"/>
              <a:t>Adapter Pattern zur richtigen Auswahl der Länder</a:t>
            </a:r>
          </a:p>
          <a:p>
            <a:pPr marL="171450" indent="-171450">
              <a:buFontTx/>
              <a:buChar char="-"/>
            </a:pPr>
            <a:r>
              <a:rPr lang="de-DE" dirty="0"/>
              <a:t>Singleton Pattern nur eine Instanz von RTC oder Ampel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State </a:t>
            </a:r>
            <a:r>
              <a:rPr lang="de-DE" dirty="0" err="1"/>
              <a:t>machine</a:t>
            </a:r>
            <a:r>
              <a:rPr lang="de-DE" dirty="0"/>
              <a:t> um festbestimmt zustände zu haben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Interrupt Pattern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Liniar</a:t>
            </a:r>
            <a:r>
              <a:rPr lang="de-DE" dirty="0"/>
              <a:t> kein sinn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Circular</a:t>
            </a:r>
            <a:r>
              <a:rPr lang="de-DE" dirty="0"/>
              <a:t> Buffer um mehrere Anfragen des Buttons zu ermöglichen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Energie</a:t>
            </a:r>
          </a:p>
          <a:p>
            <a:pPr marL="171450" indent="-171450">
              <a:buFontTx/>
              <a:buChar char="-"/>
            </a:pPr>
            <a:r>
              <a:rPr lang="de-DE" dirty="0"/>
              <a:t>Durch </a:t>
            </a:r>
            <a:r>
              <a:rPr lang="de-DE" dirty="0" err="1"/>
              <a:t>frequenz</a:t>
            </a:r>
            <a:r>
              <a:rPr lang="de-DE" dirty="0"/>
              <a:t> herabsetzen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Bei Nacht </a:t>
            </a:r>
            <a:r>
              <a:rPr lang="de-DE" dirty="0" err="1"/>
              <a:t>sleepen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Nacht Zeit berechnen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45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Schaltplan nicht schwer wegen </a:t>
            </a:r>
            <a:r>
              <a:rPr lang="de-DE" dirty="0" err="1"/>
              <a:t>vorkenntnisse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Leider einen Fehler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Rtc</a:t>
            </a:r>
            <a:r>
              <a:rPr lang="de-DE" dirty="0"/>
              <a:t> falsch angeschlossen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27801-30DF-7EB2-A7F7-6F1E9A12BC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8264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Oberen Leiterbahnen auf der </a:t>
            </a:r>
            <a:r>
              <a:rPr lang="de-DE" dirty="0" err="1"/>
              <a:t>bottom</a:t>
            </a:r>
            <a:r>
              <a:rPr lang="de-DE" dirty="0"/>
              <a:t> Seite</a:t>
            </a:r>
          </a:p>
          <a:p>
            <a:pPr marL="171450" indent="-171450">
              <a:buFontTx/>
              <a:buChar char="-"/>
            </a:pPr>
            <a:r>
              <a:rPr lang="de-DE" dirty="0"/>
              <a:t>Gedacht Glück gehabt, leicht </a:t>
            </a:r>
            <a:r>
              <a:rPr lang="de-DE" dirty="0" err="1"/>
              <a:t>verlötbar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Sehr schwierig da sehr klein und </a:t>
            </a:r>
            <a:r>
              <a:rPr lang="de-DE" dirty="0" err="1"/>
              <a:t>masselage</a:t>
            </a:r>
            <a:r>
              <a:rPr lang="de-DE" dirty="0"/>
              <a:t> daneben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85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Fertige Platine</a:t>
            </a:r>
          </a:p>
          <a:p>
            <a:pPr marL="171450" indent="-171450">
              <a:buFontTx/>
              <a:buChar char="-"/>
            </a:pPr>
            <a:r>
              <a:rPr lang="de-DE" dirty="0"/>
              <a:t>Heißkleber zum sichern der Kabel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5F1A5-C654-0051-AC13-F3B081399B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Requirements</a:t>
            </a:r>
            <a:r>
              <a:rPr lang="de-DE" dirty="0"/>
              <a:t> definiert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 Hardware</a:t>
            </a:r>
          </a:p>
          <a:p>
            <a:pPr marL="171450" indent="-171450">
              <a:buFontTx/>
              <a:buChar char="-"/>
            </a:pPr>
            <a:r>
              <a:rPr lang="de-DE" dirty="0"/>
              <a:t>Länderspezifikationen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6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Aufbau der Klassen Struktur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Verschiedene Klassen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aufzählen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11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Ablaufdiagramm statt Sequenz Diagramm verwechselt!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Beschreibt so ziemlich die </a:t>
            </a:r>
            <a:r>
              <a:rPr lang="de-DE" dirty="0" err="1"/>
              <a:t>main</a:t>
            </a:r>
            <a:r>
              <a:rPr lang="de-DE" dirty="0"/>
              <a:t> Funktion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872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Import der Ampeln</a:t>
            </a:r>
          </a:p>
          <a:p>
            <a:pPr marL="171450" indent="-171450">
              <a:buFontTx/>
              <a:buChar char="-"/>
            </a:pPr>
            <a:r>
              <a:rPr lang="de-DE" dirty="0"/>
              <a:t>Funktion zur </a:t>
            </a:r>
            <a:r>
              <a:rPr lang="de-DE" dirty="0" err="1"/>
              <a:t>länderauswahl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Objekt Erstellung</a:t>
            </a:r>
          </a:p>
          <a:p>
            <a:pPr marL="171450" indent="-171450">
              <a:buFontTx/>
              <a:buChar char="-"/>
            </a:pPr>
            <a:r>
              <a:rPr lang="de-DE" dirty="0"/>
              <a:t>Zeitauswahlfunktion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417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Variablen zum überprüfen ob es schon geblinkt hat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Nacht abfrage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Wenn tag und noch nicht geblinkt dann blinken und Fuß = rot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Wenn tag und schon geblinkt dann Auto = grün und Fuß = rot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abfrage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Nacht: </a:t>
            </a:r>
          </a:p>
          <a:p>
            <a:pPr marL="171450" indent="-171450">
              <a:buFontTx/>
              <a:buChar char="-"/>
            </a:pPr>
            <a:r>
              <a:rPr lang="de-DE" dirty="0"/>
              <a:t>Auto blinkt </a:t>
            </a:r>
          </a:p>
          <a:p>
            <a:pPr marL="171450" indent="-171450">
              <a:buFontTx/>
              <a:buChar char="-"/>
            </a:pPr>
            <a:r>
              <a:rPr lang="de-DE" dirty="0"/>
              <a:t>Sonst alle aus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Blink Zeit noch zu kurz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C2B5B-B393-496B-A773-B7C14C7832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06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0A920-F5A2-B2EB-AEAF-E96A1A588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A31007-1840-8082-2EFB-88F213090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51C20-17CB-C2E8-4C24-79855C53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44F68-FC83-4097-A2AC-FF341FF67B96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1EF83-764C-DCC7-C4AD-6A336023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EC520-082C-F46E-185A-8164CF1F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2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F5AE2-14CC-E2A2-7436-9A91A1F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254ADB-8C12-91C4-1EF0-C8982556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28246-0D89-A3B1-6077-794AA6EB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B6F1-C892-4ED4-9882-E5757B430A9D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67160-7B84-CC40-02A0-E20DE7BD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45FE0-E63F-9900-A1FA-218FF3E7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92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B86593-7107-9D30-2C9E-91EC0465B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2FB5B8-0EB8-4288-0513-5BD83C308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816D-B1F2-2ACC-8163-5230F67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EBB2-F25B-4B2D-A2F3-8E714C0866B3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8D84C-C922-61A9-0093-932876168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8B958-0B8C-7C78-C66D-9CF8A68A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16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1B211-1E49-4CB1-943D-868867A5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B5D2F8-FF31-EBE0-1C01-24326947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3DAF2-8BC8-63D7-86BC-942B85A5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44C2-731B-42B4-8C75-34A4CFAA37C1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82A424-D5EF-9E58-A089-6DC82AE05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DF9F8-81AE-054E-59D1-1E94209A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5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20B83-306E-5CBB-E323-BD16A662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3723B2-3E35-8C48-058F-5A3136E9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46045-2F7C-AF3B-82D5-1B3719AA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2C47-9C48-40BF-AFCD-F68324AC3296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9E1DC0-A41E-B156-D77D-DFDB5A68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C39F74-F8AA-7097-9FCA-B31B538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62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2342C-ACA1-D49E-8146-67A5199B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64EAEF-C8C7-BDD4-3771-394652400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3C7921-003E-7420-08DD-4166116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99C3D7-648E-F151-8821-5F85A7B4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4DF1F-2AD8-4D9E-BDFA-BFADF984153B}" type="datetime1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589C7B-0D9E-43AD-2731-8147C9FF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2B69C5-EA5E-AE5A-FB97-7FDDC343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895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C38DB-845B-2D3B-F1E5-373CFA81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0B4754-44EC-ECB2-D745-18D95E70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FF9BF-EBC1-F6D1-BCFA-76DA2BDEC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370EB0-79AD-92A8-2B31-6301F15B1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44234F-56CB-B908-5BD0-22B1FEFA1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DDF7EE-AA9A-DC00-F537-4A5CA0F2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27E4-6183-466C-ADDE-C5218A3B60FB}" type="datetime1">
              <a:rPr lang="de-DE" smtClean="0"/>
              <a:t>23.02.2025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66EE6D-7D78-D413-D415-2910A436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D03E87-A259-E264-DAC9-9D08157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0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B3B37-F81B-AD9A-2680-F417F66B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737BB5-3E2A-0203-815C-4507BFAA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089D-B05D-45B5-AB5F-8BB0B419D895}" type="datetime1">
              <a:rPr lang="de-DE" smtClean="0"/>
              <a:t>23.02.2025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6AAD3-2D0A-53E4-290A-E2036E0D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DABFD7-274D-409F-5AB7-D12B243C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3631D-1AC1-0393-3445-C8CC4E75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1D77-00D1-4847-90C9-C94CE000AE80}" type="datetime1">
              <a:rPr lang="de-DE" smtClean="0"/>
              <a:t>23.02.2025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454A49-384B-BBBC-AFE9-2A10E920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802D2-47CA-78C8-7018-D958F4F2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3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A5116-FAE0-46A7-7123-4ED76CFC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EB855B-36F5-00DD-CD8B-40CBF68B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A5FAB6-6E6A-6821-A5AF-0B10ADC38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EC361C-57EF-89CF-A1AB-35892637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9F4C-7FB9-4BE7-A9BA-AF48B4C946D7}" type="datetime1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240B71-8A32-1169-3955-14AFF57D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66C731-18BC-5BF9-CF59-031E9037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75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F4C2-5F60-55CF-BACE-839BF498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BC1A476-4247-AEC2-A56E-A31722085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336D30-8B2C-C4C5-5116-D77D6790A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80B845-16C1-A3A6-50AC-AA9CBF03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533F-A77F-47D8-BDE3-634470640FAF}" type="datetime1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15EF4D-B498-F9F2-C55E-C3EFFC28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E7379F-E00A-8F20-577E-20FD5917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62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36B49B-3B1B-1A50-3D0C-7B70317D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305901-8C49-7CC7-0FB1-245C78A5C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1FE5C9-9A34-5501-07E5-2109C5A6B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87443-FC1F-4864-8A4A-D5A4842099FA}" type="datetime1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6F873-2D4B-C9E0-EAFD-52D586B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30154F-39BB-1D66-CBDB-B89AAB80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63719-58F4-4110-9A68-A24B3B2758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7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D9F70B7B-D39E-3BB6-438A-EF248A52F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dirty="0">
                <a:solidFill>
                  <a:srgbClr val="FFFFFF"/>
                </a:solidFill>
              </a:rPr>
              <a:t>Embedded Systems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Fußgänger</a:t>
            </a:r>
            <a:r>
              <a:rPr lang="en-US" sz="4000" dirty="0" err="1">
                <a:solidFill>
                  <a:srgbClr val="FFFFFF"/>
                </a:solidFill>
              </a:rPr>
              <a:t>ampel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Grafik 12" descr="Ein Bild, das Ampel, Licht, Verkehrsschild, Transport enthält.&#10;&#10;KI-generierte Inhalte können fehlerhaft sein.">
            <a:extLst>
              <a:ext uri="{FF2B5EF4-FFF2-40B4-BE49-F238E27FC236}">
                <a16:creationId xmlns:a16="http://schemas.microsoft.com/office/drawing/2014/main" id="{D48CC0EB-960D-8F57-AF40-EA52796D9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2615"/>
            <a:ext cx="5608320" cy="5608320"/>
          </a:xfrm>
          <a:prstGeom prst="rect">
            <a:avLst/>
          </a:prstGeom>
        </p:spPr>
      </p:pic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0B84C5BC-ED80-99F9-EEBF-46264AAF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D49C8-E42A-F29A-6C2F-893EA72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1</a:t>
            </a:fld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5484C-1681-25D9-F755-C3FD707E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3822577" cy="365125"/>
          </a:xfrm>
        </p:spPr>
        <p:txBody>
          <a:bodyPr/>
          <a:lstStyle/>
          <a:p>
            <a:r>
              <a:rPr lang="de-DE" sz="2400" dirty="0"/>
              <a:t>24.02.2025  Lasse Baier</a:t>
            </a:r>
          </a:p>
        </p:txBody>
      </p:sp>
    </p:spTree>
    <p:extLst>
      <p:ext uri="{BB962C8B-B14F-4D97-AF65-F5344CB8AC3E}">
        <p14:creationId xmlns:p14="http://schemas.microsoft.com/office/powerpoint/2010/main" val="182416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093E9B-2651-B2A0-AED3-57B6788E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B7DF6AF-1170-0A37-AEA2-BCFE447A5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3E537-08C7-2123-3E75-62E22307F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BD971-E290-9AAA-3AA7-EB72EA30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5EB752-9291-1DB5-69DA-F49CA219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5C463B-56FE-9466-22AC-AB5E39EF9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080AF07C-478E-A445-FC5C-415A7EA3B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685" y="2501549"/>
            <a:ext cx="3154428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 err="1">
                <a:solidFill>
                  <a:srgbClr val="FFFFFF"/>
                </a:solidFill>
              </a:rPr>
              <a:t>Conversion</a:t>
            </a:r>
            <a:r>
              <a:rPr lang="de-DE" sz="3600" dirty="0">
                <a:solidFill>
                  <a:srgbClr val="FFFFFF"/>
                </a:solidFill>
              </a:rPr>
              <a:t> </a:t>
            </a:r>
            <a:r>
              <a:rPr lang="de-DE" sz="3600" dirty="0" err="1">
                <a:solidFill>
                  <a:srgbClr val="FFFFFF"/>
                </a:solidFill>
              </a:rPr>
              <a:t>test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Mock </a:t>
            </a:r>
            <a:r>
              <a:rPr lang="de-DE" sz="1800" dirty="0" err="1">
                <a:solidFill>
                  <a:srgbClr val="FFFFFF"/>
                </a:solidFill>
              </a:rPr>
              <a:t>machine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class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Binary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decimal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Decimal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binary</a:t>
            </a:r>
            <a:br>
              <a:rPr lang="de-DE" sz="1800" dirty="0">
                <a:solidFill>
                  <a:srgbClr val="FFFFFF"/>
                </a:solidFill>
              </a:rPr>
            </a:br>
            <a:endParaRPr lang="de-DE" sz="1800" dirty="0">
              <a:solidFill>
                <a:srgbClr val="FFFF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08C245-3C14-7561-D02A-58F3EC45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E1D49F49-3F07-A8AD-06E7-FAA72D902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D5D8EE2-71AF-E002-C62B-F1A7505A00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628" y="2058743"/>
            <a:ext cx="4032384" cy="2373804"/>
          </a:xfrm>
          <a:prstGeom prst="rect">
            <a:avLst/>
          </a:prstGeom>
        </p:spPr>
      </p:pic>
      <p:pic>
        <p:nvPicPr>
          <p:cNvPr id="8" name="Grafik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5E6ACC04-5179-D71F-CF62-F11DAC680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191" y="1379901"/>
            <a:ext cx="3840437" cy="37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1DE97-DD83-3FCE-B3A0-35FB429B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107A66F-ABFA-0740-62C6-5998FD87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888" y="2514768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rgbClr val="FFFFFF"/>
                </a:solidFill>
              </a:rPr>
              <a:t>Tests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test_alloff</a:t>
            </a:r>
            <a:r>
              <a:rPr lang="de-DE" sz="1800" dirty="0">
                <a:solidFill>
                  <a:srgbClr val="FFFFFF"/>
                </a:solidFill>
              </a:rPr>
              <a:t>()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test_switch_to_red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test_switch_to_green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test_switch_to_yellow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test_set_state</a:t>
            </a:r>
            <a:endParaRPr lang="de-DE" sz="3600" dirty="0">
              <a:solidFill>
                <a:srgbClr val="FFFFFF"/>
              </a:solidFill>
            </a:endParaRPr>
          </a:p>
        </p:txBody>
      </p:sp>
      <p:pic>
        <p:nvPicPr>
          <p:cNvPr id="3" name="Grafik 2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07277134-89BF-893F-7346-8C2B96697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775" y="96365"/>
            <a:ext cx="5948370" cy="666484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BE2780-8C98-7BDE-0412-F23BCE9E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D710706A-FBB7-8B17-04E9-F5E0EA832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0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2CC6C-6408-A09A-FEF2-4ECD21E1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7DBCB3-FA03-7EF6-565B-F5D9C134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 sz="1100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09D6871C-FD35-620C-9C60-6AE4DDC34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5926430-1249-A0BE-675F-B7FC0B89EBE3}"/>
              </a:ext>
            </a:extLst>
          </p:cNvPr>
          <p:cNvSpPr txBox="1"/>
          <p:nvPr/>
        </p:nvSpPr>
        <p:spPr>
          <a:xfrm>
            <a:off x="1703627" y="916659"/>
            <a:ext cx="63253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bg1"/>
                </a:solidFill>
              </a:rPr>
              <a:t>Vielen Dank </a:t>
            </a:r>
          </a:p>
          <a:p>
            <a:r>
              <a:rPr lang="de-DE" sz="6000" dirty="0">
                <a:solidFill>
                  <a:schemeClr val="bg1"/>
                </a:solidFill>
              </a:rPr>
              <a:t>für Ihre Aufmerksamkeit !</a:t>
            </a:r>
          </a:p>
          <a:p>
            <a:br>
              <a:rPr lang="de-DE" sz="6000" dirty="0">
                <a:solidFill>
                  <a:schemeClr val="bg1"/>
                </a:solidFill>
              </a:rPr>
            </a:br>
            <a:r>
              <a:rPr lang="de-DE" sz="6000" dirty="0">
                <a:solidFill>
                  <a:schemeClr val="bg1"/>
                </a:solidFill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8321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4D5AB-8B30-9ED9-2BFD-0B1E2CA28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06E88AC-7F22-B657-3FC3-87D59FFD5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206" y="2501549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Schaltplan</a:t>
            </a: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Ein Bild, das Text, Diagramm, Plan, technische Zeichnung enthält.">
            <a:extLst>
              <a:ext uri="{FF2B5EF4-FFF2-40B4-BE49-F238E27FC236}">
                <a16:creationId xmlns:a16="http://schemas.microsoft.com/office/drawing/2014/main" id="{56D2DD05-6AB0-8FAC-7FD2-5AB5BA2A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10746" r="3133" b="6031"/>
          <a:stretch/>
        </p:blipFill>
        <p:spPr>
          <a:xfrm>
            <a:off x="4136617" y="854455"/>
            <a:ext cx="7957369" cy="5148660"/>
          </a:xfrm>
          <a:prstGeom prst="rect">
            <a:avLst/>
          </a:prstGeom>
        </p:spPr>
      </p:pic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A7850805-27BB-F0B2-F744-3E8ADA41B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55" y="7509"/>
            <a:ext cx="1968230" cy="43922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B1EEE-C2AA-0000-CDC2-97C7D8DC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9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D8418-2313-BF64-1648-F0449136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3428E312-43D8-EB66-9FBA-4F91B6E62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490" y="2501549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  <p:pic>
        <p:nvPicPr>
          <p:cNvPr id="3" name="Grafik 2" descr="Ein Bild, das Text, Schaltung, Elektronik, Screenshot enthält.&#10;&#10;KI-generierte Inhalte können fehlerhaft sein.">
            <a:extLst>
              <a:ext uri="{FF2B5EF4-FFF2-40B4-BE49-F238E27FC236}">
                <a16:creationId xmlns:a16="http://schemas.microsoft.com/office/drawing/2014/main" id="{CF6DDE53-0628-15F9-4D66-DF18A65A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65" y="467208"/>
            <a:ext cx="6044474" cy="5923584"/>
          </a:xfrm>
          <a:prstGeom prst="rect">
            <a:avLst/>
          </a:prstGeom>
        </p:spPr>
      </p:pic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9CA5056C-F461-31C2-92E7-956740912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D79A2-0BF3-91E7-7001-D7181732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43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D74A7-8A8C-744C-835E-9B51C241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F1A94D3-D066-EE85-D1F6-DBC7C661A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de-DE" sz="4000" dirty="0">
                <a:solidFill>
                  <a:srgbClr val="FFFFFF"/>
                </a:solidFill>
              </a:rPr>
              <a:t>Fertige Ampel</a:t>
            </a:r>
          </a:p>
        </p:txBody>
      </p:sp>
      <p:pic>
        <p:nvPicPr>
          <p:cNvPr id="8" name="Grafik 7" descr="Ein Bild, das Schaltung, Elektronik, Text, Elektronisches Bauteil enthält.&#10;&#10;KI-generierte Inhalte können fehlerhaft sein.">
            <a:extLst>
              <a:ext uri="{FF2B5EF4-FFF2-40B4-BE49-F238E27FC236}">
                <a16:creationId xmlns:a16="http://schemas.microsoft.com/office/drawing/2014/main" id="{9567D45C-4188-9CAC-1237-55CDBDD5B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94" y="2181426"/>
            <a:ext cx="3987642" cy="3997637"/>
          </a:xfrm>
          <a:prstGeom prst="rect">
            <a:avLst/>
          </a:prstGeom>
        </p:spPr>
      </p:pic>
      <p:pic>
        <p:nvPicPr>
          <p:cNvPr id="5" name="Grafik 4" descr="Ein Bild, das Elektronik, Schaltung, Elektronisches Bauteil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EA14A2B2-055E-CA52-CB59-62206C35B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907879" cy="3997831"/>
          </a:xfrm>
          <a:prstGeom prst="rect">
            <a:avLst/>
          </a:prstGeom>
        </p:spPr>
      </p:pic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5BC6B91A-5A90-F65E-F3DD-900B5336BC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344702B-77AB-D939-A241-23D4B74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6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932DF-0299-2477-13EC-0E546ADB4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ADF517-868A-23EB-684B-C4515A70E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90" y="1201754"/>
            <a:ext cx="7744259" cy="447230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49958-C1BE-E04B-2A74-B835D6E5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00A755A4-4AED-5554-501C-EF9B29107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13" name="Titel 8">
            <a:extLst>
              <a:ext uri="{FF2B5EF4-FFF2-40B4-BE49-F238E27FC236}">
                <a16:creationId xmlns:a16="http://schemas.microsoft.com/office/drawing/2014/main" id="{3D952355-86E4-3833-0E57-43FAD9C47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501549"/>
            <a:ext cx="3321804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 err="1">
                <a:solidFill>
                  <a:srgbClr val="FFFFFF"/>
                </a:solidFill>
              </a:rPr>
              <a:t>Requirement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Software and Hardware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Country </a:t>
            </a:r>
            <a:r>
              <a:rPr lang="de-DE" sz="1800" dirty="0" err="1">
                <a:solidFill>
                  <a:srgbClr val="FFFFFF"/>
                </a:solidFill>
              </a:rPr>
              <a:t>specifications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endParaRPr lang="de-DE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9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DD539-DD9D-B3D9-5EFE-4FAFE9AB9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634FEA-5E33-8817-D132-51702AAB8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0E079-D941-ABFC-7579-C892F058A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5FF106-6F67-046A-C6C2-6BB93A437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F898B3-4B13-35C4-22D9-9B8679F16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D5121C-97B4-704A-AF6D-B424EB0F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6ED5F925-B5C4-30D5-836F-0E5E77F61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7035C-5CD4-ECB5-6EBD-E01D4C4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6</a:t>
            </a:fld>
            <a:endParaRPr lang="de-DE"/>
          </a:p>
        </p:txBody>
      </p:sp>
      <p:pic>
        <p:nvPicPr>
          <p:cNvPr id="4" name="Grafik 3" descr="Ein Bild, das Text, Diagramm, Screenshot, parallel enthält.&#10;&#10;KI-generierte Inhalte können fehlerhaft sein.">
            <a:extLst>
              <a:ext uri="{FF2B5EF4-FFF2-40B4-BE49-F238E27FC236}">
                <a16:creationId xmlns:a16="http://schemas.microsoft.com/office/drawing/2014/main" id="{609F409C-59C2-7001-C107-FFAFF8D5E1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75" y="478712"/>
            <a:ext cx="6585679" cy="6245158"/>
          </a:xfrm>
          <a:prstGeom prst="rect">
            <a:avLst/>
          </a:prstGeom>
        </p:spPr>
      </p:pic>
      <p:sp>
        <p:nvSpPr>
          <p:cNvPr id="5" name="Titel 8">
            <a:extLst>
              <a:ext uri="{FF2B5EF4-FFF2-40B4-BE49-F238E27FC236}">
                <a16:creationId xmlns:a16="http://schemas.microsoft.com/office/drawing/2014/main" id="{BD0C372B-273B-FB6E-3C98-F9BACDBA4BE9}"/>
              </a:ext>
            </a:extLst>
          </p:cNvPr>
          <p:cNvSpPr txBox="1">
            <a:spLocks/>
          </p:cNvSpPr>
          <p:nvPr/>
        </p:nvSpPr>
        <p:spPr>
          <a:xfrm>
            <a:off x="587002" y="2501549"/>
            <a:ext cx="3321804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3600" dirty="0">
                <a:solidFill>
                  <a:srgbClr val="FFFFFF"/>
                </a:solidFill>
              </a:rPr>
              <a:t>BDD-Diagramm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Architecture </a:t>
            </a:r>
            <a:r>
              <a:rPr lang="de-DE" sz="1800" dirty="0" err="1">
                <a:solidFill>
                  <a:srgbClr val="FFFFFF"/>
                </a:solidFill>
              </a:rPr>
              <a:t>of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the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classes</a:t>
            </a:r>
            <a:endParaRPr lang="de-DE" sz="1800" dirty="0">
              <a:solidFill>
                <a:srgbClr val="FFFFFF"/>
              </a:solidFill>
            </a:endParaRPr>
          </a:p>
          <a:p>
            <a:pPr algn="l"/>
            <a:r>
              <a:rPr lang="de-DE" sz="1800" dirty="0">
                <a:solidFill>
                  <a:srgbClr val="FFFFFF"/>
                </a:solidFill>
              </a:rPr>
              <a:t>        - Hardware </a:t>
            </a:r>
            <a:r>
              <a:rPr lang="de-DE" sz="1800" dirty="0" err="1">
                <a:solidFill>
                  <a:srgbClr val="FFFFFF"/>
                </a:solidFill>
              </a:rPr>
              <a:t>interfaces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</a:t>
            </a:r>
            <a:endParaRPr lang="de-DE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51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D09F3-8174-93FD-39C3-ECDEC788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028BC9D-85E6-011D-6594-F143318B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81" y="48263"/>
            <a:ext cx="4867951" cy="6761044"/>
          </a:xfrm>
          <a:prstGeom prst="rect">
            <a:avLst/>
          </a:prstGeom>
        </p:spPr>
      </p:pic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79E0929B-720D-6C1C-A116-934CDDB8F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DA0AC0-2130-FB4E-6F91-4319188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3719-58F4-4110-9A68-A24B3B275802}" type="slidenum">
              <a:rPr lang="de-DE" smtClean="0"/>
              <a:t>7</a:t>
            </a:fld>
            <a:endParaRPr lang="de-DE"/>
          </a:p>
        </p:txBody>
      </p:sp>
      <p:sp>
        <p:nvSpPr>
          <p:cNvPr id="11" name="Titel 8">
            <a:extLst>
              <a:ext uri="{FF2B5EF4-FFF2-40B4-BE49-F238E27FC236}">
                <a16:creationId xmlns:a16="http://schemas.microsoft.com/office/drawing/2014/main" id="{610DDBEF-546E-FA24-FD14-88BA6E848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501549"/>
            <a:ext cx="3321804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rgbClr val="FFFFFF"/>
                </a:solidFill>
              </a:rPr>
              <a:t>Ablaufdiagramm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</a:t>
            </a:r>
            <a:endParaRPr lang="de-DE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06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E3CF61-3D60-600A-D2BC-6B399D01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Grafik 2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0EC60710-AD8A-C5BE-B9A1-7BF440000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39972"/>
            <a:ext cx="5433888" cy="6777626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BF886C-0F44-76B0-734A-298EE4C3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4B2B5E39-F305-D5D7-ED1D-62B0EE628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  <p:sp>
        <p:nvSpPr>
          <p:cNvPr id="8" name="Titel 8">
            <a:extLst>
              <a:ext uri="{FF2B5EF4-FFF2-40B4-BE49-F238E27FC236}">
                <a16:creationId xmlns:a16="http://schemas.microsoft.com/office/drawing/2014/main" id="{DC7212F1-DCC2-9296-0FD7-FCD65D758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501549"/>
            <a:ext cx="3321804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rgbClr val="FFFFFF"/>
                </a:solidFill>
              </a:rPr>
              <a:t>Main </a:t>
            </a:r>
            <a:r>
              <a:rPr lang="de-DE" sz="3600" dirty="0" err="1">
                <a:solidFill>
                  <a:srgbClr val="FFFFFF"/>
                </a:solidFill>
              </a:rPr>
              <a:t>function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Import I2C and Pin </a:t>
            </a:r>
            <a:r>
              <a:rPr lang="de-DE" sz="1800" dirty="0" err="1">
                <a:solidFill>
                  <a:srgbClr val="FFFFFF"/>
                </a:solidFill>
              </a:rPr>
              <a:t>modules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Import all </a:t>
            </a:r>
            <a:r>
              <a:rPr lang="de-DE" sz="1800" dirty="0" err="1">
                <a:solidFill>
                  <a:srgbClr val="FFFFFF"/>
                </a:solidFill>
              </a:rPr>
              <a:t>functions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Select </a:t>
            </a:r>
            <a:r>
              <a:rPr lang="de-DE" sz="1800" dirty="0" err="1">
                <a:solidFill>
                  <a:srgbClr val="FFFFFF"/>
                </a:solidFill>
              </a:rPr>
              <a:t>country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Create </a:t>
            </a:r>
            <a:r>
              <a:rPr lang="de-DE" sz="1800" dirty="0" err="1">
                <a:solidFill>
                  <a:srgbClr val="FFFFFF"/>
                </a:solidFill>
              </a:rPr>
              <a:t>objects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Select time</a:t>
            </a:r>
            <a:endParaRPr lang="de-DE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64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7C616-1A40-AB27-E015-68A12E18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9CBF544-ABCC-8C6A-C798-A985E1CA0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66" y="2501549"/>
            <a:ext cx="3218437" cy="3071906"/>
          </a:xfrm>
        </p:spPr>
        <p:txBody>
          <a:bodyPr anchor="t">
            <a:normAutofit/>
          </a:bodyPr>
          <a:lstStyle/>
          <a:p>
            <a:pPr algn="l"/>
            <a:r>
              <a:rPr lang="de-DE" sz="3600" dirty="0">
                <a:solidFill>
                  <a:srgbClr val="FFFFFF"/>
                </a:solidFill>
              </a:rPr>
              <a:t>Main </a:t>
            </a:r>
            <a:r>
              <a:rPr lang="de-DE" sz="3600" dirty="0" err="1">
                <a:solidFill>
                  <a:srgbClr val="FFFFFF"/>
                </a:solidFill>
              </a:rPr>
              <a:t>function</a:t>
            </a:r>
            <a:br>
              <a:rPr lang="de-DE" sz="3600" dirty="0">
                <a:solidFill>
                  <a:srgbClr val="FFFFFF"/>
                </a:solidFill>
              </a:rPr>
            </a:br>
            <a:br>
              <a:rPr lang="de-DE" sz="36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Day/Night Variable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Day/Night Mode </a:t>
            </a:r>
            <a:r>
              <a:rPr lang="de-DE" sz="1800" dirty="0" err="1">
                <a:solidFill>
                  <a:srgbClr val="FFFFFF"/>
                </a:solidFill>
              </a:rPr>
              <a:t>logic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</a:t>
            </a:r>
            <a:r>
              <a:rPr lang="de-DE" sz="1800" dirty="0" err="1">
                <a:solidFill>
                  <a:srgbClr val="FFFFFF"/>
                </a:solidFill>
              </a:rPr>
              <a:t>Pedestrian</a:t>
            </a:r>
            <a:r>
              <a:rPr lang="de-DE" sz="1800" dirty="0">
                <a:solidFill>
                  <a:srgbClr val="FFFFFF"/>
                </a:solidFill>
              </a:rPr>
              <a:t> Light </a:t>
            </a:r>
            <a:r>
              <a:rPr lang="de-DE" sz="1800" dirty="0" err="1">
                <a:solidFill>
                  <a:srgbClr val="FFFFFF"/>
                </a:solidFill>
              </a:rPr>
              <a:t>Logic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>
                <a:solidFill>
                  <a:srgbClr val="FFFFFF"/>
                </a:solidFill>
              </a:rPr>
              <a:t>        - Car Light </a:t>
            </a:r>
            <a:r>
              <a:rPr lang="de-DE" sz="1800" dirty="0" err="1">
                <a:solidFill>
                  <a:srgbClr val="FFFFFF"/>
                </a:solidFill>
              </a:rPr>
              <a:t>Logic</a:t>
            </a:r>
            <a:endParaRPr lang="de-DE" sz="3600" dirty="0">
              <a:solidFill>
                <a:srgbClr val="FFFFFF"/>
              </a:solidFill>
            </a:endParaRPr>
          </a:p>
        </p:txBody>
      </p:sp>
      <p:pic>
        <p:nvPicPr>
          <p:cNvPr id="3" name="Grafik 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1C84CACF-EBE7-AD1E-5762-CE06BE893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840" y="-17819"/>
            <a:ext cx="5898299" cy="683860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AA839E-C33A-0DC5-F899-F851B5A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4A63719-58F4-4110-9A68-A24B3B275802}" type="slidenum">
              <a:rPr lang="de-D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de-D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fik 6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72F37E3-EC00-ADB1-CF28-3EA45C684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0" y="0"/>
            <a:ext cx="1968230" cy="4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5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425</Words>
  <Application>Microsoft Office PowerPoint</Application>
  <PresentationFormat>Breitbild</PresentationFormat>
  <Paragraphs>94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   Embedded Systems   Fußgängerampel </vt:lpstr>
      <vt:lpstr>Schaltplan    </vt:lpstr>
      <vt:lpstr>Layout</vt:lpstr>
      <vt:lpstr>Fertige Ampel</vt:lpstr>
      <vt:lpstr>Requirement          - Software and Hardware          - Country specifications </vt:lpstr>
      <vt:lpstr>PowerPoint-Präsentation</vt:lpstr>
      <vt:lpstr>Ablaufdiagramm          </vt:lpstr>
      <vt:lpstr>Main function          - Import I2C and Pin modules         - Import all functions         - Select country         - Create objects         - Select time</vt:lpstr>
      <vt:lpstr>Main function          - Day/Night Variable         - Day/Night Mode logic         - Pedestrian Light Logic         - Car Light Logic</vt:lpstr>
      <vt:lpstr>Conversion test          - Mock machine class         - Binary to decimal         - Decimal to binary </vt:lpstr>
      <vt:lpstr>Tests          - test_alloff()         - test_switch_to_red         - test_switch_to_green         - test_switch_to_yellow         - test_set_state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Lasse Baier</dc:creator>
  <cp:lastModifiedBy>Lasse Baier</cp:lastModifiedBy>
  <cp:revision>9</cp:revision>
  <dcterms:created xsi:type="dcterms:W3CDTF">2025-02-22T13:35:17Z</dcterms:created>
  <dcterms:modified xsi:type="dcterms:W3CDTF">2025-02-23T20:53:11Z</dcterms:modified>
</cp:coreProperties>
</file>