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9" r:id="rId3"/>
    <p:sldId id="296" r:id="rId4"/>
    <p:sldId id="294" r:id="rId5"/>
    <p:sldId id="295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273D3-3201-FE55-4E24-DA55D8FBC9AD}" v="1925" dt="2021-11-17T14:49:01.680"/>
    <p1510:client id="{247B34E3-3FF1-28BA-8C55-13B5567E0057}" v="604" dt="2021-12-15T14:16:38.843"/>
    <p1510:client id="{493CA8B5-2FAB-1ED9-4D37-38DA75C88053}" v="1739" dt="2021-12-15T12:25:10.120"/>
    <p1510:client id="{4A9E529C-F0B1-845C-1B5C-4837FC6D59A4}" v="2592" dt="2021-09-29T12:22:51.273"/>
    <p1510:client id="{83DABE02-A381-8ACC-64C1-9BF5E17FC078}" v="470" dt="2022-01-12T13:26:59.913"/>
    <p1510:client id="{94705E60-3B69-4F5E-9899-0F4C6CE848FA}" v="33" dt="2021-09-28T14:05:13.226"/>
    <p1510:client id="{AA8F805F-39FC-0B09-492D-D665AD493A29}" v="1112" dt="2021-11-03T13:08:10.827"/>
    <p1510:client id="{B070F3A2-45C6-2976-76C4-FFBF63FDB7BA}" v="1114" dt="2021-10-13T13:02:26.178"/>
    <p1510:client id="{B7265E6D-5E13-4EFC-7C6D-38E3771FF656}" v="1242" dt="2021-11-03T15:05:43.510"/>
    <p1510:client id="{C6091CEC-A8FA-87A0-E0AE-07B6D36ABF64}" v="483" dt="2021-09-28T19:14:44.113"/>
    <p1510:client id="{DBA9FD06-40C0-6842-796E-3B7439105E7A}" v="33" dt="2021-11-19T08:32:36.955"/>
    <p1510:client id="{EF97B108-4377-5837-F63D-E9786EB0F6D8}" v="197" dt="2021-09-29T12:44:07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12/01/2022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12/01/2022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12/01/2022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5610" y="1797635"/>
            <a:ext cx="8820265" cy="2098226"/>
          </a:xfrm>
        </p:spPr>
        <p:txBody>
          <a:bodyPr rtlCol="0"/>
          <a:lstStyle/>
          <a:p>
            <a:r>
              <a:rPr lang="en-GB" sz="6000" dirty="0"/>
              <a:t>A Zoom filter for applause and laughter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Meeting 12.01.22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D42BCE-FF0A-4A01-A2CA-4EA19D6D1D4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we left 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CE5EB-6BCE-4CA3-A358-016677D97FEA}"/>
              </a:ext>
            </a:extLst>
          </p:cNvPr>
          <p:cNvSpPr txBox="1"/>
          <p:nvPr/>
        </p:nvSpPr>
        <p:spPr>
          <a:xfrm>
            <a:off x="805541" y="2129969"/>
            <a:ext cx="1663699" cy="298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Input Types</a:t>
            </a:r>
            <a:endParaRPr lang="en-US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(per meeting)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200" dirty="0"/>
              <a:t>Assume N participants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600" dirty="0"/>
              <a:t>Transc1</a:t>
            </a:r>
          </a:p>
          <a:p>
            <a:pPr marL="342900" indent="-342900">
              <a:buAutoNum type="arabicPeriod"/>
            </a:pPr>
            <a:r>
              <a:rPr lang="en-US" sz="1600" dirty="0"/>
              <a:t>Transc2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TranscN</a:t>
            </a:r>
            <a:endParaRPr lang="en-US" sz="1600"/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Audio1</a:t>
            </a:r>
          </a:p>
          <a:p>
            <a:pPr marL="342900" indent="-342900">
              <a:buAutoNum type="arabicPeriod"/>
            </a:pPr>
            <a:r>
              <a:rPr lang="en-US" sz="1600" dirty="0"/>
              <a:t>Audio2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AudioN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C4C4C-7951-4863-A78B-E937BA9EBEEE}"/>
              </a:ext>
            </a:extLst>
          </p:cNvPr>
          <p:cNvSpPr txBox="1"/>
          <p:nvPr/>
        </p:nvSpPr>
        <p:spPr>
          <a:xfrm>
            <a:off x="5314042" y="1558468"/>
            <a:ext cx="2461984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Hash-Map</a:t>
            </a:r>
          </a:p>
          <a:p>
            <a:r>
              <a:rPr lang="en-US" dirty="0"/>
              <a:t>&lt;audio path, preloaded audio&gt;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Saved as byte stream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Loaded into memory once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1A525B-FCE2-4D59-ACE2-752038ED657E}"/>
              </a:ext>
            </a:extLst>
          </p:cNvPr>
          <p:cNvSpPr txBox="1"/>
          <p:nvPr/>
        </p:nvSpPr>
        <p:spPr>
          <a:xfrm>
            <a:off x="5314042" y="3762824"/>
            <a:ext cx="243477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containing as many speech as laughter segments</a:t>
            </a:r>
          </a:p>
          <a:p>
            <a:pPr algn="ctr"/>
            <a:r>
              <a:rPr lang="en-US" i="1" dirty="0"/>
              <a:t>Shape:</a:t>
            </a:r>
            <a:endParaRPr lang="en-US" dirty="0"/>
          </a:p>
        </p:txBody>
      </p:sp>
      <p:graphicFrame>
        <p:nvGraphicFramePr>
          <p:cNvPr id="40" name="Table 243">
            <a:extLst>
              <a:ext uri="{FF2B5EF4-FFF2-40B4-BE49-F238E27FC236}">
                <a16:creationId xmlns:a16="http://schemas.microsoft.com/office/drawing/2014/main" id="{C5FDB1E5-7506-4E0A-96FE-9E7640939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6895"/>
              </p:ext>
            </p:extLst>
          </p:nvPr>
        </p:nvGraphicFramePr>
        <p:xfrm>
          <a:off x="3864428" y="4934857"/>
          <a:ext cx="510253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08">
                  <a:extLst>
                    <a:ext uri="{9D8B030D-6E8A-4147-A177-3AD203B41FA5}">
                      <a16:colId xmlns:a16="http://schemas.microsoft.com/office/drawing/2014/main" val="1648426460"/>
                    </a:ext>
                  </a:extLst>
                </a:gridCol>
                <a:gridCol w="1039409">
                  <a:extLst>
                    <a:ext uri="{9D8B030D-6E8A-4147-A177-3AD203B41FA5}">
                      <a16:colId xmlns:a16="http://schemas.microsoft.com/office/drawing/2014/main" val="3228736303"/>
                    </a:ext>
                  </a:extLst>
                </a:gridCol>
                <a:gridCol w="923534">
                  <a:extLst>
                    <a:ext uri="{9D8B030D-6E8A-4147-A177-3AD203B41FA5}">
                      <a16:colId xmlns:a16="http://schemas.microsoft.com/office/drawing/2014/main" val="306347663"/>
                    </a:ext>
                  </a:extLst>
                </a:gridCol>
                <a:gridCol w="1009774">
                  <a:extLst>
                    <a:ext uri="{9D8B030D-6E8A-4147-A177-3AD203B41FA5}">
                      <a16:colId xmlns:a16="http://schemas.microsoft.com/office/drawing/2014/main" val="614183599"/>
                    </a:ext>
                  </a:extLst>
                </a:gridCol>
                <a:gridCol w="713138">
                  <a:extLst>
                    <a:ext uri="{9D8B030D-6E8A-4147-A177-3AD203B41FA5}">
                      <a16:colId xmlns:a16="http://schemas.microsoft.com/office/drawing/2014/main" val="495422482"/>
                    </a:ext>
                  </a:extLst>
                </a:gridCol>
                <a:gridCol w="704869">
                  <a:extLst>
                    <a:ext uri="{9D8B030D-6E8A-4147-A177-3AD203B41FA5}">
                      <a16:colId xmlns:a16="http://schemas.microsoft.com/office/drawing/2014/main" val="197545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audio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6905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0213484-373A-43B4-B151-39C788655F45}"/>
              </a:ext>
            </a:extLst>
          </p:cNvPr>
          <p:cNvSpPr txBox="1"/>
          <p:nvPr/>
        </p:nvSpPr>
        <p:spPr>
          <a:xfrm>
            <a:off x="8443684" y="2293254"/>
            <a:ext cx="1972127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Object </a:t>
            </a:r>
          </a:p>
          <a:p>
            <a:r>
              <a:rPr lang="en-US" sz="1600" i="1" dirty="0"/>
              <a:t>customized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subsamples segments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Applies augmentations + transformations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outputs feature representation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0E5AD7-C639-4BF1-A606-4B62B97356DA}"/>
              </a:ext>
            </a:extLst>
          </p:cNvPr>
          <p:cNvSpPr txBox="1"/>
          <p:nvPr/>
        </p:nvSpPr>
        <p:spPr>
          <a:xfrm>
            <a:off x="10702470" y="2846610"/>
            <a:ext cx="1391556" cy="1375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Dataloader</a:t>
            </a:r>
            <a:endParaRPr lang="en-US"/>
          </a:p>
          <a:p>
            <a:r>
              <a:rPr lang="en-US" sz="1600" u="sng" dirty="0"/>
              <a:t>Inputs: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Dataset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Batch size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collate_fn</a:t>
            </a:r>
            <a:endParaRPr lang="en-US" sz="16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02F38E0-7FB6-475D-BCC5-1E6C3AEF23AB}"/>
              </a:ext>
            </a:extLst>
          </p:cNvPr>
          <p:cNvCxnSpPr/>
          <p:nvPr/>
        </p:nvCxnSpPr>
        <p:spPr>
          <a:xfrm>
            <a:off x="7768318" y="2615743"/>
            <a:ext cx="660400" cy="859973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B9F8F63-806A-47AF-8433-DE85A56311BB}"/>
              </a:ext>
            </a:extLst>
          </p:cNvPr>
          <p:cNvCxnSpPr>
            <a:cxnSpLocks/>
          </p:cNvCxnSpPr>
          <p:nvPr/>
        </p:nvCxnSpPr>
        <p:spPr>
          <a:xfrm flipV="1">
            <a:off x="7768318" y="3766000"/>
            <a:ext cx="660399" cy="573314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AD89CA-F1CC-42B4-93C1-30085F533172}"/>
              </a:ext>
            </a:extLst>
          </p:cNvPr>
          <p:cNvCxnSpPr/>
          <p:nvPr/>
        </p:nvCxnSpPr>
        <p:spPr>
          <a:xfrm flipV="1">
            <a:off x="10412638" y="3598184"/>
            <a:ext cx="288471" cy="1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5F6D671-F882-49B1-819B-60AF3A9F9940}"/>
              </a:ext>
            </a:extLst>
          </p:cNvPr>
          <p:cNvCxnSpPr>
            <a:cxnSpLocks/>
          </p:cNvCxnSpPr>
          <p:nvPr/>
        </p:nvCxnSpPr>
        <p:spPr>
          <a:xfrm>
            <a:off x="4411889" y="3414027"/>
            <a:ext cx="896256" cy="723902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C4ABE9B-A812-46FE-8540-4061A7A1879E}"/>
              </a:ext>
            </a:extLst>
          </p:cNvPr>
          <p:cNvCxnSpPr>
            <a:cxnSpLocks/>
          </p:cNvCxnSpPr>
          <p:nvPr/>
        </p:nvCxnSpPr>
        <p:spPr>
          <a:xfrm flipV="1">
            <a:off x="4411888" y="2541357"/>
            <a:ext cx="896256" cy="727527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373CDB-FC09-4FB7-942D-1B566D7C923C}"/>
              </a:ext>
            </a:extLst>
          </p:cNvPr>
          <p:cNvSpPr txBox="1"/>
          <p:nvPr/>
        </p:nvSpPr>
        <p:spPr>
          <a:xfrm>
            <a:off x="3046183" y="2792183"/>
            <a:ext cx="137341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Input Types</a:t>
            </a:r>
            <a:endParaRPr lang="en-US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(per datapoint)</a:t>
            </a:r>
            <a:endParaRPr lang="en-US" sz="14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 err="1"/>
              <a:t>Transc</a:t>
            </a:r>
          </a:p>
          <a:p>
            <a:pPr marL="342900" indent="-342900">
              <a:buAutoNum type="arabicPeriod"/>
            </a:pPr>
            <a:r>
              <a:rPr lang="en-US" sz="1600" dirty="0"/>
              <a:t>Audio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9093D-D11C-495A-90B5-115050170428}"/>
              </a:ext>
            </a:extLst>
          </p:cNvPr>
          <p:cNvCxnSpPr>
            <a:cxnSpLocks/>
          </p:cNvCxnSpPr>
          <p:nvPr/>
        </p:nvCxnSpPr>
        <p:spPr>
          <a:xfrm flipV="1">
            <a:off x="2466066" y="3335109"/>
            <a:ext cx="596899" cy="10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2BD40D-0E61-40F4-B828-6E28219B78CE}"/>
              </a:ext>
            </a:extLst>
          </p:cNvPr>
          <p:cNvSpPr txBox="1"/>
          <p:nvPr/>
        </p:nvSpPr>
        <p:spPr>
          <a:xfrm>
            <a:off x="2417990" y="2182131"/>
            <a:ext cx="1291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Treat as </a:t>
            </a:r>
            <a:br>
              <a:rPr lang="en-US" sz="1600" i="1" dirty="0"/>
            </a:br>
            <a:r>
              <a:rPr lang="en-US" sz="1600" i="1" dirty="0"/>
              <a:t>N datapoints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03EB970-9FE1-4564-B2C2-647B1940BB43}"/>
              </a:ext>
            </a:extLst>
          </p:cNvPr>
          <p:cNvSpPr/>
          <p:nvPr/>
        </p:nvSpPr>
        <p:spPr>
          <a:xfrm>
            <a:off x="6850172" y="1249404"/>
            <a:ext cx="1539118" cy="9346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by Gillick et al.</a:t>
            </a:r>
          </a:p>
        </p:txBody>
      </p:sp>
    </p:spTree>
    <p:extLst>
      <p:ext uri="{BB962C8B-B14F-4D97-AF65-F5344CB8AC3E}">
        <p14:creationId xmlns:p14="http://schemas.microsoft.com/office/powerpoint/2010/main" val="22098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E43-A049-4C82-95AD-9583688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A7E1-0EC7-4C30-97D0-E17216F7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17440 rows</a:t>
            </a:r>
          </a:p>
          <a:p>
            <a:pPr lvl="1" indent="-383540"/>
            <a:r>
              <a:rPr lang="en-US" i="0" dirty="0"/>
              <a:t>8720 laughter segments </a:t>
            </a:r>
          </a:p>
          <a:p>
            <a:pPr lvl="1" indent="-383540"/>
            <a:r>
              <a:rPr lang="en-US" i="0" dirty="0"/>
              <a:t>8720 speech segments </a:t>
            </a:r>
          </a:p>
          <a:p>
            <a:pPr lvl="2" indent="-383540"/>
            <a:r>
              <a:rPr lang="en-US" dirty="0"/>
              <a:t>Randomly chosen from remaining audio</a:t>
            </a:r>
          </a:p>
          <a:p>
            <a:pPr marL="383540" indent="-383540"/>
            <a:r>
              <a:rPr lang="en-US" dirty="0"/>
              <a:t>Would you exclude certain meetings to have whole meetings as evaluation data?</a:t>
            </a:r>
          </a:p>
          <a:p>
            <a:pPr marL="383540" indent="-383540"/>
            <a:r>
              <a:rPr lang="en-US" dirty="0"/>
              <a:t>Gillick et al. use a fixed subsample length of 1s</a:t>
            </a:r>
          </a:p>
          <a:p>
            <a:pPr lvl="1" indent="-383540"/>
            <a:r>
              <a:rPr lang="en-US" i="0" dirty="0"/>
              <a:t>Try different sample length </a:t>
            </a:r>
          </a:p>
        </p:txBody>
      </p:sp>
    </p:spTree>
    <p:extLst>
      <p:ext uri="{BB962C8B-B14F-4D97-AF65-F5344CB8AC3E}">
        <p14:creationId xmlns:p14="http://schemas.microsoft.com/office/powerpoint/2010/main" val="37938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139D-3725-41F9-B2F7-2687C42C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80BA-6F3D-4100-B1BE-AB15C4BB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iterations take a long time </a:t>
            </a:r>
            <a:endParaRPr lang="en-US"/>
          </a:p>
          <a:p>
            <a:pPr lvl="1" indent="-383540"/>
            <a:r>
              <a:rPr lang="en-US" i="0" dirty="0"/>
              <a:t>Only 30 batches in 2 hours </a:t>
            </a:r>
          </a:p>
          <a:p>
            <a:pPr lvl="2" indent="-383540"/>
            <a:r>
              <a:rPr lang="en-US" dirty="0"/>
              <a:t>Which equals 30*32 = 960 segments</a:t>
            </a:r>
          </a:p>
          <a:p>
            <a:pPr lvl="3" indent="-383540"/>
            <a:r>
              <a:rPr lang="en-US" i="0" dirty="0"/>
              <a:t>8s audio per minute</a:t>
            </a:r>
          </a:p>
          <a:p>
            <a:pPr marL="383540" indent="-383540"/>
            <a:r>
              <a:rPr lang="en-US" dirty="0"/>
              <a:t>Job is removed after 2 hours 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05956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411-9D43-4952-A840-34E22F2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0D4B-EB7B-4E57-A2B7-85416D9C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Correct Evaluation Method</a:t>
            </a:r>
          </a:p>
          <a:p>
            <a:pPr marL="383540" indent="-383540"/>
            <a:r>
              <a:rPr lang="en-US" dirty="0"/>
              <a:t>Create Data Pipeline</a:t>
            </a:r>
            <a:endParaRPr lang="en-US"/>
          </a:p>
          <a:p>
            <a:pPr marL="383540" indent="-383540"/>
            <a:r>
              <a:rPr lang="en-US" dirty="0"/>
              <a:t>Train Gillick et al.'s Model on ICSI (subset?)</a:t>
            </a:r>
          </a:p>
          <a:p>
            <a:pPr marL="383540" indent="-383540"/>
            <a:r>
              <a:rPr lang="en-US" dirty="0"/>
              <a:t>Train and evaluate more efficient models</a:t>
            </a:r>
            <a:endParaRPr lang="en-US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91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A Zoom filter for applause and laughter</vt:lpstr>
      <vt:lpstr>PowerPoint Presentation</vt:lpstr>
      <vt:lpstr>Dataframe </vt:lpstr>
      <vt:lpstr>Problem: Training speed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1878</cp:revision>
  <dcterms:created xsi:type="dcterms:W3CDTF">2021-09-28T14:03:09Z</dcterms:created>
  <dcterms:modified xsi:type="dcterms:W3CDTF">2022-01-12T15:12:07Z</dcterms:modified>
</cp:coreProperties>
</file>