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CA566EE-104D-4402-BA26-941E9C6A5760}" type="datetimeFigureOut">
              <a:rPr lang="en-US" smtClean="0"/>
              <a:t>1/1/2025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293295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566EE-104D-4402-BA26-941E9C6A5760}"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89279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A566EE-104D-4402-BA26-941E9C6A5760}"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4216323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A566EE-104D-4402-BA26-941E9C6A5760}"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2290603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566EE-104D-4402-BA26-941E9C6A5760}"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1023615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A566EE-104D-4402-BA26-941E9C6A5760}" type="datetimeFigureOut">
              <a:rPr lang="en-US" smtClean="0"/>
              <a:t>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1580348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A566EE-104D-4402-BA26-941E9C6A5760}" type="datetimeFigureOut">
              <a:rPr lang="en-US" smtClean="0"/>
              <a:t>1/1/2025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404317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CA566EE-104D-4402-BA26-941E9C6A5760}"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1987925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CA566EE-104D-4402-BA26-941E9C6A5760}"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2348332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566EE-104D-4402-BA26-941E9C6A5760}"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63775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566EE-104D-4402-BA26-941E9C6A5760}"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142520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566EE-104D-4402-BA26-941E9C6A5760}"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421825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A566EE-104D-4402-BA26-941E9C6A5760}"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27062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A566EE-104D-4402-BA26-941E9C6A5760}" type="datetimeFigureOut">
              <a:rPr lang="en-US" smtClean="0"/>
              <a:t>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6568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A566EE-104D-4402-BA26-941E9C6A5760}" type="datetimeFigureOut">
              <a:rPr lang="en-US" smtClean="0"/>
              <a:t>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216244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566EE-104D-4402-BA26-941E9C6A5760}" type="datetimeFigureOut">
              <a:rPr lang="en-US" smtClean="0"/>
              <a:t>1/1/2025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92535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566EE-104D-4402-BA26-941E9C6A5760}"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136514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566EE-104D-4402-BA26-941E9C6A5760}"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84A205-F3CE-4928-BF9C-344C6A8E5D4D}" type="slidenum">
              <a:rPr lang="en-US" smtClean="0"/>
              <a:t>‹#›</a:t>
            </a:fld>
            <a:endParaRPr lang="en-US"/>
          </a:p>
        </p:txBody>
      </p:sp>
    </p:spTree>
    <p:extLst>
      <p:ext uri="{BB962C8B-B14F-4D97-AF65-F5344CB8AC3E}">
        <p14:creationId xmlns:p14="http://schemas.microsoft.com/office/powerpoint/2010/main" val="97825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CA566EE-104D-4402-BA26-941E9C6A5760}" type="datetimeFigureOut">
              <a:rPr lang="en-US" smtClean="0"/>
              <a:t>1/1/2025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984A205-F3CE-4928-BF9C-344C6A8E5D4D}" type="slidenum">
              <a:rPr lang="en-US" smtClean="0"/>
              <a:t>‹#›</a:t>
            </a:fld>
            <a:endParaRPr lang="en-US"/>
          </a:p>
        </p:txBody>
      </p:sp>
    </p:spTree>
    <p:extLst>
      <p:ext uri="{BB962C8B-B14F-4D97-AF65-F5344CB8AC3E}">
        <p14:creationId xmlns:p14="http://schemas.microsoft.com/office/powerpoint/2010/main" val="216370946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B300-A5DC-7EF3-6C7E-2FF7AFCD9CD6}"/>
              </a:ext>
            </a:extLst>
          </p:cNvPr>
          <p:cNvSpPr>
            <a:spLocks noGrp="1"/>
          </p:cNvSpPr>
          <p:nvPr>
            <p:ph type="ctrTitle"/>
          </p:nvPr>
        </p:nvSpPr>
        <p:spPr>
          <a:xfrm>
            <a:off x="1633928" y="614987"/>
            <a:ext cx="8807060" cy="3195012"/>
          </a:xfrm>
        </p:spPr>
        <p:txBody>
          <a:bodyPr>
            <a:normAutofit fontScale="90000"/>
          </a:bodyPr>
          <a:lstStyle/>
          <a:p>
            <a:r>
              <a:rPr lang="en-US" sz="5400" b="1" dirty="0"/>
              <a:t>Using Genetic Algorithm to Categorize Delivery </a:t>
            </a:r>
            <a:r>
              <a:rPr lang="en-US" b="1" dirty="0"/>
              <a:t>T</a:t>
            </a:r>
            <a:r>
              <a:rPr lang="en-US" sz="5400" b="1" dirty="0"/>
              <a:t>rips and Assign </a:t>
            </a:r>
            <a:r>
              <a:rPr lang="en-US" b="1" dirty="0"/>
              <a:t>I</a:t>
            </a:r>
            <a:r>
              <a:rPr lang="en-US" sz="5400" b="1" dirty="0"/>
              <a:t>tems to Trucks</a:t>
            </a:r>
          </a:p>
        </p:txBody>
      </p:sp>
      <p:sp>
        <p:nvSpPr>
          <p:cNvPr id="3" name="Subtitle 2">
            <a:extLst>
              <a:ext uri="{FF2B5EF4-FFF2-40B4-BE49-F238E27FC236}">
                <a16:creationId xmlns:a16="http://schemas.microsoft.com/office/drawing/2014/main" id="{4873E8D1-E6E0-E842-6307-4CB413DA8D35}"/>
              </a:ext>
            </a:extLst>
          </p:cNvPr>
          <p:cNvSpPr>
            <a:spLocks noGrp="1"/>
          </p:cNvSpPr>
          <p:nvPr>
            <p:ph type="subTitle" idx="1"/>
          </p:nvPr>
        </p:nvSpPr>
        <p:spPr>
          <a:xfrm>
            <a:off x="1751012" y="4871415"/>
            <a:ext cx="8689976" cy="1371599"/>
          </a:xfrm>
        </p:spPr>
        <p:txBody>
          <a:bodyPr>
            <a:normAutofit/>
          </a:bodyPr>
          <a:lstStyle/>
          <a:p>
            <a:r>
              <a:rPr lang="en-US" sz="3200" b="1" dirty="0">
                <a:solidFill>
                  <a:schemeClr val="tx1"/>
                </a:solidFill>
              </a:rPr>
              <a:t>Miracle Kwabla lassey</a:t>
            </a:r>
          </a:p>
          <a:p>
            <a:r>
              <a:rPr lang="en-US" sz="3200" b="1" dirty="0">
                <a:solidFill>
                  <a:schemeClr val="tx1"/>
                </a:solidFill>
              </a:rPr>
              <a:t>Industrial Engineering, ms</a:t>
            </a:r>
          </a:p>
        </p:txBody>
      </p:sp>
    </p:spTree>
    <p:extLst>
      <p:ext uri="{BB962C8B-B14F-4D97-AF65-F5344CB8AC3E}">
        <p14:creationId xmlns:p14="http://schemas.microsoft.com/office/powerpoint/2010/main" val="393125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DF1F3-B0B3-4BDD-68DE-6F0D3084FF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9BA63-1D16-4D70-B82C-6030892A1685}"/>
              </a:ext>
            </a:extLst>
          </p:cNvPr>
          <p:cNvSpPr>
            <a:spLocks noGrp="1"/>
          </p:cNvSpPr>
          <p:nvPr>
            <p:ph type="title"/>
          </p:nvPr>
        </p:nvSpPr>
        <p:spPr>
          <a:xfrm>
            <a:off x="449706" y="584616"/>
            <a:ext cx="11617376" cy="1096016"/>
          </a:xfrm>
        </p:spPr>
        <p:txBody>
          <a:bodyPr/>
          <a:lstStyle/>
          <a:p>
            <a:r>
              <a:rPr lang="en-US" dirty="0"/>
              <a:t>Results and Evaluation</a:t>
            </a:r>
          </a:p>
        </p:txBody>
      </p:sp>
      <p:sp>
        <p:nvSpPr>
          <p:cNvPr id="3" name="Content Placeholder 2">
            <a:extLst>
              <a:ext uri="{FF2B5EF4-FFF2-40B4-BE49-F238E27FC236}">
                <a16:creationId xmlns:a16="http://schemas.microsoft.com/office/drawing/2014/main" id="{D5708128-8C59-7F65-5373-20F75826FA6F}"/>
              </a:ext>
            </a:extLst>
          </p:cNvPr>
          <p:cNvSpPr>
            <a:spLocks noGrp="1"/>
          </p:cNvSpPr>
          <p:nvPr>
            <p:ph idx="1"/>
          </p:nvPr>
        </p:nvSpPr>
        <p:spPr>
          <a:xfrm>
            <a:off x="449706" y="1680632"/>
            <a:ext cx="11617376" cy="4885060"/>
          </a:xfrm>
        </p:spPr>
        <p:txBody>
          <a:bodyPr/>
          <a:lstStyle/>
          <a:p>
            <a:pPr marL="0" indent="0">
              <a:buNone/>
            </a:pPr>
            <a:r>
              <a:rPr lang="en-US" b="1" dirty="0">
                <a:solidFill>
                  <a:schemeClr val="tx1"/>
                </a:solidFill>
              </a:rPr>
              <a:t>Parameter calibration with large order dataset (4635 items)</a:t>
            </a:r>
          </a:p>
          <a:p>
            <a:pPr marL="0" indent="0">
              <a:buNone/>
            </a:pPr>
            <a:endParaRPr lang="en-US" b="1"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Since different combinations of the parameters resulted in the same output, we conclude the optimal solution is achieved with a total of 559 trucks (</a:t>
            </a:r>
            <a:r>
              <a:rPr lang="en-US" dirty="0" err="1">
                <a:solidFill>
                  <a:schemeClr val="tx1"/>
                </a:solidFill>
              </a:rPr>
              <a:t>truck_type</a:t>
            </a:r>
            <a:r>
              <a:rPr lang="en-US" dirty="0">
                <a:solidFill>
                  <a:schemeClr val="tx1"/>
                </a:solidFill>
              </a:rPr>
              <a:t> ‘1’: 549, </a:t>
            </a:r>
            <a:r>
              <a:rPr lang="en-US" dirty="0" err="1">
                <a:solidFill>
                  <a:schemeClr val="tx1"/>
                </a:solidFill>
              </a:rPr>
              <a:t>truck_type</a:t>
            </a:r>
            <a:r>
              <a:rPr lang="en-US" dirty="0">
                <a:solidFill>
                  <a:schemeClr val="tx1"/>
                </a:solidFill>
              </a:rPr>
              <a:t> ‘2’: 4, </a:t>
            </a:r>
            <a:r>
              <a:rPr lang="en-US" dirty="0" err="1">
                <a:solidFill>
                  <a:schemeClr val="tx1"/>
                </a:solidFill>
              </a:rPr>
              <a:t>truck_type</a:t>
            </a:r>
            <a:r>
              <a:rPr lang="en-US" dirty="0">
                <a:solidFill>
                  <a:schemeClr val="tx1"/>
                </a:solidFill>
              </a:rPr>
              <a:t> ‘3’: 4) at a total transportation cost of 2198577.34 for the large order dataset of 4635 items and a total of 3 trucks (</a:t>
            </a:r>
            <a:r>
              <a:rPr lang="en-US" dirty="0" err="1">
                <a:solidFill>
                  <a:schemeClr val="tx1"/>
                </a:solidFill>
              </a:rPr>
              <a:t>truck_type</a:t>
            </a:r>
            <a:r>
              <a:rPr lang="en-US" dirty="0">
                <a:solidFill>
                  <a:schemeClr val="tx1"/>
                </a:solidFill>
              </a:rPr>
              <a:t> ‘1’: 2, </a:t>
            </a:r>
            <a:r>
              <a:rPr lang="en-US" dirty="0" err="1">
                <a:solidFill>
                  <a:schemeClr val="tx1"/>
                </a:solidFill>
              </a:rPr>
              <a:t>truck_type</a:t>
            </a:r>
            <a:r>
              <a:rPr lang="en-US" dirty="0">
                <a:solidFill>
                  <a:schemeClr val="tx1"/>
                </a:solidFill>
              </a:rPr>
              <a:t> ‘2’: 1) for the small order dataset of 10 items.</a:t>
            </a:r>
          </a:p>
          <a:p>
            <a:pPr marL="0" indent="0">
              <a:buNone/>
            </a:pPr>
            <a:endParaRPr lang="en-US" dirty="0">
              <a:solidFill>
                <a:schemeClr val="tx1"/>
              </a:solidFill>
            </a:endParaRPr>
          </a:p>
        </p:txBody>
      </p:sp>
      <p:pic>
        <p:nvPicPr>
          <p:cNvPr id="5" name="Picture 4">
            <a:extLst>
              <a:ext uri="{FF2B5EF4-FFF2-40B4-BE49-F238E27FC236}">
                <a16:creationId xmlns:a16="http://schemas.microsoft.com/office/drawing/2014/main" id="{1C355EF7-BCB2-2956-5954-F672BB83FA7F}"/>
              </a:ext>
            </a:extLst>
          </p:cNvPr>
          <p:cNvPicPr>
            <a:picLocks noChangeAspect="1"/>
          </p:cNvPicPr>
          <p:nvPr/>
        </p:nvPicPr>
        <p:blipFill>
          <a:blip r:embed="rId2"/>
          <a:stretch>
            <a:fillRect/>
          </a:stretch>
        </p:blipFill>
        <p:spPr>
          <a:xfrm>
            <a:off x="974361" y="2199112"/>
            <a:ext cx="8391525" cy="1924050"/>
          </a:xfrm>
          <a:prstGeom prst="rect">
            <a:avLst/>
          </a:prstGeom>
        </p:spPr>
      </p:pic>
    </p:spTree>
    <p:extLst>
      <p:ext uri="{BB962C8B-B14F-4D97-AF65-F5344CB8AC3E}">
        <p14:creationId xmlns:p14="http://schemas.microsoft.com/office/powerpoint/2010/main" val="95100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FF6-1334-1E6C-EB9B-192BA174BDBA}"/>
              </a:ext>
            </a:extLst>
          </p:cNvPr>
          <p:cNvSpPr>
            <a:spLocks noGrp="1"/>
          </p:cNvSpPr>
          <p:nvPr>
            <p:ph type="ctrTitle"/>
          </p:nvPr>
        </p:nvSpPr>
        <p:spPr>
          <a:xfrm>
            <a:off x="974361" y="1424066"/>
            <a:ext cx="9006252" cy="3353315"/>
          </a:xfrm>
        </p:spPr>
        <p:txBody>
          <a:bodyPr/>
          <a:lstStyle/>
          <a:p>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solidFill>
                  <a:schemeClr val="bg1"/>
                </a:solidFill>
                <a:latin typeface="+mn-lt"/>
                <a:ea typeface="+mn-ea"/>
                <a:cs typeface="+mn-cs"/>
              </a:rPr>
              <a:t>Reference</a:t>
            </a:r>
            <a:br>
              <a:rPr lang="en-US" sz="1800" dirty="0">
                <a:solidFill>
                  <a:schemeClr val="bg1"/>
                </a:solidFill>
                <a:latin typeface="+mn-lt"/>
                <a:ea typeface="+mn-ea"/>
                <a:cs typeface="+mn-cs"/>
              </a:rPr>
            </a:br>
            <a:br>
              <a:rPr lang="en-US" sz="1800" dirty="0">
                <a:solidFill>
                  <a:schemeClr val="bg1"/>
                </a:solidFill>
                <a:latin typeface="+mn-lt"/>
                <a:ea typeface="+mn-ea"/>
                <a:cs typeface="+mn-cs"/>
              </a:rPr>
            </a:br>
            <a:r>
              <a:rPr lang="en-US" sz="1800" dirty="0">
                <a:solidFill>
                  <a:schemeClr val="bg1"/>
                </a:solidFill>
                <a:latin typeface="+mn-lt"/>
                <a:ea typeface="+mn-ea"/>
                <a:cs typeface="+mn-cs"/>
              </a:rPr>
              <a:t>Lassey, M.K. (2024) item truck assignment using genetic algorithm. Available at: https://www.kaggle.com/code/miraclelassey/item-truck-assignment-using-genetic-algorithm (Accessed: 24 December 2024).</a:t>
            </a:r>
            <a:br>
              <a:rPr lang="en-US" sz="1800" dirty="0">
                <a:solidFill>
                  <a:schemeClr val="bg1"/>
                </a:solidFill>
                <a:latin typeface="+mn-lt"/>
                <a:ea typeface="+mn-ea"/>
                <a:cs typeface="+mn-cs"/>
              </a:rPr>
            </a:br>
            <a:br>
              <a:rPr lang="en-US" sz="1800" dirty="0">
                <a:solidFill>
                  <a:schemeClr val="bg1"/>
                </a:solidFill>
                <a:latin typeface="+mn-lt"/>
                <a:ea typeface="+mn-ea"/>
                <a:cs typeface="+mn-cs"/>
              </a:rPr>
            </a:br>
            <a:r>
              <a:rPr lang="en-US" sz="1800" dirty="0">
                <a:solidFill>
                  <a:schemeClr val="bg1"/>
                </a:solidFill>
                <a:latin typeface="+mn-lt"/>
                <a:ea typeface="+mn-ea"/>
                <a:cs typeface="+mn-cs"/>
              </a:rPr>
              <a:t>🧭 Large-Scale Route Optimization (2024). Available at: https://www.kaggle.com/datasets/mexwell/large-scale-route-optimization (Accessed: 24 December 2024).</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28F6B9C0-9530-5D66-5328-219F3D27754A}"/>
              </a:ext>
            </a:extLst>
          </p:cNvPr>
          <p:cNvSpPr>
            <a:spLocks noGrp="1"/>
          </p:cNvSpPr>
          <p:nvPr>
            <p:ph type="subTitle" idx="1"/>
          </p:nvPr>
        </p:nvSpPr>
        <p:spPr/>
        <p:txBody>
          <a:bodyPr>
            <a:normAutofit lnSpcReduction="10000"/>
          </a:bodyPr>
          <a:lstStyle/>
          <a:p>
            <a:r>
              <a:rPr lang="en-US" sz="5400" cap="none" dirty="0">
                <a:solidFill>
                  <a:schemeClr val="bg1"/>
                </a:solidFill>
              </a:rPr>
              <a:t>Thank You!</a:t>
            </a:r>
          </a:p>
        </p:txBody>
      </p:sp>
    </p:spTree>
    <p:extLst>
      <p:ext uri="{BB962C8B-B14F-4D97-AF65-F5344CB8AC3E}">
        <p14:creationId xmlns:p14="http://schemas.microsoft.com/office/powerpoint/2010/main" val="267743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9873-FB34-29B5-BB1F-1FCB725F7232}"/>
              </a:ext>
            </a:extLst>
          </p:cNvPr>
          <p:cNvSpPr>
            <a:spLocks noGrp="1"/>
          </p:cNvSpPr>
          <p:nvPr>
            <p:ph type="title"/>
          </p:nvPr>
        </p:nvSpPr>
        <p:spPr>
          <a:xfrm>
            <a:off x="913775" y="618518"/>
            <a:ext cx="10364451" cy="970440"/>
          </a:xfrm>
        </p:spPr>
        <p:txBody>
          <a:bodyPr>
            <a:normAutofit/>
          </a:bodyPr>
          <a:lstStyle/>
          <a:p>
            <a:r>
              <a:rPr lang="en-US" b="1" dirty="0">
                <a:solidFill>
                  <a:srgbClr val="202124"/>
                </a:solidFill>
                <a:latin typeface="zeitung"/>
              </a:rPr>
              <a:t>Introduction: Problem statement and Dataset</a:t>
            </a:r>
            <a:endParaRPr lang="en-US" dirty="0"/>
          </a:p>
        </p:txBody>
      </p:sp>
      <p:sp>
        <p:nvSpPr>
          <p:cNvPr id="3" name="Content Placeholder 2">
            <a:extLst>
              <a:ext uri="{FF2B5EF4-FFF2-40B4-BE49-F238E27FC236}">
                <a16:creationId xmlns:a16="http://schemas.microsoft.com/office/drawing/2014/main" id="{45AC2AA1-98C4-2951-736A-D95FED1B4C27}"/>
              </a:ext>
            </a:extLst>
          </p:cNvPr>
          <p:cNvSpPr>
            <a:spLocks noGrp="1"/>
          </p:cNvSpPr>
          <p:nvPr>
            <p:ph sz="quarter" idx="13"/>
          </p:nvPr>
        </p:nvSpPr>
        <p:spPr>
          <a:xfrm>
            <a:off x="1167982" y="2138232"/>
            <a:ext cx="10364451" cy="4365712"/>
          </a:xfrm>
        </p:spPr>
        <p:txBody>
          <a:bodyPr/>
          <a:lstStyle/>
          <a:p>
            <a:pPr marL="0" indent="0">
              <a:buNone/>
            </a:pPr>
            <a:r>
              <a:rPr lang="en-US" sz="2400" b="1" i="0" dirty="0">
                <a:solidFill>
                  <a:srgbClr val="202124"/>
                </a:solidFill>
                <a:effectLst/>
                <a:latin typeface="Inter"/>
              </a:rPr>
              <a:t>Large-Scale Route Optimization - A Real-World Scenario</a:t>
            </a:r>
            <a:endParaRPr lang="en-US" sz="2400" b="1" i="0" cap="none" dirty="0">
              <a:solidFill>
                <a:srgbClr val="3C4043"/>
              </a:solidFill>
              <a:effectLst/>
              <a:latin typeface="Inter"/>
            </a:endParaRPr>
          </a:p>
          <a:p>
            <a:pPr marL="0" indent="0" algn="just">
              <a:buNone/>
            </a:pPr>
            <a:r>
              <a:rPr lang="en-US" cap="none" dirty="0">
                <a:solidFill>
                  <a:srgbClr val="3C4043"/>
                </a:solidFill>
                <a:latin typeface="Inter"/>
              </a:rPr>
              <a:t>A manufacturing company has warehouses in different locations and when </a:t>
            </a:r>
            <a:r>
              <a:rPr lang="en-US" b="0" i="0" cap="none" dirty="0">
                <a:solidFill>
                  <a:srgbClr val="3C4043"/>
                </a:solidFill>
                <a:effectLst/>
                <a:latin typeface="Inter"/>
              </a:rPr>
              <a:t>they receive orders from their clients, a planner need to plan the item-to-truck assignment for order delivery. </a:t>
            </a:r>
            <a:r>
              <a:rPr lang="en-US" cap="none" dirty="0">
                <a:solidFill>
                  <a:srgbClr val="3C4043"/>
                </a:solidFill>
                <a:latin typeface="Inter"/>
              </a:rPr>
              <a:t>A</a:t>
            </a:r>
            <a:r>
              <a:rPr lang="en-US" b="0" i="0" cap="none" dirty="0">
                <a:solidFill>
                  <a:srgbClr val="3C4043"/>
                </a:solidFill>
                <a:effectLst/>
                <a:latin typeface="Inter"/>
              </a:rPr>
              <a:t> delivery assignment has its associated cost determined by the type of the assigned delivery truck and the corresponding travelling distance. the optimization objective here is to minimize the overall delivery cost.</a:t>
            </a:r>
          </a:p>
          <a:p>
            <a:pPr marL="0" indent="0" algn="just">
              <a:buNone/>
            </a:pPr>
            <a:r>
              <a:rPr lang="en-US" sz="2400" b="1" cap="none" dirty="0">
                <a:solidFill>
                  <a:srgbClr val="3C4043"/>
                </a:solidFill>
                <a:latin typeface="Inter"/>
              </a:rPr>
              <a:t>Example input: order small</a:t>
            </a:r>
          </a:p>
          <a:p>
            <a:pPr marL="0" indent="0" algn="just">
              <a:buNone/>
            </a:pPr>
            <a:endParaRPr lang="en-US" cap="none" dirty="0">
              <a:solidFill>
                <a:srgbClr val="3C4043"/>
              </a:solidFill>
              <a:latin typeface="Inter"/>
            </a:endParaRPr>
          </a:p>
          <a:p>
            <a:pPr marL="0" indent="0" algn="just">
              <a:buNone/>
            </a:pPr>
            <a:endParaRPr lang="en-US" cap="none" dirty="0">
              <a:solidFill>
                <a:srgbClr val="3C4043"/>
              </a:solidFill>
              <a:latin typeface="Inter"/>
            </a:endParaRPr>
          </a:p>
          <a:p>
            <a:pPr marL="0" indent="0" algn="just">
              <a:buNone/>
            </a:pPr>
            <a:endParaRPr lang="en-US" cap="none" dirty="0"/>
          </a:p>
        </p:txBody>
      </p:sp>
      <p:pic>
        <p:nvPicPr>
          <p:cNvPr id="8" name="Picture 7">
            <a:extLst>
              <a:ext uri="{FF2B5EF4-FFF2-40B4-BE49-F238E27FC236}">
                <a16:creationId xmlns:a16="http://schemas.microsoft.com/office/drawing/2014/main" id="{9314BF3B-DA89-9C65-4F7C-9C8F44625877}"/>
              </a:ext>
            </a:extLst>
          </p:cNvPr>
          <p:cNvPicPr>
            <a:picLocks noChangeAspect="1"/>
          </p:cNvPicPr>
          <p:nvPr/>
        </p:nvPicPr>
        <p:blipFill>
          <a:blip r:embed="rId2"/>
          <a:stretch>
            <a:fillRect/>
          </a:stretch>
        </p:blipFill>
        <p:spPr>
          <a:xfrm>
            <a:off x="1970661" y="4321088"/>
            <a:ext cx="8250678" cy="2536912"/>
          </a:xfrm>
          <a:prstGeom prst="rect">
            <a:avLst/>
          </a:prstGeom>
        </p:spPr>
      </p:pic>
    </p:spTree>
    <p:extLst>
      <p:ext uri="{BB962C8B-B14F-4D97-AF65-F5344CB8AC3E}">
        <p14:creationId xmlns:p14="http://schemas.microsoft.com/office/powerpoint/2010/main" val="329905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82B0-5428-9DF2-222F-97B2994046EB}"/>
              </a:ext>
            </a:extLst>
          </p:cNvPr>
          <p:cNvSpPr>
            <a:spLocks noGrp="1"/>
          </p:cNvSpPr>
          <p:nvPr>
            <p:ph type="title"/>
          </p:nvPr>
        </p:nvSpPr>
        <p:spPr/>
        <p:txBody>
          <a:bodyPr/>
          <a:lstStyle/>
          <a:p>
            <a:r>
              <a:rPr lang="en-US" dirty="0"/>
              <a:t>Example Input(small data): Distance and Trucks	</a:t>
            </a:r>
          </a:p>
        </p:txBody>
      </p:sp>
      <p:pic>
        <p:nvPicPr>
          <p:cNvPr id="9" name="Picture 8">
            <a:extLst>
              <a:ext uri="{FF2B5EF4-FFF2-40B4-BE49-F238E27FC236}">
                <a16:creationId xmlns:a16="http://schemas.microsoft.com/office/drawing/2014/main" id="{4055D2CC-F8F8-0880-FF79-1DCC92E58B25}"/>
              </a:ext>
            </a:extLst>
          </p:cNvPr>
          <p:cNvPicPr>
            <a:picLocks noChangeAspect="1"/>
          </p:cNvPicPr>
          <p:nvPr/>
        </p:nvPicPr>
        <p:blipFill>
          <a:blip r:embed="rId2"/>
          <a:stretch>
            <a:fillRect/>
          </a:stretch>
        </p:blipFill>
        <p:spPr>
          <a:xfrm>
            <a:off x="3310419" y="4350807"/>
            <a:ext cx="6208336" cy="1854615"/>
          </a:xfrm>
          <a:prstGeom prst="rect">
            <a:avLst/>
          </a:prstGeom>
        </p:spPr>
      </p:pic>
      <p:pic>
        <p:nvPicPr>
          <p:cNvPr id="17" name="Content Placeholder 16">
            <a:extLst>
              <a:ext uri="{FF2B5EF4-FFF2-40B4-BE49-F238E27FC236}">
                <a16:creationId xmlns:a16="http://schemas.microsoft.com/office/drawing/2014/main" id="{99919090-5667-BAF8-AA62-2742749F79C2}"/>
              </a:ext>
            </a:extLst>
          </p:cNvPr>
          <p:cNvPicPr>
            <a:picLocks noGrp="1" noChangeAspect="1"/>
          </p:cNvPicPr>
          <p:nvPr>
            <p:ph idx="1"/>
          </p:nvPr>
        </p:nvPicPr>
        <p:blipFill>
          <a:blip r:embed="rId3"/>
          <a:stretch>
            <a:fillRect/>
          </a:stretch>
        </p:blipFill>
        <p:spPr>
          <a:xfrm>
            <a:off x="3190496" y="2507193"/>
            <a:ext cx="6208337" cy="1617298"/>
          </a:xfrm>
        </p:spPr>
      </p:pic>
    </p:spTree>
    <p:extLst>
      <p:ext uri="{BB962C8B-B14F-4D97-AF65-F5344CB8AC3E}">
        <p14:creationId xmlns:p14="http://schemas.microsoft.com/office/powerpoint/2010/main" val="218556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CC33-5515-7BB5-4EDF-6C7E942074CB}"/>
              </a:ext>
            </a:extLst>
          </p:cNvPr>
          <p:cNvSpPr>
            <a:spLocks noGrp="1"/>
          </p:cNvSpPr>
          <p:nvPr>
            <p:ph type="title"/>
          </p:nvPr>
        </p:nvSpPr>
        <p:spPr/>
        <p:txBody>
          <a:bodyPr/>
          <a:lstStyle/>
          <a:p>
            <a:r>
              <a:rPr lang="en-US" dirty="0"/>
              <a:t>The Algorithm: Genetic Algorithm		</a:t>
            </a:r>
          </a:p>
        </p:txBody>
      </p:sp>
      <p:sp>
        <p:nvSpPr>
          <p:cNvPr id="3" name="Content Placeholder 2">
            <a:extLst>
              <a:ext uri="{FF2B5EF4-FFF2-40B4-BE49-F238E27FC236}">
                <a16:creationId xmlns:a16="http://schemas.microsoft.com/office/drawing/2014/main" id="{5AE1EF76-DDFC-4AA7-6ABA-D6BBD0412E16}"/>
              </a:ext>
            </a:extLst>
          </p:cNvPr>
          <p:cNvSpPr>
            <a:spLocks noGrp="1"/>
          </p:cNvSpPr>
          <p:nvPr>
            <p:ph idx="1"/>
          </p:nvPr>
        </p:nvSpPr>
        <p:spPr>
          <a:xfrm>
            <a:off x="549640" y="2229508"/>
            <a:ext cx="11092720" cy="4630226"/>
          </a:xfrm>
        </p:spPr>
        <p:txBody>
          <a:bodyPr/>
          <a:lstStyle/>
          <a:p>
            <a:pPr marL="0" indent="0">
              <a:buNone/>
            </a:pPr>
            <a:r>
              <a:rPr lang="en-US" dirty="0">
                <a:solidFill>
                  <a:schemeClr val="tx1"/>
                </a:solidFill>
              </a:rPr>
              <a:t>The algorithm categorizes all the items to be transported from same source (eg. City_61) to same destination (eg. City_54) as a single trip with a unique trip_id (eg. trip_1). Genetic algorithm is used to assign suitable trucks to each trip to meets trips requirement in order to minimize total transportation cost as much as possible.</a:t>
            </a:r>
          </a:p>
          <a:p>
            <a:pPr marL="0" indent="0">
              <a:buNone/>
            </a:pPr>
            <a:r>
              <a:rPr lang="en-US" dirty="0">
                <a:solidFill>
                  <a:schemeClr val="tx1"/>
                </a:solidFill>
              </a:rPr>
              <a:t>Inputs: orders, distance and trucks</a:t>
            </a:r>
          </a:p>
          <a:p>
            <a:pPr marL="0" indent="0">
              <a:buNone/>
            </a:pPr>
            <a:r>
              <a:rPr lang="en-US" i="1" dirty="0">
                <a:solidFill>
                  <a:schemeClr val="tx1"/>
                </a:solidFill>
              </a:rPr>
              <a:t>Orders</a:t>
            </a:r>
            <a:r>
              <a:rPr lang="en-US" dirty="0">
                <a:solidFill>
                  <a:schemeClr val="tx1"/>
                </a:solidFill>
              </a:rPr>
              <a:t>: contains set of items to be delivered with unique item IDs, area (m2) and weight (kg)</a:t>
            </a:r>
          </a:p>
          <a:p>
            <a:pPr marL="0" indent="0">
              <a:buNone/>
            </a:pPr>
            <a:r>
              <a:rPr lang="en-US" i="1" dirty="0">
                <a:solidFill>
                  <a:schemeClr val="tx1"/>
                </a:solidFill>
              </a:rPr>
              <a:t>Distance</a:t>
            </a:r>
            <a:r>
              <a:rPr lang="en-US" dirty="0">
                <a:solidFill>
                  <a:schemeClr val="tx1"/>
                </a:solidFill>
              </a:rPr>
              <a:t>: pair of distances between sources and destinations in m.</a:t>
            </a:r>
          </a:p>
          <a:p>
            <a:pPr marL="0" indent="0">
              <a:buNone/>
            </a:pPr>
            <a:r>
              <a:rPr lang="en-US" i="1" dirty="0">
                <a:solidFill>
                  <a:schemeClr val="tx1"/>
                </a:solidFill>
              </a:rPr>
              <a:t>Trucks</a:t>
            </a:r>
            <a:r>
              <a:rPr lang="en-US" dirty="0">
                <a:solidFill>
                  <a:schemeClr val="tx1"/>
                </a:solidFill>
              </a:rPr>
              <a:t>: contains different truck types (eg. ‘1’, ‘2’, ‘3’) with their respective area (40.25, 30.25, 20.93) and weight capacity (10000, 5000, 2000)and cost per m (0.003, 0.002, 0.001).</a:t>
            </a:r>
          </a:p>
          <a:p>
            <a:pPr marL="0" indent="0">
              <a:buNone/>
            </a:pPr>
            <a:r>
              <a:rPr lang="en-US" b="1" dirty="0">
                <a:solidFill>
                  <a:schemeClr val="tx1"/>
                </a:solidFill>
              </a:rPr>
              <a:t>Population</a:t>
            </a:r>
          </a:p>
          <a:p>
            <a:pPr marL="0" indent="0">
              <a:buNone/>
            </a:pPr>
            <a:r>
              <a:rPr lang="en-US" dirty="0">
                <a:solidFill>
                  <a:schemeClr val="tx1"/>
                </a:solidFill>
              </a:rPr>
              <a:t>The algorithm stores every trip as trip_id, </a:t>
            </a:r>
            <a:r>
              <a:rPr lang="en-US" dirty="0" err="1">
                <a:solidFill>
                  <a:schemeClr val="tx1"/>
                </a:solidFill>
              </a:rPr>
              <a:t>trip_distance</a:t>
            </a:r>
            <a:r>
              <a:rPr lang="en-US" dirty="0">
                <a:solidFill>
                  <a:schemeClr val="tx1"/>
                </a:solidFill>
              </a:rPr>
              <a:t>, source, destination, </a:t>
            </a:r>
            <a:r>
              <a:rPr lang="en-US" dirty="0" err="1">
                <a:solidFill>
                  <a:schemeClr val="tx1"/>
                </a:solidFill>
              </a:rPr>
              <a:t>trip_weight</a:t>
            </a:r>
            <a:r>
              <a:rPr lang="en-US" dirty="0">
                <a:solidFill>
                  <a:schemeClr val="tx1"/>
                </a:solidFill>
              </a:rPr>
              <a:t>, </a:t>
            </a:r>
            <a:r>
              <a:rPr lang="en-US" dirty="0" err="1">
                <a:solidFill>
                  <a:schemeClr val="tx1"/>
                </a:solidFill>
              </a:rPr>
              <a:t>trip_area</a:t>
            </a:r>
            <a:r>
              <a:rPr lang="en-US" dirty="0">
                <a:solidFill>
                  <a:schemeClr val="tx1"/>
                </a:solidFill>
              </a:rPr>
              <a:t>, </a:t>
            </a:r>
            <a:r>
              <a:rPr lang="en-US" dirty="0" err="1">
                <a:solidFill>
                  <a:schemeClr val="tx1"/>
                </a:solidFill>
              </a:rPr>
              <a:t>trip_truck_type</a:t>
            </a:r>
            <a:r>
              <a:rPr lang="en-US" dirty="0">
                <a:solidFill>
                  <a:schemeClr val="tx1"/>
                </a:solidFill>
              </a:rPr>
              <a:t>, and </a:t>
            </a:r>
            <a:r>
              <a:rPr lang="en-US" dirty="0" err="1">
                <a:solidFill>
                  <a:schemeClr val="tx1"/>
                </a:solidFill>
              </a:rPr>
              <a:t>number_truck_type</a:t>
            </a:r>
            <a:r>
              <a:rPr lang="en-US" dirty="0">
                <a:solidFill>
                  <a:schemeClr val="tx1"/>
                </a:solidFill>
              </a:rPr>
              <a:t> in order to initialize a collection of chromosomes based on the population size (100, 500, 1000).</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02839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E974-E85B-BD87-99EA-FDE3B69D7EC0}"/>
              </a:ext>
            </a:extLst>
          </p:cNvPr>
          <p:cNvSpPr>
            <a:spLocks noGrp="1"/>
          </p:cNvSpPr>
          <p:nvPr>
            <p:ph type="title"/>
          </p:nvPr>
        </p:nvSpPr>
        <p:spPr>
          <a:xfrm>
            <a:off x="614597" y="539646"/>
            <a:ext cx="11167671" cy="1140987"/>
          </a:xfrm>
        </p:spPr>
        <p:txBody>
          <a:bodyPr/>
          <a:lstStyle/>
          <a:p>
            <a:r>
              <a:rPr lang="en-US" dirty="0"/>
              <a:t>The Genetic Algorithm</a:t>
            </a:r>
          </a:p>
        </p:txBody>
      </p:sp>
      <p:sp>
        <p:nvSpPr>
          <p:cNvPr id="3" name="Content Placeholder 2">
            <a:extLst>
              <a:ext uri="{FF2B5EF4-FFF2-40B4-BE49-F238E27FC236}">
                <a16:creationId xmlns:a16="http://schemas.microsoft.com/office/drawing/2014/main" id="{1091B00A-4661-D7E4-D437-CD539C272F10}"/>
              </a:ext>
            </a:extLst>
          </p:cNvPr>
          <p:cNvSpPr>
            <a:spLocks noGrp="1"/>
          </p:cNvSpPr>
          <p:nvPr>
            <p:ph idx="1"/>
          </p:nvPr>
        </p:nvSpPr>
        <p:spPr>
          <a:xfrm>
            <a:off x="614596" y="2128602"/>
            <a:ext cx="11167671" cy="4716141"/>
          </a:xfrm>
        </p:spPr>
        <p:txBody>
          <a:bodyPr>
            <a:normAutofit fontScale="92500"/>
          </a:bodyPr>
          <a:lstStyle/>
          <a:p>
            <a:pPr marL="0" indent="0">
              <a:buNone/>
            </a:pPr>
            <a:r>
              <a:rPr lang="en-US" b="1" dirty="0">
                <a:solidFill>
                  <a:schemeClr val="tx1"/>
                </a:solidFill>
              </a:rPr>
              <a:t>Chromosome Representation</a:t>
            </a:r>
          </a:p>
          <a:p>
            <a:pPr marL="0" indent="0" algn="just">
              <a:buNone/>
            </a:pPr>
            <a:r>
              <a:rPr lang="en-US" dirty="0">
                <a:solidFill>
                  <a:schemeClr val="tx1"/>
                </a:solidFill>
              </a:rPr>
              <a:t>The Chromosome [1, 1, 2, 2, 2, 1] represents the following sequence; trip_1, </a:t>
            </a:r>
            <a:r>
              <a:rPr lang="en-US" dirty="0" err="1">
                <a:solidFill>
                  <a:schemeClr val="tx1"/>
                </a:solidFill>
              </a:rPr>
              <a:t>truck_type</a:t>
            </a:r>
            <a:r>
              <a:rPr lang="en-US" dirty="0">
                <a:solidFill>
                  <a:schemeClr val="tx1"/>
                </a:solidFill>
              </a:rPr>
              <a:t> ‘1’, </a:t>
            </a:r>
            <a:r>
              <a:rPr lang="en-US" dirty="0" err="1">
                <a:solidFill>
                  <a:schemeClr val="tx1"/>
                </a:solidFill>
              </a:rPr>
              <a:t>number_truck_type</a:t>
            </a:r>
            <a:r>
              <a:rPr lang="en-US" dirty="0">
                <a:solidFill>
                  <a:schemeClr val="tx1"/>
                </a:solidFill>
              </a:rPr>
              <a:t> 2 (for trip_1), trip_2, </a:t>
            </a:r>
            <a:r>
              <a:rPr lang="en-US" dirty="0" err="1">
                <a:solidFill>
                  <a:schemeClr val="tx1"/>
                </a:solidFill>
              </a:rPr>
              <a:t>truck_type</a:t>
            </a:r>
            <a:r>
              <a:rPr lang="en-US" dirty="0">
                <a:solidFill>
                  <a:schemeClr val="tx1"/>
                </a:solidFill>
              </a:rPr>
              <a:t> ‘2’, </a:t>
            </a:r>
            <a:r>
              <a:rPr lang="en-US" dirty="0" err="1">
                <a:solidFill>
                  <a:schemeClr val="tx1"/>
                </a:solidFill>
              </a:rPr>
              <a:t>number_truck_type</a:t>
            </a:r>
            <a:r>
              <a:rPr lang="en-US" dirty="0">
                <a:solidFill>
                  <a:schemeClr val="tx1"/>
                </a:solidFill>
              </a:rPr>
              <a:t> 1 (for trip_2). This structure allows the algorithm to maintain the correct order of assigning trucks and their suitable number for each trip, while also enabling effective genetic operations like crossover and mutation.</a:t>
            </a:r>
          </a:p>
          <a:p>
            <a:pPr marL="0" marR="0" indent="0" algn="just">
              <a:lnSpc>
                <a:spcPct val="107000"/>
              </a:lnSpc>
              <a:spcAft>
                <a:spcPts val="800"/>
              </a:spcAft>
              <a:buNone/>
            </a:pPr>
            <a:r>
              <a:rPr lang="en-US" b="1" dirty="0">
                <a:solidFill>
                  <a:schemeClr val="tx1"/>
                </a:solidFill>
              </a:rPr>
              <a:t>Fitness Function</a:t>
            </a:r>
          </a:p>
          <a:p>
            <a:pPr marL="0" marR="0" indent="0" algn="just">
              <a:lnSpc>
                <a:spcPct val="107000"/>
              </a:lnSpc>
              <a:spcAft>
                <a:spcPts val="800"/>
              </a:spcAft>
              <a:buNone/>
            </a:pPr>
            <a:r>
              <a:rPr lang="en-US" dirty="0">
                <a:solidFill>
                  <a:schemeClr val="tx1"/>
                </a:solidFill>
              </a:rPr>
              <a:t>It determines how good the solution (chromosome) is, and assigns a fitness score for each. Here, it will measure the transportation cost for each trip (lower cost means higher fitness score). The transportation is calculated by multiplying the distance, number of trucks, and the respective cost per m of truck.</a:t>
            </a:r>
          </a:p>
          <a:p>
            <a:pPr marL="0" marR="0" indent="0" algn="just">
              <a:lnSpc>
                <a:spcPct val="107000"/>
              </a:lnSpc>
              <a:spcAft>
                <a:spcPts val="800"/>
              </a:spcAft>
              <a:buNone/>
            </a:pPr>
            <a:r>
              <a:rPr lang="en-US" b="1" dirty="0">
                <a:solidFill>
                  <a:schemeClr val="tx1"/>
                </a:solidFill>
              </a:rPr>
              <a:t>Selection </a:t>
            </a:r>
          </a:p>
          <a:p>
            <a:pPr marL="0" marR="0" indent="0" algn="just">
              <a:lnSpc>
                <a:spcPct val="107000"/>
              </a:lnSpc>
              <a:spcAft>
                <a:spcPts val="800"/>
              </a:spcAft>
              <a:buNone/>
            </a:pPr>
            <a:r>
              <a:rPr lang="en-US" dirty="0">
                <a:solidFill>
                  <a:schemeClr val="tx1"/>
                </a:solidFill>
              </a:rPr>
              <a:t>How to select individuals from population for the next generation (usually select individuals with higher fitness score). In the project, the best trips with lower transportation cost are selected using tournament selection with value 3.</a:t>
            </a:r>
          </a:p>
          <a:p>
            <a:pPr marL="0" indent="0" algn="just">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168904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DB58-D3B0-A397-D52A-957B84D9BDBF}"/>
              </a:ext>
            </a:extLst>
          </p:cNvPr>
          <p:cNvSpPr>
            <a:spLocks noGrp="1"/>
          </p:cNvSpPr>
          <p:nvPr>
            <p:ph type="title"/>
          </p:nvPr>
        </p:nvSpPr>
        <p:spPr>
          <a:xfrm>
            <a:off x="424721" y="494675"/>
            <a:ext cx="11342557" cy="1185957"/>
          </a:xfrm>
        </p:spPr>
        <p:txBody>
          <a:bodyPr/>
          <a:lstStyle/>
          <a:p>
            <a:r>
              <a:rPr lang="en-US" dirty="0"/>
              <a:t>The Genetic Algorithm</a:t>
            </a:r>
          </a:p>
        </p:txBody>
      </p:sp>
      <p:sp>
        <p:nvSpPr>
          <p:cNvPr id="3" name="Content Placeholder 2">
            <a:extLst>
              <a:ext uri="{FF2B5EF4-FFF2-40B4-BE49-F238E27FC236}">
                <a16:creationId xmlns:a16="http://schemas.microsoft.com/office/drawing/2014/main" id="{F0E9A6A9-3135-FB4C-3D17-77C43516E1E9}"/>
              </a:ext>
            </a:extLst>
          </p:cNvPr>
          <p:cNvSpPr>
            <a:spLocks noGrp="1"/>
          </p:cNvSpPr>
          <p:nvPr>
            <p:ph idx="1"/>
          </p:nvPr>
        </p:nvSpPr>
        <p:spPr>
          <a:xfrm>
            <a:off x="404734" y="1680631"/>
            <a:ext cx="11362545" cy="4975001"/>
          </a:xfrm>
        </p:spPr>
        <p:txBody>
          <a:bodyPr/>
          <a:lstStyle/>
          <a:p>
            <a:pPr marL="0" marR="0" indent="0" algn="just">
              <a:lnSpc>
                <a:spcPct val="107000"/>
              </a:lnSpc>
              <a:spcAft>
                <a:spcPts val="800"/>
              </a:spcAft>
              <a:buNone/>
            </a:pPr>
            <a:r>
              <a:rPr lang="en-US" b="1" dirty="0">
                <a:solidFill>
                  <a:schemeClr val="tx1"/>
                </a:solidFill>
              </a:rPr>
              <a:t>Crossover </a:t>
            </a:r>
          </a:p>
          <a:p>
            <a:pPr marL="0" marR="0" indent="0" algn="just">
              <a:lnSpc>
                <a:spcPct val="107000"/>
              </a:lnSpc>
              <a:spcAft>
                <a:spcPts val="800"/>
              </a:spcAft>
              <a:buNone/>
            </a:pPr>
            <a:r>
              <a:rPr lang="en-US" dirty="0">
                <a:solidFill>
                  <a:schemeClr val="tx1"/>
                </a:solidFill>
              </a:rPr>
              <a:t>Combining two parent chromosomes to produce one or more offspring. In our project, the child will take a part from the first parent, and a part from the second parent.</a:t>
            </a:r>
          </a:p>
          <a:p>
            <a:pPr marL="0" marR="0" indent="0">
              <a:lnSpc>
                <a:spcPct val="107000"/>
              </a:lnSpc>
              <a:spcAft>
                <a:spcPts val="800"/>
              </a:spcAft>
              <a:buNone/>
            </a:pPr>
            <a:r>
              <a:rPr lang="en-US" b="1" dirty="0">
                <a:solidFill>
                  <a:schemeClr val="tx1"/>
                </a:solidFill>
              </a:rPr>
              <a:t>Mutation </a:t>
            </a:r>
          </a:p>
          <a:p>
            <a:pPr marL="0" marR="0" indent="0" algn="just">
              <a:lnSpc>
                <a:spcPct val="107000"/>
              </a:lnSpc>
              <a:spcAft>
                <a:spcPts val="800"/>
              </a:spcAft>
              <a:buNone/>
            </a:pPr>
            <a:r>
              <a:rPr lang="en-US" dirty="0">
                <a:solidFill>
                  <a:schemeClr val="tx1"/>
                </a:solidFill>
              </a:rPr>
              <a:t>It is a genetic operator that introduces small random changes to chromosomes. In the project, only the truck types are mutated to introduces variety into the solution to obtain the optimal solution a mutation rate of 0.01.</a:t>
            </a:r>
          </a:p>
          <a:p>
            <a:pPr marL="0" marR="0" indent="0">
              <a:lnSpc>
                <a:spcPct val="107000"/>
              </a:lnSpc>
              <a:spcAft>
                <a:spcPts val="800"/>
              </a:spcAft>
              <a:buNone/>
            </a:pPr>
            <a:r>
              <a:rPr lang="en-US" b="1" dirty="0">
                <a:solidFill>
                  <a:schemeClr val="tx1"/>
                </a:solidFill>
              </a:rPr>
              <a:t>Termination Criteria </a:t>
            </a:r>
          </a:p>
          <a:p>
            <a:pPr marL="0" marR="0" indent="0" algn="just">
              <a:lnSpc>
                <a:spcPct val="107000"/>
              </a:lnSpc>
              <a:spcAft>
                <a:spcPts val="800"/>
              </a:spcAft>
              <a:buNone/>
            </a:pPr>
            <a:r>
              <a:rPr lang="en-US" dirty="0">
                <a:solidFill>
                  <a:schemeClr val="tx1"/>
                </a:solidFill>
              </a:rPr>
              <a:t>The algorithm terminates upon reaching the maximum number of generations (eg. 100, 250, 500).</a:t>
            </a:r>
          </a:p>
          <a:p>
            <a:pPr marL="0" marR="0" indent="0" algn="just">
              <a:lnSpc>
                <a:spcPct val="107000"/>
              </a:lnSpc>
              <a:spcAft>
                <a:spcPts val="800"/>
              </a:spcAft>
              <a:buNone/>
            </a:pPr>
            <a:endParaRPr lang="en-US" dirty="0">
              <a:solidFill>
                <a:schemeClr val="tx1"/>
              </a:solidFill>
            </a:endParaRPr>
          </a:p>
          <a:p>
            <a:pPr marL="0" marR="0" indent="0" algn="just">
              <a:lnSpc>
                <a:spcPct val="107000"/>
              </a:lnSpc>
              <a:spcAft>
                <a:spcPts val="800"/>
              </a:spcAft>
              <a:buNone/>
            </a:pPr>
            <a:endParaRPr lang="en-US" dirty="0">
              <a:solidFill>
                <a:schemeClr val="tx1"/>
              </a:solidFill>
            </a:endParaRPr>
          </a:p>
          <a:p>
            <a:pPr marL="0" marR="0" indent="0" algn="just">
              <a:lnSpc>
                <a:spcPct val="107000"/>
              </a:lnSpc>
              <a:spcAft>
                <a:spcPts val="800"/>
              </a:spcAft>
              <a:buNone/>
            </a:pPr>
            <a:endParaRPr lang="en-US" dirty="0">
              <a:solidFill>
                <a:schemeClr val="tx1"/>
              </a:solidFill>
            </a:endParaRPr>
          </a:p>
          <a:p>
            <a:pPr marL="0" indent="0">
              <a:buNone/>
            </a:pPr>
            <a:endParaRPr lang="en-US" dirty="0"/>
          </a:p>
        </p:txBody>
      </p:sp>
    </p:spTree>
    <p:extLst>
      <p:ext uri="{BB962C8B-B14F-4D97-AF65-F5344CB8AC3E}">
        <p14:creationId xmlns:p14="http://schemas.microsoft.com/office/powerpoint/2010/main" val="52368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4CDF-FA00-59FF-148C-00D4A44CC74E}"/>
              </a:ext>
            </a:extLst>
          </p:cNvPr>
          <p:cNvSpPr>
            <a:spLocks noGrp="1"/>
          </p:cNvSpPr>
          <p:nvPr>
            <p:ph type="title"/>
          </p:nvPr>
        </p:nvSpPr>
        <p:spPr>
          <a:xfrm>
            <a:off x="449706" y="584616"/>
            <a:ext cx="11617376" cy="1096016"/>
          </a:xfrm>
        </p:spPr>
        <p:txBody>
          <a:bodyPr/>
          <a:lstStyle/>
          <a:p>
            <a:r>
              <a:rPr lang="en-US" dirty="0"/>
              <a:t>Results and Evaluation</a:t>
            </a:r>
          </a:p>
        </p:txBody>
      </p:sp>
      <p:sp>
        <p:nvSpPr>
          <p:cNvPr id="3" name="Content Placeholder 2">
            <a:extLst>
              <a:ext uri="{FF2B5EF4-FFF2-40B4-BE49-F238E27FC236}">
                <a16:creationId xmlns:a16="http://schemas.microsoft.com/office/drawing/2014/main" id="{4D7704A0-DC7C-1D34-69A1-1D07A771652E}"/>
              </a:ext>
            </a:extLst>
          </p:cNvPr>
          <p:cNvSpPr>
            <a:spLocks noGrp="1"/>
          </p:cNvSpPr>
          <p:nvPr>
            <p:ph idx="1"/>
          </p:nvPr>
        </p:nvSpPr>
        <p:spPr>
          <a:xfrm>
            <a:off x="449706" y="1680632"/>
            <a:ext cx="11617376" cy="4885060"/>
          </a:xfrm>
        </p:spPr>
        <p:txBody>
          <a:bodyPr/>
          <a:lstStyle/>
          <a:p>
            <a:pPr marL="0" indent="0">
              <a:buNone/>
            </a:pPr>
            <a:r>
              <a:rPr lang="en-US" b="1" dirty="0">
                <a:solidFill>
                  <a:schemeClr val="tx1"/>
                </a:solidFill>
              </a:rPr>
              <a:t>For the small order dataset (10 items): for population size: 100, generation: 100, mutation rate: 0.01</a:t>
            </a:r>
          </a:p>
          <a:p>
            <a:pPr marL="0" indent="0">
              <a:buNone/>
            </a:pPr>
            <a:r>
              <a:rPr lang="en-US" dirty="0">
                <a:solidFill>
                  <a:schemeClr val="tx1"/>
                </a:solidFill>
              </a:rPr>
              <a:t>Generation 99: Best fitness = 19582.402000000002</a:t>
            </a:r>
          </a:p>
          <a:p>
            <a:pPr marL="0" indent="0">
              <a:buNone/>
            </a:pPr>
            <a:r>
              <a:rPr lang="en-US" dirty="0" err="1">
                <a:solidFill>
                  <a:schemeClr val="tx1"/>
                </a:solidFill>
              </a:rPr>
              <a:t>truck_type</a:t>
            </a:r>
            <a:r>
              <a:rPr lang="en-US" dirty="0">
                <a:solidFill>
                  <a:schemeClr val="tx1"/>
                </a:solidFill>
              </a:rPr>
              <a:t> '1'= 2</a:t>
            </a:r>
          </a:p>
          <a:p>
            <a:pPr marL="0" indent="0">
              <a:buNone/>
            </a:pPr>
            <a:r>
              <a:rPr lang="en-US" dirty="0" err="1">
                <a:solidFill>
                  <a:schemeClr val="tx1"/>
                </a:solidFill>
              </a:rPr>
              <a:t>truck_type</a:t>
            </a:r>
            <a:r>
              <a:rPr lang="en-US" dirty="0">
                <a:solidFill>
                  <a:schemeClr val="tx1"/>
                </a:solidFill>
              </a:rPr>
              <a:t> '2'= 1</a:t>
            </a:r>
          </a:p>
          <a:p>
            <a:pPr marL="0" indent="0">
              <a:buNone/>
            </a:pPr>
            <a:r>
              <a:rPr lang="en-US" dirty="0">
                <a:solidFill>
                  <a:schemeClr val="tx1"/>
                </a:solidFill>
              </a:rPr>
              <a:t>Total number of trucks needed= 3</a:t>
            </a:r>
          </a:p>
          <a:p>
            <a:pPr marL="0" indent="0">
              <a:buNone/>
            </a:pPr>
            <a:r>
              <a:rPr lang="en-US" dirty="0">
                <a:solidFill>
                  <a:schemeClr val="tx1"/>
                </a:solidFill>
              </a:rPr>
              <a:t>Best Fitness: 19582.402000000002</a:t>
            </a:r>
          </a:p>
          <a:p>
            <a:pPr marL="0" indent="0">
              <a:buNone/>
            </a:pPr>
            <a:r>
              <a:rPr lang="en-US" dirty="0">
                <a:solidFill>
                  <a:schemeClr val="tx1"/>
                </a:solidFill>
              </a:rPr>
              <a:t>Best Sequence: [('trip_1', '1', 2), ('trip_2', '2', 1)]</a:t>
            </a:r>
          </a:p>
          <a:p>
            <a:pPr marL="0" indent="0">
              <a:buNone/>
            </a:pPr>
            <a:r>
              <a:rPr lang="en-US" dirty="0">
                <a:solidFill>
                  <a:schemeClr val="tx1"/>
                </a:solidFill>
              </a:rPr>
              <a:t>{'1': 2, '2': 1, 'Total number of trucks needed': 3}</a:t>
            </a:r>
          </a:p>
          <a:p>
            <a:pPr marL="0" indent="0">
              <a:buNone/>
            </a:pPr>
            <a:r>
              <a:rPr lang="en-US" dirty="0">
                <a:solidFill>
                  <a:schemeClr val="tx1"/>
                </a:solidFill>
              </a:rPr>
              <a:t>For this input the result is: 2 of truck type ‘1’ is needed to transport all items from City_61 to City_54 (trip_1) and 1 of </a:t>
            </a:r>
            <a:r>
              <a:rPr lang="en-US" dirty="0" err="1">
                <a:solidFill>
                  <a:schemeClr val="tx1"/>
                </a:solidFill>
              </a:rPr>
              <a:t>truck_type</a:t>
            </a:r>
            <a:r>
              <a:rPr lang="en-US" dirty="0">
                <a:solidFill>
                  <a:schemeClr val="tx1"/>
                </a:solidFill>
              </a:rPr>
              <a:t> ‘2’ for all items from City_61 to City_53 (trip_2) at total cost of 19582.40</a:t>
            </a:r>
          </a:p>
          <a:p>
            <a:pPr marL="0" indent="0">
              <a:buNone/>
            </a:pPr>
            <a:endParaRPr lang="en-US" dirty="0">
              <a:solidFill>
                <a:schemeClr val="tx1"/>
              </a:solidFill>
            </a:endParaRPr>
          </a:p>
        </p:txBody>
      </p:sp>
    </p:spTree>
    <p:extLst>
      <p:ext uri="{BB962C8B-B14F-4D97-AF65-F5344CB8AC3E}">
        <p14:creationId xmlns:p14="http://schemas.microsoft.com/office/powerpoint/2010/main" val="65037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EACB6-480E-A85D-1C8A-95347EC88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ABF9A-C62B-DF2B-B2A8-BAA4AEE596E5}"/>
              </a:ext>
            </a:extLst>
          </p:cNvPr>
          <p:cNvSpPr>
            <a:spLocks noGrp="1"/>
          </p:cNvSpPr>
          <p:nvPr>
            <p:ph type="title"/>
          </p:nvPr>
        </p:nvSpPr>
        <p:spPr>
          <a:xfrm>
            <a:off x="449706" y="584616"/>
            <a:ext cx="11617376" cy="1096016"/>
          </a:xfrm>
        </p:spPr>
        <p:txBody>
          <a:bodyPr/>
          <a:lstStyle/>
          <a:p>
            <a:r>
              <a:rPr lang="en-US" dirty="0"/>
              <a:t>Results and Evaluation</a:t>
            </a:r>
          </a:p>
        </p:txBody>
      </p:sp>
      <p:sp>
        <p:nvSpPr>
          <p:cNvPr id="3" name="Content Placeholder 2">
            <a:extLst>
              <a:ext uri="{FF2B5EF4-FFF2-40B4-BE49-F238E27FC236}">
                <a16:creationId xmlns:a16="http://schemas.microsoft.com/office/drawing/2014/main" id="{71BBA122-08B8-AB8F-572E-9F719951E143}"/>
              </a:ext>
            </a:extLst>
          </p:cNvPr>
          <p:cNvSpPr>
            <a:spLocks noGrp="1"/>
          </p:cNvSpPr>
          <p:nvPr>
            <p:ph idx="1"/>
          </p:nvPr>
        </p:nvSpPr>
        <p:spPr>
          <a:xfrm>
            <a:off x="449706" y="1680632"/>
            <a:ext cx="11617376" cy="4885060"/>
          </a:xfrm>
        </p:spPr>
        <p:txBody>
          <a:bodyPr>
            <a:normAutofit/>
          </a:bodyPr>
          <a:lstStyle/>
          <a:p>
            <a:pPr marL="0" indent="0">
              <a:buNone/>
            </a:pPr>
            <a:r>
              <a:rPr lang="en-US" dirty="0">
                <a:solidFill>
                  <a:schemeClr val="tx1"/>
                </a:solidFill>
              </a:rPr>
              <a:t>Trip trip_1:</a:t>
            </a:r>
          </a:p>
          <a:p>
            <a:pPr marL="0" indent="0">
              <a:buNone/>
            </a:pPr>
            <a:r>
              <a:rPr lang="en-US" dirty="0">
                <a:solidFill>
                  <a:schemeClr val="tx1"/>
                </a:solidFill>
              </a:rPr>
              <a:t>  Source: City_61</a:t>
            </a:r>
          </a:p>
          <a:p>
            <a:pPr marL="0" indent="0">
              <a:buNone/>
            </a:pPr>
            <a:r>
              <a:rPr lang="en-US" dirty="0">
                <a:solidFill>
                  <a:schemeClr val="tx1"/>
                </a:solidFill>
              </a:rPr>
              <a:t>  Destination: City_54</a:t>
            </a:r>
          </a:p>
          <a:p>
            <a:pPr marL="0" indent="0">
              <a:buNone/>
            </a:pPr>
            <a:r>
              <a:rPr lang="en-US" dirty="0">
                <a:solidFill>
                  <a:schemeClr val="tx1"/>
                </a:solidFill>
              </a:rPr>
              <a:t>  Distance: 2444326.0</a:t>
            </a:r>
          </a:p>
          <a:p>
            <a:pPr marL="0" indent="0">
              <a:buNone/>
            </a:pPr>
            <a:r>
              <a:rPr lang="en-US" dirty="0">
                <a:solidFill>
                  <a:schemeClr val="tx1"/>
                </a:solidFill>
              </a:rPr>
              <a:t>  Total Trip Weight: 15460.0</a:t>
            </a:r>
          </a:p>
          <a:p>
            <a:pPr marL="0" indent="0">
              <a:buNone/>
            </a:pPr>
            <a:r>
              <a:rPr lang="en-US" dirty="0">
                <a:solidFill>
                  <a:schemeClr val="tx1"/>
                </a:solidFill>
              </a:rPr>
              <a:t>  Total Trip Area: 19.498</a:t>
            </a:r>
          </a:p>
          <a:p>
            <a:pPr marL="0" indent="0">
              <a:buNone/>
            </a:pPr>
            <a:r>
              <a:rPr lang="en-US" dirty="0">
                <a:solidFill>
                  <a:schemeClr val="tx1"/>
                </a:solidFill>
              </a:rPr>
              <a:t>Trip trip_2:</a:t>
            </a:r>
          </a:p>
          <a:p>
            <a:pPr marL="0" indent="0">
              <a:buNone/>
            </a:pPr>
            <a:r>
              <a:rPr lang="en-US" dirty="0">
                <a:solidFill>
                  <a:schemeClr val="tx1"/>
                </a:solidFill>
              </a:rPr>
              <a:t>  Source: City_61</a:t>
            </a:r>
          </a:p>
          <a:p>
            <a:pPr marL="0" indent="0">
              <a:buNone/>
            </a:pPr>
            <a:r>
              <a:rPr lang="en-US" dirty="0">
                <a:solidFill>
                  <a:schemeClr val="tx1"/>
                </a:solidFill>
              </a:rPr>
              <a:t>  Destination: City_53</a:t>
            </a:r>
          </a:p>
          <a:p>
            <a:pPr marL="0" indent="0">
              <a:buNone/>
            </a:pPr>
            <a:r>
              <a:rPr lang="en-US" dirty="0">
                <a:solidFill>
                  <a:schemeClr val="tx1"/>
                </a:solidFill>
              </a:rPr>
              <a:t>  Distance: 2458223.0</a:t>
            </a:r>
          </a:p>
          <a:p>
            <a:pPr marL="0" indent="0">
              <a:buNone/>
            </a:pPr>
            <a:r>
              <a:rPr lang="en-US" dirty="0">
                <a:solidFill>
                  <a:schemeClr val="tx1"/>
                </a:solidFill>
              </a:rPr>
              <a:t>  Total Trip Weight: 3820.0</a:t>
            </a:r>
          </a:p>
          <a:p>
            <a:pPr marL="0" indent="0">
              <a:buNone/>
            </a:pPr>
            <a:r>
              <a:rPr lang="en-US" dirty="0">
                <a:solidFill>
                  <a:schemeClr val="tx1"/>
                </a:solidFill>
              </a:rPr>
              <a:t>  Total Trip Area: 4.92</a:t>
            </a:r>
          </a:p>
        </p:txBody>
      </p:sp>
      <p:pic>
        <p:nvPicPr>
          <p:cNvPr id="5" name="Picture 4">
            <a:extLst>
              <a:ext uri="{FF2B5EF4-FFF2-40B4-BE49-F238E27FC236}">
                <a16:creationId xmlns:a16="http://schemas.microsoft.com/office/drawing/2014/main" id="{099645FD-7702-5D31-06E1-EECBFEED5517}"/>
              </a:ext>
            </a:extLst>
          </p:cNvPr>
          <p:cNvPicPr>
            <a:picLocks noChangeAspect="1"/>
          </p:cNvPicPr>
          <p:nvPr/>
        </p:nvPicPr>
        <p:blipFill>
          <a:blip r:embed="rId2"/>
          <a:stretch>
            <a:fillRect/>
          </a:stretch>
        </p:blipFill>
        <p:spPr>
          <a:xfrm>
            <a:off x="3522219" y="1379089"/>
            <a:ext cx="8220075" cy="1352550"/>
          </a:xfrm>
          <a:prstGeom prst="rect">
            <a:avLst/>
          </a:prstGeom>
        </p:spPr>
      </p:pic>
      <p:pic>
        <p:nvPicPr>
          <p:cNvPr id="7" name="Picture 6">
            <a:extLst>
              <a:ext uri="{FF2B5EF4-FFF2-40B4-BE49-F238E27FC236}">
                <a16:creationId xmlns:a16="http://schemas.microsoft.com/office/drawing/2014/main" id="{8D235599-AF29-9A3A-508F-23BD77FF7324}"/>
              </a:ext>
            </a:extLst>
          </p:cNvPr>
          <p:cNvPicPr>
            <a:picLocks noChangeAspect="1"/>
          </p:cNvPicPr>
          <p:nvPr/>
        </p:nvPicPr>
        <p:blipFill>
          <a:blip r:embed="rId3"/>
          <a:stretch>
            <a:fillRect/>
          </a:stretch>
        </p:blipFill>
        <p:spPr>
          <a:xfrm>
            <a:off x="3517222" y="5478911"/>
            <a:ext cx="8220075" cy="1352550"/>
          </a:xfrm>
          <a:prstGeom prst="rect">
            <a:avLst/>
          </a:prstGeom>
        </p:spPr>
      </p:pic>
      <p:pic>
        <p:nvPicPr>
          <p:cNvPr id="9" name="Picture 8">
            <a:extLst>
              <a:ext uri="{FF2B5EF4-FFF2-40B4-BE49-F238E27FC236}">
                <a16:creationId xmlns:a16="http://schemas.microsoft.com/office/drawing/2014/main" id="{D5F9E314-7060-6A73-5F1D-FB4E7D427B6C}"/>
              </a:ext>
            </a:extLst>
          </p:cNvPr>
          <p:cNvPicPr>
            <a:picLocks noChangeAspect="1"/>
          </p:cNvPicPr>
          <p:nvPr/>
        </p:nvPicPr>
        <p:blipFill>
          <a:blip r:embed="rId4"/>
          <a:stretch>
            <a:fillRect/>
          </a:stretch>
        </p:blipFill>
        <p:spPr>
          <a:xfrm>
            <a:off x="3517222" y="4129243"/>
            <a:ext cx="4819650" cy="1352550"/>
          </a:xfrm>
          <a:prstGeom prst="rect">
            <a:avLst/>
          </a:prstGeom>
        </p:spPr>
      </p:pic>
      <p:pic>
        <p:nvPicPr>
          <p:cNvPr id="11" name="Picture 10">
            <a:extLst>
              <a:ext uri="{FF2B5EF4-FFF2-40B4-BE49-F238E27FC236}">
                <a16:creationId xmlns:a16="http://schemas.microsoft.com/office/drawing/2014/main" id="{43F3A61F-EC36-1DC2-43EC-F8D6F336EBD1}"/>
              </a:ext>
            </a:extLst>
          </p:cNvPr>
          <p:cNvPicPr>
            <a:picLocks noChangeAspect="1"/>
          </p:cNvPicPr>
          <p:nvPr/>
        </p:nvPicPr>
        <p:blipFill>
          <a:blip r:embed="rId5"/>
          <a:stretch>
            <a:fillRect/>
          </a:stretch>
        </p:blipFill>
        <p:spPr>
          <a:xfrm>
            <a:off x="3517222" y="2760532"/>
            <a:ext cx="4819650" cy="1352550"/>
          </a:xfrm>
          <a:prstGeom prst="rect">
            <a:avLst/>
          </a:prstGeom>
        </p:spPr>
      </p:pic>
    </p:spTree>
    <p:extLst>
      <p:ext uri="{BB962C8B-B14F-4D97-AF65-F5344CB8AC3E}">
        <p14:creationId xmlns:p14="http://schemas.microsoft.com/office/powerpoint/2010/main" val="125187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FA198-CDCB-7ED6-A5F7-93718177E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37DDC-FB96-C647-A1AF-54A10EFF071E}"/>
              </a:ext>
            </a:extLst>
          </p:cNvPr>
          <p:cNvSpPr>
            <a:spLocks noGrp="1"/>
          </p:cNvSpPr>
          <p:nvPr>
            <p:ph type="title"/>
          </p:nvPr>
        </p:nvSpPr>
        <p:spPr>
          <a:xfrm>
            <a:off x="449706" y="584616"/>
            <a:ext cx="11617376" cy="1096016"/>
          </a:xfrm>
        </p:spPr>
        <p:txBody>
          <a:bodyPr/>
          <a:lstStyle/>
          <a:p>
            <a:r>
              <a:rPr lang="en-US" dirty="0"/>
              <a:t>Results and Evaluation</a:t>
            </a:r>
          </a:p>
        </p:txBody>
      </p:sp>
      <p:sp>
        <p:nvSpPr>
          <p:cNvPr id="3" name="Content Placeholder 2">
            <a:extLst>
              <a:ext uri="{FF2B5EF4-FFF2-40B4-BE49-F238E27FC236}">
                <a16:creationId xmlns:a16="http://schemas.microsoft.com/office/drawing/2014/main" id="{710B5656-91E7-8823-4BA1-E5E1788B57AB}"/>
              </a:ext>
            </a:extLst>
          </p:cNvPr>
          <p:cNvSpPr>
            <a:spLocks noGrp="1"/>
          </p:cNvSpPr>
          <p:nvPr>
            <p:ph idx="1"/>
          </p:nvPr>
        </p:nvSpPr>
        <p:spPr>
          <a:xfrm>
            <a:off x="449706" y="1680632"/>
            <a:ext cx="11617376" cy="4885060"/>
          </a:xfrm>
        </p:spPr>
        <p:txBody>
          <a:bodyPr>
            <a:normAutofit fontScale="92500" lnSpcReduction="20000"/>
          </a:bodyPr>
          <a:lstStyle/>
          <a:p>
            <a:pPr marL="0" indent="0">
              <a:buNone/>
            </a:pPr>
            <a:r>
              <a:rPr lang="en-US" b="1" dirty="0">
                <a:solidFill>
                  <a:schemeClr val="tx1"/>
                </a:solidFill>
              </a:rPr>
              <a:t>For the large order dataset (4635 items): for population size: 100, generation: 100, mutation rate: 0.01</a:t>
            </a:r>
          </a:p>
          <a:p>
            <a:pPr marL="0" indent="0">
              <a:buNone/>
            </a:pPr>
            <a:r>
              <a:rPr lang="en-US" dirty="0">
                <a:solidFill>
                  <a:schemeClr val="tx1"/>
                </a:solidFill>
              </a:rPr>
              <a:t>Generation 99: Best fitness = 2198577.3399999985</a:t>
            </a:r>
          </a:p>
          <a:p>
            <a:pPr marL="0" indent="0">
              <a:buNone/>
            </a:pPr>
            <a:r>
              <a:rPr lang="en-US" dirty="0" err="1">
                <a:solidFill>
                  <a:schemeClr val="tx1"/>
                </a:solidFill>
              </a:rPr>
              <a:t>truck_type</a:t>
            </a:r>
            <a:r>
              <a:rPr lang="en-US" dirty="0">
                <a:solidFill>
                  <a:schemeClr val="tx1"/>
                </a:solidFill>
              </a:rPr>
              <a:t> '1'= 549</a:t>
            </a:r>
          </a:p>
          <a:p>
            <a:pPr marL="0" indent="0">
              <a:buNone/>
            </a:pPr>
            <a:r>
              <a:rPr lang="en-US" dirty="0" err="1">
                <a:solidFill>
                  <a:schemeClr val="tx1"/>
                </a:solidFill>
              </a:rPr>
              <a:t>truck_type</a:t>
            </a:r>
            <a:r>
              <a:rPr lang="en-US" dirty="0">
                <a:solidFill>
                  <a:schemeClr val="tx1"/>
                </a:solidFill>
              </a:rPr>
              <a:t> '2'= 6</a:t>
            </a:r>
          </a:p>
          <a:p>
            <a:pPr marL="0" indent="0">
              <a:buNone/>
            </a:pPr>
            <a:r>
              <a:rPr lang="en-US" dirty="0" err="1">
                <a:solidFill>
                  <a:schemeClr val="tx1"/>
                </a:solidFill>
              </a:rPr>
              <a:t>truck_type</a:t>
            </a:r>
            <a:r>
              <a:rPr lang="en-US" dirty="0">
                <a:solidFill>
                  <a:schemeClr val="tx1"/>
                </a:solidFill>
              </a:rPr>
              <a:t> '3'= 4</a:t>
            </a:r>
          </a:p>
          <a:p>
            <a:pPr marL="0" indent="0">
              <a:buNone/>
            </a:pPr>
            <a:r>
              <a:rPr lang="en-US" dirty="0">
                <a:solidFill>
                  <a:schemeClr val="tx1"/>
                </a:solidFill>
              </a:rPr>
              <a:t>Total number of trucks needed= 559</a:t>
            </a:r>
          </a:p>
          <a:p>
            <a:pPr marL="0" indent="0">
              <a:buNone/>
            </a:pPr>
            <a:r>
              <a:rPr lang="en-US" dirty="0">
                <a:solidFill>
                  <a:schemeClr val="tx1"/>
                </a:solidFill>
              </a:rPr>
              <a:t>Best Fitness: 2198577.3399999985</a:t>
            </a:r>
          </a:p>
          <a:p>
            <a:pPr marL="0" indent="0">
              <a:buNone/>
            </a:pPr>
            <a:r>
              <a:rPr lang="en-US" dirty="0">
                <a:solidFill>
                  <a:schemeClr val="tx1"/>
                </a:solidFill>
              </a:rPr>
              <a:t>Best Sequence: [('trip_42', '1', 8), ('trip_36', '1', 8), ('trip_57', '2', 1), ('trip_53', '2', 1), ('trip_51', '2', 1), ('trip_28', '1', 19), ('trip_54', '1', 1), ('trip_11', '2', 1), ('trip_50', '1', 3), ('trip_9', '1', 6), ('trip_7', '1', 3), ('trip_37', '1', 9), ('trip_59', '3', 1), ('trip_17', '1', 6), ('trip_31', '1', 4), ('trip_1', '1', 19), ('trip_20', '1', 12), ('trip_61', '3', 1), ('trip_32', '1', 6), ('trip_5', '1', 18), ('trip_10', '1', 9), ('trip_60', '3', 1), ('trip_44', '1', 1), ('trip_49', '2', 1), ('trip_45', '1', 4), ('trip_33', '1', 4), ('trip_8', '3', 1), ('trip_58', '2', 1), ('trip_55', '1', 1), ('trip_2', '1', 9), ('trip_47', '1', 5), ('trip_25', '1', 40), ('trip_12', '1', 3), ('trip_22', '1', 42), ('trip_21', '1', 4), ('trip_13', '1', 19), ('trip_38', '1', 3), ('trip_27', '1', 4), ('trip_24', '1', 34), ('trip_35', '1', 10), ('trip_14', '1', 4), ('trip_15', '1', 16), ('trip_19', '1', 31), ('trip_56', '1', 28), ('trip_4', '1', 6), ('trip_41', '1', 18), ('trip_30', '1', 10), ('trip_26', '1', 8), ('trip_18', '1', 8), ('trip_23', '1', 9), ('trip_16', '1', 10), ('trip_43', '1', 4), ('trip_6', '1', 14), ('trip_40', '1', 11), ('trip_3', '1', 26), ('trip_52', '1', 2), ('trip_46', '1', 4), ('trip_48', '1', 2), ('trip_29', '1', 16), ('trip_34', '1', 2), ('trip_39', '1', 6)]</a:t>
            </a:r>
          </a:p>
          <a:p>
            <a:pPr marL="0" indent="0">
              <a:buNone/>
            </a:pPr>
            <a:r>
              <a:rPr lang="en-US" dirty="0">
                <a:solidFill>
                  <a:schemeClr val="tx1"/>
                </a:solidFill>
              </a:rPr>
              <a:t>{'1': 549, '2': 6, '3': 4, 'Total number of trucks needed': 559}</a:t>
            </a:r>
          </a:p>
        </p:txBody>
      </p:sp>
    </p:spTree>
    <p:extLst>
      <p:ext uri="{BB962C8B-B14F-4D97-AF65-F5344CB8AC3E}">
        <p14:creationId xmlns:p14="http://schemas.microsoft.com/office/powerpoint/2010/main" val="2823603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337</TotalTime>
  <Words>1698</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Inter</vt:lpstr>
      <vt:lpstr>Times New Roman</vt:lpstr>
      <vt:lpstr>Wingdings 3</vt:lpstr>
      <vt:lpstr>zeitung</vt:lpstr>
      <vt:lpstr>Ion Boardroom</vt:lpstr>
      <vt:lpstr>Using Genetic Algorithm to Categorize Delivery Trips and Assign Items to Trucks</vt:lpstr>
      <vt:lpstr>Introduction: Problem statement and Dataset</vt:lpstr>
      <vt:lpstr>Example Input(small data): Distance and Trucks </vt:lpstr>
      <vt:lpstr>The Algorithm: Genetic Algorithm  </vt:lpstr>
      <vt:lpstr>The Genetic Algorithm</vt:lpstr>
      <vt:lpstr>The Genetic Algorithm</vt:lpstr>
      <vt:lpstr>Results and Evaluation</vt:lpstr>
      <vt:lpstr>Results and Evaluation</vt:lpstr>
      <vt:lpstr>Results and Evaluation</vt:lpstr>
      <vt:lpstr>Results and Evaluation</vt:lpstr>
      <vt:lpstr>     Reference  Lassey, M.K. (2024) item truck assignment using genetic algorithm. Available at: https://www.kaggle.com/code/miraclelassey/item-truck-assignment-using-genetic-algorithm (Accessed: 24 December 2024).  🧭 Large-Scale Route Optimization (2024). Available at: https://www.kaggle.com/datasets/mexwell/large-scale-route-optimization (Accessed: 24 December 2024).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miracle lassey</dc:creator>
  <cp:lastModifiedBy>miracle lassey</cp:lastModifiedBy>
  <cp:revision>6</cp:revision>
  <dcterms:created xsi:type="dcterms:W3CDTF">2024-12-23T20:53:40Z</dcterms:created>
  <dcterms:modified xsi:type="dcterms:W3CDTF">2025-01-01T20:15:07Z</dcterms:modified>
</cp:coreProperties>
</file>