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45"/>
  </p:notesMasterIdLst>
  <p:sldIdLst>
    <p:sldId id="256" r:id="rId5"/>
    <p:sldId id="500" r:id="rId6"/>
    <p:sldId id="639" r:id="rId7"/>
    <p:sldId id="633" r:id="rId8"/>
    <p:sldId id="529" r:id="rId9"/>
    <p:sldId id="580" r:id="rId10"/>
    <p:sldId id="591" r:id="rId11"/>
    <p:sldId id="592" r:id="rId12"/>
    <p:sldId id="631" r:id="rId13"/>
    <p:sldId id="640" r:id="rId14"/>
    <p:sldId id="641" r:id="rId15"/>
    <p:sldId id="638" r:id="rId16"/>
    <p:sldId id="537" r:id="rId17"/>
    <p:sldId id="539" r:id="rId18"/>
    <p:sldId id="540" r:id="rId19"/>
    <p:sldId id="541" r:id="rId20"/>
    <p:sldId id="543" r:id="rId21"/>
    <p:sldId id="556" r:id="rId22"/>
    <p:sldId id="555" r:id="rId23"/>
    <p:sldId id="561" r:id="rId24"/>
    <p:sldId id="546" r:id="rId25"/>
    <p:sldId id="547" r:id="rId26"/>
    <p:sldId id="572" r:id="rId27"/>
    <p:sldId id="577" r:id="rId28"/>
    <p:sldId id="634" r:id="rId29"/>
    <p:sldId id="608" r:id="rId30"/>
    <p:sldId id="635" r:id="rId31"/>
    <p:sldId id="626" r:id="rId32"/>
    <p:sldId id="627" r:id="rId33"/>
    <p:sldId id="636" r:id="rId34"/>
    <p:sldId id="642" r:id="rId35"/>
    <p:sldId id="644" r:id="rId36"/>
    <p:sldId id="566" r:id="rId37"/>
    <p:sldId id="622" r:id="rId38"/>
    <p:sldId id="607" r:id="rId39"/>
    <p:sldId id="606" r:id="rId40"/>
    <p:sldId id="637" r:id="rId41"/>
    <p:sldId id="628" r:id="rId42"/>
    <p:sldId id="629" r:id="rId43"/>
    <p:sldId id="531"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CA"/>
    <a:srgbClr val="00DD37"/>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0"/>
    <p:restoredTop sz="94519"/>
  </p:normalViewPr>
  <p:slideViewPr>
    <p:cSldViewPr snapToGrid="0">
      <p:cViewPr varScale="1">
        <p:scale>
          <a:sx n="158" d="100"/>
          <a:sy n="158" d="100"/>
        </p:scale>
        <p:origin x="304" y="184"/>
      </p:cViewPr>
      <p:guideLst>
        <p:guide orient="horz" pos="1620"/>
        <p:guide pos="2880"/>
      </p:guideLst>
    </p:cSldViewPr>
  </p:slideViewPr>
  <p:outlineViewPr>
    <p:cViewPr>
      <p:scale>
        <a:sx n="33" d="100"/>
        <a:sy n="33" d="100"/>
      </p:scale>
      <p:origin x="0" y="-173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zanna Chitchyan" userId="f856aeb3-1f2b-43a8-9168-9e51cb7f3076" providerId="ADAL" clId="{22ED72A1-B5EE-584C-95B6-18F935C909ED}"/>
    <pc:docChg chg="modSld">
      <pc:chgData name="Ruzanna Chitchyan" userId="f856aeb3-1f2b-43a8-9168-9e51cb7f3076" providerId="ADAL" clId="{22ED72A1-B5EE-584C-95B6-18F935C909ED}" dt="2024-02-12T11:21:43.382" v="2" actId="20577"/>
      <pc:docMkLst>
        <pc:docMk/>
      </pc:docMkLst>
      <pc:sldChg chg="modSp mod">
        <pc:chgData name="Ruzanna Chitchyan" userId="f856aeb3-1f2b-43a8-9168-9e51cb7f3076" providerId="ADAL" clId="{22ED72A1-B5EE-584C-95B6-18F935C909ED}" dt="2024-02-11T14:57:31.010" v="0"/>
        <pc:sldMkLst>
          <pc:docMk/>
          <pc:sldMk cId="0" sldId="256"/>
        </pc:sldMkLst>
        <pc:spChg chg="mod">
          <ac:chgData name="Ruzanna Chitchyan" userId="f856aeb3-1f2b-43a8-9168-9e51cb7f3076" providerId="ADAL" clId="{22ED72A1-B5EE-584C-95B6-18F935C909ED}" dt="2024-02-11T14:57:31.010" v="0"/>
          <ac:spMkLst>
            <pc:docMk/>
            <pc:sldMk cId="0" sldId="256"/>
            <ac:spMk id="68" creationId="{00000000-0000-0000-0000-000000000000}"/>
          </ac:spMkLst>
        </pc:spChg>
      </pc:sldChg>
      <pc:sldChg chg="modSp mod">
        <pc:chgData name="Ruzanna Chitchyan" userId="f856aeb3-1f2b-43a8-9168-9e51cb7f3076" providerId="ADAL" clId="{22ED72A1-B5EE-584C-95B6-18F935C909ED}" dt="2024-02-12T11:21:43.382" v="2" actId="20577"/>
        <pc:sldMkLst>
          <pc:docMk/>
          <pc:sldMk cId="0" sldId="592"/>
        </pc:sldMkLst>
        <pc:spChg chg="mod">
          <ac:chgData name="Ruzanna Chitchyan" userId="f856aeb3-1f2b-43a8-9168-9e51cb7f3076" providerId="ADAL" clId="{22ED72A1-B5EE-584C-95B6-18F935C909ED}" dt="2024-02-12T11:21:43.382" v="2" actId="20577"/>
          <ac:spMkLst>
            <pc:docMk/>
            <pc:sldMk cId="0" sldId="592"/>
            <ac:spMk id="27651" creationId="{00000000-0000-0000-0000-000000000000}"/>
          </ac:spMkLst>
        </pc:spChg>
      </pc:sldChg>
    </pc:docChg>
  </pc:docChgLst>
  <pc:docChgLst>
    <pc:chgData name="Ruzanna Chitchyan" userId="S::rc17384@bristol.ac.uk::f856aeb3-1f2b-43a8-9168-9e51cb7f3076" providerId="AD" clId="Web-{8AB98462-250E-A584-1B3B-E5B71B3C435B}"/>
    <pc:docChg chg="modSld">
      <pc:chgData name="Ruzanna Chitchyan" userId="S::rc17384@bristol.ac.uk::f856aeb3-1f2b-43a8-9168-9e51cb7f3076" providerId="AD" clId="Web-{8AB98462-250E-A584-1B3B-E5B71B3C435B}" dt="2023-03-05T17:58:05.605" v="0"/>
      <pc:docMkLst>
        <pc:docMk/>
      </pc:docMkLst>
      <pc:sldChg chg="addSp">
        <pc:chgData name="Ruzanna Chitchyan" userId="S::rc17384@bristol.ac.uk::f856aeb3-1f2b-43a8-9168-9e51cb7f3076" providerId="AD" clId="Web-{8AB98462-250E-A584-1B3B-E5B71B3C435B}" dt="2023-03-05T17:58:05.605" v="0"/>
        <pc:sldMkLst>
          <pc:docMk/>
          <pc:sldMk cId="0" sldId="537"/>
        </pc:sldMkLst>
        <pc:grpChg chg="add">
          <ac:chgData name="Ruzanna Chitchyan" userId="S::rc17384@bristol.ac.uk::f856aeb3-1f2b-43a8-9168-9e51cb7f3076" providerId="AD" clId="Web-{8AB98462-250E-A584-1B3B-E5B71B3C435B}" dt="2023-03-05T17:58:05.605" v="0"/>
          <ac:grpSpMkLst>
            <pc:docMk/>
            <pc:sldMk cId="0" sldId="537"/>
            <ac:grpSpMk id="2" creationId="{28BA20E0-6660-8841-D49B-15818E4F57F2}"/>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6E6D09B-4B24-104F-AEAE-3CDCFA23B3CC}" type="slidenum">
              <a:rPr lang="en-GB"/>
              <a:pPr/>
              <a:t>16</a:t>
            </a:fld>
            <a:endParaRPr lang="en-GB"/>
          </a:p>
        </p:txBody>
      </p:sp>
      <p:sp>
        <p:nvSpPr>
          <p:cNvPr id="3789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7892" name="Rectangle 3"/>
          <p:cNvSpPr>
            <a:spLocks noGrp="1" noChangeArrowheads="1"/>
          </p:cNvSpPr>
          <p:nvPr>
            <p:ph type="body" idx="1"/>
          </p:nvPr>
        </p:nvSpPr>
        <p:spPr>
          <a:xfrm>
            <a:off x="3711575" y="3179763"/>
            <a:ext cx="5927725" cy="3122612"/>
          </a:xfrm>
          <a:noFill/>
          <a:ln/>
        </p:spPr>
        <p:txBody>
          <a:bodyPr lIns="97685" tIns="48843" rIns="97685" bIns="48843"/>
          <a:lstStyle/>
          <a:p>
            <a:pPr marL="228600" indent="-228600" eaLnBrk="1" hangingPunct="1"/>
            <a:endParaRPr lang="en-US" sz="1000">
              <a:latin typeface="ZapfHumnst BT" pitchFamily="34" charset="0"/>
              <a:ea typeface="ＭＳ Ｐゴシック" charset="-128"/>
              <a:cs typeface="ＭＳ Ｐゴシック" charset="-128"/>
            </a:endParaRPr>
          </a:p>
        </p:txBody>
      </p:sp>
      <p:sp>
        <p:nvSpPr>
          <p:cNvPr id="37893"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Provide the students with an opportunity to see how multiplicity can be interpreted from a class diagram.</a:t>
            </a:r>
          </a:p>
          <a:p>
            <a:pPr algn="l" defTabSz="976313" eaLnBrk="0" hangingPunct="0">
              <a:lnSpc>
                <a:spcPct val="87000"/>
              </a:lnSpc>
              <a:spcBef>
                <a:spcPct val="40000"/>
              </a:spcBef>
              <a:buClrTx/>
              <a:buSzTx/>
              <a:buFontTx/>
              <a:buNone/>
            </a:pPr>
            <a:r>
              <a:rPr lang="en-US" sz="1100" b="0">
                <a:latin typeface="ZapfHumnst BT" pitchFamily="34" charset="0"/>
              </a:rPr>
              <a:t>Here are the answers to the student notes questions. </a:t>
            </a:r>
          </a:p>
          <a:p>
            <a:pPr algn="l" defTabSz="976313" eaLnBrk="0" hangingPunct="0">
              <a:lnSpc>
                <a:spcPct val="87000"/>
              </a:lnSpc>
              <a:spcBef>
                <a:spcPct val="40000"/>
              </a:spcBef>
              <a:buClrTx/>
              <a:buSzTx/>
              <a:buFontTx/>
              <a:buNone/>
            </a:pPr>
            <a:r>
              <a:rPr lang="en-US" sz="1100" b="0">
                <a:latin typeface="ZapfHumnst BT" pitchFamily="34" charset="0"/>
              </a:rPr>
              <a:t>1. </a:t>
            </a:r>
            <a:r>
              <a:rPr lang="en-US" sz="1100" b="0">
                <a:latin typeface="ZapfHumnst BT" pitchFamily="34" charset="0"/>
                <a:ea typeface="Arial" charset="0"/>
                <a:cs typeface="Arial" charset="0"/>
              </a:rPr>
              <a:t>There is an association relationship between each of the classes. </a:t>
            </a:r>
            <a:r>
              <a:rPr lang="en-US" sz="1100" b="0">
                <a:ea typeface="Arial" charset="0"/>
                <a:cs typeface="Arial" charset="0"/>
              </a:rPr>
              <a:t>RegisterForCoursesForm</a:t>
            </a:r>
            <a:r>
              <a:rPr lang="en-US" sz="1100" b="0">
                <a:latin typeface="ZapfHumnst BT" pitchFamily="34" charset="0"/>
                <a:ea typeface="Arial" charset="0"/>
                <a:cs typeface="Arial" charset="0"/>
              </a:rPr>
              <a:t> to </a:t>
            </a:r>
            <a:r>
              <a:rPr lang="en-US" sz="1100" b="0">
                <a:ea typeface="Arial" charset="0"/>
                <a:cs typeface="Arial" charset="0"/>
              </a:rPr>
              <a:t>RegistrationController</a:t>
            </a:r>
            <a:r>
              <a:rPr lang="en-US" sz="1100" b="0">
                <a:latin typeface="ZapfHumnst BT" pitchFamily="34" charset="0"/>
                <a:ea typeface="Arial" charset="0"/>
                <a:cs typeface="Arial" charset="0"/>
              </a:rPr>
              <a:t> has a lower and upper bound of 1.  Schedule to </a:t>
            </a:r>
            <a:r>
              <a:rPr lang="en-US" sz="1100" b="0">
                <a:ea typeface="Arial" charset="0"/>
                <a:cs typeface="Arial" charset="0"/>
              </a:rPr>
              <a:t>CourseOffering</a:t>
            </a:r>
            <a:r>
              <a:rPr lang="en-US" sz="1100" b="0">
                <a:latin typeface="ZapfHumnst BT" pitchFamily="34" charset="0"/>
                <a:ea typeface="Arial" charset="0"/>
                <a:cs typeface="Arial" charset="0"/>
              </a:rPr>
              <a:t> is 0 (low) to 4 (high).  </a:t>
            </a:r>
            <a:r>
              <a:rPr lang="en-US" sz="1100" b="0">
                <a:ea typeface="Arial" charset="0"/>
                <a:cs typeface="Arial" charset="0"/>
              </a:rPr>
              <a:t>CourseOffering</a:t>
            </a:r>
            <a:r>
              <a:rPr lang="en-US" sz="1100" b="0">
                <a:latin typeface="ZapfHumnst BT" pitchFamily="34" charset="0"/>
                <a:ea typeface="Arial" charset="0"/>
                <a:cs typeface="Arial" charset="0"/>
              </a:rPr>
              <a:t> to </a:t>
            </a:r>
            <a:r>
              <a:rPr lang="en-US" sz="1100" b="0">
                <a:ea typeface="Arial" charset="0"/>
                <a:cs typeface="Arial" charset="0"/>
              </a:rPr>
              <a:t>Schedule</a:t>
            </a:r>
            <a:r>
              <a:rPr lang="en-US" sz="1100" b="0">
                <a:latin typeface="ZapfHumnst BT" pitchFamily="34" charset="0"/>
                <a:ea typeface="Arial" charset="0"/>
                <a:cs typeface="Arial" charset="0"/>
              </a:rPr>
              <a:t> is 0 (low) to many (high).</a:t>
            </a:r>
            <a:endParaRPr lang="en-US" sz="1100" b="0">
              <a:ea typeface="Courier New" charset="0"/>
              <a:cs typeface="Courier New" charset="0"/>
            </a:endParaRPr>
          </a:p>
          <a:p>
            <a:pPr algn="l" defTabSz="976313" eaLnBrk="0" hangingPunct="0">
              <a:lnSpc>
                <a:spcPct val="87000"/>
              </a:lnSpc>
              <a:spcBef>
                <a:spcPct val="40000"/>
              </a:spcBef>
              <a:buClrTx/>
              <a:buSzTx/>
              <a:buFontTx/>
              <a:buNone/>
            </a:pPr>
            <a:r>
              <a:rPr lang="en-US" sz="1100" b="0">
                <a:latin typeface="Arial" charset="0"/>
                <a:ea typeface="Arial" charset="0"/>
                <a:cs typeface="Arial" charset="0"/>
              </a:rPr>
              <a:t>2. </a:t>
            </a:r>
            <a:r>
              <a:rPr lang="en-US" sz="1100" b="0">
                <a:latin typeface="ZapfHumnst BT" pitchFamily="34" charset="0"/>
                <a:ea typeface="Arial" charset="0"/>
                <a:cs typeface="Arial" charset="0"/>
              </a:rPr>
              <a:t>A</a:t>
            </a:r>
            <a:r>
              <a:rPr lang="en-US" sz="1100" b="0">
                <a:latin typeface="Arial" charset="0"/>
                <a:ea typeface="Arial" charset="0"/>
                <a:cs typeface="Arial" charset="0"/>
              </a:rPr>
              <a:t> </a:t>
            </a:r>
            <a:r>
              <a:rPr lang="en-US" sz="1100" b="0">
                <a:ea typeface="Courier New" charset="0"/>
                <a:cs typeface="Courier New" charset="0"/>
              </a:rPr>
              <a:t>RegisterForCoursesForm</a:t>
            </a:r>
            <a:r>
              <a:rPr lang="en-US" sz="1100" b="0">
                <a:latin typeface="Arial" charset="0"/>
                <a:ea typeface="Arial" charset="0"/>
                <a:cs typeface="Arial" charset="0"/>
              </a:rPr>
              <a:t> </a:t>
            </a:r>
            <a:r>
              <a:rPr lang="en-US" sz="1100" b="0">
                <a:latin typeface="ZapfHumnst BT" pitchFamily="34" charset="0"/>
                <a:ea typeface="Arial" charset="0"/>
                <a:cs typeface="Arial" charset="0"/>
              </a:rPr>
              <a:t>instance is mandatory because it must be associated with exactly one instance of</a:t>
            </a:r>
            <a:r>
              <a:rPr lang="en-US" sz="1100" b="0">
                <a:latin typeface="Arial" charset="0"/>
                <a:ea typeface="Arial" charset="0"/>
                <a:cs typeface="Arial" charset="0"/>
              </a:rPr>
              <a:t> </a:t>
            </a:r>
            <a:r>
              <a:rPr lang="en-US" sz="1100" b="0">
                <a:ea typeface="Courier New" charset="0"/>
                <a:cs typeface="Courier New" charset="0"/>
              </a:rPr>
              <a:t>RegistrationController</a:t>
            </a:r>
            <a:r>
              <a:rPr lang="en-US" sz="1100" b="0">
                <a:latin typeface="ZapfHumnst BT" pitchFamily="34" charset="0"/>
                <a:ea typeface="Arial" charset="0"/>
                <a:cs typeface="Arial" charset="0"/>
              </a:rPr>
              <a:t>. </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3. Zero to four.</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4. One.</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5. No, a schedule must be associated to one student.</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6. For each </a:t>
            </a:r>
            <a:r>
              <a:rPr lang="en-US" sz="1100" b="0">
                <a:ea typeface="Arial" charset="0"/>
                <a:cs typeface="Arial" charset="0"/>
              </a:rPr>
              <a:t>RegisterForCoursesForm,</a:t>
            </a:r>
            <a:r>
              <a:rPr lang="en-US" sz="1100" b="0">
                <a:latin typeface="ZapfHumnst BT" pitchFamily="34" charset="0"/>
                <a:ea typeface="Arial" charset="0"/>
                <a:cs typeface="Arial" charset="0"/>
              </a:rPr>
              <a:t> there is one </a:t>
            </a:r>
            <a:r>
              <a:rPr lang="en-US" sz="1100" b="0">
                <a:ea typeface="Arial" charset="0"/>
                <a:cs typeface="Arial" charset="0"/>
              </a:rPr>
              <a:t>RegistrationController</a:t>
            </a:r>
            <a:r>
              <a:rPr lang="en-US" sz="1100" b="0">
                <a:latin typeface="ZapfHumnst BT" pitchFamily="34" charset="0"/>
                <a:ea typeface="Arial" charset="0"/>
                <a:cs typeface="Arial" charset="0"/>
              </a:rPr>
              <a:t> which has zero or one </a:t>
            </a:r>
            <a:r>
              <a:rPr lang="en-US" sz="1100" b="0">
                <a:ea typeface="Arial" charset="0"/>
                <a:cs typeface="Arial" charset="0"/>
              </a:rPr>
              <a:t>Schedule</a:t>
            </a:r>
            <a:r>
              <a:rPr lang="en-US" sz="1100" b="0">
                <a:latin typeface="ZapfHumnst BT" pitchFamily="34" charset="0"/>
                <a:ea typeface="Arial" charset="0"/>
                <a:cs typeface="Arial" charset="0"/>
              </a:rPr>
              <a:t>.</a:t>
            </a: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486CB70-468F-5D44-94DF-08E6CE72159C}" type="slidenum">
              <a:rPr lang="en-GB"/>
              <a:pPr/>
              <a:t>17</a:t>
            </a:fld>
            <a:endParaRPr lang="en-GB"/>
          </a:p>
        </p:txBody>
      </p:sp>
      <p:sp>
        <p:nvSpPr>
          <p:cNvPr id="4403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4403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4403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aggregation to the students.</a:t>
            </a:r>
          </a:p>
          <a:p>
            <a:pPr algn="l" defTabSz="976313" eaLnBrk="0" hangingPunct="0">
              <a:lnSpc>
                <a:spcPct val="87000"/>
              </a:lnSpc>
              <a:spcBef>
                <a:spcPct val="40000"/>
              </a:spcBef>
              <a:buClrTx/>
              <a:buSzTx/>
              <a:buFontTx/>
              <a:buNone/>
            </a:pPr>
            <a:r>
              <a:rPr lang="en-US" sz="1100" b="0">
                <a:latin typeface="ZapfHumnst BT" pitchFamily="34" charset="0"/>
              </a:rPr>
              <a:t>Composition is not covered in this course. Composition is a stronger form of aggregation that indicates coincident lifetimes.  </a:t>
            </a:r>
          </a:p>
        </p:txBody>
      </p:sp>
      <p:sp>
        <p:nvSpPr>
          <p:cNvPr id="43725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E8BD5A5-5FD5-7D47-89F1-EE31BB83B43F}" type="slidenum">
              <a:rPr lang="en-GB"/>
              <a:pPr/>
              <a:t>18</a:t>
            </a:fld>
            <a:endParaRPr lang="en-GB"/>
          </a:p>
        </p:txBody>
      </p:sp>
      <p:sp>
        <p:nvSpPr>
          <p:cNvPr id="48131" name="Text Box 2"/>
          <p:cNvSpPr txBox="1">
            <a:spLocks noChangeArrowheads="1"/>
          </p:cNvSpPr>
          <p:nvPr/>
        </p:nvSpPr>
        <p:spPr bwMode="auto">
          <a:xfrm>
            <a:off x="711200" y="933450"/>
            <a:ext cx="2733675" cy="3017838"/>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spcAft>
                <a:spcPts val="613"/>
              </a:spcAft>
              <a:buClrTx/>
              <a:buSzTx/>
              <a:buFontTx/>
              <a:buNone/>
            </a:pPr>
            <a:r>
              <a:rPr lang="en-US" sz="1000" b="0">
                <a:latin typeface="ZapfHumnst BT" pitchFamily="34" charset="0"/>
              </a:rPr>
              <a:t>A multiplicity of “0” (that is, “0..0”) on the aggregate/whole side is not allowed (it would mean that the association could never exist). The UML does not preclude it, but it makes no sense, so for practical reasons, the Rational Unified Process does not allow it.</a:t>
            </a:r>
          </a:p>
          <a:p>
            <a:pPr algn="l" defTabSz="935038" eaLnBrk="0" hangingPunct="0">
              <a:spcBef>
                <a:spcPct val="0"/>
              </a:spcBef>
              <a:spcAft>
                <a:spcPts val="613"/>
              </a:spcAft>
              <a:buClrTx/>
              <a:buSzTx/>
              <a:buFontTx/>
              <a:buNone/>
            </a:pPr>
            <a:r>
              <a:rPr lang="en-US" sz="1000" b="0">
                <a:latin typeface="ZapfHumnst BT" pitchFamily="34" charset="0"/>
              </a:rPr>
              <a:t>0..1 and 0..* can be used to specify optionality, but on the “parts” of an aggregation only.  Remember, the definition of aggregation is that the part does not make sense outside the context of the whole, so having a multiplicity including 0 would make no sense (you could have a part without the whole).</a:t>
            </a:r>
          </a:p>
          <a:p>
            <a:pPr algn="l" defTabSz="935038" eaLnBrk="0" hangingPunct="0">
              <a:spcBef>
                <a:spcPct val="0"/>
              </a:spcBef>
              <a:spcAft>
                <a:spcPts val="613"/>
              </a:spcAft>
              <a:buClrTx/>
              <a:buSzTx/>
              <a:buFontTx/>
              <a:buNone/>
            </a:pPr>
            <a:r>
              <a:rPr lang="en-US" sz="1000" b="0">
                <a:latin typeface="ZapfHumnst BT" pitchFamily="34" charset="0"/>
              </a:rPr>
              <a:t>Another example of shared aggregation is an engine. A specific engine may be part of many different elements (cars, boats, planes) in it is lifetime.</a:t>
            </a:r>
          </a:p>
        </p:txBody>
      </p:sp>
      <p:sp>
        <p:nvSpPr>
          <p:cNvPr id="48132"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48133" name="Rectangle 4"/>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856C5A7-F689-1F45-A719-5821F0E2E3C3}" type="slidenum">
              <a:rPr lang="en-GB"/>
              <a:pPr/>
              <a:t>19</a:t>
            </a:fld>
            <a:endParaRPr lang="en-GB"/>
          </a:p>
        </p:txBody>
      </p:sp>
      <p:sp>
        <p:nvSpPr>
          <p:cNvPr id="39939" name="Text Box 2"/>
          <p:cNvSpPr txBox="1">
            <a:spLocks noChangeArrowheads="1"/>
          </p:cNvSpPr>
          <p:nvPr/>
        </p:nvSpPr>
        <p:spPr bwMode="auto">
          <a:xfrm>
            <a:off x="711200" y="930275"/>
            <a:ext cx="2681288" cy="17875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Compositional aggregation can be shown by nesting one class within another. Composition is not equivalent to containment by value, as some languages do not support containment by value (for example, Java).  By value versus by reference is an implementation “thing,” whereas composition is a conceptual “thing” that can be realized in the implementation using by-value, or by-reference (if the distinction is supported). </a:t>
            </a:r>
          </a:p>
        </p:txBody>
      </p:sp>
      <p:sp>
        <p:nvSpPr>
          <p:cNvPr id="39940"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39941" name="Rectangle 4"/>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69F91B6-A694-114B-ACB8-31C60088039C}" type="slidenum">
              <a:rPr lang="en-GB"/>
              <a:pPr/>
              <a:t>20</a:t>
            </a:fld>
            <a:endParaRPr lang="en-GB"/>
          </a:p>
        </p:txBody>
      </p:sp>
      <p:sp>
        <p:nvSpPr>
          <p:cNvPr id="56323" name="Rectangle 2"/>
          <p:cNvSpPr>
            <a:spLocks noGrp="1" noRot="1" noChangeAspect="1" noChangeArrowheads="1" noTextEdit="1"/>
          </p:cNvSpPr>
          <p:nvPr>
            <p:ph type="sldImg"/>
          </p:nvPr>
        </p:nvSpPr>
        <p:spPr>
          <a:xfrm>
            <a:off x="4576763" y="630238"/>
            <a:ext cx="4179887" cy="2352675"/>
          </a:xfrm>
          <a:solidFill>
            <a:srgbClr val="FFFFFF"/>
          </a:solidFill>
          <a:ln/>
        </p:spPr>
      </p:sp>
      <p:sp>
        <p:nvSpPr>
          <p:cNvPr id="56324" name="Rectangle 3"/>
          <p:cNvSpPr>
            <a:spLocks noGrp="1" noChangeArrowheads="1"/>
          </p:cNvSpPr>
          <p:nvPr>
            <p:ph type="body" idx="1"/>
          </p:nvPr>
        </p:nvSpPr>
        <p:spPr>
          <a:xfrm>
            <a:off x="3649663" y="3089275"/>
            <a:ext cx="5927725" cy="3122613"/>
          </a:xfrm>
          <a:noFill/>
          <a:ln/>
        </p:spPr>
        <p:txBody>
          <a:bodyPr lIns="93543" tIns="46772" rIns="93543" bIns="46772"/>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56325" name="Text Box 4"/>
          <p:cNvSpPr txBox="1">
            <a:spLocks noChangeArrowheads="1"/>
          </p:cNvSpPr>
          <p:nvPr/>
        </p:nvSpPr>
        <p:spPr bwMode="auto">
          <a:xfrm>
            <a:off x="654050" y="933450"/>
            <a:ext cx="2662238" cy="5300663"/>
          </a:xfrm>
          <a:prstGeom prst="rect">
            <a:avLst/>
          </a:prstGeom>
          <a:noFill/>
          <a:ln w="9525">
            <a:noFill/>
            <a:miter lim="800000"/>
            <a:headEnd/>
            <a:tailEnd/>
          </a:ln>
        </p:spPr>
        <p:txBody>
          <a:bodyPr lIns="110433" tIns="55216" rIns="110433" bIns="55216">
            <a:prstTxWarp prst="textNoShape">
              <a:avLst/>
            </a:prstTxWarp>
          </a:bodyPr>
          <a:lstStyle/>
          <a:p>
            <a:pPr algn="l" defTabSz="935038" eaLnBrk="0" hangingPunct="0">
              <a:lnSpc>
                <a:spcPct val="87000"/>
              </a:lnSpc>
              <a:spcBef>
                <a:spcPct val="40000"/>
              </a:spcBef>
              <a:buClrTx/>
              <a:buSzTx/>
              <a:buFontTx/>
              <a:buNone/>
            </a:pPr>
            <a:r>
              <a:rPr lang="en-US" sz="1000" b="0">
                <a:latin typeface="ZapfHumnst BT" pitchFamily="34" charset="0"/>
              </a:rPr>
              <a:t>This slide was first introduced in Concepts of Object Orientation</a:t>
            </a:r>
            <a:r>
              <a:rPr lang="en-US" sz="1000" b="0" i="1">
                <a:latin typeface="ZapfHumnst BT" pitchFamily="34" charset="0"/>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50FF9D1-0BDF-6E46-80E6-FB1D04E452EB}" type="slidenum">
              <a:rPr lang="en-GB"/>
              <a:pPr/>
              <a:t>21</a:t>
            </a:fld>
            <a:endParaRPr lang="en-GB"/>
          </a:p>
        </p:txBody>
      </p:sp>
      <p:sp>
        <p:nvSpPr>
          <p:cNvPr id="66563"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66564" name="Rectangle 3"/>
          <p:cNvSpPr>
            <a:spLocks noGrp="1" noChangeArrowheads="1"/>
          </p:cNvSpPr>
          <p:nvPr>
            <p:ph type="body" idx="1"/>
          </p:nvPr>
        </p:nvSpPr>
        <p:spPr>
          <a:xfrm>
            <a:off x="3706813" y="3179763"/>
            <a:ext cx="5927725" cy="3122612"/>
          </a:xfrm>
          <a:noFill/>
          <a:ln/>
        </p:spPr>
        <p:txBody>
          <a:bodyPr lIns="97685" tIns="48843" rIns="97685" bIns="48843"/>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6656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a:latin typeface="ZapfHumnst BT" pitchFamily="34" charset="0"/>
              </a:rPr>
              <a:t>Generalization relationships are also permitted between packages. However, packages do not have semantics. Therefore, generalization between packages is not common. Generalization among subsystems is practical.</a:t>
            </a:r>
          </a:p>
          <a:p>
            <a:pPr algn="l" defTabSz="976313" eaLnBrk="0" hangingPunct="0">
              <a:lnSpc>
                <a:spcPct val="87000"/>
              </a:lnSpc>
              <a:spcBef>
                <a:spcPct val="40000"/>
              </a:spcBef>
              <a:buClrTx/>
              <a:buSzTx/>
              <a:buFontTx/>
              <a:buNone/>
            </a:pPr>
            <a:r>
              <a:rPr lang="en-US" sz="1100" b="0">
                <a:latin typeface="ZapfHumnst BT" pitchFamily="34" charset="0"/>
              </a:rPr>
              <a:t>According to Grady Booch: </a:t>
            </a:r>
          </a:p>
          <a:p>
            <a:pPr algn="l" defTabSz="976313" eaLnBrk="0" hangingPunct="0">
              <a:lnSpc>
                <a:spcPct val="87000"/>
              </a:lnSpc>
              <a:spcBef>
                <a:spcPct val="40000"/>
              </a:spcBef>
              <a:buClrTx/>
              <a:buSzTx/>
              <a:buFontTx/>
              <a:buNone/>
            </a:pPr>
            <a:r>
              <a:rPr lang="en-US" sz="1100" b="0">
                <a:latin typeface="ZapfHumnst BT" pitchFamily="34" charset="0"/>
              </a:rPr>
              <a:t>The terms “inheritance” and “generalization” are, practically speaking, interchangeable. The UML standard is to call the relationship “generalization,” so as not to confuse people with language-specific meanings of inheritance. </a:t>
            </a:r>
          </a:p>
          <a:p>
            <a:pPr algn="l" defTabSz="976313" eaLnBrk="0" hangingPunct="0">
              <a:lnSpc>
                <a:spcPct val="87000"/>
              </a:lnSpc>
              <a:spcBef>
                <a:spcPct val="40000"/>
              </a:spcBef>
              <a:buClrTx/>
              <a:buSzTx/>
              <a:buFontTx/>
              <a:buNone/>
            </a:pPr>
            <a:r>
              <a:rPr lang="en-US" sz="1100" b="0">
                <a:latin typeface="ZapfHumnst BT" pitchFamily="34" charset="0"/>
              </a:rPr>
              <a:t>To confuse matters more, some call this an “is-a” or a “kind of” relationship (especially those into conceptual modeling in the cognitive sciences). </a:t>
            </a:r>
          </a:p>
          <a:p>
            <a:pPr algn="l" defTabSz="976313" eaLnBrk="0" hangingPunct="0">
              <a:lnSpc>
                <a:spcPct val="87000"/>
              </a:lnSpc>
              <a:spcBef>
                <a:spcPct val="40000"/>
              </a:spcBef>
              <a:buClrTx/>
              <a:buSzTx/>
              <a:buFontTx/>
              <a:buNone/>
            </a:pPr>
            <a:r>
              <a:rPr lang="en-US" sz="1100" b="0">
                <a:latin typeface="ZapfHumnst BT" pitchFamily="34" charset="0"/>
              </a:rPr>
              <a:t>So, for most users, it’s fair to use either term. For power users, people who care about things like the UML metamodel and specifying formal semantics of the same, the relationship is called “generalization” and applying such a relationship between two classes, for example, results in the subclass inheriting the structure and operations of the superclass (inheritance is the mechanism).</a:t>
            </a:r>
          </a:p>
          <a:p>
            <a:pPr algn="l" defTabSz="976313" eaLnBrk="0" hangingPunct="0">
              <a:lnSpc>
                <a:spcPct val="87000"/>
              </a:lnSpc>
              <a:spcBef>
                <a:spcPct val="40000"/>
              </a:spcBef>
              <a:buClrTx/>
              <a:buSzTx/>
              <a:buFontTx/>
              <a:buNone/>
            </a:pPr>
            <a:endParaRPr lang="en-US" sz="1100" b="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F810795-EA26-2C47-AC2F-3E6926FF5224}" type="slidenum">
              <a:rPr lang="en-GB"/>
              <a:pPr/>
              <a:t>22</a:t>
            </a:fld>
            <a:endParaRPr lang="en-GB"/>
          </a:p>
        </p:txBody>
      </p:sp>
      <p:sp>
        <p:nvSpPr>
          <p:cNvPr id="6861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68612"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68613" name="Text Box 4"/>
          <p:cNvSpPr txBox="1">
            <a:spLocks noChangeArrowheads="1"/>
          </p:cNvSpPr>
          <p:nvPr/>
        </p:nvSpPr>
        <p:spPr bwMode="auto">
          <a:xfrm>
            <a:off x="849313" y="935038"/>
            <a:ext cx="2586037"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endParaRPr lang="en-US" sz="1100" b="0">
              <a:latin typeface="ZapfHumnst BT" pitchFamily="34" charset="0"/>
            </a:endParaRPr>
          </a:p>
        </p:txBody>
      </p:sp>
      <p:sp>
        <p:nvSpPr>
          <p:cNvPr id="68614" name="Text Box 5"/>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Demonstrate how generalization looks on a class diagram.</a:t>
            </a:r>
          </a:p>
          <a:p>
            <a:pPr algn="l" defTabSz="976313" eaLnBrk="0" hangingPunct="0">
              <a:spcBef>
                <a:spcPct val="0"/>
              </a:spcBef>
              <a:buClrTx/>
              <a:buSzTx/>
              <a:buFontTx/>
              <a:buNone/>
            </a:pPr>
            <a:endParaRPr lang="en-US" sz="1100" b="0" i="1" u="sng">
              <a:latin typeface="ZapfHumnst BT" pitchFamily="34" charset="0"/>
            </a:endParaRPr>
          </a:p>
          <a:p>
            <a:pPr algn="l" defTabSz="976313" eaLnBrk="0" hangingPunct="0">
              <a:spcBef>
                <a:spcPct val="0"/>
              </a:spcBef>
              <a:buClrTx/>
              <a:buSzTx/>
              <a:buFontTx/>
              <a:buNone/>
            </a:pPr>
            <a:r>
              <a:rPr lang="en-US" sz="1100" b="0">
                <a:latin typeface="ZapfHumnst BT" pitchFamily="34" charset="0"/>
              </a:rPr>
              <a:t>This is the UML representation of generalization that was introduced earlier in the course.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338C7C2-4CEB-EB4F-875C-E65672E2EDFD}" type="slidenum">
              <a:rPr lang="en-GB"/>
              <a:pPr/>
              <a:t>23</a:t>
            </a:fld>
            <a:endParaRPr lang="en-GB"/>
          </a:p>
        </p:txBody>
      </p:sp>
      <p:sp>
        <p:nvSpPr>
          <p:cNvPr id="70659"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70660"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70661" name="Text Box 4"/>
          <p:cNvSpPr txBox="1">
            <a:spLocks noChangeArrowheads="1"/>
          </p:cNvSpPr>
          <p:nvPr/>
        </p:nvSpPr>
        <p:spPr bwMode="auto">
          <a:xfrm>
            <a:off x="698500" y="930275"/>
            <a:ext cx="2759075" cy="5556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buClrTx/>
              <a:buSzTx/>
              <a:buFontTx/>
              <a:buNone/>
            </a:pPr>
            <a:r>
              <a:rPr lang="en-US" sz="1000" b="0">
                <a:latin typeface="ZapfHumnst BT" pitchFamily="34" charset="0"/>
              </a:rPr>
              <a:t>An abstract class must have at least one concrete class to be useful.</a:t>
            </a:r>
          </a:p>
          <a:p>
            <a:pPr algn="l" defTabSz="935038" eaLnBrk="0" hangingPunct="0">
              <a:spcBef>
                <a:spcPct val="0"/>
              </a:spcBef>
              <a:buClrTx/>
              <a:buSzTx/>
              <a:buFontTx/>
              <a:buNone/>
            </a:pPr>
            <a:endParaRPr lang="en-US" sz="1000" b="0">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C7C048A-55E9-D341-86B2-5DD25098BED0}" type="slidenum">
              <a:rPr lang="en-GB"/>
              <a:pPr/>
              <a:t>24</a:t>
            </a:fld>
            <a:endParaRPr lang="en-GB"/>
          </a:p>
        </p:txBody>
      </p:sp>
      <p:sp>
        <p:nvSpPr>
          <p:cNvPr id="82947"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82948"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82949" name="Text Box 4"/>
          <p:cNvSpPr txBox="1">
            <a:spLocks noChangeArrowheads="1"/>
          </p:cNvSpPr>
          <p:nvPr/>
        </p:nvSpPr>
        <p:spPr bwMode="auto">
          <a:xfrm>
            <a:off x="669925" y="933450"/>
            <a:ext cx="2725738" cy="1377950"/>
          </a:xfrm>
          <a:prstGeom prst="rect">
            <a:avLst/>
          </a:prstGeom>
          <a:noFill/>
          <a:ln w="9525">
            <a:noFill/>
            <a:miter lim="800000"/>
            <a:headEnd/>
            <a:tailEnd/>
          </a:ln>
        </p:spPr>
        <p:txBody>
          <a:bodyPr lIns="110433" tIns="55216" rIns="110433" bIns="55216">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The answer to the question on this slide is provided on the next slide.  </a:t>
            </a:r>
          </a:p>
          <a:p>
            <a:pPr algn="l" defTabSz="935038" eaLnBrk="0" hangingPunct="0">
              <a:spcBef>
                <a:spcPct val="50000"/>
              </a:spcBef>
              <a:buClrTx/>
              <a:buSzTx/>
              <a:buFontTx/>
              <a:buNone/>
            </a:pPr>
            <a:r>
              <a:rPr lang="en-US" sz="1000" b="0">
                <a:latin typeface="ZapfHumnst BT" pitchFamily="34" charset="0"/>
              </a:rPr>
              <a:t>Discuss the answer to the question with the students, using the whiteboard to capture their suggestions.  Then go to the next slide to view the answer.</a:t>
            </a:r>
          </a:p>
          <a:p>
            <a:pPr algn="l" defTabSz="935038" eaLnBrk="0" hangingPunct="0">
              <a:spcBef>
                <a:spcPct val="50000"/>
              </a:spcBef>
              <a:buClrTx/>
              <a:buSzTx/>
              <a:buFontTx/>
              <a:buNone/>
            </a:pPr>
            <a:endParaRPr lang="en-US" sz="1000" b="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25</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474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365C96A-694E-B093-09AE-DCC07953D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pPr eaLnBrk="1" hangingPunct="1"/>
              <a:t>2</a:t>
            </a:fld>
            <a:endParaRPr lang="en-GB" altLang="en-US" sz="1100" b="0">
              <a:latin typeface="Times New Roman" panose="02020603050405020304" pitchFamily="18" charset="0"/>
            </a:endParaRPr>
          </a:p>
        </p:txBody>
      </p:sp>
      <p:sp>
        <p:nvSpPr>
          <p:cNvPr id="8194" name="Rectangle 2">
            <a:extLst>
              <a:ext uri="{FF2B5EF4-FFF2-40B4-BE49-F238E27FC236}">
                <a16:creationId xmlns:a16="http://schemas.microsoft.com/office/drawing/2014/main" id="{DB547EC7-9FFA-0243-857D-372F0462F4C9}"/>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8195" name="Text Box 3">
            <a:extLst>
              <a:ext uri="{FF2B5EF4-FFF2-40B4-BE49-F238E27FC236}">
                <a16:creationId xmlns:a16="http://schemas.microsoft.com/office/drawing/2014/main" id="{945CA0A8-F7E7-4B05-CB32-C4C24697BE0B}"/>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EC580A3-0999-6B43-387C-D9E2016B68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26CD676F-5508-8B44-99E7-822D44091CA4}" type="slidenum">
              <a:rPr lang="en-GB" altLang="en-US" sz="1100" b="0">
                <a:latin typeface="Times New Roman" panose="02020603050405020304" pitchFamily="18" charset="0"/>
              </a:rPr>
              <a:pPr eaLnBrk="1" hangingPunct="1"/>
              <a:t>26</a:t>
            </a:fld>
            <a:endParaRPr lang="en-GB" altLang="en-US" sz="1100" b="0">
              <a:latin typeface="Times New Roman" panose="02020603050405020304" pitchFamily="18" charset="0"/>
            </a:endParaRPr>
          </a:p>
        </p:txBody>
      </p:sp>
      <p:sp>
        <p:nvSpPr>
          <p:cNvPr id="24579" name="Rectangle 2">
            <a:extLst>
              <a:ext uri="{FF2B5EF4-FFF2-40B4-BE49-F238E27FC236}">
                <a16:creationId xmlns:a16="http://schemas.microsoft.com/office/drawing/2014/main" id="{942CA1DD-CB01-45D1-5279-DCB732D1A5DC}"/>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24580" name="Rectangle 3">
            <a:extLst>
              <a:ext uri="{FF2B5EF4-FFF2-40B4-BE49-F238E27FC236}">
                <a16:creationId xmlns:a16="http://schemas.microsoft.com/office/drawing/2014/main" id="{7F569210-AB68-CB23-ED0D-6BD7312A93D7}"/>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endParaRPr lang="en-US" altLang="en-US" sz="1000">
              <a:latin typeface="ZapfHumnst BT" pitchFamily="34" charset="0"/>
              <a:ea typeface="ＭＳ Ｐゴシック" panose="020B0600070205080204" pitchFamily="34" charset="-128"/>
            </a:endParaRPr>
          </a:p>
        </p:txBody>
      </p:sp>
      <p:sp>
        <p:nvSpPr>
          <p:cNvPr id="24581" name="Text Box 4">
            <a:extLst>
              <a:ext uri="{FF2B5EF4-FFF2-40B4-BE49-F238E27FC236}">
                <a16:creationId xmlns:a16="http://schemas.microsoft.com/office/drawing/2014/main" id="{1B0C61A5-BD6B-EE51-9537-912958A29BBC}"/>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Set the context of the module so that the students understand why interaction diagrams are needed.</a:t>
            </a:r>
          </a:p>
        </p:txBody>
      </p:sp>
      <p:sp>
        <p:nvSpPr>
          <p:cNvPr id="866309" name="AutoShape 5">
            <a:extLst>
              <a:ext uri="{FF2B5EF4-FFF2-40B4-BE49-F238E27FC236}">
                <a16:creationId xmlns:a16="http://schemas.microsoft.com/office/drawing/2014/main" id="{9BBE0FF9-B32D-B826-C4B5-5B818C09CBBF}"/>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57144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CB97311-AD74-C708-785D-2A19D147FF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B1495B3-6EFE-454E-92A4-DDCD02D3ACAE}" type="slidenum">
              <a:rPr lang="en-GB" altLang="en-US" sz="1100" b="0">
                <a:latin typeface="Times New Roman" panose="02020603050405020304" pitchFamily="18" charset="0"/>
              </a:rPr>
              <a:pPr eaLnBrk="1" hangingPunct="1"/>
              <a:t>28</a:t>
            </a:fld>
            <a:endParaRPr lang="en-GB" altLang="en-US" sz="1100" b="0">
              <a:latin typeface="Times New Roman" panose="02020603050405020304" pitchFamily="18" charset="0"/>
            </a:endParaRPr>
          </a:p>
        </p:txBody>
      </p:sp>
      <p:sp>
        <p:nvSpPr>
          <p:cNvPr id="73731" name="Rectangle 2">
            <a:extLst>
              <a:ext uri="{FF2B5EF4-FFF2-40B4-BE49-F238E27FC236}">
                <a16:creationId xmlns:a16="http://schemas.microsoft.com/office/drawing/2014/main" id="{1E520E0D-786E-D77E-3B29-7C2586A2DED2}"/>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3732" name="Rectangle 3">
            <a:extLst>
              <a:ext uri="{FF2B5EF4-FFF2-40B4-BE49-F238E27FC236}">
                <a16:creationId xmlns:a16="http://schemas.microsoft.com/office/drawing/2014/main" id="{6C4EA343-069C-B9E4-48FD-2F63B10C9D0E}"/>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ＭＳ Ｐゴシック" panose="020B0600070205080204" pitchFamily="34" charset="-128"/>
            </a:endParaRPr>
          </a:p>
        </p:txBody>
      </p:sp>
      <p:sp>
        <p:nvSpPr>
          <p:cNvPr id="73733" name="Text Box 4">
            <a:extLst>
              <a:ext uri="{FF2B5EF4-FFF2-40B4-BE49-F238E27FC236}">
                <a16:creationId xmlns:a16="http://schemas.microsoft.com/office/drawing/2014/main" id="{23D8D0C6-A968-106E-780E-79C1C6931D75}"/>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a:latin typeface="ZapfHumnst BT" pitchFamily="34" charset="0"/>
              </a:rPr>
              <a:t>Unlike sequence diagrams, communication diagrams emphasize the organization of the objects. </a:t>
            </a:r>
          </a:p>
          <a:p>
            <a:pPr algn="l">
              <a:lnSpc>
                <a:spcPct val="87000"/>
              </a:lnSpc>
              <a:spcBef>
                <a:spcPct val="40000"/>
              </a:spcBef>
              <a:buClrTx/>
              <a:buSzTx/>
              <a:buFontTx/>
              <a:buNone/>
            </a:pPr>
            <a:r>
              <a:rPr lang="en-US" altLang="en-US" sz="1100" b="0">
                <a:latin typeface="ZapfHumnst BT" pitchFamily="34" charset="0"/>
              </a:rPr>
              <a:t>Sequence diagrams, on the other hand, emphasize the time ordering of the messages.</a:t>
            </a:r>
          </a:p>
        </p:txBody>
      </p:sp>
    </p:spTree>
    <p:extLst>
      <p:ext uri="{BB962C8B-B14F-4D97-AF65-F5344CB8AC3E}">
        <p14:creationId xmlns:p14="http://schemas.microsoft.com/office/powerpoint/2010/main" val="30592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D7680C1-6A1C-E97B-859C-BD1FC33169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34B5B6C7-9071-C048-ABAD-2624F4489FAA}" type="slidenum">
              <a:rPr lang="en-GB" altLang="en-US" sz="1100" b="0">
                <a:latin typeface="Times New Roman" panose="02020603050405020304" pitchFamily="18" charset="0"/>
              </a:rPr>
              <a:pPr eaLnBrk="1" hangingPunct="1"/>
              <a:t>29</a:t>
            </a:fld>
            <a:endParaRPr lang="en-GB" altLang="en-US" sz="1100" b="0">
              <a:latin typeface="Times New Roman" panose="02020603050405020304" pitchFamily="18" charset="0"/>
            </a:endParaRPr>
          </a:p>
        </p:txBody>
      </p:sp>
      <p:sp>
        <p:nvSpPr>
          <p:cNvPr id="75779" name="Rectangle 2">
            <a:extLst>
              <a:ext uri="{FF2B5EF4-FFF2-40B4-BE49-F238E27FC236}">
                <a16:creationId xmlns:a16="http://schemas.microsoft.com/office/drawing/2014/main" id="{D3B3633F-BB4A-3F41-3A0F-DE56433B5853}"/>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5780" name="Rectangle 3">
            <a:extLst>
              <a:ext uri="{FF2B5EF4-FFF2-40B4-BE49-F238E27FC236}">
                <a16:creationId xmlns:a16="http://schemas.microsoft.com/office/drawing/2014/main" id="{EB82451F-F999-0E87-4ED5-916FA8D48CCA}"/>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fontAlgn="t" hangingPunct="1"/>
            <a:endParaRPr lang="en-US" altLang="en-US" sz="1000">
              <a:latin typeface="ZapfHumnst BT" pitchFamily="34" charset="0"/>
              <a:ea typeface="ＭＳ Ｐゴシック" panose="020B0600070205080204" pitchFamily="34" charset="-128"/>
            </a:endParaRPr>
          </a:p>
        </p:txBody>
      </p:sp>
      <p:sp>
        <p:nvSpPr>
          <p:cNvPr id="75781" name="Text Box 4">
            <a:extLst>
              <a:ext uri="{FF2B5EF4-FFF2-40B4-BE49-F238E27FC236}">
                <a16:creationId xmlns:a16="http://schemas.microsoft.com/office/drawing/2014/main" id="{DAF8C0D7-D186-C93B-6DB5-C23544A93128}"/>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2pPr>
            <a:lvl3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3pPr>
            <a:lvl4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4pPr>
            <a:lvl5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Provide a preview of a communication diagram for the students.</a:t>
            </a:r>
            <a:r>
              <a:rPr lang="en-US" altLang="en-US" sz="1100" b="0">
                <a:latin typeface="ZapfHumnst BT" pitchFamily="34" charset="0"/>
              </a:rPr>
              <a:t> </a:t>
            </a:r>
          </a:p>
          <a:p>
            <a:pPr algn="l">
              <a:lnSpc>
                <a:spcPct val="87000"/>
              </a:lnSpc>
              <a:spcBef>
                <a:spcPct val="40000"/>
              </a:spcBef>
              <a:buClrTx/>
              <a:buSzTx/>
              <a:buFontTx/>
              <a:buNone/>
            </a:pPr>
            <a:r>
              <a:rPr lang="en-US" altLang="en-US" sz="1100" b="0">
                <a:latin typeface="ZapfHumnst BT" pitchFamily="34" charset="0"/>
              </a:rPr>
              <a:t>Explain how communication diagrams allow you to see the communication patterns among the objects.  </a:t>
            </a:r>
          </a:p>
          <a:p>
            <a:pPr algn="l">
              <a:lnSpc>
                <a:spcPct val="87000"/>
              </a:lnSpc>
              <a:spcBef>
                <a:spcPct val="40000"/>
              </a:spcBef>
              <a:buClrTx/>
              <a:buSzTx/>
              <a:buFontTx/>
              <a:buNone/>
            </a:pPr>
            <a:r>
              <a:rPr lang="en-US" altLang="en-US" sz="1100" b="0">
                <a:latin typeface="ZapfHumnst BT" pitchFamily="34" charset="0"/>
              </a:rPr>
              <a:t>Normally, boundary classes are on the “edge,” interfacing with actors.  </a:t>
            </a:r>
          </a:p>
          <a:p>
            <a:pPr algn="l">
              <a:lnSpc>
                <a:spcPct val="87000"/>
              </a:lnSpc>
              <a:spcBef>
                <a:spcPct val="40000"/>
              </a:spcBef>
              <a:buClrTx/>
              <a:buSzTx/>
              <a:buFontTx/>
              <a:buNone/>
            </a:pPr>
            <a:r>
              <a:rPr lang="en-US" altLang="en-US" sz="1100" b="0">
                <a:latin typeface="ZapfHumnst BT" pitchFamily="34" charset="0"/>
              </a:rPr>
              <a:t>Control classes are toward the middle, managing communication.  </a:t>
            </a:r>
          </a:p>
          <a:p>
            <a:pPr algn="l">
              <a:lnSpc>
                <a:spcPct val="87000"/>
              </a:lnSpc>
              <a:spcBef>
                <a:spcPct val="40000"/>
              </a:spcBef>
              <a:buClrTx/>
              <a:buSzTx/>
              <a:buFontTx/>
              <a:buNone/>
            </a:pPr>
            <a:r>
              <a:rPr lang="en-US" altLang="en-US" sz="1100" b="0">
                <a:latin typeface="ZapfHumnst BT" pitchFamily="34" charset="0"/>
              </a:rPr>
              <a:t>Entity classes are on the “bottom” where all of the persistent data lives.</a:t>
            </a:r>
          </a:p>
        </p:txBody>
      </p:sp>
    </p:spTree>
    <p:extLst>
      <p:ext uri="{BB962C8B-B14F-4D97-AF65-F5344CB8AC3E}">
        <p14:creationId xmlns:p14="http://schemas.microsoft.com/office/powerpoint/2010/main" val="755884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30</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95697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76415FC-01DA-B99E-C363-720722B9E4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831E7D6-E41E-2F4F-B42D-1A637EC57E2A}" type="slidenum">
              <a:rPr lang="en-GB" altLang="en-US" sz="1100" b="0">
                <a:latin typeface="Times New Roman" panose="02020603050405020304" pitchFamily="18" charset="0"/>
              </a:rPr>
              <a:pPr eaLnBrk="1" hangingPunct="1"/>
              <a:t>32</a:t>
            </a:fld>
            <a:endParaRPr lang="en-GB" altLang="en-US" sz="1100" b="0">
              <a:latin typeface="Times New Roman" panose="02020603050405020304" pitchFamily="18" charset="0"/>
            </a:endParaRPr>
          </a:p>
        </p:txBody>
      </p:sp>
      <p:sp>
        <p:nvSpPr>
          <p:cNvPr id="30723" name="Rectangle 2">
            <a:extLst>
              <a:ext uri="{FF2B5EF4-FFF2-40B4-BE49-F238E27FC236}">
                <a16:creationId xmlns:a16="http://schemas.microsoft.com/office/drawing/2014/main" id="{336FE2F3-8216-80D6-1254-EF78A907F7CC}"/>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30724" name="Rectangle 3">
            <a:extLst>
              <a:ext uri="{FF2B5EF4-FFF2-40B4-BE49-F238E27FC236}">
                <a16:creationId xmlns:a16="http://schemas.microsoft.com/office/drawing/2014/main" id="{1550198D-58C8-EB7A-89E1-3213FC9413C2}"/>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34284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526F44B-6827-4421-4B75-8EF4632FD3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D552FA2-A253-3046-90D5-C8A58B214C49}" type="slidenum">
              <a:rPr lang="en-GB" altLang="en-US" sz="1100" b="0">
                <a:latin typeface="Times New Roman" panose="02020603050405020304" pitchFamily="18" charset="0"/>
              </a:rPr>
              <a:pPr eaLnBrk="1" hangingPunct="1"/>
              <a:t>33</a:t>
            </a:fld>
            <a:endParaRPr lang="en-GB" altLang="en-US" sz="1100" b="0">
              <a:latin typeface="Times New Roman" panose="02020603050405020304" pitchFamily="18" charset="0"/>
            </a:endParaRPr>
          </a:p>
        </p:txBody>
      </p:sp>
      <p:sp>
        <p:nvSpPr>
          <p:cNvPr id="57347" name="Rectangle 2">
            <a:extLst>
              <a:ext uri="{FF2B5EF4-FFF2-40B4-BE49-F238E27FC236}">
                <a16:creationId xmlns:a16="http://schemas.microsoft.com/office/drawing/2014/main" id="{0FABA869-670A-CD16-459D-FE8CF73413A3}"/>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57348" name="Rectangle 3">
            <a:extLst>
              <a:ext uri="{FF2B5EF4-FFF2-40B4-BE49-F238E27FC236}">
                <a16:creationId xmlns:a16="http://schemas.microsoft.com/office/drawing/2014/main" id="{5D79A84A-3C99-73BF-AF06-928242A147CA}"/>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CD467C8-C8F5-F7FB-D033-CB7418E3F5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6155FFD0-DFE4-DD4F-A2D6-E4D1C9C6583B}" type="slidenum">
              <a:rPr lang="en-GB" altLang="en-US" sz="1100" b="0">
                <a:latin typeface="Times New Roman" panose="02020603050405020304" pitchFamily="18" charset="0"/>
              </a:rPr>
              <a:pPr eaLnBrk="1" hangingPunct="1"/>
              <a:t>34</a:t>
            </a:fld>
            <a:endParaRPr lang="en-GB" altLang="en-US" sz="1100" b="0">
              <a:latin typeface="Times New Roman" panose="02020603050405020304" pitchFamily="18" charset="0"/>
            </a:endParaRPr>
          </a:p>
        </p:txBody>
      </p:sp>
      <p:sp>
        <p:nvSpPr>
          <p:cNvPr id="63491" name="Rectangle 2">
            <a:extLst>
              <a:ext uri="{FF2B5EF4-FFF2-40B4-BE49-F238E27FC236}">
                <a16:creationId xmlns:a16="http://schemas.microsoft.com/office/drawing/2014/main" id="{79DCBF09-15B4-7616-3BFF-BE3A6B2008EF}"/>
              </a:ext>
            </a:extLst>
          </p:cNvPr>
          <p:cNvSpPr>
            <a:spLocks noGrp="1" noRot="1" noChangeAspect="1" noChangeArrowheads="1" noTextEdit="1"/>
          </p:cNvSpPr>
          <p:nvPr>
            <p:ph type="sldImg"/>
          </p:nvPr>
        </p:nvSpPr>
        <p:spPr>
          <a:xfrm>
            <a:off x="2763838" y="533400"/>
            <a:ext cx="4727575" cy="2660650"/>
          </a:xfrm>
          <a:solidFill>
            <a:srgbClr val="FFFFFF"/>
          </a:solidFill>
          <a:ln/>
        </p:spPr>
      </p:sp>
      <p:sp>
        <p:nvSpPr>
          <p:cNvPr id="63492" name="Rectangle 3">
            <a:extLst>
              <a:ext uri="{FF2B5EF4-FFF2-40B4-BE49-F238E27FC236}">
                <a16:creationId xmlns:a16="http://schemas.microsoft.com/office/drawing/2014/main" id="{E50E339F-3302-737A-5F1F-03F80DBF4C45}"/>
              </a:ext>
            </a:extLst>
          </p:cNvPr>
          <p:cNvSpPr>
            <a:spLocks noGrp="1" noChangeArrowheads="1"/>
          </p:cNvSpPr>
          <p:nvPr>
            <p:ph type="body" idx="1"/>
          </p:nvPr>
        </p:nvSpPr>
        <p:spPr>
          <a:solidFill>
            <a:srgbClr val="FFFFFF"/>
          </a:solidFill>
          <a:ln>
            <a:solidFill>
              <a:srgbClr val="000000"/>
            </a:solidFill>
          </a:ln>
        </p:spPr>
        <p:txBody>
          <a:bodyPr lIns="95473" tIns="47736" rIns="95473" bIns="47736"/>
          <a:lstStyle/>
          <a:p>
            <a:pPr eaLnBrk="1" hangingPunct="1">
              <a:spcBef>
                <a:spcPct val="0"/>
              </a:spcBef>
            </a:pPr>
            <a:endParaRPr lang="en-GB" altLang="en-US" sz="240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38232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3986EB4-49F0-74D8-C6D2-06284A6A2F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FFF953D6-2064-B34E-BB04-0A12F5481AEF}" type="slidenum">
              <a:rPr lang="en-GB" altLang="en-US" sz="1100" b="0">
                <a:latin typeface="Times New Roman" panose="02020603050405020304" pitchFamily="18" charset="0"/>
              </a:rPr>
              <a:pPr eaLnBrk="1" hangingPunct="1"/>
              <a:t>38</a:t>
            </a:fld>
            <a:endParaRPr lang="en-GB" altLang="en-US" sz="1100" b="0">
              <a:latin typeface="Times New Roman" panose="02020603050405020304" pitchFamily="18" charset="0"/>
            </a:endParaRPr>
          </a:p>
        </p:txBody>
      </p:sp>
      <p:sp>
        <p:nvSpPr>
          <p:cNvPr id="77827" name="Rectangle 2">
            <a:extLst>
              <a:ext uri="{FF2B5EF4-FFF2-40B4-BE49-F238E27FC236}">
                <a16:creationId xmlns:a16="http://schemas.microsoft.com/office/drawing/2014/main" id="{E1011AE0-42C4-07FC-AB41-76F3570AC1A0}"/>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7828" name="Rectangle 3">
            <a:extLst>
              <a:ext uri="{FF2B5EF4-FFF2-40B4-BE49-F238E27FC236}">
                <a16:creationId xmlns:a16="http://schemas.microsoft.com/office/drawing/2014/main" id="{552F4437-2E0A-061F-3902-EB1EBB05C11D}"/>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ＭＳ Ｐゴシック" panose="020B0600070205080204" pitchFamily="34" charset="-128"/>
            </a:endParaRPr>
          </a:p>
        </p:txBody>
      </p:sp>
      <p:sp>
        <p:nvSpPr>
          <p:cNvPr id="77829" name="Text Box 4">
            <a:extLst>
              <a:ext uri="{FF2B5EF4-FFF2-40B4-BE49-F238E27FC236}">
                <a16:creationId xmlns:a16="http://schemas.microsoft.com/office/drawing/2014/main" id="{BB9166CB-A039-6D8B-81AA-F24B2B56CC5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similarities between sequence and communication diagrams.</a:t>
            </a:r>
          </a:p>
          <a:p>
            <a:pPr algn="l">
              <a:lnSpc>
                <a:spcPct val="87000"/>
              </a:lnSpc>
              <a:spcBef>
                <a:spcPct val="40000"/>
              </a:spcBef>
              <a:buClrTx/>
              <a:buSzTx/>
              <a:buFontTx/>
              <a:buNone/>
            </a:pPr>
            <a:r>
              <a:rPr lang="en-US" altLang="en-US" sz="1100" b="0">
                <a:latin typeface="ZapfHumnst BT" pitchFamily="34" charset="0"/>
              </a:rPr>
              <a:t>Go back and point to the semantic similarities between the two diagrams.</a:t>
            </a:r>
          </a:p>
        </p:txBody>
      </p:sp>
      <p:sp>
        <p:nvSpPr>
          <p:cNvPr id="897029" name="AutoShape 5">
            <a:extLst>
              <a:ext uri="{FF2B5EF4-FFF2-40B4-BE49-F238E27FC236}">
                <a16:creationId xmlns:a16="http://schemas.microsoft.com/office/drawing/2014/main" id="{C70296F0-CB4B-4DD0-5B4C-D85617F0AA3B}"/>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4</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8864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922834B-49B6-89D4-C0BB-ED856888DF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273CC6E-8A21-2541-A6F1-2466A92D0DCB}" type="slidenum">
              <a:rPr lang="en-GB" altLang="en-US" sz="1100" b="0">
                <a:latin typeface="Times New Roman" panose="02020603050405020304" pitchFamily="18" charset="0"/>
              </a:rPr>
              <a:pPr eaLnBrk="1" hangingPunct="1"/>
              <a:t>39</a:t>
            </a:fld>
            <a:endParaRPr lang="en-GB" altLang="en-US" sz="1100" b="0">
              <a:latin typeface="Times New Roman" panose="02020603050405020304" pitchFamily="18" charset="0"/>
            </a:endParaRPr>
          </a:p>
        </p:txBody>
      </p:sp>
      <p:sp>
        <p:nvSpPr>
          <p:cNvPr id="79875" name="Rectangle 2">
            <a:extLst>
              <a:ext uri="{FF2B5EF4-FFF2-40B4-BE49-F238E27FC236}">
                <a16:creationId xmlns:a16="http://schemas.microsoft.com/office/drawing/2014/main" id="{A18E093F-993D-4586-85FA-647D1FB84615}"/>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9876" name="Rectangle 3">
            <a:extLst>
              <a:ext uri="{FF2B5EF4-FFF2-40B4-BE49-F238E27FC236}">
                <a16:creationId xmlns:a16="http://schemas.microsoft.com/office/drawing/2014/main" id="{329549C9-DCB9-E7F0-8A7A-AD48653AA654}"/>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marL="114300" indent="-114300" eaLnBrk="1" hangingPunct="1"/>
            <a:endParaRPr lang="en-US" altLang="en-US" sz="800">
              <a:latin typeface="ZapfHumnst BT" pitchFamily="34" charset="0"/>
              <a:ea typeface="ＭＳ Ｐゴシック" panose="020B0600070205080204" pitchFamily="34" charset="-128"/>
            </a:endParaRPr>
          </a:p>
        </p:txBody>
      </p:sp>
      <p:sp>
        <p:nvSpPr>
          <p:cNvPr id="79877" name="Text Box 4">
            <a:extLst>
              <a:ext uri="{FF2B5EF4-FFF2-40B4-BE49-F238E27FC236}">
                <a16:creationId xmlns:a16="http://schemas.microsoft.com/office/drawing/2014/main" id="{DCE83745-EB7A-511F-7244-809574D0D2F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differences between the two diagrams.</a:t>
            </a:r>
          </a:p>
          <a:p>
            <a:pPr algn="l">
              <a:lnSpc>
                <a:spcPct val="87000"/>
              </a:lnSpc>
              <a:spcBef>
                <a:spcPct val="40000"/>
              </a:spcBef>
              <a:buClrTx/>
              <a:buSzTx/>
              <a:buFontTx/>
              <a:buNone/>
            </a:pPr>
            <a:r>
              <a:rPr lang="en-US" altLang="en-US" sz="1100" b="0">
                <a:latin typeface="ZapfHumnst BT" pitchFamily="34" charset="0"/>
              </a:rPr>
              <a:t>The use of sequence versus communication diagrams is a personal choice. This course does not recommend one over the other, but describes the advantages of each.  </a:t>
            </a:r>
          </a:p>
          <a:p>
            <a:pPr algn="l">
              <a:lnSpc>
                <a:spcPct val="87000"/>
              </a:lnSpc>
              <a:spcBef>
                <a:spcPct val="40000"/>
              </a:spcBef>
              <a:buClrTx/>
              <a:buSzTx/>
              <a:buFontTx/>
              <a:buNone/>
            </a:pPr>
            <a:r>
              <a:rPr lang="en-US" altLang="en-US" sz="1100" b="0">
                <a:latin typeface="ZapfHumnst BT" pitchFamily="34" charset="0"/>
              </a:rPr>
              <a:t>For brainstorming, some find the communication diagram easier, a closer visual representation of CRC cards.  </a:t>
            </a:r>
          </a:p>
          <a:p>
            <a:pPr algn="l">
              <a:lnSpc>
                <a:spcPct val="87000"/>
              </a:lnSpc>
              <a:spcBef>
                <a:spcPct val="40000"/>
              </a:spcBef>
              <a:buClrTx/>
              <a:buSzTx/>
              <a:buFontTx/>
              <a:buNone/>
            </a:pPr>
            <a:r>
              <a:rPr lang="en-US" altLang="en-US" sz="1100" b="0">
                <a:latin typeface="ZapfHumnst BT" pitchFamily="34" charset="0"/>
              </a:rPr>
              <a:t>The students should use the diagram they like best. However, you may want to recommend that they ultimately create the communication diagram to find relationships between the associated classes.  </a:t>
            </a:r>
          </a:p>
          <a:p>
            <a:pPr algn="l">
              <a:lnSpc>
                <a:spcPct val="87000"/>
              </a:lnSpc>
              <a:spcBef>
                <a:spcPct val="40000"/>
              </a:spcBef>
              <a:buClrTx/>
              <a:buSzTx/>
              <a:buFontTx/>
              <a:buNone/>
            </a:pPr>
            <a:r>
              <a:rPr lang="en-US" altLang="en-US" sz="1100">
                <a:latin typeface="ZapfHumnst BT" pitchFamily="34" charset="0"/>
              </a:rPr>
              <a:t>Note:</a:t>
            </a:r>
            <a:r>
              <a:rPr lang="en-US" altLang="en-US" sz="1100" b="0">
                <a:latin typeface="ZapfHumnst BT" pitchFamily="34" charset="0"/>
              </a:rPr>
              <a:t> RUP recommends that communication diagrams be used in analysis and that sequence diagrams be used in design.  </a:t>
            </a:r>
          </a:p>
          <a:p>
            <a:pPr algn="l">
              <a:lnSpc>
                <a:spcPct val="87000"/>
              </a:lnSpc>
              <a:spcBef>
                <a:spcPct val="40000"/>
              </a:spcBef>
              <a:buClrTx/>
              <a:buSzTx/>
              <a:buFontTx/>
              <a:buNone/>
            </a:pPr>
            <a:r>
              <a:rPr lang="en-US" altLang="en-US" sz="1100" b="0">
                <a:latin typeface="ZapfHumnst BT" pitchFamily="34" charset="0"/>
              </a:rPr>
              <a:t>	</a:t>
            </a:r>
          </a:p>
        </p:txBody>
      </p:sp>
      <p:sp>
        <p:nvSpPr>
          <p:cNvPr id="899077" name="AutoShape 5">
            <a:extLst>
              <a:ext uri="{FF2B5EF4-FFF2-40B4-BE49-F238E27FC236}">
                <a16:creationId xmlns:a16="http://schemas.microsoft.com/office/drawing/2014/main" id="{76F7790C-BF85-417C-EFDD-6C5683760685}"/>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1644B8CF-8CE7-C9DF-3C61-AEE5A7852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pPr eaLnBrk="1" hangingPunct="1"/>
              <a:t>40</a:t>
            </a:fld>
            <a:endParaRPr lang="en-GB" altLang="en-US" sz="1100" b="0">
              <a:latin typeface="Times New Roman" panose="02020603050405020304" pitchFamily="18" charset="0"/>
            </a:endParaRPr>
          </a:p>
        </p:txBody>
      </p:sp>
      <p:sp>
        <p:nvSpPr>
          <p:cNvPr id="59394" name="Rectangle 2">
            <a:extLst>
              <a:ext uri="{FF2B5EF4-FFF2-40B4-BE49-F238E27FC236}">
                <a16:creationId xmlns:a16="http://schemas.microsoft.com/office/drawing/2014/main" id="{884A01E8-A61E-6052-49C8-7025E6035100}"/>
              </a:ext>
            </a:extLst>
          </p:cNvPr>
          <p:cNvSpPr>
            <a:spLocks noGrp="1" noRot="1" noChangeAspect="1" noChangeArrowheads="1" noTextEdit="1"/>
          </p:cNvSpPr>
          <p:nvPr>
            <p:ph type="sldImg"/>
          </p:nvPr>
        </p:nvSpPr>
        <p:spPr>
          <a:xfrm>
            <a:off x="4594225" y="647700"/>
            <a:ext cx="4181475" cy="2352675"/>
          </a:xfrm>
          <a:solidFill>
            <a:srgbClr val="FFFFFF"/>
          </a:solidFill>
          <a:ln/>
        </p:spPr>
      </p:sp>
      <p:sp>
        <p:nvSpPr>
          <p:cNvPr id="59395" name="Text Box 3">
            <a:extLst>
              <a:ext uri="{FF2B5EF4-FFF2-40B4-BE49-F238E27FC236}">
                <a16:creationId xmlns:a16="http://schemas.microsoft.com/office/drawing/2014/main" id="{9224A841-449B-E989-AA46-5F2B90FA7C4D}"/>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p>
          <a:p>
            <a:pPr algn="l">
              <a:spcBef>
                <a:spcPct val="0"/>
              </a:spcBef>
              <a:buClrTx/>
              <a:buSzTx/>
              <a:buFontTx/>
              <a:buNone/>
            </a:pPr>
            <a:endParaRPr lang="en-US" altLang="en-US" sz="1100" b="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7090F76-894B-9E44-BCB9-E82330AF1332}" type="slidenum">
              <a:rPr lang="en-GB"/>
              <a:pPr/>
              <a:t>5</a:t>
            </a:fld>
            <a:endParaRPr lang="en-GB"/>
          </a:p>
        </p:txBody>
      </p:sp>
      <p:sp>
        <p:nvSpPr>
          <p:cNvPr id="21507"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21508"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2150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class diagrams to the students.</a:t>
            </a:r>
          </a:p>
          <a:p>
            <a:pPr algn="l" defTabSz="976313" eaLnBrk="0" hangingPunct="0">
              <a:lnSpc>
                <a:spcPct val="87000"/>
              </a:lnSpc>
              <a:spcBef>
                <a:spcPct val="40000"/>
              </a:spcBef>
              <a:buClrTx/>
              <a:buSzTx/>
              <a:buFontTx/>
              <a:buNone/>
            </a:pPr>
            <a:r>
              <a:rPr lang="en-US" sz="1100" b="0">
                <a:latin typeface="ZapfHumnst BT" pitchFamily="34" charset="0"/>
              </a:rPr>
              <a:t>Interaction diagrams show the dynamic aspects of a system, while class diagrams show the static aspects of a system.</a:t>
            </a:r>
          </a:p>
        </p:txBody>
      </p:sp>
      <p:sp>
        <p:nvSpPr>
          <p:cNvPr id="40141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422DEC5-883C-5B44-AD99-01E15197D958}" type="slidenum">
              <a:rPr lang="en-GB"/>
              <a:pPr/>
              <a:t>6</a:t>
            </a:fld>
            <a:endParaRPr lang="en-GB"/>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pPr eaLnBrk="1" hangingPunct="1"/>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12</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4708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6064BFE-1832-2242-8B10-5E9645EAE73B}" type="slidenum">
              <a:rPr lang="en-GB"/>
              <a:pPr/>
              <a:t>13</a:t>
            </a:fld>
            <a:endParaRPr lang="en-GB"/>
          </a:p>
        </p:txBody>
      </p:sp>
      <p:sp>
        <p:nvSpPr>
          <p:cNvPr id="31747"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31748"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endParaRPr lang="en-US" sz="1000">
              <a:latin typeface="ZapfHumnst BT" pitchFamily="34" charset="0"/>
              <a:ea typeface="ＭＳ Ｐゴシック" charset="-128"/>
              <a:cs typeface="ＭＳ Ｐゴシック" charset="-128"/>
            </a:endParaRPr>
          </a:p>
        </p:txBody>
      </p:sp>
      <p:sp>
        <p:nvSpPr>
          <p:cNvPr id="3174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association to the students.  This is new and may pose trouble for some students.</a:t>
            </a:r>
          </a:p>
          <a:p>
            <a:pPr algn="l" defTabSz="976313" eaLnBrk="0" hangingPunct="0">
              <a:lnSpc>
                <a:spcPct val="87000"/>
              </a:lnSpc>
              <a:spcBef>
                <a:spcPct val="40000"/>
              </a:spcBef>
              <a:buClrTx/>
              <a:buSzTx/>
              <a:buFontTx/>
              <a:buNone/>
            </a:pPr>
            <a:r>
              <a:rPr lang="en-US" sz="1100" b="0">
                <a:latin typeface="ZapfHumnst BT" pitchFamily="34" charset="0"/>
              </a:rPr>
              <a:t>There are also dependency relationships. However, dependencies are beyond the scope of this course since they are contingent on parameter, local variable or global reference. These topics are discussed in the Object-Oriented Analysis and Design course. For the beginner, understanding associations is enough.</a:t>
            </a:r>
          </a:p>
          <a:p>
            <a:pPr algn="l" defTabSz="976313" eaLnBrk="0" hangingPunct="0">
              <a:lnSpc>
                <a:spcPct val="87000"/>
              </a:lnSpc>
              <a:spcBef>
                <a:spcPct val="40000"/>
              </a:spcBef>
              <a:buClrTx/>
              <a:buSzTx/>
              <a:buFontTx/>
              <a:buNone/>
            </a:pPr>
            <a:r>
              <a:rPr lang="en-US" sz="1100" b="0">
                <a:latin typeface="ZapfHumnst BT" pitchFamily="34" charset="0"/>
              </a:rPr>
              <a:t>Draw these examples on the board as objects to help students understand the concept.</a:t>
            </a:r>
          </a:p>
        </p:txBody>
      </p:sp>
      <p:sp>
        <p:nvSpPr>
          <p:cNvPr id="424965"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3862E66-2CDB-F94A-8589-9666AC089F61}" type="slidenum">
              <a:rPr lang="en-GB"/>
              <a:pPr/>
              <a:t>14</a:t>
            </a:fld>
            <a:endParaRPr lang="en-GB"/>
          </a:p>
        </p:txBody>
      </p:sp>
      <p:sp>
        <p:nvSpPr>
          <p:cNvPr id="3379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379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379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Introduce the concept of multiplicity.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5E1A444-FA6F-7C4C-8772-30D294BBD97D}" type="slidenum">
              <a:rPr lang="en-GB"/>
              <a:pPr/>
              <a:t>15</a:t>
            </a:fld>
            <a:endParaRPr lang="en-GB"/>
          </a:p>
        </p:txBody>
      </p:sp>
      <p:sp>
        <p:nvSpPr>
          <p:cNvPr id="35843"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5844"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584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Show the valid multiplicity indicators.</a:t>
            </a:r>
            <a:r>
              <a:rPr lang="en-US" sz="1100" b="0">
                <a:latin typeface="ZapfHumnst BT" pitchFamily="34" charset="0"/>
              </a:rPr>
              <a:t> </a:t>
            </a:r>
          </a:p>
          <a:p>
            <a:pPr algn="l" defTabSz="976313" eaLnBrk="0" hangingPunct="0">
              <a:lnSpc>
                <a:spcPct val="87000"/>
              </a:lnSpc>
              <a:spcBef>
                <a:spcPct val="40000"/>
              </a:spcBef>
              <a:buClrTx/>
              <a:buSzTx/>
              <a:buFontTx/>
              <a:buNone/>
            </a:pPr>
            <a:r>
              <a:rPr lang="en-US" sz="1100" b="0">
                <a:latin typeface="ZapfHumnst BT" pitchFamily="34" charset="0"/>
              </a:rPr>
              <a:t>The use of “N” instead of “*” is Booch, not UML (for example, the use of “0..N” and “N” is not UML).</a:t>
            </a:r>
          </a:p>
          <a:p>
            <a:pPr algn="l" defTabSz="976313" eaLnBrk="0" hangingPunct="0">
              <a:lnSpc>
                <a:spcPct val="87000"/>
              </a:lnSpc>
              <a:spcBef>
                <a:spcPct val="40000"/>
              </a:spcBef>
              <a:buClrTx/>
              <a:buSzTx/>
              <a:buFontTx/>
              <a:buNone/>
            </a:pPr>
            <a:r>
              <a:rPr lang="en-US" sz="1100" b="0">
                <a:latin typeface="ZapfHumnst BT" pitchFamily="34" charset="0"/>
              </a:rPr>
              <a:t>The multiplicity specified for a relationship is for all instances of that relationship, not simply for a particular use-case realization or for a particular point in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1725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5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5129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4528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148828"/>
            <a:ext cx="7548562" cy="422672"/>
          </a:xfrm>
        </p:spPr>
        <p:txBody>
          <a:bodyPr/>
          <a:lstStyle/>
          <a:p>
            <a:r>
              <a:rPr lang="en-GB"/>
              <a:t>Click to edit Master title style</a:t>
            </a:r>
            <a:endParaRPr lang="en-US"/>
          </a:p>
        </p:txBody>
      </p:sp>
      <p:sp>
        <p:nvSpPr>
          <p:cNvPr id="3" name="Text Placeholder 2"/>
          <p:cNvSpPr>
            <a:spLocks noGrp="1"/>
          </p:cNvSpPr>
          <p:nvPr>
            <p:ph type="body" sz="half" idx="1"/>
          </p:nvPr>
        </p:nvSpPr>
        <p:spPr>
          <a:xfrm>
            <a:off x="6096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1622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FFFFFF"/>
                </a:solidFill>
              </a:rPr>
              <a:t>Overview of Software Engineering </a:t>
            </a:r>
            <a:r>
              <a:rPr lang="en"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75" r:id="rId7"/>
    <p:sldLayoutId id="2147483676"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 dirty="0"/>
              <a:t>Object Oriented Design</a:t>
            </a:r>
            <a:endParaRPr b="1" dirty="0">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 b="1" dirty="0"/>
              <a:t>Lecture 4 </a:t>
            </a:r>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 sz="1400" b="1" dirty="0"/>
              <a:t>Ruzanna Chitchyan, </a:t>
            </a:r>
            <a:r>
              <a:rPr lang="en-GB" sz="1400" dirty="0"/>
              <a:t>Jon Bird, Pete Bennett</a:t>
            </a:r>
          </a:p>
          <a:p>
            <a:pPr marL="0" indent="0">
              <a:buSzPts val="1100"/>
            </a:pPr>
            <a:r>
              <a:rPr lang="en-GB" sz="1400" dirty="0"/>
              <a:t>TAs: Alex Elwood, Alex </a:t>
            </a:r>
            <a:r>
              <a:rPr lang="en-GB" sz="1400" dirty="0" err="1"/>
              <a:t>Cockrean</a:t>
            </a:r>
            <a:r>
              <a:rPr lang="en-GB" sz="1400"/>
              <a:t>, Casper Wang</a:t>
            </a:r>
            <a:endParaRPr lang="en-GB"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409975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237557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Structural Relationships </a:t>
            </a:r>
            <a:br>
              <a:rPr lang="en-GB" sz="2800" dirty="0"/>
            </a:br>
            <a:r>
              <a:rPr lang="en-GB" sz="2800" dirty="0"/>
              <a:t>in Class Diagrams</a:t>
            </a:r>
          </a:p>
        </p:txBody>
      </p:sp>
    </p:spTree>
    <p:extLst>
      <p:ext uri="{BB962C8B-B14F-4D97-AF65-F5344CB8AC3E}">
        <p14:creationId xmlns:p14="http://schemas.microsoft.com/office/powerpoint/2010/main" val="281788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Association?</a:t>
            </a:r>
          </a:p>
        </p:txBody>
      </p:sp>
      <p:sp>
        <p:nvSpPr>
          <p:cNvPr id="30723" name="Rectangle 3"/>
          <p:cNvSpPr>
            <a:spLocks noGrp="1" noChangeArrowheads="1"/>
          </p:cNvSpPr>
          <p:nvPr>
            <p:ph type="body" idx="1"/>
          </p:nvPr>
        </p:nvSpPr>
        <p:spPr>
          <a:xfrm>
            <a:off x="1335881" y="976515"/>
            <a:ext cx="6472238" cy="2239565"/>
          </a:xfrm>
        </p:spPr>
        <p:txBody>
          <a:bodyPr/>
          <a:lstStyle/>
          <a:p>
            <a:pPr eaLnBrk="1" fontAlgn="t" hangingPunct="1">
              <a:spcAft>
                <a:spcPts val="200"/>
              </a:spcAft>
            </a:pPr>
            <a:r>
              <a:rPr lang="en-US" dirty="0">
                <a:ea typeface="ＭＳ Ｐゴシック" charset="-128"/>
                <a:cs typeface="ＭＳ Ｐゴシック" charset="-128"/>
              </a:rPr>
              <a:t>The semantic relationship between two or more classifiers that specifies connections among their instances.</a:t>
            </a:r>
          </a:p>
          <a:p>
            <a:pPr marL="127000" indent="0" eaLnBrk="1" fontAlgn="t" hangingPunct="1">
              <a:spcAft>
                <a:spcPts val="200"/>
              </a:spcAft>
              <a:buNone/>
            </a:pPr>
            <a:endParaRPr lang="en-US" dirty="0">
              <a:ea typeface="ＭＳ Ｐゴシック" charset="-128"/>
              <a:cs typeface="ＭＳ Ｐゴシック" charset="-128"/>
            </a:endParaRPr>
          </a:p>
          <a:p>
            <a:pPr eaLnBrk="1" fontAlgn="t" hangingPunct="1">
              <a:spcAft>
                <a:spcPts val="200"/>
              </a:spcAft>
            </a:pPr>
            <a:r>
              <a:rPr lang="en-US" dirty="0">
                <a:ea typeface="ＭＳ Ｐゴシック" charset="-128"/>
                <a:cs typeface="ＭＳ Ｐゴシック" charset="-128"/>
              </a:rPr>
              <a:t>A structural relationship specifying that objects of one thing are connected to objects of another thing.</a:t>
            </a:r>
          </a:p>
        </p:txBody>
      </p:sp>
      <p:grpSp>
        <p:nvGrpSpPr>
          <p:cNvPr id="2" name="Group 1">
            <a:extLst>
              <a:ext uri="{FF2B5EF4-FFF2-40B4-BE49-F238E27FC236}">
                <a16:creationId xmlns:a16="http://schemas.microsoft.com/office/drawing/2014/main" id="{28BA20E0-6660-8841-D49B-15818E4F57F2}"/>
              </a:ext>
            </a:extLst>
          </p:cNvPr>
          <p:cNvGrpSpPr/>
          <p:nvPr/>
        </p:nvGrpSpPr>
        <p:grpSpPr>
          <a:xfrm>
            <a:off x="2247901" y="3002609"/>
            <a:ext cx="2775103" cy="877491"/>
            <a:chOff x="2247901" y="3002609"/>
            <a:chExt cx="2775103" cy="877491"/>
          </a:xfrm>
        </p:grpSpPr>
        <p:sp>
          <p:nvSpPr>
            <p:cNvPr id="30725" name="Line 5"/>
            <p:cNvSpPr>
              <a:spLocks noChangeShapeType="1"/>
            </p:cNvSpPr>
            <p:nvPr/>
          </p:nvSpPr>
          <p:spPr bwMode="auto">
            <a:xfrm>
              <a:off x="3155156" y="3441949"/>
              <a:ext cx="733425" cy="1191"/>
            </a:xfrm>
            <a:prstGeom prst="line">
              <a:avLst/>
            </a:prstGeom>
            <a:noFill/>
            <a:ln w="28575">
              <a:solidFill>
                <a:schemeClr val="tx1"/>
              </a:solidFill>
              <a:round/>
              <a:headEnd/>
              <a:tailEnd/>
            </a:ln>
          </p:spPr>
          <p:txBody>
            <a:bodyPr>
              <a:prstTxWarp prst="textNoShape">
                <a:avLst/>
              </a:prstTxWarp>
            </a:bodyPr>
            <a:lstStyle/>
            <a:p>
              <a:endParaRPr lang="en-US" sz="1050"/>
            </a:p>
          </p:txBody>
        </p:sp>
        <p:sp>
          <p:nvSpPr>
            <p:cNvPr id="30730" name="Rectangle 10"/>
            <p:cNvSpPr>
              <a:spLocks noChangeArrowheads="1"/>
            </p:cNvSpPr>
            <p:nvPr/>
          </p:nvSpPr>
          <p:spPr bwMode="auto">
            <a:xfrm>
              <a:off x="2247901" y="3002609"/>
              <a:ext cx="937022" cy="8774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1" name="Rectangle 11"/>
            <p:cNvSpPr>
              <a:spLocks noChangeArrowheads="1"/>
            </p:cNvSpPr>
            <p:nvPr/>
          </p:nvSpPr>
          <p:spPr bwMode="auto">
            <a:xfrm>
              <a:off x="2311004" y="3209778"/>
              <a:ext cx="791765" cy="207749"/>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0"/>
                </a:spcBef>
                <a:buClrTx/>
                <a:buSzTx/>
                <a:buFontTx/>
                <a:buNone/>
              </a:pPr>
              <a:r>
                <a:rPr lang="en-US" sz="1350" dirty="0">
                  <a:latin typeface="Arial" charset="0"/>
                </a:rPr>
                <a:t>Patient</a:t>
              </a:r>
            </a:p>
          </p:txBody>
        </p:sp>
        <p:sp>
          <p:nvSpPr>
            <p:cNvPr id="30732" name="Rectangle 12"/>
            <p:cNvSpPr>
              <a:spLocks noChangeArrowheads="1"/>
            </p:cNvSpPr>
            <p:nvPr/>
          </p:nvSpPr>
          <p:spPr bwMode="auto">
            <a:xfrm>
              <a:off x="2247901" y="3491956"/>
              <a:ext cx="937022" cy="388144"/>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3" name="Rectangle 13"/>
            <p:cNvSpPr>
              <a:spLocks noChangeArrowheads="1"/>
            </p:cNvSpPr>
            <p:nvPr/>
          </p:nvSpPr>
          <p:spPr bwMode="auto">
            <a:xfrm>
              <a:off x="2247901" y="3613399"/>
              <a:ext cx="937022" cy="266700"/>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4" name="Rectangle 14"/>
            <p:cNvSpPr>
              <a:spLocks noChangeArrowheads="1"/>
            </p:cNvSpPr>
            <p:nvPr/>
          </p:nvSpPr>
          <p:spPr bwMode="auto">
            <a:xfrm>
              <a:off x="3860006" y="3002609"/>
              <a:ext cx="1099893" cy="87357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5" name="Rectangle 15"/>
            <p:cNvSpPr>
              <a:spLocks noChangeArrowheads="1"/>
            </p:cNvSpPr>
            <p:nvPr/>
          </p:nvSpPr>
          <p:spPr bwMode="auto">
            <a:xfrm>
              <a:off x="3923110" y="3209778"/>
              <a:ext cx="1099894" cy="207749"/>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350" dirty="0">
                  <a:latin typeface="Arial" charset="0"/>
                </a:rPr>
                <a:t>Appointment</a:t>
              </a:r>
            </a:p>
          </p:txBody>
        </p:sp>
        <p:sp>
          <p:nvSpPr>
            <p:cNvPr id="30736" name="Rectangle 16"/>
            <p:cNvSpPr>
              <a:spLocks noChangeArrowheads="1"/>
            </p:cNvSpPr>
            <p:nvPr/>
          </p:nvSpPr>
          <p:spPr bwMode="auto">
            <a:xfrm>
              <a:off x="3860006" y="3491956"/>
              <a:ext cx="1099893" cy="386411"/>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7" name="Rectangle 17"/>
            <p:cNvSpPr>
              <a:spLocks noChangeArrowheads="1"/>
            </p:cNvSpPr>
            <p:nvPr/>
          </p:nvSpPr>
          <p:spPr bwMode="auto">
            <a:xfrm>
              <a:off x="3860006" y="3613399"/>
              <a:ext cx="1099893" cy="265509"/>
            </a:xfrm>
            <a:prstGeom prst="rect">
              <a:avLst/>
            </a:prstGeom>
            <a:noFill/>
            <a:ln w="0">
              <a:solidFill>
                <a:srgbClr val="990033"/>
              </a:solidFill>
              <a:miter lim="800000"/>
              <a:headEnd/>
              <a:tailEnd/>
            </a:ln>
          </p:spPr>
          <p:txBody>
            <a:bodyPr>
              <a:prstTxWarp prst="textNoShape">
                <a:avLst/>
              </a:prstTxWarp>
            </a:bodyPr>
            <a:lstStyle/>
            <a:p>
              <a:endParaRPr lang="en-US" sz="105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Multiplicity?</a:t>
            </a:r>
          </a:p>
        </p:txBody>
      </p:sp>
      <p:sp>
        <p:nvSpPr>
          <p:cNvPr id="32771" name="Rectangle 3"/>
          <p:cNvSpPr>
            <a:spLocks noGrp="1" noChangeArrowheads="1"/>
          </p:cNvSpPr>
          <p:nvPr>
            <p:ph type="body" idx="1"/>
          </p:nvPr>
        </p:nvSpPr>
        <p:spPr>
          <a:xfrm>
            <a:off x="480224" y="1200777"/>
            <a:ext cx="8019091" cy="2712503"/>
          </a:xfrm>
        </p:spPr>
        <p:txBody>
          <a:bodyPr/>
          <a:lstStyle/>
          <a:p>
            <a:pPr marL="254794" indent="-254794"/>
            <a:r>
              <a:rPr lang="en-US" sz="1500" dirty="0">
                <a:ea typeface="ＭＳ Ｐゴシック" charset="-128"/>
                <a:cs typeface="ＭＳ Ｐゴシック" charset="-128"/>
              </a:rPr>
              <a:t>Multiplicity is the number of instances one class relates to ONE instance of another class.</a:t>
            </a:r>
          </a:p>
          <a:p>
            <a:pPr marL="254794" indent="-254794"/>
            <a:r>
              <a:rPr lang="en-US" sz="1500" dirty="0">
                <a:ea typeface="ＭＳ Ｐゴシック" charset="-128"/>
                <a:cs typeface="ＭＳ Ｐゴシック" charset="-128"/>
              </a:rPr>
              <a:t>For each association, there are two multiplicity decisions to make, one for each end of the association.</a:t>
            </a:r>
          </a:p>
          <a:p>
            <a:pPr marL="511969" lvl="1" indent="-171450"/>
            <a:r>
              <a:rPr lang="en-US" sz="1500" dirty="0"/>
              <a:t>For each instance of Patient, many or no Appointments can be made.</a:t>
            </a:r>
          </a:p>
          <a:p>
            <a:pPr marL="511969" lvl="1" indent="-171450"/>
            <a:r>
              <a:rPr lang="en-US" sz="1500" dirty="0"/>
              <a:t>For each instance of Appointment, there will be one Patient to see.</a:t>
            </a:r>
          </a:p>
        </p:txBody>
      </p:sp>
      <p:sp>
        <p:nvSpPr>
          <p:cNvPr id="32772" name="Rectangle 4"/>
          <p:cNvSpPr>
            <a:spLocks noChangeArrowheads="1"/>
          </p:cNvSpPr>
          <p:nvPr/>
        </p:nvSpPr>
        <p:spPr bwMode="auto">
          <a:xfrm>
            <a:off x="2019301" y="3730229"/>
            <a:ext cx="965597"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32773" name="Rectangle 5"/>
          <p:cNvSpPr>
            <a:spLocks noChangeArrowheads="1"/>
          </p:cNvSpPr>
          <p:nvPr/>
        </p:nvSpPr>
        <p:spPr bwMode="auto">
          <a:xfrm>
            <a:off x="2093009" y="3967315"/>
            <a:ext cx="538609" cy="207749"/>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350" dirty="0">
                <a:latin typeface="Arial" charset="0"/>
              </a:rPr>
              <a:t>Patient</a:t>
            </a:r>
          </a:p>
        </p:txBody>
      </p:sp>
      <p:sp>
        <p:nvSpPr>
          <p:cNvPr id="32774" name="Rectangle 6"/>
          <p:cNvSpPr>
            <a:spLocks noChangeArrowheads="1"/>
          </p:cNvSpPr>
          <p:nvPr/>
        </p:nvSpPr>
        <p:spPr bwMode="auto">
          <a:xfrm>
            <a:off x="2019301" y="4241007"/>
            <a:ext cx="965597" cy="28932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5" name="Rectangle 7"/>
          <p:cNvSpPr>
            <a:spLocks noChangeArrowheads="1"/>
          </p:cNvSpPr>
          <p:nvPr/>
        </p:nvSpPr>
        <p:spPr bwMode="auto">
          <a:xfrm>
            <a:off x="2019301" y="4351735"/>
            <a:ext cx="965597" cy="178594"/>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6" name="Rectangle 8"/>
          <p:cNvSpPr>
            <a:spLocks noChangeArrowheads="1"/>
          </p:cNvSpPr>
          <p:nvPr/>
        </p:nvSpPr>
        <p:spPr bwMode="auto">
          <a:xfrm>
            <a:off x="5657850" y="3714750"/>
            <a:ext cx="1425179"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7" name="Rectangle 9"/>
          <p:cNvSpPr>
            <a:spLocks noChangeArrowheads="1"/>
          </p:cNvSpPr>
          <p:nvPr/>
        </p:nvSpPr>
        <p:spPr bwMode="auto">
          <a:xfrm>
            <a:off x="5799535" y="3949304"/>
            <a:ext cx="971420" cy="207749"/>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350" dirty="0">
                <a:solidFill>
                  <a:schemeClr val="tx1"/>
                </a:solidFill>
                <a:latin typeface="Arial" charset="0"/>
              </a:rPr>
              <a:t>Appointment</a:t>
            </a:r>
          </a:p>
        </p:txBody>
      </p:sp>
      <p:sp>
        <p:nvSpPr>
          <p:cNvPr id="32778" name="Rectangle 10"/>
          <p:cNvSpPr>
            <a:spLocks noChangeArrowheads="1"/>
          </p:cNvSpPr>
          <p:nvPr/>
        </p:nvSpPr>
        <p:spPr bwMode="auto">
          <a:xfrm>
            <a:off x="5657850" y="4229100"/>
            <a:ext cx="1428750" cy="2857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9" name="Rectangle 11"/>
          <p:cNvSpPr>
            <a:spLocks noChangeArrowheads="1"/>
          </p:cNvSpPr>
          <p:nvPr/>
        </p:nvSpPr>
        <p:spPr bwMode="auto">
          <a:xfrm>
            <a:off x="5657850" y="4343400"/>
            <a:ext cx="1428750" cy="1714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80" name="Rectangle 12"/>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1" name="Rectangle 14"/>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3" name="Line 17"/>
          <p:cNvSpPr>
            <a:spLocks noChangeShapeType="1"/>
          </p:cNvSpPr>
          <p:nvPr/>
        </p:nvSpPr>
        <p:spPr bwMode="auto">
          <a:xfrm>
            <a:off x="2984898" y="4155281"/>
            <a:ext cx="2672953"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solidFill>
                <a:schemeClr val="tx1"/>
              </a:solidFill>
            </a:endParaRPr>
          </a:p>
        </p:txBody>
      </p:sp>
      <p:sp>
        <p:nvSpPr>
          <p:cNvPr id="32784" name="Rectangle 15"/>
          <p:cNvSpPr>
            <a:spLocks noChangeArrowheads="1"/>
          </p:cNvSpPr>
          <p:nvPr/>
        </p:nvSpPr>
        <p:spPr bwMode="auto">
          <a:xfrm>
            <a:off x="5322094" y="4185048"/>
            <a:ext cx="274114"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a:solidFill>
                  <a:schemeClr val="tx1"/>
                </a:solidFill>
                <a:latin typeface="Arial" charset="0"/>
              </a:rPr>
              <a:t>0..*</a:t>
            </a:r>
            <a:endParaRPr lang="en-US" sz="750">
              <a:solidFill>
                <a:schemeClr val="tx1"/>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95521" y="136922"/>
            <a:ext cx="6749653" cy="40005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Multiplicity Indicators</a:t>
            </a:r>
          </a:p>
        </p:txBody>
      </p:sp>
      <p:sp>
        <p:nvSpPr>
          <p:cNvPr id="34819" name="Rectangle 3"/>
          <p:cNvSpPr>
            <a:spLocks noChangeArrowheads="1"/>
          </p:cNvSpPr>
          <p:nvPr/>
        </p:nvSpPr>
        <p:spPr bwMode="auto">
          <a:xfrm>
            <a:off x="5829300" y="7429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0" name="Rectangle 4"/>
          <p:cNvSpPr>
            <a:spLocks noChangeArrowheads="1"/>
          </p:cNvSpPr>
          <p:nvPr/>
        </p:nvSpPr>
        <p:spPr bwMode="auto">
          <a:xfrm>
            <a:off x="5829300" y="1219201"/>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1" name="Rectangle 5"/>
          <p:cNvSpPr>
            <a:spLocks noChangeArrowheads="1"/>
          </p:cNvSpPr>
          <p:nvPr/>
        </p:nvSpPr>
        <p:spPr bwMode="auto">
          <a:xfrm>
            <a:off x="5829300" y="16954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2" name="Rectangle 6"/>
          <p:cNvSpPr>
            <a:spLocks noChangeArrowheads="1"/>
          </p:cNvSpPr>
          <p:nvPr/>
        </p:nvSpPr>
        <p:spPr bwMode="auto">
          <a:xfrm>
            <a:off x="5829300" y="2170510"/>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3" name="Rectangle 7"/>
          <p:cNvSpPr>
            <a:spLocks noChangeArrowheads="1"/>
          </p:cNvSpPr>
          <p:nvPr/>
        </p:nvSpPr>
        <p:spPr bwMode="auto">
          <a:xfrm>
            <a:off x="5829300" y="2646760"/>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4" name="Rectangle 8"/>
          <p:cNvSpPr>
            <a:spLocks noChangeArrowheads="1"/>
          </p:cNvSpPr>
          <p:nvPr/>
        </p:nvSpPr>
        <p:spPr bwMode="auto">
          <a:xfrm>
            <a:off x="5829300" y="3121819"/>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5" name="Rectangle 9"/>
          <p:cNvSpPr>
            <a:spLocks noChangeArrowheads="1"/>
          </p:cNvSpPr>
          <p:nvPr/>
        </p:nvSpPr>
        <p:spPr bwMode="auto">
          <a:xfrm>
            <a:off x="5829300" y="3598069"/>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6" name="Rectangle 10"/>
          <p:cNvSpPr>
            <a:spLocks noChangeArrowheads="1"/>
          </p:cNvSpPr>
          <p:nvPr/>
        </p:nvSpPr>
        <p:spPr bwMode="auto">
          <a:xfrm>
            <a:off x="5829300" y="4073128"/>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7" name="Rectangle 11"/>
          <p:cNvSpPr>
            <a:spLocks noChangeArrowheads="1"/>
          </p:cNvSpPr>
          <p:nvPr/>
        </p:nvSpPr>
        <p:spPr bwMode="auto">
          <a:xfrm>
            <a:off x="2228850" y="7429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8" name="Rectangle 12"/>
          <p:cNvSpPr>
            <a:spLocks noChangeArrowheads="1"/>
          </p:cNvSpPr>
          <p:nvPr/>
        </p:nvSpPr>
        <p:spPr bwMode="auto">
          <a:xfrm>
            <a:off x="2228850" y="1219201"/>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9" name="Rectangle 13"/>
          <p:cNvSpPr>
            <a:spLocks noChangeArrowheads="1"/>
          </p:cNvSpPr>
          <p:nvPr/>
        </p:nvSpPr>
        <p:spPr bwMode="auto">
          <a:xfrm>
            <a:off x="2228850" y="16954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0" name="Rectangle 14"/>
          <p:cNvSpPr>
            <a:spLocks noChangeArrowheads="1"/>
          </p:cNvSpPr>
          <p:nvPr/>
        </p:nvSpPr>
        <p:spPr bwMode="auto">
          <a:xfrm>
            <a:off x="2228850" y="2170510"/>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1" name="Rectangle 15"/>
          <p:cNvSpPr>
            <a:spLocks noChangeArrowheads="1"/>
          </p:cNvSpPr>
          <p:nvPr/>
        </p:nvSpPr>
        <p:spPr bwMode="auto">
          <a:xfrm>
            <a:off x="2228850" y="2646760"/>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2" name="Rectangle 16"/>
          <p:cNvSpPr>
            <a:spLocks noChangeArrowheads="1"/>
          </p:cNvSpPr>
          <p:nvPr/>
        </p:nvSpPr>
        <p:spPr bwMode="auto">
          <a:xfrm>
            <a:off x="2228850" y="3121819"/>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3" name="Rectangle 17"/>
          <p:cNvSpPr>
            <a:spLocks noChangeArrowheads="1"/>
          </p:cNvSpPr>
          <p:nvPr/>
        </p:nvSpPr>
        <p:spPr bwMode="auto">
          <a:xfrm>
            <a:off x="2228850" y="3598069"/>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4" name="Rectangle 18"/>
          <p:cNvSpPr>
            <a:spLocks noChangeArrowheads="1"/>
          </p:cNvSpPr>
          <p:nvPr/>
        </p:nvSpPr>
        <p:spPr bwMode="auto">
          <a:xfrm>
            <a:off x="2228850" y="4073128"/>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5" name="Text Box 19"/>
          <p:cNvSpPr txBox="1">
            <a:spLocks noChangeArrowheads="1"/>
          </p:cNvSpPr>
          <p:nvPr/>
        </p:nvSpPr>
        <p:spPr bwMode="auto">
          <a:xfrm>
            <a:off x="6124575" y="3761185"/>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2..4</a:t>
            </a:r>
          </a:p>
        </p:txBody>
      </p:sp>
      <p:sp>
        <p:nvSpPr>
          <p:cNvPr id="34836" name="Text Box 20"/>
          <p:cNvSpPr txBox="1">
            <a:spLocks noChangeArrowheads="1"/>
          </p:cNvSpPr>
          <p:nvPr/>
        </p:nvSpPr>
        <p:spPr bwMode="auto">
          <a:xfrm>
            <a:off x="6124575" y="3275410"/>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0..1</a:t>
            </a:r>
          </a:p>
        </p:txBody>
      </p:sp>
      <p:sp>
        <p:nvSpPr>
          <p:cNvPr id="34837" name="Text Box 21"/>
          <p:cNvSpPr txBox="1">
            <a:spLocks noChangeArrowheads="1"/>
          </p:cNvSpPr>
          <p:nvPr/>
        </p:nvSpPr>
        <p:spPr bwMode="auto">
          <a:xfrm>
            <a:off x="6124575" y="2789635"/>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38" name="Text Box 22"/>
          <p:cNvSpPr txBox="1">
            <a:spLocks noChangeArrowheads="1"/>
          </p:cNvSpPr>
          <p:nvPr/>
        </p:nvSpPr>
        <p:spPr bwMode="auto">
          <a:xfrm>
            <a:off x="6124575" y="1865710"/>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a:t>
            </a:r>
          </a:p>
        </p:txBody>
      </p:sp>
      <p:sp>
        <p:nvSpPr>
          <p:cNvPr id="34839" name="Text Box 23"/>
          <p:cNvSpPr txBox="1">
            <a:spLocks noChangeArrowheads="1"/>
          </p:cNvSpPr>
          <p:nvPr/>
        </p:nvSpPr>
        <p:spPr bwMode="auto">
          <a:xfrm>
            <a:off x="6124575" y="1371600"/>
            <a:ext cx="96180"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40" name="Text Box 24"/>
          <p:cNvSpPr txBox="1">
            <a:spLocks noChangeArrowheads="1"/>
          </p:cNvSpPr>
          <p:nvPr/>
        </p:nvSpPr>
        <p:spPr bwMode="auto">
          <a:xfrm>
            <a:off x="6124575" y="2332435"/>
            <a:ext cx="6732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a:t>
            </a:r>
          </a:p>
        </p:txBody>
      </p:sp>
      <p:sp>
        <p:nvSpPr>
          <p:cNvPr id="34841" name="Text Box 25"/>
          <p:cNvSpPr txBox="1">
            <a:spLocks noChangeArrowheads="1"/>
          </p:cNvSpPr>
          <p:nvPr/>
        </p:nvSpPr>
        <p:spPr bwMode="auto">
          <a:xfrm>
            <a:off x="6124575" y="4242198"/>
            <a:ext cx="48090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2, 4..6</a:t>
            </a:r>
          </a:p>
        </p:txBody>
      </p:sp>
      <p:sp>
        <p:nvSpPr>
          <p:cNvPr id="34842" name="Text Box 26"/>
          <p:cNvSpPr txBox="1">
            <a:spLocks noChangeArrowheads="1"/>
          </p:cNvSpPr>
          <p:nvPr/>
        </p:nvSpPr>
        <p:spPr bwMode="auto">
          <a:xfrm>
            <a:off x="4175522" y="771525"/>
            <a:ext cx="156613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Unspecified</a:t>
            </a:r>
          </a:p>
        </p:txBody>
      </p:sp>
      <p:sp>
        <p:nvSpPr>
          <p:cNvPr id="34843" name="Text Box 27"/>
          <p:cNvSpPr txBox="1">
            <a:spLocks noChangeArrowheads="1"/>
          </p:cNvSpPr>
          <p:nvPr/>
        </p:nvSpPr>
        <p:spPr bwMode="auto">
          <a:xfrm>
            <a:off x="4133851" y="1247775"/>
            <a:ext cx="161422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Exactly One</a:t>
            </a:r>
          </a:p>
        </p:txBody>
      </p:sp>
      <p:sp>
        <p:nvSpPr>
          <p:cNvPr id="34844" name="Text Box 28"/>
          <p:cNvSpPr txBox="1">
            <a:spLocks noChangeArrowheads="1"/>
          </p:cNvSpPr>
          <p:nvPr/>
        </p:nvSpPr>
        <p:spPr bwMode="auto">
          <a:xfrm>
            <a:off x="4026694" y="1725216"/>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5" name="Text Box 29"/>
          <p:cNvSpPr txBox="1">
            <a:spLocks noChangeArrowheads="1"/>
          </p:cNvSpPr>
          <p:nvPr/>
        </p:nvSpPr>
        <p:spPr bwMode="auto">
          <a:xfrm>
            <a:off x="4035029" y="2194322"/>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6" name="Text Box 30"/>
          <p:cNvSpPr txBox="1">
            <a:spLocks noChangeArrowheads="1"/>
          </p:cNvSpPr>
          <p:nvPr/>
        </p:nvSpPr>
        <p:spPr bwMode="auto">
          <a:xfrm>
            <a:off x="2724151" y="3155156"/>
            <a:ext cx="297036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One </a:t>
            </a:r>
            <a:r>
              <a:rPr lang="en-US" sz="1050">
                <a:solidFill>
                  <a:schemeClr val="bg2"/>
                </a:solidFill>
                <a:latin typeface="Arial" charset="0"/>
              </a:rPr>
              <a:t>(</a:t>
            </a:r>
            <a:r>
              <a:rPr lang="en-US" sz="1500">
                <a:solidFill>
                  <a:schemeClr val="bg2"/>
                </a:solidFill>
                <a:latin typeface="Arial" charset="0"/>
              </a:rPr>
              <a:t>optional value</a:t>
            </a:r>
            <a:r>
              <a:rPr lang="en-US" sz="1050">
                <a:solidFill>
                  <a:schemeClr val="bg2"/>
                </a:solidFill>
                <a:latin typeface="Arial" charset="0"/>
              </a:rPr>
              <a:t>)</a:t>
            </a:r>
          </a:p>
        </p:txBody>
      </p:sp>
      <p:sp>
        <p:nvSpPr>
          <p:cNvPr id="34847" name="Text Box 31"/>
          <p:cNvSpPr txBox="1">
            <a:spLocks noChangeArrowheads="1"/>
          </p:cNvSpPr>
          <p:nvPr/>
        </p:nvSpPr>
        <p:spPr bwMode="auto">
          <a:xfrm>
            <a:off x="4071938" y="2678906"/>
            <a:ext cx="167353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One or More</a:t>
            </a:r>
          </a:p>
        </p:txBody>
      </p:sp>
      <p:sp>
        <p:nvSpPr>
          <p:cNvPr id="34848" name="Text Box 32"/>
          <p:cNvSpPr txBox="1">
            <a:spLocks noChangeArrowheads="1"/>
          </p:cNvSpPr>
          <p:nvPr/>
        </p:nvSpPr>
        <p:spPr bwMode="auto">
          <a:xfrm>
            <a:off x="3611166" y="3632597"/>
            <a:ext cx="2133598"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Specified Range</a:t>
            </a:r>
          </a:p>
        </p:txBody>
      </p:sp>
      <p:sp>
        <p:nvSpPr>
          <p:cNvPr id="34849" name="Text Box 33"/>
          <p:cNvSpPr txBox="1">
            <a:spLocks noChangeArrowheads="1"/>
          </p:cNvSpPr>
          <p:nvPr/>
        </p:nvSpPr>
        <p:spPr bwMode="auto">
          <a:xfrm>
            <a:off x="2631281" y="4110037"/>
            <a:ext cx="311944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Multiple, Disjoint Ranges</a:t>
            </a:r>
          </a:p>
        </p:txBody>
      </p:sp>
      <p:sp>
        <p:nvSpPr>
          <p:cNvPr id="34850" name="Rectangle 34"/>
          <p:cNvSpPr>
            <a:spLocks noChangeArrowheads="1"/>
          </p:cNvSpPr>
          <p:nvPr/>
        </p:nvSpPr>
        <p:spPr bwMode="auto">
          <a:xfrm>
            <a:off x="2171700" y="676275"/>
            <a:ext cx="4762500" cy="3952875"/>
          </a:xfrm>
          <a:prstGeom prst="rect">
            <a:avLst/>
          </a:prstGeom>
          <a:noFill/>
          <a:ln w="9525">
            <a:solidFill>
              <a:schemeClr val="tx1"/>
            </a:solidFill>
            <a:miter lim="800000"/>
            <a:headEnd/>
            <a:tailEn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flipH="1">
            <a:off x="5418815" y="3809538"/>
            <a:ext cx="953410" cy="1868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8" name="Line 4"/>
          <p:cNvSpPr>
            <a:spLocks noChangeShapeType="1"/>
          </p:cNvSpPr>
          <p:nvPr/>
        </p:nvSpPr>
        <p:spPr bwMode="auto">
          <a:xfrm flipH="1" flipV="1">
            <a:off x="4856561" y="2198623"/>
            <a:ext cx="2157" cy="125015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9" name="Rectangle 5"/>
          <p:cNvSpPr>
            <a:spLocks noGrp="1" noChangeArrowheads="1"/>
          </p:cNvSpPr>
          <p:nvPr>
            <p:ph type="title"/>
          </p:nvPr>
        </p:nvSpPr>
        <p:spPr/>
        <p:txBody>
          <a:bodyPr/>
          <a:lstStyle/>
          <a:p>
            <a:pPr eaLnBrk="1" hangingPunct="1"/>
            <a:r>
              <a:rPr lang="en-US">
                <a:ea typeface="ＭＳ Ｐゴシック" charset="-128"/>
                <a:cs typeface="ＭＳ Ｐゴシック" charset="-128"/>
              </a:rPr>
              <a:t>Example: Multiplicity</a:t>
            </a:r>
          </a:p>
        </p:txBody>
      </p:sp>
      <p:sp>
        <p:nvSpPr>
          <p:cNvPr id="36870" name="Rectangle 6"/>
          <p:cNvSpPr>
            <a:spLocks noChangeArrowheads="1"/>
          </p:cNvSpPr>
          <p:nvPr/>
        </p:nvSpPr>
        <p:spPr bwMode="auto">
          <a:xfrm>
            <a:off x="1940482" y="1451856"/>
            <a:ext cx="1162406" cy="70921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1" name="Rectangle 7"/>
          <p:cNvSpPr>
            <a:spLocks noChangeArrowheads="1"/>
          </p:cNvSpPr>
          <p:nvPr/>
        </p:nvSpPr>
        <p:spPr bwMode="auto">
          <a:xfrm>
            <a:off x="2051944" y="1628733"/>
            <a:ext cx="939482"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Patient</a:t>
            </a:r>
          </a:p>
        </p:txBody>
      </p:sp>
      <p:sp>
        <p:nvSpPr>
          <p:cNvPr id="36872" name="Rectangle 8"/>
          <p:cNvSpPr>
            <a:spLocks noChangeArrowheads="1"/>
          </p:cNvSpPr>
          <p:nvPr/>
        </p:nvSpPr>
        <p:spPr bwMode="auto">
          <a:xfrm>
            <a:off x="1940482" y="1913818"/>
            <a:ext cx="1162406" cy="257367"/>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3" name="Rectangle 9"/>
          <p:cNvSpPr>
            <a:spLocks noChangeArrowheads="1"/>
          </p:cNvSpPr>
          <p:nvPr/>
        </p:nvSpPr>
        <p:spPr bwMode="auto">
          <a:xfrm>
            <a:off x="1940482" y="2013831"/>
            <a:ext cx="1162406" cy="159544"/>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4" name="Rectangle 10"/>
          <p:cNvSpPr>
            <a:spLocks noChangeArrowheads="1"/>
          </p:cNvSpPr>
          <p:nvPr/>
        </p:nvSpPr>
        <p:spPr bwMode="auto">
          <a:xfrm>
            <a:off x="6267451" y="3448779"/>
            <a:ext cx="1175147"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5" name="Rectangle 11"/>
          <p:cNvSpPr>
            <a:spLocks noChangeArrowheads="1"/>
          </p:cNvSpPr>
          <p:nvPr/>
        </p:nvSpPr>
        <p:spPr bwMode="auto">
          <a:xfrm>
            <a:off x="6346032" y="3698810"/>
            <a:ext cx="605935"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Products</a:t>
            </a:r>
          </a:p>
        </p:txBody>
      </p:sp>
      <p:sp>
        <p:nvSpPr>
          <p:cNvPr id="36876" name="Rectangle 12"/>
          <p:cNvSpPr>
            <a:spLocks noChangeArrowheads="1"/>
          </p:cNvSpPr>
          <p:nvPr/>
        </p:nvSpPr>
        <p:spPr bwMode="auto">
          <a:xfrm>
            <a:off x="6267451" y="3923838"/>
            <a:ext cx="1175147"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7" name="Rectangle 13"/>
          <p:cNvSpPr>
            <a:spLocks noChangeArrowheads="1"/>
          </p:cNvSpPr>
          <p:nvPr/>
        </p:nvSpPr>
        <p:spPr bwMode="auto">
          <a:xfrm>
            <a:off x="6267451" y="4023851"/>
            <a:ext cx="1175147"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8" name="Rectangle 14"/>
          <p:cNvSpPr>
            <a:spLocks noChangeArrowheads="1"/>
          </p:cNvSpPr>
          <p:nvPr/>
        </p:nvSpPr>
        <p:spPr bwMode="auto">
          <a:xfrm>
            <a:off x="4587759" y="3448779"/>
            <a:ext cx="831056"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9" name="Rectangle 15"/>
          <p:cNvSpPr>
            <a:spLocks noChangeArrowheads="1"/>
          </p:cNvSpPr>
          <p:nvPr/>
        </p:nvSpPr>
        <p:spPr bwMode="auto">
          <a:xfrm>
            <a:off x="4655210" y="3674160"/>
            <a:ext cx="700513"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Treatment</a:t>
            </a:r>
          </a:p>
        </p:txBody>
      </p:sp>
      <p:sp>
        <p:nvSpPr>
          <p:cNvPr id="36880" name="Rectangle 16"/>
          <p:cNvSpPr>
            <a:spLocks noChangeArrowheads="1"/>
          </p:cNvSpPr>
          <p:nvPr/>
        </p:nvSpPr>
        <p:spPr bwMode="auto">
          <a:xfrm>
            <a:off x="4587759" y="3923838"/>
            <a:ext cx="831056"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1" name="Rectangle 17"/>
          <p:cNvSpPr>
            <a:spLocks noChangeArrowheads="1"/>
          </p:cNvSpPr>
          <p:nvPr/>
        </p:nvSpPr>
        <p:spPr bwMode="auto">
          <a:xfrm>
            <a:off x="4587759" y="4023851"/>
            <a:ext cx="831056"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2" name="Rectangle 18"/>
          <p:cNvSpPr>
            <a:spLocks noChangeArrowheads="1"/>
          </p:cNvSpPr>
          <p:nvPr/>
        </p:nvSpPr>
        <p:spPr bwMode="auto">
          <a:xfrm>
            <a:off x="5942410" y="3888119"/>
            <a:ext cx="27251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0..6</a:t>
            </a:r>
            <a:endParaRPr lang="en-US" sz="750" dirty="0">
              <a:solidFill>
                <a:schemeClr val="tx1"/>
              </a:solidFill>
              <a:latin typeface="Arial" charset="0"/>
            </a:endParaRPr>
          </a:p>
        </p:txBody>
      </p:sp>
      <p:sp>
        <p:nvSpPr>
          <p:cNvPr id="36883" name="Rectangle 19"/>
          <p:cNvSpPr>
            <a:spLocks noChangeArrowheads="1"/>
          </p:cNvSpPr>
          <p:nvPr/>
        </p:nvSpPr>
        <p:spPr bwMode="auto">
          <a:xfrm>
            <a:off x="5514065" y="3591654"/>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890" name="Rectangle 26"/>
          <p:cNvSpPr>
            <a:spLocks noChangeArrowheads="1"/>
          </p:cNvSpPr>
          <p:nvPr/>
        </p:nvSpPr>
        <p:spPr bwMode="auto">
          <a:xfrm>
            <a:off x="4432815" y="1451856"/>
            <a:ext cx="1672829" cy="72509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1" name="Rectangle 27"/>
          <p:cNvSpPr>
            <a:spLocks noChangeArrowheads="1"/>
          </p:cNvSpPr>
          <p:nvPr/>
        </p:nvSpPr>
        <p:spPr bwMode="auto">
          <a:xfrm>
            <a:off x="4732009" y="1625981"/>
            <a:ext cx="860813"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Appointment</a:t>
            </a:r>
          </a:p>
        </p:txBody>
      </p:sp>
      <p:sp>
        <p:nvSpPr>
          <p:cNvPr id="36892" name="Rectangle 28"/>
          <p:cNvSpPr>
            <a:spLocks noChangeArrowheads="1"/>
          </p:cNvSpPr>
          <p:nvPr/>
        </p:nvSpPr>
        <p:spPr bwMode="auto">
          <a:xfrm>
            <a:off x="4432815" y="1913818"/>
            <a:ext cx="1672829" cy="26312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3" name="Rectangle 29"/>
          <p:cNvSpPr>
            <a:spLocks noChangeArrowheads="1"/>
          </p:cNvSpPr>
          <p:nvPr/>
        </p:nvSpPr>
        <p:spPr bwMode="auto">
          <a:xfrm>
            <a:off x="4432815" y="2013831"/>
            <a:ext cx="1672829" cy="16311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4" name="Line 30"/>
          <p:cNvSpPr>
            <a:spLocks noChangeShapeType="1"/>
          </p:cNvSpPr>
          <p:nvPr/>
        </p:nvSpPr>
        <p:spPr bwMode="auto">
          <a:xfrm flipH="1">
            <a:off x="3102888" y="1813806"/>
            <a:ext cx="66555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5" name="Rectangle 31"/>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6" name="Line 32"/>
          <p:cNvSpPr>
            <a:spLocks noChangeShapeType="1"/>
          </p:cNvSpPr>
          <p:nvPr/>
        </p:nvSpPr>
        <p:spPr bwMode="auto">
          <a:xfrm>
            <a:off x="3768447" y="1813806"/>
            <a:ext cx="66436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8" name="Rectangle 34"/>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9" name="Rectangle 35"/>
          <p:cNvSpPr>
            <a:spLocks noChangeArrowheads="1"/>
          </p:cNvSpPr>
          <p:nvPr/>
        </p:nvSpPr>
        <p:spPr bwMode="auto">
          <a:xfrm>
            <a:off x="4091352" y="1844170"/>
            <a:ext cx="479568"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0" name="Rectangle 36"/>
          <p:cNvSpPr>
            <a:spLocks noChangeArrowheads="1"/>
          </p:cNvSpPr>
          <p:nvPr/>
        </p:nvSpPr>
        <p:spPr bwMode="auto">
          <a:xfrm>
            <a:off x="4918982" y="2274573"/>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1" name="Rectangle 37"/>
          <p:cNvSpPr>
            <a:spLocks noChangeArrowheads="1"/>
          </p:cNvSpPr>
          <p:nvPr/>
        </p:nvSpPr>
        <p:spPr bwMode="auto">
          <a:xfrm>
            <a:off x="4704925" y="3204195"/>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1</a:t>
            </a:r>
            <a:endParaRPr lang="en-US" sz="750" dirty="0">
              <a:solidFill>
                <a:schemeClr val="tx1"/>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Aggregation?</a:t>
            </a:r>
          </a:p>
        </p:txBody>
      </p:sp>
      <p:sp>
        <p:nvSpPr>
          <p:cNvPr id="43012" name="Rectangle 4"/>
          <p:cNvSpPr>
            <a:spLocks noGrp="1" noChangeArrowheads="1"/>
          </p:cNvSpPr>
          <p:nvPr>
            <p:ph type="body" idx="1"/>
          </p:nvPr>
        </p:nvSpPr>
        <p:spPr>
          <a:xfrm>
            <a:off x="539430" y="1134144"/>
            <a:ext cx="7357549" cy="2544218"/>
          </a:xfrm>
        </p:spPr>
        <p:txBody>
          <a:bodyPr/>
          <a:lstStyle/>
          <a:p>
            <a:pPr eaLnBrk="1" fontAlgn="t" hangingPunct="1"/>
            <a:r>
              <a:rPr lang="en-US" dirty="0">
                <a:ea typeface="ＭＳ Ｐゴシック" charset="-128"/>
                <a:cs typeface="ＭＳ Ｐゴシック" charset="-128"/>
              </a:rPr>
              <a:t>A special form of association that models a whole-part relationship between the aggregate (the whole) and its parts.</a:t>
            </a:r>
          </a:p>
          <a:p>
            <a:pPr lvl="1" eaLnBrk="1" fontAlgn="t" hangingPunct="1">
              <a:spcBef>
                <a:spcPts val="600"/>
              </a:spcBef>
              <a:spcAft>
                <a:spcPts val="600"/>
              </a:spcAft>
            </a:pPr>
            <a:r>
              <a:rPr lang="en-US" dirty="0"/>
              <a:t>An aggregation is an “is a part-of” relationship.</a:t>
            </a:r>
          </a:p>
          <a:p>
            <a:pPr eaLnBrk="1" fontAlgn="t" hangingPunct="1"/>
            <a:r>
              <a:rPr lang="en-US" dirty="0">
                <a:ea typeface="ＭＳ Ｐゴシック" charset="-128"/>
                <a:cs typeface="ＭＳ Ｐゴシック" charset="-128"/>
              </a:rPr>
              <a:t>Multiplicity is represented like other associations.</a:t>
            </a:r>
          </a:p>
        </p:txBody>
      </p:sp>
      <p:sp>
        <p:nvSpPr>
          <p:cNvPr id="2" name="Freeform 4">
            <a:extLst>
              <a:ext uri="{FF2B5EF4-FFF2-40B4-BE49-F238E27FC236}">
                <a16:creationId xmlns:a16="http://schemas.microsoft.com/office/drawing/2014/main" id="{E67B7F27-FC24-7FCD-85E6-B9F5BA9B1A7A}"/>
              </a:ext>
            </a:extLst>
          </p:cNvPr>
          <p:cNvSpPr>
            <a:spLocks/>
          </p:cNvSpPr>
          <p:nvPr/>
        </p:nvSpPr>
        <p:spPr bwMode="auto">
          <a:xfrm>
            <a:off x="5302845" y="3060580"/>
            <a:ext cx="285750" cy="140494"/>
          </a:xfrm>
          <a:custGeom>
            <a:avLst/>
            <a:gdLst>
              <a:gd name="T0" fmla="*/ 0 w 128"/>
              <a:gd name="T1" fmla="*/ 2147483647 h 70"/>
              <a:gd name="T2" fmla="*/ 2147483647 w 128"/>
              <a:gd name="T3" fmla="*/ 2147483647 h 70"/>
              <a:gd name="T4" fmla="*/ 2147483647 w 128"/>
              <a:gd name="T5" fmla="*/ 2147483647 h 70"/>
              <a:gd name="T6" fmla="*/ 2147483647 w 128"/>
              <a:gd name="T7" fmla="*/ 0 h 70"/>
              <a:gd name="T8" fmla="*/ 0 w 128"/>
              <a:gd name="T9" fmla="*/ 2147483647 h 70"/>
              <a:gd name="T10" fmla="*/ 0 60000 65536"/>
              <a:gd name="T11" fmla="*/ 0 60000 65536"/>
              <a:gd name="T12" fmla="*/ 0 60000 65536"/>
              <a:gd name="T13" fmla="*/ 0 60000 65536"/>
              <a:gd name="T14" fmla="*/ 0 60000 65536"/>
              <a:gd name="T15" fmla="*/ 0 w 128"/>
              <a:gd name="T16" fmla="*/ 0 h 70"/>
              <a:gd name="T17" fmla="*/ 128 w 128"/>
              <a:gd name="T18" fmla="*/ 70 h 70"/>
            </a:gdLst>
            <a:ahLst/>
            <a:cxnLst>
              <a:cxn ang="T10">
                <a:pos x="T0" y="T1"/>
              </a:cxn>
              <a:cxn ang="T11">
                <a:pos x="T2" y="T3"/>
              </a:cxn>
              <a:cxn ang="T12">
                <a:pos x="T4" y="T5"/>
              </a:cxn>
              <a:cxn ang="T13">
                <a:pos x="T6" y="T7"/>
              </a:cxn>
              <a:cxn ang="T14">
                <a:pos x="T8" y="T9"/>
              </a:cxn>
            </a:cxnLst>
            <a:rect l="T15" t="T16" r="T17" b="T18"/>
            <a:pathLst>
              <a:path w="128" h="70">
                <a:moveTo>
                  <a:pt x="0" y="35"/>
                </a:moveTo>
                <a:lnTo>
                  <a:pt x="64" y="70"/>
                </a:lnTo>
                <a:lnTo>
                  <a:pt x="128" y="35"/>
                </a:lnTo>
                <a:lnTo>
                  <a:pt x="64" y="0"/>
                </a:lnTo>
                <a:lnTo>
                  <a:pt x="0" y="35"/>
                </a:lnTo>
                <a:close/>
              </a:path>
            </a:pathLst>
          </a:cu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4" name="Line 6">
            <a:extLst>
              <a:ext uri="{FF2B5EF4-FFF2-40B4-BE49-F238E27FC236}">
                <a16:creationId xmlns:a16="http://schemas.microsoft.com/office/drawing/2014/main" id="{E01A68EA-9DEC-03A2-B544-CA884705BF37}"/>
              </a:ext>
            </a:extLst>
          </p:cNvPr>
          <p:cNvSpPr>
            <a:spLocks noChangeShapeType="1"/>
          </p:cNvSpPr>
          <p:nvPr/>
        </p:nvSpPr>
        <p:spPr bwMode="auto">
          <a:xfrm flipV="1">
            <a:off x="5581451" y="3133208"/>
            <a:ext cx="615554" cy="0"/>
          </a:xfrm>
          <a:prstGeom prst="line">
            <a:avLst/>
          </a:pr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9" name="Rectangle 16">
            <a:extLst>
              <a:ext uri="{FF2B5EF4-FFF2-40B4-BE49-F238E27FC236}">
                <a16:creationId xmlns:a16="http://schemas.microsoft.com/office/drawing/2014/main" id="{9BAF0823-57F5-F6DB-252B-DC5544D7EEA8}"/>
              </a:ext>
            </a:extLst>
          </p:cNvPr>
          <p:cNvSpPr>
            <a:spLocks noChangeArrowheads="1"/>
          </p:cNvSpPr>
          <p:nvPr/>
        </p:nvSpPr>
        <p:spPr bwMode="auto">
          <a:xfrm>
            <a:off x="6177955" y="2740261"/>
            <a:ext cx="932116" cy="78835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0" name="Rectangle 17">
            <a:extLst>
              <a:ext uri="{FF2B5EF4-FFF2-40B4-BE49-F238E27FC236}">
                <a16:creationId xmlns:a16="http://schemas.microsoft.com/office/drawing/2014/main" id="{D50BB514-8591-1F98-F1F9-59B93498DCF7}"/>
              </a:ext>
            </a:extLst>
          </p:cNvPr>
          <p:cNvSpPr>
            <a:spLocks noChangeArrowheads="1"/>
          </p:cNvSpPr>
          <p:nvPr/>
        </p:nvSpPr>
        <p:spPr bwMode="auto">
          <a:xfrm>
            <a:off x="6217182" y="3003607"/>
            <a:ext cx="965492"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Appointment</a:t>
            </a:r>
          </a:p>
        </p:txBody>
      </p:sp>
      <p:sp>
        <p:nvSpPr>
          <p:cNvPr id="11" name="Rectangle 18">
            <a:extLst>
              <a:ext uri="{FF2B5EF4-FFF2-40B4-BE49-F238E27FC236}">
                <a16:creationId xmlns:a16="http://schemas.microsoft.com/office/drawing/2014/main" id="{368A6F86-50DA-0BDD-CFAA-815AA4A8879D}"/>
              </a:ext>
            </a:extLst>
          </p:cNvPr>
          <p:cNvSpPr>
            <a:spLocks noChangeArrowheads="1"/>
          </p:cNvSpPr>
          <p:nvPr/>
        </p:nvSpPr>
        <p:spPr bwMode="auto">
          <a:xfrm>
            <a:off x="6177955" y="3246317"/>
            <a:ext cx="932116" cy="27184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2" name="Rectangle 19">
            <a:extLst>
              <a:ext uri="{FF2B5EF4-FFF2-40B4-BE49-F238E27FC236}">
                <a16:creationId xmlns:a16="http://schemas.microsoft.com/office/drawing/2014/main" id="{9B3595DB-4936-E2A0-9133-90BA2D822542}"/>
              </a:ext>
            </a:extLst>
          </p:cNvPr>
          <p:cNvSpPr>
            <a:spLocks noChangeArrowheads="1"/>
          </p:cNvSpPr>
          <p:nvPr/>
        </p:nvSpPr>
        <p:spPr bwMode="auto">
          <a:xfrm>
            <a:off x="6177955" y="3346330"/>
            <a:ext cx="932116" cy="163108"/>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5" name="Rectangle 22">
            <a:extLst>
              <a:ext uri="{FF2B5EF4-FFF2-40B4-BE49-F238E27FC236}">
                <a16:creationId xmlns:a16="http://schemas.microsoft.com/office/drawing/2014/main" id="{15731744-FCB8-F3F7-5C19-14F638B9BB21}"/>
              </a:ext>
            </a:extLst>
          </p:cNvPr>
          <p:cNvSpPr>
            <a:spLocks noChangeArrowheads="1"/>
          </p:cNvSpPr>
          <p:nvPr/>
        </p:nvSpPr>
        <p:spPr bwMode="auto">
          <a:xfrm>
            <a:off x="4449167" y="2771258"/>
            <a:ext cx="842963"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6" name="Rectangle 23">
            <a:extLst>
              <a:ext uri="{FF2B5EF4-FFF2-40B4-BE49-F238E27FC236}">
                <a16:creationId xmlns:a16="http://schemas.microsoft.com/office/drawing/2014/main" id="{779EF066-FC04-8F3F-0CB2-36AABD8D754B}"/>
              </a:ext>
            </a:extLst>
          </p:cNvPr>
          <p:cNvSpPr>
            <a:spLocks noChangeArrowheads="1"/>
          </p:cNvSpPr>
          <p:nvPr/>
        </p:nvSpPr>
        <p:spPr bwMode="auto">
          <a:xfrm>
            <a:off x="4595614" y="3021289"/>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Patient</a:t>
            </a:r>
          </a:p>
        </p:txBody>
      </p:sp>
      <p:sp>
        <p:nvSpPr>
          <p:cNvPr id="17" name="Rectangle 24">
            <a:extLst>
              <a:ext uri="{FF2B5EF4-FFF2-40B4-BE49-F238E27FC236}">
                <a16:creationId xmlns:a16="http://schemas.microsoft.com/office/drawing/2014/main" id="{42E9BA39-9DC1-F1CC-5874-FF586F913EF4}"/>
              </a:ext>
            </a:extLst>
          </p:cNvPr>
          <p:cNvSpPr>
            <a:spLocks noChangeArrowheads="1"/>
          </p:cNvSpPr>
          <p:nvPr/>
        </p:nvSpPr>
        <p:spPr bwMode="auto">
          <a:xfrm>
            <a:off x="4449167" y="3246317"/>
            <a:ext cx="842963"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8" name="Rectangle 25">
            <a:extLst>
              <a:ext uri="{FF2B5EF4-FFF2-40B4-BE49-F238E27FC236}">
                <a16:creationId xmlns:a16="http://schemas.microsoft.com/office/drawing/2014/main" id="{8E774B38-AD42-5426-A41E-E8DF45602FBC}"/>
              </a:ext>
            </a:extLst>
          </p:cNvPr>
          <p:cNvSpPr>
            <a:spLocks noChangeArrowheads="1"/>
          </p:cNvSpPr>
          <p:nvPr/>
        </p:nvSpPr>
        <p:spPr bwMode="auto">
          <a:xfrm>
            <a:off x="4449167" y="3346330"/>
            <a:ext cx="842963"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9" name="Rectangle 26">
            <a:extLst>
              <a:ext uri="{FF2B5EF4-FFF2-40B4-BE49-F238E27FC236}">
                <a16:creationId xmlns:a16="http://schemas.microsoft.com/office/drawing/2014/main" id="{6C041F6A-99D8-6A58-5342-59A9F7314A5F}"/>
              </a:ext>
            </a:extLst>
          </p:cNvPr>
          <p:cNvSpPr>
            <a:spLocks noChangeArrowheads="1"/>
          </p:cNvSpPr>
          <p:nvPr/>
        </p:nvSpPr>
        <p:spPr bwMode="auto">
          <a:xfrm>
            <a:off x="5929113" y="3210597"/>
            <a:ext cx="275085"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0..*</a:t>
            </a:r>
            <a:endParaRPr lang="en-US" sz="750">
              <a:solidFill>
                <a:schemeClr val="tx1"/>
              </a:solidFill>
              <a:latin typeface="Arial" charset="0"/>
            </a:endParaRPr>
          </a:p>
        </p:txBody>
      </p:sp>
      <p:sp>
        <p:nvSpPr>
          <p:cNvPr id="20" name="Rectangle 27">
            <a:extLst>
              <a:ext uri="{FF2B5EF4-FFF2-40B4-BE49-F238E27FC236}">
                <a16:creationId xmlns:a16="http://schemas.microsoft.com/office/drawing/2014/main" id="{CFB85C7A-B9AC-853A-CCE2-F67187F163A9}"/>
              </a:ext>
            </a:extLst>
          </p:cNvPr>
          <p:cNvSpPr>
            <a:spLocks noChangeArrowheads="1"/>
          </p:cNvSpPr>
          <p:nvPr/>
        </p:nvSpPr>
        <p:spPr bwMode="auto">
          <a:xfrm>
            <a:off x="5350470" y="2862936"/>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21" name="Text Box 7">
            <a:extLst>
              <a:ext uri="{FF2B5EF4-FFF2-40B4-BE49-F238E27FC236}">
                <a16:creationId xmlns:a16="http://schemas.microsoft.com/office/drawing/2014/main" id="{E2AFC317-B3A2-57B3-2424-43F4AC6CC0D3}"/>
              </a:ext>
            </a:extLst>
          </p:cNvPr>
          <p:cNvSpPr txBox="1">
            <a:spLocks noChangeArrowheads="1"/>
          </p:cNvSpPr>
          <p:nvPr/>
        </p:nvSpPr>
        <p:spPr bwMode="auto">
          <a:xfrm>
            <a:off x="5098153" y="3784235"/>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Aggregation</a:t>
            </a:r>
          </a:p>
        </p:txBody>
      </p:sp>
      <p:sp>
        <p:nvSpPr>
          <p:cNvPr id="22" name="Line 8">
            <a:extLst>
              <a:ext uri="{FF2B5EF4-FFF2-40B4-BE49-F238E27FC236}">
                <a16:creationId xmlns:a16="http://schemas.microsoft.com/office/drawing/2014/main" id="{EFD5C9BF-B75E-69E8-3342-051DADFA96EF}"/>
              </a:ext>
            </a:extLst>
          </p:cNvPr>
          <p:cNvSpPr>
            <a:spLocks noChangeShapeType="1"/>
          </p:cNvSpPr>
          <p:nvPr/>
        </p:nvSpPr>
        <p:spPr bwMode="auto">
          <a:xfrm flipV="1">
            <a:off x="5669652" y="32698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3" name="Text Box 7">
            <a:extLst>
              <a:ext uri="{FF2B5EF4-FFF2-40B4-BE49-F238E27FC236}">
                <a16:creationId xmlns:a16="http://schemas.microsoft.com/office/drawing/2014/main" id="{E6E751D0-7211-E2FA-A486-5038697EA06B}"/>
              </a:ext>
            </a:extLst>
          </p:cNvPr>
          <p:cNvSpPr txBox="1">
            <a:spLocks noChangeArrowheads="1"/>
          </p:cNvSpPr>
          <p:nvPr/>
        </p:nvSpPr>
        <p:spPr bwMode="auto">
          <a:xfrm>
            <a:off x="3261658" y="392898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24" name="Line 8">
            <a:extLst>
              <a:ext uri="{FF2B5EF4-FFF2-40B4-BE49-F238E27FC236}">
                <a16:creationId xmlns:a16="http://schemas.microsoft.com/office/drawing/2014/main" id="{E2418B35-E00E-8614-3D16-32E2EB3B7E42}"/>
              </a:ext>
            </a:extLst>
          </p:cNvPr>
          <p:cNvSpPr>
            <a:spLocks noChangeShapeType="1"/>
          </p:cNvSpPr>
          <p:nvPr/>
        </p:nvSpPr>
        <p:spPr bwMode="auto">
          <a:xfrm flipV="1">
            <a:off x="3833157" y="3414635"/>
            <a:ext cx="55579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5" name="Text Box 7">
            <a:extLst>
              <a:ext uri="{FF2B5EF4-FFF2-40B4-BE49-F238E27FC236}">
                <a16:creationId xmlns:a16="http://schemas.microsoft.com/office/drawing/2014/main" id="{FD3F3545-C341-E4D2-315C-AE03A82B4554}"/>
              </a:ext>
            </a:extLst>
          </p:cNvPr>
          <p:cNvSpPr txBox="1">
            <a:spLocks noChangeArrowheads="1"/>
          </p:cNvSpPr>
          <p:nvPr/>
        </p:nvSpPr>
        <p:spPr bwMode="auto">
          <a:xfrm>
            <a:off x="7554675" y="3784235"/>
            <a:ext cx="657995"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26" name="Line 8">
            <a:extLst>
              <a:ext uri="{FF2B5EF4-FFF2-40B4-BE49-F238E27FC236}">
                <a16:creationId xmlns:a16="http://schemas.microsoft.com/office/drawing/2014/main" id="{A593B9CE-5C6E-8420-CB45-7D5B36C6FDFF}"/>
              </a:ext>
            </a:extLst>
          </p:cNvPr>
          <p:cNvSpPr>
            <a:spLocks noChangeShapeType="1"/>
          </p:cNvSpPr>
          <p:nvPr/>
        </p:nvSpPr>
        <p:spPr bwMode="auto">
          <a:xfrm flipH="1" flipV="1">
            <a:off x="7192333" y="3450050"/>
            <a:ext cx="478289" cy="396606"/>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type="title"/>
          </p:nvPr>
        </p:nvSpPr>
        <p:spPr>
          <a:xfrm>
            <a:off x="313838" y="102942"/>
            <a:ext cx="8520600" cy="57270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Aggregation: Shared vs. Non-shared</a:t>
            </a:r>
          </a:p>
        </p:txBody>
      </p:sp>
      <p:sp>
        <p:nvSpPr>
          <p:cNvPr id="4" name="Line 2">
            <a:extLst>
              <a:ext uri="{FF2B5EF4-FFF2-40B4-BE49-F238E27FC236}">
                <a16:creationId xmlns:a16="http://schemas.microsoft.com/office/drawing/2014/main" id="{2D80331B-7EBD-AA89-D428-80EAAB3BD1D4}"/>
              </a:ext>
            </a:extLst>
          </p:cNvPr>
          <p:cNvSpPr>
            <a:spLocks noChangeShapeType="1"/>
          </p:cNvSpPr>
          <p:nvPr/>
        </p:nvSpPr>
        <p:spPr bwMode="auto">
          <a:xfrm flipV="1">
            <a:off x="6342063" y="3820473"/>
            <a:ext cx="1343025"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5" name="AutoShape 3">
            <a:extLst>
              <a:ext uri="{FF2B5EF4-FFF2-40B4-BE49-F238E27FC236}">
                <a16:creationId xmlns:a16="http://schemas.microsoft.com/office/drawing/2014/main" id="{DB40007C-8119-589B-29C6-BB9F91A9DF9C}"/>
              </a:ext>
            </a:extLst>
          </p:cNvPr>
          <p:cNvSpPr>
            <a:spLocks noChangeArrowheads="1"/>
          </p:cNvSpPr>
          <p:nvPr/>
        </p:nvSpPr>
        <p:spPr bwMode="auto">
          <a:xfrm>
            <a:off x="6102350" y="3742685"/>
            <a:ext cx="241300" cy="1524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sp>
        <p:nvSpPr>
          <p:cNvPr id="6" name="Rectangle 4">
            <a:extLst>
              <a:ext uri="{FF2B5EF4-FFF2-40B4-BE49-F238E27FC236}">
                <a16:creationId xmlns:a16="http://schemas.microsoft.com/office/drawing/2014/main" id="{C737423F-1A44-D911-9FD2-71D39152DCF2}"/>
              </a:ext>
            </a:extLst>
          </p:cNvPr>
          <p:cNvSpPr txBox="1">
            <a:spLocks noChangeArrowheads="1"/>
          </p:cNvSpPr>
          <p:nvPr/>
        </p:nvSpPr>
        <p:spPr>
          <a:xfrm>
            <a:off x="263623" y="787288"/>
            <a:ext cx="4890698" cy="1228727"/>
          </a:xfrm>
          <a:prstGeom prst="rect">
            <a:avLst/>
          </a:prstGeom>
          <a:noFill/>
          <a:ln>
            <a:noFill/>
          </a:ln>
        </p:spPr>
        <p:txBody>
          <a:bodyPr spcFirstLastPara="1" wrap="square" lIns="107950" tIns="53975" rIns="107950" bIns="5397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US" sz="1800" dirty="0">
                <a:ea typeface="ＭＳ Ｐゴシック" charset="-128"/>
                <a:cs typeface="ＭＳ Ｐゴシック" charset="-128"/>
              </a:rPr>
              <a:t>Shared Aggregation</a:t>
            </a:r>
          </a:p>
          <a:p>
            <a:pPr lvl="1"/>
            <a:endParaRPr lang="en-US" sz="1800" dirty="0"/>
          </a:p>
          <a:p>
            <a:endParaRPr lang="en-US" sz="1800" dirty="0">
              <a:ea typeface="ＭＳ Ｐゴシック" charset="-128"/>
              <a:cs typeface="ＭＳ Ｐゴシック" charset="-128"/>
            </a:endParaRPr>
          </a:p>
          <a:p>
            <a:endParaRPr lang="en-US" sz="1800" dirty="0">
              <a:ea typeface="ＭＳ Ｐゴシック" charset="-128"/>
              <a:cs typeface="ＭＳ Ｐゴシック" charset="-128"/>
            </a:endParaRPr>
          </a:p>
          <a:p>
            <a:r>
              <a:rPr lang="en-US" sz="1800" dirty="0">
                <a:ea typeface="ＭＳ Ｐゴシック" charset="-128"/>
                <a:cs typeface="ＭＳ Ｐゴシック" charset="-128"/>
              </a:rPr>
              <a:t>Non-shared Aggregation</a:t>
            </a:r>
          </a:p>
          <a:p>
            <a:endParaRPr lang="en-US" sz="1800" dirty="0">
              <a:ea typeface="ＭＳ Ｐゴシック" charset="-128"/>
              <a:cs typeface="ＭＳ Ｐゴシック" charset="-128"/>
            </a:endParaRPr>
          </a:p>
        </p:txBody>
      </p:sp>
      <p:sp>
        <p:nvSpPr>
          <p:cNvPr id="7" name="Text Box 6">
            <a:extLst>
              <a:ext uri="{FF2B5EF4-FFF2-40B4-BE49-F238E27FC236}">
                <a16:creationId xmlns:a16="http://schemas.microsoft.com/office/drawing/2014/main" id="{B76F83C5-EF40-EB06-9DAC-B66E18A37F64}"/>
              </a:ext>
            </a:extLst>
          </p:cNvPr>
          <p:cNvSpPr txBox="1">
            <a:spLocks noChangeArrowheads="1"/>
          </p:cNvSpPr>
          <p:nvPr/>
        </p:nvSpPr>
        <p:spPr bwMode="auto">
          <a:xfrm>
            <a:off x="990600" y="5824538"/>
            <a:ext cx="7400925" cy="457200"/>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b="0">
                <a:latin typeface="Arial" charset="0"/>
              </a:rPr>
              <a:t>By definition, composition is non-shared aggregation.</a:t>
            </a:r>
          </a:p>
        </p:txBody>
      </p:sp>
      <p:grpSp>
        <p:nvGrpSpPr>
          <p:cNvPr id="8" name="Group 7">
            <a:extLst>
              <a:ext uri="{FF2B5EF4-FFF2-40B4-BE49-F238E27FC236}">
                <a16:creationId xmlns:a16="http://schemas.microsoft.com/office/drawing/2014/main" id="{F954E855-237B-6E4C-2C6E-9727CFB39DF6}"/>
              </a:ext>
            </a:extLst>
          </p:cNvPr>
          <p:cNvGrpSpPr>
            <a:grpSpLocks/>
          </p:cNvGrpSpPr>
          <p:nvPr/>
        </p:nvGrpSpPr>
        <p:grpSpPr bwMode="auto">
          <a:xfrm>
            <a:off x="4623594" y="1755864"/>
            <a:ext cx="1582738" cy="152400"/>
            <a:chOff x="1114" y="2832"/>
            <a:chExt cx="997" cy="96"/>
          </a:xfrm>
        </p:grpSpPr>
        <p:sp>
          <p:nvSpPr>
            <p:cNvPr id="9" name="Line 8">
              <a:extLst>
                <a:ext uri="{FF2B5EF4-FFF2-40B4-BE49-F238E27FC236}">
                  <a16:creationId xmlns:a16="http://schemas.microsoft.com/office/drawing/2014/main" id="{2644C33B-DCCA-762B-E5EF-E1F1579FA37E}"/>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0" name="AutoShape 9">
              <a:extLst>
                <a:ext uri="{FF2B5EF4-FFF2-40B4-BE49-F238E27FC236}">
                  <a16:creationId xmlns:a16="http://schemas.microsoft.com/office/drawing/2014/main" id="{4F729D56-5A26-B9D5-7F39-A0CB9BADC883}"/>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10">
            <a:extLst>
              <a:ext uri="{FF2B5EF4-FFF2-40B4-BE49-F238E27FC236}">
                <a16:creationId xmlns:a16="http://schemas.microsoft.com/office/drawing/2014/main" id="{3ECA8B80-09B9-3C2C-1525-D9BEA07C91A5}"/>
              </a:ext>
            </a:extLst>
          </p:cNvPr>
          <p:cNvGrpSpPr>
            <a:grpSpLocks/>
          </p:cNvGrpSpPr>
          <p:nvPr/>
        </p:nvGrpSpPr>
        <p:grpSpPr bwMode="auto">
          <a:xfrm>
            <a:off x="1806575" y="3733160"/>
            <a:ext cx="1582738" cy="152400"/>
            <a:chOff x="1114" y="2832"/>
            <a:chExt cx="997" cy="96"/>
          </a:xfrm>
        </p:grpSpPr>
        <p:sp>
          <p:nvSpPr>
            <p:cNvPr id="12" name="Line 11">
              <a:extLst>
                <a:ext uri="{FF2B5EF4-FFF2-40B4-BE49-F238E27FC236}">
                  <a16:creationId xmlns:a16="http://schemas.microsoft.com/office/drawing/2014/main" id="{BAFB9738-9B19-2E00-6258-56125568EF7B}"/>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3" name="AutoShape 12">
              <a:extLst>
                <a:ext uri="{FF2B5EF4-FFF2-40B4-BE49-F238E27FC236}">
                  <a16:creationId xmlns:a16="http://schemas.microsoft.com/office/drawing/2014/main" id="{128BDB7A-BA0A-61B7-733D-A4445B25CD60}"/>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4" name="Group 13">
            <a:extLst>
              <a:ext uri="{FF2B5EF4-FFF2-40B4-BE49-F238E27FC236}">
                <a16:creationId xmlns:a16="http://schemas.microsoft.com/office/drawing/2014/main" id="{C6672424-910A-D976-A9D9-7857866B6723}"/>
              </a:ext>
            </a:extLst>
          </p:cNvPr>
          <p:cNvGrpSpPr>
            <a:grpSpLocks/>
          </p:cNvGrpSpPr>
          <p:nvPr/>
        </p:nvGrpSpPr>
        <p:grpSpPr bwMode="auto">
          <a:xfrm>
            <a:off x="3412711" y="1451065"/>
            <a:ext cx="1199770" cy="605300"/>
            <a:chOff x="144" y="1440"/>
            <a:chExt cx="881" cy="510"/>
          </a:xfrm>
        </p:grpSpPr>
        <p:sp>
          <p:nvSpPr>
            <p:cNvPr id="15" name="Rectangle 14">
              <a:extLst>
                <a:ext uri="{FF2B5EF4-FFF2-40B4-BE49-F238E27FC236}">
                  <a16:creationId xmlns:a16="http://schemas.microsoft.com/office/drawing/2014/main" id="{EB2E6A41-E039-4416-6AD1-6D036171F673}"/>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16" name="Line 15">
              <a:extLst>
                <a:ext uri="{FF2B5EF4-FFF2-40B4-BE49-F238E27FC236}">
                  <a16:creationId xmlns:a16="http://schemas.microsoft.com/office/drawing/2014/main" id="{F026A7DD-0FE9-337C-A80C-FF45129A61F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17" name="Line 16">
              <a:extLst>
                <a:ext uri="{FF2B5EF4-FFF2-40B4-BE49-F238E27FC236}">
                  <a16:creationId xmlns:a16="http://schemas.microsoft.com/office/drawing/2014/main" id="{AAC93ED3-60A6-87F6-6F3E-D82AFAE7091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18" name="Text Box 17">
            <a:extLst>
              <a:ext uri="{FF2B5EF4-FFF2-40B4-BE49-F238E27FC236}">
                <a16:creationId xmlns:a16="http://schemas.microsoft.com/office/drawing/2014/main" id="{B7B38E4C-6D59-00EE-06F3-B737989A8F4D}"/>
              </a:ext>
            </a:extLst>
          </p:cNvPr>
          <p:cNvSpPr txBox="1">
            <a:spLocks noChangeArrowheads="1"/>
          </p:cNvSpPr>
          <p:nvPr/>
        </p:nvSpPr>
        <p:spPr bwMode="auto">
          <a:xfrm>
            <a:off x="3518392" y="1509804"/>
            <a:ext cx="81577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19" name="Group 18">
            <a:extLst>
              <a:ext uri="{FF2B5EF4-FFF2-40B4-BE49-F238E27FC236}">
                <a16:creationId xmlns:a16="http://schemas.microsoft.com/office/drawing/2014/main" id="{3E18DA97-B4C7-91D6-82E7-25DFA2DEA1B2}"/>
              </a:ext>
            </a:extLst>
          </p:cNvPr>
          <p:cNvGrpSpPr>
            <a:grpSpLocks/>
          </p:cNvGrpSpPr>
          <p:nvPr/>
        </p:nvGrpSpPr>
        <p:grpSpPr bwMode="auto">
          <a:xfrm>
            <a:off x="5914232" y="1451069"/>
            <a:ext cx="1276982" cy="689534"/>
            <a:chOff x="144" y="1440"/>
            <a:chExt cx="881" cy="510"/>
          </a:xfrm>
        </p:grpSpPr>
        <p:sp>
          <p:nvSpPr>
            <p:cNvPr id="20" name="Rectangle 19">
              <a:extLst>
                <a:ext uri="{FF2B5EF4-FFF2-40B4-BE49-F238E27FC236}">
                  <a16:creationId xmlns:a16="http://schemas.microsoft.com/office/drawing/2014/main" id="{040C1128-46F1-41AB-299E-A1C9E1446420}"/>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21" name="Line 20">
              <a:extLst>
                <a:ext uri="{FF2B5EF4-FFF2-40B4-BE49-F238E27FC236}">
                  <a16:creationId xmlns:a16="http://schemas.microsoft.com/office/drawing/2014/main" id="{DF947D4A-B855-5A7E-32FB-D697C697E76A}"/>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22" name="Line 21">
              <a:extLst>
                <a:ext uri="{FF2B5EF4-FFF2-40B4-BE49-F238E27FC236}">
                  <a16:creationId xmlns:a16="http://schemas.microsoft.com/office/drawing/2014/main" id="{83D5181E-A5B1-1A16-1F46-D726BFD85148}"/>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23" name="Text Box 22">
            <a:extLst>
              <a:ext uri="{FF2B5EF4-FFF2-40B4-BE49-F238E27FC236}">
                <a16:creationId xmlns:a16="http://schemas.microsoft.com/office/drawing/2014/main" id="{BCB3D2F1-EEF3-1832-4D0E-BE6C87625047}"/>
              </a:ext>
            </a:extLst>
          </p:cNvPr>
          <p:cNvSpPr txBox="1">
            <a:spLocks noChangeArrowheads="1"/>
          </p:cNvSpPr>
          <p:nvPr/>
        </p:nvSpPr>
        <p:spPr bwMode="auto">
          <a:xfrm>
            <a:off x="6080706" y="1509802"/>
            <a:ext cx="101701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24" name="Text Box 23">
            <a:extLst>
              <a:ext uri="{FF2B5EF4-FFF2-40B4-BE49-F238E27FC236}">
                <a16:creationId xmlns:a16="http://schemas.microsoft.com/office/drawing/2014/main" id="{DCF1D40C-A425-02D4-0E84-3C326D633EED}"/>
              </a:ext>
            </a:extLst>
          </p:cNvPr>
          <p:cNvSpPr txBox="1">
            <a:spLocks noChangeArrowheads="1"/>
          </p:cNvSpPr>
          <p:nvPr/>
        </p:nvSpPr>
        <p:spPr bwMode="auto">
          <a:xfrm>
            <a:off x="4572000" y="1483015"/>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a:t>
            </a:r>
          </a:p>
        </p:txBody>
      </p:sp>
      <p:sp>
        <p:nvSpPr>
          <p:cNvPr id="25" name="Text Box 24">
            <a:extLst>
              <a:ext uri="{FF2B5EF4-FFF2-40B4-BE49-F238E27FC236}">
                <a16:creationId xmlns:a16="http://schemas.microsoft.com/office/drawing/2014/main" id="{76EB7824-7A00-BAA2-1EF2-848D9C69F064}"/>
              </a:ext>
            </a:extLst>
          </p:cNvPr>
          <p:cNvSpPr txBox="1">
            <a:spLocks noChangeArrowheads="1"/>
          </p:cNvSpPr>
          <p:nvPr/>
        </p:nvSpPr>
        <p:spPr bwMode="auto">
          <a:xfrm>
            <a:off x="5373688" y="1516152"/>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sp>
        <p:nvSpPr>
          <p:cNvPr id="26" name="Text Box 25">
            <a:extLst>
              <a:ext uri="{FF2B5EF4-FFF2-40B4-BE49-F238E27FC236}">
                <a16:creationId xmlns:a16="http://schemas.microsoft.com/office/drawing/2014/main" id="{6965D179-A143-4312-7DF7-6209D14F2BF9}"/>
              </a:ext>
            </a:extLst>
          </p:cNvPr>
          <p:cNvSpPr txBox="1">
            <a:spLocks noChangeArrowheads="1"/>
          </p:cNvSpPr>
          <p:nvPr/>
        </p:nvSpPr>
        <p:spPr bwMode="auto">
          <a:xfrm>
            <a:off x="5153819" y="816064"/>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&gt; 1</a:t>
            </a:r>
          </a:p>
        </p:txBody>
      </p:sp>
      <p:sp>
        <p:nvSpPr>
          <p:cNvPr id="27" name="Line 26">
            <a:extLst>
              <a:ext uri="{FF2B5EF4-FFF2-40B4-BE49-F238E27FC236}">
                <a16:creationId xmlns:a16="http://schemas.microsoft.com/office/drawing/2014/main" id="{FDFFBBFA-7E0F-23BA-3F60-1A47ECE01085}"/>
              </a:ext>
            </a:extLst>
          </p:cNvPr>
          <p:cNvSpPr>
            <a:spLocks noChangeShapeType="1"/>
          </p:cNvSpPr>
          <p:nvPr/>
        </p:nvSpPr>
        <p:spPr bwMode="auto">
          <a:xfrm>
            <a:off x="5511006" y="1146263"/>
            <a:ext cx="213015" cy="417507"/>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28" name="Text Box 27">
            <a:extLst>
              <a:ext uri="{FF2B5EF4-FFF2-40B4-BE49-F238E27FC236}">
                <a16:creationId xmlns:a16="http://schemas.microsoft.com/office/drawing/2014/main" id="{37C91BF0-F87D-A9D8-87AF-609F21E3CCD2}"/>
              </a:ext>
            </a:extLst>
          </p:cNvPr>
          <p:cNvSpPr txBox="1">
            <a:spLocks noChangeArrowheads="1"/>
          </p:cNvSpPr>
          <p:nvPr/>
        </p:nvSpPr>
        <p:spPr bwMode="auto">
          <a:xfrm>
            <a:off x="2154238" y="2869560"/>
            <a:ext cx="2236787"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29" name="Text Box 28">
            <a:extLst>
              <a:ext uri="{FF2B5EF4-FFF2-40B4-BE49-F238E27FC236}">
                <a16:creationId xmlns:a16="http://schemas.microsoft.com/office/drawing/2014/main" id="{555E263E-C7D8-539C-BC5A-6D9EB381B566}"/>
              </a:ext>
            </a:extLst>
          </p:cNvPr>
          <p:cNvSpPr txBox="1">
            <a:spLocks noChangeArrowheads="1"/>
          </p:cNvSpPr>
          <p:nvPr/>
        </p:nvSpPr>
        <p:spPr bwMode="auto">
          <a:xfrm>
            <a:off x="6597650" y="2933060"/>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30" name="Text Box 29">
            <a:extLst>
              <a:ext uri="{FF2B5EF4-FFF2-40B4-BE49-F238E27FC236}">
                <a16:creationId xmlns:a16="http://schemas.microsoft.com/office/drawing/2014/main" id="{5CBB7E90-D491-CED8-40F4-DA6D6762C31D}"/>
              </a:ext>
            </a:extLst>
          </p:cNvPr>
          <p:cNvSpPr txBox="1">
            <a:spLocks noChangeArrowheads="1"/>
          </p:cNvSpPr>
          <p:nvPr/>
        </p:nvSpPr>
        <p:spPr bwMode="auto">
          <a:xfrm>
            <a:off x="6211888" y="3445823"/>
            <a:ext cx="2857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grpSp>
        <p:nvGrpSpPr>
          <p:cNvPr id="31" name="Group 30">
            <a:extLst>
              <a:ext uri="{FF2B5EF4-FFF2-40B4-BE49-F238E27FC236}">
                <a16:creationId xmlns:a16="http://schemas.microsoft.com/office/drawing/2014/main" id="{29409F38-1FF3-3598-D0AF-A32D8DB549CD}"/>
              </a:ext>
            </a:extLst>
          </p:cNvPr>
          <p:cNvGrpSpPr>
            <a:grpSpLocks/>
          </p:cNvGrpSpPr>
          <p:nvPr/>
        </p:nvGrpSpPr>
        <p:grpSpPr bwMode="auto">
          <a:xfrm>
            <a:off x="563563" y="3425186"/>
            <a:ext cx="1227137" cy="759356"/>
            <a:chOff x="144" y="1440"/>
            <a:chExt cx="881" cy="510"/>
          </a:xfrm>
        </p:grpSpPr>
        <p:sp>
          <p:nvSpPr>
            <p:cNvPr id="32" name="Rectangle 31">
              <a:extLst>
                <a:ext uri="{FF2B5EF4-FFF2-40B4-BE49-F238E27FC236}">
                  <a16:creationId xmlns:a16="http://schemas.microsoft.com/office/drawing/2014/main" id="{B036364C-A98E-BCE1-82BB-7F1A855A633C}"/>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3" name="Line 32">
              <a:extLst>
                <a:ext uri="{FF2B5EF4-FFF2-40B4-BE49-F238E27FC236}">
                  <a16:creationId xmlns:a16="http://schemas.microsoft.com/office/drawing/2014/main" id="{3EB03832-CB29-38AD-5F82-79C3C346A3A3}"/>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4" name="Line 33">
              <a:extLst>
                <a:ext uri="{FF2B5EF4-FFF2-40B4-BE49-F238E27FC236}">
                  <a16:creationId xmlns:a16="http://schemas.microsoft.com/office/drawing/2014/main" id="{89CCD894-3D2A-2586-C86A-726608E7735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35" name="Text Box 34">
            <a:extLst>
              <a:ext uri="{FF2B5EF4-FFF2-40B4-BE49-F238E27FC236}">
                <a16:creationId xmlns:a16="http://schemas.microsoft.com/office/drawing/2014/main" id="{D9154003-4415-4ECB-B401-16974FB79924}"/>
              </a:ext>
            </a:extLst>
          </p:cNvPr>
          <p:cNvSpPr txBox="1">
            <a:spLocks noChangeArrowheads="1"/>
          </p:cNvSpPr>
          <p:nvPr/>
        </p:nvSpPr>
        <p:spPr bwMode="auto">
          <a:xfrm>
            <a:off x="694358" y="3499799"/>
            <a:ext cx="72645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36" name="Group 35">
            <a:extLst>
              <a:ext uri="{FF2B5EF4-FFF2-40B4-BE49-F238E27FC236}">
                <a16:creationId xmlns:a16="http://schemas.microsoft.com/office/drawing/2014/main" id="{81B008B9-6EEC-63E7-6A0A-25DB416DC633}"/>
              </a:ext>
            </a:extLst>
          </p:cNvPr>
          <p:cNvGrpSpPr>
            <a:grpSpLocks/>
          </p:cNvGrpSpPr>
          <p:nvPr/>
        </p:nvGrpSpPr>
        <p:grpSpPr bwMode="auto">
          <a:xfrm>
            <a:off x="3153434" y="3418421"/>
            <a:ext cx="1119456" cy="765575"/>
            <a:chOff x="144" y="1440"/>
            <a:chExt cx="881" cy="510"/>
          </a:xfrm>
        </p:grpSpPr>
        <p:sp>
          <p:nvSpPr>
            <p:cNvPr id="37" name="Rectangle 36">
              <a:extLst>
                <a:ext uri="{FF2B5EF4-FFF2-40B4-BE49-F238E27FC236}">
                  <a16:creationId xmlns:a16="http://schemas.microsoft.com/office/drawing/2014/main" id="{3901B124-4A98-6A14-03B2-6529D90460F5}"/>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8" name="Line 37">
              <a:extLst>
                <a:ext uri="{FF2B5EF4-FFF2-40B4-BE49-F238E27FC236}">
                  <a16:creationId xmlns:a16="http://schemas.microsoft.com/office/drawing/2014/main" id="{62565D18-9A99-63F3-C2F9-500BB72002DB}"/>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9" name="Line 38">
              <a:extLst>
                <a:ext uri="{FF2B5EF4-FFF2-40B4-BE49-F238E27FC236}">
                  <a16:creationId xmlns:a16="http://schemas.microsoft.com/office/drawing/2014/main" id="{60C1DE2D-9534-7357-560B-FE3FAFBA518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0" name="Text Box 39">
            <a:extLst>
              <a:ext uri="{FF2B5EF4-FFF2-40B4-BE49-F238E27FC236}">
                <a16:creationId xmlns:a16="http://schemas.microsoft.com/office/drawing/2014/main" id="{AD5325DE-A2F6-6FB2-868B-B9AB15FDD151}"/>
              </a:ext>
            </a:extLst>
          </p:cNvPr>
          <p:cNvSpPr txBox="1">
            <a:spLocks noChangeArrowheads="1"/>
          </p:cNvSpPr>
          <p:nvPr/>
        </p:nvSpPr>
        <p:spPr bwMode="auto">
          <a:xfrm>
            <a:off x="3412711" y="3492121"/>
            <a:ext cx="748429"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41" name="Text Box 40">
            <a:extLst>
              <a:ext uri="{FF2B5EF4-FFF2-40B4-BE49-F238E27FC236}">
                <a16:creationId xmlns:a16="http://schemas.microsoft.com/office/drawing/2014/main" id="{66D2A1FC-6032-0708-2F0C-778CA3F0AB5D}"/>
              </a:ext>
            </a:extLst>
          </p:cNvPr>
          <p:cNvSpPr txBox="1">
            <a:spLocks noChangeArrowheads="1"/>
          </p:cNvSpPr>
          <p:nvPr/>
        </p:nvSpPr>
        <p:spPr bwMode="auto">
          <a:xfrm>
            <a:off x="1860550" y="3425185"/>
            <a:ext cx="3619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sp>
        <p:nvSpPr>
          <p:cNvPr id="42" name="Text Box 41">
            <a:extLst>
              <a:ext uri="{FF2B5EF4-FFF2-40B4-BE49-F238E27FC236}">
                <a16:creationId xmlns:a16="http://schemas.microsoft.com/office/drawing/2014/main" id="{337D7FF6-A86F-9D43-F24A-C20F9DD72715}"/>
              </a:ext>
            </a:extLst>
          </p:cNvPr>
          <p:cNvSpPr txBox="1">
            <a:spLocks noChangeArrowheads="1"/>
          </p:cNvSpPr>
          <p:nvPr/>
        </p:nvSpPr>
        <p:spPr bwMode="auto">
          <a:xfrm>
            <a:off x="2609958" y="3482335"/>
            <a:ext cx="6032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grpSp>
        <p:nvGrpSpPr>
          <p:cNvPr id="43" name="Group 42">
            <a:extLst>
              <a:ext uri="{FF2B5EF4-FFF2-40B4-BE49-F238E27FC236}">
                <a16:creationId xmlns:a16="http://schemas.microsoft.com/office/drawing/2014/main" id="{CFB80CD5-EDCA-D830-E235-89CEE6E1B636}"/>
              </a:ext>
            </a:extLst>
          </p:cNvPr>
          <p:cNvGrpSpPr>
            <a:grpSpLocks/>
          </p:cNvGrpSpPr>
          <p:nvPr/>
        </p:nvGrpSpPr>
        <p:grpSpPr bwMode="auto">
          <a:xfrm>
            <a:off x="4971231" y="3441063"/>
            <a:ext cx="1123181" cy="744754"/>
            <a:chOff x="144" y="1440"/>
            <a:chExt cx="881" cy="510"/>
          </a:xfrm>
        </p:grpSpPr>
        <p:sp>
          <p:nvSpPr>
            <p:cNvPr id="44" name="Rectangle 43">
              <a:extLst>
                <a:ext uri="{FF2B5EF4-FFF2-40B4-BE49-F238E27FC236}">
                  <a16:creationId xmlns:a16="http://schemas.microsoft.com/office/drawing/2014/main" id="{AFF56C65-D07C-9413-7D7B-B57E21D26552}"/>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45" name="Line 44">
              <a:extLst>
                <a:ext uri="{FF2B5EF4-FFF2-40B4-BE49-F238E27FC236}">
                  <a16:creationId xmlns:a16="http://schemas.microsoft.com/office/drawing/2014/main" id="{D94E91DE-F26A-9A1F-A77B-71803D95430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46" name="Line 45">
              <a:extLst>
                <a:ext uri="{FF2B5EF4-FFF2-40B4-BE49-F238E27FC236}">
                  <a16:creationId xmlns:a16="http://schemas.microsoft.com/office/drawing/2014/main" id="{17B2AA03-1338-A89E-80F2-95C5770A51FB}"/>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7" name="Text Box 46">
            <a:extLst>
              <a:ext uri="{FF2B5EF4-FFF2-40B4-BE49-F238E27FC236}">
                <a16:creationId xmlns:a16="http://schemas.microsoft.com/office/drawing/2014/main" id="{5D333FEA-C3DC-5E03-704D-3F5E67A1830C}"/>
              </a:ext>
            </a:extLst>
          </p:cNvPr>
          <p:cNvSpPr txBox="1">
            <a:spLocks noChangeArrowheads="1"/>
          </p:cNvSpPr>
          <p:nvPr/>
        </p:nvSpPr>
        <p:spPr bwMode="auto">
          <a:xfrm>
            <a:off x="4997593" y="3499799"/>
            <a:ext cx="80948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48" name="Group 47">
            <a:extLst>
              <a:ext uri="{FF2B5EF4-FFF2-40B4-BE49-F238E27FC236}">
                <a16:creationId xmlns:a16="http://schemas.microsoft.com/office/drawing/2014/main" id="{54F6AB92-B795-5E95-BB89-243ECAD089FA}"/>
              </a:ext>
            </a:extLst>
          </p:cNvPr>
          <p:cNvGrpSpPr>
            <a:grpSpLocks/>
          </p:cNvGrpSpPr>
          <p:nvPr/>
        </p:nvGrpSpPr>
        <p:grpSpPr bwMode="auto">
          <a:xfrm>
            <a:off x="7453421" y="3492123"/>
            <a:ext cx="1056240" cy="697785"/>
            <a:chOff x="144" y="1440"/>
            <a:chExt cx="881" cy="510"/>
          </a:xfrm>
        </p:grpSpPr>
        <p:sp>
          <p:nvSpPr>
            <p:cNvPr id="49" name="Rectangle 48">
              <a:extLst>
                <a:ext uri="{FF2B5EF4-FFF2-40B4-BE49-F238E27FC236}">
                  <a16:creationId xmlns:a16="http://schemas.microsoft.com/office/drawing/2014/main" id="{94F77513-EA2B-902F-0456-E732D2F8F239}"/>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50" name="Line 49">
              <a:extLst>
                <a:ext uri="{FF2B5EF4-FFF2-40B4-BE49-F238E27FC236}">
                  <a16:creationId xmlns:a16="http://schemas.microsoft.com/office/drawing/2014/main" id="{1686C35C-5BD0-31C8-58C7-B2FF3BF3389E}"/>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51" name="Line 50">
              <a:extLst>
                <a:ext uri="{FF2B5EF4-FFF2-40B4-BE49-F238E27FC236}">
                  <a16:creationId xmlns:a16="http://schemas.microsoft.com/office/drawing/2014/main" id="{C054F729-3032-B7C2-46EA-232CA543653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52" name="Text Box 51">
            <a:extLst>
              <a:ext uri="{FF2B5EF4-FFF2-40B4-BE49-F238E27FC236}">
                <a16:creationId xmlns:a16="http://schemas.microsoft.com/office/drawing/2014/main" id="{258777CD-D6AB-964E-AD40-FAF26569C615}"/>
              </a:ext>
            </a:extLst>
          </p:cNvPr>
          <p:cNvSpPr txBox="1">
            <a:spLocks noChangeArrowheads="1"/>
          </p:cNvSpPr>
          <p:nvPr/>
        </p:nvSpPr>
        <p:spPr bwMode="auto">
          <a:xfrm>
            <a:off x="7526275" y="3517119"/>
            <a:ext cx="84461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53" name="Text Box 52">
            <a:extLst>
              <a:ext uri="{FF2B5EF4-FFF2-40B4-BE49-F238E27FC236}">
                <a16:creationId xmlns:a16="http://schemas.microsoft.com/office/drawing/2014/main" id="{70E4A476-7FFE-E07F-F5F8-D386802C2C3C}"/>
              </a:ext>
            </a:extLst>
          </p:cNvPr>
          <p:cNvSpPr txBox="1">
            <a:spLocks noChangeArrowheads="1"/>
          </p:cNvSpPr>
          <p:nvPr/>
        </p:nvSpPr>
        <p:spPr bwMode="auto">
          <a:xfrm>
            <a:off x="6858000" y="3445823"/>
            <a:ext cx="59690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0..*</a:t>
            </a:r>
          </a:p>
        </p:txBody>
      </p:sp>
      <p:sp>
        <p:nvSpPr>
          <p:cNvPr id="54" name="Text Box 53">
            <a:extLst>
              <a:ext uri="{FF2B5EF4-FFF2-40B4-BE49-F238E27FC236}">
                <a16:creationId xmlns:a16="http://schemas.microsoft.com/office/drawing/2014/main" id="{84159A6A-11C3-78D1-4F47-FEAB160F135C}"/>
              </a:ext>
            </a:extLst>
          </p:cNvPr>
          <p:cNvSpPr txBox="1">
            <a:spLocks noChangeArrowheads="1"/>
          </p:cNvSpPr>
          <p:nvPr/>
        </p:nvSpPr>
        <p:spPr bwMode="auto">
          <a:xfrm>
            <a:off x="6489700" y="4272910"/>
            <a:ext cx="158273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solidFill>
                  <a:srgbClr val="0070C0"/>
                </a:solidFill>
                <a:latin typeface="Arial" charset="0"/>
              </a:rPr>
              <a:t>Composition</a:t>
            </a:r>
          </a:p>
        </p:txBody>
      </p:sp>
      <p:sp>
        <p:nvSpPr>
          <p:cNvPr id="55" name="Line 54">
            <a:extLst>
              <a:ext uri="{FF2B5EF4-FFF2-40B4-BE49-F238E27FC236}">
                <a16:creationId xmlns:a16="http://schemas.microsoft.com/office/drawing/2014/main" id="{243EE785-1EC2-092C-15D2-64035A00608F}"/>
              </a:ext>
            </a:extLst>
          </p:cNvPr>
          <p:cNvSpPr>
            <a:spLocks noChangeShapeType="1"/>
          </p:cNvSpPr>
          <p:nvPr/>
        </p:nvSpPr>
        <p:spPr bwMode="auto">
          <a:xfrm flipH="1">
            <a:off x="6488113" y="32759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6" name="Line 55">
            <a:extLst>
              <a:ext uri="{FF2B5EF4-FFF2-40B4-BE49-F238E27FC236}">
                <a16:creationId xmlns:a16="http://schemas.microsoft.com/office/drawing/2014/main" id="{5702FC73-E611-50F9-A21C-84ED376F12DA}"/>
              </a:ext>
            </a:extLst>
          </p:cNvPr>
          <p:cNvSpPr>
            <a:spLocks noChangeShapeType="1"/>
          </p:cNvSpPr>
          <p:nvPr/>
        </p:nvSpPr>
        <p:spPr bwMode="auto">
          <a:xfrm flipH="1" flipV="1">
            <a:off x="6284913" y="39363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7" name="Line 56">
            <a:extLst>
              <a:ext uri="{FF2B5EF4-FFF2-40B4-BE49-F238E27FC236}">
                <a16:creationId xmlns:a16="http://schemas.microsoft.com/office/drawing/2014/main" id="{D191A25A-8132-8C94-6A97-DDBE5A8DA0F2}"/>
              </a:ext>
            </a:extLst>
          </p:cNvPr>
          <p:cNvSpPr>
            <a:spLocks noChangeShapeType="1"/>
          </p:cNvSpPr>
          <p:nvPr/>
        </p:nvSpPr>
        <p:spPr bwMode="auto">
          <a:xfrm flipH="1">
            <a:off x="2144713" y="32124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pPr eaLnBrk="1" hangingPunct="1"/>
            <a:r>
              <a:rPr lang="en-US">
                <a:ea typeface="ＭＳ Ｐゴシック" charset="-128"/>
                <a:cs typeface="ＭＳ Ｐゴシック" charset="-128"/>
              </a:rPr>
              <a:t>What Is Composition?</a:t>
            </a:r>
          </a:p>
        </p:txBody>
      </p:sp>
      <p:sp>
        <p:nvSpPr>
          <p:cNvPr id="38917" name="Rectangle 5"/>
          <p:cNvSpPr>
            <a:spLocks noGrp="1" noChangeArrowheads="1"/>
          </p:cNvSpPr>
          <p:nvPr>
            <p:ph type="body" idx="1"/>
          </p:nvPr>
        </p:nvSpPr>
        <p:spPr>
          <a:xfrm>
            <a:off x="311700" y="1152475"/>
            <a:ext cx="8097519" cy="1214488"/>
          </a:xfrm>
        </p:spPr>
        <p:txBody>
          <a:bodyPr/>
          <a:lstStyle/>
          <a:p>
            <a:pPr eaLnBrk="1" hangingPunct="1"/>
            <a:r>
              <a:rPr lang="en-US" dirty="0">
                <a:ea typeface="ＭＳ Ｐゴシック" charset="-128"/>
                <a:cs typeface="ＭＳ Ｐゴシック" charset="-128"/>
              </a:rPr>
              <a:t>A form of aggregation with strong ownership and coincident lifetimes</a:t>
            </a:r>
          </a:p>
          <a:p>
            <a:pPr lvl="1" eaLnBrk="1" hangingPunct="1"/>
            <a:r>
              <a:rPr lang="en-US" dirty="0"/>
              <a:t>The parts cannot survive the whole/aggregate </a:t>
            </a:r>
          </a:p>
        </p:txBody>
      </p:sp>
      <p:sp>
        <p:nvSpPr>
          <p:cNvPr id="38919" name="Text Box 7"/>
          <p:cNvSpPr txBox="1">
            <a:spLocks noChangeArrowheads="1"/>
          </p:cNvSpPr>
          <p:nvPr/>
        </p:nvSpPr>
        <p:spPr bwMode="auto">
          <a:xfrm>
            <a:off x="3481610" y="339471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Composition</a:t>
            </a:r>
          </a:p>
        </p:txBody>
      </p:sp>
      <p:sp>
        <p:nvSpPr>
          <p:cNvPr id="38920" name="Line 8"/>
          <p:cNvSpPr>
            <a:spLocks noChangeShapeType="1"/>
          </p:cNvSpPr>
          <p:nvPr/>
        </p:nvSpPr>
        <p:spPr bwMode="auto">
          <a:xfrm flipV="1">
            <a:off x="4053109" y="2880365"/>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15" name="Line 3">
            <a:extLst>
              <a:ext uri="{FF2B5EF4-FFF2-40B4-BE49-F238E27FC236}">
                <a16:creationId xmlns:a16="http://schemas.microsoft.com/office/drawing/2014/main" id="{333D672E-CFF0-FC84-D16A-635304693897}"/>
              </a:ext>
            </a:extLst>
          </p:cNvPr>
          <p:cNvSpPr>
            <a:spLocks noChangeShapeType="1"/>
          </p:cNvSpPr>
          <p:nvPr/>
        </p:nvSpPr>
        <p:spPr bwMode="auto">
          <a:xfrm>
            <a:off x="3269153" y="2748583"/>
            <a:ext cx="1521619" cy="0"/>
          </a:xfrm>
          <a:prstGeom prst="line">
            <a:avLst/>
          </a:prstGeom>
          <a:noFill/>
          <a:ln w="12700">
            <a:solidFill>
              <a:schemeClr val="tx1"/>
            </a:solidFill>
            <a:round/>
            <a:headEnd/>
            <a:tailEnd type="none" w="med" len="med"/>
          </a:ln>
        </p:spPr>
        <p:txBody>
          <a:bodyPr wrap="none" anchor="ctr">
            <a:prstTxWarp prst="textNoShape">
              <a:avLst/>
            </a:prstTxWarp>
          </a:bodyPr>
          <a:lstStyle/>
          <a:p>
            <a:endParaRPr lang="en-US" sz="1050" dirty="0"/>
          </a:p>
        </p:txBody>
      </p:sp>
      <p:sp>
        <p:nvSpPr>
          <p:cNvPr id="16" name="Rectangle 4">
            <a:extLst>
              <a:ext uri="{FF2B5EF4-FFF2-40B4-BE49-F238E27FC236}">
                <a16:creationId xmlns:a16="http://schemas.microsoft.com/office/drawing/2014/main" id="{BC86AD24-47BB-B12B-096B-CFB5F0C4B586}"/>
              </a:ext>
            </a:extLst>
          </p:cNvPr>
          <p:cNvSpPr>
            <a:spLocks noChangeArrowheads="1"/>
          </p:cNvSpPr>
          <p:nvPr/>
        </p:nvSpPr>
        <p:spPr bwMode="auto">
          <a:xfrm>
            <a:off x="3223909" y="2459261"/>
            <a:ext cx="214802"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a:latin typeface="Arial" charset="0"/>
              </a:rPr>
              <a:t>1</a:t>
            </a:r>
          </a:p>
        </p:txBody>
      </p:sp>
      <p:sp>
        <p:nvSpPr>
          <p:cNvPr id="17" name="Rectangle 5">
            <a:extLst>
              <a:ext uri="{FF2B5EF4-FFF2-40B4-BE49-F238E27FC236}">
                <a16:creationId xmlns:a16="http://schemas.microsoft.com/office/drawing/2014/main" id="{CC805E43-569E-401D-2CAD-2ECB3648B266}"/>
              </a:ext>
            </a:extLst>
          </p:cNvPr>
          <p:cNvSpPr>
            <a:spLocks noChangeArrowheads="1"/>
          </p:cNvSpPr>
          <p:nvPr/>
        </p:nvSpPr>
        <p:spPr bwMode="auto">
          <a:xfrm>
            <a:off x="4462159" y="2792636"/>
            <a:ext cx="341439"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dirty="0">
                <a:latin typeface="Arial" charset="0"/>
              </a:rPr>
              <a:t>0..*</a:t>
            </a:r>
          </a:p>
        </p:txBody>
      </p:sp>
      <p:grpSp>
        <p:nvGrpSpPr>
          <p:cNvPr id="18" name="Group 6">
            <a:extLst>
              <a:ext uri="{FF2B5EF4-FFF2-40B4-BE49-F238E27FC236}">
                <a16:creationId xmlns:a16="http://schemas.microsoft.com/office/drawing/2014/main" id="{05CF2668-606F-DE16-7B9B-7F3D4125CA31}"/>
              </a:ext>
            </a:extLst>
          </p:cNvPr>
          <p:cNvGrpSpPr>
            <a:grpSpLocks/>
          </p:cNvGrpSpPr>
          <p:nvPr/>
        </p:nvGrpSpPr>
        <p:grpSpPr bwMode="auto">
          <a:xfrm>
            <a:off x="4807440" y="2417589"/>
            <a:ext cx="1128713" cy="619125"/>
            <a:chOff x="3162" y="1988"/>
            <a:chExt cx="948" cy="520"/>
          </a:xfrm>
        </p:grpSpPr>
        <p:sp>
          <p:nvSpPr>
            <p:cNvPr id="19" name="Rectangle 7">
              <a:extLst>
                <a:ext uri="{FF2B5EF4-FFF2-40B4-BE49-F238E27FC236}">
                  <a16:creationId xmlns:a16="http://schemas.microsoft.com/office/drawing/2014/main" id="{4841771E-051D-5147-0A84-04EB4CED80D1}"/>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0" name="Line 8">
              <a:extLst>
                <a:ext uri="{FF2B5EF4-FFF2-40B4-BE49-F238E27FC236}">
                  <a16:creationId xmlns:a16="http://schemas.microsoft.com/office/drawing/2014/main" id="{1F9227C2-14BA-C1AF-CEDE-9E8C46639224}"/>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1" name="Line 9">
              <a:extLst>
                <a:ext uri="{FF2B5EF4-FFF2-40B4-BE49-F238E27FC236}">
                  <a16:creationId xmlns:a16="http://schemas.microsoft.com/office/drawing/2014/main" id="{59AE32E0-6948-6871-0EC5-6378B6897972}"/>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2" name="Rectangle 10">
            <a:extLst>
              <a:ext uri="{FF2B5EF4-FFF2-40B4-BE49-F238E27FC236}">
                <a16:creationId xmlns:a16="http://schemas.microsoft.com/office/drawing/2014/main" id="{2F8936EB-8035-6DE5-859D-8BDFE39BE8E7}"/>
              </a:ext>
            </a:extLst>
          </p:cNvPr>
          <p:cNvSpPr>
            <a:spLocks noChangeArrowheads="1"/>
          </p:cNvSpPr>
          <p:nvPr/>
        </p:nvSpPr>
        <p:spPr bwMode="auto">
          <a:xfrm>
            <a:off x="4870543" y="2482279"/>
            <a:ext cx="1000125" cy="254398"/>
          </a:xfrm>
          <a:prstGeom prst="rect">
            <a:avLst/>
          </a:prstGeom>
          <a:noFill/>
          <a:ln w="9525">
            <a:noFill/>
            <a:miter lim="800000"/>
            <a:headEnd/>
            <a:tailEnd/>
          </a:ln>
        </p:spPr>
        <p:txBody>
          <a:bodyPr wrap="square"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Appointment</a:t>
            </a:r>
          </a:p>
        </p:txBody>
      </p:sp>
      <p:sp>
        <p:nvSpPr>
          <p:cNvPr id="23" name="AutoShape 11">
            <a:extLst>
              <a:ext uri="{FF2B5EF4-FFF2-40B4-BE49-F238E27FC236}">
                <a16:creationId xmlns:a16="http://schemas.microsoft.com/office/drawing/2014/main" id="{1064EE6D-B559-5F3C-9F36-DA568D8945B2}"/>
              </a:ext>
            </a:extLst>
          </p:cNvPr>
          <p:cNvSpPr>
            <a:spLocks noChangeArrowheads="1"/>
          </p:cNvSpPr>
          <p:nvPr/>
        </p:nvSpPr>
        <p:spPr bwMode="auto">
          <a:xfrm>
            <a:off x="3216765" y="2693814"/>
            <a:ext cx="180975" cy="1143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sz="1050"/>
          </a:p>
        </p:txBody>
      </p:sp>
      <p:grpSp>
        <p:nvGrpSpPr>
          <p:cNvPr id="24" name="Group 12">
            <a:extLst>
              <a:ext uri="{FF2B5EF4-FFF2-40B4-BE49-F238E27FC236}">
                <a16:creationId xmlns:a16="http://schemas.microsoft.com/office/drawing/2014/main" id="{E151A075-54F1-AEEE-42F7-BC17DAD16E46}"/>
              </a:ext>
            </a:extLst>
          </p:cNvPr>
          <p:cNvGrpSpPr>
            <a:grpSpLocks/>
          </p:cNvGrpSpPr>
          <p:nvPr/>
        </p:nvGrpSpPr>
        <p:grpSpPr bwMode="auto">
          <a:xfrm>
            <a:off x="2083290" y="2417589"/>
            <a:ext cx="1128713" cy="619125"/>
            <a:chOff x="3162" y="1988"/>
            <a:chExt cx="948" cy="520"/>
          </a:xfrm>
        </p:grpSpPr>
        <p:sp>
          <p:nvSpPr>
            <p:cNvPr id="25" name="Rectangle 13">
              <a:extLst>
                <a:ext uri="{FF2B5EF4-FFF2-40B4-BE49-F238E27FC236}">
                  <a16:creationId xmlns:a16="http://schemas.microsoft.com/office/drawing/2014/main" id="{FE1A9C08-E338-62ED-AA3C-A1ECB2C1632B}"/>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6" name="Line 14">
              <a:extLst>
                <a:ext uri="{FF2B5EF4-FFF2-40B4-BE49-F238E27FC236}">
                  <a16:creationId xmlns:a16="http://schemas.microsoft.com/office/drawing/2014/main" id="{5E2F4D1E-30C5-E42A-7F52-65BA7F9A02A5}"/>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7" name="Line 15">
              <a:extLst>
                <a:ext uri="{FF2B5EF4-FFF2-40B4-BE49-F238E27FC236}">
                  <a16:creationId xmlns:a16="http://schemas.microsoft.com/office/drawing/2014/main" id="{23B33BA5-371A-E337-63EA-67622009F1CA}"/>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8" name="Rectangle 16">
            <a:extLst>
              <a:ext uri="{FF2B5EF4-FFF2-40B4-BE49-F238E27FC236}">
                <a16:creationId xmlns:a16="http://schemas.microsoft.com/office/drawing/2014/main" id="{53EC962A-5D1B-C856-E4B7-5C53331ABD28}"/>
              </a:ext>
            </a:extLst>
          </p:cNvPr>
          <p:cNvSpPr>
            <a:spLocks noChangeArrowheads="1"/>
          </p:cNvSpPr>
          <p:nvPr/>
        </p:nvSpPr>
        <p:spPr bwMode="auto">
          <a:xfrm>
            <a:off x="2216640" y="2496171"/>
            <a:ext cx="891779" cy="254398"/>
          </a:xfrm>
          <a:prstGeom prst="rect">
            <a:avLst/>
          </a:prstGeom>
          <a:noFill/>
          <a:ln w="9525">
            <a:noFill/>
            <a:miter lim="800000"/>
            <a:headEnd/>
            <a:tailEnd/>
          </a:ln>
        </p:spPr>
        <p:txBody>
          <a:bodyPr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Patient</a:t>
            </a:r>
          </a:p>
        </p:txBody>
      </p:sp>
      <p:sp>
        <p:nvSpPr>
          <p:cNvPr id="29" name="Text Box 7">
            <a:extLst>
              <a:ext uri="{FF2B5EF4-FFF2-40B4-BE49-F238E27FC236}">
                <a16:creationId xmlns:a16="http://schemas.microsoft.com/office/drawing/2014/main" id="{1828D96B-A076-4F7F-8E58-A4F2426CD3DB}"/>
              </a:ext>
            </a:extLst>
          </p:cNvPr>
          <p:cNvSpPr txBox="1">
            <a:spLocks noChangeArrowheads="1"/>
          </p:cNvSpPr>
          <p:nvPr/>
        </p:nvSpPr>
        <p:spPr bwMode="auto">
          <a:xfrm>
            <a:off x="2203544" y="3590974"/>
            <a:ext cx="119898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30" name="Line 8">
            <a:extLst>
              <a:ext uri="{FF2B5EF4-FFF2-40B4-BE49-F238E27FC236}">
                <a16:creationId xmlns:a16="http://schemas.microsoft.com/office/drawing/2014/main" id="{FFFAF5CF-9FD8-D352-C625-89FBD7DECF8A}"/>
              </a:ext>
            </a:extLst>
          </p:cNvPr>
          <p:cNvSpPr>
            <a:spLocks noChangeShapeType="1"/>
          </p:cNvSpPr>
          <p:nvPr/>
        </p:nvSpPr>
        <p:spPr bwMode="auto">
          <a:xfrm flipV="1">
            <a:off x="2469203" y="31190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31" name="Text Box 7">
            <a:extLst>
              <a:ext uri="{FF2B5EF4-FFF2-40B4-BE49-F238E27FC236}">
                <a16:creationId xmlns:a16="http://schemas.microsoft.com/office/drawing/2014/main" id="{E1CFCB0E-9223-2A57-C3D2-0D8DE7B29F74}"/>
              </a:ext>
            </a:extLst>
          </p:cNvPr>
          <p:cNvSpPr txBox="1">
            <a:spLocks noChangeArrowheads="1"/>
          </p:cNvSpPr>
          <p:nvPr/>
        </p:nvSpPr>
        <p:spPr bwMode="auto">
          <a:xfrm>
            <a:off x="5160805" y="3679081"/>
            <a:ext cx="1126332"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32" name="Line 8">
            <a:extLst>
              <a:ext uri="{FF2B5EF4-FFF2-40B4-BE49-F238E27FC236}">
                <a16:creationId xmlns:a16="http://schemas.microsoft.com/office/drawing/2014/main" id="{56C83028-0067-38B8-3987-7323290405B0}"/>
              </a:ext>
            </a:extLst>
          </p:cNvPr>
          <p:cNvSpPr>
            <a:spLocks noChangeShapeType="1"/>
          </p:cNvSpPr>
          <p:nvPr/>
        </p:nvSpPr>
        <p:spPr bwMode="auto">
          <a:xfrm flipV="1">
            <a:off x="5353816" y="3164730"/>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7415E8-80A0-96D4-1929-C6EB07E8A75B}"/>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Overview</a:t>
            </a:r>
          </a:p>
        </p:txBody>
      </p:sp>
      <p:sp>
        <p:nvSpPr>
          <p:cNvPr id="7171" name="Rectangle 3">
            <a:extLst>
              <a:ext uri="{FF2B5EF4-FFF2-40B4-BE49-F238E27FC236}">
                <a16:creationId xmlns:a16="http://schemas.microsoft.com/office/drawing/2014/main" id="{8B7A4640-2097-4D57-35FA-81D74B6114A6}"/>
              </a:ext>
            </a:extLst>
          </p:cNvPr>
          <p:cNvSpPr>
            <a:spLocks noGrp="1" noChangeArrowheads="1"/>
          </p:cNvSpPr>
          <p:nvPr>
            <p:ph type="body" idx="1"/>
          </p:nvPr>
        </p:nvSpPr>
        <p:spPr>
          <a:xfrm>
            <a:off x="462515" y="1419447"/>
            <a:ext cx="8249361" cy="3014678"/>
          </a:xfrm>
        </p:spPr>
        <p:txBody>
          <a:bodyPr/>
          <a:lstStyle/>
          <a:p>
            <a:pPr eaLnBrk="1" hangingPunct="1">
              <a:spcAft>
                <a:spcPts val="400"/>
              </a:spcAft>
            </a:pPr>
            <a:r>
              <a:rPr lang="en-GB" altLang="en-US">
                <a:ea typeface="ＭＳ Ｐゴシック" panose="020B0600070205080204" pitchFamily="34" charset="-128"/>
              </a:rPr>
              <a:t>Why would we do OO design?</a:t>
            </a:r>
          </a:p>
          <a:p>
            <a:pPr eaLnBrk="1" hangingPunct="1">
              <a:spcAft>
                <a:spcPts val="400"/>
              </a:spcAft>
            </a:pPr>
            <a:r>
              <a:rPr lang="en-GB" altLang="en-US">
                <a:ea typeface="ＭＳ Ｐゴシック" panose="020B0600070205080204" pitchFamily="34" charset="-128"/>
              </a:rPr>
              <a:t>Class Diagrams</a:t>
            </a:r>
          </a:p>
          <a:p>
            <a:pPr lvl="1" eaLnBrk="1" hangingPunct="1">
              <a:spcBef>
                <a:spcPts val="0"/>
              </a:spcBef>
              <a:spcAft>
                <a:spcPts val="400"/>
              </a:spcAft>
            </a:pPr>
            <a:r>
              <a:rPr lang="en-GB" altLang="en-US">
                <a:ea typeface="ＭＳ Ｐゴシック" panose="020B0600070205080204" pitchFamily="34" charset="-128"/>
              </a:rPr>
              <a:t>Associations: Composition and Aggregation </a:t>
            </a:r>
          </a:p>
          <a:p>
            <a:pPr lvl="1" eaLnBrk="1" hangingPunct="1">
              <a:spcBef>
                <a:spcPts val="0"/>
              </a:spcBef>
              <a:spcAft>
                <a:spcPts val="400"/>
              </a:spcAft>
            </a:pPr>
            <a:r>
              <a:rPr lang="en-GB" altLang="en-US">
                <a:ea typeface="ＭＳ Ｐゴシック" panose="020B0600070205080204" pitchFamily="34" charset="-128"/>
              </a:rPr>
              <a:t>Generalisation: Inheritance </a:t>
            </a:r>
          </a:p>
          <a:p>
            <a:pPr lvl="1" eaLnBrk="1" hangingPunct="1">
              <a:spcBef>
                <a:spcPts val="0"/>
              </a:spcBef>
              <a:spcAft>
                <a:spcPts val="400"/>
              </a:spcAft>
            </a:pPr>
            <a:r>
              <a:rPr lang="en-GB" altLang="en-US">
                <a:ea typeface="ＭＳ Ｐゴシック" panose="020B0600070205080204" pitchFamily="34" charset="-128"/>
              </a:rPr>
              <a:t>Navigability</a:t>
            </a:r>
          </a:p>
          <a:p>
            <a:pPr eaLnBrk="1" hangingPunct="1">
              <a:spcAft>
                <a:spcPts val="400"/>
              </a:spcAft>
            </a:pPr>
            <a:r>
              <a:rPr lang="en-GB" altLang="en-US">
                <a:ea typeface="ＭＳ Ｐゴシック" panose="020B0600070205080204" pitchFamily="34" charset="-128"/>
              </a:rPr>
              <a:t>Modelling behaviour</a:t>
            </a:r>
          </a:p>
          <a:p>
            <a:pPr lvl="1">
              <a:spcBef>
                <a:spcPts val="0"/>
              </a:spcBef>
              <a:spcAft>
                <a:spcPts val="400"/>
              </a:spcAft>
            </a:pPr>
            <a:r>
              <a:rPr lang="en-GB" altLang="en-US">
                <a:ea typeface="ＭＳ Ｐゴシック" panose="020B0600070205080204" pitchFamily="34" charset="-128"/>
              </a:rPr>
              <a:t>Communication diagrams</a:t>
            </a:r>
          </a:p>
          <a:p>
            <a:pPr lvl="1">
              <a:spcBef>
                <a:spcPts val="0"/>
              </a:spcBef>
              <a:spcAft>
                <a:spcPts val="400"/>
              </a:spcAft>
            </a:pPr>
            <a:r>
              <a:rPr lang="en-GB" altLang="en-US">
                <a:ea typeface="ＭＳ Ｐゴシック" panose="020B0600070205080204" pitchFamily="34" charset="-128"/>
              </a:rPr>
              <a:t>Sequence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Navigability?</a:t>
            </a:r>
          </a:p>
        </p:txBody>
      </p:sp>
      <p:sp>
        <p:nvSpPr>
          <p:cNvPr id="55299" name="Rectangle 3"/>
          <p:cNvSpPr>
            <a:spLocks noGrp="1" noChangeArrowheads="1"/>
          </p:cNvSpPr>
          <p:nvPr>
            <p:ph type="body" idx="1"/>
          </p:nvPr>
        </p:nvSpPr>
        <p:spPr>
          <a:xfrm>
            <a:off x="440686" y="1111783"/>
            <a:ext cx="7193088" cy="1200137"/>
          </a:xfrm>
        </p:spPr>
        <p:txBody>
          <a:bodyPr/>
          <a:lstStyle/>
          <a:p>
            <a:pPr eaLnBrk="1" hangingPunct="1"/>
            <a:r>
              <a:rPr lang="en-US" dirty="0">
                <a:ea typeface="ＭＳ Ｐゴシック" charset="-128"/>
                <a:cs typeface="ＭＳ Ｐゴシック" charset="-128"/>
              </a:rPr>
              <a:t>Indicates that it is possible to navigate from an associating class to the target class using the association</a:t>
            </a:r>
          </a:p>
        </p:txBody>
      </p:sp>
      <p:sp>
        <p:nvSpPr>
          <p:cNvPr id="55300" name="Line 4"/>
          <p:cNvSpPr>
            <a:spLocks noChangeShapeType="1"/>
          </p:cNvSpPr>
          <p:nvPr/>
        </p:nvSpPr>
        <p:spPr bwMode="auto">
          <a:xfrm flipH="1">
            <a:off x="4183857" y="3832622"/>
            <a:ext cx="903685" cy="0"/>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55301" name="Rectangle 5"/>
          <p:cNvSpPr>
            <a:spLocks noChangeArrowheads="1"/>
          </p:cNvSpPr>
          <p:nvPr/>
        </p:nvSpPr>
        <p:spPr bwMode="auto">
          <a:xfrm>
            <a:off x="2824163" y="2037160"/>
            <a:ext cx="1808560"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2" name="Rectangle 6"/>
          <p:cNvSpPr>
            <a:spLocks noChangeArrowheads="1"/>
          </p:cNvSpPr>
          <p:nvPr/>
        </p:nvSpPr>
        <p:spPr bwMode="auto">
          <a:xfrm>
            <a:off x="3014663" y="2247900"/>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Dentist</a:t>
            </a:r>
          </a:p>
        </p:txBody>
      </p:sp>
      <p:sp>
        <p:nvSpPr>
          <p:cNvPr id="55303" name="Rectangle 7"/>
          <p:cNvSpPr>
            <a:spLocks noChangeArrowheads="1"/>
          </p:cNvSpPr>
          <p:nvPr/>
        </p:nvSpPr>
        <p:spPr bwMode="auto">
          <a:xfrm>
            <a:off x="2824163" y="2493169"/>
            <a:ext cx="1808560" cy="23931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4" name="Rectangle 8"/>
          <p:cNvSpPr>
            <a:spLocks noChangeArrowheads="1"/>
          </p:cNvSpPr>
          <p:nvPr/>
        </p:nvSpPr>
        <p:spPr bwMode="auto">
          <a:xfrm>
            <a:off x="2824163" y="2588419"/>
            <a:ext cx="1808560" cy="14406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6" name="Rectangle 10"/>
          <p:cNvSpPr>
            <a:spLocks noChangeArrowheads="1"/>
          </p:cNvSpPr>
          <p:nvPr/>
        </p:nvSpPr>
        <p:spPr bwMode="auto">
          <a:xfrm>
            <a:off x="5087541" y="3483769"/>
            <a:ext cx="1270397"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7" name="Rectangle 11"/>
          <p:cNvSpPr>
            <a:spLocks noChangeArrowheads="1"/>
          </p:cNvSpPr>
          <p:nvPr/>
        </p:nvSpPr>
        <p:spPr bwMode="auto">
          <a:xfrm>
            <a:off x="5210175" y="3630216"/>
            <a:ext cx="860813"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Appointment</a:t>
            </a:r>
          </a:p>
        </p:txBody>
      </p:sp>
      <p:sp>
        <p:nvSpPr>
          <p:cNvPr id="55308" name="Rectangle 12"/>
          <p:cNvSpPr>
            <a:spLocks noChangeArrowheads="1"/>
          </p:cNvSpPr>
          <p:nvPr/>
        </p:nvSpPr>
        <p:spPr bwMode="auto">
          <a:xfrm>
            <a:off x="5087541" y="3926681"/>
            <a:ext cx="1270397"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9" name="Rectangle 13"/>
          <p:cNvSpPr>
            <a:spLocks noChangeArrowheads="1"/>
          </p:cNvSpPr>
          <p:nvPr/>
        </p:nvSpPr>
        <p:spPr bwMode="auto">
          <a:xfrm>
            <a:off x="5087541" y="4023122"/>
            <a:ext cx="1270397"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0" name="Rectangle 14"/>
          <p:cNvSpPr>
            <a:spLocks noChangeArrowheads="1"/>
          </p:cNvSpPr>
          <p:nvPr/>
        </p:nvSpPr>
        <p:spPr bwMode="auto">
          <a:xfrm>
            <a:off x="3286126" y="3483769"/>
            <a:ext cx="897731"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11" name="Rectangle 15"/>
          <p:cNvSpPr>
            <a:spLocks noChangeArrowheads="1"/>
          </p:cNvSpPr>
          <p:nvPr/>
        </p:nvSpPr>
        <p:spPr bwMode="auto">
          <a:xfrm>
            <a:off x="3399235" y="3630216"/>
            <a:ext cx="6379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Schedule</a:t>
            </a:r>
          </a:p>
        </p:txBody>
      </p:sp>
      <p:sp>
        <p:nvSpPr>
          <p:cNvPr id="55312" name="Rectangle 16"/>
          <p:cNvSpPr>
            <a:spLocks noChangeArrowheads="1"/>
          </p:cNvSpPr>
          <p:nvPr/>
        </p:nvSpPr>
        <p:spPr bwMode="auto">
          <a:xfrm>
            <a:off x="3286126" y="3926681"/>
            <a:ext cx="897731"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3" name="Rectangle 17"/>
          <p:cNvSpPr>
            <a:spLocks noChangeArrowheads="1"/>
          </p:cNvSpPr>
          <p:nvPr/>
        </p:nvSpPr>
        <p:spPr bwMode="auto">
          <a:xfrm>
            <a:off x="3286126" y="4023122"/>
            <a:ext cx="897731"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4" name="Line 18"/>
          <p:cNvSpPr>
            <a:spLocks noChangeShapeType="1"/>
          </p:cNvSpPr>
          <p:nvPr/>
        </p:nvSpPr>
        <p:spPr bwMode="auto">
          <a:xfrm rot="10800000" flipV="1">
            <a:off x="3734992" y="2732485"/>
            <a:ext cx="1190" cy="751284"/>
          </a:xfrm>
          <a:prstGeom prst="line">
            <a:avLst/>
          </a:prstGeom>
          <a:noFill/>
          <a:ln w="12700">
            <a:solidFill>
              <a:schemeClr val="tx1"/>
            </a:solidFill>
            <a:round/>
            <a:headEnd/>
            <a:tailEnd type="arrow" w="lg" len="lg"/>
          </a:ln>
        </p:spPr>
        <p:txBody>
          <a:bodyPr>
            <a:prstTxWarp prst="textNoShape">
              <a:avLst/>
            </a:prstTxWarp>
          </a:bodyPr>
          <a:lstStyle/>
          <a:p>
            <a:endParaRPr lang="en-US" sz="10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Generalization?</a:t>
            </a:r>
          </a:p>
        </p:txBody>
      </p:sp>
      <p:sp>
        <p:nvSpPr>
          <p:cNvPr id="65539" name="Rectangle 3"/>
          <p:cNvSpPr>
            <a:spLocks noGrp="1" noChangeArrowheads="1"/>
          </p:cNvSpPr>
          <p:nvPr>
            <p:ph type="body" idx="1"/>
          </p:nvPr>
        </p:nvSpPr>
        <p:spPr/>
        <p:txBody>
          <a:bodyPr/>
          <a:lstStyle/>
          <a:p>
            <a:pPr eaLnBrk="1" hangingPunct="1"/>
            <a:r>
              <a:rPr lang="en-US" dirty="0">
                <a:ea typeface="ＭＳ Ｐゴシック" charset="-128"/>
                <a:cs typeface="ＭＳ Ｐゴシック" charset="-128"/>
              </a:rPr>
              <a:t>A relationship among classes where one class shares the </a:t>
            </a:r>
            <a:r>
              <a:rPr lang="en-US" i="1" dirty="0">
                <a:ea typeface="ＭＳ Ｐゴシック" charset="-128"/>
                <a:cs typeface="ＭＳ Ｐゴシック" charset="-128"/>
              </a:rPr>
              <a:t>properties and/or behavior </a:t>
            </a:r>
            <a:r>
              <a:rPr lang="en-US" dirty="0">
                <a:ea typeface="ＭＳ Ｐゴシック" charset="-128"/>
                <a:cs typeface="ＭＳ Ｐゴシック" charset="-128"/>
              </a:rPr>
              <a:t>of one or more classes.</a:t>
            </a:r>
          </a:p>
          <a:p>
            <a:pPr eaLnBrk="1" hangingPunct="1"/>
            <a:r>
              <a:rPr lang="en-US" dirty="0">
                <a:ea typeface="ＭＳ Ｐゴシック" charset="-128"/>
                <a:cs typeface="ＭＳ Ｐゴシック" charset="-128"/>
              </a:rPr>
              <a:t>Defines a hierarchy of abstractions where a subclass inherits from one or more </a:t>
            </a:r>
            <a:r>
              <a:rPr lang="en-US" dirty="0" err="1">
                <a:ea typeface="ＭＳ Ｐゴシック" charset="-128"/>
                <a:cs typeface="ＭＳ Ｐゴシック" charset="-128"/>
              </a:rPr>
              <a:t>superclasses</a:t>
            </a:r>
            <a:r>
              <a:rPr lang="en-US" dirty="0">
                <a:ea typeface="ＭＳ Ｐゴシック" charset="-128"/>
                <a:cs typeface="ＭＳ Ｐゴシック" charset="-128"/>
              </a:rPr>
              <a:t>.</a:t>
            </a:r>
          </a:p>
          <a:p>
            <a:pPr marL="584200" lvl="1" indent="0" eaLnBrk="1" hangingPunct="1">
              <a:buNone/>
            </a:pPr>
            <a:endParaRPr lang="en-US" dirty="0"/>
          </a:p>
          <a:p>
            <a:pPr eaLnBrk="1" hangingPunct="1"/>
            <a:r>
              <a:rPr lang="en-US" dirty="0">
                <a:ea typeface="ＭＳ Ｐゴシック" charset="-128"/>
                <a:cs typeface="ＭＳ Ｐゴシック" charset="-128"/>
              </a:rPr>
              <a:t>Is an “</a:t>
            </a:r>
            <a:r>
              <a:rPr lang="en-US" b="1" dirty="0">
                <a:ea typeface="ＭＳ Ｐゴシック" charset="-128"/>
                <a:cs typeface="ＭＳ Ｐゴシック" charset="-128"/>
              </a:rPr>
              <a:t>is a kind of</a:t>
            </a:r>
            <a:r>
              <a:rPr lang="en-US" dirty="0">
                <a:ea typeface="ＭＳ Ｐゴシック" charset="-128"/>
                <a:cs typeface="ＭＳ Ｐゴシック" charset="-128"/>
              </a:rPr>
              <a:t>” relationship.</a:t>
            </a:r>
          </a:p>
          <a:p>
            <a:pPr lvl="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flipV="1">
            <a:off x="4183191" y="2869008"/>
            <a:ext cx="1190" cy="661988"/>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87" name="Rectangle 3"/>
          <p:cNvSpPr>
            <a:spLocks noChangeArrowheads="1"/>
          </p:cNvSpPr>
          <p:nvPr/>
        </p:nvSpPr>
        <p:spPr bwMode="auto">
          <a:xfrm>
            <a:off x="3749803" y="3470274"/>
            <a:ext cx="1022484" cy="50244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88" name="Rectangle 4"/>
          <p:cNvSpPr>
            <a:spLocks noChangeArrowheads="1"/>
          </p:cNvSpPr>
          <p:nvPr/>
        </p:nvSpPr>
        <p:spPr bwMode="auto">
          <a:xfrm>
            <a:off x="3749803" y="3739354"/>
            <a:ext cx="1022484" cy="233361"/>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89" name="Rectangle 5"/>
          <p:cNvSpPr>
            <a:spLocks noChangeArrowheads="1"/>
          </p:cNvSpPr>
          <p:nvPr/>
        </p:nvSpPr>
        <p:spPr bwMode="auto">
          <a:xfrm>
            <a:off x="3749803" y="3836987"/>
            <a:ext cx="1022484" cy="135730"/>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0" name="Rectangle 6"/>
          <p:cNvSpPr>
            <a:spLocks noGrp="1" noChangeArrowheads="1"/>
          </p:cNvSpPr>
          <p:nvPr>
            <p:ph type="title"/>
          </p:nvPr>
        </p:nvSpPr>
        <p:spPr>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Example: Inheritance</a:t>
            </a:r>
          </a:p>
        </p:txBody>
      </p:sp>
      <p:sp>
        <p:nvSpPr>
          <p:cNvPr id="67591" name="Rectangle 7"/>
          <p:cNvSpPr>
            <a:spLocks noGrp="1" noChangeArrowheads="1"/>
          </p:cNvSpPr>
          <p:nvPr>
            <p:ph type="body" idx="1"/>
          </p:nvPr>
        </p:nvSpPr>
        <p:spPr>
          <a:xfrm>
            <a:off x="311700" y="1064094"/>
            <a:ext cx="3120489" cy="3416400"/>
          </a:xfrm>
          <a:noFill/>
        </p:spPr>
        <p:txBody>
          <a:bodyPr spcFirstLastPara="1" wrap="square" lIns="80963" tIns="40481" rIns="80963" bIns="40481" anchor="t" anchorCtr="0">
            <a:noAutofit/>
          </a:bodyPr>
          <a:lstStyle/>
          <a:p>
            <a:pPr eaLnBrk="1" hangingPunct="1"/>
            <a:r>
              <a:rPr lang="en-US" dirty="0">
                <a:ea typeface="ＭＳ Ｐゴシック" charset="-128"/>
                <a:cs typeface="ＭＳ Ｐゴシック" charset="-128"/>
              </a:rPr>
              <a:t>One class inherits from another</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Follows the “is a” style of programming</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Class substitutability</a:t>
            </a:r>
          </a:p>
          <a:p>
            <a:pPr eaLnBrk="1" hangingPunct="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
        <p:nvSpPr>
          <p:cNvPr id="67592" name="Rectangle 8"/>
          <p:cNvSpPr>
            <a:spLocks noChangeArrowheads="1"/>
          </p:cNvSpPr>
          <p:nvPr/>
        </p:nvSpPr>
        <p:spPr bwMode="auto">
          <a:xfrm>
            <a:off x="5842922" y="3470274"/>
            <a:ext cx="1507312" cy="483221"/>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93" name="Rectangle 9"/>
          <p:cNvSpPr>
            <a:spLocks noChangeArrowheads="1"/>
          </p:cNvSpPr>
          <p:nvPr/>
        </p:nvSpPr>
        <p:spPr bwMode="auto">
          <a:xfrm>
            <a:off x="5948887" y="3519089"/>
            <a:ext cx="1504929" cy="196208"/>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Non-NHS Patient</a:t>
            </a:r>
            <a:endParaRPr lang="en-US" sz="750" dirty="0">
              <a:latin typeface="Arial" charset="0"/>
            </a:endParaRPr>
          </a:p>
        </p:txBody>
      </p:sp>
      <p:sp>
        <p:nvSpPr>
          <p:cNvPr id="67594" name="Rectangle 10"/>
          <p:cNvSpPr>
            <a:spLocks noChangeArrowheads="1"/>
          </p:cNvSpPr>
          <p:nvPr/>
        </p:nvSpPr>
        <p:spPr bwMode="auto">
          <a:xfrm>
            <a:off x="5842922" y="3739354"/>
            <a:ext cx="1507312" cy="2244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5" name="Rectangle 11"/>
          <p:cNvSpPr>
            <a:spLocks noChangeArrowheads="1"/>
          </p:cNvSpPr>
          <p:nvPr/>
        </p:nvSpPr>
        <p:spPr bwMode="auto">
          <a:xfrm>
            <a:off x="5842922" y="3836987"/>
            <a:ext cx="1507312" cy="130538"/>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6" name="Rectangle 12"/>
          <p:cNvSpPr>
            <a:spLocks noChangeArrowheads="1"/>
          </p:cNvSpPr>
          <p:nvPr/>
        </p:nvSpPr>
        <p:spPr bwMode="auto">
          <a:xfrm>
            <a:off x="3790750" y="3519089"/>
            <a:ext cx="1074533" cy="196207"/>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NHS Patient</a:t>
            </a:r>
            <a:endParaRPr lang="en-US" sz="750" dirty="0">
              <a:latin typeface="Arial" charset="0"/>
            </a:endParaRPr>
          </a:p>
        </p:txBody>
      </p:sp>
      <p:sp>
        <p:nvSpPr>
          <p:cNvPr id="67597" name="Line 13"/>
          <p:cNvSpPr>
            <a:spLocks noChangeShapeType="1"/>
          </p:cNvSpPr>
          <p:nvPr/>
        </p:nvSpPr>
        <p:spPr bwMode="auto">
          <a:xfrm flipV="1">
            <a:off x="6277500" y="2869009"/>
            <a:ext cx="1191" cy="601265"/>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98" name="Line 14"/>
          <p:cNvSpPr>
            <a:spLocks noChangeShapeType="1"/>
          </p:cNvSpPr>
          <p:nvPr/>
        </p:nvSpPr>
        <p:spPr bwMode="auto">
          <a:xfrm flipV="1">
            <a:off x="5334525" y="2713036"/>
            <a:ext cx="0" cy="155972"/>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67599" name="Freeform 15"/>
          <p:cNvSpPr>
            <a:spLocks/>
          </p:cNvSpPr>
          <p:nvPr/>
        </p:nvSpPr>
        <p:spPr bwMode="auto">
          <a:xfrm>
            <a:off x="5248800" y="2477293"/>
            <a:ext cx="171450" cy="23217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67600" name="Text Box 16"/>
          <p:cNvSpPr txBox="1">
            <a:spLocks noChangeArrowheads="1"/>
          </p:cNvSpPr>
          <p:nvPr/>
        </p:nvSpPr>
        <p:spPr bwMode="auto">
          <a:xfrm>
            <a:off x="6361085" y="1027421"/>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Superclass (parent)</a:t>
            </a:r>
          </a:p>
        </p:txBody>
      </p:sp>
      <p:sp>
        <p:nvSpPr>
          <p:cNvPr id="67601" name="Text Box 17"/>
          <p:cNvSpPr txBox="1">
            <a:spLocks noChangeArrowheads="1"/>
          </p:cNvSpPr>
          <p:nvPr/>
        </p:nvSpPr>
        <p:spPr bwMode="auto">
          <a:xfrm>
            <a:off x="7482131" y="3427696"/>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Subclasses</a:t>
            </a:r>
            <a:br>
              <a:rPr lang="en-US" sz="1350" i="1" dirty="0">
                <a:latin typeface="Arial" charset="0"/>
              </a:rPr>
            </a:br>
            <a:r>
              <a:rPr lang="en-US" sz="1350" i="1" dirty="0">
                <a:latin typeface="Arial" charset="0"/>
              </a:rPr>
              <a:t>(children)</a:t>
            </a:r>
          </a:p>
        </p:txBody>
      </p:sp>
      <p:sp>
        <p:nvSpPr>
          <p:cNvPr id="67602" name="Text Box 18"/>
          <p:cNvSpPr txBox="1">
            <a:spLocks noChangeArrowheads="1"/>
          </p:cNvSpPr>
          <p:nvPr/>
        </p:nvSpPr>
        <p:spPr bwMode="auto">
          <a:xfrm>
            <a:off x="6689456" y="2374899"/>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Generalization Relationship</a:t>
            </a:r>
          </a:p>
        </p:txBody>
      </p:sp>
      <p:sp>
        <p:nvSpPr>
          <p:cNvPr id="67603" name="Line 19"/>
          <p:cNvSpPr>
            <a:spLocks noChangeShapeType="1"/>
          </p:cNvSpPr>
          <p:nvPr/>
        </p:nvSpPr>
        <p:spPr bwMode="auto">
          <a:xfrm flipH="1">
            <a:off x="5546457" y="2639218"/>
            <a:ext cx="1222772" cy="173831"/>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67604" name="Text Box 20"/>
          <p:cNvSpPr txBox="1">
            <a:spLocks noChangeArrowheads="1"/>
          </p:cNvSpPr>
          <p:nvPr/>
        </p:nvSpPr>
        <p:spPr bwMode="auto">
          <a:xfrm>
            <a:off x="4632056" y="406796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Descendents</a:t>
            </a:r>
          </a:p>
        </p:txBody>
      </p:sp>
      <p:sp>
        <p:nvSpPr>
          <p:cNvPr id="67605" name="Text Box 21"/>
          <p:cNvSpPr txBox="1">
            <a:spLocks noChangeArrowheads="1"/>
          </p:cNvSpPr>
          <p:nvPr/>
        </p:nvSpPr>
        <p:spPr bwMode="auto">
          <a:xfrm>
            <a:off x="4635629" y="77112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Ancestor</a:t>
            </a:r>
          </a:p>
        </p:txBody>
      </p:sp>
      <p:sp>
        <p:nvSpPr>
          <p:cNvPr id="67606" name="Rectangle 22"/>
          <p:cNvSpPr>
            <a:spLocks noChangeArrowheads="1"/>
          </p:cNvSpPr>
          <p:nvPr/>
        </p:nvSpPr>
        <p:spPr bwMode="auto">
          <a:xfrm>
            <a:off x="4591575" y="1049733"/>
            <a:ext cx="1502569" cy="138826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607" name="Rectangle 23"/>
          <p:cNvSpPr>
            <a:spLocks noChangeArrowheads="1"/>
          </p:cNvSpPr>
          <p:nvPr/>
        </p:nvSpPr>
        <p:spPr bwMode="auto">
          <a:xfrm>
            <a:off x="5048775" y="1075927"/>
            <a:ext cx="509755" cy="196208"/>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75" dirty="0">
                <a:latin typeface="Arial" charset="0"/>
              </a:rPr>
              <a:t>Patient</a:t>
            </a:r>
          </a:p>
        </p:txBody>
      </p:sp>
      <p:sp>
        <p:nvSpPr>
          <p:cNvPr id="67608" name="Rectangle 24"/>
          <p:cNvSpPr>
            <a:spLocks noChangeArrowheads="1"/>
          </p:cNvSpPr>
          <p:nvPr/>
        </p:nvSpPr>
        <p:spPr bwMode="auto">
          <a:xfrm>
            <a:off x="4591575" y="1286667"/>
            <a:ext cx="1502569" cy="11513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09" name="Rectangle 25"/>
          <p:cNvSpPr>
            <a:spLocks noChangeArrowheads="1"/>
          </p:cNvSpPr>
          <p:nvPr/>
        </p:nvSpPr>
        <p:spPr bwMode="auto">
          <a:xfrm>
            <a:off x="4591575" y="1918889"/>
            <a:ext cx="1502569" cy="5191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10" name="Rectangle 26"/>
          <p:cNvSpPr>
            <a:spLocks noChangeArrowheads="1"/>
          </p:cNvSpPr>
          <p:nvPr/>
        </p:nvSpPr>
        <p:spPr bwMode="auto">
          <a:xfrm>
            <a:off x="4627294" y="1337865"/>
            <a:ext cx="419987"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name</a:t>
            </a:r>
            <a:endParaRPr lang="en-US" sz="750" dirty="0">
              <a:latin typeface="Arial" charset="0"/>
            </a:endParaRPr>
          </a:p>
        </p:txBody>
      </p:sp>
      <p:sp>
        <p:nvSpPr>
          <p:cNvPr id="67611" name="Rectangle 27"/>
          <p:cNvSpPr>
            <a:spLocks noChangeArrowheads="1"/>
          </p:cNvSpPr>
          <p:nvPr/>
        </p:nvSpPr>
        <p:spPr bwMode="auto">
          <a:xfrm>
            <a:off x="4627294" y="1506934"/>
            <a:ext cx="562655"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address</a:t>
            </a:r>
            <a:endParaRPr lang="en-US" sz="750" dirty="0">
              <a:latin typeface="Arial" charset="0"/>
            </a:endParaRPr>
          </a:p>
        </p:txBody>
      </p:sp>
      <p:sp>
        <p:nvSpPr>
          <p:cNvPr id="67612" name="Rectangle 28"/>
          <p:cNvSpPr>
            <a:spLocks noChangeArrowheads="1"/>
          </p:cNvSpPr>
          <p:nvPr/>
        </p:nvSpPr>
        <p:spPr bwMode="auto">
          <a:xfrm>
            <a:off x="4627294" y="1676002"/>
            <a:ext cx="96821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patientNumber</a:t>
            </a:r>
            <a:endParaRPr lang="en-US" sz="750" dirty="0">
              <a:latin typeface="Arial" charset="0"/>
            </a:endParaRPr>
          </a:p>
        </p:txBody>
      </p:sp>
      <p:sp>
        <p:nvSpPr>
          <p:cNvPr id="67613" name="Rectangle 29"/>
          <p:cNvSpPr>
            <a:spLocks noChangeArrowheads="1"/>
          </p:cNvSpPr>
          <p:nvPr/>
        </p:nvSpPr>
        <p:spPr bwMode="auto">
          <a:xfrm>
            <a:off x="4627294" y="1986755"/>
            <a:ext cx="129362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bookAppointment</a:t>
            </a:r>
            <a:r>
              <a:rPr lang="en-US" sz="1050" dirty="0">
                <a:latin typeface="Arial" charset="0"/>
              </a:rPr>
              <a:t>()</a:t>
            </a:r>
            <a:endParaRPr lang="en-US" sz="750" dirty="0">
              <a:latin typeface="Arial" charset="0"/>
            </a:endParaRPr>
          </a:p>
        </p:txBody>
      </p:sp>
      <p:sp>
        <p:nvSpPr>
          <p:cNvPr id="67614" name="Rectangle 30"/>
          <p:cNvSpPr>
            <a:spLocks noChangeArrowheads="1"/>
          </p:cNvSpPr>
          <p:nvPr/>
        </p:nvSpPr>
        <p:spPr bwMode="auto">
          <a:xfrm>
            <a:off x="4627293" y="2155824"/>
            <a:ext cx="1239122"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payForTreatment</a:t>
            </a:r>
            <a:r>
              <a:rPr lang="en-US" sz="1050" dirty="0">
                <a:latin typeface="Arial" charset="0"/>
              </a:rPr>
              <a:t>()</a:t>
            </a:r>
            <a:endParaRPr lang="en-US" sz="750" dirty="0">
              <a:latin typeface="Arial" charset="0"/>
            </a:endParaRPr>
          </a:p>
        </p:txBody>
      </p:sp>
      <p:sp>
        <p:nvSpPr>
          <p:cNvPr id="67615" name="Line 31"/>
          <p:cNvSpPr>
            <a:spLocks noChangeShapeType="1"/>
          </p:cNvSpPr>
          <p:nvPr/>
        </p:nvSpPr>
        <p:spPr bwMode="auto">
          <a:xfrm>
            <a:off x="4184381" y="2867817"/>
            <a:ext cx="2093119"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638089" y="2592794"/>
            <a:ext cx="3613547" cy="276999"/>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There are no direct instances of Patient</a:t>
            </a:r>
          </a:p>
        </p:txBody>
      </p:sp>
      <p:sp>
        <p:nvSpPr>
          <p:cNvPr id="69635" name="Line 3"/>
          <p:cNvSpPr>
            <a:spLocks noChangeShapeType="1"/>
          </p:cNvSpPr>
          <p:nvPr/>
        </p:nvSpPr>
        <p:spPr bwMode="auto">
          <a:xfrm flipV="1">
            <a:off x="335041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36" name="Line 4"/>
          <p:cNvSpPr>
            <a:spLocks noChangeShapeType="1"/>
          </p:cNvSpPr>
          <p:nvPr/>
        </p:nvSpPr>
        <p:spPr bwMode="auto">
          <a:xfrm flipV="1">
            <a:off x="516016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grpSp>
        <p:nvGrpSpPr>
          <p:cNvPr id="69637" name="Group 5"/>
          <p:cNvGrpSpPr>
            <a:grpSpLocks/>
          </p:cNvGrpSpPr>
          <p:nvPr/>
        </p:nvGrpSpPr>
        <p:grpSpPr bwMode="auto">
          <a:xfrm>
            <a:off x="2562225" y="3276600"/>
            <a:ext cx="1581150" cy="722710"/>
            <a:chOff x="5432" y="1496"/>
            <a:chExt cx="2072" cy="607"/>
          </a:xfrm>
        </p:grpSpPr>
        <p:sp>
          <p:nvSpPr>
            <p:cNvPr id="70233" name="Rectangle 6"/>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4" name="Line 7"/>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5" name="Line 8"/>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grpSp>
        <p:nvGrpSpPr>
          <p:cNvPr id="69638" name="Group 9"/>
          <p:cNvGrpSpPr>
            <a:grpSpLocks/>
          </p:cNvGrpSpPr>
          <p:nvPr/>
        </p:nvGrpSpPr>
        <p:grpSpPr bwMode="auto">
          <a:xfrm>
            <a:off x="4381500" y="3286125"/>
            <a:ext cx="1581150" cy="722710"/>
            <a:chOff x="5432" y="1496"/>
            <a:chExt cx="2072" cy="607"/>
          </a:xfrm>
        </p:grpSpPr>
        <p:sp>
          <p:nvSpPr>
            <p:cNvPr id="70230" name="Rectangle 10"/>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1" name="Line 11"/>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2" name="Line 12"/>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70227" name="Rectangle 14"/>
          <p:cNvSpPr>
            <a:spLocks noChangeArrowheads="1"/>
          </p:cNvSpPr>
          <p:nvPr/>
        </p:nvSpPr>
        <p:spPr bwMode="auto">
          <a:xfrm>
            <a:off x="3521593" y="1819275"/>
            <a:ext cx="1568177" cy="72271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28" name="Line 15"/>
          <p:cNvSpPr>
            <a:spLocks noChangeShapeType="1"/>
          </p:cNvSpPr>
          <p:nvPr/>
        </p:nvSpPr>
        <p:spPr bwMode="auto">
          <a:xfrm>
            <a:off x="3514725" y="2127647"/>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29" name="Line 16"/>
          <p:cNvSpPr>
            <a:spLocks noChangeShapeType="1"/>
          </p:cNvSpPr>
          <p:nvPr/>
        </p:nvSpPr>
        <p:spPr bwMode="auto">
          <a:xfrm>
            <a:off x="3514725" y="2233613"/>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69640" name="Rectangle 17"/>
          <p:cNvSpPr>
            <a:spLocks noChangeArrowheads="1"/>
          </p:cNvSpPr>
          <p:nvPr/>
        </p:nvSpPr>
        <p:spPr bwMode="auto">
          <a:xfrm>
            <a:off x="2744481" y="3284868"/>
            <a:ext cx="1091644"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HNS Patient</a:t>
            </a:r>
          </a:p>
        </p:txBody>
      </p:sp>
      <p:sp>
        <p:nvSpPr>
          <p:cNvPr id="69641" name="Rectangle 18"/>
          <p:cNvSpPr>
            <a:spLocks noChangeArrowheads="1"/>
          </p:cNvSpPr>
          <p:nvPr/>
        </p:nvSpPr>
        <p:spPr bwMode="auto">
          <a:xfrm>
            <a:off x="4442063" y="3307921"/>
            <a:ext cx="1466747"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Non-NHS Patient</a:t>
            </a:r>
          </a:p>
        </p:txBody>
      </p:sp>
      <p:sp>
        <p:nvSpPr>
          <p:cNvPr id="69642" name="Freeform 19"/>
          <p:cNvSpPr>
            <a:spLocks/>
          </p:cNvSpPr>
          <p:nvPr/>
        </p:nvSpPr>
        <p:spPr bwMode="auto">
          <a:xfrm>
            <a:off x="4238625" y="2549129"/>
            <a:ext cx="144066" cy="210740"/>
          </a:xfrm>
          <a:custGeom>
            <a:avLst/>
            <a:gdLst>
              <a:gd name="T0" fmla="*/ 2147483647 w 126"/>
              <a:gd name="T1" fmla="*/ 0 h 171"/>
              <a:gd name="T2" fmla="*/ 2147483647 w 126"/>
              <a:gd name="T3" fmla="*/ 2147483647 h 171"/>
              <a:gd name="T4" fmla="*/ 0 w 126"/>
              <a:gd name="T5" fmla="*/ 2147483647 h 171"/>
              <a:gd name="T6" fmla="*/ 2147483647 w 126"/>
              <a:gd name="T7" fmla="*/ 0 h 171"/>
              <a:gd name="T8" fmla="*/ 0 60000 65536"/>
              <a:gd name="T9" fmla="*/ 0 60000 65536"/>
              <a:gd name="T10" fmla="*/ 0 60000 65536"/>
              <a:gd name="T11" fmla="*/ 0 60000 65536"/>
              <a:gd name="T12" fmla="*/ 0 w 126"/>
              <a:gd name="T13" fmla="*/ 0 h 171"/>
              <a:gd name="T14" fmla="*/ 126 w 126"/>
              <a:gd name="T15" fmla="*/ 171 h 171"/>
            </a:gdLst>
            <a:ahLst/>
            <a:cxnLst>
              <a:cxn ang="T8">
                <a:pos x="T0" y="T1"/>
              </a:cxn>
              <a:cxn ang="T9">
                <a:pos x="T2" y="T3"/>
              </a:cxn>
              <a:cxn ang="T10">
                <a:pos x="T4" y="T5"/>
              </a:cxn>
              <a:cxn ang="T11">
                <a:pos x="T6" y="T7"/>
              </a:cxn>
            </a:cxnLst>
            <a:rect l="T12" t="T13" r="T14" b="T15"/>
            <a:pathLst>
              <a:path w="126" h="171">
                <a:moveTo>
                  <a:pt x="62" y="0"/>
                </a:moveTo>
                <a:lnTo>
                  <a:pt x="125" y="170"/>
                </a:lnTo>
                <a:lnTo>
                  <a:pt x="0" y="170"/>
                </a:lnTo>
                <a:lnTo>
                  <a:pt x="62" y="0"/>
                </a:lnTo>
              </a:path>
            </a:pathLst>
          </a:custGeom>
          <a:noFill/>
          <a:ln w="12700" cap="rnd">
            <a:solidFill>
              <a:schemeClr val="tx1"/>
            </a:solidFill>
            <a:round/>
            <a:headEnd/>
            <a:tailEnd/>
          </a:ln>
        </p:spPr>
        <p:txBody>
          <a:bodyPr>
            <a:prstTxWarp prst="textNoShape">
              <a:avLst/>
            </a:prstTxWarp>
          </a:bodyPr>
          <a:lstStyle/>
          <a:p>
            <a:endParaRPr lang="en-US" sz="1050"/>
          </a:p>
        </p:txBody>
      </p:sp>
      <p:sp>
        <p:nvSpPr>
          <p:cNvPr id="69643" name="Rectangle 20"/>
          <p:cNvSpPr>
            <a:spLocks noChangeArrowheads="1"/>
          </p:cNvSpPr>
          <p:nvPr/>
        </p:nvSpPr>
        <p:spPr bwMode="auto">
          <a:xfrm>
            <a:off x="3960019" y="1847850"/>
            <a:ext cx="678070" cy="277482"/>
          </a:xfrm>
          <a:prstGeom prst="rect">
            <a:avLst/>
          </a:prstGeom>
          <a:noFill/>
          <a:ln w="9525">
            <a:noFill/>
            <a:miter lim="800000"/>
            <a:headEnd/>
            <a:tailEnd/>
          </a:ln>
        </p:spPr>
        <p:txBody>
          <a:bodyPr wrap="none" lIns="69056" tIns="34529" rIns="69056" bIns="34529">
            <a:prstTxWarp prst="textNoShape">
              <a:avLst/>
            </a:prstTxWarp>
            <a:spAutoFit/>
          </a:bodyPr>
          <a:lstStyle/>
          <a:p>
            <a:pPr eaLnBrk="0" hangingPunct="0">
              <a:spcBef>
                <a:spcPct val="0"/>
              </a:spcBef>
              <a:spcAft>
                <a:spcPct val="30000"/>
              </a:spcAft>
              <a:buClrTx/>
              <a:buSzTx/>
              <a:buFontTx/>
              <a:buNone/>
            </a:pPr>
            <a:r>
              <a:rPr lang="en-US" sz="1350" i="1" dirty="0">
                <a:solidFill>
                  <a:schemeClr val="bg2"/>
                </a:solidFill>
                <a:latin typeface="Arial" charset="0"/>
              </a:rPr>
              <a:t>Patient</a:t>
            </a:r>
            <a:endParaRPr lang="en-US" sz="1350" dirty="0">
              <a:solidFill>
                <a:schemeClr val="bg2"/>
              </a:solidFill>
              <a:latin typeface="Arial" charset="0"/>
            </a:endParaRPr>
          </a:p>
        </p:txBody>
      </p:sp>
      <p:sp>
        <p:nvSpPr>
          <p:cNvPr id="69644" name="Rectangle 21"/>
          <p:cNvSpPr>
            <a:spLocks noChangeArrowheads="1"/>
          </p:cNvSpPr>
          <p:nvPr/>
        </p:nvSpPr>
        <p:spPr bwMode="auto">
          <a:xfrm>
            <a:off x="3488531" y="2252663"/>
            <a:ext cx="159659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i="1" dirty="0">
                <a:solidFill>
                  <a:schemeClr val="bg2"/>
                </a:solidFill>
                <a:latin typeface="Arial" charset="0"/>
              </a:rPr>
              <a:t>+ </a:t>
            </a:r>
            <a:r>
              <a:rPr lang="en-US" sz="1200" i="1" dirty="0" err="1">
                <a:solidFill>
                  <a:schemeClr val="bg2"/>
                </a:solidFill>
                <a:latin typeface="Arial" charset="0"/>
              </a:rPr>
              <a:t>payForTreatment</a:t>
            </a:r>
            <a:r>
              <a:rPr lang="en-US" sz="1200" i="1" dirty="0">
                <a:solidFill>
                  <a:schemeClr val="bg2"/>
                </a:solidFill>
                <a:latin typeface="Arial" charset="0"/>
              </a:rPr>
              <a:t> ()</a:t>
            </a:r>
          </a:p>
        </p:txBody>
      </p:sp>
      <p:sp>
        <p:nvSpPr>
          <p:cNvPr id="69645" name="Line 22"/>
          <p:cNvSpPr>
            <a:spLocks noChangeShapeType="1"/>
          </p:cNvSpPr>
          <p:nvPr/>
        </p:nvSpPr>
        <p:spPr bwMode="auto">
          <a:xfrm flipV="1">
            <a:off x="4304110" y="2761060"/>
            <a:ext cx="0" cy="159544"/>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6" name="Line 23"/>
          <p:cNvSpPr>
            <a:spLocks noChangeShapeType="1"/>
          </p:cNvSpPr>
          <p:nvPr/>
        </p:nvSpPr>
        <p:spPr bwMode="auto">
          <a:xfrm>
            <a:off x="3350419" y="2920604"/>
            <a:ext cx="1809750" cy="0"/>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7" name="Rectangle 24"/>
          <p:cNvSpPr>
            <a:spLocks noChangeArrowheads="1"/>
          </p:cNvSpPr>
          <p:nvPr/>
        </p:nvSpPr>
        <p:spPr bwMode="auto">
          <a:xfrm>
            <a:off x="4355306" y="3729038"/>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8" name="Rectangle 25"/>
          <p:cNvSpPr>
            <a:spLocks noChangeArrowheads="1"/>
          </p:cNvSpPr>
          <p:nvPr/>
        </p:nvSpPr>
        <p:spPr bwMode="auto">
          <a:xfrm>
            <a:off x="2545556" y="3738563"/>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9" name="Rectangle 26"/>
          <p:cNvSpPr>
            <a:spLocks noGrp="1" noChangeArrowheads="1"/>
          </p:cNvSpPr>
          <p:nvPr>
            <p:ph type="title"/>
          </p:nvPr>
        </p:nvSpPr>
        <p:spPr/>
        <p:txBody>
          <a:bodyPr/>
          <a:lstStyle/>
          <a:p>
            <a:pPr eaLnBrk="1" hangingPunct="1"/>
            <a:r>
              <a:rPr lang="en-US">
                <a:ea typeface="ＭＳ Ｐゴシック" charset="-128"/>
                <a:cs typeface="ＭＳ Ｐゴシック" charset="-128"/>
              </a:rPr>
              <a:t>Abstract and Concrete Classes</a:t>
            </a:r>
          </a:p>
        </p:txBody>
      </p:sp>
      <p:sp>
        <p:nvSpPr>
          <p:cNvPr id="69650" name="Rectangle 27"/>
          <p:cNvSpPr>
            <a:spLocks noGrp="1" noChangeArrowheads="1"/>
          </p:cNvSpPr>
          <p:nvPr>
            <p:ph type="body" idx="1"/>
          </p:nvPr>
        </p:nvSpPr>
        <p:spPr>
          <a:xfrm>
            <a:off x="311700" y="1015936"/>
            <a:ext cx="5660644" cy="658208"/>
          </a:xfrm>
        </p:spPr>
        <p:txBody>
          <a:bodyPr/>
          <a:lstStyle/>
          <a:p>
            <a:pPr eaLnBrk="1" hangingPunct="1"/>
            <a:r>
              <a:rPr lang="en-US" dirty="0">
                <a:ea typeface="ＭＳ Ｐゴシック" charset="-128"/>
                <a:cs typeface="ＭＳ Ｐゴシック" charset="-128"/>
              </a:rPr>
              <a:t>Abstract classes cannot have any objects</a:t>
            </a:r>
          </a:p>
          <a:p>
            <a:pPr eaLnBrk="1" hangingPunct="1"/>
            <a:r>
              <a:rPr lang="en-US" dirty="0">
                <a:ea typeface="ＭＳ Ｐゴシック" charset="-128"/>
                <a:cs typeface="ＭＳ Ｐゴシック" charset="-128"/>
              </a:rPr>
              <a:t>Concrete classes can have objects</a:t>
            </a:r>
          </a:p>
        </p:txBody>
      </p:sp>
      <p:sp>
        <p:nvSpPr>
          <p:cNvPr id="69651" name="Text Box 28"/>
          <p:cNvSpPr txBox="1">
            <a:spLocks noChangeArrowheads="1"/>
          </p:cNvSpPr>
          <p:nvPr/>
        </p:nvSpPr>
        <p:spPr bwMode="auto">
          <a:xfrm>
            <a:off x="2702719" y="4175523"/>
            <a:ext cx="3891810" cy="276999"/>
          </a:xfrm>
          <a:prstGeom prst="rect">
            <a:avLst/>
          </a:prstGeom>
          <a:noFill/>
          <a:ln w="12700">
            <a:noFill/>
            <a:miter lim="800000"/>
            <a:headEnd type="none" w="sm" len="sm"/>
            <a:tailEnd type="none" w="lg" len="lg"/>
          </a:ln>
        </p:spPr>
        <p:txBody>
          <a:bodyPr wrap="square">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All objects are either NHS or Non-NHS Patients</a:t>
            </a:r>
          </a:p>
        </p:txBody>
      </p:sp>
      <p:sp>
        <p:nvSpPr>
          <p:cNvPr id="69652" name="Text Box 29"/>
          <p:cNvSpPr txBox="1">
            <a:spLocks noChangeArrowheads="1"/>
          </p:cNvSpPr>
          <p:nvPr/>
        </p:nvSpPr>
        <p:spPr bwMode="auto">
          <a:xfrm>
            <a:off x="5537293" y="1797844"/>
            <a:ext cx="1712119"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class</a:t>
            </a:r>
          </a:p>
        </p:txBody>
      </p:sp>
      <p:sp>
        <p:nvSpPr>
          <p:cNvPr id="69653" name="Text Box 30"/>
          <p:cNvSpPr txBox="1">
            <a:spLocks noChangeArrowheads="1"/>
          </p:cNvSpPr>
          <p:nvPr/>
        </p:nvSpPr>
        <p:spPr bwMode="auto">
          <a:xfrm>
            <a:off x="5537293" y="2200275"/>
            <a:ext cx="1850231"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operation</a:t>
            </a:r>
          </a:p>
        </p:txBody>
      </p:sp>
      <p:sp>
        <p:nvSpPr>
          <p:cNvPr id="69654" name="Line 31"/>
          <p:cNvSpPr>
            <a:spLocks noChangeShapeType="1"/>
          </p:cNvSpPr>
          <p:nvPr/>
        </p:nvSpPr>
        <p:spPr bwMode="auto">
          <a:xfrm flipH="1" flipV="1">
            <a:off x="5056280" y="23860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55" name="Text Box 32"/>
          <p:cNvSpPr txBox="1">
            <a:spLocks noChangeArrowheads="1"/>
          </p:cNvSpPr>
          <p:nvPr/>
        </p:nvSpPr>
        <p:spPr bwMode="auto">
          <a:xfrm>
            <a:off x="2690813" y="2586037"/>
            <a:ext cx="1422797" cy="300082"/>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350" dirty="0">
                <a:latin typeface="Arial" charset="0"/>
              </a:rPr>
              <a:t>Payment means</a:t>
            </a:r>
          </a:p>
        </p:txBody>
      </p:sp>
      <p:sp>
        <p:nvSpPr>
          <p:cNvPr id="69656" name="Text Box 33"/>
          <p:cNvSpPr txBox="1">
            <a:spLocks noChangeArrowheads="1"/>
          </p:cNvSpPr>
          <p:nvPr/>
        </p:nvSpPr>
        <p:spPr bwMode="auto">
          <a:xfrm>
            <a:off x="1675210" y="1797844"/>
            <a:ext cx="1460897"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dirty="0">
                <a:latin typeface="Arial" charset="0"/>
              </a:rPr>
              <a:t>Discriminator</a:t>
            </a:r>
          </a:p>
        </p:txBody>
      </p:sp>
      <p:sp>
        <p:nvSpPr>
          <p:cNvPr id="69657" name="Line 34"/>
          <p:cNvSpPr>
            <a:spLocks noChangeShapeType="1"/>
          </p:cNvSpPr>
          <p:nvPr/>
        </p:nvSpPr>
        <p:spPr bwMode="auto">
          <a:xfrm>
            <a:off x="2302669" y="2146697"/>
            <a:ext cx="466725" cy="471488"/>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60" name="Line 603"/>
          <p:cNvSpPr>
            <a:spLocks noChangeShapeType="1"/>
          </p:cNvSpPr>
          <p:nvPr/>
        </p:nvSpPr>
        <p:spPr bwMode="auto">
          <a:xfrm flipH="1" flipV="1">
            <a:off x="5056280" y="19669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reeform 2"/>
          <p:cNvSpPr>
            <a:spLocks/>
          </p:cNvSpPr>
          <p:nvPr/>
        </p:nvSpPr>
        <p:spPr bwMode="auto">
          <a:xfrm>
            <a:off x="4852975" y="3276953"/>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3" name="Line 3"/>
          <p:cNvSpPr>
            <a:spLocks noChangeShapeType="1"/>
          </p:cNvSpPr>
          <p:nvPr/>
        </p:nvSpPr>
        <p:spPr bwMode="auto">
          <a:xfrm flipH="1">
            <a:off x="453031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4" name="Freeform 4"/>
          <p:cNvSpPr>
            <a:spLocks/>
          </p:cNvSpPr>
          <p:nvPr/>
        </p:nvSpPr>
        <p:spPr bwMode="auto">
          <a:xfrm flipH="1">
            <a:off x="3796891" y="3279335"/>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5" name="Line 5"/>
          <p:cNvSpPr>
            <a:spLocks noChangeShapeType="1"/>
          </p:cNvSpPr>
          <p:nvPr/>
        </p:nvSpPr>
        <p:spPr bwMode="auto">
          <a:xfrm>
            <a:off x="392190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6" name="Rectangle 6"/>
          <p:cNvSpPr>
            <a:spLocks noChangeArrowheads="1"/>
          </p:cNvSpPr>
          <p:nvPr/>
        </p:nvSpPr>
        <p:spPr bwMode="auto">
          <a:xfrm>
            <a:off x="3486150" y="4686300"/>
            <a:ext cx="2171700" cy="342900"/>
          </a:xfrm>
          <a:prstGeom prst="rect">
            <a:avLst/>
          </a:prstGeom>
          <a:noFill/>
          <a:ln w="9525">
            <a:noFill/>
            <a:miter lim="800000"/>
            <a:headEnd/>
            <a:tailEnd/>
          </a:ln>
        </p:spPr>
        <p:txBody>
          <a:bodyPr wrap="none" anchor="ctr">
            <a:prstTxWarp prst="textNoShape">
              <a:avLst/>
            </a:prstTxWarp>
          </a:bodyPr>
          <a:lstStyle/>
          <a:p>
            <a:endParaRPr lang="en-US" sz="1050"/>
          </a:p>
        </p:txBody>
      </p:sp>
      <p:sp>
        <p:nvSpPr>
          <p:cNvPr id="81928" name="Rectangle 8"/>
          <p:cNvSpPr>
            <a:spLocks noChangeArrowheads="1"/>
          </p:cNvSpPr>
          <p:nvPr/>
        </p:nvSpPr>
        <p:spPr bwMode="auto">
          <a:xfrm>
            <a:off x="3550419" y="2446589"/>
            <a:ext cx="1959794" cy="400110"/>
          </a:xfrm>
          <a:prstGeom prst="rect">
            <a:avLst/>
          </a:prstGeom>
          <a:noFill/>
          <a:ln w="12700">
            <a:noFill/>
            <a:miter lim="800000"/>
            <a:headEnd type="none" w="sm" len="sm"/>
            <a:tailEnd type="none" w="lg" len="lg"/>
          </a:ln>
        </p:spPr>
        <p:txBody>
          <a:bodyPr wrap="square">
            <a:prstTxWarp prst="textNoShape">
              <a:avLst/>
            </a:prstTxWarp>
            <a:spAutoFit/>
          </a:bodyPr>
          <a:lstStyle/>
          <a:p>
            <a:pPr algn="l" eaLnBrk="0" hangingPunct="0">
              <a:spcBef>
                <a:spcPct val="0"/>
              </a:spcBef>
              <a:buClrTx/>
              <a:buSzTx/>
              <a:buFontTx/>
              <a:buNone/>
            </a:pPr>
            <a:r>
              <a:rPr lang="en-US" sz="2000" dirty="0">
                <a:solidFill>
                  <a:srgbClr val="FF0000"/>
                </a:solidFill>
                <a:latin typeface="Arial" charset="0"/>
              </a:rPr>
              <a:t>Is this correct?</a:t>
            </a:r>
          </a:p>
        </p:txBody>
      </p:sp>
      <p:sp>
        <p:nvSpPr>
          <p:cNvPr id="81929" name="Rectangle 9"/>
          <p:cNvSpPr>
            <a:spLocks noGrp="1" noChangeArrowheads="1"/>
          </p:cNvSpPr>
          <p:nvPr>
            <p:ph type="title"/>
          </p:nvPr>
        </p:nvSpPr>
        <p:spPr/>
        <p:txBody>
          <a:bodyPr/>
          <a:lstStyle/>
          <a:p>
            <a:pPr eaLnBrk="1" hangingPunct="1"/>
            <a:r>
              <a:rPr lang="en-US" dirty="0">
                <a:ea typeface="ＭＳ Ｐゴシック" charset="-128"/>
                <a:cs typeface="ＭＳ Ｐゴシック" charset="-128"/>
              </a:rPr>
              <a:t>Generalization vs. Aggregation</a:t>
            </a:r>
          </a:p>
        </p:txBody>
      </p:sp>
      <p:sp>
        <p:nvSpPr>
          <p:cNvPr id="81930" name="Rectangle 10"/>
          <p:cNvSpPr>
            <a:spLocks noGrp="1" noChangeArrowheads="1"/>
          </p:cNvSpPr>
          <p:nvPr>
            <p:ph type="body" sz="half" idx="1"/>
          </p:nvPr>
        </p:nvSpPr>
        <p:spPr>
          <a:xfrm>
            <a:off x="1328392" y="813498"/>
            <a:ext cx="6656784" cy="2231231"/>
          </a:xfrm>
        </p:spPr>
        <p:txBody>
          <a:bodyPr/>
          <a:lstStyle/>
          <a:p>
            <a:pPr eaLnBrk="1" hangingPunct="1"/>
            <a:r>
              <a:rPr lang="en-US" sz="1500" dirty="0">
                <a:ea typeface="ＭＳ Ｐゴシック" charset="-128"/>
                <a:cs typeface="ＭＳ Ｐゴシック" charset="-128"/>
              </a:rPr>
              <a:t>Generalization and aggregation are often confused</a:t>
            </a:r>
          </a:p>
          <a:p>
            <a:pPr lvl="1" eaLnBrk="1" hangingPunct="1"/>
            <a:r>
              <a:rPr lang="en-US" sz="1500" dirty="0"/>
              <a:t>Generalization represents an “is a” or “kind-of” relationship</a:t>
            </a:r>
          </a:p>
          <a:p>
            <a:pPr lvl="1" eaLnBrk="1" hangingPunct="1"/>
            <a:r>
              <a:rPr lang="en-US" sz="1500" dirty="0"/>
              <a:t>Aggregation represents a “part-of” relationship</a:t>
            </a:r>
          </a:p>
        </p:txBody>
      </p:sp>
      <p:sp>
        <p:nvSpPr>
          <p:cNvPr id="81931" name="Rectangle 11"/>
          <p:cNvSpPr>
            <a:spLocks noChangeArrowheads="1"/>
          </p:cNvSpPr>
          <p:nvPr/>
        </p:nvSpPr>
        <p:spPr bwMode="auto">
          <a:xfrm>
            <a:off x="2918997" y="2892381"/>
            <a:ext cx="1127926" cy="426533"/>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2" name="Rectangle 12"/>
          <p:cNvSpPr>
            <a:spLocks noChangeArrowheads="1"/>
          </p:cNvSpPr>
          <p:nvPr/>
        </p:nvSpPr>
        <p:spPr bwMode="auto">
          <a:xfrm>
            <a:off x="2960599" y="2903017"/>
            <a:ext cx="1305218"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Dental Surgery</a:t>
            </a:r>
          </a:p>
        </p:txBody>
      </p:sp>
      <p:sp>
        <p:nvSpPr>
          <p:cNvPr id="81933" name="Line 13"/>
          <p:cNvSpPr>
            <a:spLocks noChangeShapeType="1"/>
          </p:cNvSpPr>
          <p:nvPr/>
        </p:nvSpPr>
        <p:spPr bwMode="auto">
          <a:xfrm>
            <a:off x="2931407" y="3195991"/>
            <a:ext cx="1120278" cy="1346"/>
          </a:xfrm>
          <a:prstGeom prst="line">
            <a:avLst/>
          </a:prstGeom>
          <a:noFill/>
          <a:ln w="12700">
            <a:solidFill>
              <a:srgbClr val="990033"/>
            </a:solidFill>
            <a:round/>
            <a:headEnd/>
            <a:tailEnd/>
          </a:ln>
        </p:spPr>
        <p:txBody>
          <a:bodyPr>
            <a:prstTxWarp prst="textNoShape">
              <a:avLst/>
            </a:prstTxWarp>
          </a:bodyPr>
          <a:lstStyle/>
          <a:p>
            <a:endParaRPr lang="en-US" sz="1050"/>
          </a:p>
        </p:txBody>
      </p:sp>
      <p:grpSp>
        <p:nvGrpSpPr>
          <p:cNvPr id="81934" name="Group 14"/>
          <p:cNvGrpSpPr>
            <a:grpSpLocks/>
          </p:cNvGrpSpPr>
          <p:nvPr/>
        </p:nvGrpSpPr>
        <p:grpSpPr bwMode="auto">
          <a:xfrm>
            <a:off x="3592103" y="3796066"/>
            <a:ext cx="1959793" cy="533936"/>
            <a:chOff x="2235" y="3346"/>
            <a:chExt cx="1336" cy="318"/>
          </a:xfrm>
        </p:grpSpPr>
        <p:sp>
          <p:nvSpPr>
            <p:cNvPr id="81941" name="Rectangle 15"/>
            <p:cNvSpPr>
              <a:spLocks noChangeArrowheads="1"/>
            </p:cNvSpPr>
            <p:nvPr/>
          </p:nvSpPr>
          <p:spPr bwMode="auto">
            <a:xfrm>
              <a:off x="2235" y="3346"/>
              <a:ext cx="1336" cy="318"/>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42" name="Line 16"/>
            <p:cNvSpPr>
              <a:spLocks noChangeShapeType="1"/>
            </p:cNvSpPr>
            <p:nvPr/>
          </p:nvSpPr>
          <p:spPr bwMode="auto">
            <a:xfrm>
              <a:off x="2235" y="360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3" name="Line 17"/>
            <p:cNvSpPr>
              <a:spLocks noChangeShapeType="1"/>
            </p:cNvSpPr>
            <p:nvPr/>
          </p:nvSpPr>
          <p:spPr bwMode="auto">
            <a:xfrm>
              <a:off x="2235" y="354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grpSp>
      <p:sp>
        <p:nvSpPr>
          <p:cNvPr id="81935" name="Rectangle 18"/>
          <p:cNvSpPr>
            <a:spLocks noChangeArrowheads="1"/>
          </p:cNvSpPr>
          <p:nvPr/>
        </p:nvSpPr>
        <p:spPr bwMode="auto">
          <a:xfrm>
            <a:off x="3618802" y="3841310"/>
            <a:ext cx="1970464"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Licensed Dental Surgery</a:t>
            </a:r>
          </a:p>
        </p:txBody>
      </p:sp>
      <p:sp>
        <p:nvSpPr>
          <p:cNvPr id="81936" name="Rectangle 19"/>
          <p:cNvSpPr>
            <a:spLocks noChangeArrowheads="1"/>
          </p:cNvSpPr>
          <p:nvPr/>
        </p:nvSpPr>
        <p:spPr bwMode="auto">
          <a:xfrm>
            <a:off x="4795825" y="2892381"/>
            <a:ext cx="2042463" cy="42114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7" name="Rectangle 20"/>
          <p:cNvSpPr>
            <a:spLocks noChangeArrowheads="1"/>
          </p:cNvSpPr>
          <p:nvPr/>
        </p:nvSpPr>
        <p:spPr bwMode="auto">
          <a:xfrm>
            <a:off x="4870835" y="2918576"/>
            <a:ext cx="2042463"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Medical Practice License</a:t>
            </a:r>
          </a:p>
        </p:txBody>
      </p:sp>
      <p:sp>
        <p:nvSpPr>
          <p:cNvPr id="81938" name="Line 21"/>
          <p:cNvSpPr>
            <a:spLocks noChangeShapeType="1"/>
          </p:cNvSpPr>
          <p:nvPr/>
        </p:nvSpPr>
        <p:spPr bwMode="auto">
          <a:xfrm>
            <a:off x="4802969" y="3195991"/>
            <a:ext cx="2025856" cy="0"/>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39" name="Line 22"/>
          <p:cNvSpPr>
            <a:spLocks noChangeShapeType="1"/>
          </p:cNvSpPr>
          <p:nvPr/>
        </p:nvSpPr>
        <p:spPr bwMode="auto">
          <a:xfrm>
            <a:off x="4795823" y="3124554"/>
            <a:ext cx="2035822" cy="1329"/>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0" name="Line 23"/>
          <p:cNvSpPr>
            <a:spLocks noChangeShapeType="1"/>
          </p:cNvSpPr>
          <p:nvPr/>
        </p:nvSpPr>
        <p:spPr bwMode="auto">
          <a:xfrm>
            <a:off x="2926173" y="3125745"/>
            <a:ext cx="1118368" cy="0"/>
          </a:xfrm>
          <a:prstGeom prst="line">
            <a:avLst/>
          </a:prstGeom>
          <a:noFill/>
          <a:ln w="12700">
            <a:solidFill>
              <a:srgbClr val="990033"/>
            </a:solidFill>
            <a:round/>
            <a:headEnd/>
            <a:tailEnd/>
          </a:ln>
        </p:spPr>
        <p:txBody>
          <a:bodyPr>
            <a:prstTxWarp prst="textNoShape">
              <a:avLst/>
            </a:prstTxWarp>
          </a:bodyPr>
          <a:lstStyle/>
          <a:p>
            <a:endParaRPr lang="en-US" sz="105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Behaviour Modelling</a:t>
            </a:r>
          </a:p>
        </p:txBody>
      </p:sp>
    </p:spTree>
    <p:extLst>
      <p:ext uri="{BB962C8B-B14F-4D97-AF65-F5344CB8AC3E}">
        <p14:creationId xmlns:p14="http://schemas.microsoft.com/office/powerpoint/2010/main" val="7531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089B50C-EA16-B82D-C70D-12203D9E8E22}"/>
              </a:ext>
            </a:extLst>
          </p:cNvPr>
          <p:cNvSpPr>
            <a:spLocks noGrp="1" noChangeArrowheads="1"/>
          </p:cNvSpPr>
          <p:nvPr>
            <p:ph type="title"/>
          </p:nvPr>
        </p:nvSpPr>
        <p:spPr/>
        <p:txBody>
          <a:bodyPr/>
          <a:lstStyle/>
          <a:p>
            <a:r>
              <a:rPr lang="en-US" altLang="en-US">
                <a:ea typeface="ＭＳ Ｐゴシック" panose="020B0600070205080204" pitchFamily="34" charset="-128"/>
              </a:rPr>
              <a:t>Objects Need to Collaborate</a:t>
            </a:r>
          </a:p>
        </p:txBody>
      </p:sp>
      <p:sp>
        <p:nvSpPr>
          <p:cNvPr id="23555" name="Rectangle 3">
            <a:extLst>
              <a:ext uri="{FF2B5EF4-FFF2-40B4-BE49-F238E27FC236}">
                <a16:creationId xmlns:a16="http://schemas.microsoft.com/office/drawing/2014/main" id="{056800D6-44AC-CC41-E911-033F5C745B12}"/>
              </a:ext>
            </a:extLst>
          </p:cNvPr>
          <p:cNvSpPr>
            <a:spLocks noGrp="1" noChangeArrowheads="1"/>
          </p:cNvSpPr>
          <p:nvPr>
            <p:ph type="body" idx="1"/>
          </p:nvPr>
        </p:nvSpPr>
        <p:spPr/>
        <p:txBody>
          <a:bodyPr/>
          <a:lstStyle/>
          <a:p>
            <a:r>
              <a:rPr lang="en-US" altLang="en-US" dirty="0">
                <a:ea typeface="ＭＳ Ｐゴシック" panose="020B0600070205080204" pitchFamily="34" charset="-128"/>
              </a:rPr>
              <a:t>Objects are useless unless they can collaborate to solve a problem.</a:t>
            </a:r>
          </a:p>
          <a:p>
            <a:pPr lvl="1"/>
            <a:r>
              <a:rPr lang="en-US" altLang="en-US" dirty="0">
                <a:ea typeface="ＭＳ Ｐゴシック" panose="020B0600070205080204" pitchFamily="34" charset="-128"/>
              </a:rPr>
              <a:t>Each object is responsible for its own behavior and status.</a:t>
            </a:r>
          </a:p>
          <a:p>
            <a:pPr lvl="1"/>
            <a:r>
              <a:rPr lang="en-US" altLang="en-US" dirty="0">
                <a:ea typeface="ＭＳ Ｐゴシック" panose="020B0600070205080204" pitchFamily="34" charset="-128"/>
              </a:rPr>
              <a:t>No one object can carry out every responsibility on its own.</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How do objects interact with each other?</a:t>
            </a:r>
          </a:p>
          <a:p>
            <a:pPr lvl="1"/>
            <a:r>
              <a:rPr lang="en-US" altLang="en-US" dirty="0">
                <a:ea typeface="ＭＳ Ｐゴシック" panose="020B0600070205080204" pitchFamily="34" charset="-128"/>
              </a:rPr>
              <a:t>They interact through messages.</a:t>
            </a:r>
          </a:p>
          <a:p>
            <a:pPr lvl="1"/>
            <a:r>
              <a:rPr lang="en-US" altLang="en-US" dirty="0">
                <a:ea typeface="ＭＳ Ｐゴシック" panose="020B0600070205080204" pitchFamily="34" charset="-128"/>
              </a:rPr>
              <a:t>Message shows how one object asks another object to perform some activity.</a:t>
            </a:r>
            <a:r>
              <a:rPr lang="en-GB" altLang="en-US" dirty="0">
                <a:ea typeface="ＭＳ Ｐゴシック" panose="020B0600070205080204" pitchFamily="34" charset="-128"/>
              </a:rPr>
              <a:t> </a:t>
            </a:r>
          </a:p>
          <a:p>
            <a:pPr lvl="1"/>
            <a:endParaRPr lang="en-US" altLang="en-US" dirty="0">
              <a:ea typeface="ＭＳ Ｐゴシック" panose="020B0600070205080204" pitchFamily="34"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Communication Diagrams</a:t>
            </a:r>
          </a:p>
        </p:txBody>
      </p:sp>
    </p:spTree>
    <p:extLst>
      <p:ext uri="{BB962C8B-B14F-4D97-AF65-F5344CB8AC3E}">
        <p14:creationId xmlns:p14="http://schemas.microsoft.com/office/powerpoint/2010/main" val="206195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8CDEF67-43D2-7BBA-4F35-EBA3215369BA}"/>
              </a:ext>
            </a:extLst>
          </p:cNvPr>
          <p:cNvSpPr>
            <a:spLocks noGrp="1" noChangeArrowheads="1"/>
          </p:cNvSpPr>
          <p:nvPr>
            <p:ph type="title"/>
          </p:nvPr>
        </p:nvSpPr>
        <p:spPr>
          <a:xfrm>
            <a:off x="352181" y="204389"/>
            <a:ext cx="8520600" cy="572700"/>
          </a:xfrm>
        </p:spPr>
        <p:txBody>
          <a:bodyPr/>
          <a:lstStyle/>
          <a:p>
            <a:pPr eaLnBrk="1" hangingPunct="1"/>
            <a:r>
              <a:rPr lang="en-US" altLang="en-US" dirty="0">
                <a:ea typeface="ＭＳ Ｐゴシック" panose="020B0600070205080204" pitchFamily="34" charset="-128"/>
              </a:rPr>
              <a:t>What Is a Communication Diagram?</a:t>
            </a:r>
          </a:p>
        </p:txBody>
      </p:sp>
      <p:sp>
        <p:nvSpPr>
          <p:cNvPr id="72707" name="Rectangle 3">
            <a:extLst>
              <a:ext uri="{FF2B5EF4-FFF2-40B4-BE49-F238E27FC236}">
                <a16:creationId xmlns:a16="http://schemas.microsoft.com/office/drawing/2014/main" id="{7DD7BFC6-4319-D9F6-444E-445A329D4723}"/>
              </a:ext>
            </a:extLst>
          </p:cNvPr>
          <p:cNvSpPr>
            <a:spLocks noGrp="1" noChangeArrowheads="1"/>
          </p:cNvSpPr>
          <p:nvPr>
            <p:ph type="body" idx="1"/>
          </p:nvPr>
        </p:nvSpPr>
        <p:spPr>
          <a:xfrm>
            <a:off x="352182" y="800100"/>
            <a:ext cx="7444032" cy="2743200"/>
          </a:xfrm>
        </p:spPr>
        <p:txBody>
          <a:bodyPr/>
          <a:lstStyle/>
          <a:p>
            <a:pPr eaLnBrk="1" hangingPunct="1"/>
            <a:r>
              <a:rPr lang="en-US" altLang="en-US" dirty="0">
                <a:ea typeface="ＭＳ Ｐゴシック" panose="020B0600070205080204" pitchFamily="34" charset="-128"/>
              </a:rPr>
              <a:t>A communication diagram emphasizes the </a:t>
            </a:r>
            <a:r>
              <a:rPr lang="en-US" altLang="en-US" dirty="0" err="1">
                <a:ea typeface="ＭＳ Ｐゴシック" panose="020B0600070205080204" pitchFamily="34" charset="-128"/>
              </a:rPr>
              <a:t>organisation</a:t>
            </a:r>
            <a:r>
              <a:rPr lang="en-US" altLang="en-US" dirty="0">
                <a:ea typeface="ＭＳ Ｐゴシック" panose="020B0600070205080204" pitchFamily="34" charset="-128"/>
              </a:rPr>
              <a:t> of the objects that participate in an interaction.</a:t>
            </a:r>
          </a:p>
          <a:p>
            <a:pPr eaLnBrk="1" hangingPunct="1"/>
            <a:r>
              <a:rPr lang="en-US" altLang="en-US" dirty="0">
                <a:ea typeface="ＭＳ Ｐゴシック" panose="020B0600070205080204" pitchFamily="34" charset="-128"/>
              </a:rPr>
              <a:t>The communication diagram shows:</a:t>
            </a:r>
          </a:p>
          <a:p>
            <a:pPr lvl="1" eaLnBrk="1" hangingPunct="1"/>
            <a:r>
              <a:rPr lang="en-US" altLang="en-US" dirty="0">
                <a:ea typeface="ＭＳ Ｐゴシック" panose="020B0600070205080204" pitchFamily="34" charset="-128"/>
              </a:rPr>
              <a:t>The objects participating in the interaction.</a:t>
            </a:r>
          </a:p>
          <a:p>
            <a:pPr lvl="1" eaLnBrk="1" hangingPunct="1"/>
            <a:r>
              <a:rPr lang="en-US" altLang="en-US" dirty="0">
                <a:ea typeface="ＭＳ Ｐゴシック" panose="020B0600070205080204" pitchFamily="34" charset="-128"/>
              </a:rPr>
              <a:t>Links between the objects.</a:t>
            </a:r>
          </a:p>
          <a:p>
            <a:pPr lvl="1" eaLnBrk="1" hangingPunct="1"/>
            <a:r>
              <a:rPr lang="en-US" altLang="en-US" dirty="0">
                <a:ea typeface="ＭＳ Ｐゴシック" panose="020B0600070205080204" pitchFamily="34" charset="-128"/>
              </a:rPr>
              <a:t>Messages passed between the objects.</a:t>
            </a:r>
          </a:p>
        </p:txBody>
      </p:sp>
      <p:grpSp>
        <p:nvGrpSpPr>
          <p:cNvPr id="72708" name="Group 4">
            <a:extLst>
              <a:ext uri="{FF2B5EF4-FFF2-40B4-BE49-F238E27FC236}">
                <a16:creationId xmlns:a16="http://schemas.microsoft.com/office/drawing/2014/main" id="{060C3D1F-4AF2-A134-0B92-B57B97A49754}"/>
              </a:ext>
            </a:extLst>
          </p:cNvPr>
          <p:cNvGrpSpPr>
            <a:grpSpLocks/>
          </p:cNvGrpSpPr>
          <p:nvPr/>
        </p:nvGrpSpPr>
        <p:grpSpPr bwMode="auto">
          <a:xfrm>
            <a:off x="3617119" y="3351610"/>
            <a:ext cx="201216" cy="246459"/>
            <a:chOff x="7654" y="3380"/>
            <a:chExt cx="554" cy="754"/>
          </a:xfrm>
        </p:grpSpPr>
        <p:sp>
          <p:nvSpPr>
            <p:cNvPr id="72727" name="Oval 5">
              <a:extLst>
                <a:ext uri="{FF2B5EF4-FFF2-40B4-BE49-F238E27FC236}">
                  <a16:creationId xmlns:a16="http://schemas.microsoft.com/office/drawing/2014/main" id="{D429C25A-595F-04A5-5A7B-B7BF454C63BC}"/>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8" name="Line 6">
              <a:extLst>
                <a:ext uri="{FF2B5EF4-FFF2-40B4-BE49-F238E27FC236}">
                  <a16:creationId xmlns:a16="http://schemas.microsoft.com/office/drawing/2014/main" id="{51DEF467-946A-7404-ABF1-D0EA0ADF7EC6}"/>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29" name="Line 7">
              <a:extLst>
                <a:ext uri="{FF2B5EF4-FFF2-40B4-BE49-F238E27FC236}">
                  <a16:creationId xmlns:a16="http://schemas.microsoft.com/office/drawing/2014/main" id="{2406678F-7775-EA62-4C8B-ADA1A94F3B29}"/>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30" name="Freeform 8">
              <a:extLst>
                <a:ext uri="{FF2B5EF4-FFF2-40B4-BE49-F238E27FC236}">
                  <a16:creationId xmlns:a16="http://schemas.microsoft.com/office/drawing/2014/main" id="{94041BED-1264-B00A-E582-6C4FE89E025C}"/>
                </a:ext>
              </a:extLst>
            </p:cNvPr>
            <p:cNvSpPr>
              <a:spLocks/>
            </p:cNvSpPr>
            <p:nvPr/>
          </p:nvSpPr>
          <p:spPr bwMode="auto">
            <a:xfrm>
              <a:off x="7654" y="3862"/>
              <a:ext cx="554" cy="272"/>
            </a:xfrm>
            <a:custGeom>
              <a:avLst/>
              <a:gdLst>
                <a:gd name="T0" fmla="*/ 0 w 108"/>
                <a:gd name="T1" fmla="*/ 4442390 h 54"/>
                <a:gd name="T2" fmla="*/ 5046776 w 108"/>
                <a:gd name="T3" fmla="*/ 0 h 54"/>
                <a:gd name="T4" fmla="*/ 10093547 w 108"/>
                <a:gd name="T5" fmla="*/ 444239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grpSp>
      <p:sp>
        <p:nvSpPr>
          <p:cNvPr id="72709" name="Line 9">
            <a:extLst>
              <a:ext uri="{FF2B5EF4-FFF2-40B4-BE49-F238E27FC236}">
                <a16:creationId xmlns:a16="http://schemas.microsoft.com/office/drawing/2014/main" id="{E3AD2918-E7E6-64CE-60BC-62175CAD9902}"/>
              </a:ext>
            </a:extLst>
          </p:cNvPr>
          <p:cNvSpPr>
            <a:spLocks noChangeShapeType="1"/>
          </p:cNvSpPr>
          <p:nvPr/>
        </p:nvSpPr>
        <p:spPr bwMode="auto">
          <a:xfrm>
            <a:off x="3798094" y="3777854"/>
            <a:ext cx="381000" cy="332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0" name="Line 10">
            <a:extLst>
              <a:ext uri="{FF2B5EF4-FFF2-40B4-BE49-F238E27FC236}">
                <a16:creationId xmlns:a16="http://schemas.microsoft.com/office/drawing/2014/main" id="{D63981AE-79CB-763B-8F6E-F82201B2930C}"/>
              </a:ext>
            </a:extLst>
          </p:cNvPr>
          <p:cNvSpPr>
            <a:spLocks noChangeShapeType="1"/>
          </p:cNvSpPr>
          <p:nvPr/>
        </p:nvSpPr>
        <p:spPr bwMode="auto">
          <a:xfrm>
            <a:off x="3818335" y="3484960"/>
            <a:ext cx="539353" cy="11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1" name="Line 11">
            <a:extLst>
              <a:ext uri="{FF2B5EF4-FFF2-40B4-BE49-F238E27FC236}">
                <a16:creationId xmlns:a16="http://schemas.microsoft.com/office/drawing/2014/main" id="{0CAB2ED6-7D20-262B-C373-164DC2B4B1E1}"/>
              </a:ext>
            </a:extLst>
          </p:cNvPr>
          <p:cNvSpPr>
            <a:spLocks noChangeShapeType="1"/>
          </p:cNvSpPr>
          <p:nvPr/>
        </p:nvSpPr>
        <p:spPr bwMode="auto">
          <a:xfrm>
            <a:off x="4324350" y="4239816"/>
            <a:ext cx="877491" cy="16073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2" name="Line 12">
            <a:extLst>
              <a:ext uri="{FF2B5EF4-FFF2-40B4-BE49-F238E27FC236}">
                <a16:creationId xmlns:a16="http://schemas.microsoft.com/office/drawing/2014/main" id="{744F4FEE-7CAE-654F-4C2E-3F196FD16003}"/>
              </a:ext>
            </a:extLst>
          </p:cNvPr>
          <p:cNvSpPr>
            <a:spLocks noChangeShapeType="1"/>
          </p:cNvSpPr>
          <p:nvPr/>
        </p:nvSpPr>
        <p:spPr bwMode="auto">
          <a:xfrm flipV="1">
            <a:off x="4324350" y="3923110"/>
            <a:ext cx="800100" cy="25360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3" name="Line 13">
            <a:extLst>
              <a:ext uri="{FF2B5EF4-FFF2-40B4-BE49-F238E27FC236}">
                <a16:creationId xmlns:a16="http://schemas.microsoft.com/office/drawing/2014/main" id="{96D17D3C-BA7D-04F1-CA4A-63928C1FEB70}"/>
              </a:ext>
            </a:extLst>
          </p:cNvPr>
          <p:cNvSpPr>
            <a:spLocks noChangeShapeType="1"/>
          </p:cNvSpPr>
          <p:nvPr/>
        </p:nvSpPr>
        <p:spPr bwMode="auto">
          <a:xfrm flipV="1">
            <a:off x="5275660" y="3482578"/>
            <a:ext cx="164306" cy="33813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4" name="Line 14">
            <a:extLst>
              <a:ext uri="{FF2B5EF4-FFF2-40B4-BE49-F238E27FC236}">
                <a16:creationId xmlns:a16="http://schemas.microsoft.com/office/drawing/2014/main" id="{D581BC1C-D783-2DA7-F849-6D7DE1E94936}"/>
              </a:ext>
            </a:extLst>
          </p:cNvPr>
          <p:cNvSpPr>
            <a:spLocks noChangeShapeType="1"/>
          </p:cNvSpPr>
          <p:nvPr/>
        </p:nvSpPr>
        <p:spPr bwMode="auto">
          <a:xfrm flipH="1">
            <a:off x="4223147" y="3543300"/>
            <a:ext cx="308372" cy="5715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5" name="Line 15">
            <a:extLst>
              <a:ext uri="{FF2B5EF4-FFF2-40B4-BE49-F238E27FC236}">
                <a16:creationId xmlns:a16="http://schemas.microsoft.com/office/drawing/2014/main" id="{AE09D04E-D139-C12F-C771-8036941C35CD}"/>
              </a:ext>
            </a:extLst>
          </p:cNvPr>
          <p:cNvSpPr>
            <a:spLocks noChangeShapeType="1"/>
          </p:cNvSpPr>
          <p:nvPr/>
        </p:nvSpPr>
        <p:spPr bwMode="auto">
          <a:xfrm>
            <a:off x="3771901" y="3881437"/>
            <a:ext cx="145256" cy="11906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6" name="Line 16">
            <a:extLst>
              <a:ext uri="{FF2B5EF4-FFF2-40B4-BE49-F238E27FC236}">
                <a16:creationId xmlns:a16="http://schemas.microsoft.com/office/drawing/2014/main" id="{E5541920-0F84-D6B7-46A0-28F7EFE1C1E6}"/>
              </a:ext>
            </a:extLst>
          </p:cNvPr>
          <p:cNvSpPr>
            <a:spLocks noChangeShapeType="1"/>
          </p:cNvSpPr>
          <p:nvPr/>
        </p:nvSpPr>
        <p:spPr bwMode="auto">
          <a:xfrm flipH="1">
            <a:off x="4270772" y="3665935"/>
            <a:ext cx="103584" cy="15954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7" name="Line 17">
            <a:extLst>
              <a:ext uri="{FF2B5EF4-FFF2-40B4-BE49-F238E27FC236}">
                <a16:creationId xmlns:a16="http://schemas.microsoft.com/office/drawing/2014/main" id="{5E46B018-5DE8-EB2D-43F2-EAE6F55DD9F2}"/>
              </a:ext>
            </a:extLst>
          </p:cNvPr>
          <p:cNvSpPr>
            <a:spLocks noChangeShapeType="1"/>
          </p:cNvSpPr>
          <p:nvPr/>
        </p:nvSpPr>
        <p:spPr bwMode="auto">
          <a:xfrm flipV="1">
            <a:off x="4604148" y="3925492"/>
            <a:ext cx="205978" cy="5834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8" name="Line 18">
            <a:extLst>
              <a:ext uri="{FF2B5EF4-FFF2-40B4-BE49-F238E27FC236}">
                <a16:creationId xmlns:a16="http://schemas.microsoft.com/office/drawing/2014/main" id="{F966EC23-8B29-17AC-25F6-F23D5B23C8F0}"/>
              </a:ext>
            </a:extLst>
          </p:cNvPr>
          <p:cNvSpPr>
            <a:spLocks noChangeShapeType="1"/>
          </p:cNvSpPr>
          <p:nvPr/>
        </p:nvSpPr>
        <p:spPr bwMode="auto">
          <a:xfrm>
            <a:off x="4601766" y="4380310"/>
            <a:ext cx="205978" cy="3929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9" name="Line 19">
            <a:extLst>
              <a:ext uri="{FF2B5EF4-FFF2-40B4-BE49-F238E27FC236}">
                <a16:creationId xmlns:a16="http://schemas.microsoft.com/office/drawing/2014/main" id="{4D575855-2686-DFCC-7CC9-AD4338D71E7F}"/>
              </a:ext>
            </a:extLst>
          </p:cNvPr>
          <p:cNvSpPr>
            <a:spLocks noChangeShapeType="1"/>
          </p:cNvSpPr>
          <p:nvPr/>
        </p:nvSpPr>
        <p:spPr bwMode="auto">
          <a:xfrm flipV="1">
            <a:off x="5223273" y="3551635"/>
            <a:ext cx="82153" cy="1595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0" name="Line 20">
            <a:extLst>
              <a:ext uri="{FF2B5EF4-FFF2-40B4-BE49-F238E27FC236}">
                <a16:creationId xmlns:a16="http://schemas.microsoft.com/office/drawing/2014/main" id="{97E1760D-BAAA-0486-9FE5-14EB662206CD}"/>
              </a:ext>
            </a:extLst>
          </p:cNvPr>
          <p:cNvSpPr>
            <a:spLocks noChangeShapeType="1"/>
          </p:cNvSpPr>
          <p:nvPr/>
        </p:nvSpPr>
        <p:spPr bwMode="auto">
          <a:xfrm>
            <a:off x="3975497" y="3406379"/>
            <a:ext cx="195263" cy="238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1" name="Text Box 21">
            <a:extLst>
              <a:ext uri="{FF2B5EF4-FFF2-40B4-BE49-F238E27FC236}">
                <a16:creationId xmlns:a16="http://schemas.microsoft.com/office/drawing/2014/main" id="{E1600128-27AD-E541-C877-21862A0C41A2}"/>
              </a:ext>
            </a:extLst>
          </p:cNvPr>
          <p:cNvSpPr txBox="1">
            <a:spLocks noChangeArrowheads="1"/>
          </p:cNvSpPr>
          <p:nvPr/>
        </p:nvSpPr>
        <p:spPr bwMode="auto">
          <a:xfrm>
            <a:off x="3348038" y="4525566"/>
            <a:ext cx="24860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spcBef>
                <a:spcPct val="50000"/>
              </a:spcBef>
              <a:buClrTx/>
              <a:buSzTx/>
              <a:buFontTx/>
              <a:buNone/>
            </a:pPr>
            <a:r>
              <a:rPr lang="en-US" altLang="en-US" sz="1350" b="0">
                <a:latin typeface="Arial" panose="020B0604020202020204" pitchFamily="34" charset="0"/>
              </a:rPr>
              <a:t>Communication Diagrams</a:t>
            </a:r>
          </a:p>
        </p:txBody>
      </p:sp>
      <p:sp>
        <p:nvSpPr>
          <p:cNvPr id="72722" name="Rectangle 22">
            <a:extLst>
              <a:ext uri="{FF2B5EF4-FFF2-40B4-BE49-F238E27FC236}">
                <a16:creationId xmlns:a16="http://schemas.microsoft.com/office/drawing/2014/main" id="{90161F9B-2A8F-DD02-9F0A-0AD6CB11CE70}"/>
              </a:ext>
            </a:extLst>
          </p:cNvPr>
          <p:cNvSpPr>
            <a:spLocks noChangeArrowheads="1"/>
          </p:cNvSpPr>
          <p:nvPr/>
        </p:nvSpPr>
        <p:spPr bwMode="auto">
          <a:xfrm>
            <a:off x="4354116" y="337185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3" name="Rectangle 23">
            <a:extLst>
              <a:ext uri="{FF2B5EF4-FFF2-40B4-BE49-F238E27FC236}">
                <a16:creationId xmlns:a16="http://schemas.microsoft.com/office/drawing/2014/main" id="{C02EA24D-255E-93DA-D09F-BD2FEA9287B0}"/>
              </a:ext>
            </a:extLst>
          </p:cNvPr>
          <p:cNvSpPr>
            <a:spLocks noChangeArrowheads="1"/>
          </p:cNvSpPr>
          <p:nvPr/>
        </p:nvSpPr>
        <p:spPr bwMode="auto">
          <a:xfrm>
            <a:off x="4071938" y="41148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4" name="Rectangle 24">
            <a:extLst>
              <a:ext uri="{FF2B5EF4-FFF2-40B4-BE49-F238E27FC236}">
                <a16:creationId xmlns:a16="http://schemas.microsoft.com/office/drawing/2014/main" id="{0D910FD0-CCDB-0BE1-B185-CE01A41CBA73}"/>
              </a:ext>
            </a:extLst>
          </p:cNvPr>
          <p:cNvSpPr>
            <a:spLocks noChangeArrowheads="1"/>
          </p:cNvSpPr>
          <p:nvPr/>
        </p:nvSpPr>
        <p:spPr bwMode="auto">
          <a:xfrm>
            <a:off x="5201841" y="43434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5" name="Rectangle 25">
            <a:extLst>
              <a:ext uri="{FF2B5EF4-FFF2-40B4-BE49-F238E27FC236}">
                <a16:creationId xmlns:a16="http://schemas.microsoft.com/office/drawing/2014/main" id="{727FABBC-34CB-9794-3D34-B2217D79C62E}"/>
              </a:ext>
            </a:extLst>
          </p:cNvPr>
          <p:cNvSpPr>
            <a:spLocks noChangeArrowheads="1"/>
          </p:cNvSpPr>
          <p:nvPr/>
        </p:nvSpPr>
        <p:spPr bwMode="auto">
          <a:xfrm>
            <a:off x="5144692" y="382905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6" name="Rectangle 26">
            <a:extLst>
              <a:ext uri="{FF2B5EF4-FFF2-40B4-BE49-F238E27FC236}">
                <a16:creationId xmlns:a16="http://schemas.microsoft.com/office/drawing/2014/main" id="{9893AB6D-D119-2DA1-7F68-9F236E455A63}"/>
              </a:ext>
            </a:extLst>
          </p:cNvPr>
          <p:cNvSpPr>
            <a:spLocks noChangeArrowheads="1"/>
          </p:cNvSpPr>
          <p:nvPr/>
        </p:nvSpPr>
        <p:spPr bwMode="auto">
          <a:xfrm>
            <a:off x="5313760" y="331470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246233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7C69BA9-D8FC-D684-B5A6-4F514E37DA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 Communication Diagram</a:t>
            </a:r>
          </a:p>
        </p:txBody>
      </p:sp>
      <p:sp>
        <p:nvSpPr>
          <p:cNvPr id="74756" name="Rectangle 4">
            <a:extLst>
              <a:ext uri="{FF2B5EF4-FFF2-40B4-BE49-F238E27FC236}">
                <a16:creationId xmlns:a16="http://schemas.microsoft.com/office/drawing/2014/main" id="{E08D8198-A6D8-3D69-D548-62F34F14E51F}"/>
              </a:ext>
            </a:extLst>
          </p:cNvPr>
          <p:cNvSpPr>
            <a:spLocks noChangeArrowheads="1"/>
          </p:cNvSpPr>
          <p:nvPr/>
        </p:nvSpPr>
        <p:spPr bwMode="auto">
          <a:xfrm>
            <a:off x="3408760" y="2296717"/>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7" name="Rectangle 5">
            <a:extLst>
              <a:ext uri="{FF2B5EF4-FFF2-40B4-BE49-F238E27FC236}">
                <a16:creationId xmlns:a16="http://schemas.microsoft.com/office/drawing/2014/main" id="{D114DB3C-ABBC-E029-ECE8-A4CBE1DABA2D}"/>
              </a:ext>
            </a:extLst>
          </p:cNvPr>
          <p:cNvSpPr>
            <a:spLocks noChangeArrowheads="1"/>
          </p:cNvSpPr>
          <p:nvPr/>
        </p:nvSpPr>
        <p:spPr bwMode="auto">
          <a:xfrm>
            <a:off x="3764267" y="2371792"/>
            <a:ext cx="89768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a:t>
            </a:r>
            <a:r>
              <a:rPr lang="en-US" altLang="en-US" sz="900" b="0" u="sng" dirty="0" err="1">
                <a:latin typeface="Arial" panose="020B0604020202020204" pitchFamily="34" charset="0"/>
              </a:rPr>
              <a:t>AppointmentBill</a:t>
            </a:r>
            <a:endParaRPr lang="en-US" altLang="en-US" sz="750" b="0" dirty="0">
              <a:latin typeface="Arial" panose="020B0604020202020204" pitchFamily="34" charset="0"/>
            </a:endParaRPr>
          </a:p>
        </p:txBody>
      </p:sp>
      <p:sp>
        <p:nvSpPr>
          <p:cNvPr id="74758" name="Rectangle 6">
            <a:extLst>
              <a:ext uri="{FF2B5EF4-FFF2-40B4-BE49-F238E27FC236}">
                <a16:creationId xmlns:a16="http://schemas.microsoft.com/office/drawing/2014/main" id="{70DBC98E-7283-755A-00FF-CC8B9F78D58A}"/>
              </a:ext>
            </a:extLst>
          </p:cNvPr>
          <p:cNvSpPr>
            <a:spLocks noChangeArrowheads="1"/>
          </p:cNvSpPr>
          <p:nvPr/>
        </p:nvSpPr>
        <p:spPr bwMode="auto">
          <a:xfrm>
            <a:off x="3511154" y="3683794"/>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9" name="Rectangle 7">
            <a:extLst>
              <a:ext uri="{FF2B5EF4-FFF2-40B4-BE49-F238E27FC236}">
                <a16:creationId xmlns:a16="http://schemas.microsoft.com/office/drawing/2014/main" id="{80AD38E9-85F4-C367-86CA-2F851E548AA6}"/>
              </a:ext>
            </a:extLst>
          </p:cNvPr>
          <p:cNvSpPr>
            <a:spLocks noChangeArrowheads="1"/>
          </p:cNvSpPr>
          <p:nvPr/>
        </p:nvSpPr>
        <p:spPr bwMode="auto">
          <a:xfrm>
            <a:off x="3722627" y="3776910"/>
            <a:ext cx="6219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Treatment</a:t>
            </a:r>
            <a:endParaRPr lang="en-US" altLang="en-US" sz="750" b="0" dirty="0">
              <a:latin typeface="Arial" panose="020B0604020202020204" pitchFamily="34" charset="0"/>
            </a:endParaRPr>
          </a:p>
        </p:txBody>
      </p:sp>
      <p:sp>
        <p:nvSpPr>
          <p:cNvPr id="74762" name="Arc 10">
            <a:extLst>
              <a:ext uri="{FF2B5EF4-FFF2-40B4-BE49-F238E27FC236}">
                <a16:creationId xmlns:a16="http://schemas.microsoft.com/office/drawing/2014/main" id="{DAD3E536-6C74-FE8F-E813-085452F42039}"/>
              </a:ext>
            </a:extLst>
          </p:cNvPr>
          <p:cNvSpPr>
            <a:spLocks/>
          </p:cNvSpPr>
          <p:nvPr/>
        </p:nvSpPr>
        <p:spPr bwMode="auto">
          <a:xfrm>
            <a:off x="4002882" y="1793082"/>
            <a:ext cx="341710" cy="498872"/>
          </a:xfrm>
          <a:custGeom>
            <a:avLst/>
            <a:gdLst>
              <a:gd name="T0" fmla="*/ 2147483647 w 43200"/>
              <a:gd name="T1" fmla="*/ 2147483647 h 27030"/>
              <a:gd name="T2" fmla="*/ 2147483647 w 43200"/>
              <a:gd name="T3" fmla="*/ 2147483647 h 27030"/>
              <a:gd name="T4" fmla="*/ 2147483647 w 43200"/>
              <a:gd name="T5" fmla="*/ 2147483647 h 27030"/>
              <a:gd name="T6" fmla="*/ 0 60000 65536"/>
              <a:gd name="T7" fmla="*/ 0 60000 65536"/>
              <a:gd name="T8" fmla="*/ 0 60000 65536"/>
              <a:gd name="T9" fmla="*/ 0 w 43200"/>
              <a:gd name="T10" fmla="*/ 0 h 27030"/>
              <a:gd name="T11" fmla="*/ 43200 w 43200"/>
              <a:gd name="T12" fmla="*/ 27030 h 27030"/>
            </a:gdLst>
            <a:ahLst/>
            <a:cxnLst>
              <a:cxn ang="T6">
                <a:pos x="T0" y="T1"/>
              </a:cxn>
              <a:cxn ang="T7">
                <a:pos x="T2" y="T3"/>
              </a:cxn>
              <a:cxn ang="T8">
                <a:pos x="T4" y="T5"/>
              </a:cxn>
            </a:cxnLst>
            <a:rect l="T9" t="T10" r="T11" b="T12"/>
            <a:pathLst>
              <a:path w="43200" h="27030" fill="none"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path>
              <a:path w="43200" h="27030" stroke="0"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lnTo>
                  <a:pt x="21600"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63" name="Line 11">
            <a:extLst>
              <a:ext uri="{FF2B5EF4-FFF2-40B4-BE49-F238E27FC236}">
                <a16:creationId xmlns:a16="http://schemas.microsoft.com/office/drawing/2014/main" id="{CB1451BD-F5B4-BEB5-6760-418772B6F029}"/>
              </a:ext>
            </a:extLst>
          </p:cNvPr>
          <p:cNvSpPr>
            <a:spLocks noChangeShapeType="1"/>
          </p:cNvSpPr>
          <p:nvPr/>
        </p:nvSpPr>
        <p:spPr bwMode="auto">
          <a:xfrm flipV="1">
            <a:off x="3993356" y="1657350"/>
            <a:ext cx="361950" cy="1191"/>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4" name="Rectangle 12">
            <a:extLst>
              <a:ext uri="{FF2B5EF4-FFF2-40B4-BE49-F238E27FC236}">
                <a16:creationId xmlns:a16="http://schemas.microsoft.com/office/drawing/2014/main" id="{DA91C569-57D3-0BBD-593B-8AFB4A5DEEDF}"/>
              </a:ext>
            </a:extLst>
          </p:cNvPr>
          <p:cNvSpPr>
            <a:spLocks noChangeArrowheads="1"/>
          </p:cNvSpPr>
          <p:nvPr/>
        </p:nvSpPr>
        <p:spPr bwMode="auto">
          <a:xfrm>
            <a:off x="3838322" y="1431273"/>
            <a:ext cx="9553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4: </a:t>
            </a:r>
            <a:r>
              <a:rPr lang="en-US" altLang="en-US" sz="900" b="0" dirty="0" err="1">
                <a:latin typeface="Arial" panose="020B0604020202020204" pitchFamily="34" charset="0"/>
              </a:rPr>
              <a:t>calculatePrice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5" name="Rectangle 13">
            <a:extLst>
              <a:ext uri="{FF2B5EF4-FFF2-40B4-BE49-F238E27FC236}">
                <a16:creationId xmlns:a16="http://schemas.microsoft.com/office/drawing/2014/main" id="{7714072D-CE66-D64A-F7A2-A95A556BF09E}"/>
              </a:ext>
            </a:extLst>
          </p:cNvPr>
          <p:cNvSpPr>
            <a:spLocks noChangeArrowheads="1"/>
          </p:cNvSpPr>
          <p:nvPr/>
        </p:nvSpPr>
        <p:spPr bwMode="auto">
          <a:xfrm>
            <a:off x="1941160" y="2874665"/>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5:returnAppointmentBill ( )</a:t>
            </a:r>
            <a:endParaRPr lang="en-US" altLang="en-US" sz="750" b="0" dirty="0">
              <a:latin typeface="Arial" panose="020B0604020202020204" pitchFamily="34" charset="0"/>
            </a:endParaRPr>
          </a:p>
        </p:txBody>
      </p:sp>
      <p:sp>
        <p:nvSpPr>
          <p:cNvPr id="74767" name="Line 15">
            <a:extLst>
              <a:ext uri="{FF2B5EF4-FFF2-40B4-BE49-F238E27FC236}">
                <a16:creationId xmlns:a16="http://schemas.microsoft.com/office/drawing/2014/main" id="{5B81C5EC-203D-68C0-BA36-4A6A398E718D}"/>
              </a:ext>
            </a:extLst>
          </p:cNvPr>
          <p:cNvSpPr>
            <a:spLocks noChangeShapeType="1"/>
          </p:cNvSpPr>
          <p:nvPr/>
        </p:nvSpPr>
        <p:spPr bwMode="auto">
          <a:xfrm>
            <a:off x="2603897" y="2361010"/>
            <a:ext cx="360759" cy="119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8" name="Rectangle 16">
            <a:extLst>
              <a:ext uri="{FF2B5EF4-FFF2-40B4-BE49-F238E27FC236}">
                <a16:creationId xmlns:a16="http://schemas.microsoft.com/office/drawing/2014/main" id="{97024616-B288-4BAE-816A-9173C4287A59}"/>
              </a:ext>
            </a:extLst>
          </p:cNvPr>
          <p:cNvSpPr>
            <a:spLocks noChangeArrowheads="1"/>
          </p:cNvSpPr>
          <p:nvPr/>
        </p:nvSpPr>
        <p:spPr bwMode="auto">
          <a:xfrm>
            <a:off x="2065641" y="2104073"/>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1: </a:t>
            </a:r>
            <a:r>
              <a:rPr lang="en-US" altLang="en-US" sz="900" b="0" dirty="0" err="1">
                <a:latin typeface="Arial" panose="020B0604020202020204" pitchFamily="34" charset="0"/>
              </a:rPr>
              <a:t>checkAppointmentBill</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9" name="Line 17">
            <a:extLst>
              <a:ext uri="{FF2B5EF4-FFF2-40B4-BE49-F238E27FC236}">
                <a16:creationId xmlns:a16="http://schemas.microsoft.com/office/drawing/2014/main" id="{5ECDFB34-E726-332D-A700-612632C73655}"/>
              </a:ext>
            </a:extLst>
          </p:cNvPr>
          <p:cNvSpPr>
            <a:spLocks noChangeShapeType="1"/>
          </p:cNvSpPr>
          <p:nvPr/>
        </p:nvSpPr>
        <p:spPr bwMode="auto">
          <a:xfrm>
            <a:off x="4316017" y="3073004"/>
            <a:ext cx="1190" cy="398859"/>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0" name="Rectangle 18">
            <a:extLst>
              <a:ext uri="{FF2B5EF4-FFF2-40B4-BE49-F238E27FC236}">
                <a16:creationId xmlns:a16="http://schemas.microsoft.com/office/drawing/2014/main" id="{6CFF7BA2-F6EB-DEFB-1A53-C9DA2B821FDA}"/>
              </a:ext>
            </a:extLst>
          </p:cNvPr>
          <p:cNvSpPr>
            <a:spLocks noChangeArrowheads="1"/>
          </p:cNvSpPr>
          <p:nvPr/>
        </p:nvSpPr>
        <p:spPr bwMode="auto">
          <a:xfrm>
            <a:off x="3383931" y="2908891"/>
            <a:ext cx="11862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2: </a:t>
            </a:r>
            <a:r>
              <a:rPr lang="en-US" altLang="en-US" sz="900" b="0" dirty="0" err="1">
                <a:latin typeface="Arial" panose="020B0604020202020204" pitchFamily="34" charset="0"/>
              </a:rPr>
              <a:t>getTreatmentPrice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71" name="Line 19">
            <a:extLst>
              <a:ext uri="{FF2B5EF4-FFF2-40B4-BE49-F238E27FC236}">
                <a16:creationId xmlns:a16="http://schemas.microsoft.com/office/drawing/2014/main" id="{BA44DD21-213B-4967-5093-958E3278BCFE}"/>
              </a:ext>
            </a:extLst>
          </p:cNvPr>
          <p:cNvSpPr>
            <a:spLocks noChangeShapeType="1"/>
          </p:cNvSpPr>
          <p:nvPr/>
        </p:nvSpPr>
        <p:spPr bwMode="auto">
          <a:xfrm flipV="1">
            <a:off x="5316827" y="4128262"/>
            <a:ext cx="360759"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2" name="Rectangle 20">
            <a:extLst>
              <a:ext uri="{FF2B5EF4-FFF2-40B4-BE49-F238E27FC236}">
                <a16:creationId xmlns:a16="http://schemas.microsoft.com/office/drawing/2014/main" id="{ECABF5F8-D8E7-904C-8C2A-3FBA8515C438}"/>
              </a:ext>
            </a:extLst>
          </p:cNvPr>
          <p:cNvSpPr>
            <a:spLocks noChangeArrowheads="1"/>
          </p:cNvSpPr>
          <p:nvPr/>
        </p:nvSpPr>
        <p:spPr bwMode="auto">
          <a:xfrm>
            <a:off x="5145389" y="4300855"/>
            <a:ext cx="106439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3: </a:t>
            </a:r>
            <a:r>
              <a:rPr lang="en-US" altLang="en-US" sz="900" b="0" dirty="0" err="1">
                <a:latin typeface="Arial" panose="020B0604020202020204" pitchFamily="34" charset="0"/>
              </a:rPr>
              <a:t>getProductPrice</a:t>
            </a:r>
            <a:r>
              <a:rPr lang="en-US" altLang="en-US" sz="900" b="0" dirty="0">
                <a:latin typeface="Arial" panose="020B0604020202020204" pitchFamily="34" charset="0"/>
              </a:rPr>
              <a:t>()</a:t>
            </a:r>
            <a:endParaRPr lang="en-US" altLang="en-US" sz="750" b="0" dirty="0">
              <a:latin typeface="Arial" panose="020B0604020202020204" pitchFamily="34" charset="0"/>
            </a:endParaRPr>
          </a:p>
        </p:txBody>
      </p:sp>
      <p:sp>
        <p:nvSpPr>
          <p:cNvPr id="74777" name="Line 35">
            <a:extLst>
              <a:ext uri="{FF2B5EF4-FFF2-40B4-BE49-F238E27FC236}">
                <a16:creationId xmlns:a16="http://schemas.microsoft.com/office/drawing/2014/main" id="{4DCAAC0B-CDE4-FAB3-09CF-E4311E052796}"/>
              </a:ext>
            </a:extLst>
          </p:cNvPr>
          <p:cNvSpPr>
            <a:spLocks noChangeShapeType="1"/>
          </p:cNvSpPr>
          <p:nvPr/>
        </p:nvSpPr>
        <p:spPr bwMode="auto">
          <a:xfrm flipH="1">
            <a:off x="2121694" y="2471738"/>
            <a:ext cx="12787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8" name="Line 36">
            <a:extLst>
              <a:ext uri="{FF2B5EF4-FFF2-40B4-BE49-F238E27FC236}">
                <a16:creationId xmlns:a16="http://schemas.microsoft.com/office/drawing/2014/main" id="{19D046BB-9E42-FF39-89E4-A5B539BC0257}"/>
              </a:ext>
            </a:extLst>
          </p:cNvPr>
          <p:cNvSpPr>
            <a:spLocks noChangeShapeType="1"/>
          </p:cNvSpPr>
          <p:nvPr/>
        </p:nvSpPr>
        <p:spPr bwMode="auto">
          <a:xfrm>
            <a:off x="4814887" y="3917155"/>
            <a:ext cx="1725398" cy="115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9" name="Line 37">
            <a:extLst>
              <a:ext uri="{FF2B5EF4-FFF2-40B4-BE49-F238E27FC236}">
                <a16:creationId xmlns:a16="http://schemas.microsoft.com/office/drawing/2014/main" id="{1D41C518-F2A3-C800-CD8F-FD1D37086C55}"/>
              </a:ext>
            </a:extLst>
          </p:cNvPr>
          <p:cNvSpPr>
            <a:spLocks noChangeShapeType="1"/>
          </p:cNvSpPr>
          <p:nvPr/>
        </p:nvSpPr>
        <p:spPr bwMode="auto">
          <a:xfrm>
            <a:off x="4164806" y="2718197"/>
            <a:ext cx="0" cy="9655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2" name="Rectangle 4">
            <a:extLst>
              <a:ext uri="{FF2B5EF4-FFF2-40B4-BE49-F238E27FC236}">
                <a16:creationId xmlns:a16="http://schemas.microsoft.com/office/drawing/2014/main" id="{2128B0B1-7F9E-6282-03E9-6FD317CC3684}"/>
              </a:ext>
            </a:extLst>
          </p:cNvPr>
          <p:cNvSpPr>
            <a:spLocks noChangeArrowheads="1"/>
          </p:cNvSpPr>
          <p:nvPr/>
        </p:nvSpPr>
        <p:spPr bwMode="auto">
          <a:xfrm>
            <a:off x="584596" y="2303858"/>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3" name="Rectangle 5">
            <a:extLst>
              <a:ext uri="{FF2B5EF4-FFF2-40B4-BE49-F238E27FC236}">
                <a16:creationId xmlns:a16="http://schemas.microsoft.com/office/drawing/2014/main" id="{FEF12747-CEEB-88C4-A7D8-356125CEF817}"/>
              </a:ext>
            </a:extLst>
          </p:cNvPr>
          <p:cNvSpPr>
            <a:spLocks noChangeArrowheads="1"/>
          </p:cNvSpPr>
          <p:nvPr/>
        </p:nvSpPr>
        <p:spPr bwMode="auto">
          <a:xfrm>
            <a:off x="877676" y="2402488"/>
            <a:ext cx="45525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Patient</a:t>
            </a:r>
            <a:endParaRPr lang="en-US" altLang="en-US" sz="750" b="0" dirty="0">
              <a:latin typeface="Arial" panose="020B0604020202020204" pitchFamily="34" charset="0"/>
            </a:endParaRPr>
          </a:p>
        </p:txBody>
      </p:sp>
      <p:sp>
        <p:nvSpPr>
          <p:cNvPr id="4" name="Rectangle 6">
            <a:extLst>
              <a:ext uri="{FF2B5EF4-FFF2-40B4-BE49-F238E27FC236}">
                <a16:creationId xmlns:a16="http://schemas.microsoft.com/office/drawing/2014/main" id="{8FECD5A4-D580-8DF3-1DC8-ACDF4A85DE34}"/>
              </a:ext>
            </a:extLst>
          </p:cNvPr>
          <p:cNvSpPr>
            <a:spLocks noChangeArrowheads="1"/>
          </p:cNvSpPr>
          <p:nvPr/>
        </p:nvSpPr>
        <p:spPr bwMode="auto">
          <a:xfrm>
            <a:off x="6566649" y="3733238"/>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5" name="Rectangle 7">
            <a:extLst>
              <a:ext uri="{FF2B5EF4-FFF2-40B4-BE49-F238E27FC236}">
                <a16:creationId xmlns:a16="http://schemas.microsoft.com/office/drawing/2014/main" id="{7CE9099A-8BEC-8F4D-5A06-663BFB3DE970}"/>
              </a:ext>
            </a:extLst>
          </p:cNvPr>
          <p:cNvSpPr>
            <a:spLocks noChangeArrowheads="1"/>
          </p:cNvSpPr>
          <p:nvPr/>
        </p:nvSpPr>
        <p:spPr bwMode="auto">
          <a:xfrm>
            <a:off x="6778122" y="3826354"/>
            <a:ext cx="4937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Product</a:t>
            </a:r>
            <a:endParaRPr lang="en-US" altLang="en-US" sz="750" b="0" dirty="0">
              <a:latin typeface="Arial" panose="020B0604020202020204" pitchFamily="34" charset="0"/>
            </a:endParaRPr>
          </a:p>
        </p:txBody>
      </p:sp>
      <p:sp>
        <p:nvSpPr>
          <p:cNvPr id="6" name="Line 15">
            <a:extLst>
              <a:ext uri="{FF2B5EF4-FFF2-40B4-BE49-F238E27FC236}">
                <a16:creationId xmlns:a16="http://schemas.microsoft.com/office/drawing/2014/main" id="{7B8AFD82-BCF1-7421-902A-A3B9FCE56814}"/>
              </a:ext>
            </a:extLst>
          </p:cNvPr>
          <p:cNvSpPr>
            <a:spLocks noChangeShapeType="1"/>
          </p:cNvSpPr>
          <p:nvPr/>
        </p:nvSpPr>
        <p:spPr bwMode="auto">
          <a:xfrm flipH="1">
            <a:off x="2431330" y="2648989"/>
            <a:ext cx="345134"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Tree>
    <p:extLst>
      <p:ext uri="{BB962C8B-B14F-4D97-AF65-F5344CB8AC3E}">
        <p14:creationId xmlns:p14="http://schemas.microsoft.com/office/powerpoint/2010/main" val="13459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Why OO Design?</a:t>
            </a:r>
          </a:p>
        </p:txBody>
      </p:sp>
      <p:sp>
        <p:nvSpPr>
          <p:cNvPr id="24579" name="Content Placeholder 2"/>
          <p:cNvSpPr>
            <a:spLocks noGrp="1"/>
          </p:cNvSpPr>
          <p:nvPr>
            <p:ph idx="1"/>
          </p:nvPr>
        </p:nvSpPr>
        <p:spPr>
          <a:xfrm>
            <a:off x="960449" y="1111753"/>
            <a:ext cx="6999436" cy="3460246"/>
          </a:xfrm>
        </p:spPr>
        <p:txBody>
          <a:bodyPr/>
          <a:lstStyle/>
          <a:p>
            <a:pPr>
              <a:spcAft>
                <a:spcPts val="600"/>
              </a:spcAft>
            </a:pPr>
            <a:r>
              <a:rPr lang="en-GB" dirty="0">
                <a:ea typeface="ＭＳ Ｐゴシック" charset="-128"/>
                <a:cs typeface="ＭＳ Ｐゴシック" charset="-128"/>
              </a:rPr>
              <a:t>Organise</a:t>
            </a:r>
            <a:r>
              <a:rPr lang="en-US" dirty="0">
                <a:ea typeface="ＭＳ Ｐゴシック" charset="-128"/>
                <a:cs typeface="ＭＳ Ｐゴシック" charset="-128"/>
              </a:rPr>
              <a:t> ideas</a:t>
            </a:r>
          </a:p>
          <a:p>
            <a:pPr>
              <a:spcAft>
                <a:spcPts val="600"/>
              </a:spcAft>
            </a:pPr>
            <a:r>
              <a:rPr lang="en-US" dirty="0">
                <a:ea typeface="ＭＳ Ｐゴシック" charset="-128"/>
                <a:cs typeface="ＭＳ Ｐゴシック" charset="-128"/>
              </a:rPr>
              <a:t>Plan work</a:t>
            </a:r>
          </a:p>
          <a:p>
            <a:pPr>
              <a:spcAft>
                <a:spcPts val="600"/>
              </a:spcAft>
            </a:pPr>
            <a:r>
              <a:rPr lang="en-US" dirty="0">
                <a:ea typeface="ＭＳ Ｐゴシック" charset="-128"/>
                <a:cs typeface="ＭＳ Ｐゴシック" charset="-128"/>
              </a:rPr>
              <a:t>Build understanding of the system structure and behavior </a:t>
            </a:r>
          </a:p>
          <a:p>
            <a:pPr>
              <a:spcAft>
                <a:spcPts val="600"/>
              </a:spcAft>
            </a:pPr>
            <a:r>
              <a:rPr lang="en-US" dirty="0">
                <a:ea typeface="ＭＳ Ｐゴシック" charset="-128"/>
                <a:cs typeface="ＭＳ Ｐゴシック" charset="-128"/>
              </a:rPr>
              <a:t>Communicate with development team</a:t>
            </a:r>
          </a:p>
          <a:p>
            <a:pPr>
              <a:spcAft>
                <a:spcPts val="600"/>
              </a:spcAft>
            </a:pPr>
            <a:r>
              <a:rPr lang="en-US" dirty="0">
                <a:ea typeface="ＭＳ Ｐゴシック" charset="-128"/>
                <a:cs typeface="ＭＳ Ｐゴシック" charset="-128"/>
              </a:rPr>
              <a:t>Help (future) maintenance team to understand</a:t>
            </a:r>
          </a:p>
        </p:txBody>
      </p:sp>
    </p:spTree>
    <p:extLst>
      <p:ext uri="{BB962C8B-B14F-4D97-AF65-F5344CB8AC3E}">
        <p14:creationId xmlns:p14="http://schemas.microsoft.com/office/powerpoint/2010/main" val="428115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Sequence Diagrams</a:t>
            </a:r>
          </a:p>
        </p:txBody>
      </p:sp>
    </p:spTree>
    <p:extLst>
      <p:ext uri="{BB962C8B-B14F-4D97-AF65-F5344CB8AC3E}">
        <p14:creationId xmlns:p14="http://schemas.microsoft.com/office/powerpoint/2010/main" val="197829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C1D0-FC86-6A0F-42F5-44ECB71CE324}"/>
              </a:ext>
            </a:extLst>
          </p:cNvPr>
          <p:cNvSpPr>
            <a:spLocks noGrp="1"/>
          </p:cNvSpPr>
          <p:nvPr>
            <p:ph type="title"/>
          </p:nvPr>
        </p:nvSpPr>
        <p:spPr/>
        <p:txBody>
          <a:bodyPr/>
          <a:lstStyle/>
          <a:p>
            <a:r>
              <a:rPr lang="en-GB" dirty="0">
                <a:effectLst>
                  <a:outerShdw blurRad="38100" dist="38100" dir="2700000" algn="tl">
                    <a:srgbClr val="FFFFFF"/>
                  </a:outerShdw>
                </a:effectLst>
                <a:ea typeface="ＭＳ Ｐゴシック" charset="-128"/>
                <a:cs typeface="ＭＳ Ｐゴシック" charset="-128"/>
              </a:rPr>
              <a:t>Sequence Diagrams: Basic Elements</a:t>
            </a:r>
            <a:endParaRPr lang="en-GB" dirty="0"/>
          </a:p>
        </p:txBody>
      </p:sp>
      <p:pic>
        <p:nvPicPr>
          <p:cNvPr id="4" name="Picture 3">
            <a:extLst>
              <a:ext uri="{FF2B5EF4-FFF2-40B4-BE49-F238E27FC236}">
                <a16:creationId xmlns:a16="http://schemas.microsoft.com/office/drawing/2014/main" id="{62A78C0E-BA60-6169-C81B-BF22AC3DFDB0}"/>
              </a:ext>
            </a:extLst>
          </p:cNvPr>
          <p:cNvPicPr>
            <a:picLocks noChangeAspect="1"/>
          </p:cNvPicPr>
          <p:nvPr/>
        </p:nvPicPr>
        <p:blipFill>
          <a:blip r:embed="rId2"/>
          <a:stretch>
            <a:fillRect/>
          </a:stretch>
        </p:blipFill>
        <p:spPr>
          <a:xfrm>
            <a:off x="2896303" y="1017725"/>
            <a:ext cx="5133700" cy="3966950"/>
          </a:xfrm>
          <a:prstGeom prst="rect">
            <a:avLst/>
          </a:prstGeom>
        </p:spPr>
      </p:pic>
      <p:sp>
        <p:nvSpPr>
          <p:cNvPr id="5" name="Rectangle 3">
            <a:extLst>
              <a:ext uri="{FF2B5EF4-FFF2-40B4-BE49-F238E27FC236}">
                <a16:creationId xmlns:a16="http://schemas.microsoft.com/office/drawing/2014/main" id="{3EB55329-C86B-048D-0399-CE4A86CC74EC}"/>
              </a:ext>
            </a:extLst>
          </p:cNvPr>
          <p:cNvSpPr txBox="1">
            <a:spLocks noChangeArrowheads="1"/>
          </p:cNvSpPr>
          <p:nvPr/>
        </p:nvSpPr>
        <p:spPr>
          <a:xfrm>
            <a:off x="311700" y="1685518"/>
            <a:ext cx="2436471" cy="2870983"/>
          </a:xfrm>
          <a:prstGeom prst="rect">
            <a:avLst/>
          </a:prstGeom>
          <a:noFill/>
        </p:spPr>
        <p:txBody>
          <a:bodyPr spcFirstLastPara="1" wrap="square" lIns="67865" tIns="33338" rIns="67865" bIns="33338"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A set of participants arranged in time sequence </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Good for real-time specifications and complex scenarios</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p:txBody>
      </p:sp>
    </p:spTree>
    <p:extLst>
      <p:ext uri="{BB962C8B-B14F-4D97-AF65-F5344CB8AC3E}">
        <p14:creationId xmlns:p14="http://schemas.microsoft.com/office/powerpoint/2010/main" val="135190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C1144A-6DB3-2065-E4BA-104CE8BB81EC}"/>
              </a:ext>
            </a:extLst>
          </p:cNvPr>
          <p:cNvPicPr>
            <a:picLocks noChangeAspect="1"/>
          </p:cNvPicPr>
          <p:nvPr/>
        </p:nvPicPr>
        <p:blipFill>
          <a:blip r:embed="rId3"/>
          <a:stretch>
            <a:fillRect/>
          </a:stretch>
        </p:blipFill>
        <p:spPr>
          <a:xfrm>
            <a:off x="3211884" y="762120"/>
            <a:ext cx="5133700" cy="3966950"/>
          </a:xfrm>
          <a:prstGeom prst="rect">
            <a:avLst/>
          </a:prstGeom>
          <a:solidFill>
            <a:schemeClr val="bg1"/>
          </a:solidFill>
        </p:spPr>
      </p:pic>
      <p:sp>
        <p:nvSpPr>
          <p:cNvPr id="687106" name="Rectangle 2">
            <a:extLst>
              <a:ext uri="{FF2B5EF4-FFF2-40B4-BE49-F238E27FC236}">
                <a16:creationId xmlns:a16="http://schemas.microsoft.com/office/drawing/2014/main" id="{8F9E7168-0E88-173F-6F73-E6372E6B25CB}"/>
              </a:ext>
            </a:extLst>
          </p:cNvPr>
          <p:cNvSpPr>
            <a:spLocks noGrp="1" noChangeArrowheads="1"/>
          </p:cNvSpPr>
          <p:nvPr>
            <p:ph type="title" idx="4294967295"/>
          </p:nvPr>
        </p:nvSpPr>
        <p:spPr>
          <a:xfrm>
            <a:off x="311700" y="149772"/>
            <a:ext cx="8520600" cy="572700"/>
          </a:xfrm>
        </p:spPr>
        <p:txBody>
          <a:bodyPr/>
          <a:lstStyle/>
          <a:p>
            <a:pPr eaLnBrk="1" hangingPunct="1">
              <a:defRPr/>
            </a:pPr>
            <a:r>
              <a:rPr lang="en-GB" dirty="0">
                <a:effectLst>
                  <a:outerShdw blurRad="38100" dist="38100" dir="2700000" algn="tl">
                    <a:srgbClr val="FFFFFF"/>
                  </a:outerShdw>
                </a:effectLst>
                <a:ea typeface="ＭＳ Ｐゴシック" charset="-128"/>
                <a:cs typeface="ＭＳ Ｐゴシック" charset="-128"/>
              </a:rPr>
              <a:t>Sequence Diagrams: Basic Elements</a:t>
            </a:r>
          </a:p>
        </p:txBody>
      </p:sp>
      <p:sp>
        <p:nvSpPr>
          <p:cNvPr id="687129" name="AutoShape 25">
            <a:extLst>
              <a:ext uri="{FF2B5EF4-FFF2-40B4-BE49-F238E27FC236}">
                <a16:creationId xmlns:a16="http://schemas.microsoft.com/office/drawing/2014/main" id="{994B4C9A-AB77-D6D5-BD73-54874BBF9E0D}"/>
              </a:ext>
            </a:extLst>
          </p:cNvPr>
          <p:cNvSpPr>
            <a:spLocks/>
          </p:cNvSpPr>
          <p:nvPr/>
        </p:nvSpPr>
        <p:spPr bwMode="auto">
          <a:xfrm flipH="1">
            <a:off x="614372" y="921624"/>
            <a:ext cx="1685301" cy="736837"/>
          </a:xfrm>
          <a:prstGeom prst="borderCallout2">
            <a:avLst>
              <a:gd name="adj1" fmla="val 48436"/>
              <a:gd name="adj2" fmla="val -911"/>
              <a:gd name="adj3" fmla="val 14782"/>
              <a:gd name="adj4" fmla="val -12046"/>
              <a:gd name="adj5" fmla="val 10629"/>
              <a:gd name="adj6" fmla="val -44777"/>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a:solidFill>
                  <a:srgbClr val="000000"/>
                </a:solidFill>
                <a:latin typeface="Trebuchet MS" panose="020B0703020202090204" pitchFamily="34" charset="0"/>
              </a:rPr>
              <a:t>Who </a:t>
            </a:r>
            <a:r>
              <a:rPr lang="de-DE" altLang="en-US" sz="1100" b="0" dirty="0" err="1">
                <a:solidFill>
                  <a:srgbClr val="000000"/>
                </a:solidFill>
                <a:latin typeface="Trebuchet MS" panose="020B0703020202090204" pitchFamily="34" charset="0"/>
              </a:rPr>
              <a:t>participates</a:t>
            </a:r>
            <a:r>
              <a:rPr lang="de-DE" altLang="en-US" sz="1100" b="0" dirty="0">
                <a:solidFill>
                  <a:srgbClr val="000000"/>
                </a:solidFill>
                <a:latin typeface="Trebuchet MS" panose="020B0703020202090204" pitchFamily="34" charset="0"/>
              </a:rPr>
              <a:t> in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interaction</a:t>
            </a:r>
            <a:r>
              <a:rPr lang="de-DE" altLang="en-US" sz="1100" b="0" dirty="0">
                <a:solidFill>
                  <a:srgbClr val="000000"/>
                </a:solidFill>
                <a:latin typeface="Trebuchet MS" panose="020B0703020202090204" pitchFamily="34" charset="0"/>
              </a:rPr>
              <a:t>?</a:t>
            </a:r>
            <a:br>
              <a:rPr lang="de-DE" altLang="en-US" sz="1100" b="0" dirty="0">
                <a:solidFill>
                  <a:srgbClr val="000000"/>
                </a:solidFill>
                <a:latin typeface="Trebuchet MS" panose="020B0703020202090204" pitchFamily="34" charset="0"/>
              </a:rPr>
            </a:br>
            <a:r>
              <a:rPr lang="de-DE" altLang="en-US" sz="1100" dirty="0">
                <a:solidFill>
                  <a:srgbClr val="000000"/>
                </a:solidFill>
                <a:latin typeface="Trebuchet MS" panose="020B0703020202090204" pitchFamily="34" charset="0"/>
              </a:rPr>
              <a:t>Actors</a:t>
            </a:r>
            <a:r>
              <a:rPr lang="de-DE" altLang="en-US" sz="1100" b="0" dirty="0">
                <a:solidFill>
                  <a:srgbClr val="000000"/>
                </a:solidFill>
                <a:latin typeface="Trebuchet MS" panose="020B0703020202090204" pitchFamily="34" charset="0"/>
              </a:rPr>
              <a:t> and </a:t>
            </a:r>
            <a:r>
              <a:rPr lang="de-DE" altLang="en-US" sz="1100" dirty="0">
                <a:solidFill>
                  <a:srgbClr val="000000"/>
                </a:solidFill>
                <a:latin typeface="Trebuchet MS" panose="020B0703020202090204" pitchFamily="34" charset="0"/>
              </a:rPr>
              <a:t>Objects</a:t>
            </a:r>
          </a:p>
        </p:txBody>
      </p:sp>
      <p:sp>
        <p:nvSpPr>
          <p:cNvPr id="687130" name="AutoShape 26">
            <a:extLst>
              <a:ext uri="{FF2B5EF4-FFF2-40B4-BE49-F238E27FC236}">
                <a16:creationId xmlns:a16="http://schemas.microsoft.com/office/drawing/2014/main" id="{7D5F2328-27D9-6C5B-2D98-F5910219E197}"/>
              </a:ext>
            </a:extLst>
          </p:cNvPr>
          <p:cNvSpPr>
            <a:spLocks noChangeArrowheads="1"/>
          </p:cNvSpPr>
          <p:nvPr/>
        </p:nvSpPr>
        <p:spPr bwMode="auto">
          <a:xfrm>
            <a:off x="1562854" y="2444353"/>
            <a:ext cx="189309" cy="1837134"/>
          </a:xfrm>
          <a:prstGeom prst="downArrow">
            <a:avLst>
              <a:gd name="adj1" fmla="val 50000"/>
              <a:gd name="adj2" fmla="val 242610"/>
            </a:avLst>
          </a:prstGeom>
          <a:gradFill rotWithShape="1">
            <a:gsLst>
              <a:gs pos="0">
                <a:srgbClr val="F1B9B9"/>
              </a:gs>
              <a:gs pos="100000">
                <a:srgbClr val="CC0000"/>
              </a:gs>
            </a:gsLst>
            <a:lin ang="5400000" scaled="1"/>
          </a:gra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wrap="none"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buSzTx/>
              <a:buFontTx/>
              <a:buNone/>
            </a:pPr>
            <a:endParaRPr lang="en-US" altLang="en-US" sz="1650" b="0">
              <a:solidFill>
                <a:srgbClr val="000000"/>
              </a:solidFill>
              <a:latin typeface="Verdana" panose="020B0604030504040204" pitchFamily="34" charset="0"/>
            </a:endParaRPr>
          </a:p>
        </p:txBody>
      </p:sp>
      <p:sp>
        <p:nvSpPr>
          <p:cNvPr id="687131" name="AutoShape 27">
            <a:extLst>
              <a:ext uri="{FF2B5EF4-FFF2-40B4-BE49-F238E27FC236}">
                <a16:creationId xmlns:a16="http://schemas.microsoft.com/office/drawing/2014/main" id="{A4DE33C2-DF74-19A3-3F53-5338AEC2B8C5}"/>
              </a:ext>
            </a:extLst>
          </p:cNvPr>
          <p:cNvSpPr>
            <a:spLocks/>
          </p:cNvSpPr>
          <p:nvPr/>
        </p:nvSpPr>
        <p:spPr bwMode="auto">
          <a:xfrm>
            <a:off x="192512" y="3038122"/>
            <a:ext cx="970575" cy="736836"/>
          </a:xfrm>
          <a:prstGeom prst="borderCallout2">
            <a:avLst>
              <a:gd name="adj1" fmla="val 14782"/>
              <a:gd name="adj2" fmla="val 106505"/>
              <a:gd name="adj3" fmla="val 14782"/>
              <a:gd name="adj4" fmla="val 114634"/>
              <a:gd name="adj5" fmla="val 43051"/>
              <a:gd name="adj6" fmla="val 147139"/>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err="1">
                <a:solidFill>
                  <a:srgbClr val="000000"/>
                </a:solidFill>
                <a:latin typeface="Trebuchet MS" panose="020B0703020202090204" pitchFamily="34" charset="0"/>
              </a:rPr>
              <a:t>Vertical</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axis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flow</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time</a:t>
            </a:r>
          </a:p>
        </p:txBody>
      </p:sp>
      <p:sp>
        <p:nvSpPr>
          <p:cNvPr id="687132" name="AutoShape 28">
            <a:extLst>
              <a:ext uri="{FF2B5EF4-FFF2-40B4-BE49-F238E27FC236}">
                <a16:creationId xmlns:a16="http://schemas.microsoft.com/office/drawing/2014/main" id="{4A7A3390-E52B-0EAA-C8D6-6641D8C2DCDB}"/>
              </a:ext>
            </a:extLst>
          </p:cNvPr>
          <p:cNvSpPr>
            <a:spLocks/>
          </p:cNvSpPr>
          <p:nvPr/>
        </p:nvSpPr>
        <p:spPr bwMode="auto">
          <a:xfrm>
            <a:off x="3812584" y="1922840"/>
            <a:ext cx="1263112" cy="1747777"/>
          </a:xfrm>
          <a:prstGeom prst="borderCallout2">
            <a:avLst>
              <a:gd name="adj1" fmla="val -930"/>
              <a:gd name="adj2" fmla="val 57854"/>
              <a:gd name="adj3" fmla="val -487"/>
              <a:gd name="adj4" fmla="val 60308"/>
              <a:gd name="adj5" fmla="val -14321"/>
              <a:gd name="adj6" fmla="val 36995"/>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Message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to</a:t>
            </a:r>
            <a:r>
              <a:rPr lang="de-DE" altLang="en-US" sz="1100" b="0" dirty="0">
                <a:solidFill>
                  <a:srgbClr val="000000"/>
                </a:solidFill>
                <a:latin typeface="Trebuchet MS" panose="020B0703020202090204" pitchFamily="34" charset="0"/>
              </a:rPr>
              <a:t> / </a:t>
            </a:r>
            <a:r>
              <a:rPr lang="de-DE" altLang="en-US" sz="1100" b="0" dirty="0" err="1">
                <a:solidFill>
                  <a:srgbClr val="000000"/>
                </a:solidFill>
                <a:latin typeface="Trebuchet MS" panose="020B0703020202090204" pitchFamily="34" charset="0"/>
              </a:rPr>
              <a:t>invocation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other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r>
              <a:rPr lang="de-DE" altLang="en-US" sz="1100" b="0" dirty="0">
                <a:solidFill>
                  <a:srgbClr val="000000"/>
                </a:solidFill>
                <a:latin typeface="Trebuchet MS" panose="020B0703020202090204" pitchFamily="34" charset="0"/>
              </a:rPr>
              <a:t>  </a:t>
            </a: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name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request</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made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instantiated</a:t>
            </a:r>
            <a:r>
              <a:rPr lang="de-DE" altLang="en-US" sz="1100" b="0" dirty="0">
                <a:solidFill>
                  <a:srgbClr val="000000"/>
                </a:solidFill>
                <a:latin typeface="Trebuchet MS" panose="020B0703020202090204" pitchFamily="34" charset="0"/>
              </a:rPr>
              <a:t> </a:t>
            </a:r>
            <a:br>
              <a:rPr lang="de-DE" altLang="en-US" sz="1100" b="0" dirty="0">
                <a:solidFill>
                  <a:srgbClr val="000000"/>
                </a:solidFill>
                <a:latin typeface="Trebuchet MS" panose="020B0703020202090204" pitchFamily="34" charset="0"/>
              </a:rPr>
            </a:b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parameters</a:t>
            </a:r>
            <a:endParaRPr lang="de-DE" altLang="en-US" sz="1100" b="0" dirty="0">
              <a:solidFill>
                <a:srgbClr val="000000"/>
              </a:solidFill>
              <a:latin typeface="Trebuchet MS" panose="020B0703020202090204" pitchFamily="34" charset="0"/>
            </a:endParaRPr>
          </a:p>
        </p:txBody>
      </p:sp>
      <p:sp>
        <p:nvSpPr>
          <p:cNvPr id="687134" name="AutoShape 30">
            <a:extLst>
              <a:ext uri="{FF2B5EF4-FFF2-40B4-BE49-F238E27FC236}">
                <a16:creationId xmlns:a16="http://schemas.microsoft.com/office/drawing/2014/main" id="{2B48C50E-412E-BB4F-DC39-8B964F2BD885}"/>
              </a:ext>
            </a:extLst>
          </p:cNvPr>
          <p:cNvSpPr>
            <a:spLocks/>
          </p:cNvSpPr>
          <p:nvPr/>
        </p:nvSpPr>
        <p:spPr bwMode="auto">
          <a:xfrm>
            <a:off x="1989289" y="3774958"/>
            <a:ext cx="1350169" cy="954112"/>
          </a:xfrm>
          <a:prstGeom prst="borderCallout2">
            <a:avLst>
              <a:gd name="adj1" fmla="val 48466"/>
              <a:gd name="adj2" fmla="val 100213"/>
              <a:gd name="adj3" fmla="val 40397"/>
              <a:gd name="adj4" fmla="val 142570"/>
              <a:gd name="adj5" fmla="val 21698"/>
              <a:gd name="adj6" fmla="val 168856"/>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messages</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value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be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empty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void</a:t>
            </a:r>
            <a:r>
              <a:rPr lang="de-DE" altLang="en-US" sz="1100" b="0" dirty="0">
                <a:solidFill>
                  <a:srgbClr val="000000"/>
                </a:solidFill>
                <a:latin typeface="Trebuchet MS" panose="020B0703020202090204" pitchFamily="34" charset="0"/>
              </a:rPr>
              <a:t>)</a:t>
            </a:r>
          </a:p>
        </p:txBody>
      </p:sp>
      <p:sp>
        <p:nvSpPr>
          <p:cNvPr id="687135" name="AutoShape 31">
            <a:extLst>
              <a:ext uri="{FF2B5EF4-FFF2-40B4-BE49-F238E27FC236}">
                <a16:creationId xmlns:a16="http://schemas.microsoft.com/office/drawing/2014/main" id="{01603987-5B24-5783-2BEA-7DE442746A27}"/>
              </a:ext>
            </a:extLst>
          </p:cNvPr>
          <p:cNvSpPr>
            <a:spLocks/>
          </p:cNvSpPr>
          <p:nvPr/>
        </p:nvSpPr>
        <p:spPr bwMode="auto">
          <a:xfrm>
            <a:off x="7548410" y="2547586"/>
            <a:ext cx="1397621" cy="858954"/>
          </a:xfrm>
          <a:prstGeom prst="borderCallout2">
            <a:avLst>
              <a:gd name="adj1" fmla="val 14431"/>
              <a:gd name="adj2" fmla="val -6227"/>
              <a:gd name="adj3" fmla="val 14431"/>
              <a:gd name="adj4" fmla="val -16991"/>
              <a:gd name="adj5" fmla="val 45311"/>
              <a:gd name="adj6" fmla="val -63499"/>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Life </a:t>
            </a:r>
            <a:r>
              <a:rPr lang="de-DE" altLang="en-US" sz="1100" dirty="0" err="1">
                <a:solidFill>
                  <a:srgbClr val="000000"/>
                </a:solidFill>
                <a:latin typeface="Trebuchet MS" panose="020B0703020202090204" pitchFamily="34" charset="0"/>
              </a:rPr>
              <a:t>line</a:t>
            </a:r>
            <a:br>
              <a:rPr lang="de-DE" altLang="en-US" sz="1100" dirty="0">
                <a:solidFill>
                  <a:srgbClr val="000000"/>
                </a:solidFill>
                <a:latin typeface="Trebuchet MS" panose="020B0703020202090204" pitchFamily="34" charset="0"/>
              </a:rPr>
            </a:b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existence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endParaRPr lang="de-DE" altLang="en-US" sz="1100" b="0" dirty="0">
              <a:solidFill>
                <a:srgbClr val="000000"/>
              </a:solidFill>
              <a:latin typeface="Trebuchet MS" panose="020B0703020202090204" pitchFamily="34" charset="0"/>
            </a:endParaRPr>
          </a:p>
        </p:txBody>
      </p:sp>
      <p:grpSp>
        <p:nvGrpSpPr>
          <p:cNvPr id="6" name="Group 5">
            <a:extLst>
              <a:ext uri="{FF2B5EF4-FFF2-40B4-BE49-F238E27FC236}">
                <a16:creationId xmlns:a16="http://schemas.microsoft.com/office/drawing/2014/main" id="{AC952E7D-08BD-6B3A-2D26-B63213B0DFF0}"/>
              </a:ext>
            </a:extLst>
          </p:cNvPr>
          <p:cNvGrpSpPr/>
          <p:nvPr/>
        </p:nvGrpSpPr>
        <p:grpSpPr>
          <a:xfrm>
            <a:off x="7154712" y="3583389"/>
            <a:ext cx="1791320" cy="858954"/>
            <a:chOff x="7154712" y="3583389"/>
            <a:chExt cx="1791320" cy="858954"/>
          </a:xfrm>
        </p:grpSpPr>
        <p:sp>
          <p:nvSpPr>
            <p:cNvPr id="3" name="AutoShape 31">
              <a:extLst>
                <a:ext uri="{FF2B5EF4-FFF2-40B4-BE49-F238E27FC236}">
                  <a16:creationId xmlns:a16="http://schemas.microsoft.com/office/drawing/2014/main" id="{546D74FD-B650-8728-75D4-5E9635528F6C}"/>
                </a:ext>
              </a:extLst>
            </p:cNvPr>
            <p:cNvSpPr>
              <a:spLocks/>
            </p:cNvSpPr>
            <p:nvPr/>
          </p:nvSpPr>
          <p:spPr bwMode="auto">
            <a:xfrm>
              <a:off x="7154712" y="3583389"/>
              <a:ext cx="1791320" cy="858954"/>
            </a:xfrm>
            <a:prstGeom prst="borderCallout2">
              <a:avLst>
                <a:gd name="adj1" fmla="val 14431"/>
                <a:gd name="adj2" fmla="val -6227"/>
                <a:gd name="adj3" fmla="val 14431"/>
                <a:gd name="adj4" fmla="val -16991"/>
                <a:gd name="adj5" fmla="val -102643"/>
                <a:gd name="adj6" fmla="val -100093"/>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pPr>
              <a:r>
                <a:rPr lang="de-DE" altLang="en-US" sz="1100" dirty="0">
                  <a:solidFill>
                    <a:srgbClr val="000000"/>
                  </a:solidFill>
                  <a:latin typeface="Trebuchet MS" panose="020B0703020202090204" pitchFamily="34" charset="0"/>
                </a:rPr>
                <a:t>Message </a:t>
              </a:r>
              <a:r>
                <a:rPr lang="de-DE" altLang="en-US" sz="1100" dirty="0" err="1">
                  <a:solidFill>
                    <a:srgbClr val="000000"/>
                  </a:solidFill>
                  <a:latin typeface="Trebuchet MS" panose="020B0703020202090204" pitchFamily="34" charset="0"/>
                </a:rPr>
                <a:t>passing</a:t>
              </a:r>
              <a:r>
                <a:rPr lang="de-DE" altLang="en-US" sz="110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synchronous</a:t>
              </a:r>
              <a:r>
                <a:rPr lang="de-DE" altLang="en-US" sz="1100" b="0" dirty="0">
                  <a:solidFill>
                    <a:srgbClr val="000000"/>
                  </a:solidFill>
                  <a:latin typeface="Trebuchet MS" panose="020B0703020202090204" pitchFamily="34" charset="0"/>
                </a:rPr>
                <a:t> </a:t>
              </a:r>
            </a:p>
            <a:p>
              <a:pPr eaLnBrk="1" hangingPunct="1">
                <a:spcBef>
                  <a:spcPct val="0"/>
                </a:spcBef>
                <a:buClrTx/>
              </a:pPr>
              <a:r>
                <a:rPr lang="de-DE" altLang="en-US" sz="1100" b="0" dirty="0" err="1">
                  <a:solidFill>
                    <a:srgbClr val="000000"/>
                  </a:solidFill>
                  <a:latin typeface="Trebuchet MS" panose="020B0703020202090204" pitchFamily="34" charset="0"/>
                </a:rPr>
                <a:t>or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asynchronous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arrowhead</a:t>
              </a:r>
              <a:endParaRPr lang="de-DE" altLang="en-US" sz="1100" b="0" dirty="0">
                <a:solidFill>
                  <a:srgbClr val="000000"/>
                </a:solidFill>
                <a:latin typeface="Trebuchet MS" panose="020B0703020202090204" pitchFamily="34" charset="0"/>
              </a:endParaRPr>
            </a:p>
            <a:p>
              <a:pPr eaLnBrk="1" hangingPunct="1">
                <a:spcBef>
                  <a:spcPct val="0"/>
                </a:spcBef>
                <a:buClrTx/>
              </a:pPr>
              <a:endParaRPr lang="de-DE" altLang="en-US" sz="1100" dirty="0">
                <a:solidFill>
                  <a:srgbClr val="000000"/>
                </a:solidFill>
                <a:latin typeface="Trebuchet MS" panose="020B0703020202090204" pitchFamily="34" charset="0"/>
              </a:endParaRPr>
            </a:p>
          </p:txBody>
        </p:sp>
        <p:cxnSp>
          <p:nvCxnSpPr>
            <p:cNvPr id="4" name="Straight Arrow Connector 3">
              <a:extLst>
                <a:ext uri="{FF2B5EF4-FFF2-40B4-BE49-F238E27FC236}">
                  <a16:creationId xmlns:a16="http://schemas.microsoft.com/office/drawing/2014/main" id="{B966309B-B66E-67BB-4B4D-303F49F7C9CF}"/>
                </a:ext>
              </a:extLst>
            </p:cNvPr>
            <p:cNvCxnSpPr/>
            <p:nvPr/>
          </p:nvCxnSpPr>
          <p:spPr>
            <a:xfrm>
              <a:off x="8089862" y="3851329"/>
              <a:ext cx="511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4B5331F-02E5-0CF9-60AD-453E2477E511}"/>
                </a:ext>
              </a:extLst>
            </p:cNvPr>
            <p:cNvCxnSpPr/>
            <p:nvPr/>
          </p:nvCxnSpPr>
          <p:spPr>
            <a:xfrm>
              <a:off x="8345584" y="4088970"/>
              <a:ext cx="51144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370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87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68713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8713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871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6871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871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8713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87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68713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871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871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29" grpId="0" animBg="1"/>
      <p:bldP spid="687129" grpId="1" animBg="1"/>
      <p:bldP spid="687130" grpId="0" animBg="1"/>
      <p:bldP spid="687130" grpId="1" animBg="1"/>
      <p:bldP spid="687131" grpId="0" animBg="1"/>
      <p:bldP spid="687131" grpId="1" animBg="1"/>
      <p:bldP spid="687132" grpId="0" animBg="1"/>
      <p:bldP spid="687132" grpId="1" animBg="1"/>
      <p:bldP spid="687134" grpId="0" animBg="1"/>
      <p:bldP spid="687134" grpId="1" animBg="1"/>
      <p:bldP spid="687135" grpId="0" animBg="1"/>
      <p:bldP spid="687135" grpId="1"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3F81E9BB-B723-174F-3D87-8D10EBBE58ED}"/>
              </a:ext>
            </a:extLst>
          </p:cNvPr>
          <p:cNvSpPr>
            <a:spLocks noGrp="1" noChangeArrowheads="1"/>
          </p:cNvSpPr>
          <p:nvPr>
            <p:ph type="title" idx="4294967295"/>
          </p:nvPr>
        </p:nvSpPr>
        <p:spPr/>
        <p:txBody>
          <a:bodyPr/>
          <a:lstStyle/>
          <a:p>
            <a:pPr eaLnBrk="1" hangingPunct="1">
              <a:defRPr/>
            </a:pPr>
            <a:r>
              <a:rPr lang="en-GB">
                <a:effectLst>
                  <a:outerShdw blurRad="38100" dist="38100" dir="2700000" algn="tl">
                    <a:srgbClr val="FFFFFF"/>
                  </a:outerShdw>
                </a:effectLst>
                <a:ea typeface="ＭＳ Ｐゴシック" charset="-128"/>
                <a:cs typeface="ＭＳ Ｐゴシック" charset="-128"/>
              </a:rPr>
              <a:t>Method for Analysis Sequence Diagrams</a:t>
            </a:r>
          </a:p>
        </p:txBody>
      </p:sp>
      <p:sp>
        <p:nvSpPr>
          <p:cNvPr id="653315" name="Rectangle 3" descr="Rectangle: Click to edit Master text styles&#10;Second level&#10;Third level&#10;Fourth level&#10;Fifth level">
            <a:extLst>
              <a:ext uri="{FF2B5EF4-FFF2-40B4-BE49-F238E27FC236}">
                <a16:creationId xmlns:a16="http://schemas.microsoft.com/office/drawing/2014/main" id="{9843AE24-9972-6D73-932A-24C37427B5F3}"/>
              </a:ext>
            </a:extLst>
          </p:cNvPr>
          <p:cNvSpPr>
            <a:spLocks noGrp="1" noChangeArrowheads="1"/>
          </p:cNvSpPr>
          <p:nvPr>
            <p:ph type="body" idx="4294967295"/>
          </p:nvPr>
        </p:nvSpPr>
        <p:spPr/>
        <p:txBody>
          <a:bodyPr/>
          <a:lstStyle/>
          <a:p>
            <a:pPr marL="400050" indent="-400050"/>
            <a:r>
              <a:rPr lang="en-GB" altLang="en-US" sz="1500" dirty="0">
                <a:effectLst>
                  <a:outerShdw blurRad="38100" dist="38100" dir="2700000" algn="tl">
                    <a:srgbClr val="FFFFFF"/>
                  </a:outerShdw>
                </a:effectLst>
                <a:ea typeface="ＭＳ Ｐゴシック" panose="020B0600070205080204" pitchFamily="34" charset="-128"/>
              </a:rPr>
              <a:t>for each scenario (high-level sequence diagram)</a:t>
            </a: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decompose to show what happens to objects inside the system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objects and messages</a:t>
            </a:r>
            <a:endParaRPr lang="en-GB" altLang="en-US" sz="1500" dirty="0">
              <a:effectLst>
                <a:outerShdw blurRad="38100" dist="38100" dir="2700000" algn="tl">
                  <a:srgbClr val="FFFFFF"/>
                </a:outerShdw>
              </a:effectLst>
              <a:ea typeface="ＭＳ Ｐゴシック" panose="020B0600070205080204" pitchFamily="34" charset="-128"/>
            </a:endParaRP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Which tasks (operation) does the object perform?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label of message arrow</a:t>
            </a:r>
            <a:endParaRPr lang="en-GB" altLang="en-US" sz="1200" dirty="0">
              <a:effectLst>
                <a:outerShdw blurRad="38100" dist="38100" dir="2700000" algn="tl">
                  <a:srgbClr val="FFFFFF"/>
                </a:outerShdw>
              </a:effectLst>
              <a:ea typeface="ＭＳ Ｐゴシック" panose="020B0600070205080204" pitchFamily="34" charset="-128"/>
            </a:endParaRPr>
          </a:p>
          <a:p>
            <a:pPr marL="685800" lvl="1" indent="-342900">
              <a:lnSpc>
                <a:spcPct val="110000"/>
              </a:lnSpc>
            </a:pPr>
            <a:r>
              <a:rPr lang="en-GB" altLang="en-US" sz="1500" dirty="0">
                <a:effectLst>
                  <a:outerShdw blurRad="38100" dist="38100" dir="2700000" algn="tl">
                    <a:srgbClr val="FFFFFF"/>
                  </a:outerShdw>
                </a:effectLst>
                <a:ea typeface="ＭＳ Ｐゴシック" panose="020B0600070205080204" pitchFamily="34" charset="-128"/>
              </a:rPr>
              <a:t>Who is to trigger the next step?</a:t>
            </a:r>
          </a:p>
          <a:p>
            <a:pPr marL="971550" lvl="2" indent="-285750">
              <a:lnSpc>
                <a:spcPct val="110000"/>
              </a:lnSpc>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return message or pass on control flow</a:t>
            </a:r>
            <a:endParaRPr lang="en-GB" altLang="en-US" sz="1200" dirty="0">
              <a:effectLst>
                <a:outerShdw blurRad="38100" dist="38100" dir="2700000" algn="tl">
                  <a:srgbClr val="FFFFFF"/>
                </a:outerShdw>
              </a:effectLst>
              <a:ea typeface="ＭＳ Ｐゴシック"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DAB16F9-F6B4-CDDA-2D87-CB6D2D82724A}"/>
              </a:ext>
            </a:extLst>
          </p:cNvPr>
          <p:cNvSpPr>
            <a:spLocks noGrp="1" noChangeArrowheads="1"/>
          </p:cNvSpPr>
          <p:nvPr>
            <p:ph type="title" idx="4294967295"/>
          </p:nvPr>
        </p:nvSpPr>
        <p:spPr/>
        <p:txBody>
          <a:bodyPr/>
          <a:lstStyle/>
          <a:p>
            <a:pPr eaLnBrk="1" hangingPunct="1"/>
            <a:r>
              <a:rPr lang="en-GB" altLang="en-US">
                <a:ea typeface="ＭＳ Ｐゴシック" panose="020B0600070205080204" pitchFamily="34" charset="-128"/>
              </a:rPr>
              <a:t>Sequence Diagrams</a:t>
            </a:r>
          </a:p>
        </p:txBody>
      </p:sp>
      <p:sp>
        <p:nvSpPr>
          <p:cNvPr id="62467" name="Rectangle 3">
            <a:extLst>
              <a:ext uri="{FF2B5EF4-FFF2-40B4-BE49-F238E27FC236}">
                <a16:creationId xmlns:a16="http://schemas.microsoft.com/office/drawing/2014/main" id="{8C29FF59-26F4-F094-7CC8-B95F7B2C7143}"/>
              </a:ext>
            </a:extLst>
          </p:cNvPr>
          <p:cNvSpPr>
            <a:spLocks noGrp="1" noChangeArrowheads="1"/>
          </p:cNvSpPr>
          <p:nvPr>
            <p:ph type="body" idx="4294967295"/>
          </p:nvPr>
        </p:nvSpPr>
        <p:spPr/>
        <p:txBody>
          <a:bodyPr/>
          <a:lstStyle/>
          <a:p>
            <a:pPr eaLnBrk="1" hangingPunct="1"/>
            <a:r>
              <a:rPr lang="en-GB" altLang="en-US">
                <a:ea typeface="ＭＳ Ｐゴシック" panose="020B0600070205080204" pitchFamily="34" charset="-128"/>
              </a:rPr>
              <a:t>Sequence Diagrams can model simple sequential flow, branching, iteration, recursion and concurrency</a:t>
            </a:r>
          </a:p>
          <a:p>
            <a:pPr eaLnBrk="1" hangingPunct="1"/>
            <a:r>
              <a:rPr lang="en-GB" altLang="en-US">
                <a:ea typeface="ＭＳ Ｐゴシック" panose="020B0600070205080204" pitchFamily="34" charset="-128"/>
              </a:rPr>
              <a:t>They may specify different scenarios/runs</a:t>
            </a:r>
          </a:p>
          <a:p>
            <a:pPr lvl="1" eaLnBrk="1" hangingPunct="1"/>
            <a:r>
              <a:rPr lang="en-GB" altLang="en-US">
                <a:ea typeface="ＭＳ Ｐゴシック" panose="020B0600070205080204" pitchFamily="34" charset="-128"/>
              </a:rPr>
              <a:t>Primary</a:t>
            </a:r>
          </a:p>
          <a:p>
            <a:pPr lvl="1" eaLnBrk="1" hangingPunct="1"/>
            <a:r>
              <a:rPr lang="en-GB" altLang="en-US">
                <a:ea typeface="ＭＳ Ｐゴシック" panose="020B0600070205080204" pitchFamily="34" charset="-128"/>
              </a:rPr>
              <a:t>Variant</a:t>
            </a:r>
          </a:p>
          <a:p>
            <a:pPr lvl="1" eaLnBrk="1" hangingPunct="1"/>
            <a:r>
              <a:rPr lang="en-GB" altLang="en-US">
                <a:ea typeface="ＭＳ Ｐゴシック" panose="020B0600070205080204" pitchFamily="34" charset="-128"/>
              </a:rPr>
              <a:t>Exceptions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519C04F-84E9-122E-8A8A-D1AC6D60BA32}"/>
              </a:ext>
            </a:extLst>
          </p:cNvPr>
          <p:cNvSpPr>
            <a:spLocks noGrp="1"/>
          </p:cNvSpPr>
          <p:nvPr>
            <p:ph type="title"/>
          </p:nvPr>
        </p:nvSpPr>
        <p:spPr>
          <a:xfrm>
            <a:off x="311700" y="245260"/>
            <a:ext cx="8520600" cy="572700"/>
          </a:xfrm>
        </p:spPr>
        <p:txBody>
          <a:bodyPr/>
          <a:lstStyle/>
          <a:p>
            <a:pPr eaLnBrk="1" hangingPunct="1"/>
            <a:r>
              <a:rPr lang="en-US" altLang="en-US" dirty="0">
                <a:ea typeface="ＭＳ Ｐゴシック" panose="020B0600070205080204" pitchFamily="34" charset="-128"/>
              </a:rPr>
              <a:t>Interaction frames: alt</a:t>
            </a:r>
          </a:p>
        </p:txBody>
      </p:sp>
      <p:sp>
        <p:nvSpPr>
          <p:cNvPr id="68612" name="Rectangle 4">
            <a:extLst>
              <a:ext uri="{FF2B5EF4-FFF2-40B4-BE49-F238E27FC236}">
                <a16:creationId xmlns:a16="http://schemas.microsoft.com/office/drawing/2014/main" id="{73788C29-C2F5-8D0B-5936-34CE0CCC15AF}"/>
              </a:ext>
            </a:extLst>
          </p:cNvPr>
          <p:cNvSpPr>
            <a:spLocks noChangeArrowheads="1"/>
          </p:cNvSpPr>
          <p:nvPr/>
        </p:nvSpPr>
        <p:spPr bwMode="auto">
          <a:xfrm>
            <a:off x="2971800" y="4421981"/>
            <a:ext cx="4800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900" b="0">
                <a:latin typeface="Arial" panose="020B0604020202020204" pitchFamily="34" charset="0"/>
                <a:cs typeface="Arial" panose="020B0604020202020204" pitchFamily="34" charset="0"/>
              </a:rPr>
              <a:t>http://www.tracemodeler.com/articles/a_quick_introduction_to_uml_sequence_diagrams/</a:t>
            </a:r>
          </a:p>
        </p:txBody>
      </p:sp>
      <p:pic>
        <p:nvPicPr>
          <p:cNvPr id="68613" name="Picture 5">
            <a:extLst>
              <a:ext uri="{FF2B5EF4-FFF2-40B4-BE49-F238E27FC236}">
                <a16:creationId xmlns:a16="http://schemas.microsoft.com/office/drawing/2014/main" id="{A1DCB768-6BA4-D0D6-1E05-2170A2F305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2551" y="857250"/>
            <a:ext cx="6384131"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CCCDA66-04A8-2A61-8BD1-80D32507452A}"/>
              </a:ext>
            </a:extLst>
          </p:cNvPr>
          <p:cNvSpPr>
            <a:spLocks noGrp="1"/>
          </p:cNvSpPr>
          <p:nvPr>
            <p:ph type="title"/>
          </p:nvPr>
        </p:nvSpPr>
        <p:spPr>
          <a:xfrm>
            <a:off x="311700" y="251296"/>
            <a:ext cx="8520600" cy="572700"/>
          </a:xfrm>
        </p:spPr>
        <p:txBody>
          <a:bodyPr/>
          <a:lstStyle/>
          <a:p>
            <a:pPr eaLnBrk="1" hangingPunct="1"/>
            <a:r>
              <a:rPr lang="en-US" altLang="en-US" dirty="0">
                <a:ea typeface="ＭＳ Ｐゴシック" panose="020B0600070205080204" pitchFamily="34" charset="-128"/>
              </a:rPr>
              <a:t>Interaction frames: loop</a:t>
            </a:r>
          </a:p>
        </p:txBody>
      </p:sp>
      <p:pic>
        <p:nvPicPr>
          <p:cNvPr id="7" name="Picture 6">
            <a:extLst>
              <a:ext uri="{FF2B5EF4-FFF2-40B4-BE49-F238E27FC236}">
                <a16:creationId xmlns:a16="http://schemas.microsoft.com/office/drawing/2014/main" id="{6F69CE87-C2DD-25DB-6495-3616F8516460}"/>
              </a:ext>
            </a:extLst>
          </p:cNvPr>
          <p:cNvPicPr>
            <a:picLocks noChangeAspect="1"/>
          </p:cNvPicPr>
          <p:nvPr/>
        </p:nvPicPr>
        <p:blipFill>
          <a:blip r:embed="rId2"/>
          <a:stretch>
            <a:fillRect/>
          </a:stretch>
        </p:blipFill>
        <p:spPr>
          <a:xfrm>
            <a:off x="2847928" y="880322"/>
            <a:ext cx="5637394" cy="435616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Comparison: Communication and </a:t>
            </a:r>
            <a:br>
              <a:rPr lang="en-GB" sz="2800" dirty="0"/>
            </a:br>
            <a:r>
              <a:rPr lang="en-GB" sz="2800" dirty="0"/>
              <a:t>Sequence Diagrams</a:t>
            </a:r>
          </a:p>
        </p:txBody>
      </p:sp>
    </p:spTree>
    <p:extLst>
      <p:ext uri="{BB962C8B-B14F-4D97-AF65-F5344CB8AC3E}">
        <p14:creationId xmlns:p14="http://schemas.microsoft.com/office/powerpoint/2010/main" val="194504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7E9515-5FD9-F2AA-0E3A-7142E32A5169}"/>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Similarities</a:t>
            </a:r>
          </a:p>
        </p:txBody>
      </p:sp>
      <p:sp>
        <p:nvSpPr>
          <p:cNvPr id="76803" name="Rectangle 3">
            <a:extLst>
              <a:ext uri="{FF2B5EF4-FFF2-40B4-BE49-F238E27FC236}">
                <a16:creationId xmlns:a16="http://schemas.microsoft.com/office/drawing/2014/main" id="{D65D51E6-8EB3-46FF-1405-6D80397777D4}"/>
              </a:ext>
            </a:extLst>
          </p:cNvPr>
          <p:cNvSpPr>
            <a:spLocks noGrp="1" noChangeArrowheads="1"/>
          </p:cNvSpPr>
          <p:nvPr>
            <p:ph type="body" idx="1"/>
          </p:nvPr>
        </p:nvSpPr>
        <p:spPr>
          <a:xfrm>
            <a:off x="1289369" y="1152475"/>
            <a:ext cx="7203367" cy="3416400"/>
          </a:xfrm>
        </p:spPr>
        <p:txBody>
          <a:bodyPr/>
          <a:lstStyle/>
          <a:p>
            <a:pPr eaLnBrk="1" hangingPunct="1"/>
            <a:r>
              <a:rPr lang="en-US" altLang="en-US" dirty="0">
                <a:ea typeface="ＭＳ Ｐゴシック" panose="020B0600070205080204" pitchFamily="34" charset="-128"/>
              </a:rPr>
              <a:t>Semantically equivalent</a:t>
            </a:r>
          </a:p>
          <a:p>
            <a:pPr lvl="1" eaLnBrk="1" hangingPunct="1"/>
            <a:r>
              <a:rPr lang="en-US" altLang="en-US" dirty="0">
                <a:ea typeface="ＭＳ Ｐゴシック" panose="020B0600070205080204" pitchFamily="34" charset="-128"/>
              </a:rPr>
              <a:t>Can convert one diagram to the other without losing any information</a:t>
            </a:r>
          </a:p>
          <a:p>
            <a:pPr marL="584200" lvl="1" indent="0" eaLnBrk="1" hangingPunct="1">
              <a:buNone/>
            </a:pP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Model the dynamic aspects of a system</a:t>
            </a:r>
          </a:p>
          <a:p>
            <a:pPr eaLnBrk="1" hangingPunct="1"/>
            <a:r>
              <a:rPr lang="en-US" altLang="en-US" dirty="0">
                <a:ea typeface="ＭＳ Ｐゴシック" panose="020B0600070205080204" pitchFamily="34" charset="-128"/>
              </a:rPr>
              <a:t>Model a use-case scenario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76C0671-AEBE-AA7B-9A16-D16DC94A9E98}"/>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Differences</a:t>
            </a:r>
          </a:p>
        </p:txBody>
      </p:sp>
      <p:graphicFrame>
        <p:nvGraphicFramePr>
          <p:cNvPr id="898062" name="Group 14">
            <a:extLst>
              <a:ext uri="{FF2B5EF4-FFF2-40B4-BE49-F238E27FC236}">
                <a16:creationId xmlns:a16="http://schemas.microsoft.com/office/drawing/2014/main" id="{421B8FE2-18F1-6C71-012A-0F8A57F29DB4}"/>
              </a:ext>
            </a:extLst>
          </p:cNvPr>
          <p:cNvGraphicFramePr>
            <a:graphicFrameLocks noGrp="1"/>
          </p:cNvGraphicFramePr>
          <p:nvPr/>
        </p:nvGraphicFramePr>
        <p:xfrm>
          <a:off x="1600200" y="1214437"/>
          <a:ext cx="6172200" cy="2728913"/>
        </p:xfrm>
        <a:graphic>
          <a:graphicData uri="http://schemas.openxmlformats.org/drawingml/2006/table">
            <a:tbl>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317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Sequence diagrams</a:t>
                      </a:r>
                    </a:p>
                  </a:txBody>
                  <a:tcPr marL="82296" marR="82296" marT="41148" marB="411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Communication diagrams</a:t>
                      </a:r>
                    </a:p>
                  </a:txBody>
                  <a:tcPr marL="82296" marR="82296" marT="41148" marB="411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78">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Show the explicit sequence of messages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Show execution occurrence</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visualizing overall flow</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real-time specifications and for complex scenarios</a:t>
                      </a:r>
                    </a:p>
                  </a:txBody>
                  <a:tcPr marL="80963" marR="80963" marT="40481" marB="404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Show relationships in addition to interactions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visualizing patterns of communication</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visualizing all of the effects on a given object</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Easier to use for brainstorming sessions</a:t>
                      </a:r>
                    </a:p>
                  </a:txBody>
                  <a:tcPr marL="80963" marR="80963" marT="40481" marB="404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Class Diagrams</a:t>
            </a:r>
          </a:p>
        </p:txBody>
      </p:sp>
    </p:spTree>
    <p:extLst>
      <p:ext uri="{BB962C8B-B14F-4D97-AF65-F5344CB8AC3E}">
        <p14:creationId xmlns:p14="http://schemas.microsoft.com/office/powerpoint/2010/main" val="2067920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86E2C70-AFA0-1FFA-CFE5-2B5F06F06F4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Review</a:t>
            </a:r>
          </a:p>
        </p:txBody>
      </p:sp>
      <p:sp>
        <p:nvSpPr>
          <p:cNvPr id="58370" name="Rectangle 3">
            <a:extLst>
              <a:ext uri="{FF2B5EF4-FFF2-40B4-BE49-F238E27FC236}">
                <a16:creationId xmlns:a16="http://schemas.microsoft.com/office/drawing/2014/main" id="{CCE81BED-659D-DA12-A7B8-E628C2DECC9C}"/>
              </a:ext>
            </a:extLst>
          </p:cNvPr>
          <p:cNvSpPr>
            <a:spLocks noGrp="1" noChangeArrowheads="1"/>
          </p:cNvSpPr>
          <p:nvPr>
            <p:ph type="body" idx="1"/>
          </p:nvPr>
        </p:nvSpPr>
        <p:spPr>
          <a:xfrm>
            <a:off x="1600201" y="857250"/>
            <a:ext cx="4699397" cy="3600450"/>
          </a:xfrm>
        </p:spPr>
        <p:txBody>
          <a:bodyPr/>
          <a:lstStyle/>
          <a:p>
            <a:pPr eaLnBrk="1" hangingPunct="1"/>
            <a:r>
              <a:rPr lang="en-US" sz="1600" dirty="0">
                <a:ea typeface="ＭＳ Ｐゴシック" charset="-128"/>
                <a:cs typeface="ＭＳ Ｐゴシック" charset="-128"/>
              </a:rPr>
              <a:t>What does a class diagram represent?</a:t>
            </a:r>
          </a:p>
          <a:p>
            <a:pPr eaLnBrk="1" hangingPunct="1"/>
            <a:r>
              <a:rPr lang="en-US" sz="1600" dirty="0">
                <a:ea typeface="ＭＳ Ｐゴシック" charset="-128"/>
                <a:cs typeface="ＭＳ Ｐゴシック" charset="-128"/>
              </a:rPr>
              <a:t>Define association, aggregation, and generalization.</a:t>
            </a:r>
          </a:p>
          <a:p>
            <a:pPr eaLnBrk="1" hangingPunct="1"/>
            <a:r>
              <a:rPr lang="en-US" sz="1600" dirty="0">
                <a:ea typeface="ＭＳ Ｐゴシック" charset="-128"/>
                <a:cs typeface="ＭＳ Ｐゴシック" charset="-128"/>
              </a:rPr>
              <a:t>How do you find associations?</a:t>
            </a:r>
          </a:p>
          <a:p>
            <a:pPr eaLnBrk="1" hangingPunct="1"/>
            <a:r>
              <a:rPr lang="en-US" sz="1600" dirty="0">
                <a:ea typeface="ＭＳ Ｐゴシック" charset="-128"/>
                <a:cs typeface="ＭＳ Ｐゴシック" charset="-128"/>
              </a:rPr>
              <a:t>What information does multiplicity provide?</a:t>
            </a:r>
          </a:p>
          <a:p>
            <a:pPr eaLnBrk="1" hangingPunct="1"/>
            <a:endParaRPr lang="en-US" altLang="en-US" sz="1600" dirty="0">
              <a:ea typeface="ＭＳ Ｐゴシック" panose="020B0600070205080204" pitchFamily="34" charset="-128"/>
            </a:endParaRPr>
          </a:p>
          <a:p>
            <a:pPr eaLnBrk="1" hangingPunct="1"/>
            <a:r>
              <a:rPr lang="en-US" altLang="en-US" sz="1600" dirty="0">
                <a:ea typeface="ＭＳ Ｐゴシック" panose="020B0600070205080204" pitchFamily="34" charset="-128"/>
              </a:rPr>
              <a:t>What is the main purpose of a SD?</a:t>
            </a:r>
          </a:p>
          <a:p>
            <a:r>
              <a:rPr lang="en-US" altLang="en-US" sz="1600" dirty="0">
                <a:ea typeface="ＭＳ Ｐゴシック" panose="020B0600070205080204" pitchFamily="34" charset="-128"/>
              </a:rPr>
              <a:t>What are the main concepts in a SD?</a:t>
            </a:r>
          </a:p>
          <a:p>
            <a:pPr eaLnBrk="1" hangingPunct="1"/>
            <a:r>
              <a:rPr lang="en-US" altLang="en-US" sz="1600" dirty="0">
                <a:ea typeface="ＭＳ Ｐゴシック" panose="020B0600070205080204" pitchFamily="34" charset="-128"/>
              </a:rPr>
              <a:t>What are the communication diagrams?</a:t>
            </a:r>
          </a:p>
          <a:p>
            <a:pPr eaLnBrk="1" hangingPunct="1"/>
            <a:r>
              <a:rPr lang="en-US" altLang="en-US" sz="1600" dirty="0">
                <a:ea typeface="ＭＳ Ｐゴシック" panose="020B0600070205080204" pitchFamily="34" charset="-128"/>
              </a:rPr>
              <a:t>What is the difference between SD and communication diagrams?</a:t>
            </a:r>
          </a:p>
        </p:txBody>
      </p:sp>
      <p:pic>
        <p:nvPicPr>
          <p:cNvPr id="58371" name="Picture 4">
            <a:extLst>
              <a:ext uri="{FF2B5EF4-FFF2-40B4-BE49-F238E27FC236}">
                <a16:creationId xmlns:a16="http://schemas.microsoft.com/office/drawing/2014/main" id="{F90DE01A-1A75-76E0-07D3-A9165053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110" y="1046560"/>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9192" y="213890"/>
            <a:ext cx="8520600" cy="572700"/>
          </a:xfrm>
        </p:spPr>
        <p:txBody>
          <a:bodyPr/>
          <a:lstStyle/>
          <a:p>
            <a:pPr eaLnBrk="1" hangingPunct="1"/>
            <a:r>
              <a:rPr lang="en-US" dirty="0">
                <a:ea typeface="ＭＳ Ｐゴシック" charset="-128"/>
                <a:cs typeface="ＭＳ Ｐゴシック" charset="-128"/>
              </a:rPr>
              <a:t>What Is a Class Diagram?</a:t>
            </a:r>
          </a:p>
        </p:txBody>
      </p:sp>
      <p:sp>
        <p:nvSpPr>
          <p:cNvPr id="20483" name="Rectangle 3"/>
          <p:cNvSpPr>
            <a:spLocks noGrp="1" noChangeArrowheads="1"/>
          </p:cNvSpPr>
          <p:nvPr>
            <p:ph type="body" idx="1"/>
          </p:nvPr>
        </p:nvSpPr>
        <p:spPr>
          <a:xfrm>
            <a:off x="339085" y="886229"/>
            <a:ext cx="8520600" cy="3416400"/>
          </a:xfrm>
        </p:spPr>
        <p:txBody>
          <a:bodyPr/>
          <a:lstStyle/>
          <a:p>
            <a:pPr eaLnBrk="1" hangingPunct="1"/>
            <a:r>
              <a:rPr lang="en-US" dirty="0">
                <a:ea typeface="ＭＳ Ｐゴシック" charset="-128"/>
                <a:cs typeface="ＭＳ Ｐゴシック" charset="-128"/>
              </a:rPr>
              <a:t>Static view of a system</a:t>
            </a:r>
          </a:p>
        </p:txBody>
      </p:sp>
      <p:grpSp>
        <p:nvGrpSpPr>
          <p:cNvPr id="4" name="Group 3">
            <a:extLst>
              <a:ext uri="{FF2B5EF4-FFF2-40B4-BE49-F238E27FC236}">
                <a16:creationId xmlns:a16="http://schemas.microsoft.com/office/drawing/2014/main" id="{D9DEB7BD-A6FB-819F-AF55-14497296AA8B}"/>
              </a:ext>
            </a:extLst>
          </p:cNvPr>
          <p:cNvGrpSpPr/>
          <p:nvPr/>
        </p:nvGrpSpPr>
        <p:grpSpPr>
          <a:xfrm>
            <a:off x="2832848" y="750913"/>
            <a:ext cx="5936944" cy="4014258"/>
            <a:chOff x="2832848" y="750913"/>
            <a:chExt cx="5936944" cy="4014258"/>
          </a:xfrm>
        </p:grpSpPr>
        <p:pic>
          <p:nvPicPr>
            <p:cNvPr id="2" name="Picture 1">
              <a:extLst>
                <a:ext uri="{FF2B5EF4-FFF2-40B4-BE49-F238E27FC236}">
                  <a16:creationId xmlns:a16="http://schemas.microsoft.com/office/drawing/2014/main" id="{D96AF26A-88BF-2815-6789-92C2D994E0FD}"/>
                </a:ext>
              </a:extLst>
            </p:cNvPr>
            <p:cNvPicPr>
              <a:picLocks noChangeAspect="1"/>
            </p:cNvPicPr>
            <p:nvPr/>
          </p:nvPicPr>
          <p:blipFill>
            <a:blip r:embed="rId3"/>
            <a:stretch>
              <a:fillRect/>
            </a:stretch>
          </p:blipFill>
          <p:spPr>
            <a:xfrm>
              <a:off x="2832848" y="750913"/>
              <a:ext cx="5936944" cy="4014258"/>
            </a:xfrm>
            <a:prstGeom prst="rect">
              <a:avLst/>
            </a:prstGeom>
          </p:spPr>
        </p:pic>
        <p:sp>
          <p:nvSpPr>
            <p:cNvPr id="3" name="TextBox 2">
              <a:extLst>
                <a:ext uri="{FF2B5EF4-FFF2-40B4-BE49-F238E27FC236}">
                  <a16:creationId xmlns:a16="http://schemas.microsoft.com/office/drawing/2014/main" id="{7D2B5AAB-BCF7-B5B1-2106-7FA7C2A0DB3E}"/>
                </a:ext>
              </a:extLst>
            </p:cNvPr>
            <p:cNvSpPr txBox="1"/>
            <p:nvPr/>
          </p:nvSpPr>
          <p:spPr>
            <a:xfrm>
              <a:off x="3672714" y="3181507"/>
              <a:ext cx="544106" cy="128177"/>
            </a:xfrm>
            <a:prstGeom prst="rect">
              <a:avLst/>
            </a:prstGeom>
            <a:solidFill>
              <a:srgbClr val="F2F2CA"/>
            </a:solidFill>
          </p:spPr>
          <p:txBody>
            <a:bodyPr wrap="square" rtlCol="0">
              <a:spAutoFit/>
            </a:bodyPr>
            <a:lstStyle/>
            <a:p>
              <a:pPr>
                <a:lnSpc>
                  <a:spcPts val="80"/>
                </a:lnSpc>
              </a:pPr>
              <a:r>
                <a:rPr lang="en-GB" sz="800" dirty="0"/>
                <a:t>Patient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ea typeface="ＭＳ Ｐゴシック" charset="-128"/>
                <a:cs typeface="ＭＳ Ｐゴシック" charset="-128"/>
              </a:rPr>
              <a:t>Class Diagrams</a:t>
            </a:r>
          </a:p>
        </p:txBody>
      </p:sp>
      <p:sp>
        <p:nvSpPr>
          <p:cNvPr id="546819" name="Rectangle 3"/>
          <p:cNvSpPr>
            <a:spLocks noGrp="1" noChangeArrowheads="1"/>
          </p:cNvSpPr>
          <p:nvPr>
            <p:ph type="body" idx="1"/>
          </p:nvPr>
        </p:nvSpPr>
        <p:spPr>
          <a:xfrm>
            <a:off x="499959" y="927558"/>
            <a:ext cx="8084876" cy="3530142"/>
          </a:xfrm>
        </p:spPr>
        <p:txBody>
          <a:bodyPr/>
          <a:lstStyle/>
          <a:p>
            <a:pPr eaLnBrk="1" hangingPunct="1">
              <a:buFont typeface="Wingdings" charset="2"/>
              <a:buNone/>
            </a:pPr>
            <a:r>
              <a:rPr lang="en-GB" dirty="0">
                <a:ea typeface="ＭＳ Ｐゴシック" charset="-128"/>
                <a:cs typeface="ＭＳ Ｐゴシック" charset="-128"/>
              </a:rPr>
              <a:t>	Class </a:t>
            </a:r>
            <a:r>
              <a:rPr lang="de-DE" dirty="0" err="1">
                <a:ea typeface="ＭＳ Ｐゴシック" charset="-128"/>
                <a:cs typeface="ＭＳ Ｐゴシック" charset="-128"/>
              </a:rPr>
              <a:t>can</a:t>
            </a:r>
            <a:r>
              <a:rPr lang="de-DE" dirty="0">
                <a:ea typeface="ＭＳ Ｐゴシック" charset="-128"/>
                <a:cs typeface="ＭＳ Ｐゴシック" charset="-128"/>
              </a:rPr>
              <a:t> </a:t>
            </a:r>
            <a:r>
              <a:rPr lang="de-DE" dirty="0" err="1">
                <a:ea typeface="ＭＳ Ｐゴシック" charset="-128"/>
                <a:cs typeface="ＭＳ Ｐゴシック" charset="-128"/>
              </a:rPr>
              <a:t>be</a:t>
            </a:r>
            <a:r>
              <a:rPr lang="de-DE" dirty="0">
                <a:ea typeface="ＭＳ Ｐゴシック" charset="-128"/>
                <a:cs typeface="ＭＳ Ｐゴシック" charset="-128"/>
              </a:rPr>
              <a:t> </a:t>
            </a:r>
            <a:r>
              <a:rPr lang="de-DE" dirty="0" err="1">
                <a:ea typeface="ＭＳ Ｐゴシック" charset="-128"/>
                <a:cs typeface="ＭＳ Ｐゴシック" charset="-128"/>
              </a:rPr>
              <a:t>understood</a:t>
            </a:r>
            <a:r>
              <a:rPr lang="de-DE" dirty="0">
                <a:ea typeface="ＭＳ Ｐゴシック" charset="-128"/>
                <a:cs typeface="ＭＳ Ｐゴシック" charset="-128"/>
              </a:rPr>
              <a:t> </a:t>
            </a:r>
            <a:r>
              <a:rPr lang="de-DE" dirty="0" err="1">
                <a:ea typeface="ＭＳ Ｐゴシック" charset="-128"/>
                <a:cs typeface="ＭＳ Ｐゴシック" charset="-128"/>
              </a:rPr>
              <a:t>as</a:t>
            </a:r>
            <a:r>
              <a:rPr lang="de-DE" dirty="0">
                <a:ea typeface="ＭＳ Ｐゴシック" charset="-128"/>
                <a:cs typeface="ＭＳ Ｐゴシック" charset="-128"/>
              </a:rPr>
              <a:t> a </a:t>
            </a:r>
            <a:r>
              <a:rPr lang="de-DE" dirty="0" err="1">
                <a:ea typeface="ＭＳ Ｐゴシック" charset="-128"/>
                <a:cs typeface="ＭＳ Ｐゴシック" charset="-128"/>
              </a:rPr>
              <a:t>template</a:t>
            </a:r>
            <a:r>
              <a:rPr lang="de-DE" dirty="0">
                <a:ea typeface="ＭＳ Ｐゴシック" charset="-128"/>
                <a:cs typeface="ＭＳ Ｐゴシック" charset="-128"/>
              </a:rPr>
              <a:t> </a:t>
            </a:r>
            <a:r>
              <a:rPr lang="de-DE" dirty="0" err="1">
                <a:ea typeface="ＭＳ Ｐゴシック" charset="-128"/>
                <a:cs typeface="ＭＳ Ｐゴシック" charset="-128"/>
              </a:rPr>
              <a:t>for</a:t>
            </a:r>
            <a:r>
              <a:rPr lang="de-DE" dirty="0">
                <a:ea typeface="ＭＳ Ｐゴシック" charset="-128"/>
                <a:cs typeface="ＭＳ Ｐゴシック" charset="-128"/>
              </a:rPr>
              <a:t> </a:t>
            </a:r>
            <a:r>
              <a:rPr lang="de-DE" dirty="0" err="1">
                <a:ea typeface="ＭＳ Ｐゴシック" charset="-128"/>
                <a:cs typeface="ＭＳ Ｐゴシック" charset="-128"/>
              </a:rPr>
              <a:t>creating</a:t>
            </a:r>
            <a:r>
              <a:rPr lang="de-DE" dirty="0">
                <a:ea typeface="ＭＳ Ｐゴシック" charset="-128"/>
                <a:cs typeface="ＭＳ Ｐゴシック" charset="-128"/>
              </a:rPr>
              <a:t> </a:t>
            </a:r>
            <a:r>
              <a:rPr lang="de-DE" dirty="0" err="1">
                <a:ea typeface="ＭＳ Ｐゴシック" charset="-128"/>
                <a:cs typeface="ＭＳ Ｐゴシック" charset="-128"/>
              </a:rPr>
              <a:t>objects</a:t>
            </a:r>
            <a:r>
              <a:rPr lang="de-DE" dirty="0">
                <a:ea typeface="ＭＳ Ｐゴシック" charset="-128"/>
                <a:cs typeface="ＭＳ Ｐゴシック" charset="-128"/>
              </a:rPr>
              <a:t> </a:t>
            </a:r>
            <a:r>
              <a:rPr lang="de-DE" dirty="0" err="1">
                <a:ea typeface="ＭＳ Ｐゴシック" charset="-128"/>
                <a:cs typeface="ＭＳ Ｐゴシック" charset="-128"/>
              </a:rPr>
              <a:t>with</a:t>
            </a:r>
            <a:r>
              <a:rPr lang="de-DE" dirty="0">
                <a:ea typeface="ＭＳ Ｐゴシック" charset="-128"/>
                <a:cs typeface="ＭＳ Ｐゴシック" charset="-128"/>
              </a:rPr>
              <a:t> own </a:t>
            </a:r>
            <a:r>
              <a:rPr lang="de-DE" dirty="0" err="1">
                <a:ea typeface="ＭＳ Ｐゴシック" charset="-128"/>
                <a:cs typeface="ＭＳ Ｐゴシック" charset="-128"/>
              </a:rPr>
              <a:t>functionality</a:t>
            </a:r>
            <a:endParaRPr lang="en-GB" dirty="0">
              <a:ea typeface="ＭＳ Ｐゴシック" charset="-128"/>
              <a:cs typeface="ＭＳ Ｐゴシック" charset="-128"/>
            </a:endParaRPr>
          </a:p>
        </p:txBody>
      </p:sp>
      <p:sp>
        <p:nvSpPr>
          <p:cNvPr id="546820" name="Rectangle 4"/>
          <p:cNvSpPr>
            <a:spLocks noChangeArrowheads="1"/>
          </p:cNvSpPr>
          <p:nvPr/>
        </p:nvSpPr>
        <p:spPr bwMode="auto">
          <a:xfrm>
            <a:off x="1371600" y="3951099"/>
            <a:ext cx="5829300" cy="595313"/>
          </a:xfrm>
          <a:prstGeom prst="rect">
            <a:avLst/>
          </a:prstGeom>
          <a:noFill/>
          <a:ln w="9525">
            <a:noFill/>
            <a:miter lim="800000"/>
            <a:headEnd/>
            <a:tailEnd/>
          </a:ln>
        </p:spPr>
        <p:txBody>
          <a:bodyPr>
            <a:prstTxWarp prst="textNoShape">
              <a:avLst/>
            </a:prstTxWarp>
          </a:bodyPr>
          <a:lstStyle/>
          <a:p>
            <a:pPr marL="257175" indent="-257175"/>
            <a:r>
              <a:rPr lang="de-DE" sz="1650" dirty="0" err="1">
                <a:latin typeface="Tahoma" charset="0"/>
              </a:rPr>
              <a:t>Visiblity</a:t>
            </a:r>
            <a:r>
              <a:rPr lang="de-DE" sz="1650" dirty="0">
                <a:latin typeface="Tahoma" charset="0"/>
              </a:rPr>
              <a:t>:</a:t>
            </a:r>
            <a:endParaRPr lang="en-GB" sz="1650" dirty="0">
              <a:latin typeface="Tahoma" charset="0"/>
            </a:endParaRPr>
          </a:p>
          <a:p>
            <a:pPr marL="257175" indent="-257175"/>
            <a:r>
              <a:rPr lang="en-GB" sz="1500" dirty="0">
                <a:latin typeface="Tahoma" charset="0"/>
              </a:rPr>
              <a:t>+ public 	# protected	-  private</a:t>
            </a:r>
          </a:p>
        </p:txBody>
      </p:sp>
      <p:sp>
        <p:nvSpPr>
          <p:cNvPr id="22533" name="Rectangle 5"/>
          <p:cNvSpPr>
            <a:spLocks noChangeArrowheads="1"/>
          </p:cNvSpPr>
          <p:nvPr/>
        </p:nvSpPr>
        <p:spPr bwMode="auto">
          <a:xfrm>
            <a:off x="4457700" y="2500312"/>
            <a:ext cx="3164328" cy="110013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4" name="Rectangle 6"/>
          <p:cNvSpPr>
            <a:spLocks noChangeArrowheads="1"/>
          </p:cNvSpPr>
          <p:nvPr/>
        </p:nvSpPr>
        <p:spPr bwMode="auto">
          <a:xfrm>
            <a:off x="4515387" y="2607726"/>
            <a:ext cx="182421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getName</a:t>
            </a:r>
            <a:r>
              <a:rPr lang="de-DE" sz="1575" dirty="0">
                <a:latin typeface="Arial" charset="0"/>
              </a:rPr>
              <a:t> ()</a:t>
            </a:r>
            <a:r>
              <a:rPr lang="en-GB" sz="1575" dirty="0">
                <a:latin typeface="Arial" charset="0"/>
              </a:rPr>
              <a:t> : String</a:t>
            </a:r>
            <a:endParaRPr lang="de-DE" sz="1575" dirty="0">
              <a:latin typeface="Arial" charset="0"/>
            </a:endParaRPr>
          </a:p>
        </p:txBody>
      </p:sp>
      <p:sp>
        <p:nvSpPr>
          <p:cNvPr id="22535" name="Rectangle 7"/>
          <p:cNvSpPr>
            <a:spLocks noChangeArrowheads="1"/>
          </p:cNvSpPr>
          <p:nvPr/>
        </p:nvSpPr>
        <p:spPr bwMode="auto">
          <a:xfrm>
            <a:off x="4514850" y="2925026"/>
            <a:ext cx="281166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en-GB" sz="1575" dirty="0" err="1">
                <a:latin typeface="Arial" charset="0"/>
              </a:rPr>
              <a:t>updateAddress</a:t>
            </a:r>
            <a:r>
              <a:rPr lang="en-GB" sz="1575" dirty="0">
                <a:latin typeface="Arial" charset="0"/>
              </a:rPr>
              <a:t>(</a:t>
            </a:r>
            <a:r>
              <a:rPr lang="de-DE" sz="1575" dirty="0" err="1">
                <a:latin typeface="Arial" charset="0"/>
              </a:rPr>
              <a:t>newY</a:t>
            </a:r>
            <a:r>
              <a:rPr lang="de-DE" sz="1575" dirty="0">
                <a:latin typeface="Arial" charset="0"/>
              </a:rPr>
              <a:t> : String</a:t>
            </a:r>
            <a:r>
              <a:rPr lang="en-GB" sz="1575" dirty="0">
                <a:latin typeface="Arial" charset="0"/>
              </a:rPr>
              <a:t>)</a:t>
            </a:r>
            <a:endParaRPr lang="en-GB" sz="1050" dirty="0">
              <a:latin typeface="Times New Roman" charset="0"/>
            </a:endParaRPr>
          </a:p>
        </p:txBody>
      </p:sp>
      <p:sp>
        <p:nvSpPr>
          <p:cNvPr id="22536" name="Rectangle 8"/>
          <p:cNvSpPr>
            <a:spLocks noChangeArrowheads="1"/>
          </p:cNvSpPr>
          <p:nvPr/>
        </p:nvSpPr>
        <p:spPr bwMode="auto">
          <a:xfrm>
            <a:off x="4514850" y="3257550"/>
            <a:ext cx="3164328"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 Boolean </a:t>
            </a:r>
            <a:r>
              <a:rPr lang="de-DE" sz="1575" dirty="0" err="1">
                <a:latin typeface="Arial" charset="0"/>
              </a:rPr>
              <a:t>checkAddress</a:t>
            </a:r>
            <a:r>
              <a:rPr lang="en-GB" sz="1575" dirty="0">
                <a:latin typeface="Arial" charset="0"/>
              </a:rPr>
              <a:t>(y: String) </a:t>
            </a:r>
            <a:endParaRPr lang="en-GB" sz="1050" dirty="0">
              <a:latin typeface="Times New Roman" charset="0"/>
            </a:endParaRPr>
          </a:p>
        </p:txBody>
      </p:sp>
      <p:sp>
        <p:nvSpPr>
          <p:cNvPr id="22537" name="Rectangle 9"/>
          <p:cNvSpPr>
            <a:spLocks noChangeArrowheads="1"/>
          </p:cNvSpPr>
          <p:nvPr/>
        </p:nvSpPr>
        <p:spPr bwMode="auto">
          <a:xfrm>
            <a:off x="4457700" y="1894285"/>
            <a:ext cx="3164328" cy="60602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8" name="Rectangle 10"/>
          <p:cNvSpPr>
            <a:spLocks noChangeArrowheads="1"/>
          </p:cNvSpPr>
          <p:nvPr/>
        </p:nvSpPr>
        <p:spPr bwMode="auto">
          <a:xfrm>
            <a:off x="4482703" y="1920478"/>
            <a:ext cx="8415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x</a:t>
            </a:r>
            <a:r>
              <a:rPr lang="en-GB" sz="1575" dirty="0">
                <a:latin typeface="Arial" charset="0"/>
              </a:rPr>
              <a:t> : name</a:t>
            </a:r>
            <a:endParaRPr lang="en-GB" sz="1050" dirty="0">
              <a:latin typeface="Times New Roman" charset="0"/>
            </a:endParaRPr>
          </a:p>
        </p:txBody>
      </p:sp>
      <p:sp>
        <p:nvSpPr>
          <p:cNvPr id="22539" name="Rectangle 11"/>
          <p:cNvSpPr>
            <a:spLocks noChangeArrowheads="1"/>
          </p:cNvSpPr>
          <p:nvPr/>
        </p:nvSpPr>
        <p:spPr bwMode="auto">
          <a:xfrm>
            <a:off x="4482703" y="2193131"/>
            <a:ext cx="1054776"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y</a:t>
            </a:r>
            <a:r>
              <a:rPr lang="en-GB" sz="1575" dirty="0">
                <a:latin typeface="Arial" charset="0"/>
              </a:rPr>
              <a:t> : address</a:t>
            </a:r>
            <a:endParaRPr lang="en-GB" sz="1050" dirty="0">
              <a:latin typeface="Times New Roman" charset="0"/>
            </a:endParaRPr>
          </a:p>
        </p:txBody>
      </p:sp>
      <p:sp>
        <p:nvSpPr>
          <p:cNvPr id="22540" name="Rectangle 12"/>
          <p:cNvSpPr>
            <a:spLocks noChangeArrowheads="1"/>
          </p:cNvSpPr>
          <p:nvPr/>
        </p:nvSpPr>
        <p:spPr bwMode="auto">
          <a:xfrm>
            <a:off x="4457700" y="1485900"/>
            <a:ext cx="2980135" cy="408385"/>
          </a:xfrm>
          <a:prstGeom prst="rect">
            <a:avLst/>
          </a:prstGeom>
          <a:solidFill>
            <a:srgbClr val="FFFFFF"/>
          </a:solidFill>
          <a:ln w="9525">
            <a:noFill/>
            <a:miter lim="800000"/>
            <a:headEnd/>
            <a:tailEnd/>
          </a:ln>
        </p:spPr>
        <p:txBody>
          <a:bodyPr>
            <a:prstTxWarp prst="textNoShape">
              <a:avLst/>
            </a:prstTxWarp>
          </a:bodyPr>
          <a:lstStyle/>
          <a:p>
            <a:endParaRPr lang="en-US" sz="1050"/>
          </a:p>
        </p:txBody>
      </p:sp>
      <p:sp>
        <p:nvSpPr>
          <p:cNvPr id="22541" name="Rectangle 13"/>
          <p:cNvSpPr>
            <a:spLocks noChangeArrowheads="1"/>
          </p:cNvSpPr>
          <p:nvPr/>
        </p:nvSpPr>
        <p:spPr bwMode="auto">
          <a:xfrm>
            <a:off x="4457700" y="1485900"/>
            <a:ext cx="3164328" cy="408385"/>
          </a:xfrm>
          <a:prstGeom prst="rect">
            <a:avLst/>
          </a:prstGeom>
          <a:noFill/>
          <a:ln w="23813">
            <a:solidFill>
              <a:srgbClr val="000000"/>
            </a:solidFill>
            <a:miter lim="800000"/>
            <a:headEnd/>
            <a:tailEnd/>
          </a:ln>
        </p:spPr>
        <p:txBody>
          <a:bodyPr>
            <a:prstTxWarp prst="textNoShape">
              <a:avLst/>
            </a:prstTxWarp>
          </a:bodyPr>
          <a:lstStyle/>
          <a:p>
            <a:endParaRPr lang="en-US" sz="1050"/>
          </a:p>
        </p:txBody>
      </p:sp>
      <p:sp>
        <p:nvSpPr>
          <p:cNvPr id="22542" name="Rectangle 14"/>
          <p:cNvSpPr>
            <a:spLocks noChangeArrowheads="1"/>
          </p:cNvSpPr>
          <p:nvPr/>
        </p:nvSpPr>
        <p:spPr bwMode="auto">
          <a:xfrm>
            <a:off x="5459016" y="1546622"/>
            <a:ext cx="6283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de-DE" sz="1575" dirty="0">
                <a:latin typeface="Arial" charset="0"/>
              </a:rPr>
              <a:t>Patient</a:t>
            </a:r>
            <a:endParaRPr lang="en-GB" sz="1050" dirty="0">
              <a:latin typeface="Times New Roman" charset="0"/>
            </a:endParaRPr>
          </a:p>
        </p:txBody>
      </p:sp>
      <p:sp>
        <p:nvSpPr>
          <p:cNvPr id="546831" name="AutoShape 15"/>
          <p:cNvSpPr>
            <a:spLocks noChangeArrowheads="1"/>
          </p:cNvSpPr>
          <p:nvPr/>
        </p:nvSpPr>
        <p:spPr bwMode="auto">
          <a:xfrm>
            <a:off x="2057400" y="1657350"/>
            <a:ext cx="1257300" cy="342900"/>
          </a:xfrm>
          <a:prstGeom prst="wedgeRoundRectCallout">
            <a:avLst>
              <a:gd name="adj1" fmla="val 217991"/>
              <a:gd name="adj2" fmla="val -45486"/>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Class Name</a:t>
            </a:r>
            <a:r>
              <a:rPr lang="en-US" sz="1200">
                <a:latin typeface="Tahoma" charset="0"/>
              </a:rPr>
              <a:t> </a:t>
            </a:r>
          </a:p>
        </p:txBody>
      </p:sp>
      <p:sp>
        <p:nvSpPr>
          <p:cNvPr id="546832" name="AutoShape 16"/>
          <p:cNvSpPr>
            <a:spLocks noChangeArrowheads="1"/>
          </p:cNvSpPr>
          <p:nvPr/>
        </p:nvSpPr>
        <p:spPr bwMode="auto">
          <a:xfrm>
            <a:off x="1600200" y="2286000"/>
            <a:ext cx="1828800" cy="628650"/>
          </a:xfrm>
          <a:prstGeom prst="wedgeRoundRectCallout">
            <a:avLst>
              <a:gd name="adj1" fmla="val 110287"/>
              <a:gd name="adj2" fmla="val -76894"/>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50000"/>
              </a:spcBef>
              <a:buClrTx/>
              <a:buSzTx/>
              <a:buFontTx/>
              <a:buNone/>
            </a:pPr>
            <a:r>
              <a:rPr lang="en-GB" sz="1500">
                <a:latin typeface="Tahoma" charset="0"/>
              </a:rPr>
              <a:t>Attributes</a:t>
            </a:r>
          </a:p>
          <a:p>
            <a:pPr>
              <a:spcBef>
                <a:spcPct val="50000"/>
              </a:spcBef>
              <a:buClrTx/>
              <a:buSzTx/>
              <a:buFontTx/>
              <a:buNone/>
            </a:pPr>
            <a:r>
              <a:rPr lang="en-GB" sz="1500">
                <a:latin typeface="Tahoma" charset="0"/>
              </a:rPr>
              <a:t>visibility, name, type</a:t>
            </a:r>
            <a:endParaRPr lang="en-US" sz="1200">
              <a:latin typeface="Tahoma" charset="0"/>
            </a:endParaRPr>
          </a:p>
        </p:txBody>
      </p:sp>
      <p:sp>
        <p:nvSpPr>
          <p:cNvPr id="546833" name="AutoShape 17"/>
          <p:cNvSpPr>
            <a:spLocks noChangeArrowheads="1"/>
          </p:cNvSpPr>
          <p:nvPr/>
        </p:nvSpPr>
        <p:spPr bwMode="auto">
          <a:xfrm>
            <a:off x="1371600" y="3028950"/>
            <a:ext cx="2971800" cy="685800"/>
          </a:xfrm>
          <a:prstGeom prst="wedgeRoundRectCallout">
            <a:avLst>
              <a:gd name="adj1" fmla="val 53764"/>
              <a:gd name="adj2" fmla="val -105731"/>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Methods</a:t>
            </a:r>
          </a:p>
          <a:p>
            <a:pPr>
              <a:spcBef>
                <a:spcPct val="0"/>
              </a:spcBef>
              <a:buClrTx/>
              <a:buSzTx/>
              <a:buFontTx/>
              <a:buNone/>
            </a:pPr>
            <a:r>
              <a:rPr lang="en-GB" sz="1500">
                <a:latin typeface="Tahoma" charset="0"/>
              </a:rPr>
              <a:t>visibility, name, parameters,</a:t>
            </a:r>
          </a:p>
          <a:p>
            <a:pPr>
              <a:spcBef>
                <a:spcPct val="0"/>
              </a:spcBef>
              <a:buClrTx/>
              <a:buSzTx/>
              <a:buFontTx/>
              <a:buNone/>
            </a:pPr>
            <a:r>
              <a:rPr lang="en-GB" sz="1500">
                <a:latin typeface="Tahoma" charset="0"/>
              </a:rPr>
              <a:t>return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9" fill="hold" grpId="0" nodeType="clickEffect">
                                  <p:stCondLst>
                                    <p:cond delay="0"/>
                                  </p:stCondLst>
                                  <p:childTnLst>
                                    <p:set>
                                      <p:cBhvr>
                                        <p:cTn id="10" dur="1" fill="hold">
                                          <p:stCondLst>
                                            <p:cond delay="0"/>
                                          </p:stCondLst>
                                        </p:cTn>
                                        <p:tgtEl>
                                          <p:spTgt spid="546831"/>
                                        </p:tgtEl>
                                        <p:attrNameLst>
                                          <p:attrName>style.visibility</p:attrName>
                                        </p:attrNameLst>
                                      </p:cBhvr>
                                      <p:to>
                                        <p:strVal val="visible"/>
                                      </p:to>
                                    </p:set>
                                    <p:animEffect transition="in" filter="strips(upLeft)">
                                      <p:cBhvr>
                                        <p:cTn id="11" dur="500"/>
                                        <p:tgtEl>
                                          <p:spTgt spid="546831"/>
                                        </p:tgtEl>
                                      </p:cBhvr>
                                    </p:animEffect>
                                  </p:childTnLst>
                                  <p:subTnLst>
                                    <p:set>
                                      <p:cBhvr override="childStyle">
                                        <p:cTn dur="1" fill="hold" display="0" masterRel="nextClick" afterEffect="1"/>
                                        <p:tgtEl>
                                          <p:spTgt spid="54683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546832"/>
                                        </p:tgtEl>
                                        <p:attrNameLst>
                                          <p:attrName>style.visibility</p:attrName>
                                        </p:attrNameLst>
                                      </p:cBhvr>
                                      <p:to>
                                        <p:strVal val="visible"/>
                                      </p:to>
                                    </p:set>
                                    <p:animEffect transition="in" filter="strips(upLeft)">
                                      <p:cBhvr>
                                        <p:cTn id="16" dur="500"/>
                                        <p:tgtEl>
                                          <p:spTgt spid="546832"/>
                                        </p:tgtEl>
                                      </p:cBhvr>
                                    </p:animEffect>
                                  </p:childTnLst>
                                  <p:subTnLst>
                                    <p:set>
                                      <p:cBhvr override="childStyle">
                                        <p:cTn dur="1" fill="hold" display="0" masterRel="nextClick" afterEffect="1"/>
                                        <p:tgtEl>
                                          <p:spTgt spid="54683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546833"/>
                                        </p:tgtEl>
                                        <p:attrNameLst>
                                          <p:attrName>style.visibility</p:attrName>
                                        </p:attrNameLst>
                                      </p:cBhvr>
                                      <p:to>
                                        <p:strVal val="visible"/>
                                      </p:to>
                                    </p:set>
                                    <p:animEffect transition="in" filter="strips(upLeft)">
                                      <p:cBhvr>
                                        <p:cTn id="21" dur="500"/>
                                        <p:tgtEl>
                                          <p:spTgt spid="546833"/>
                                        </p:tgtEl>
                                      </p:cBhvr>
                                    </p:animEffect>
                                  </p:childTnLst>
                                  <p:subTnLst>
                                    <p:set>
                                      <p:cBhvr override="childStyle">
                                        <p:cTn dur="1" fill="hold" display="0" masterRel="nextClick" afterEffect="1"/>
                                        <p:tgtEl>
                                          <p:spTgt spid="546833"/>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P spid="546820" grpId="0" autoUpdateAnimBg="0"/>
      <p:bldP spid="546831" grpId="0" animBg="1" autoUpdateAnimBg="0"/>
      <p:bldP spid="546832" grpId="0" animBg="1" autoUpdateAnimBg="0"/>
      <p:bldP spid="5468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Notation for Attributes</a:t>
            </a:r>
          </a:p>
        </p:txBody>
      </p:sp>
      <p:sp>
        <p:nvSpPr>
          <p:cNvPr id="24579" name="Content Placeholder 2"/>
          <p:cNvSpPr>
            <a:spLocks noGrp="1"/>
          </p:cNvSpPr>
          <p:nvPr>
            <p:ph idx="1"/>
          </p:nvPr>
        </p:nvSpPr>
        <p:spPr>
          <a:xfrm>
            <a:off x="311700" y="790662"/>
            <a:ext cx="8608634" cy="4195778"/>
          </a:xfrm>
        </p:spPr>
        <p:txBody>
          <a:bodyPr/>
          <a:lstStyle/>
          <a:p>
            <a:pPr>
              <a:buFont typeface="Wingdings" charset="2"/>
              <a:buNone/>
            </a:pPr>
            <a:r>
              <a:rPr lang="en-US" dirty="0">
                <a:ea typeface="ＭＳ Ｐゴシック" charset="-128"/>
                <a:cs typeface="ＭＳ Ｐゴシック" charset="-128"/>
              </a:rPr>
              <a:t>[visibility]  name [: type] [multiplicity] [=value]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pPr lvl="1">
              <a:spcBef>
                <a:spcPts val="0"/>
              </a:spcBef>
            </a:pPr>
            <a:r>
              <a:rPr lang="en-US" dirty="0"/>
              <a:t>other package classes</a:t>
            </a:r>
          </a:p>
          <a:p>
            <a:pPr lvl="1">
              <a:spcBef>
                <a:spcPts val="0"/>
              </a:spcBef>
            </a:pPr>
            <a:r>
              <a:rPr lang="en-US" dirty="0"/>
              <a:t>- private : available only within the class</a:t>
            </a:r>
          </a:p>
          <a:p>
            <a:pPr lvl="1">
              <a:spcBef>
                <a:spcPts val="0"/>
              </a:spcBef>
            </a:pPr>
            <a:r>
              <a:rPr lang="en-US" dirty="0"/>
              <a:t>+ public: available for the world</a:t>
            </a:r>
          </a:p>
          <a:p>
            <a:pPr lvl="1">
              <a:spcBef>
                <a:spcPts val="0"/>
              </a:spcBef>
            </a:pPr>
            <a:r>
              <a:rPr lang="en-US" dirty="0"/>
              <a:t># protected: available for subclasses and other package classes</a:t>
            </a:r>
          </a:p>
          <a:p>
            <a:pPr lvl="1">
              <a:spcBef>
                <a:spcPts val="0"/>
              </a:spcBef>
            </a:pPr>
            <a:r>
              <a:rPr lang="en-US" dirty="0"/>
              <a:t>~ package: available only within the package</a:t>
            </a:r>
          </a:p>
          <a:p>
            <a:r>
              <a:rPr lang="en-US" dirty="0">
                <a:ea typeface="ＭＳ Ｐゴシック" charset="-128"/>
                <a:cs typeface="ＭＳ Ｐゴシック" charset="-128"/>
              </a:rPr>
              <a:t>[multiplicity], by default 1</a:t>
            </a:r>
          </a:p>
          <a:p>
            <a:r>
              <a:rPr lang="en-US" dirty="0">
                <a:ea typeface="ＭＳ Ｐゴシック" charset="-128"/>
                <a:cs typeface="ＭＳ Ｐゴシック" charset="-128"/>
              </a:rPr>
              <a:t>properties: </a:t>
            </a:r>
            <a:r>
              <a:rPr lang="en-US" dirty="0" err="1">
                <a:ea typeface="ＭＳ Ｐゴシック" charset="-128"/>
                <a:cs typeface="ＭＳ Ｐゴシック" charset="-128"/>
              </a:rPr>
              <a:t>readOnly</a:t>
            </a:r>
            <a:r>
              <a:rPr lang="en-US" dirty="0">
                <a:ea typeface="ＭＳ Ｐゴシック" charset="-128"/>
                <a:cs typeface="ＭＳ Ｐゴシック" charset="-128"/>
              </a:rPr>
              <a:t>, union, subsets&lt;property-name&gt;, redefined&lt;property-name&gt;, ordered, bag, seq, composite</a:t>
            </a:r>
          </a:p>
          <a:p>
            <a:r>
              <a:rPr lang="en-US" dirty="0">
                <a:ea typeface="ＭＳ Ｐゴシック" charset="-128"/>
                <a:cs typeface="ＭＳ Ｐゴシック" charset="-128"/>
              </a:rPr>
              <a:t>static attributes appear underlined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ea typeface="ＭＳ Ｐゴシック" charset="-128"/>
                <a:cs typeface="ＭＳ Ｐゴシック" charset="-128"/>
              </a:rPr>
              <a:t>Notation for Operations</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[visibility] name ([parameter-list]) :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r>
              <a:rPr lang="en-US" dirty="0">
                <a:ea typeface="ＭＳ Ｐゴシック" charset="-128"/>
                <a:cs typeface="ＭＳ Ｐゴシック" charset="-128"/>
              </a:rPr>
              <a:t>method name</a:t>
            </a:r>
          </a:p>
          <a:p>
            <a:r>
              <a:rPr lang="en-US" dirty="0">
                <a:ea typeface="ＭＳ Ｐゴシック" charset="-128"/>
                <a:cs typeface="ＭＳ Ｐゴシック" charset="-128"/>
              </a:rPr>
              <a:t>formal parameter list, separated by commas:</a:t>
            </a:r>
          </a:p>
          <a:p>
            <a:pPr lvl="1">
              <a:spcBef>
                <a:spcPts val="0"/>
              </a:spcBef>
            </a:pPr>
            <a:r>
              <a:rPr lang="en-US" dirty="0"/>
              <a:t>direction name : type [multiplicity] = value [{property}] </a:t>
            </a:r>
          </a:p>
          <a:p>
            <a:pPr lvl="1">
              <a:spcBef>
                <a:spcPts val="0"/>
              </a:spcBef>
            </a:pPr>
            <a:r>
              <a:rPr lang="en-US" dirty="0"/>
              <a:t>static operations are underlined</a:t>
            </a:r>
          </a:p>
          <a:p>
            <a:r>
              <a:rPr lang="en-US" dirty="0">
                <a:ea typeface="ＭＳ Ｐゴシック" charset="-128"/>
                <a:cs typeface="ＭＳ Ｐゴシック" charset="-128"/>
              </a:rPr>
              <a:t>Examples:</a:t>
            </a:r>
          </a:p>
          <a:p>
            <a:pPr lvl="1">
              <a:spcBef>
                <a:spcPts val="0"/>
              </a:spcBef>
            </a:pPr>
            <a:r>
              <a:rPr lang="en-US" dirty="0"/>
              <a:t>display()</a:t>
            </a:r>
          </a:p>
          <a:p>
            <a:pPr lvl="1">
              <a:spcBef>
                <a:spcPts val="0"/>
              </a:spcBef>
            </a:pPr>
            <a:r>
              <a:rPr lang="en-US" dirty="0"/>
              <a:t>- hide()</a:t>
            </a:r>
          </a:p>
          <a:p>
            <a:pPr lvl="1">
              <a:spcBef>
                <a:spcPts val="0"/>
              </a:spcBef>
            </a:pPr>
            <a:r>
              <a:rPr lang="en-US" dirty="0"/>
              <a:t>+ </a:t>
            </a:r>
            <a:r>
              <a:rPr lang="en-US" dirty="0" err="1"/>
              <a:t>toString</a:t>
            </a:r>
            <a:r>
              <a:rPr lang="en-US" dirty="0"/>
              <a:t>() : String</a:t>
            </a:r>
          </a:p>
          <a:p>
            <a:pPr lvl="1">
              <a:spcBef>
                <a:spcPts val="0"/>
              </a:spcBef>
            </a:pPr>
            <a:r>
              <a:rPr lang="en-US" dirty="0" err="1"/>
              <a:t>createWindow</a:t>
            </a:r>
            <a:r>
              <a:rPr lang="en-US" dirty="0"/>
              <a:t> (location: Coordinates, container: Container): Window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ea typeface="ＭＳ Ｐゴシック" charset="-128"/>
                <a:cs typeface="ＭＳ Ｐゴシック" charset="-128"/>
              </a:rPr>
              <a:t>How do we find Classes: Grammatical Parse</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Classes</a:t>
            </a:r>
          </a:p>
          <a:p>
            <a:r>
              <a:rPr lang="en-GB" sz="1800" dirty="0">
                <a:effectLst/>
                <a:latin typeface="Calibri" panose="020F0502020204030204" pitchFamily="34" charset="0"/>
              </a:rPr>
              <a:t>Identify nouns from existing text </a:t>
            </a:r>
            <a:endParaRPr lang="en-GB" dirty="0">
              <a:effectLst/>
            </a:endParaRPr>
          </a:p>
          <a:p>
            <a:r>
              <a:rPr lang="en-GB" sz="1800" dirty="0">
                <a:effectLst/>
                <a:latin typeface="Calibri" panose="020F0502020204030204" pitchFamily="34" charset="0"/>
              </a:rPr>
              <a:t>Narrow down to remove </a:t>
            </a:r>
          </a:p>
          <a:p>
            <a:pPr lvl="1"/>
            <a:r>
              <a:rPr lang="en-GB" sz="1800" dirty="0">
                <a:solidFill>
                  <a:schemeClr val="tx1"/>
                </a:solidFill>
                <a:effectLst/>
                <a:latin typeface="Calibri" panose="020F0502020204030204" pitchFamily="34" charset="0"/>
              </a:rPr>
              <a:t>Duplicates and variations (e.g., synonyms)</a:t>
            </a:r>
            <a:endParaRPr lang="en-GB" dirty="0">
              <a:solidFill>
                <a:schemeClr val="tx1"/>
              </a:solidFill>
              <a:effectLst/>
            </a:endParaRPr>
          </a:p>
          <a:p>
            <a:pPr lvl="1"/>
            <a:r>
              <a:rPr lang="en-GB" sz="1800" dirty="0">
                <a:solidFill>
                  <a:schemeClr val="tx1"/>
                </a:solidFill>
                <a:effectLst/>
                <a:latin typeface="Calibri" panose="020F0502020204030204" pitchFamily="34" charset="0"/>
              </a:rPr>
              <a:t>Irrelevant </a:t>
            </a:r>
          </a:p>
          <a:p>
            <a:pPr lvl="1"/>
            <a:r>
              <a:rPr lang="en-GB" sz="1800" dirty="0">
                <a:solidFill>
                  <a:schemeClr val="tx1"/>
                </a:solidFill>
                <a:effectLst/>
                <a:latin typeface="Calibri" panose="020F0502020204030204" pitchFamily="34" charset="0"/>
              </a:rPr>
              <a:t>Out of scope </a:t>
            </a:r>
            <a:endParaRPr lang="en-GB" dirty="0">
              <a:solidFill>
                <a:schemeClr val="tx1"/>
              </a:solidFill>
              <a:effectLst/>
            </a:endParaRPr>
          </a:p>
          <a:p>
            <a:pPr>
              <a:buFont typeface="Wingdings" charset="2"/>
              <a:buNone/>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39605389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92A8A8F031AD4A909BA7A7C456847C" ma:contentTypeVersion="7" ma:contentTypeDescription="Create a new document." ma:contentTypeScope="" ma:versionID="024d5e1985270072f3389235f7dcbb5a">
  <xsd:schema xmlns:xsd="http://www.w3.org/2001/XMLSchema" xmlns:xs="http://www.w3.org/2001/XMLSchema" xmlns:p="http://schemas.microsoft.com/office/2006/metadata/properties" xmlns:ns2="0c9eb513-a068-4d7d-8530-8babfedca41b" targetNamespace="http://schemas.microsoft.com/office/2006/metadata/properties" ma:root="true" ma:fieldsID="dd74bb662c32d1cca5f21a1fd024486b" ns2:_="">
    <xsd:import namespace="0c9eb513-a068-4d7d-8530-8babfedca41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eb513-a068-4d7d-8530-8babfedca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76CF36-A9BA-40C3-A8BB-674D3A5D35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eb513-a068-4d7d-8530-8babfedc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2A1253-7223-4C47-A6EA-5469F68DEBE9}">
  <ds:schemaRefs>
    <ds:schemaRef ds:uri="http://schemas.microsoft.com/office/2006/documentManagement/types"/>
    <ds:schemaRef ds:uri="http://schemas.openxmlformats.org/package/2006/metadata/core-properties"/>
    <ds:schemaRef ds:uri="http://www.w3.org/XML/1998/namespace"/>
    <ds:schemaRef ds:uri="0c9eb513-a068-4d7d-8530-8babfedca41b"/>
    <ds:schemaRef ds:uri="http://schemas.microsoft.com/office/2006/metadata/properties"/>
    <ds:schemaRef ds:uri="http://purl.org/dc/dcmitype/"/>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2E54FBF9-7D3B-41C5-AE94-3EC6D8FB42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2638</TotalTime>
  <Words>2842</Words>
  <Application>Microsoft Macintosh PowerPoint</Application>
  <PresentationFormat>On-screen Show (16:9)</PresentationFormat>
  <Paragraphs>401</Paragraphs>
  <Slides>40</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Cambria</vt:lpstr>
      <vt:lpstr>Courier New</vt:lpstr>
      <vt:lpstr>Tahoma</vt:lpstr>
      <vt:lpstr>Times New Roman</vt:lpstr>
      <vt:lpstr>Trebuchet MS</vt:lpstr>
      <vt:lpstr>Verdana</vt:lpstr>
      <vt:lpstr>Wingdings</vt:lpstr>
      <vt:lpstr>ZapfHumnst BT</vt:lpstr>
      <vt:lpstr>Simple Light</vt:lpstr>
      <vt:lpstr>Object Oriented Design</vt:lpstr>
      <vt:lpstr>Overview</vt:lpstr>
      <vt:lpstr>Why OO Design?</vt:lpstr>
      <vt:lpstr>Class Diagrams</vt:lpstr>
      <vt:lpstr>What Is a Class Diagram?</vt:lpstr>
      <vt:lpstr>Class Diagrams</vt:lpstr>
      <vt:lpstr>Notation for Attributes</vt:lpstr>
      <vt:lpstr>Notation for Operations</vt:lpstr>
      <vt:lpstr>How do we find Classes: Grammatical Parse</vt:lpstr>
      <vt:lpstr>Grammatical Parse: Dental Surgery Example</vt:lpstr>
      <vt:lpstr>Grammatical Parse: Dental Surgery Example</vt:lpstr>
      <vt:lpstr>Structural Relationships  in Class Diagrams</vt:lpstr>
      <vt:lpstr>What Is an Association?</vt:lpstr>
      <vt:lpstr>What Is Multiplicity?</vt:lpstr>
      <vt:lpstr>Multiplicity Indicators</vt:lpstr>
      <vt:lpstr>Example: Multiplicity</vt:lpstr>
      <vt:lpstr>What Is an Aggregation?</vt:lpstr>
      <vt:lpstr>Aggregation: Shared vs. Non-shared</vt:lpstr>
      <vt:lpstr>What Is Composition?</vt:lpstr>
      <vt:lpstr>What Is Navigability?</vt:lpstr>
      <vt:lpstr>What Is Generalization?</vt:lpstr>
      <vt:lpstr>Example: Inheritance</vt:lpstr>
      <vt:lpstr>Abstract and Concrete Classes</vt:lpstr>
      <vt:lpstr>Generalization vs. Aggregation</vt:lpstr>
      <vt:lpstr>Behaviour Modelling</vt:lpstr>
      <vt:lpstr>Objects Need to Collaborate</vt:lpstr>
      <vt:lpstr>Communication Diagrams</vt:lpstr>
      <vt:lpstr>What Is a Communication Diagram?</vt:lpstr>
      <vt:lpstr>Example: Communication Diagram</vt:lpstr>
      <vt:lpstr>Sequence Diagrams</vt:lpstr>
      <vt:lpstr>Sequence Diagrams: Basic Elements</vt:lpstr>
      <vt:lpstr>Sequence Diagrams: Basic Elements</vt:lpstr>
      <vt:lpstr>Method for Analysis Sequence Diagrams</vt:lpstr>
      <vt:lpstr>Sequence Diagrams</vt:lpstr>
      <vt:lpstr>Interaction frames: alt</vt:lpstr>
      <vt:lpstr>Interaction frames: loop</vt:lpstr>
      <vt:lpstr>Comparison: Communication and  Sequence Diagrams</vt:lpstr>
      <vt:lpstr>Sequence and Communication Diagram Similarities</vt:lpstr>
      <vt:lpstr>Sequence and Communication Diagram Differences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Ruzanna Chitchyan</cp:lastModifiedBy>
  <cp:revision>155</cp:revision>
  <dcterms:modified xsi:type="dcterms:W3CDTF">2024-02-12T11:22:52Z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y fmtid="{D5CDD505-2E9C-101B-9397-08002B2CF9AE}" pid="4" name="Order">
    <vt:r8>9000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