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36"/>
  </p:notesMasterIdLst>
  <p:sldIdLst>
    <p:sldId id="256" r:id="rId5"/>
    <p:sldId id="500" r:id="rId6"/>
    <p:sldId id="645" r:id="rId7"/>
    <p:sldId id="646" r:id="rId8"/>
    <p:sldId id="644" r:id="rId9"/>
    <p:sldId id="639" r:id="rId10"/>
    <p:sldId id="640" r:id="rId11"/>
    <p:sldId id="643" r:id="rId12"/>
    <p:sldId id="633" r:id="rId13"/>
    <p:sldId id="641" r:id="rId14"/>
    <p:sldId id="664" r:id="rId15"/>
    <p:sldId id="647" r:id="rId16"/>
    <p:sldId id="648" r:id="rId17"/>
    <p:sldId id="642" r:id="rId18"/>
    <p:sldId id="649" r:id="rId19"/>
    <p:sldId id="650" r:id="rId20"/>
    <p:sldId id="652" r:id="rId21"/>
    <p:sldId id="654" r:id="rId22"/>
    <p:sldId id="653" r:id="rId23"/>
    <p:sldId id="655" r:id="rId24"/>
    <p:sldId id="662" r:id="rId25"/>
    <p:sldId id="656" r:id="rId26"/>
    <p:sldId id="659" r:id="rId27"/>
    <p:sldId id="660" r:id="rId28"/>
    <p:sldId id="657" r:id="rId29"/>
    <p:sldId id="658" r:id="rId30"/>
    <p:sldId id="661" r:id="rId31"/>
    <p:sldId id="663" r:id="rId32"/>
    <p:sldId id="666" r:id="rId33"/>
    <p:sldId id="665" r:id="rId34"/>
    <p:sldId id="531"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A8E2"/>
    <a:srgbClr val="F2F2CA"/>
    <a:srgbClr val="00DD37"/>
    <a:srgbClr val="7030A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42"/>
    <p:restoredTop sz="65714"/>
  </p:normalViewPr>
  <p:slideViewPr>
    <p:cSldViewPr snapToGrid="0">
      <p:cViewPr varScale="1">
        <p:scale>
          <a:sx n="103" d="100"/>
          <a:sy n="103" d="100"/>
        </p:scale>
        <p:origin x="2456" y="168"/>
      </p:cViewPr>
      <p:guideLst>
        <p:guide orient="horz" pos="162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02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17227 2152 16383 0 0,'1'1'0'0'0,"6"-1"0"0"0,4 1 0 0 0,4 0 0 0 0,4 2 0 0 0,2 1 0 0 0,2 0 0 0 0,6 1 0 0 0,2-1 0 0 0,0 1 0 0 0,-4-2 0 0 0,-4 0 0 0 0,-4-1 0 0 0,-6-1 0 0 0,-3 1 0 0 0,-4-1 0 0 0,-1-1 0 0 0,-1 1 0 0 0,0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11"/>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18177 3834 16383 0 0,'0'2'0'0'0,"2"2"0"0"0,0 0 0 0 0,1 2 0 0 0,-1 0 0 0 0,2 1 0 0 0,-1 0 0 0 0,1 0 0 0 0,0 1 0 0 0,1 1 0 0 0,-2-1 0 0 0,0-1 0 0 0,-1-1 0 0 0,0 1 0 0 0,0 1 0 0 0,1 1 0 0 0,0-1 0 0 0,0 0 0 0 0,0 0 0 0 0,-1-1 0 0 0,-1-1 0 0 0,0 1 0 0 0,0 1 0 0 0,0 0 0 0 0,0 0 0 0 0,-1 0 0 0 0,1-1 0 0 0,-1-1 0 0 0,0 1 0 0 0,0-1 0 0 0,0 1 0 0 0,0 0 0 0 0,1-1 0 0 0,0 0 0 0 0,-1-1 0 0 0,1 0 0 0 0,0 0 0 0 0,1 1 0 0 0,-1 1 0 0 0,0-1 0 0 0,0 3 0 0 0,2 1 0 0 0,-1 0 0 0 0,1-1 0 0 0,0 1 0 0 0,0 1 0 0 0,0 1 0 0 0,0 1 0 0 0,0 0 0 0 0,0 0 0 0 0,0-1 0 0 0,0-1 0 0 0,-1-2 0 0 0,-1-1 0 0 0,1-1 0 0 0,0-2 0 0 0,-1-1 0 0 0,0 1 0 0 0,-1 1 0 0 0,1 0 0 0 0,-1 1 0 0 0,1 1 0 0 0,0 2 0 0 0,0 1 0 0 0,-1 2 0 0 0,1 2 0 0 0,-1 3 0 0 0,0 0 0 0 0,0 3 0 0 0,0 2 0 0 0,0 1 0 0 0,0 1 0 0 0,0 2 0 0 0,0 2 0 0 0,0 1 0 0 0,0 0 0 0 0,0-1 0 0 0,0-4 0 0 0,-2 0 0 0 0,1-3 0 0 0,-2 1 0 0 0,-1-2 0 0 0,0 1 0 0 0,1 0 0 0 0,-2 1 0 0 0,2 5 0 0 0,-2 3 0 0 0,0 1 0 0 0,1-3 0 0 0,0-4 0 0 0,1-4 0 0 0,0-5 0 0 0,2-2 0 0 0,0 0 0 0 0,-1-1 0 0 0,1 0 0 0 0,-1-2 0 0 0,0-1 0 0 0,0-2 0 0 0,1 1 0 0 0,0 0 0 0 0,0 1 0 0 0,-1 1 0 0 0,-1 0 0 0 0,-1-1 0 0 0,0 2 0 0 0,0 0 0 0 0,-3 5 0 0 0,-1 3 0 0 0,-1 3 0 0 0,1 1 0 0 0,-1 2 0 0 0,-1-2 0 0 0,2 1 0 0 0,0-2 0 0 0,2-2 0 0 0,1-2 0 0 0,0-3 0 0 0,1-1 0 0 0,0-2 0 0 0,1 0 0 0 0,0 0 0 0 0,0-2 0 0 0,0-2 0 0 0,1 0 0 0 0,0-2 0 0 0,-1 0 0 0 0,1 0 0 0 0,1-1 0 0 0,-1 0 0 0 0,0 2 0 0 0,-1 1 0 0 0,1 0 0 0 0,1 0 0 0 0,-1 1 0 0 0,0-1 0 0 0,1-1 0 0 0,1 2 0 0 0,-2-1 0 0 0,0 1 0 0 0,-1 1 0 0 0,0 0 0 0 0,0-2 0 0 0,0 1 0 0 0,-1-1 0 0 0,1-1 0 0 0,-1 0 0 0 0,1-1 0 0 0,-1 3 0 0 0,0 1 0 0 0,0 0 0 0 0,0 1 0 0 0,1 0 0 0 0,0-1 0 0 0,0-1 0 0 0,0-1 0 0 0,1-1 0 0 0,1-2 0 0 0,0-1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1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18146 3562 16383 0 0,'-2'6'0'0'0,"0"9"0"0"0,0 8 0 0 0,0 5 0 0 0,1 3 0 0 0,0-1 0 0 0,1-3 0 0 0,0-2 0 0 0,0-4 0 0 0,0-3 0 0 0,0-2 0 0 0,0-3 0 0 0,0 0 0 0 0,0 1 0 0 0,0 0 0 0 0,0 1 0 0 0,0 0 0 0 0,0 2 0 0 0,0-1 0 0 0,-1 1 0 0 0,0-2 0 0 0,0 3 0 0 0,0 0 0 0 0,0 1 0 0 0,1-2 0 0 0,-1-1 0 0 0,-1-2 0 0 0,1-1 0 0 0,0 0 0 0 0,1 1 0 0 0,-1-1 0 0 0,1 1 0 0 0,0-1 0 0 0,0-1 0 0 0,0-1 0 0 0,0 0 0 0 0,0 2 0 0 0,0 3 0 0 0,0 2 0 0 0,0 1 0 0 0,0-1 0 0 0,0-3 0 0 0,0-2 0 0 0,0-1 0 0 0,0-3 0 0 0,0 1 0 0 0,0-2 0 0 0,0 0 0 0 0,0-1 0 0 0,0 0 0 0 0,0-1 0 0 0,0 1 0 0 0,0 1 0 0 0,0 1 0 0 0,0 1 0 0 0,0 1 0 0 0,0-1 0 0 0,0 1 0 0 0,0 0 0 0 0,0 0 0 0 0,0 1 0 0 0,1 3 0 0 0,1 5 0 0 0,0 0 0 0 0,1 3 0 0 0,-1-2 0 0 0,1-2 0 0 0,-2 0 0 0 0,0-3 0 0 0,0-2 0 0 0,-1-2 0 0 0,0-3 0 0 0,0-1 0 0 0,0 1 0 0 0,0 1 0 0 0,0 0 0 0 0,0 3 0 0 0,0 3 0 0 0,0 6 0 0 0,0 2 0 0 0,0 5 0 0 0,0-2 0 0 0,0-3 0 0 0,-1-4 0 0 0,0-4 0 0 0,0-3 0 0 0,0-3 0 0 0,1 0 0 0 0,-1 1 0 0 0,1 1 0 0 0,0-1 0 0 0,0-1 0 0 0,0 2 0 0 0,0-1 0 0 0,0 1 0 0 0,0 1 0 0 0,0 4 0 0 0,0 1 0 0 0,0 2 0 0 0,0 0 0 0 0,0 3 0 0 0,0-2 0 0 0,-1-2 0 0 0,0-3 0 0 0,0-2 0 0 0,0-2 0 0 0,1 0 0 0 0,0-2 0 0 0,0-1 0 0 0,0 1 0 0 0,0 0 0 0 0,0 0 0 0 0,0 2 0 0 0,0-1 0 0 0,0 1 0 0 0,0 2 0 0 0,0-1 0 0 0,0 1 0 0 0,-3 3 0 0 0,-2 4 0 0 0,-1 3 0 0 0,-1 4 0 0 0,-2 4 0 0 0,1 0 0 0 0,0 0 0 0 0,1-1 0 0 0,1 0 0 0 0,1 0 0 0 0,0 2 0 0 0,1 2 0 0 0,0-4 0 0 0,1 0 0 0 0,0-5 0 0 0,1-4 0 0 0,-1-4 0 0 0,0-2 0 0 0,1-4 0 0 0,-1-1 0 0 0,2-3 0 0 0,-1-1 0 0 0,0-1 0 0 0,0-1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1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18322 6712 16383 0 0,'2'18'0'0'0,"1"16"0"0"0,2 15 0 0 0,2 14 0 0 0,3 10 0 0 0,-1 4 0 0 0,1 7 0 0 0,-2 4 0 0 0,-3 6 0 0 0,-1-2 0 0 0,-2-10 0 0 0,-1-15 0 0 0,-1-16 0 0 0,-1-16 0 0 0,-1-12 0 0 0,-2-5 0 0 0,0-4 0 0 0,0-2 0 0 0,0-1 0 0 0,-1 3 0 0 0,-1 2 0 0 0,1-1 0 0 0,1 3 0 0 0,-2 4 0 0 0,0 0 0 0 0,0 2 0 0 0,-1 3 0 0 0,0 1 0 0 0,-1 4 0 0 0,2 2 0 0 0,0-2 0 0 0,0-1 0 0 0,0-3 0 0 0,-2-1 0 0 0,1-3 0 0 0,-3 3 0 0 0,-2 2 0 0 0,0-1 0 0 0,0 0 0 0 0,0-4 0 0 0,3-5 0 0 0,2-4 0 0 0,1-5 0 0 0,3-3 0 0 0,0-1 0 0 0,1-2 0 0 0,0 1 0 0 0,0-1 0 0 0,0 1 0 0 0,0 3 0 0 0,0 0 0 0 0,-1 3 0 0 0,1 1 0 0 0,-3 3 0 0 0,-1 1 0 0 0,0-1 0 0 0,0 0 0 0 0,1 0 0 0 0,0-1 0 0 0,1 0 0 0 0,-1 3 0 0 0,1-1 0 0 0,-1 0 0 0 0,1 0 0 0 0,-1 0 0 0 0,1-1 0 0 0,0-1 0 0 0,1-3 0 0 0,1-1 0 0 0,-1-2 0 0 0,1-2 0 0 0,0-1 0 0 0,1-1 0 0 0,-1 0 0 0 0,0 0 0 0 0,0 0 0 0 0,0 1 0 0 0,-1-2 0 0 0,-1 0 0 0 0,-1 0 0 0 0,-2 0 0 0 0,-1-1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14"/>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18142 9473 16383 0 0,'0'2'0'0'0,"6"18"0"0"0,3 21 0 0 0,3 16 0 0 0,0 12 0 0 0,1 3 0 0 0,-1 2 0 0 0,-2 0 0 0 0,-1-4 0 0 0,-1-3 0 0 0,0-5 0 0 0,-1-8 0 0 0,-2-8 0 0 0,-1-6 0 0 0,-3 0 0 0 0,2 3 0 0 0,1 5 0 0 0,2 7 0 0 0,2 4 0 0 0,2 2 0 0 0,2-1 0 0 0,2-1 0 0 0,-2-9 0 0 0,-1-10 0 0 0,-3-10 0 0 0,-2-9 0 0 0,-2-7 0 0 0,-2-4 0 0 0,-1-2 0 0 0,-1-1 0 0 0,0 1 0 0 0,-1 2 0 0 0,1 2 0 0 0,0 3 0 0 0,-1-1 0 0 0,1-1 0 0 0,0-1 0 0 0,0-1 0 0 0,0-1 0 0 0,0-1 0 0 0,0 0 0 0 0,0-2 0 0 0,0 1 0 0 0,0 0 0 0 0,0-1 0 0 0,-1 0 0 0 0,0-1 0 0 0,-1 2 0 0 0,-1 1 0 0 0,0 2 0 0 0,-2 2 0 0 0,0 0 0 0 0,0-1 0 0 0,1 1 0 0 0,1-2 0 0 0,-1 0 0 0 0,0-1 0 0 0,0-1 0 0 0,0-1 0 0 0,-1-1 0 0 0,0 0 0 0 0,0-1 0 0 0,0-1 0 0 0,0 0 0 0 0,0 0 0 0 0,1 0 0 0 0,-1 0 0 0 0,1 1 0 0 0,-1 1 0 0 0,-1-1 0 0 0,2 1 0 0 0,0-1 0 0 0,0-1 0 0 0,0 0 0 0 0,0 1 0 0 0,0-1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1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21285 14159 16383 0 0,'1'1'0'0'0,"0"-1"0"0"0,1 1 0 0 0,1-1 0 0 0,1 0 0 0 0,0 1 0 0 0,1 0 0 0 0,-1 0 0 0 0,1-1 0 0 0,0 1 0 0 0,1 0 0 0 0,-1 1 0 0 0,0-1 0 0 0,0 0 0 0 0,0 1 0 0 0,-1 0 0 0 0,1 0 0 0 0,-1 0 0 0 0,1 2 0 0 0,1 0 0 0 0,-1 1 0 0 0,0 0 0 0 0,1 0 0 0 0,-1 1 0 0 0,1 0 0 0 0,-1-1 0 0 0,0 0 0 0 0,2 1 0 0 0,0 0 0 0 0,0 0 0 0 0,0-1 0 0 0,-2 0 0 0 0,1 0 0 0 0,-1 0 0 0 0,-2-1 0 0 0,1 1 0 0 0,-1 0 0 0 0,0 0 0 0 0,0 1 0 0 0,0 0 0 0 0,1 0 0 0 0,-2-1 0 0 0,1 1 0 0 0,0 0 0 0 0,1-1 0 0 0,-1 1 0 0 0,0-2 0 0 0,-1 1 0 0 0,1 0 0 0 0,0 0 0 0 0,0 0 0 0 0,-1 0 0 0 0,1 1 0 0 0,2 4 0 0 0,0 4 0 0 0,3 2 0 0 0,2 4 0 0 0,0 1 0 0 0,1 2 0 0 0,1 0 0 0 0,0 0 0 0 0,-1-4 0 0 0,-2-3 0 0 0,-2-2 0 0 0,-2-4 0 0 0,-1-2 0 0 0,-1-2 0 0 0,-1-1 0 0 0,0 0 0 0 0,0-1 0 0 0,-1 1 0 0 0,1 0 0 0 0,-1-1 0 0 0,0 1 0 0 0,0-1 0 0 0,0 1 0 0 0,0-1 0 0 0,-1 0 0 0 0,1 1 0 0 0,-1-1 0 0 0,0 0 0 0 0,0 1 0 0 0,0 0 0 0 0,0 1 0 0 0,-1 2 0 0 0,-1 2 0 0 0,-1 0 0 0 0,-1 1 0 0 0,0 0 0 0 0,-1 0 0 0 0,1-2 0 0 0,-2 2 0 0 0,-1 0 0 0 0,0-1 0 0 0,-1 0 0 0 0,1 0 0 0 0,-1-2 0 0 0,2 0 0 0 0,-1-2 0 0 0,1 1 0 0 0,-1-1 0 0 0,1 0 0 0 0,0 1 0 0 0,1-1 0 0 0,-1 0 0 0 0,0 1 0 0 0,-1 1 0 0 0,1-1 0 0 0,1 0 0 0 0,-1 0 0 0 0,0-1 0 0 0,0 0 0 0 0,-1-1 0 0 0,1 0 0 0 0,-1 0 0 0 0,-1-1 0 0 0,0 0 0 0 0,-4 1 0 0 0,-2 0 0 0 0,0 0 0 0 0,2 0 0 0 0,-1 0 0 0 0,0 0 0 0 0,0 0 0 0 0,2 0 0 0 0,-1 0 0 0 0,1-1 0 0 0,1 0 0 0 0,1 0 0 0 0,-1-1 0 0 0,0 0 0 0 0,-2 0 0 0 0,1 0 0 0 0,0-1 0 0 0,-2 1 0 0 0,-4-1 0 0 0,-1 0 0 0 0,-4 0 0 0 0,-2 0 0 0 0,-4 0 0 0 0,-1 0 0 0 0,-2-1 0 0 0,0 0 0 0 0,-1 3 0 0 0,4-1 0 0 0,4 1 0 0 0,1 1 0 0 0,2-1 0 0 0,3 1 0 0 0,2-2 0 0 0,-1 1 0 0 0,1 0 0 0 0,1-1 0 0 0,2-2 0 0 0,-1 1 0 0 0,2 0 0 0 0,0 0 0 0 0,1 0 0 0 0,0 1 0 0 0,0-1 0 0 0,0 1 0 0 0,-1 0 0 0 0,-2 1 0 0 0,1 0 0 0 0,1 0 0 0 0,-1-1 0 0 0,1-1 0 0 0,1 1 0 0 0,0 0 0 0 0,1 0 0 0 0,2 0 0 0 0,0 0 0 0 0,1 0 0 0 0,1 0 0 0 0,0-1 0 0 0,0 0 0 0 0,1 0 0 0 0,-1 0 0 0 0,0 0 0 0 0,1 0 0 0 0,0 0 0 0 0,0 0 0 0 0,-1-1 0 0 0,0 0 0 0 0,0 0 0 0 0,0 0 0 0 0,0 0 0 0 0,1 0 0 0 0,-1 0 0 0 0,1-1 0 0 0,-1 0 0 0 0,1 1 0 0 0,0-1 0 0 0,-1 1 0 0 0,1 0 0 0 0,-1 0 0 0 0,0 0 0 0 0,0 0 0 0 0,0 0 0 0 0,0 0 0 0 0,0 1 0 0 0,0 0 0 0 0,0 0 0 0 0,1-1 0 0 0,-1 1 0 0 0,-1-1 0 0 0,1 1 0 0 0,0-1 0 0 0,0 0 0 0 0,0 1 0 0 0,0 0 0 0 0,-1 0 0 0 0,1-1 0 0 0,1 1 0 0 0,-1 0 0 0 0,2-1 0 0 0,-1 0 0 0 0,1 1 0 0 0,-1-1 0 0 0,1 0 0 0 0,0 0 0 0 0,-1-1 0 0 0,-1 0 0 0 0,-1 1 0 0 0,1 0 0 0 0,0 0 0 0 0,0 1 0 0 0,1-1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0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16951 2154 16383 0 0,'2'0'0'0'0,"14"1"0"0"0,20 3 0 0 0,23 4 0 0 0,24 3 0 0 0,28 6 0 0 0,31 3 0 0 0,23 5 0 0 0,9 1 0 0 0,-5-1 0 0 0,-19-4 0 0 0,-27-6 0 0 0,-33-4 0 0 0,-32-5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0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17865 2234 16383 0 0,'0'2'0'0'0,"0"3"0"0"0,3 7 0 0 0,1 6 0 0 0,1 7 0 0 0,4 11 0 0 0,2 8 0 0 0,-1 6 0 0 0,-1 1 0 0 0,0-3 0 0 0,-1-6 0 0 0,-2-9 0 0 0,-1-10 0 0 0,-3-7 0 0 0,-1-7 0 0 0,0-3 0 0 0,-1-2 0 0 0,-1-1 0 0 0,1-1 0 0 0,0 1 0 0 0,-1 2 0 0 0,1 2 0 0 0,0 1 0 0 0,0-1 0 0 0,0 0 0 0 0,0 0 0 0 0,0-1 0 0 0,0 0 0 0 0,0 0 0 0 0,0 0 0 0 0,-1 1 0 0 0,0 0 0 0 0,0 1 0 0 0,-1-1 0 0 0,0 1 0 0 0,-1 1 0 0 0,0-1 0 0 0,0 1 0 0 0,1 0 0 0 0,-1 1 0 0 0,1 0 0 0 0,0-1 0 0 0,0 0 0 0 0,-1 0 0 0 0,1 2 0 0 0,-1 0 0 0 0,0 1 0 0 0,-1-1 0 0 0,-1 0 0 0 0,-1 1 0 0 0,1-2 0 0 0,0-1 0 0 0,1 0 0 0 0,0 0 0 0 0,0 2 0 0 0,0 0 0 0 0,0 2 0 0 0,1 0 0 0 0,-1 0 0 0 0,1-2 0 0 0,0-1 0 0 0,0-2 0 0 0,1 0 0 0 0,0-2 0 0 0,1 0 0 0 0,-1 0 0 0 0,1 1 0 0 0,0 1 0 0 0,-1 0 0 0 0,0 1 0 0 0,2-1 0 0 0,-2 2 0 0 0,0 2 0 0 0,1 1 0 0 0,0 0 0 0 0,0 0 0 0 0,1-2 0 0 0,0-1 0 0 0,0-2 0 0 0,0-1 0 0 0,0-1 0 0 0,0-1 0 0 0,0 0 0 0 0,0-1 0 0 0,0 0 0 0 0,0 0 0 0 0,0 0 0 0 0,0 1 0 0 0,0-1 0 0 0,-1 1 0 0 0,0 0 0 0 0,1 1 0 0 0,-1 1 0 0 0,-1 1 0 0 0,1-1 0 0 0,0 1 0 0 0,0-1 0 0 0,0 0 0 0 0,0 0 0 0 0,0-1 0 0 0,0 0 0 0 0,0 0 0 0 0,1 0 0 0 0,0 0 0 0 0,0 0 0 0 0,0 0 0 0 0,0 0 0 0 0,0 1 0 0 0,0 0 0 0 0,0 1 0 0 0,0 4 0 0 0,-1 1 0 0 0,-1 2 0 0 0,-1 1 0 0 0,1 1 0 0 0,0-2 0 0 0,0-1 0 0 0,0-1 0 0 0,1-3 0 0 0,0-2 0 0 0,0-2 0 0 0,0-1 0 0 0,0 0 0 0 0,1 0 0 0 0,-1 0 0 0 0,0 1 0 0 0,0-1 0 0 0,0 1 0 0 0,1-1 0 0 0,-2 1 0 0 0,0 0 0 0 0,-1 1 0 0 0,0 1 0 0 0,0 0 0 0 0,-2 1 0 0 0,0 2 0 0 0,0 0 0 0 0,-1-1 0 0 0,1-1 0 0 0,0 0 0 0 0,0-1 0 0 0,1-1 0 0 0,-1 0 0 0 0,2-2 0 0 0,0 1 0 0 0,1 0 0 0 0,-1-1 0 0 0,0 0 0 0 0,0 0 0 0 0,-1 0 0 0 0,-2 3 0 0 0,1 0 0 0 0,-2 0 0 0 0,-1 2 0 0 0,0 1 0 0 0,0 0 0 0 0,0-1 0 0 0,2-1 0 0 0,0-1 0 0 0,1-1 0 0 0,0 0 0 0 0,1 0 0 0 0,-1 0 0 0 0,1-1 0 0 0,-1 1 0 0 0,-1 1 0 0 0,-1 2 0 0 0,0-1 0 0 0,-4 6 0 0 0,-1 2 0 0 0,-1 0 0 0 0,-3 4 0 0 0,1-1 0 0 0,1-1 0 0 0,2-2 0 0 0,3-3 0 0 0,1-3 0 0 0,2-2 0 0 0,1-2 0 0 0,1-1 0 0 0,0-1 0 0 0,0 0 0 0 0,1 0 0 0 0,0 0 0 0 0,0 0 0 0 0,-1 1 0 0 0,0 2 0 0 0,0 3 0 0 0,-1 1 0 0 0,0 0 0 0 0,0-1 0 0 0,1 0 0 0 0,0-2 0 0 0,0 1 0 0 0,1-1 0 0 0,0-1 0 0 0,1-1 0 0 0,1 1 0 0 0,-1 0 0 0 0,1-1 0 0 0,0 0 0 0 0,0 0 0 0 0,0-1 0 0 0,0 0 0 0 0,0 0 0 0 0,0 1 0 0 0,0 1 0 0 0,-1 2 0 0 0,1 0 0 0 0,-1 1 0 0 0,-1 0 0 0 0,1 2 0 0 0,-1-1 0 0 0,0 0 0 0 0,0-1 0 0 0,0 0 0 0 0,-1 0 0 0 0,1 0 0 0 0,0-1 0 0 0,0-1 0 0 0,1-1 0 0 0,1 0 0 0 0,0 0 0 0 0,0 0 0 0 0,0-2 0 0 0,0 0 0 0 0,0 0 0 0 0,1-1 0 0 0,0 2 0 0 0,0 1 0 0 0,0 1 0 0 0,0 1 0 0 0,0-1 0 0 0,0 1 0 0 0,0-1 0 0 0,0 0 0 0 0,1-2 0 0 0,-1-1 0 0 0,0 0 0 0 0,0-2 0 0 0,-1 3 0 0 0,1 0 0 0 0,0 2 0 0 0,0 1 0 0 0,0 1 0 0 0,0 1 0 0 0,0-1 0 0 0,0 0 0 0 0,0-1 0 0 0,0-2 0 0 0,0 0 0 0 0,0-1 0 0 0,0 0 0 0 0,0 1 0 0 0,0 0 0 0 0,0 0 0 0 0,0 0 0 0 0,0 1 0 0 0,0 0 0 0 0,0-1 0 0 0,0-1 0 0 0,0 1 0 0 0,0-1 0 0 0,0-1 0 0 0,0 0 0 0 0,0 0 0 0 0,0-1 0 0 0,0 1 0 0 0,0 1 0 0 0,0 0 0 0 0,0 1 0 0 0,0 6 0 0 0,0 2 0 0 0,0 2 0 0 0,0 0 0 0 0,0-1 0 0 0,0-2 0 0 0,0 0 0 0 0,0-1 0 0 0,1 1 0 0 0,2 0 0 0 0,-1-1 0 0 0,0-2 0 0 0,0-2 0 0 0,0-1 0 0 0,-1-1 0 0 0,1-3 0 0 0,-1 1 0 0 0,-1-2 0 0 0,0 0 0 0 0,0 0 0 0 0,0 0 0 0 0,1 1 0 0 0,0 1 0 0 0,1 2 0 0 0,0 1 0 0 0,-1 0 0 0 0,1 0 0 0 0,-1 2 0 0 0,1-1 0 0 0,1 2 0 0 0,-1 0 0 0 0,1 0 0 0 0,-1-1 0 0 0,0 0 0 0 0,0 0 0 0 0,0 0 0 0 0,-1 0 0 0 0,2 1 0 0 0,-1 3 0 0 0,1 3 0 0 0,1 6 0 0 0,0-1 0 0 0,-1-1 0 0 0,0-4 0 0 0,0-3 0 0 0,-1-4 0 0 0,-1-1 0 0 0,0-2 0 0 0,0-1 0 0 0,0-2 0 0 0,0 0 0 0 0,-1 1 0 0 0,1 0 0 0 0,0 0 0 0 0,0 0 0 0 0,0-1 0 0 0,-1 1 0 0 0,1 0 0 0 0,0 0 0 0 0,0 0 0 0 0,-1 1 0 0 0,1-1 0 0 0,1 2 0 0 0,-1 0 0 0 0,1 2 0 0 0,-1 2 0 0 0,2 0 0 0 0,0 0 0 0 0,-1-1 0 0 0,0-1 0 0 0,1-1 0 0 0,-1-1 0 0 0,0-1 0 0 0,0 0 0 0 0,0-2 0 0 0,-1 0 0 0 0,0 0 0 0 0,0 0 0 0 0,1 0 0 0 0,-1 1 0 0 0,1 1 0 0 0,0-1 0 0 0,-1 1 0 0 0,-1-2 0 0 0,1 1 0 0 0,0-1 0 0 0,0 1 0 0 0,0 0 0 0 0,0 0 0 0 0,0 1 0 0 0,0 0 0 0 0,1 4 0 0 0,0 2 0 0 0,1-2 0 0 0,-2 1 0 0 0,1 0 0 0 0,0-2 0 0 0,0-1 0 0 0,0-2 0 0 0,0 1 0 0 0,1 1 0 0 0,0 1 0 0 0,1-1 0 0 0,0 1 0 0 0,1 0 0 0 0,1 0 0 0 0,0 1 0 0 0,2 1 0 0 0,-2 0 0 0 0,1 1 0 0 0,0-1 0 0 0,0 2 0 0 0,1-3 0 0 0,-2-1 0 0 0,1-1 0 0 0,-3-1 0 0 0,0-2 0 0 0,-1-1 0 0 0,0 1 0 0 0,-1-1 0 0 0,0 3 0 0 0,0-1 0 0 0,1 1 0 0 0,0 0 0 0 0,0 1 0 0 0,1 1 0 0 0,1-1 0 0 0,0 1 0 0 0,1-1 0 0 0,-1 0 0 0 0,-1 0 0 0 0,1-2 0 0 0,-1 0 0 0 0,-1 0 0 0 0,0-2 0 0 0,1 0 0 0 0,0-1 0 0 0,0 1 0 0 0,0-1 0 0 0,-1 0 0 0 0,1 1 0 0 0,-1 1 0 0 0,0 0 0 0 0,-1 0 0 0 0,0 1 0 0 0,0-1 0 0 0,0 1 0 0 0,0-1 0 0 0,-1 1 0 0 0,1 0 0 0 0,0 0 0 0 0,1 0 0 0 0,-2 0 0 0 0,1 1 0 0 0,0-2 0 0 0,-1 0 0 0 0,0-1 0 0 0,0 0 0 0 0,0-1 0 0 0,0 1 0 0 0,1 0 0 0 0,-1 0 0 0 0,1 0 0 0 0,0 1 0 0 0,-1 0 0 0 0,1-1 0 0 0,0 1 0 0 0,0-1 0 0 0,0-1 0 0 0,0 1 0 0 0,-1-1 0 0 0,0 1 0 0 0,-1-1 0 0 0,1 1 0 0 0,0 0 0 0 0,1 1 0 0 0,-1 0 0 0 0,1 0 0 0 0,-1 0 0 0 0,1 1 0 0 0,-1-2 0 0 0,0 1 0 0 0,0-1 0 0 0,-1-1 0 0 0,0 1 0 0 0,0 1 0 0 0,0-1 0 0 0,0 1 0 0 0,0 0 0 0 0,0 1 0 0 0,0-1 0 0 0,0 0 0 0 0,0-1 0 0 0,0 0 0 0 0,0 0 0 0 0,0-1 0 0 0,0 0 0 0 0,0 1 0 0 0,1 1 0 0 0,0 1 0 0 0,1 2 0 0 0,0 1 0 0 0,0 2 0 0 0,1 1 0 0 0,-1 0 0 0 0,0 0 0 0 0,1-2 0 0 0,-2-2 0 0 0,0-1 0 0 0,0-2 0 0 0,-1 0 0 0 0,0-1 0 0 0,0 0 0 0 0,0-1 0 0 0,0 0 0 0 0,0 0 0 0 0,0 1 0 0 0,0-1 0 0 0,0 0 0 0 0,0 0 0 0 0,0 1 0 0 0,0 1 0 0 0,-1 0 0 0 0,0 1 0 0 0,-2 0 0 0 0,-1 1 0 0 0,0 0 0 0 0,1-1 0 0 0,-1 0 0 0 0,1 0 0 0 0,1 0 0 0 0,-1 0 0 0 0,1 1 0 0 0,-1 1 0 0 0,-1 1 0 0 0,1-1 0 0 0,-2 0 0 0 0,2-1 0 0 0,-1-1 0 0 0,1 0 0 0 0,-1 0 0 0 0,0 0 0 0 0,-1 1 0 0 0,1-1 0 0 0,-1 0 0 0 0,2-1 0 0 0,0-1 0 0 0,0 1 0 0 0,-1 0 0 0 0,0 1 0 0 0,-1 2 0 0 0,-2 3 0 0 0,0-1 0 0 0,1 0 0 0 0,-1 0 0 0 0,1 1 0 0 0,-1 0 0 0 0,0 2 0 0 0,-2 3 0 0 0,-2 4 0 0 0,0 2 0 0 0,-1-1 0 0 0,0-2 0 0 0,-2-1 0 0 0,2-3 0 0 0,0-2 0 0 0,2-3 0 0 0,1-3 0 0 0,3 0 0 0 0,0-2 0 0 0,2-1 0 0 0,0 1 0 0 0,0 1 0 0 0,-1 1 0 0 0,0 1 0 0 0,-3 2 0 0 0,-1 3 0 0 0,-1 1 0 0 0,1-1 0 0 0,0 0 0 0 0,-2 3 0 0 0,0 1 0 0 0,-1 1 0 0 0,0 0 0 0 0,1 2 0 0 0,2-1 0 0 0,0 1 0 0 0,2 0 0 0 0,0-1 0 0 0,1 0 0 0 0,0 3 0 0 0,-2 4 0 0 0,1-3 0 0 0,0-2 0 0 0,0-2 0 0 0,2-3 0 0 0,1-1 0 0 0,0-3 0 0 0,1-2 0 0 0,0-1 0 0 0,1-3 0 0 0,0 0 0 0 0,1-1 0 0 0,0 0 0 0 0,1 1 0 0 0,0 2 0 0 0,0 1 0 0 0,0-1 0 0 0,0 0 0 0 0,0 0 0 0 0,0 0 0 0 0,0-1 0 0 0,0-1 0 0 0,0 1 0 0 0,0-1 0 0 0,0 0 0 0 0,1 0 0 0 0,0 0 0 0 0,0 0 0 0 0,0 1 0 0 0,0 1 0 0 0,1 3 0 0 0,0 1 0 0 0,0 2 0 0 0,1 1 0 0 0,0 1 0 0 0,0 0 0 0 0,0 0 0 0 0,2 0 0 0 0,-1-1 0 0 0,-1-2 0 0 0,1-2 0 0 0,0-2 0 0 0,0 0 0 0 0,1 0 0 0 0,-1 0 0 0 0,1 0 0 0 0,-1-1 0 0 0,-1 0 0 0 0,1-1 0 0 0,-1 0 0 0 0,2 2 0 0 0,1 0 0 0 0,0 0 0 0 0,-1-1 0 0 0,-1-1 0 0 0,0 0 0 0 0,0 0 0 0 0,0 2 0 0 0,-1 1 0 0 0,1 1 0 0 0,0 5 0 0 0,2 4 0 0 0,0 4 0 0 0,1 0 0 0 0,2 5 0 0 0,0 0 0 0 0,1 3 0 0 0,-1-1 0 0 0,-1-3 0 0 0,-1-5 0 0 0,-1-7 0 0 0,-3-4 0 0 0,-1-4 0 0 0,-1-3 0 0 0,0-2 0 0 0,-1 0 0 0 0,1 0 0 0 0,0 1 0 0 0,0 5 0 0 0,3 9 0 0 0,0 8 0 0 0,0 3 0 0 0,0-3 0 0 0,-1-2 0 0 0,0-4 0 0 0,0-1 0 0 0,1-3 0 0 0,0-2 0 0 0,1-3 0 0 0,-1-1 0 0 0,0-3 0 0 0,0-1 0 0 0,-1-1 0 0 0,0-1 0 0 0,1 1 0 0 0,0 1 0 0 0,2 2 0 0 0,-1 1 0 0 0,0 1 0 0 0,0 0 0 0 0,-1-1 0 0 0,0 0 0 0 0,0 0 0 0 0,-1-1 0 0 0,1-1 0 0 0,-1 0 0 0 0,0 0 0 0 0,0-1 0 0 0,1 3 0 0 0,1 1 0 0 0,0 3 0 0 0,0-1 0 0 0,0-1 0 0 0,-1-2 0 0 0,-1-2 0 0 0,-1-1 0 0 0,0-2 0 0 0,-1 0 0 0 0,0-1 0 0 0,0 1 0 0 0,2 2 0 0 0,-1 0 0 0 0,1 3 0 0 0,1 4 0 0 0,1 3 0 0 0,1 6 0 0 0,0 3 0 0 0,1-3 0 0 0,-2-4 0 0 0,-1-3 0 0 0,0-5 0 0 0,0-2 0 0 0,-2-3 0 0 0,0-1 0 0 0,0 1 0 0 0,2 2 0 0 0,-1 2 0 0 0,2 1 0 0 0,-1 0 0 0 0,0 2 0 0 0,0-1 0 0 0,0 1 0 0 0,0-1 0 0 0,1 4 0 0 0,0 1 0 0 0,-1 0 0 0 0,0-1 0 0 0,-2-1 0 0 0,0-2 0 0 0,-2 0 0 0 0,1-2 0 0 0,-1-1 0 0 0,-1-3 0 0 0,1-1 0 0 0,0-1 0 0 0,0 0 0 0 0,0-1 0 0 0,0 0 0 0 0,0 0 0 0 0,0 0 0 0 0,0 1 0 0 0,0 1 0 0 0,-2 4 0 0 0,-1 7 0 0 0,0 1 0 0 0,-2 6 0 0 0,1 1 0 0 0,-1 2 0 0 0,1 2 0 0 0,-1 0 0 0 0,0 2 0 0 0,-3 3 0 0 0,-1 0 0 0 0,0 1 0 0 0,0-4 0 0 0,1-5 0 0 0,3-4 0 0 0,2-5 0 0 0,1-5 0 0 0,2-4 0 0 0,-1-2 0 0 0,0 1 0 0 0,0 0 0 0 0,-1 0 0 0 0,1-1 0 0 0,-1 0 0 0 0,0 0 0 0 0,0-1 0 0 0,1 1 0 0 0,-1 0 0 0 0,-2 4 0 0 0,0 4 0 0 0,-1 2 0 0 0,-1 6 0 0 0,-2 7 0 0 0,-4 12 0 0 0,-2 8 0 0 0,-1 7 0 0 0,0 3 0 0 0,-1 3 0 0 0,-1 0 0 0 0,0 0 0 0 0,4-5 0 0 0,2-5 0 0 0,1-6 0 0 0,4-5 0 0 0,1-8 0 0 0,2-9 0 0 0,1-6 0 0 0,0-6 0 0 0,2-4 0 0 0,0-3 0 0 0,0 0 0 0 0,0-1 0 0 0,0 1 0 0 0,0 0 0 0 0,-1 2 0 0 0,0 1 0 0 0,0 0 0 0 0,1 2 0 0 0,0 4 0 0 0,-1 3 0 0 0,-1 2 0 0 0,0 2 0 0 0,-3 8 0 0 0,1 7 0 0 0,-2 7 0 0 0,-1 5 0 0 0,0 1 0 0 0,0 0 0 0 0,0 0 0 0 0,1-6 0 0 0,2-7 0 0 0,2-7 0 0 0,0-4 0 0 0,2-2 0 0 0,0-4 0 0 0,0-4 0 0 0,1-3 0 0 0,0-3 0 0 0,1-2 0 0 0,1-1 0 0 0,-1-2 0 0 0,1 1 0 0 0,0-1 0 0 0,-1 0 0 0 0,1 0 0 0 0,1 2 0 0 0,0 0 0 0 0,0 1 0 0 0,0 0 0 0 0,0 10 0 0 0,3 9 0 0 0,1 3 0 0 0,1 2 0 0 0,1 6 0 0 0,0 0 0 0 0,-1-4 0 0 0,0-2 0 0 0,0-2 0 0 0,-1-3 0 0 0,-1-6 0 0 0,-1-5 0 0 0,-1-5 0 0 0,-1-4 0 0 0,0-1 0 0 0,1-2 0 0 0,0-1 0 0 0,0-1 0 0 0,0 1 0 0 0,0 0 0 0 0,0 1 0 0 0,-1 1 0 0 0,1-1 0 0 0,-1 1 0 0 0,0-1 0 0 0,1 1 0 0 0,-1 0 0 0 0,0 0 0 0 0,1 0 0 0 0,-1 1 0 0 0,0-1 0 0 0,0 0 0 0 0,-1 1 0 0 0,1-1 0 0 0,-1 1 0 0 0,-1-1 0 0 0,-1 1 0 0 0,0 5 0 0 0,-1 2 0 0 0,1 1 0 0 0,1-2 0 0 0,0 0 0 0 0,3 0 0 0 0,0 0 0 0 0,1-1 0 0 0,-1-1 0 0 0,-2-1 0 0 0,0-2 0 0 0,0 0 0 0 0,-2-1 0 0 0,1 0 0 0 0,-1 0 0 0 0,0 0 0 0 0,1 0 0 0 0,-1 0 0 0 0,0-1 0 0 0,0 1 0 0 0,0 0 0 0 0,1 1 0 0 0,0 0 0 0 0,0 0 0 0 0,0 0 0 0 0,1 0 0 0 0,-1 0 0 0 0,1-1 0 0 0,-1 0 0 0 0,1 0 0 0 0,-1 0 0 0 0,0-1 0 0 0,0 1 0 0 0,0-1 0 0 0,1 1 0 0 0,1 0 0 0 0,-1 1 0 0 0,0-1 0 0 0,-1 0 0 0 0,1 0 0 0 0,-1 1 0 0 0,0 0 0 0 0,1 0 0 0 0,0 0 0 0 0,-1-1 0 0 0,0 0 0 0 0,0 1 0 0 0,-1 6 0 0 0,2 12 0 0 0,-1 7 0 0 0,1 4 0 0 0,0 5 0 0 0,2 0 0 0 0,0-5 0 0 0,0-6 0 0 0,-1-8 0 0 0,0-5 0 0 0,-2 4 0 0 0,-1 4 0 0 0,-5 4 0 0 0,-7 5 0 0 0,-2-1 0 0 0,-1-2 0 0 0,0-3 0 0 0,2-5 0 0 0,1-2 0 0 0,2-3 0 0 0,2-4 0 0 0,0-3 0 0 0,2-2 0 0 0,1-2 0 0 0,1 0 0 0 0,0 0 0 0 0,-1 0 0 0 0,1 0 0 0 0,-1 1 0 0 0,0 1 0 0 0,1 0 0 0 0,-2 1 0 0 0,0 1 0 0 0,0-1 0 0 0,1-1 0 0 0,0-2 0 0 0,2-1 0 0 0,-1 0 0 0 0,0 0 0 0 0,-1 1 0 0 0,-1-1 0 0 0,0 1 0 0 0,-1 2 0 0 0,-1 0 0 0 0,0 1 0 0 0,-1-1 0 0 0,0 1 0 0 0,1-1 0 0 0,-5 1 0 0 0,0-1 0 0 0,1-1 0 0 0,1-1 0 0 0,2-1 0 0 0,2-1 0 0 0,1 1 0 0 0,0-1 0 0 0,1 0 0 0 0,0 0 0 0 0,0 0 0 0 0,0 0 0 0 0,-1 2 0 0 0,0-1 0 0 0,-1 0 0 0 0,1 0 0 0 0,-2 1 0 0 0,-1 1 0 0 0,-3 4 0 0 0,-5 5 0 0 0,-1 3 0 0 0,0 0 0 0 0,2 0 0 0 0,2-1 0 0 0,3-3 0 0 0,3-2 0 0 0,2-3 0 0 0,-1 0 0 0 0,1 0 0 0 0,0-1 0 0 0,-1 2 0 0 0,-1 1 0 0 0,-5 9 0 0 0,-7 14 0 0 0,-8 15 0 0 0,-3 8 0 0 0,-2 6 0 0 0,2-4 0 0 0,6-11 0 0 0,6-12 0 0 0,5-11 0 0 0,4-7 0 0 0,3-6 0 0 0,2-4 0 0 0,2-3 0 0 0,1-1 0 0 0,1 1 0 0 0,-1 0 0 0 0,-1 1 0 0 0,1-1 0 0 0,0 1 0 0 0,0 0 0 0 0,0-1 0 0 0,1-1 0 0 0,0 1 0 0 0,0-2 0 0 0,0 1 0 0 0,0 0 0 0 0,0 1 0 0 0,0 1 0 0 0,0 1 0 0 0,0 0 0 0 0,0 0 0 0 0,2 3 0 0 0,1 1 0 0 0,2 0 0 0 0,0 0 0 0 0,0-1 0 0 0,0 0 0 0 0,-1-2 0 0 0,-1-2 0 0 0,0-1 0 0 0,0 0 0 0 0,-1-2 0 0 0,0 1 0 0 0,-1-1 0 0 0,-1 0 0 0 0,0 0 0 0 0,-1 0 0 0 0,0 0 0 0 0,-1 1 0 0 0,0 1 0 0 0,0 0 0 0 0,0 0 0 0 0,0 0 0 0 0,0 1 0 0 0,-1 0 0 0 0,1 0 0 0 0,-2 2 0 0 0,1 1 0 0 0,-1 0 0 0 0,1-1 0 0 0,1-1 0 0 0,-1-1 0 0 0,1-1 0 0 0,0-1 0 0 0,0-1 0 0 0,0 5 0 0 0,0 6 0 0 0,0 2 0 0 0,-1 1 0 0 0,0 2 0 0 0,-1 0 0 0 0,1-1 0 0 0,-1-2 0 0 0,1-3 0 0 0,0-2 0 0 0,1-1 0 0 0,-1-3 0 0 0,2 0 0 0 0,0 0 0 0 0,0-1 0 0 0,1 1 0 0 0,0 0 0 0 0,0-1 0 0 0,0 0 0 0 0,0-1 0 0 0,0 0 0 0 0,0 2 0 0 0,0 1 0 0 0,0 1 0 0 0,0-1 0 0 0,0 2 0 0 0,0-1 0 0 0,0 2 0 0 0,0 0 0 0 0,0 1 0 0 0,0 3 0 0 0,2 1 0 0 0,2 1 0 0 0,0 1 0 0 0,2-1 0 0 0,-1-2 0 0 0,1 0 0 0 0,0 2 0 0 0,1 0 0 0 0,1 4 0 0 0,0 5 0 0 0,3 5 0 0 0,-2 3 0 0 0,2 4 0 0 0,0 4 0 0 0,1 4 0 0 0,1-2 0 0 0,-2 0 0 0 0,2 5 0 0 0,3 6 0 0 0,-1 1 0 0 0,-2-5 0 0 0,1-2 0 0 0,1-2 0 0 0,2-3 0 0 0,1-3 0 0 0,4-3 0 0 0,0-7 0 0 0,-3-7 0 0 0,-3-6 0 0 0,-3-6 0 0 0,-2-4 0 0 0,-1-2 0 0 0,3 0 0 0 0,0 0 0 0 0,2-1 0 0 0,-2 0 0 0 0,2 0 0 0 0,-1 1 0 0 0,2 0 0 0 0,-3 0 0 0 0,-1-1 0 0 0,-2-1 0 0 0,-1 0 0 0 0,-1-1 0 0 0,0 0 0 0 0,0 1 0 0 0,0-1 0 0 0,0 0 0 0 0,0 0 0 0 0,0-1 0 0 0,-1 0 0 0 0,1 0 0 0 0,-1 0 0 0 0,0-1 0 0 0,0 1 0 0 0,-1-1 0 0 0,1-1 0 0 0,-1 1 0 0 0,1 0 0 0 0,-1 0 0 0 0,2-1 0 0 0,1 2 0 0 0,2 0 0 0 0,1 0 0 0 0,5 2 0 0 0,7 1 0 0 0,7 2 0 0 0,3 0 0 0 0,0-2 0 0 0,-5 1 0 0 0,-4-3 0 0 0,-4 0 0 0 0,-5-2 0 0 0,-1 1 0 0 0,-1 1 0 0 0,-2-1 0 0 0,1 2 0 0 0,-1-1 0 0 0,0 1 0 0 0,-2 1 0 0 0,0-1 0 0 0,0 2 0 0 0,2 0 0 0 0,0 0 0 0 0,0-1 0 0 0,3 0 0 0 0,1 0 0 0 0,2 1 0 0 0,0 0 0 0 0,0 0 0 0 0,-1-1 0 0 0,1 1 0 0 0,1-1 0 0 0,6 3 0 0 0,12 2 0 0 0,8 2 0 0 0,11 2 0 0 0,8 2 0 0 0,3 2 0 0 0,0-1 0 0 0,-1-2 0 0 0,-3 0 0 0 0,-8-2 0 0 0,-10-2 0 0 0,-12-3 0 0 0,-9-3 0 0 0,-8-1 0 0 0,-5-3 0 0 0,-3 0 0 0 0,0 1 0 0 0,1 0 0 0 0,0 0 0 0 0,2 0 0 0 0,0 1 0 0 0,1-1 0 0 0,4 2 0 0 0,3 0 0 0 0,2 1 0 0 0,0-1 0 0 0,3 3 0 0 0,2-1 0 0 0,0 2 0 0 0,-2-3 0 0 0,-6 0 0 0 0,-3-2 0 0 0,-2 0 0 0 0,-3-1 0 0 0,0 0 0 0 0,-2-1 0 0 0,0 0 0 0 0,-1 0 0 0 0,0 0 0 0 0,1 0 0 0 0,-2 1 0 0 0,1-1 0 0 0,-2-1 0 0 0,0 0 0 0 0,1 1 0 0 0,1 0 0 0 0,2 0 0 0 0,-1 1 0 0 0,0-1 0 0 0,-1 0 0 0 0,-1-1 0 0 0,0 1 0 0 0,-1-1 0 0 0,1 0 0 0 0,-1 1 0 0 0,0-6 0 0 0,2-10 0 0 0,-2-2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0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18159 11896 16383 0 0,'7'6'0'0'0,"9"5"0"0"0,5 3 0 0 0,3 1 0 0 0,1 0 0 0 0,2-1 0 0 0,1 1 0 0 0,4 1 0 0 0,-1 1 0 0 0,-4-3 0 0 0,-3 1 0 0 0,-4-1 0 0 0,-1 2 0 0 0,0 4 0 0 0,3 6 0 0 0,1 6 0 0 0,6 10 0 0 0,1 1 0 0 0,-1-1 0 0 0,-4-7 0 0 0,-4-7 0 0 0,-1-1 0 0 0,-2-3 0 0 0,-3-3 0 0 0,0 1 0 0 0,-1 2 0 0 0,-2-3 0 0 0,-4-4 0 0 0,-2-3 0 0 0,-2-4 0 0 0,-2-2 0 0 0,-1-2 0 0 0,-1-2 0 0 0,0 0 0 0 0,-1 0 0 0 0,1 0 0 0 0,-1-1 0 0 0,1 1 0 0 0,0 1 0 0 0,1-1 0 0 0,1 2 0 0 0,0 2 0 0 0,2 5 0 0 0,4 5 0 0 0,3 7 0 0 0,1 5 0 0 0,4 8 0 0 0,1 2 0 0 0,2 2 0 0 0,1-1 0 0 0,-2-8 0 0 0,0-2 0 0 0,2 2 0 0 0,7 5 0 0 0,8 9 0 0 0,8 11 0 0 0,2 1 0 0 0,-4-6 0 0 0,-5-9 0 0 0,-9-9 0 0 0,-7-11 0 0 0,-7-9 0 0 0,-7-5 0 0 0,-4-5 0 0 0,-3-1 0 0 0,-3-2 0 0 0,-3 1 0 0 0,-2 0 0 0 0,-2 0 0 0 0,-3 1 0 0 0,-1 2 0 0 0,-3 1 0 0 0,-5 2 0 0 0,-3 2 0 0 0,-4 2 0 0 0,-6 2 0 0 0,-4 2 0 0 0,1 0 0 0 0,3 1 0 0 0,4-1 0 0 0,7-3 0 0 0,6-1 0 0 0,6-2 0 0 0,3 0 0 0 0,1 1 0 0 0,1 0 0 0 0,1 1 0 0 0,0-1 0 0 0,0 0 0 0 0,1 0 0 0 0,-1 1 0 0 0,0 0 0 0 0,1 6 0 0 0,-1 4 0 0 0,-3 6 0 0 0,-2 4 0 0 0,-1 1 0 0 0,0-2 0 0 0,-1-1 0 0 0,-3 2 0 0 0,-2 1 0 0 0,-4 3 0 0 0,-1 2 0 0 0,-1 3 0 0 0,2 0 0 0 0,3-5 0 0 0,6-1 0 0 0,3-1 0 0 0,5-2 0 0 0,1-3 0 0 0,2-4 0 0 0,0-1 0 0 0,0-2 0 0 0,2-2 0 0 0,0 1 0 0 0,0-1 0 0 0,1-2 0 0 0,0-3 0 0 0,0-3 0 0 0,0-1 0 0 0,0 1 0 0 0,0 1 0 0 0,0 5 0 0 0,0 6 0 0 0,0-1 0 0 0,0-1 0 0 0,0-2 0 0 0,0-2 0 0 0,0 2 0 0 0,1 0 0 0 0,1-4 0 0 0,2 0 0 0 0,2-4 0 0 0,0-2 0 0 0,1-2 0 0 0,5 0 0 0 0,3-1 0 0 0,2 0 0 0 0,-1-1 0 0 0,-1-2 0 0 0,-2-1 0 0 0,0-1 0 0 0,0 0 0 0 0,6 2 0 0 0,10 3 0 0 0,10 2 0 0 0,9 4 0 0 0,6 1 0 0 0,7 1 0 0 0,3 2 0 0 0,-2 0 0 0 0,-3 3 0 0 0,-9-3 0 0 0,-12-3 0 0 0,-11-4 0 0 0,-10-3 0 0 0,-7-4 0 0 0,-4-1 0 0 0,-3-1 0 0 0,2 2 0 0 0,0 1 0 0 0,9 6 0 0 0,3 3 0 0 0,3 8 0 0 0,6 7 0 0 0,4 8 0 0 0,2 5 0 0 0,2 2 0 0 0,0-3 0 0 0,-4-4 0 0 0,-4-7 0 0 0,0-4 0 0 0,-3-5 0 0 0,-1-3 0 0 0,-4-5 0 0 0,-1-2 0 0 0,-2-1 0 0 0,-2-2 0 0 0,-2-2 0 0 0,-3 0 0 0 0,-2-1 0 0 0,0-1 0 0 0,-3 1 0 0 0,-1-1 0 0 0,0 2 0 0 0,-4 1 0 0 0,0 0 0 0 0,-2-1 0 0 0,-1-1 0 0 0,0-2 0 0 0,-2 1 0 0 0,1-2 0 0 0,1 0 0 0 0,3-1 0 0 0,8-14 0 0 0,2-3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0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18955 12206 16383 0 0,'-1'1'0'0'0,"0"4"0"0"0,-1 5 0 0 0,0 5 0 0 0,0 2 0 0 0,1 1 0 0 0,-1 3 0 0 0,2 3 0 0 0,-1 1 0 0 0,1-3 0 0 0,3 0 0 0 0,0-2 0 0 0,2-2 0 0 0,0 0 0 0 0,2 1 0 0 0,1 0 0 0 0,1 3 0 0 0,3 5 0 0 0,2 6 0 0 0,2 7 0 0 0,4 5 0 0 0,0 2 0 0 0,1 3 0 0 0,2 4 0 0 0,4 4 0 0 0,4-3 0 0 0,1-4 0 0 0,0-4 0 0 0,3 0 0 0 0,4 3 0 0 0,0 0 0 0 0,-1-3 0 0 0,-1-3 0 0 0,-3-6 0 0 0,0-2 0 0 0,-6-6 0 0 0,-4-6 0 0 0,-5-7 0 0 0,-5-5 0 0 0,-4-4 0 0 0,-2-4 0 0 0,-3-1 0 0 0,-1-1 0 0 0,0 1 0 0 0,-1-1 0 0 0,2 2 0 0 0,0 2 0 0 0,2 0 0 0 0,0 2 0 0 0,1 0 0 0 0,1 1 0 0 0,2 2 0 0 0,6 7 0 0 0,6 5 0 0 0,10 8 0 0 0,13 8 0 0 0,14 6 0 0 0,3-1 0 0 0,6 0 0 0 0,3 0 0 0 0,6 2 0 0 0,3 1 0 0 0,2 0 0 0 0,-5-4 0 0 0,-5-7 0 0 0,-10-5 0 0 0,-9-5 0 0 0,-14-6 0 0 0,-12-7 0 0 0,-12-3 0 0 0,-17 5 0 0 0,-17 9 0 0 0,-14 6 0 0 0,-9 1 0 0 0,-5 1 0 0 0,-4 2 0 0 0,4-2 0 0 0,5-3 0 0 0,7-4 0 0 0,8-4 0 0 0,7-4 0 0 0,5-3 0 0 0,4-3 0 0 0,2-2 0 0 0,2-1 0 0 0,1-1 0 0 0,1 0 0 0 0,0 0 0 0 0,0 0 0 0 0,0 2 0 0 0,-1 1 0 0 0,0-1 0 0 0,-1 1 0 0 0,0 0 0 0 0,-1 2 0 0 0,0 1 0 0 0,-3 4 0 0 0,-1 3 0 0 0,0-1 0 0 0,0 1 0 0 0,-3-1 0 0 0,0 0 0 0 0,0-2 0 0 0,2-2 0 0 0,1-2 0 0 0,1-3 0 0 0,3-2 0 0 0,0 0 0 0 0,2-2 0 0 0,1 0 0 0 0,2 0 0 0 0,-1 0 0 0 0,1 1 0 0 0,-1-2 0 0 0,1 0 0 0 0,0 0 0 0 0,0 1 0 0 0,0 0 0 0 0,0 1 0 0 0,-1 0 0 0 0,0 0 0 0 0,-1 1 0 0 0,-1 0 0 0 0,-1 0 0 0 0,1-2 0 0 0,0 1 0 0 0,0 0 0 0 0,2-1 0 0 0,-1 2 0 0 0,0 2 0 0 0,-1 1 0 0 0,-1 2 0 0 0,-1 0 0 0 0,-1-1 0 0 0,-3 5 0 0 0,-2-1 0 0 0,1 0 0 0 0,-1-2 0 0 0,2-2 0 0 0,0 0 0 0 0,-1-3 0 0 0,2-1 0 0 0,2-2 0 0 0,0 0 0 0 0,1 0 0 0 0,1 0 0 0 0,1 0 0 0 0,0 0 0 0 0,1 1 0 0 0,0 0 0 0 0,0-1 0 0 0,0 0 0 0 0,1-1 0 0 0,0 0 0 0 0,2-1 0 0 0,-1 1 0 0 0,-1-1 0 0 0,0 1 0 0 0,1 0 0 0 0,-1 0 0 0 0,0 1 0 0 0,-1-2 0 0 0,0 1 0 0 0,0 0 0 0 0,0-1 0 0 0,0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17537 2080 16383 0 0,'1'1'0'0'0,"3"2"0"0"0,6 3 0 0 0,7 11 0 0 0,5 11 0 0 0,8 15 0 0 0,3 12 0 0 0,5 11 0 0 0,0 6 0 0 0,1 2 0 0 0,0-1 0 0 0,-3-4 0 0 0,-2-5 0 0 0,-5-10 0 0 0,-6-13 0 0 0,-6-10 0 0 0,-5-11 0 0 0,-4-8 0 0 0,-2-5 0 0 0,-2-3 0 0 0,-1-1 0 0 0,1-1 0 0 0,-1 0 0 0 0,0 2 0 0 0,0 2 0 0 0,0 2 0 0 0,0 1 0 0 0,1 1 0 0 0,0 0 0 0 0,0-2 0 0 0,-1 1 0 0 0,-1-2 0 0 0,1 0 0 0 0,-1 0 0 0 0,-1-1 0 0 0,0 1 0 0 0,0-2 0 0 0,-1 1 0 0 0,0-1 0 0 0,0 0 0 0 0,1 1 0 0 0,-1 1 0 0 0,1 2 0 0 0,0 1 0 0 0,0 4 0 0 0,-1 5 0 0 0,0 5 0 0 0,0 1 0 0 0,0-2 0 0 0,0 0 0 0 0,-1-3 0 0 0,-1-1 0 0 0,-2-1 0 0 0,0-2 0 0 0,0-4 0 0 0,1-1 0 0 0,-1-3 0 0 0,2-1 0 0 0,0-1 0 0 0,-1 0 0 0 0,0 1 0 0 0,-1-2 0 0 0,1 0 0 0 0,0 0 0 0 0,1 0 0 0 0,-1-1 0 0 0,1 1 0 0 0,0-1 0 0 0,0 0 0 0 0,0 1 0 0 0,0-1 0 0 0,-1 1 0 0 0,1 1 0 0 0,-2 1 0 0 0,1 0 0 0 0,0 0 0 0 0,0 1 0 0 0,-1 0 0 0 0,0 0 0 0 0,-1 1 0 0 0,1 0 0 0 0,-1-1 0 0 0,1-1 0 0 0,-2 5 0 0 0,-1 0 0 0 0,-1 2 0 0 0,0-1 0 0 0,-1 1 0 0 0,1-1 0 0 0,-3 3 0 0 0,-4 6 0 0 0,-4 3 0 0 0,0-2 0 0 0,1 1 0 0 0,-2 3 0 0 0,2-1 0 0 0,-2 2 0 0 0,1-2 0 0 0,1 1 0 0 0,0-1 0 0 0,0 1 0 0 0,-2 2 0 0 0,3-1 0 0 0,0 2 0 0 0,2-3 0 0 0,3-2 0 0 0,3-3 0 0 0,1 0 0 0 0,2-1 0 0 0,2-1 0 0 0,0-3 0 0 0,0 0 0 0 0,-1 0 0 0 0,1 0 0 0 0,0-2 0 0 0,-1 1 0 0 0,1 0 0 0 0,0-1 0 0 0,1-3 0 0 0,0 0 0 0 0,1-1 0 0 0,-1 2 0 0 0,1 0 0 0 0,0 2 0 0 0,0-1 0 0 0,0 1 0 0 0,-2 0 0 0 0,1-1 0 0 0,-1 0 0 0 0,0-1 0 0 0,0 1 0 0 0,-1 2 0 0 0,-1 2 0 0 0,0 3 0 0 0,-1 6 0 0 0,0 1 0 0 0,0 1 0 0 0,-1 1 0 0 0,1 0 0 0 0,-1-1 0 0 0,1-4 0 0 0,1-2 0 0 0,0-3 0 0 0,0-2 0 0 0,0-1 0 0 0,0 2 0 0 0,1 0 0 0 0,0 3 0 0 0,1 2 0 0 0,1 3 0 0 0,0 2 0 0 0,-2 4 0 0 0,1 4 0 0 0,1-2 0 0 0,0-3 0 0 0,1-7 0 0 0,0-3 0 0 0,1-5 0 0 0,0 2 0 0 0,1 4 0 0 0,0 8 0 0 0,0 1 0 0 0,1 1 0 0 0,2-2 0 0 0,1-4 0 0 0,0-4 0 0 0,0-4 0 0 0,0-3 0 0 0,-1-4 0 0 0,0-3 0 0 0,-2 0 0 0 0,1 0 0 0 0,-1 4 0 0 0,0 2 0 0 0,1 4 0 0 0,0 2 0 0 0,1 0 0 0 0,0-1 0 0 0,0-1 0 0 0,1 2 0 0 0,1 2 0 0 0,1 3 0 0 0,0 5 0 0 0,0 4 0 0 0,1 5 0 0 0,2 3 0 0 0,-1-1 0 0 0,-1-2 0 0 0,0 0 0 0 0,-1-4 0 0 0,-1-3 0 0 0,-2-4 0 0 0,1-2 0 0 0,-1-2 0 0 0,1-4 0 0 0,-1-1 0 0 0,0 3 0 0 0,1 8 0 0 0,1 6 0 0 0,4 10 0 0 0,3 5 0 0 0,3 3 0 0 0,0-2 0 0 0,0-3 0 0 0,-3-4 0 0 0,0-5 0 0 0,-1-3 0 0 0,-1-4 0 0 0,0 0 0 0 0,1 0 0 0 0,1 0 0 0 0,-1-2 0 0 0,2 0 0 0 0,-2-3 0 0 0,0-3 0 0 0,-1-4 0 0 0,-3-4 0 0 0,-1-4 0 0 0,-2-4 0 0 0,-1-2 0 0 0,-1-1 0 0 0,0 0 0 0 0,0 2 0 0 0,0 2 0 0 0,1 2 0 0 0,1 1 0 0 0,1 2 0 0 0,-1 0 0 0 0,0-1 0 0 0,-1-2 0 0 0,0-3 0 0 0,-2-1 0 0 0,0-1 0 0 0,-1 2 0 0 0,0 0 0 0 0,0 1 0 0 0,0 1 0 0 0,0 0 0 0 0,0 1 0 0 0,-3 2 0 0 0,-1 1 0 0 0,0 0 0 0 0,-3 3 0 0 0,0 0 0 0 0,0-3 0 0 0,0-1 0 0 0,0 1 0 0 0,1-1 0 0 0,1-2 0 0 0,1-1 0 0 0,-1-2 0 0 0,1-1 0 0 0,1-1 0 0 0,-1-1 0 0 0,0 0 0 0 0,0 0 0 0 0,-1 1 0 0 0,-2 6 0 0 0,0 1 0 0 0,-4 4 0 0 0,-1 2 0 0 0,-1 1 0 0 0,1-2 0 0 0,-1 2 0 0 0,-1 2 0 0 0,1 3 0 0 0,0 4 0 0 0,0 0 0 0 0,0 2 0 0 0,2-2 0 0 0,-2 2 0 0 0,0 1 0 0 0,-2 2 0 0 0,2-3 0 0 0,-1 0 0 0 0,1-2 0 0 0,0 0 0 0 0,1 4 0 0 0,0 2 0 0 0,0 2 0 0 0,1 3 0 0 0,0 1 0 0 0,3 2 0 0 0,1 0 0 0 0,0 1 0 0 0,-3 2 0 0 0,0 6 0 0 0,-1 2 0 0 0,0-4 0 0 0,-1-3 0 0 0,2 1 0 0 0,2 1 0 0 0,2 1 0 0 0,0-2 0 0 0,1 2 0 0 0,1-1 0 0 0,1-4 0 0 0,1-4 0 0 0,1-7 0 0 0,0-4 0 0 0,1-6 0 0 0,0-5 0 0 0,1-4 0 0 0,-1-4 0 0 0,0-1 0 0 0,2-1 0 0 0,0-1 0 0 0,6 4 0 0 0,3 5 0 0 0,2 2 0 0 0,6 6 0 0 0,4 5 0 0 0,3 4 0 0 0,3 2 0 0 0,3 4 0 0 0,6 5 0 0 0,0 1 0 0 0,-1-2 0 0 0,-3-4 0 0 0,-5-8 0 0 0,-7-7 0 0 0,-2-5 0 0 0,-5-4 0 0 0,-3-4 0 0 0,-3-4 0 0 0,-3-3 0 0 0,1-2 0 0 0,0-1 0 0 0,1-1 0 0 0,2 0 0 0 0,0 0 0 0 0,-2-1 0 0 0,0-1 0 0 0,-1 0 0 0 0,0 1 0 0 0,-2-1 0 0 0,1 0 0 0 0,-2 0 0 0 0,1 1 0 0 0,-1-1 0 0 0,0 1 0 0 0,0 1 0 0 0,-2 2 0 0 0,0 0 0 0 0,-1 1 0 0 0,-1 0 0 0 0,0 0 0 0 0,-2 2 0 0 0,0 0 0 0 0,0 0 0 0 0,0 0 0 0 0,0-1 0 0 0,0-1 0 0 0,0-1 0 0 0,1 0 0 0 0,-1 0 0 0 0,1 0 0 0 0,-1 0 0 0 0,-1 1 0 0 0,1 1 0 0 0,-1 0 0 0 0,-1 1 0 0 0,0 1 0 0 0,-1-1 0 0 0,-1 1 0 0 0,0 0 0 0 0,-1 1 0 0 0,0-1 0 0 0,1 0 0 0 0,1-1 0 0 0,0-1 0 0 0,2 0 0 0 0,-1-1 0 0 0,2-1 0 0 0,-1 0 0 0 0,1 2 0 0 0,-1 0 0 0 0,-2 0 0 0 0,0 1 0 0 0,-1-1 0 0 0,0 1 0 0 0,-1 0 0 0 0,0-2 0 0 0,1 0 0 0 0,1 0 0 0 0,1 0 0 0 0,0-1 0 0 0,1 0 0 0 0,2 0 0 0 0,0 0 0 0 0,-1 0 0 0 0,1 0 0 0 0,0 1 0 0 0,-1 0 0 0 0,1 0 0 0 0,-1-1 0 0 0,0 0 0 0 0,0 2 0 0 0,0 1 0 0 0,0 1 0 0 0,-2 2 0 0 0,1-1 0 0 0,1-1 0 0 0,0 0 0 0 0,-1 0 0 0 0,0 2 0 0 0,0 0 0 0 0,-1 0 0 0 0,1 1 0 0 0,0 0 0 0 0,-1-1 0 0 0,1 1 0 0 0,1-1 0 0 0,-1 2 0 0 0,1-1 0 0 0,0 1 0 0 0,0 0 0 0 0,0-1 0 0 0,1 0 0 0 0,0-3 0 0 0,0-1 0 0 0,1 0 0 0 0,-1 2 0 0 0,0 1 0 0 0,-1 0 0 0 0,2 1 0 0 0,-1 1 0 0 0,1 1 0 0 0,-1 2 0 0 0,1 0 0 0 0,0 0 0 0 0,0 0 0 0 0,0 1 0 0 0,0 0 0 0 0,1 3 0 0 0,-1 0 0 0 0,0-1 0 0 0,0 3 0 0 0,0 2 0 0 0,-1 0 0 0 0,-1 4 0 0 0,1 2 0 0 0,0 1 0 0 0,-1 4 0 0 0,-1 1 0 0 0,1 1 0 0 0,1-2 0 0 0,-1-1 0 0 0,2-5 0 0 0,-1-1 0 0 0,1-3 0 0 0,0 0 0 0 0,1-2 0 0 0,-1-1 0 0 0,0-4 0 0 0,0 1 0 0 0,0-2 0 0 0,0 5 0 0 0,0 1 0 0 0,0 2 0 0 0,0 1 0 0 0,0 3 0 0 0,0 1 0 0 0,0 1 0 0 0,0 0 0 0 0,0 3 0 0 0,0 3 0 0 0,0 6 0 0 0,0 8 0 0 0,0 5 0 0 0,0 4 0 0 0,0-1 0 0 0,0-2 0 0 0,0-2 0 0 0,0-1 0 0 0,0-3 0 0 0,0-2 0 0 0,0-2 0 0 0,2 2 0 0 0,2 2 0 0 0,1-2 0 0 0,1-1 0 0 0,0-2 0 0 0,1-3 0 0 0,0-4 0 0 0,2-2 0 0 0,-1-7 0 0 0,-1-7 0 0 0,-1-6 0 0 0,-1-5 0 0 0,-1-3 0 0 0,-1-4 0 0 0,1 0 0 0 0,0-2 0 0 0,0 0 0 0 0,3-1 0 0 0,6 1 0 0 0,3 2 0 0 0,4 0 0 0 0,4 1 0 0 0,6 3 0 0 0,5 1 0 0 0,2 0 0 0 0,1 2 0 0 0,-5-2 0 0 0,-6-2 0 0 0,-6-2 0 0 0,-6-2 0 0 0,-4 0 0 0 0,-3-2 0 0 0,-2 0 0 0 0,0-1 0 0 0,1 1 0 0 0,2 0 0 0 0,0 1 0 0 0,0-1 0 0 0,2 1 0 0 0,-1 0 0 0 0,0 0 0 0 0,-1-1 0 0 0,0 1 0 0 0,0-1 0 0 0,0 1 0 0 0,1 0 0 0 0,2 1 0 0 0,1 1 0 0 0,2 0 0 0 0,3 1 0 0 0,0-1 0 0 0,-2-1 0 0 0,-1 0 0 0 0,-1-1 0 0 0,-2 1 0 0 0,-2-2 0 0 0,-1 0 0 0 0,-1 0 0 0 0,0 1 0 0 0,-1-1 0 0 0,-1 0 0 0 0,-3 1 0 0 0,-3 1 0 0 0,-7 0 0 0 0,-4 0 0 0 0,-1 0 0 0 0,-5 1 0 0 0,-1 0 0 0 0,0 0 0 0 0,1-1 0 0 0,0 0 0 0 0,1 1 0 0 0,2 0 0 0 0,-1-1 0 0 0,0 1 0 0 0,0 0 0 0 0,1 0 0 0 0,-1 1 0 0 0,2-1 0 0 0,-1 1 0 0 0,1-1 0 0 0,2 0 0 0 0,2-1 0 0 0,-1-1 0 0 0,2 1 0 0 0,-5 1 0 0 0,1 2 0 0 0,-1-1 0 0 0,2 0 0 0 0,0 0 0 0 0,0 0 0 0 0,0 1 0 0 0,-1 0 0 0 0,-4 2 0 0 0,0 0 0 0 0,-3 1 0 0 0,-1 0 0 0 0,-3 1 0 0 0,0 0 0 0 0,2-1 0 0 0,-2 1 0 0 0,2 0 0 0 0,2-1 0 0 0,0 2 0 0 0,-1 2 0 0 0,0-1 0 0 0,0 2 0 0 0,-4 4 0 0 0,-5 2 0 0 0,-3 2 0 0 0,-5 3 0 0 0,1 0 0 0 0,0 1 0 0 0,4-3 0 0 0,5-4 0 0 0,6-4 0 0 0,5-4 0 0 0,5-3 0 0 0,3-3 0 0 0,1 0 0 0 0,2-1 0 0 0,0 0 0 0 0,0 1 0 0 0,0-1 0 0 0,0 0 0 0 0,1 0 0 0 0,-1 1 0 0 0,1 0 0 0 0,0 1 0 0 0,-1 0 0 0 0,-3 6 0 0 0,-2 1 0 0 0,0 1 0 0 0,-1 1 0 0 0,-3 5 0 0 0,-4 7 0 0 0,-1 5 0 0 0,-1 3 0 0 0,-2 6 0 0 0,-4 7 0 0 0,-2 6 0 0 0,0 0 0 0 0,1-1 0 0 0,3-1 0 0 0,2-8 0 0 0,7-8 0 0 0,3-8 0 0 0,5-7 0 0 0,3-2 0 0 0,2-2 0 0 0,2-1 0 0 0,0 2 0 0 0,1 1 0 0 0,0-3 0 0 0,0-2 0 0 0,-1-4 0 0 0,1-2 0 0 0,-1-2 0 0 0,2-2 0 0 0,1-1 0 0 0,1 0 0 0 0,2 1 0 0 0,0 0 0 0 0,2 1 0 0 0,2-1 0 0 0,-1 1 0 0 0,3 0 0 0 0,-1 0 0 0 0,0-1 0 0 0,-1 0 0 0 0,-1 0 0 0 0,0-3 0 0 0,-2 1 0 0 0,1-1 0 0 0,-2 1 0 0 0,1-2 0 0 0,0 1 0 0 0,1 1 0 0 0,0-1 0 0 0,0 0 0 0 0,0 2 0 0 0,1 1 0 0 0,0 2 0 0 0,1 1 0 0 0,1 1 0 0 0,-1-1 0 0 0,-2 0 0 0 0,-1-2 0 0 0,-1 0 0 0 0,-2-1 0 0 0,0 0 0 0 0,-1-1 0 0 0,1 0 0 0 0,-1 1 0 0 0,1-1 0 0 0,-1 0 0 0 0,-3 5 0 0 0,-6 8 0 0 0,-3 7 0 0 0,-3 5 0 0 0,-2 2 0 0 0,1 1 0 0 0,0 6 0 0 0,2 6 0 0 0,4 12 0 0 0,2 7 0 0 0,2 7 0 0 0,2 2 0 0 0,1-5 0 0 0,1-7 0 0 0,-1-9 0 0 0,1-11 0 0 0,-1-9 0 0 0,2-6 0 0 0,-1-8 0 0 0,1-4 0 0 0,0-5 0 0 0,0-1 0 0 0,-1-2 0 0 0,2 2 0 0 0,0 0 0 0 0,0 3 0 0 0,1 1 0 0 0,0-1 0 0 0,1 1 0 0 0,-1-2 0 0 0,-1-1 0 0 0,2 5 0 0 0,2 0 0 0 0,0 0 0 0 0,1-1 0 0 0,2 2 0 0 0,4-1 0 0 0,3-1 0 0 0,5 0 0 0 0,4-1 0 0 0,2 0 0 0 0,3 2 0 0 0,0-1 0 0 0,4 1 0 0 0,0 1 0 0 0,2 1 0 0 0,3 1 0 0 0,2 1 0 0 0,-3-1 0 0 0,-3-3 0 0 0,-2-1 0 0 0,-2-1 0 0 0,-3-1 0 0 0,-5-1 0 0 0,-2-1 0 0 0,-3 0 0 0 0,-2-1 0 0 0,-4-1 0 0 0,2 0 0 0 0,1 1 0 0 0,1-1 0 0 0,0 2 0 0 0,3 2 0 0 0,15 11 0 0 0,6 3 0 0 0,1 2 0 0 0,1 1 0 0 0,2 1 0 0 0,-1 2 0 0 0,-1 0 0 0 0,4 2 0 0 0,4 2 0 0 0,3-1 0 0 0,6 2 0 0 0,1-1 0 0 0,3 2 0 0 0,3 2 0 0 0,-3-2 0 0 0,-6-3 0 0 0,-9-7 0 0 0,-11-5 0 0 0,-10-7 0 0 0,-8-5 0 0 0,-7-3 0 0 0,-5-4 0 0 0,-3 0 0 0 0,-1-2 0 0 0,-1 1 0 0 0,-1-2 0 0 0,2 1 0 0 0,1 0 0 0 0,3 0 0 0 0,2 0 0 0 0,6 2 0 0 0,4-1 0 0 0,5 1 0 0 0,8 0 0 0 0,14 1 0 0 0,14 0 0 0 0,11 2 0 0 0,9 3 0 0 0,6 3 0 0 0,3 2 0 0 0,2 0 0 0 0,2 0 0 0 0,1 0 0 0 0,-1 0 0 0 0,-6-2 0 0 0,-12 0 0 0 0,-15-2 0 0 0,-16-3 0 0 0,-16-3 0 0 0,-12-1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18257 11990 16383 0 0,'6'5'0'0'0,"12"20"0"0"0,10 19 0 0 0,6 14 0 0 0,7 11 0 0 0,8 10 0 0 0,6 0 0 0 0,1-4 0 0 0,0-8 0 0 0,-5-11 0 0 0,-9-14 0 0 0,-8-13 0 0 0,-9-9 0 0 0,-7-8 0 0 0,-6-6 0 0 0,-3-2 0 0 0,-3-1 0 0 0,-1-1 0 0 0,-1 0 0 0 0,0 3 0 0 0,1 1 0 0 0,0 1 0 0 0,-2-1 0 0 0,0 0 0 0 0,-1 1 0 0 0,0-1 0 0 0,1-1 0 0 0,-1 1 0 0 0,1 2 0 0 0,2 2 0 0 0,0 1 0 0 0,1 2 0 0 0,1 0 0 0 0,0-1 0 0 0,-1-2 0 0 0,0-1 0 0 0,-1-2 0 0 0,0-2 0 0 0,-2 1 0 0 0,2 1 0 0 0,0 6 0 0 0,3 5 0 0 0,1 5 0 0 0,0 4 0 0 0,0 2 0 0 0,-2 0 0 0 0,-1 0 0 0 0,-3-2 0 0 0,-1 1 0 0 0,-1 3 0 0 0,-1-3 0 0 0,0-3 0 0 0,0-5 0 0 0,-1-5 0 0 0,1-5 0 0 0,0-3 0 0 0,-1-1 0 0 0,-1-2 0 0 0,-1 0 0 0 0,-3 0 0 0 0,0 1 0 0 0,-1-1 0 0 0,-2 2 0 0 0,-2 1 0 0 0,-2 1 0 0 0,-2 2 0 0 0,-1 1 0 0 0,1-1 0 0 0,1 1 0 0 0,-1 1 0 0 0,2 0 0 0 0,2 0 0 0 0,2-2 0 0 0,2 0 0 0 0,1-1 0 0 0,1-2 0 0 0,1-1 0 0 0,-1 0 0 0 0,0-1 0 0 0,-1 1 0 0 0,0 0 0 0 0,-2 0 0 0 0,-1 2 0 0 0,-1 0 0 0 0,-1 1 0 0 0,2-1 0 0 0,0 0 0 0 0,1-1 0 0 0,1-1 0 0 0,2 1 0 0 0,0-1 0 0 0,0 0 0 0 0,1 0 0 0 0,0 0 0 0 0,-1 0 0 0 0,1 0 0 0 0,0 0 0 0 0,1-1 0 0 0,-1 1 0 0 0,1-1 0 0 0,0 1 0 0 0,0-1 0 0 0,0 0 0 0 0,0-1 0 0 0,1 1 0 0 0,-1-1 0 0 0,1 0 0 0 0,0 1 0 0 0,-1 0 0 0 0,0 0 0 0 0,0 3 0 0 0,-1 2 0 0 0,-3 4 0 0 0,0 4 0 0 0,-1 0 0 0 0,1-1 0 0 0,0-1 0 0 0,1-3 0 0 0,0-1 0 0 0,0-1 0 0 0,1-1 0 0 0,2 0 0 0 0,-1 1 0 0 0,1-1 0 0 0,1 2 0 0 0,0 1 0 0 0,-1 0 0 0 0,1-1 0 0 0,-1-1 0 0 0,0 0 0 0 0,0-2 0 0 0,-1 0 0 0 0,0 0 0 0 0,0 0 0 0 0,1-2 0 0 0,0 2 0 0 0,1 0 0 0 0,0 0 0 0 0,1-1 0 0 0,0-1 0 0 0,1 1 0 0 0,-1-1 0 0 0,1-1 0 0 0,-1 0 0 0 0,0-1 0 0 0,0-1 0 0 0,1 1 0 0 0,0 1 0 0 0,-1 0 0 0 0,1 0 0 0 0,0 2 0 0 0,0 0 0 0 0,0 0 0 0 0,1 1 0 0 0,-1 0 0 0 0,0 1 0 0 0,0 0 0 0 0,0-1 0 0 0,0-1 0 0 0,0-2 0 0 0,0-1 0 0 0,1 0 0 0 0,0 7 0 0 0,0 6 0 0 0,0 5 0 0 0,-1 2 0 0 0,0 0 0 0 0,0-4 0 0 0,0-3 0 0 0,-1-3 0 0 0,0-3 0 0 0,0-2 0 0 0,1-2 0 0 0,-1 4 0 0 0,1 3 0 0 0,-1 3 0 0 0,1 3 0 0 0,0 1 0 0 0,0 0 0 0 0,1-3 0 0 0,0-3 0 0 0,0-3 0 0 0,0-4 0 0 0,0-2 0 0 0,-1-2 0 0 0,0 0 0 0 0,0 0 0 0 0,1 0 0 0 0,1 3 0 0 0,1 0 0 0 0,0 0 0 0 0,0-1 0 0 0,0-2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18953 13002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4-12T20:39:16.2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18986 12957 16383 0 0,'0'1'0'0'0,"1"1"0"0"0,6 3 0 0 0,12 5 0 0 0,17 7 0 0 0,21 9 0 0 0,13 3 0 0 0,10 1 0 0 0,4-1 0 0 0,0-2 0 0 0,-1-1 0 0 0,-12-6 0 0 0,-13-3 0 0 0,-15-5 0 0 0,-15-4 0 0 0,-10-3 0 0 0,-8-1 0 0 0,-4-1 0 0 0,-3 0 0 0 0,-1 1 0 0 0,0 0 0 0 0,1 3 0 0 0,4 4 0 0 0,3 1 0 0 0,2 2 0 0 0,10 4 0 0 0,12 5 0 0 0,15 6 0 0 0,12 6 0 0 0,9 4 0 0 0,9 5 0 0 0,6 6 0 0 0,2 1 0 0 0,-6-5 0 0 0,-6-2 0 0 0,-13-8 0 0 0,-16-9 0 0 0,-15-7 0 0 0,-11-7 0 0 0,-10-3 0 0 0,-7 1 0 0 0,-6 2 0 0 0,-2 1 0 0 0,-3 4 0 0 0,0 2 0 0 0,-1 2 0 0 0,1 1 0 0 0,1-3 0 0 0,0-1 0 0 0,-2-1 0 0 0,0-1 0 0 0,0-2 0 0 0,-1-1 0 0 0,-3 4 0 0 0,-1 0 0 0 0,-2 1 0 0 0,-5 4 0 0 0,-2 1 0 0 0,-3 0 0 0 0,0-3 0 0 0,-1 0 0 0 0,-3 1 0 0 0,-2 2 0 0 0,-7 3 0 0 0,-1 1 0 0 0,-1-1 0 0 0,0 0 0 0 0,2 0 0 0 0,4-2 0 0 0,7-5 0 0 0,6-5 0 0 0,6-3 0 0 0,5-4 0 0 0,3-2 0 0 0,2-2 0 0 0,2 1 0 0 0,0 0 0 0 0,-1 2 0 0 0,-1 0 0 0 0,-2 2 0 0 0,0 1 0 0 0,-3 3 0 0 0,-2 0 0 0 0,-1 1 0 0 0,-1 0 0 0 0,2-2 0 0 0,2 0 0 0 0,1-3 0 0 0,2 1 0 0 0,0 1 0 0 0,0 1 0 0 0,0 1 0 0 0,1 0 0 0 0,1-3 0 0 0,1-1 0 0 0,0-2 0 0 0,1-1 0 0 0,1-2 0 0 0,2 2 0 0 0,0-1 0 0 0,1 2 0 0 0,0 1 0 0 0,0 0 0 0 0,0 1 0 0 0,0-2 0 0 0,0 1 0 0 0,-2-1 0 0 0,0-1 0 0 0,-1 0 0 0 0,0-1 0 0 0,0 1 0 0 0,0-1 0 0 0,0 0 0 0 0,0 0 0 0 0,1 0 0 0 0,1-1 0 0 0,0 0 0 0 0,1 1 0 0 0,-1-1 0 0 0,0 0 0 0 0,-1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baa0561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6baa0561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11</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0128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0" dirty="0">
                <a:effectLst/>
                <a:latin typeface="NimbusRomNo9L"/>
              </a:rPr>
              <a:t>Statement coverage</a:t>
            </a:r>
            <a:r>
              <a:rPr lang="en-GB" sz="1800" dirty="0">
                <a:latin typeface="NimbusRomNo9L"/>
              </a:rPr>
              <a:t>:</a:t>
            </a:r>
            <a:r>
              <a:rPr lang="en-GB" sz="1800" b="0" dirty="0">
                <a:effectLst/>
                <a:latin typeface="NimbusRomNo9L"/>
              </a:rPr>
              <a:t> </a:t>
            </a:r>
            <a:r>
              <a:rPr lang="en-GB" sz="1800" dirty="0">
                <a:effectLst/>
                <a:latin typeface="NimbusRomNo9L"/>
              </a:rPr>
              <a:t>The proportion of executable statements in the program that have been executed.</a:t>
            </a:r>
            <a:r>
              <a:rPr lang="en-GB" sz="1800" dirty="0">
                <a:latin typeface="NimbusRomNo9L"/>
              </a:rPr>
              <a:t> </a:t>
            </a:r>
            <a:endParaRPr lang="en-GB" dirty="0"/>
          </a:p>
          <a:p>
            <a:r>
              <a:rPr lang="en-GB" sz="1800" b="0" dirty="0">
                <a:effectLst/>
                <a:latin typeface="NimbusRomNo9L"/>
              </a:rPr>
              <a:t>Branch coverage</a:t>
            </a:r>
            <a:r>
              <a:rPr lang="en-GB" sz="1800" dirty="0">
                <a:latin typeface="NimbusRomNo9L"/>
              </a:rPr>
              <a:t>:</a:t>
            </a:r>
            <a:r>
              <a:rPr lang="en-GB" sz="1800" b="0" dirty="0">
                <a:effectLst/>
                <a:latin typeface="NimbusRomNo9L"/>
              </a:rPr>
              <a:t> </a:t>
            </a:r>
            <a:r>
              <a:rPr lang="en-GB" sz="1800" dirty="0">
                <a:effectLst/>
                <a:latin typeface="NimbusRomNo9L"/>
              </a:rPr>
              <a:t>The proportion of all of the logic-branches in the source code (e.g. outcomes of IF, WHILE, or FOR statements) to have been executed.</a:t>
            </a:r>
            <a:r>
              <a:rPr lang="en-GB" sz="1800" dirty="0">
                <a:latin typeface="NimbusRomNo9L"/>
              </a:rPr>
              <a:t> </a:t>
            </a:r>
            <a:endParaRPr lang="en-GB" dirty="0"/>
          </a:p>
          <a:p>
            <a:r>
              <a:rPr lang="en-GB" sz="1800" b="0" dirty="0">
                <a:effectLst/>
                <a:latin typeface="NimbusRomNo9L"/>
              </a:rPr>
              <a:t>Def-Use or Dataflow coverage</a:t>
            </a:r>
            <a:r>
              <a:rPr lang="en-GB" sz="1800" dirty="0">
                <a:latin typeface="NimbusRomNo9L"/>
              </a:rPr>
              <a:t>:</a:t>
            </a:r>
            <a:r>
              <a:rPr lang="en-GB" sz="1800" b="0" dirty="0">
                <a:effectLst/>
                <a:latin typeface="NimbusRomNo9L"/>
              </a:rPr>
              <a:t> </a:t>
            </a:r>
            <a:r>
              <a:rPr lang="en-GB" sz="1800" dirty="0">
                <a:effectLst/>
                <a:latin typeface="NimbusRomNo9L"/>
              </a:rPr>
              <a:t>The source code is analysed to extract the def-use relations, which relate statements at which a variable is defined (i.e. </a:t>
            </a:r>
            <a:r>
              <a:rPr lang="en-GB" sz="1800" dirty="0">
                <a:latin typeface="NimbusRomNo9L"/>
              </a:rPr>
              <a:t>instantiated </a:t>
            </a:r>
            <a:r>
              <a:rPr lang="en-GB" sz="1800" dirty="0">
                <a:effectLst/>
                <a:latin typeface="NimbusRomNo9L"/>
              </a:rPr>
              <a:t>and given a value) to subsequent statements using that definition. The test-goal is to cover all of the possible def-use relations.</a:t>
            </a:r>
            <a:r>
              <a:rPr lang="en-GB" sz="1800" dirty="0">
                <a:latin typeface="NimbusRomNo9L"/>
              </a:rPr>
              <a:t> </a:t>
            </a:r>
            <a:endParaRPr lang="en-GB" dirty="0"/>
          </a:p>
          <a:p>
            <a:endParaRPr lang="en-GB"/>
          </a:p>
        </p:txBody>
      </p:sp>
    </p:spTree>
    <p:extLst>
      <p:ext uri="{BB962C8B-B14F-4D97-AF65-F5344CB8AC3E}">
        <p14:creationId xmlns:p14="http://schemas.microsoft.com/office/powerpoint/2010/main" val="301635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1100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28470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17</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6125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0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07524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04071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51303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86066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365C96A-694E-B093-09AE-DCC07953DA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0B1E261-C682-5645-8168-E2D6F90D38EF}" type="slidenum">
              <a:rPr lang="en-GB" altLang="en-US" sz="1100" b="0">
                <a:latin typeface="Times New Roman" panose="02020603050405020304" pitchFamily="18" charset="0"/>
              </a:rPr>
              <a:pPr eaLnBrk="1" hangingPunct="1"/>
              <a:t>2</a:t>
            </a:fld>
            <a:endParaRPr lang="en-GB" altLang="en-US" sz="1100" b="0">
              <a:latin typeface="Times New Roman" panose="02020603050405020304" pitchFamily="18" charset="0"/>
            </a:endParaRPr>
          </a:p>
        </p:txBody>
      </p:sp>
      <p:sp>
        <p:nvSpPr>
          <p:cNvPr id="8194" name="Rectangle 2">
            <a:extLst>
              <a:ext uri="{FF2B5EF4-FFF2-40B4-BE49-F238E27FC236}">
                <a16:creationId xmlns:a16="http://schemas.microsoft.com/office/drawing/2014/main" id="{DB547EC7-9FFA-0243-857D-372F0462F4C9}"/>
              </a:ext>
            </a:extLst>
          </p:cNvPr>
          <p:cNvSpPr>
            <a:spLocks noGrp="1" noRot="1" noChangeAspect="1" noChangeArrowheads="1" noTextEdit="1"/>
          </p:cNvSpPr>
          <p:nvPr>
            <p:ph type="sldImg"/>
          </p:nvPr>
        </p:nvSpPr>
        <p:spPr>
          <a:xfrm>
            <a:off x="4598988" y="646113"/>
            <a:ext cx="4181475" cy="2352675"/>
          </a:xfrm>
          <a:solidFill>
            <a:srgbClr val="FFFFFF"/>
          </a:solidFill>
          <a:ln/>
        </p:spPr>
      </p:sp>
      <p:sp>
        <p:nvSpPr>
          <p:cNvPr id="8195" name="Text Box 3">
            <a:extLst>
              <a:ext uri="{FF2B5EF4-FFF2-40B4-BE49-F238E27FC236}">
                <a16:creationId xmlns:a16="http://schemas.microsoft.com/office/drawing/2014/main" id="{945CA0A8-F7E7-4B05-CB32-C4C24697BE0B}"/>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i="1" u="sng">
                <a:latin typeface="ZapfHumnst BT" pitchFamily="34" charset="0"/>
              </a:rPr>
              <a:t>Introduce the objectives for the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5330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915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8375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679092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336783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5258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1644B8CF-8CE7-C9DF-3C61-AEE5A7852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D62C7B62-7BC7-6044-8C7B-12D4593125B6}" type="slidenum">
              <a:rPr lang="en-GB" altLang="en-US" sz="1100" b="0">
                <a:latin typeface="Times New Roman" panose="02020603050405020304" pitchFamily="18" charset="0"/>
              </a:rPr>
              <a:pPr eaLnBrk="1" hangingPunct="1"/>
              <a:t>31</a:t>
            </a:fld>
            <a:endParaRPr lang="en-GB" altLang="en-US" sz="1100" b="0">
              <a:latin typeface="Times New Roman" panose="02020603050405020304" pitchFamily="18" charset="0"/>
            </a:endParaRPr>
          </a:p>
        </p:txBody>
      </p:sp>
      <p:sp>
        <p:nvSpPr>
          <p:cNvPr id="59394" name="Rectangle 2">
            <a:extLst>
              <a:ext uri="{FF2B5EF4-FFF2-40B4-BE49-F238E27FC236}">
                <a16:creationId xmlns:a16="http://schemas.microsoft.com/office/drawing/2014/main" id="{884A01E8-A61E-6052-49C8-7025E6035100}"/>
              </a:ext>
            </a:extLst>
          </p:cNvPr>
          <p:cNvSpPr>
            <a:spLocks noGrp="1" noRot="1" noChangeAspect="1" noChangeArrowheads="1" noTextEdit="1"/>
          </p:cNvSpPr>
          <p:nvPr>
            <p:ph type="sldImg"/>
          </p:nvPr>
        </p:nvSpPr>
        <p:spPr>
          <a:xfrm>
            <a:off x="4594225" y="647700"/>
            <a:ext cx="4181475" cy="2352675"/>
          </a:xfrm>
          <a:solidFill>
            <a:srgbClr val="FFFFFF"/>
          </a:solidFill>
          <a:ln/>
        </p:spPr>
      </p:sp>
      <p:sp>
        <p:nvSpPr>
          <p:cNvPr id="59395" name="Text Box 3">
            <a:extLst>
              <a:ext uri="{FF2B5EF4-FFF2-40B4-BE49-F238E27FC236}">
                <a16:creationId xmlns:a16="http://schemas.microsoft.com/office/drawing/2014/main" id="{9224A841-449B-E989-AA46-5F2B90FA7C4D}"/>
              </a:ext>
            </a:extLst>
          </p:cNvPr>
          <p:cNvSpPr txBox="1">
            <a:spLocks noChangeArrowheads="1"/>
          </p:cNvSpPr>
          <p:nvPr/>
        </p:nvSpPr>
        <p:spPr bwMode="auto">
          <a:xfrm>
            <a:off x="663575" y="954088"/>
            <a:ext cx="258603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313"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76313"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76313"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76313"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algn="l">
              <a:spcBef>
                <a:spcPct val="0"/>
              </a:spcBef>
              <a:buClrTx/>
              <a:buSzTx/>
              <a:buFontTx/>
              <a:buNone/>
            </a:pPr>
            <a:r>
              <a:rPr lang="en-US" altLang="en-US" sz="1100" b="0">
                <a:latin typeface="ZapfHumnst BT" pitchFamily="34" charset="0"/>
              </a:rPr>
              <a:t>A. </a:t>
            </a:r>
            <a:r>
              <a:rPr lang="en-US" altLang="en-US" sz="1100">
                <a:latin typeface="ZapfHumnst BT" pitchFamily="34" charset="0"/>
              </a:rPr>
              <a:t>System behavior</a:t>
            </a:r>
            <a:r>
              <a:rPr lang="en-US" altLang="en-US" sz="1100" b="0">
                <a:latin typeface="ZapfHumnst BT" pitchFamily="34" charset="0"/>
              </a:rPr>
              <a:t> is how a system acts and reacts.  It is an outwardly visible and testable activity of a system.</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B. A </a:t>
            </a:r>
            <a:r>
              <a:rPr lang="en-US" altLang="en-US" sz="1100">
                <a:latin typeface="ZapfHumnst BT" pitchFamily="34" charset="0"/>
              </a:rPr>
              <a:t>use-case model</a:t>
            </a:r>
            <a:r>
              <a:rPr lang="en-US" altLang="en-US" sz="1100" b="0">
                <a:latin typeface="ZapfHumnst BT" pitchFamily="34" charset="0"/>
              </a:rPr>
              <a:t> describes a system</a:t>
            </a:r>
            <a:r>
              <a:rPr lang="ja-JP" altLang="en-US" sz="1100" b="0">
                <a:latin typeface="ZapfHumnst BT" pitchFamily="34" charset="0"/>
              </a:rPr>
              <a:t>’</a:t>
            </a:r>
            <a:r>
              <a:rPr lang="en-US" altLang="ja-JP" sz="1100" b="0">
                <a:latin typeface="ZapfHumnst BT" pitchFamily="34" charset="0"/>
              </a:rPr>
              <a:t>s functional requirements in terms of use cases.  It is used to communicate with the end users and the domain experts.  A </a:t>
            </a:r>
            <a:r>
              <a:rPr lang="en-US" altLang="ja-JP" sz="1100">
                <a:latin typeface="ZapfHumnst BT" pitchFamily="34" charset="0"/>
              </a:rPr>
              <a:t>benefit</a:t>
            </a:r>
            <a:r>
              <a:rPr lang="en-US" altLang="ja-JP" sz="1100" b="0">
                <a:latin typeface="ZapfHumnst BT" pitchFamily="34" charset="0"/>
              </a:rPr>
              <a:t> includes buy-in at an early stage of system development.</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C. An </a:t>
            </a:r>
            <a:r>
              <a:rPr lang="en-US" altLang="en-US" sz="1100">
                <a:latin typeface="ZapfHumnst BT" pitchFamily="34" charset="0"/>
              </a:rPr>
              <a:t>actor</a:t>
            </a:r>
            <a:r>
              <a:rPr lang="en-US" altLang="en-US" sz="1100" b="0">
                <a:latin typeface="ZapfHumnst BT" pitchFamily="34" charset="0"/>
              </a:rPr>
              <a:t> is anything that exchanges data with the system and is external to the system.  A </a:t>
            </a:r>
            <a:r>
              <a:rPr lang="en-US" altLang="en-US" sz="1100">
                <a:latin typeface="ZapfHumnst BT" pitchFamily="34" charset="0"/>
              </a:rPr>
              <a:t>use case</a:t>
            </a:r>
            <a:r>
              <a:rPr lang="en-US" altLang="en-US" sz="1100" b="0">
                <a:latin typeface="ZapfHumnst BT" pitchFamily="34" charset="0"/>
              </a:rPr>
              <a:t> is a sequence of actions a system performs that yields an observable result of value to a particular actor.</a:t>
            </a:r>
          </a:p>
          <a:p>
            <a:pPr algn="l">
              <a:spcBef>
                <a:spcPct val="0"/>
              </a:spcBef>
              <a:buClrTx/>
              <a:buSzTx/>
              <a:buFontTx/>
              <a:buNone/>
            </a:pPr>
            <a:endParaRPr lang="en-US" altLang="en-US" sz="1100" b="0">
              <a:latin typeface="ZapfHumnst BT" pitchFamily="34" charset="0"/>
            </a:endParaRPr>
          </a:p>
          <a:p>
            <a:pPr algn="l">
              <a:spcBef>
                <a:spcPct val="0"/>
              </a:spcBef>
              <a:buClrTx/>
              <a:buSzTx/>
              <a:buFontTx/>
              <a:buNone/>
            </a:pPr>
            <a:r>
              <a:rPr lang="en-US" altLang="en-US" sz="1100" b="0">
                <a:latin typeface="ZapfHumnst BT" pitchFamily="34" charset="0"/>
              </a:rPr>
              <a:t>D. An </a:t>
            </a:r>
            <a:r>
              <a:rPr lang="en-US" altLang="en-US" sz="1100">
                <a:latin typeface="ZapfHumnst BT" pitchFamily="34" charset="0"/>
              </a:rPr>
              <a:t>activity diagram</a:t>
            </a:r>
            <a:r>
              <a:rPr lang="en-US" altLang="en-US" sz="1100" b="0">
                <a:latin typeface="ZapfHumnst BT" pitchFamily="34" charset="0"/>
              </a:rPr>
              <a:t> in the use-case model can be used to capture the activities in a use case.  It is essentially a flow chart, showing flow of control from activity to activity.</a:t>
            </a:r>
          </a:p>
          <a:p>
            <a:pPr algn="l">
              <a:spcBef>
                <a:spcPct val="0"/>
              </a:spcBef>
              <a:buClrTx/>
              <a:buSzTx/>
              <a:buFontTx/>
              <a:buNone/>
            </a:pPr>
            <a:endParaRPr lang="en-US" altLang="en-US" sz="1100" b="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25646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1" dirty="0">
                <a:effectLst/>
                <a:latin typeface="NimbusRomNo9L"/>
              </a:rPr>
              <a:t>Reputation</a:t>
            </a:r>
            <a:r>
              <a:rPr lang="en-GB" sz="1800" b="0" dirty="0">
                <a:effectLst/>
                <a:latin typeface="NimbusRomNo9L"/>
              </a:rPr>
              <a:t> </a:t>
            </a:r>
            <a:r>
              <a:rPr lang="en-GB" sz="1800" dirty="0">
                <a:effectLst/>
                <a:latin typeface="NimbusRomNo9L"/>
              </a:rPr>
              <a:t>Software developers and their organisations rely on reputation. A poor quality product (or family of products) can be enormously damaging for business. </a:t>
            </a:r>
            <a:r>
              <a:rPr lang="en-GB" sz="1800" dirty="0">
                <a:latin typeface="NimbusRomNo9L"/>
              </a:rPr>
              <a:t>Software</a:t>
            </a:r>
            <a:r>
              <a:rPr lang="en-GB" sz="1800" dirty="0">
                <a:effectLst/>
                <a:latin typeface="NimbusRomNo9L"/>
              </a:rPr>
              <a:t> bugs can have immediate impacts on custom, especially in customer-facing </a:t>
            </a:r>
            <a:r>
              <a:rPr lang="en-GB" sz="1800" dirty="0">
                <a:latin typeface="NimbusRomNo9L"/>
              </a:rPr>
              <a:t>industries</a:t>
            </a:r>
            <a:r>
              <a:rPr lang="en-GB" sz="1800" dirty="0">
                <a:effectLst/>
                <a:latin typeface="NimbusRomNo9L"/>
              </a:rPr>
              <a:t>. The automotive software problems with </a:t>
            </a:r>
            <a:r>
              <a:rPr lang="en-GB" sz="1800" dirty="0">
                <a:latin typeface="NimbusRomNo9L"/>
              </a:rPr>
              <a:t>Volkswagen have</a:t>
            </a:r>
            <a:r>
              <a:rPr lang="en-GB" sz="1800" dirty="0">
                <a:effectLst/>
                <a:latin typeface="NimbusRomNo9L"/>
              </a:rPr>
              <a:t> led to an enormous amount of negative publicity, which has a direct impact on sales.</a:t>
            </a:r>
            <a:r>
              <a:rPr lang="en-GB" sz="1800" dirty="0">
                <a:latin typeface="NimbusRomNo9L"/>
              </a:rPr>
              <a:t> </a:t>
            </a:r>
            <a:endParaRPr lang="en-GB" dirty="0"/>
          </a:p>
          <a:p>
            <a:r>
              <a:rPr lang="en-GB" sz="1800" b="1" dirty="0">
                <a:effectLst/>
                <a:latin typeface="NimbusRomNo9L"/>
              </a:rPr>
              <a:t>Limiting Costs of Product and </a:t>
            </a:r>
            <a:r>
              <a:rPr lang="en-GB" sz="1800" b="1" dirty="0">
                <a:latin typeface="NimbusRomNo9L"/>
              </a:rPr>
              <a:t>Maintenance Cost </a:t>
            </a:r>
            <a:r>
              <a:rPr lang="en-GB" sz="1800" dirty="0">
                <a:effectLst/>
                <a:latin typeface="NimbusRomNo9L"/>
              </a:rPr>
              <a:t>is an overriding factor in </a:t>
            </a:r>
            <a:r>
              <a:rPr lang="en-GB" sz="1800" dirty="0">
                <a:latin typeface="NimbusRomNo9L"/>
              </a:rPr>
              <a:t>software</a:t>
            </a:r>
            <a:r>
              <a:rPr lang="en-GB" sz="1800" dirty="0">
                <a:effectLst/>
                <a:latin typeface="NimbusRomNo9L"/>
              </a:rPr>
              <a:t> development. Poor quality software tends to be expensive to develop and to </a:t>
            </a:r>
            <a:r>
              <a:rPr lang="en-GB" sz="1800" dirty="0">
                <a:latin typeface="NimbusRomNo9L"/>
              </a:rPr>
              <a:t>maintain</a:t>
            </a:r>
            <a:r>
              <a:rPr lang="en-GB" sz="1800" dirty="0">
                <a:effectLst/>
                <a:latin typeface="NimbusRomNo9L"/>
              </a:rPr>
              <a:t>, which can have a detrimental effect on business. Poor software quality can lead to technical debt, where the organisation in charge of the software needs to invest a </a:t>
            </a:r>
            <a:r>
              <a:rPr lang="en-GB" sz="1800" dirty="0">
                <a:latin typeface="NimbusRomNo9L"/>
              </a:rPr>
              <a:t>disproportionate</a:t>
            </a:r>
            <a:r>
              <a:rPr lang="en-GB" sz="1800" dirty="0">
                <a:effectLst/>
                <a:latin typeface="NimbusRomNo9L"/>
              </a:rPr>
              <a:t> amount of resources into maintaining and running the software to make up for (and to try and remedy) poor design and implementation decisions.</a:t>
            </a:r>
            <a:r>
              <a:rPr lang="en-GB" sz="1800" dirty="0">
                <a:latin typeface="NimbusRomNo9L"/>
              </a:rPr>
              <a:t> </a:t>
            </a:r>
            <a:endParaRPr lang="en-GB"/>
          </a:p>
          <a:p>
            <a:r>
              <a:rPr lang="en-GB" sz="1800" b="1" dirty="0">
                <a:effectLst/>
                <a:latin typeface="NimbusRomNo9L"/>
              </a:rPr>
              <a:t>Software Certification </a:t>
            </a:r>
            <a:r>
              <a:rPr lang="en-GB" sz="1800" dirty="0">
                <a:effectLst/>
                <a:latin typeface="NimbusRomNo9L"/>
              </a:rPr>
              <a:t>Depending on the domain of the software (e.g. in Aircraft or Rail), the development and use of software might be restricted, and dependent on obtaining some form of certification. For example, software in modern civilian aircraft often has to be certified to the DO178 standard</a:t>
            </a:r>
            <a:r>
              <a:rPr lang="en-GB" sz="1800" dirty="0">
                <a:latin typeface="NimbusRomNo9L"/>
              </a:rPr>
              <a:t>, </a:t>
            </a:r>
            <a:r>
              <a:rPr lang="en-GB" sz="1800" dirty="0">
                <a:effectLst/>
                <a:latin typeface="NimbusRomNo9L"/>
              </a:rPr>
              <a:t>which requires the extensive use of software quality assurance procedures throughout the software development lifecycle.</a:t>
            </a:r>
            <a:r>
              <a:rPr lang="en-GB" sz="1800" dirty="0">
                <a:latin typeface="NimbusRomNo9L"/>
              </a:rPr>
              <a:t> </a:t>
            </a:r>
            <a:endParaRPr lang="en-GB"/>
          </a:p>
          <a:p>
            <a:r>
              <a:rPr lang="en-GB" sz="1800" b="1" dirty="0">
                <a:effectLst/>
                <a:latin typeface="NimbusRomNo9L"/>
              </a:rPr>
              <a:t>Organisational Certification </a:t>
            </a:r>
            <a:r>
              <a:rPr lang="en-GB" sz="1800" b="1" dirty="0">
                <a:latin typeface="NimbusRomNo9L"/>
              </a:rPr>
              <a:t>T</a:t>
            </a:r>
            <a:r>
              <a:rPr lang="en-GB" sz="1800" dirty="0">
                <a:latin typeface="NimbusRomNo9L"/>
              </a:rPr>
              <a:t>he </a:t>
            </a:r>
            <a:r>
              <a:rPr lang="en-GB" sz="1800" dirty="0">
                <a:effectLst/>
                <a:latin typeface="NimbusRomNo9L"/>
              </a:rPr>
              <a:t>organisational procedures and structures that are employed for software development can have a huge bearing on the quality of the software they produce. There are various ways by which to categorise the extent to which an organisation employs good practice. International certification procedures and standards such as </a:t>
            </a:r>
            <a:r>
              <a:rPr lang="en-GB" sz="1800" dirty="0">
                <a:latin typeface="NimbusRomNo9L"/>
              </a:rPr>
              <a:t>CMM and</a:t>
            </a:r>
            <a:r>
              <a:rPr lang="en-GB" sz="1800" dirty="0">
                <a:effectLst/>
                <a:latin typeface="NimbusRomNo9L"/>
              </a:rPr>
              <a:t> ISO90017 exist, so that software development organisations can advertise their “capability” to develop high quality software.</a:t>
            </a:r>
            <a:r>
              <a:rPr lang="en-GB" sz="1800" dirty="0">
                <a:latin typeface="NimbusRomNo9L"/>
              </a:rPr>
              <a:t> </a:t>
            </a:r>
            <a:endParaRPr lang="en-GB" dirty="0"/>
          </a:p>
          <a:p>
            <a:r>
              <a:rPr lang="en-GB" sz="1800" b="1" dirty="0">
                <a:effectLst/>
                <a:latin typeface="NimbusRomNo9L"/>
              </a:rPr>
              <a:t>Legality</a:t>
            </a:r>
            <a:r>
              <a:rPr lang="en-GB" sz="1800" b="0" dirty="0">
                <a:effectLst/>
                <a:latin typeface="NimbusRomNo9L"/>
              </a:rPr>
              <a:t> </a:t>
            </a:r>
            <a:r>
              <a:rPr lang="en-GB" sz="1800" dirty="0">
                <a:effectLst/>
                <a:latin typeface="NimbusRomNo9L"/>
              </a:rPr>
              <a:t>Depending on the country, there may be overriding legal obligations that apply to organisations that use software. For example, in the UK, organisations have to demonstrate that the risk posed by their technology (this includes software) is “As Low As Reasonably Practicable” or “ALARP”</a:t>
            </a:r>
            <a:r>
              <a:rPr lang="en-GB" sz="1800" dirty="0">
                <a:latin typeface="NimbusRomNo9L"/>
              </a:rPr>
              <a:t> </a:t>
            </a:r>
            <a:r>
              <a:rPr lang="en-GB" sz="1800" dirty="0">
                <a:effectLst/>
                <a:latin typeface="NimbusRomNo9L"/>
              </a:rPr>
              <a:t>. In other words, every “practicable” measure must have been taken to demonstrate that (in our case) the software system does not pose a risk to its users.</a:t>
            </a:r>
            <a:r>
              <a:rPr lang="en-GB" sz="1800" dirty="0">
                <a:latin typeface="NimbusRomNo9L"/>
              </a:rPr>
              <a:t> </a:t>
            </a:r>
            <a:endParaRPr lang="en-GB"/>
          </a:p>
          <a:p>
            <a:r>
              <a:rPr lang="en-GB" sz="1800" b="1" dirty="0">
                <a:effectLst/>
                <a:latin typeface="NimbusRomNo9L"/>
              </a:rPr>
              <a:t>Moral / ethical codes of practice </a:t>
            </a:r>
            <a:r>
              <a:rPr lang="en-GB" sz="1800" dirty="0">
                <a:effectLst/>
                <a:latin typeface="NimbusRomNo9L"/>
              </a:rPr>
              <a:t>Even in cases where a software system is not </a:t>
            </a:r>
            <a:r>
              <a:rPr lang="en-GB" sz="1800" dirty="0">
                <a:latin typeface="NimbusRomNo9L"/>
              </a:rPr>
              <a:t>covered </a:t>
            </a:r>
            <a:r>
              <a:rPr lang="en-GB" sz="1800" dirty="0">
                <a:effectLst/>
                <a:latin typeface="NimbusRomNo9L"/>
              </a:rPr>
              <a:t>by industrial certification and legislation, and where its failure is not necessarily business or safety-critical, there can remain a moral obligation to the users. Professional organisations such as the American Computer Society (ACM) have explicit </a:t>
            </a:r>
            <a:r>
              <a:rPr lang="en-GB" sz="1800" dirty="0">
                <a:latin typeface="NimbusRomNo9L"/>
              </a:rPr>
              <a:t>ethical</a:t>
            </a:r>
            <a:r>
              <a:rPr lang="en-GB" sz="1800" dirty="0">
                <a:effectLst/>
                <a:latin typeface="NimbusRomNo9L"/>
              </a:rPr>
              <a:t> guidelines and codes of </a:t>
            </a:r>
            <a:r>
              <a:rPr lang="en-GB" sz="1800" dirty="0">
                <a:latin typeface="NimbusRomNo9L"/>
              </a:rPr>
              <a:t>practice</a:t>
            </a:r>
            <a:r>
              <a:rPr lang="en-GB" sz="1800" dirty="0">
                <a:effectLst/>
                <a:latin typeface="NimbusRomNo9L"/>
              </a:rPr>
              <a:t>, with statements such as “Software engineers shall act consistently with the public interest”. This clearly implies that they ought to do whatever possible to maximise the quality of their software and to prevent it from containing potentially harmful bugs.</a:t>
            </a:r>
            <a:r>
              <a:rPr lang="en-GB" sz="1800" dirty="0">
                <a:latin typeface="NimbusRomNo9L"/>
              </a:rPr>
              <a:t> </a:t>
            </a:r>
            <a:endParaRPr lang="en-GB" dirty="0"/>
          </a:p>
          <a:p>
            <a:endParaRPr lang="en-GB"/>
          </a:p>
        </p:txBody>
      </p:sp>
    </p:spTree>
    <p:extLst>
      <p:ext uri="{BB962C8B-B14F-4D97-AF65-F5344CB8AC3E}">
        <p14:creationId xmlns:p14="http://schemas.microsoft.com/office/powerpoint/2010/main" val="2869269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800" b="0" dirty="0">
                <a:effectLst/>
                <a:latin typeface="NimbusRomNo9L"/>
              </a:rPr>
              <a:t>Fitness for use: </a:t>
            </a:r>
            <a:r>
              <a:rPr lang="en-GB" sz="1800" dirty="0">
                <a:effectLst/>
                <a:latin typeface="NimbusRomNo9L"/>
              </a:rPr>
              <a:t>Joseph Juran embodied the idea that the quality </a:t>
            </a:r>
            <a:r>
              <a:rPr lang="en-GB" sz="1800" dirty="0">
                <a:latin typeface="NimbusRomNo9L"/>
              </a:rPr>
              <a:t>of product </a:t>
            </a:r>
            <a:r>
              <a:rPr lang="en-GB" sz="1800" dirty="0">
                <a:effectLst/>
                <a:latin typeface="NimbusRomNo9L"/>
              </a:rPr>
              <a:t>revolves around its fitness for use . He argued that, ultimately, the value of a product depends on the customer’s needs. Crucially, it </a:t>
            </a:r>
            <a:r>
              <a:rPr lang="en-GB" sz="1800" dirty="0">
                <a:latin typeface="NimbusRomNo9L"/>
              </a:rPr>
              <a:t>forces</a:t>
            </a:r>
            <a:r>
              <a:rPr lang="en-GB" sz="1800" dirty="0">
                <a:effectLst/>
                <a:latin typeface="NimbusRomNo9L"/>
              </a:rPr>
              <a:t> the product developers to focus on those aspects of the product that are especially crucial (the </a:t>
            </a:r>
            <a:r>
              <a:rPr lang="en-GB" sz="1800" i="1" dirty="0">
                <a:effectLst/>
                <a:latin typeface="NimbusRomNo9L"/>
              </a:rPr>
              <a:t>vital few </a:t>
            </a:r>
            <a:r>
              <a:rPr lang="en-GB" sz="1800" dirty="0">
                <a:effectLst/>
                <a:latin typeface="NimbusRomNo9L"/>
              </a:rPr>
              <a:t>objectives) as opposed to the </a:t>
            </a:r>
            <a:r>
              <a:rPr lang="en-GB" sz="1800" i="1" dirty="0">
                <a:effectLst/>
                <a:latin typeface="NimbusRomNo9L"/>
              </a:rPr>
              <a:t>useful many</a:t>
            </a:r>
            <a:r>
              <a:rPr lang="en-GB" sz="1800" dirty="0">
                <a:effectLst/>
                <a:latin typeface="NimbusRomNo9L"/>
              </a:rPr>
              <a:t>.</a:t>
            </a:r>
            <a:r>
              <a:rPr lang="en-GB" sz="1800" dirty="0">
                <a:latin typeface="NimbusRomNo9L"/>
              </a:rPr>
              <a:t> </a:t>
            </a:r>
            <a:endParaRPr lang="en-GB" sz="1100" dirty="0">
              <a:effectLst/>
              <a:latin typeface="Arial"/>
            </a:endParaRPr>
          </a:p>
          <a:p>
            <a:r>
              <a:rPr lang="en-GB" sz="1800" dirty="0">
                <a:latin typeface="CMSY10"/>
              </a:rPr>
              <a:t> </a:t>
            </a:r>
            <a:r>
              <a:rPr lang="en-GB" sz="1800" b="0" dirty="0">
                <a:effectLst/>
                <a:latin typeface="NimbusRomNo9L"/>
              </a:rPr>
              <a:t>Conformance to Requirements</a:t>
            </a:r>
            <a:r>
              <a:rPr lang="en-GB" sz="1800" dirty="0">
                <a:latin typeface="NimbusRomNo9L"/>
              </a:rPr>
              <a:t>:</a:t>
            </a:r>
            <a:r>
              <a:rPr lang="en-GB" sz="1800" b="0" dirty="0">
                <a:effectLst/>
                <a:latin typeface="NimbusRomNo9L"/>
              </a:rPr>
              <a:t> </a:t>
            </a:r>
            <a:r>
              <a:rPr lang="en-GB" sz="1800" dirty="0">
                <a:effectLst/>
                <a:latin typeface="NimbusRomNo9L"/>
              </a:rPr>
              <a:t>Phil Crosby embodied a different tone. He defined quality as “conformance to requirements” . His opinion was that quality can be achieved by the disciplined specification of these requirements, by setting goals, educating employees about the goals, and planning the product in such a way that defects would be avoided.</a:t>
            </a:r>
            <a:r>
              <a:rPr lang="en-GB" sz="1800" dirty="0">
                <a:latin typeface="NimbusRomNo9L"/>
              </a:rPr>
              <a:t> </a:t>
            </a:r>
            <a:endParaRPr lang="en-GB" dirty="0"/>
          </a:p>
          <a:p>
            <a:endParaRPr lang="en-GB" dirty="0"/>
          </a:p>
        </p:txBody>
      </p:sp>
    </p:spTree>
    <p:extLst>
      <p:ext uri="{BB962C8B-B14F-4D97-AF65-F5344CB8AC3E}">
        <p14:creationId xmlns:p14="http://schemas.microsoft.com/office/powerpoint/2010/main" val="304666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2736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66100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36982A85-9A26-F4AD-3F6A-0152C16CE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eaLnBrk="0" hangingPunct="0">
              <a:defRPr sz="2400" b="1">
                <a:solidFill>
                  <a:schemeClr val="tx1"/>
                </a:solidFill>
                <a:latin typeface="Courier New" panose="02070309020205020404" pitchFamily="49" charset="0"/>
                <a:ea typeface="ＭＳ Ｐゴシック" panose="020B0600070205080204" pitchFamily="34" charset="-128"/>
              </a:defRPr>
            </a:lvl1pPr>
            <a:lvl2pPr marL="742950" indent="-285750" defTabSz="946150" eaLnBrk="0" hangingPunct="0">
              <a:defRPr sz="2400" b="1">
                <a:solidFill>
                  <a:schemeClr val="tx1"/>
                </a:solidFill>
                <a:latin typeface="Courier New" panose="02070309020205020404" pitchFamily="49" charset="0"/>
                <a:ea typeface="ＭＳ Ｐゴシック" panose="020B0600070205080204" pitchFamily="34" charset="-128"/>
              </a:defRPr>
            </a:lvl2pPr>
            <a:lvl3pPr marL="11430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3pPr>
            <a:lvl4pPr marL="16002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4pPr>
            <a:lvl5pPr marL="2057400" indent="-228600" defTabSz="946150" eaLnBrk="0" hangingPunct="0">
              <a:defRPr sz="2400" b="1">
                <a:solidFill>
                  <a:schemeClr val="tx1"/>
                </a:solidFill>
                <a:latin typeface="Courier New" panose="02070309020205020404" pitchFamily="49" charset="0"/>
                <a:ea typeface="ＭＳ Ｐゴシック" panose="020B0600070205080204" pitchFamily="34" charset="-128"/>
              </a:defRPr>
            </a:lvl5pPr>
            <a:lvl6pPr marL="25146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6pPr>
            <a:lvl7pPr marL="29718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7pPr>
            <a:lvl8pPr marL="34290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8pPr>
            <a:lvl9pPr marL="3886200" indent="-228600" algn="ctr" defTabSz="946150" eaLnBrk="0" fontAlgn="base" hangingPunct="0">
              <a:spcBef>
                <a:spcPct val="20000"/>
              </a:spcBef>
              <a:spcAft>
                <a:spcPct val="0"/>
              </a:spcAft>
              <a:buClr>
                <a:schemeClr val="folHlink"/>
              </a:buClr>
              <a:buSzPct val="60000"/>
              <a:buFont typeface="Wingdings" pitchFamily="2" charset="2"/>
              <a:defRPr sz="2400" b="1">
                <a:solidFill>
                  <a:schemeClr val="tx1"/>
                </a:solidFill>
                <a:latin typeface="Courier New" panose="02070309020205020404" pitchFamily="49" charset="0"/>
                <a:ea typeface="ＭＳ Ｐゴシック" panose="020B0600070205080204" pitchFamily="34" charset="-128"/>
              </a:defRPr>
            </a:lvl9pPr>
          </a:lstStyle>
          <a:p>
            <a:pPr eaLnBrk="1" hangingPunct="1"/>
            <a:fld id="{84B41337-8B4D-CD49-9C19-E2CBBAC9B8ED}" type="slidenum">
              <a:rPr lang="en-GB" altLang="en-US" sz="1100" b="0">
                <a:latin typeface="Times New Roman" panose="02020603050405020304" pitchFamily="18" charset="0"/>
              </a:rPr>
              <a:pPr eaLnBrk="1" hangingPunct="1"/>
              <a:t>9</a:t>
            </a:fld>
            <a:endParaRPr lang="en-GB" altLang="en-US" sz="1100" b="0">
              <a:latin typeface="Times New Roman" panose="02020603050405020304" pitchFamily="18" charset="0"/>
            </a:endParaRPr>
          </a:p>
        </p:txBody>
      </p:sp>
      <p:sp>
        <p:nvSpPr>
          <p:cNvPr id="6146" name="Rectangle 2">
            <a:extLst>
              <a:ext uri="{FF2B5EF4-FFF2-40B4-BE49-F238E27FC236}">
                <a16:creationId xmlns:a16="http://schemas.microsoft.com/office/drawing/2014/main" id="{839815CD-A68D-81E9-67D6-F4E0C2EF6CB4}"/>
              </a:ext>
            </a:extLst>
          </p:cNvPr>
          <p:cNvSpPr>
            <a:spLocks noGrp="1" noRot="1" noChangeAspect="1" noChangeArrowheads="1" noTextEdit="1"/>
          </p:cNvSpPr>
          <p:nvPr>
            <p:ph type="sldImg"/>
          </p:nvPr>
        </p:nvSpPr>
        <p:spPr>
          <a:xfrm>
            <a:off x="381000" y="685800"/>
            <a:ext cx="6096000" cy="3429000"/>
          </a:xfrm>
          <a:ln/>
        </p:spPr>
      </p:sp>
      <p:sp>
        <p:nvSpPr>
          <p:cNvPr id="6147" name="Rectangle 3">
            <a:extLst>
              <a:ext uri="{FF2B5EF4-FFF2-40B4-BE49-F238E27FC236}">
                <a16:creationId xmlns:a16="http://schemas.microsoft.com/office/drawing/2014/main" id="{6A456667-B67E-71EE-5C5E-B92CFA92F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886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GB" sz="1800" b="1" u="sng" dirty="0">
                <a:effectLst/>
                <a:latin typeface="NimbusRomNo9L"/>
              </a:rPr>
              <a:t>System under Test (SUT) </a:t>
            </a:r>
            <a:r>
              <a:rPr lang="en-GB" sz="1800" dirty="0">
                <a:effectLst/>
                <a:latin typeface="NimbusRomNo9L"/>
              </a:rPr>
              <a:t>This is the system (or unit/function) being tested. It seeks to implement the specification</a:t>
            </a:r>
            <a:r>
              <a:rPr lang="en-GB" sz="1800" dirty="0">
                <a:latin typeface="NimbusRomNo9L"/>
              </a:rPr>
              <a:t>. </a:t>
            </a:r>
            <a:endParaRPr lang="en-GB" dirty="0"/>
          </a:p>
          <a:p>
            <a:r>
              <a:rPr lang="en-GB" sz="1800" dirty="0">
                <a:effectLst/>
                <a:latin typeface="NimbusRomNo9L"/>
              </a:rPr>
              <a:t>The SUT can either be a </a:t>
            </a:r>
            <a:r>
              <a:rPr lang="en-GB" sz="1800" i="1" dirty="0">
                <a:effectLst/>
                <a:latin typeface="NimbusRomNo9L"/>
              </a:rPr>
              <a:t>white-box </a:t>
            </a:r>
            <a:r>
              <a:rPr lang="en-GB" sz="1800" dirty="0">
                <a:effectLst/>
                <a:latin typeface="NimbusRomNo9L"/>
              </a:rPr>
              <a:t>system, where we have complete access to the source code and the run-time state (e.g. the call-stack), or a </a:t>
            </a:r>
            <a:r>
              <a:rPr lang="en-GB" sz="1800" i="1" dirty="0">
                <a:effectLst/>
                <a:latin typeface="NimbusRomNo9L"/>
              </a:rPr>
              <a:t>black-box </a:t>
            </a:r>
            <a:r>
              <a:rPr lang="en-GB" sz="1800" dirty="0">
                <a:effectLst/>
                <a:latin typeface="NimbusRomNo9L"/>
              </a:rPr>
              <a:t>system, where we only have access to the external interface or API (depending on the type of system). It can also be a mixture of the two; for example, library routines might be provided in the form of closed source </a:t>
            </a:r>
            <a:r>
              <a:rPr lang="en-GB" sz="1800" dirty="0">
                <a:latin typeface="NimbusRomNo9L"/>
              </a:rPr>
              <a:t>components</a:t>
            </a:r>
            <a:r>
              <a:rPr lang="en-GB" sz="1800" dirty="0">
                <a:effectLst/>
                <a:latin typeface="NimbusRomNo9L"/>
              </a:rPr>
              <a:t>, whilst the source code for the main core of the system is available for analysis.</a:t>
            </a:r>
            <a:br>
              <a:rPr lang="en-GB" sz="1800" dirty="0">
                <a:effectLst/>
                <a:latin typeface="NimbusRomNo9L"/>
              </a:rPr>
            </a:br>
            <a:r>
              <a:rPr lang="en-GB" sz="1800" dirty="0">
                <a:effectLst/>
                <a:latin typeface="NimbusRomNo9L"/>
              </a:rPr>
              <a:t>The system might be </a:t>
            </a:r>
            <a:r>
              <a:rPr lang="en-GB" sz="1800" i="1" dirty="0">
                <a:effectLst/>
                <a:latin typeface="NimbusRomNo9L"/>
              </a:rPr>
              <a:t>reactive </a:t>
            </a:r>
            <a:r>
              <a:rPr lang="en-GB" sz="1800" dirty="0">
                <a:effectLst/>
                <a:latin typeface="NimbusRomNo9L"/>
              </a:rPr>
              <a:t>where the input / output behaviour at one stage is affected by previous inputs (e.g. a GUI), or it might process inputs in a single batch and return to its initial state. This matters from a testing perspective, because in the reactive case, the test inputs have to be formulated as sequences.</a:t>
            </a:r>
            <a:r>
              <a:rPr lang="en-GB" sz="1800" dirty="0">
                <a:latin typeface="NimbusRomNo9L"/>
              </a:rPr>
              <a:t> </a:t>
            </a:r>
            <a:endParaRPr lang="en-GB" dirty="0"/>
          </a:p>
          <a:p>
            <a:r>
              <a:rPr lang="en-GB" sz="1800" dirty="0">
                <a:effectLst/>
                <a:latin typeface="NimbusRomNo9L"/>
              </a:rPr>
              <a:t>The system might be </a:t>
            </a:r>
            <a:r>
              <a:rPr lang="en-GB" sz="1800" i="1" dirty="0">
                <a:effectLst/>
                <a:latin typeface="NimbusRomNo9L"/>
              </a:rPr>
              <a:t>deterministic</a:t>
            </a:r>
            <a:r>
              <a:rPr lang="en-GB" sz="1800" dirty="0">
                <a:effectLst/>
                <a:latin typeface="NimbusRomNo9L"/>
              </a:rPr>
              <a:t>, where it always returns the same answer for a given input. It might however also be </a:t>
            </a:r>
            <a:r>
              <a:rPr lang="en-GB" sz="1800" i="1" dirty="0">
                <a:effectLst/>
                <a:latin typeface="NimbusRomNo9L"/>
              </a:rPr>
              <a:t>non-deterministic</a:t>
            </a:r>
            <a:r>
              <a:rPr lang="en-GB" sz="1800" dirty="0">
                <a:effectLst/>
                <a:latin typeface="NimbusRomNo9L"/>
              </a:rPr>
              <a:t>, where the same input can elicit different outputs (perhaps because of randomised internal behaviour, or other factors beyond control such as thread-scheduling).</a:t>
            </a:r>
            <a:r>
              <a:rPr lang="en-GB" sz="1800" dirty="0">
                <a:latin typeface="NimbusRomNo9L"/>
              </a:rPr>
              <a:t> </a:t>
            </a:r>
            <a:endParaRPr lang="en-GB" dirty="0"/>
          </a:p>
          <a:p>
            <a:r>
              <a:rPr lang="en-GB" sz="1800" dirty="0">
                <a:effectLst/>
                <a:latin typeface="NimbusRomNo9L"/>
              </a:rPr>
              <a:t>It is commonly important to ensure that the SUT is an isolated version of the “live” system.</a:t>
            </a:r>
            <a:r>
              <a:rPr lang="en-GB" sz="1800" dirty="0">
                <a:latin typeface="NimbusRomNo9L"/>
              </a:rPr>
              <a:t> </a:t>
            </a:r>
            <a:endParaRPr lang="en-GB" sz="1800" dirty="0">
              <a:effectLst/>
              <a:latin typeface="NimbusRomNo9L"/>
            </a:endParaRPr>
          </a:p>
          <a:p>
            <a:endParaRPr lang="en-GB" sz="1800" dirty="0">
              <a:effectLst/>
              <a:latin typeface="NimbusRomNo9L"/>
            </a:endParaRPr>
          </a:p>
          <a:p>
            <a:pPr marL="158750" indent="0">
              <a:buNone/>
            </a:pPr>
            <a:r>
              <a:rPr lang="en-GB" sz="1800" b="1" u="sng" dirty="0">
                <a:effectLst/>
                <a:latin typeface="NimbusRomNo9L"/>
              </a:rPr>
              <a:t>Specification</a:t>
            </a:r>
            <a:r>
              <a:rPr lang="en-GB" sz="1800" b="0" dirty="0">
                <a:effectLst/>
                <a:latin typeface="NimbusRomNo9L"/>
              </a:rPr>
              <a:t> </a:t>
            </a:r>
            <a:r>
              <a:rPr lang="en-GB" sz="1800" dirty="0">
                <a:effectLst/>
                <a:latin typeface="NimbusRomNo9L"/>
              </a:rPr>
              <a:t>A specification represents the idealised behaviour of the system under test. Depending on the development context, this might be embodied as a </a:t>
            </a:r>
            <a:r>
              <a:rPr lang="en-GB" sz="1800" dirty="0">
                <a:latin typeface="NimbusRomNo9L"/>
              </a:rPr>
              <a:t>comprehensive</a:t>
            </a:r>
            <a:r>
              <a:rPr lang="en-GB" sz="1800" dirty="0">
                <a:effectLst/>
                <a:latin typeface="NimbusRomNo9L"/>
              </a:rPr>
              <a:t>, rigorously maintained document (e.g. a set of UML diagrams or a Z specification). Alternatively, if developed in an agile context, it might be a partial intuitive description captured in a selection of user stories, test cases, and documented as comments in the source code.</a:t>
            </a:r>
            <a:r>
              <a:rPr lang="en-GB" sz="1800" dirty="0">
                <a:latin typeface="NimbusRomNo9L"/>
              </a:rPr>
              <a:t> </a:t>
            </a:r>
            <a:endParaRPr lang="en-GB" dirty="0">
              <a:effectLst/>
            </a:endParaRPr>
          </a:p>
          <a:p>
            <a:pPr marL="457200" indent="-298450"/>
            <a:r>
              <a:rPr lang="en-GB" sz="1800" dirty="0">
                <a:effectLst/>
                <a:latin typeface="NimbusRomNo9L"/>
              </a:rPr>
              <a:t>The nature of the specification has an obvious bearing on testing. If a concrete, reliable specification document exists and there is a shared understanding of what the system is supposed to do, this can be used as the basis for a systematic test-generation process. If this is not the case, then testing becomes a more ad-hoc and dependent upon the intuition and experience of the tester.</a:t>
            </a:r>
          </a:p>
          <a:p>
            <a:pPr>
              <a:buFont typeface="+mj-lt"/>
              <a:buAutoNum type="arabicPeriod"/>
            </a:pPr>
            <a:endParaRPr lang="en-GB" sz="1800" dirty="0">
              <a:effectLst/>
              <a:latin typeface="NimbusRomNo9L"/>
            </a:endParaRPr>
          </a:p>
          <a:p>
            <a:pPr marL="158750" indent="0">
              <a:buNone/>
            </a:pPr>
            <a:r>
              <a:rPr lang="en-GB" sz="1800" dirty="0">
                <a:latin typeface="NimbusRomNo9L"/>
              </a:rPr>
              <a:t> </a:t>
            </a:r>
            <a:endParaRPr lang="en-GB" dirty="0">
              <a:effectLst/>
            </a:endParaRPr>
          </a:p>
          <a:p>
            <a:pPr marL="158750" indent="0">
              <a:buNone/>
            </a:pPr>
            <a:r>
              <a:rPr lang="en-GB" sz="1800" b="1" u="sng" dirty="0">
                <a:effectLst/>
                <a:latin typeface="NimbusRomNo9L"/>
              </a:rPr>
              <a:t>Test cases </a:t>
            </a:r>
            <a:r>
              <a:rPr lang="en-GB" sz="1800" dirty="0">
                <a:effectLst/>
                <a:latin typeface="NimbusRomNo9L"/>
              </a:rPr>
              <a:t>The test cases correspond to the executions of the SUT. In practical terms a test case corresponds to an input (or a sequence of inputs) to the system.</a:t>
            </a:r>
            <a:r>
              <a:rPr lang="en-GB" sz="1800" dirty="0">
                <a:latin typeface="NimbusRomNo9L"/>
              </a:rPr>
              <a:t> </a:t>
            </a:r>
            <a:endParaRPr lang="en-GB" dirty="0">
              <a:effectLst/>
            </a:endParaRPr>
          </a:p>
          <a:p>
            <a:r>
              <a:rPr lang="en-GB" sz="1800" dirty="0">
                <a:effectLst/>
                <a:latin typeface="NimbusRomNo9L"/>
              </a:rPr>
              <a:t>Test cases should ideally cumulatively execute every distinctive facet of software behaviour. An ideal test set (collection of test cases) should be capable of exposing any deviation that the SUT makes from the specification. If it can be shown to do this, the test set is deemed to be </a:t>
            </a:r>
            <a:r>
              <a:rPr lang="en-GB" sz="1800" i="1" dirty="0">
                <a:effectLst/>
                <a:latin typeface="NimbusRomNo9L"/>
              </a:rPr>
              <a:t>adequate</a:t>
            </a:r>
            <a:r>
              <a:rPr lang="en-GB" sz="1800" dirty="0">
                <a:effectLst/>
                <a:latin typeface="NimbusRomNo9L"/>
              </a:rPr>
              <a:t>.</a:t>
            </a:r>
            <a:r>
              <a:rPr lang="en-GB" sz="1800" dirty="0">
                <a:latin typeface="NimbusRomNo9L"/>
              </a:rPr>
              <a:t> </a:t>
            </a:r>
            <a:endParaRPr lang="en-GB" sz="1800" dirty="0">
              <a:effectLst/>
              <a:latin typeface="NimbusRomNo9L"/>
            </a:endParaRPr>
          </a:p>
          <a:p>
            <a:pPr marL="457200" indent="-298450"/>
            <a:endParaRPr lang="en-GB" sz="1800" dirty="0">
              <a:effectLst/>
              <a:latin typeface="NimbusRomNo9L"/>
            </a:endParaRPr>
          </a:p>
          <a:p>
            <a:pPr marL="158750" indent="0">
              <a:buNone/>
            </a:pPr>
            <a:r>
              <a:rPr lang="en-GB" sz="1800" b="1" u="sng" dirty="0">
                <a:effectLst/>
                <a:latin typeface="NimbusRomNo9L"/>
              </a:rPr>
              <a:t>Test Oracle </a:t>
            </a:r>
            <a:r>
              <a:rPr lang="en-GB" sz="1800" dirty="0">
                <a:effectLst/>
                <a:latin typeface="NimbusRomNo9L"/>
              </a:rPr>
              <a:t>Executing the test cases alone will not determine whether the SUT </a:t>
            </a:r>
            <a:r>
              <a:rPr lang="en-GB" sz="1800" dirty="0">
                <a:latin typeface="NimbusRomNo9L"/>
              </a:rPr>
              <a:t>conforms </a:t>
            </a:r>
            <a:r>
              <a:rPr lang="en-GB" sz="1800" dirty="0">
                <a:effectLst/>
                <a:latin typeface="NimbusRomNo9L"/>
              </a:rPr>
              <a:t>to the specification or not. This decision – whether or not the output of a test is correct or not – is made by a test oracle. In practice, an oracle might be an assertion in the source code that is checked during the test execution, or it might be the human user, deciding whether or not the behaviour is acceptable.</a:t>
            </a:r>
            <a:r>
              <a:rPr lang="en-GB" sz="1800" dirty="0">
                <a:latin typeface="NimbusRomNo9L"/>
              </a:rPr>
              <a:t> </a:t>
            </a:r>
            <a:endParaRPr lang="en-GB" dirty="0"/>
          </a:p>
          <a:p>
            <a:r>
              <a:rPr lang="en-GB" sz="1800" dirty="0">
                <a:effectLst/>
                <a:latin typeface="NimbusRomNo9L"/>
              </a:rPr>
              <a:t>Test oracles are notoriously difficult to produce</a:t>
            </a:r>
            <a:r>
              <a:rPr lang="en-GB" sz="1800" dirty="0">
                <a:latin typeface="NimbusRomNo9L"/>
              </a:rPr>
              <a:t>. </a:t>
            </a:r>
            <a:r>
              <a:rPr lang="en-GB" sz="1800" dirty="0">
                <a:effectLst/>
                <a:latin typeface="NimbusRomNo9L"/>
              </a:rPr>
              <a:t>There is in practice rarely an explicit, comprehensive, up to date specification that can be used as a reference. A successful software has usually been developed over the course of decades by a multitude of developers, which means that, ultimately, there is rarely a definitive record of how exactly the system should behave. What’s more, there may be tens of thousands of test cases, each of which might produces complex outputs, which can make the task of manual validation of the outputs prohibitively time consuming. These issues are collectively referred to as the </a:t>
            </a:r>
            <a:r>
              <a:rPr lang="en-GB" sz="1800" i="1" dirty="0">
                <a:effectLst/>
                <a:latin typeface="NimbusRomNo9L"/>
              </a:rPr>
              <a:t>oracle problem</a:t>
            </a:r>
            <a:r>
              <a:rPr lang="en-GB" sz="1800" dirty="0">
                <a:effectLst/>
                <a:latin typeface="NimbusRomNo9L"/>
              </a:rPr>
              <a:t>.</a:t>
            </a:r>
            <a:r>
              <a:rPr lang="en-GB" sz="1800" dirty="0">
                <a:latin typeface="NimbusRomNo9L"/>
              </a:rPr>
              <a:t> </a:t>
            </a:r>
            <a:endParaRPr lang="en-GB" dirty="0"/>
          </a:p>
          <a:p>
            <a:pPr marL="158750" indent="0">
              <a:buNone/>
            </a:pPr>
            <a:endParaRPr lang="en-GB" dirty="0">
              <a:effectLst/>
            </a:endParaRPr>
          </a:p>
          <a:p>
            <a:endParaRPr lang="en-GB" dirty="0"/>
          </a:p>
          <a:p>
            <a:endParaRPr lang="en-GB" dirty="0"/>
          </a:p>
        </p:txBody>
      </p:sp>
    </p:spTree>
    <p:extLst>
      <p:ext uri="{BB962C8B-B14F-4D97-AF65-F5344CB8AC3E}">
        <p14:creationId xmlns:p14="http://schemas.microsoft.com/office/powerpoint/2010/main" val="413940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5200"/>
              <a:buNone/>
              <a:defRPr sz="5200" b="1">
                <a:solidFill>
                  <a:srgbClr val="6AA84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6AA84F"/>
              </a:buClr>
              <a:buSzPts val="3600"/>
              <a:buNone/>
              <a:defRPr sz="3600" b="1">
                <a:solidFill>
                  <a:srgbClr val="6AA84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Clr>
                <a:srgbClr val="6AA84F"/>
              </a:buClr>
              <a:buSzPts val="4800"/>
              <a:buNone/>
              <a:defRPr sz="4800">
                <a:solidFill>
                  <a:srgbClr val="6AA84F"/>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6AA84F"/>
              </a:buClr>
              <a:buSzPts val="4200"/>
              <a:buNone/>
              <a:defRPr sz="4200">
                <a:solidFill>
                  <a:srgbClr val="6AA84F"/>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5129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6AA84F"/>
              </a:buClr>
              <a:buSzPts val="2800"/>
              <a:buNone/>
              <a:defRPr sz="2800">
                <a:solidFill>
                  <a:srgbClr val="6AA84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Char char="●"/>
              <a:defRPr sz="1600">
                <a:solidFill>
                  <a:schemeClr val="dk2"/>
                </a:solidFill>
              </a:defRPr>
            </a:lvl1pPr>
            <a:lvl2pPr marL="914400" lvl="1" indent="-330200">
              <a:lnSpc>
                <a:spcPct val="115000"/>
              </a:lnSpc>
              <a:spcBef>
                <a:spcPts val="1600"/>
              </a:spcBef>
              <a:spcAft>
                <a:spcPts val="0"/>
              </a:spcAft>
              <a:buClr>
                <a:schemeClr val="dk2"/>
              </a:buClr>
              <a:buSzPts val="1600"/>
              <a:buChar char="○"/>
              <a:defRPr sz="1600">
                <a:solidFill>
                  <a:schemeClr val="dk2"/>
                </a:solidFill>
              </a:defRPr>
            </a:lvl2pPr>
            <a:lvl3pPr marL="1371600" lvl="2" indent="-330200">
              <a:lnSpc>
                <a:spcPct val="115000"/>
              </a:lnSpc>
              <a:spcBef>
                <a:spcPts val="1600"/>
              </a:spcBef>
              <a:spcAft>
                <a:spcPts val="0"/>
              </a:spcAft>
              <a:buClr>
                <a:schemeClr val="dk2"/>
              </a:buClr>
              <a:buSzPts val="1600"/>
              <a:buChar char="■"/>
              <a:defRPr sz="1600">
                <a:solidFill>
                  <a:schemeClr val="dk2"/>
                </a:solidFill>
              </a:defRPr>
            </a:lvl3pPr>
            <a:lvl4pPr marL="1828800" lvl="3" indent="-330200">
              <a:lnSpc>
                <a:spcPct val="115000"/>
              </a:lnSpc>
              <a:spcBef>
                <a:spcPts val="1600"/>
              </a:spcBef>
              <a:spcAft>
                <a:spcPts val="0"/>
              </a:spcAft>
              <a:buClr>
                <a:schemeClr val="dk2"/>
              </a:buClr>
              <a:buSzPts val="1600"/>
              <a:buChar char="●"/>
              <a:defRPr sz="1600">
                <a:solidFill>
                  <a:schemeClr val="dk2"/>
                </a:solidFill>
              </a:defRPr>
            </a:lvl4pPr>
            <a:lvl5pPr marL="2286000" lvl="4" indent="-330200">
              <a:lnSpc>
                <a:spcPct val="115000"/>
              </a:lnSpc>
              <a:spcBef>
                <a:spcPts val="1600"/>
              </a:spcBef>
              <a:spcAft>
                <a:spcPts val="0"/>
              </a:spcAft>
              <a:buClr>
                <a:schemeClr val="dk2"/>
              </a:buClr>
              <a:buSzPts val="1600"/>
              <a:buChar char="○"/>
              <a:defRPr sz="1600">
                <a:solidFill>
                  <a:schemeClr val="dk2"/>
                </a:solidFill>
              </a:defRPr>
            </a:lvl5pPr>
            <a:lvl6pPr marL="2743200" lvl="5" indent="-330200">
              <a:lnSpc>
                <a:spcPct val="115000"/>
              </a:lnSpc>
              <a:spcBef>
                <a:spcPts val="1600"/>
              </a:spcBef>
              <a:spcAft>
                <a:spcPts val="0"/>
              </a:spcAft>
              <a:buClr>
                <a:schemeClr val="dk2"/>
              </a:buClr>
              <a:buSzPts val="1600"/>
              <a:buChar char="■"/>
              <a:defRPr sz="1600">
                <a:solidFill>
                  <a:schemeClr val="dk2"/>
                </a:solidFill>
              </a:defRPr>
            </a:lvl6pPr>
            <a:lvl7pPr marL="3200400" lvl="6" indent="-330200">
              <a:lnSpc>
                <a:spcPct val="115000"/>
              </a:lnSpc>
              <a:spcBef>
                <a:spcPts val="1600"/>
              </a:spcBef>
              <a:spcAft>
                <a:spcPts val="0"/>
              </a:spcAft>
              <a:buClr>
                <a:schemeClr val="dk2"/>
              </a:buClr>
              <a:buSzPts val="1600"/>
              <a:buChar char="●"/>
              <a:defRPr sz="1600">
                <a:solidFill>
                  <a:schemeClr val="dk2"/>
                </a:solidFill>
              </a:defRPr>
            </a:lvl7pPr>
            <a:lvl8pPr marL="3657600" lvl="7" indent="-330200">
              <a:lnSpc>
                <a:spcPct val="115000"/>
              </a:lnSpc>
              <a:spcBef>
                <a:spcPts val="1600"/>
              </a:spcBef>
              <a:spcAft>
                <a:spcPts val="0"/>
              </a:spcAft>
              <a:buClr>
                <a:schemeClr val="dk2"/>
              </a:buClr>
              <a:buSzPts val="1600"/>
              <a:buChar char="○"/>
              <a:defRPr sz="1600">
                <a:solidFill>
                  <a:schemeClr val="dk2"/>
                </a:solidFill>
              </a:defRPr>
            </a:lvl8pPr>
            <a:lvl9pPr marL="4114800" lvl="8" indent="-330200">
              <a:lnSpc>
                <a:spcPct val="115000"/>
              </a:lnSpc>
              <a:spcBef>
                <a:spcPts val="1600"/>
              </a:spcBef>
              <a:spcAft>
                <a:spcPts val="1600"/>
              </a:spcAft>
              <a:buClr>
                <a:schemeClr val="dk2"/>
              </a:buClr>
              <a:buSzPts val="1600"/>
              <a:buChar char="■"/>
              <a:defRPr sz="1600">
                <a:solidFill>
                  <a:schemeClr val="dk2"/>
                </a:solidFill>
              </a:defRPr>
            </a:lvl9pPr>
          </a:lstStyle>
          <a:p>
            <a:endParaRPr/>
          </a:p>
        </p:txBody>
      </p:sp>
      <p:sp>
        <p:nvSpPr>
          <p:cNvPr id="9" name="Google Shape;9;p1"/>
          <p:cNvSpPr/>
          <p:nvPr/>
        </p:nvSpPr>
        <p:spPr>
          <a:xfrm>
            <a:off x="3965400" y="4883100"/>
            <a:ext cx="51786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rgbClr val="FFFFFF"/>
                </a:solidFill>
              </a:rPr>
              <a:t>Overview of Software Engineering </a:t>
            </a:r>
            <a:r>
              <a:rPr lang="en" sz="1000" b="1">
                <a:solidFill>
                  <a:srgbClr val="FFFFFF"/>
                </a:solidFill>
              </a:rPr>
              <a:t>COMSM0110</a:t>
            </a:r>
            <a:endParaRPr sz="1000" b="1">
              <a:solidFill>
                <a:srgbClr val="FFFFFF"/>
              </a:solidFill>
            </a:endParaRPr>
          </a:p>
        </p:txBody>
      </p:sp>
      <p:sp>
        <p:nvSpPr>
          <p:cNvPr id="10" name="Google Shape;10;p1"/>
          <p:cNvSpPr/>
          <p:nvPr/>
        </p:nvSpPr>
        <p:spPr>
          <a:xfrm>
            <a:off x="0" y="4883100"/>
            <a:ext cx="4374900" cy="260400"/>
          </a:xfrm>
          <a:prstGeom prst="rect">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000">
              <a:solidFill>
                <a:srgbClr val="FFFFFF"/>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7"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customXml" Target="../ink/ink2.xml"/><Relationship Id="rId12"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1.png"/><Relationship Id="rId4" Type="http://schemas.openxmlformats.org/officeDocument/2006/relationships/image" Target="../media/image8.emf"/><Relationship Id="rId9" Type="http://schemas.openxmlformats.org/officeDocument/2006/relationships/customXml" Target="../ink/ink3.xml"/><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0.xml"/><Relationship Id="rId18" Type="http://schemas.openxmlformats.org/officeDocument/2006/relationships/image" Target="../media/image21.png"/><Relationship Id="rId3" Type="http://schemas.openxmlformats.org/officeDocument/2006/relationships/image" Target="../media/image100.png"/><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18.png"/><Relationship Id="rId17" Type="http://schemas.openxmlformats.org/officeDocument/2006/relationships/customXml" Target="../ink/ink12.xml"/><Relationship Id="rId2" Type="http://schemas.openxmlformats.org/officeDocument/2006/relationships/notesSlide" Target="../notesSlides/notesSlide13.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7.png"/><Relationship Id="rId19" Type="http://schemas.openxmlformats.org/officeDocument/2006/relationships/customXml" Target="../ink/ink13.xml"/><Relationship Id="rId4" Type="http://schemas.openxmlformats.org/officeDocument/2006/relationships/image" Target="../media/image9.emf"/><Relationship Id="rId9" Type="http://schemas.openxmlformats.org/officeDocument/2006/relationships/customXml" Target="../ink/ink8.xml"/><Relationship Id="rId14" Type="http://schemas.openxmlformats.org/officeDocument/2006/relationships/image" Target="../media/image19.png"/><Relationship Id="rId22"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thedrum.com/news/2023/02/09/attention-marketers-google-s-100bn-bard-blunder-underscores-current-dangers-using-a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tomsguide.com/news/google-bard-ai-is-off-to-an-embarrassing-star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47010" y="809273"/>
            <a:ext cx="8520600" cy="2052600"/>
          </a:xfrm>
          <a:prstGeom prst="rect">
            <a:avLst/>
          </a:prstGeom>
        </p:spPr>
        <p:txBody>
          <a:bodyPr spcFirstLastPara="1" wrap="square" lIns="91425" tIns="91425" rIns="91425" bIns="91425" anchor="b" anchorCtr="0">
            <a:noAutofit/>
          </a:bodyPr>
          <a:lstStyle/>
          <a:p>
            <a:r>
              <a:rPr lang="en" dirty="0"/>
              <a:t>Software Quality</a:t>
            </a:r>
            <a:endParaRPr b="1" dirty="0">
              <a:solidFill>
                <a:srgbClr val="6AA84F"/>
              </a:solidFill>
            </a:endParaRPr>
          </a:p>
        </p:txBody>
      </p:sp>
      <p:sp>
        <p:nvSpPr>
          <p:cNvPr id="68" name="Google Shape;68;p15"/>
          <p:cNvSpPr txBox="1">
            <a:spLocks noGrp="1"/>
          </p:cNvSpPr>
          <p:nvPr>
            <p:ph type="subTitle" idx="1"/>
          </p:nvPr>
        </p:nvSpPr>
        <p:spPr>
          <a:xfrm>
            <a:off x="311700" y="2858050"/>
            <a:ext cx="8520600" cy="1476177"/>
          </a:xfrm>
          <a:prstGeom prst="rect">
            <a:avLst/>
          </a:prstGeom>
        </p:spPr>
        <p:txBody>
          <a:bodyPr spcFirstLastPara="1" wrap="square" lIns="91425" tIns="91425" rIns="91425" bIns="91425" anchor="t" anchorCtr="0">
            <a:noAutofit/>
          </a:bodyPr>
          <a:lstStyle/>
          <a:p>
            <a:pPr marL="0" indent="0"/>
            <a:r>
              <a:rPr lang="en" b="1" dirty="0"/>
              <a:t>Lecture 8 </a:t>
            </a:r>
          </a:p>
          <a:p>
            <a:pPr marL="0" lvl="0" indent="0" algn="ctr" rtl="0">
              <a:spcBef>
                <a:spcPts val="0"/>
              </a:spcBef>
              <a:spcAft>
                <a:spcPts val="0"/>
              </a:spcAft>
              <a:buNone/>
            </a:pPr>
            <a:endParaRPr sz="1400" dirty="0">
              <a:highlight>
                <a:srgbClr val="FFFF00"/>
              </a:highlight>
            </a:endParaRPr>
          </a:p>
          <a:p>
            <a:pPr marL="0" indent="0">
              <a:buClr>
                <a:schemeClr val="dk1"/>
              </a:buClr>
              <a:buSzPts val="1100"/>
            </a:pPr>
            <a:r>
              <a:rPr lang="en" sz="1800" b="1" dirty="0"/>
              <a:t>Ruzanna Chitchyan, </a:t>
            </a:r>
            <a:r>
              <a:rPr lang="en-GB" sz="1800" dirty="0"/>
              <a:t>Jon Bird, Pete Bennett</a:t>
            </a:r>
          </a:p>
          <a:p>
            <a:pPr marL="0" indent="0">
              <a:buSzPts val="1100"/>
            </a:pPr>
            <a:r>
              <a:rPr lang="en-GB" sz="1800" b="0" i="0" u="none" strike="noStrike" dirty="0">
                <a:solidFill>
                  <a:srgbClr val="595959"/>
                </a:solidFill>
                <a:effectLst/>
                <a:latin typeface="Arial" panose="020B0604020202020204" pitchFamily="34" charset="0"/>
              </a:rPr>
              <a:t>TAs: Alex Elwood, Alex </a:t>
            </a:r>
            <a:r>
              <a:rPr lang="en-GB" sz="1800" b="0" i="0" u="none" strike="noStrike" dirty="0" err="1">
                <a:solidFill>
                  <a:srgbClr val="595959"/>
                </a:solidFill>
                <a:effectLst/>
                <a:latin typeface="Arial" panose="020B0604020202020204" pitchFamily="34" charset="0"/>
              </a:rPr>
              <a:t>Cockrean</a:t>
            </a:r>
            <a:r>
              <a:rPr lang="en-GB" sz="1800" b="0" i="0" u="none" strike="noStrike" dirty="0">
                <a:solidFill>
                  <a:srgbClr val="595959"/>
                </a:solidFill>
                <a:effectLst/>
                <a:latin typeface="Arial" panose="020B0604020202020204" pitchFamily="34" charset="0"/>
              </a:rPr>
              <a:t>, Casper Wang</a:t>
            </a:r>
            <a:r>
              <a:rPr lang="en-GB" sz="1800" b="0" i="0" dirty="0">
                <a:solidFill>
                  <a:srgbClr val="000000"/>
                </a:solidFill>
                <a:effectLst/>
                <a:latin typeface="Arial" panose="020B0604020202020204" pitchFamily="34" charset="0"/>
              </a:rPr>
              <a:t>​</a:t>
            </a:r>
            <a:endParaRPr lang="en-GB"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12636"/>
            <a:ext cx="8520600" cy="572700"/>
          </a:xfrm>
        </p:spPr>
        <p:txBody>
          <a:bodyPr/>
          <a:lstStyle/>
          <a:p>
            <a:r>
              <a:rPr lang="en-US">
                <a:ea typeface="ＭＳ Ｐゴシック" charset="-128"/>
                <a:cs typeface="ＭＳ Ｐゴシック" charset="-128"/>
              </a:rPr>
              <a:t>Testing process: key elements and relationships</a:t>
            </a:r>
          </a:p>
        </p:txBody>
      </p:sp>
      <p:pic>
        <p:nvPicPr>
          <p:cNvPr id="4" name="Picture 3">
            <a:extLst>
              <a:ext uri="{FF2B5EF4-FFF2-40B4-BE49-F238E27FC236}">
                <a16:creationId xmlns:a16="http://schemas.microsoft.com/office/drawing/2014/main" id="{5D08EC0D-0589-F8D2-1F98-7B39067D4416}"/>
              </a:ext>
            </a:extLst>
          </p:cNvPr>
          <p:cNvPicPr>
            <a:picLocks noChangeAspect="1"/>
          </p:cNvPicPr>
          <p:nvPr/>
        </p:nvPicPr>
        <p:blipFill>
          <a:blip r:embed="rId3"/>
          <a:stretch>
            <a:fillRect/>
          </a:stretch>
        </p:blipFill>
        <p:spPr>
          <a:xfrm>
            <a:off x="1775606" y="698109"/>
            <a:ext cx="5438042" cy="3581150"/>
          </a:xfrm>
          <a:prstGeom prst="rect">
            <a:avLst/>
          </a:prstGeom>
        </p:spPr>
      </p:pic>
      <p:sp>
        <p:nvSpPr>
          <p:cNvPr id="6" name="TextBox 5">
            <a:extLst>
              <a:ext uri="{FF2B5EF4-FFF2-40B4-BE49-F238E27FC236}">
                <a16:creationId xmlns:a16="http://schemas.microsoft.com/office/drawing/2014/main" id="{0DEBFEEA-C0C4-4FE0-361A-5B6A3CC613F2}"/>
              </a:ext>
            </a:extLst>
          </p:cNvPr>
          <p:cNvSpPr txBox="1"/>
          <p:nvPr/>
        </p:nvSpPr>
        <p:spPr>
          <a:xfrm>
            <a:off x="79350" y="4445391"/>
            <a:ext cx="8985300" cy="461665"/>
          </a:xfrm>
          <a:prstGeom prst="rect">
            <a:avLst/>
          </a:prstGeom>
          <a:noFill/>
        </p:spPr>
        <p:txBody>
          <a:bodyPr wrap="square">
            <a:spAutoFit/>
          </a:bodyPr>
          <a:lstStyle/>
          <a:p>
            <a:r>
              <a:rPr lang="en-GB" sz="1200">
                <a:effectLst/>
                <a:latin typeface="NimbusRomNo9L"/>
              </a:rPr>
              <a:t>From: M. </a:t>
            </a:r>
            <a:r>
              <a:rPr lang="en-GB" sz="1200" err="1">
                <a:effectLst/>
                <a:latin typeface="NimbusRomNo9L"/>
              </a:rPr>
              <a:t>Staats</a:t>
            </a:r>
            <a:r>
              <a:rPr lang="en-GB" sz="1200">
                <a:effectLst/>
                <a:latin typeface="NimbusRomNo9L"/>
              </a:rPr>
              <a:t>, M. W. Whalen, and M. P. E. </a:t>
            </a:r>
            <a:r>
              <a:rPr lang="en-GB" sz="1200" err="1">
                <a:effectLst/>
                <a:latin typeface="NimbusRomNo9L"/>
              </a:rPr>
              <a:t>Heimdahl</a:t>
            </a:r>
            <a:r>
              <a:rPr lang="en-GB" sz="1200">
                <a:effectLst/>
                <a:latin typeface="NimbusRomNo9L"/>
              </a:rPr>
              <a:t>. Programs, tests, and oracles: the foundations of testing revisited. In </a:t>
            </a:r>
            <a:r>
              <a:rPr lang="en-GB" sz="1200" i="1">
                <a:effectLst/>
                <a:latin typeface="NimbusRomNo9L"/>
              </a:rPr>
              <a:t>Software Engineering (ICSE), 2011 33rd International Conference on</a:t>
            </a:r>
            <a:r>
              <a:rPr lang="en-GB" sz="1200">
                <a:effectLst/>
                <a:latin typeface="NimbusRomNo9L"/>
              </a:rPr>
              <a:t>, pages 391–400. IEEE, 2011. </a:t>
            </a:r>
            <a:endParaRPr lang="en-GB" sz="1200">
              <a:effectLst/>
            </a:endParaRPr>
          </a:p>
        </p:txBody>
      </p:sp>
    </p:spTree>
    <p:extLst>
      <p:ext uri="{BB962C8B-B14F-4D97-AF65-F5344CB8AC3E}">
        <p14:creationId xmlns:p14="http://schemas.microsoft.com/office/powerpoint/2010/main" val="108169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a:t>Testing: White Box</a:t>
            </a:r>
          </a:p>
        </p:txBody>
      </p:sp>
      <p:sp>
        <p:nvSpPr>
          <p:cNvPr id="4" name="TextBox 3">
            <a:extLst>
              <a:ext uri="{FF2B5EF4-FFF2-40B4-BE49-F238E27FC236}">
                <a16:creationId xmlns:a16="http://schemas.microsoft.com/office/drawing/2014/main" id="{62D619DE-0F01-71E7-C2BF-BA48DC8BF71D}"/>
              </a:ext>
            </a:extLst>
          </p:cNvPr>
          <p:cNvSpPr txBox="1"/>
          <p:nvPr/>
        </p:nvSpPr>
        <p:spPr>
          <a:xfrm>
            <a:off x="330134" y="4503820"/>
            <a:ext cx="8281449"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extLst>
      <p:ext uri="{BB962C8B-B14F-4D97-AF65-F5344CB8AC3E}">
        <p14:creationId xmlns:p14="http://schemas.microsoft.com/office/powerpoint/2010/main" val="1933994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Access to software ``internals’’:</a:t>
            </a:r>
            <a:r>
              <a:rPr lang="en-GB" sz="1800" dirty="0">
                <a:solidFill>
                  <a:schemeClr val="tx1"/>
                </a:solidFill>
                <a:latin typeface="ArialMT"/>
              </a:rPr>
              <a:t> </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Source code</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Runtime state</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Can keep track of executions.</a:t>
            </a:r>
            <a:endParaRPr lang="en-GB">
              <a:solidFill>
                <a:schemeClr val="tx1"/>
              </a:solidFill>
            </a:endParaRPr>
          </a:p>
          <a:p>
            <a:pPr>
              <a:lnSpc>
                <a:spcPct val="100000"/>
              </a:lnSpc>
              <a:spcAft>
                <a:spcPts val="600"/>
              </a:spcAft>
            </a:pPr>
            <a:r>
              <a:rPr lang="en-GB" sz="1800" dirty="0">
                <a:solidFill>
                  <a:schemeClr val="tx1"/>
                </a:solidFill>
                <a:effectLst/>
                <a:latin typeface="ArialMT"/>
              </a:rPr>
              <a:t>White box testing exploits this to</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Use code to measure coverage</a:t>
            </a:r>
            <a:endParaRPr lang="en-GB" sz="1800" dirty="0">
              <a:solidFill>
                <a:schemeClr val="tx1"/>
              </a:solidFill>
              <a:latin typeface="ArialMT"/>
            </a:endParaRPr>
          </a:p>
          <a:p>
            <a:pPr lvl="2">
              <a:lnSpc>
                <a:spcPct val="100000"/>
              </a:lnSpc>
              <a:spcBef>
                <a:spcPts val="0"/>
              </a:spcBef>
              <a:spcAft>
                <a:spcPts val="600"/>
              </a:spcAft>
            </a:pPr>
            <a:r>
              <a:rPr lang="en-GB" sz="1800" dirty="0">
                <a:solidFill>
                  <a:schemeClr val="tx1"/>
                </a:solidFill>
                <a:effectLst/>
                <a:latin typeface="ArialMT"/>
              </a:rPr>
              <a:t>Many different ways</a:t>
            </a:r>
            <a:r>
              <a:rPr lang="en-GB" sz="1800" dirty="0">
                <a:solidFill>
                  <a:schemeClr val="tx1"/>
                </a:solidFill>
                <a:latin typeface="ArialMT"/>
              </a:rPr>
              <a:t> </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Drive generation of tests that maximise coverage</a:t>
            </a:r>
            <a:r>
              <a:rPr lang="en-GB" sz="1800" dirty="0">
                <a:solidFill>
                  <a:schemeClr val="tx1"/>
                </a:solidFill>
                <a:latin typeface="ArialMT"/>
              </a:rPr>
              <a:t> </a:t>
            </a:r>
            <a:endParaRPr lang="en-GB" dirty="0">
              <a:solidFill>
                <a:schemeClr val="tx1"/>
              </a:solidFill>
              <a:effectLst/>
            </a:endParaRPr>
          </a:p>
          <a:p>
            <a:endParaRPr lang="en-GB"/>
          </a:p>
        </p:txBody>
      </p:sp>
      <p:pic>
        <p:nvPicPr>
          <p:cNvPr id="6" name="Picture 5">
            <a:extLst>
              <a:ext uri="{FF2B5EF4-FFF2-40B4-BE49-F238E27FC236}">
                <a16:creationId xmlns:a16="http://schemas.microsoft.com/office/drawing/2014/main" id="{E7677879-2759-2ABA-7FB1-71B8C6D25F37}"/>
              </a:ext>
            </a:extLst>
          </p:cNvPr>
          <p:cNvPicPr>
            <a:picLocks noChangeAspect="1"/>
          </p:cNvPicPr>
          <p:nvPr/>
        </p:nvPicPr>
        <p:blipFill>
          <a:blip r:embed="rId2"/>
          <a:stretch>
            <a:fillRect/>
          </a:stretch>
        </p:blipFill>
        <p:spPr>
          <a:xfrm>
            <a:off x="4515729" y="304799"/>
            <a:ext cx="4394200" cy="4533900"/>
          </a:xfrm>
          <a:prstGeom prst="rect">
            <a:avLst/>
          </a:prstGeom>
          <a:solidFill>
            <a:schemeClr val="accent2"/>
          </a:solidFill>
          <a:ln w="28575">
            <a:solidFill>
              <a:srgbClr val="0DA8E2"/>
            </a:solidFill>
            <a:prstDash val="solid"/>
          </a:ln>
        </p:spPr>
      </p:pic>
    </p:spTree>
    <p:extLst>
      <p:ext uri="{BB962C8B-B14F-4D97-AF65-F5344CB8AC3E}">
        <p14:creationId xmlns:p14="http://schemas.microsoft.com/office/powerpoint/2010/main" val="2091503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p:txBody>
          <a:bodyPr/>
          <a:lstStyle/>
          <a:p>
            <a:r>
              <a:rPr lang="en-GB"/>
              <a:t>White Box Testing</a:t>
            </a:r>
          </a:p>
        </p:txBody>
      </p:sp>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169117" cy="3686225"/>
          </a:xfrm>
        </p:spPr>
        <p:txBody>
          <a:bodyPr/>
          <a:lstStyle/>
          <a:p>
            <a:pPr>
              <a:lnSpc>
                <a:spcPct val="100000"/>
              </a:lnSpc>
              <a:spcAft>
                <a:spcPts val="600"/>
              </a:spcAft>
            </a:pPr>
            <a:r>
              <a:rPr lang="en-GB" sz="1800" dirty="0">
                <a:solidFill>
                  <a:schemeClr val="tx1"/>
                </a:solidFill>
                <a:effectLst/>
                <a:latin typeface="ArialMT"/>
              </a:rPr>
              <a:t>Access to software ``internals’’:</a:t>
            </a:r>
            <a:r>
              <a:rPr lang="en-GB" sz="1800" dirty="0">
                <a:solidFill>
                  <a:schemeClr val="tx1"/>
                </a:solidFill>
                <a:latin typeface="ArialMT"/>
              </a:rPr>
              <a:t> </a:t>
            </a:r>
            <a:endParaRPr lang="en-GB">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Source code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Runtime state</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Can keep track of executions.</a:t>
            </a:r>
            <a:endParaRPr lang="en-GB" dirty="0">
              <a:solidFill>
                <a:schemeClr val="tx1"/>
              </a:solidFill>
            </a:endParaRPr>
          </a:p>
          <a:p>
            <a:pPr>
              <a:lnSpc>
                <a:spcPct val="100000"/>
              </a:lnSpc>
              <a:spcAft>
                <a:spcPts val="600"/>
              </a:spcAft>
            </a:pPr>
            <a:r>
              <a:rPr lang="en-GB" sz="1800" dirty="0">
                <a:solidFill>
                  <a:schemeClr val="tx1"/>
                </a:solidFill>
                <a:effectLst/>
                <a:latin typeface="ArialMT"/>
              </a:rPr>
              <a:t>White box testing exploits this to</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Use code to measure coverage</a:t>
            </a:r>
            <a:endParaRPr lang="en-GB" sz="1800" dirty="0">
              <a:solidFill>
                <a:schemeClr val="tx1"/>
              </a:solidFill>
              <a:latin typeface="ArialMT"/>
            </a:endParaRPr>
          </a:p>
          <a:p>
            <a:pPr lvl="2">
              <a:lnSpc>
                <a:spcPct val="100000"/>
              </a:lnSpc>
              <a:spcBef>
                <a:spcPts val="0"/>
              </a:spcBef>
              <a:spcAft>
                <a:spcPts val="600"/>
              </a:spcAft>
            </a:pPr>
            <a:r>
              <a:rPr lang="en-GB" sz="1800" dirty="0">
                <a:solidFill>
                  <a:schemeClr val="tx1"/>
                </a:solidFill>
                <a:effectLst/>
                <a:latin typeface="ArialMT"/>
              </a:rPr>
              <a:t>Many different ways</a:t>
            </a:r>
            <a:r>
              <a:rPr lang="en-GB" sz="1800" dirty="0">
                <a:solidFill>
                  <a:schemeClr val="tx1"/>
                </a:solidFill>
                <a:latin typeface="ArialMT"/>
              </a:rPr>
              <a:t> </a:t>
            </a:r>
            <a:endParaRPr lang="en-GB" dirty="0">
              <a:solidFill>
                <a:schemeClr val="tx1"/>
              </a:solidFill>
              <a:effectLst/>
            </a:endParaRPr>
          </a:p>
          <a:p>
            <a:pPr lvl="1">
              <a:lnSpc>
                <a:spcPct val="100000"/>
              </a:lnSpc>
              <a:spcBef>
                <a:spcPts val="0"/>
              </a:spcBef>
              <a:spcAft>
                <a:spcPts val="600"/>
              </a:spcAft>
            </a:pPr>
            <a:r>
              <a:rPr lang="en-GB" sz="1800" dirty="0">
                <a:solidFill>
                  <a:schemeClr val="tx1"/>
                </a:solidFill>
                <a:effectLst/>
                <a:latin typeface="ArialMT"/>
              </a:rPr>
              <a:t>Drive generation of tests that maximise coverage.</a:t>
            </a:r>
            <a:r>
              <a:rPr lang="en-GB" sz="1800" dirty="0">
                <a:solidFill>
                  <a:schemeClr val="tx1"/>
                </a:solidFill>
                <a:latin typeface="ArialMT"/>
              </a:rPr>
              <a:t> </a:t>
            </a:r>
            <a:endParaRPr lang="en-GB">
              <a:solidFill>
                <a:schemeClr val="tx1"/>
              </a:solidFill>
              <a:effectLst/>
            </a:endParaRPr>
          </a:p>
          <a:p>
            <a:endParaRPr lang="en-GB"/>
          </a:p>
        </p:txBody>
      </p:sp>
      <p:pic>
        <p:nvPicPr>
          <p:cNvPr id="4" name="Picture 3">
            <a:extLst>
              <a:ext uri="{FF2B5EF4-FFF2-40B4-BE49-F238E27FC236}">
                <a16:creationId xmlns:a16="http://schemas.microsoft.com/office/drawing/2014/main" id="{00DC3FC4-EC84-6A67-63D0-8F9ADCA99F02}"/>
              </a:ext>
            </a:extLst>
          </p:cNvPr>
          <p:cNvPicPr>
            <a:picLocks noChangeAspect="1"/>
          </p:cNvPicPr>
          <p:nvPr/>
        </p:nvPicPr>
        <p:blipFill>
          <a:blip r:embed="rId2"/>
          <a:stretch>
            <a:fillRect/>
          </a:stretch>
        </p:blipFill>
        <p:spPr>
          <a:xfrm>
            <a:off x="5566939" y="0"/>
            <a:ext cx="2300770" cy="5143500"/>
          </a:xfrm>
          <a:prstGeom prst="rect">
            <a:avLst/>
          </a:prstGeom>
        </p:spPr>
      </p:pic>
    </p:spTree>
    <p:extLst>
      <p:ext uri="{BB962C8B-B14F-4D97-AF65-F5344CB8AC3E}">
        <p14:creationId xmlns:p14="http://schemas.microsoft.com/office/powerpoint/2010/main" val="181312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White-Box Testing</a:t>
            </a:r>
          </a:p>
        </p:txBody>
      </p:sp>
      <p:sp>
        <p:nvSpPr>
          <p:cNvPr id="24579" name="Content Placeholder 2"/>
          <p:cNvSpPr>
            <a:spLocks noGrp="1"/>
          </p:cNvSpPr>
          <p:nvPr>
            <p:ph idx="1"/>
          </p:nvPr>
        </p:nvSpPr>
        <p:spPr>
          <a:xfrm>
            <a:off x="689548" y="1169233"/>
            <a:ext cx="7270337" cy="3402766"/>
          </a:xfrm>
        </p:spPr>
        <p:txBody>
          <a:bodyPr/>
          <a:lstStyle/>
          <a:p>
            <a:r>
              <a:rPr lang="en-GB" sz="1800">
                <a:latin typeface="NimbusRomNo9L"/>
              </a:rPr>
              <a:t>Coverage Metrics: </a:t>
            </a:r>
            <a:endParaRPr lang="en-GB" sz="2000"/>
          </a:p>
          <a:p>
            <a:pPr marL="1114425" indent="-357188"/>
            <a:r>
              <a:rPr lang="en-GB" sz="1800" b="0">
                <a:effectLst/>
                <a:latin typeface="NimbusRomNo9L"/>
              </a:rPr>
              <a:t>Statement coverage </a:t>
            </a:r>
          </a:p>
          <a:p>
            <a:pPr marL="1114425" indent="-357188"/>
            <a:r>
              <a:rPr lang="en-GB" sz="1800" b="0">
                <a:effectLst/>
                <a:latin typeface="NimbusRomNo9L"/>
              </a:rPr>
              <a:t>Branch coverage </a:t>
            </a:r>
            <a:endParaRPr lang="en-GB" sz="1800">
              <a:effectLst/>
              <a:latin typeface="NimbusRomNo9L"/>
            </a:endParaRPr>
          </a:p>
          <a:p>
            <a:pPr marL="1114425" indent="-357188"/>
            <a:r>
              <a:rPr lang="en-GB" sz="1800" b="0">
                <a:solidFill>
                  <a:schemeClr val="bg1">
                    <a:lumMod val="75000"/>
                  </a:schemeClr>
                </a:solidFill>
                <a:effectLst/>
                <a:latin typeface="NimbusRomNo9L"/>
              </a:rPr>
              <a:t>Def-Use or Dataflow coverage </a:t>
            </a:r>
          </a:p>
          <a:p>
            <a:pPr marL="1114425" indent="-357188"/>
            <a:r>
              <a:rPr lang="en-GB" sz="1800" b="0">
                <a:solidFill>
                  <a:schemeClr val="bg1">
                    <a:lumMod val="75000"/>
                  </a:schemeClr>
                </a:solidFill>
                <a:effectLst/>
                <a:latin typeface="NimbusRomNo9L"/>
              </a:rPr>
              <a:t>MC/DC (Modified Condition / Decision Coverage)</a:t>
            </a:r>
          </a:p>
          <a:p>
            <a:pPr marL="1114425" indent="-357188"/>
            <a:r>
              <a:rPr lang="en-GB" sz="1800">
                <a:solidFill>
                  <a:schemeClr val="bg1">
                    <a:lumMod val="75000"/>
                  </a:schemeClr>
                </a:solidFill>
                <a:latin typeface="NimbusRomNo9L"/>
              </a:rPr>
              <a:t>Mutation coverage…</a:t>
            </a:r>
            <a:r>
              <a:rPr lang="en-GB" sz="1800" b="0">
                <a:solidFill>
                  <a:schemeClr val="bg1">
                    <a:lumMod val="75000"/>
                  </a:schemeClr>
                </a:solidFill>
                <a:effectLst/>
                <a:latin typeface="NimbusRomNo9L"/>
              </a:rPr>
              <a:t> </a:t>
            </a:r>
            <a:endParaRPr lang="en-GB" sz="2000">
              <a:solidFill>
                <a:schemeClr val="bg1">
                  <a:lumMod val="75000"/>
                </a:schemeClr>
              </a:solidFill>
            </a:endParaRPr>
          </a:p>
          <a:p>
            <a:pPr marL="127000" indent="0">
              <a:buNone/>
            </a:pPr>
            <a:endParaRPr lang="en-GB" sz="1800">
              <a:effectLst/>
              <a:latin typeface="NimbusRomNo9L"/>
            </a:endParaRPr>
          </a:p>
          <a:p>
            <a:r>
              <a:rPr lang="en-GB">
                <a:latin typeface="NimbusRomNo9L"/>
              </a:rPr>
              <a:t>Prescribed metrics, e.g., </a:t>
            </a:r>
            <a:r>
              <a:rPr lang="en-GB" sz="1600">
                <a:effectLst/>
                <a:latin typeface="NimbusRomNo9L"/>
              </a:rPr>
              <a:t>DO178-B/C standard for civilian aircraft software </a:t>
            </a:r>
          </a:p>
          <a:p>
            <a:pPr marL="1114425" indent="-328613"/>
            <a:r>
              <a:rPr lang="en-GB" sz="1600">
                <a:effectLst/>
                <a:latin typeface="NimbusRomNo9L"/>
              </a:rPr>
              <a:t>non-critical - statement coverage</a:t>
            </a:r>
          </a:p>
          <a:p>
            <a:pPr marL="1114425" indent="-328613"/>
            <a:r>
              <a:rPr lang="en-GB" sz="1600">
                <a:effectLst/>
                <a:latin typeface="NimbusRomNo9L"/>
              </a:rPr>
              <a:t>safety-critical -  MC/DC coverage</a:t>
            </a:r>
          </a:p>
          <a:p>
            <a:pPr marL="127000" indent="0">
              <a:buNone/>
            </a:pPr>
            <a:endParaRPr lang="en-GB"/>
          </a:p>
          <a:p>
            <a:endParaRPr lang="en-GB"/>
          </a:p>
          <a:p>
            <a:pPr>
              <a:spcAft>
                <a:spcPts val="600"/>
              </a:spcAft>
            </a:pP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p:txBody>
      </p:sp>
    </p:spTree>
    <p:extLst>
      <p:ext uri="{BB962C8B-B14F-4D97-AF65-F5344CB8AC3E}">
        <p14:creationId xmlns:p14="http://schemas.microsoft.com/office/powerpoint/2010/main" val="28260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a:xfrm>
            <a:off x="311700" y="445025"/>
            <a:ext cx="4675297" cy="572700"/>
          </a:xfrm>
        </p:spPr>
        <p:txBody>
          <a:bodyPr/>
          <a:lstStyle/>
          <a:p>
            <a:r>
              <a:rPr lang="en-GB"/>
              <a:t>Statement Coverage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809197" cy="3686225"/>
              </a:xfrm>
            </p:spPr>
            <p:txBody>
              <a:bodyPr/>
              <a:lstStyle/>
              <a:p>
                <a:pPr>
                  <a:lnSpc>
                    <a:spcPct val="100000"/>
                  </a:lnSpc>
                  <a:spcAft>
                    <a:spcPts val="1200"/>
                  </a:spcAft>
                </a:pPr>
                <a:r>
                  <a:rPr lang="en-GB" sz="1800">
                    <a:solidFill>
                      <a:schemeClr val="tx1"/>
                    </a:solidFill>
                    <a:effectLst/>
                    <a:latin typeface="ArialMT"/>
                  </a:rPr>
                  <a:t>Test inputs should collectively have executed each statement</a:t>
                </a:r>
              </a:p>
              <a:p>
                <a:pPr>
                  <a:lnSpc>
                    <a:spcPct val="100000"/>
                  </a:lnSpc>
                  <a:spcAft>
                    <a:spcPts val="1200"/>
                  </a:spcAft>
                </a:pPr>
                <a:r>
                  <a:rPr lang="en-GB" sz="1800">
                    <a:solidFill>
                      <a:schemeClr val="tx1"/>
                    </a:solidFill>
                    <a:effectLst/>
                    <a:latin typeface="ArialMT"/>
                  </a:rPr>
                  <a:t>If a statement always exhibits a fault when executed, it will be detected</a:t>
                </a:r>
              </a:p>
              <a:p>
                <a:pPr>
                  <a:lnSpc>
                    <a:spcPct val="100000"/>
                  </a:lnSpc>
                  <a:spcAft>
                    <a:spcPts val="600"/>
                  </a:spcAft>
                </a:pPr>
                <a:r>
                  <a:rPr lang="en-GB" sz="1800">
                    <a:solidFill>
                      <a:schemeClr val="tx1"/>
                    </a:solidFill>
                    <a:effectLst/>
                    <a:latin typeface="ArialMT"/>
                  </a:rPr>
                  <a:t>Computed as:</a:t>
                </a:r>
              </a:p>
              <a:p>
                <a:pPr marL="584200" lvl="1" indent="0">
                  <a:lnSpc>
                    <a:spcPct val="100000"/>
                  </a:lnSpc>
                  <a:spcAft>
                    <a:spcPts val="600"/>
                  </a:spcAft>
                  <a:buNone/>
                </a:pPr>
                <a:r>
                  <a:rPr lang="en-GB" sz="1800" i="1">
                    <a:solidFill>
                      <a:schemeClr val="tx1"/>
                    </a:solidFill>
                    <a:effectLst/>
                    <a:latin typeface="Calibri" panose="020F0502020204030204" pitchFamily="34" charset="0"/>
                    <a:cs typeface="Calibri" panose="020F0502020204030204" pitchFamily="34" charset="0"/>
                  </a:rPr>
                  <a:t>Coverage = </a:t>
                </a:r>
                <a14:m>
                  <m:oMath xmlns:m="http://schemas.openxmlformats.org/officeDocument/2006/math">
                    <m:f>
                      <m:fPr>
                        <m:ctrlPr>
                          <a:rPr lang="en-GB" sz="1800" i="1" smtClean="0">
                            <a:solidFill>
                              <a:schemeClr val="tx1"/>
                            </a:solidFill>
                            <a:effectLst/>
                            <a:latin typeface="Cambria Math" panose="02040503050406030204" pitchFamily="18" charset="0"/>
                          </a:rPr>
                        </m:ctrlPr>
                      </m:fPr>
                      <m:num>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Statements</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executed</m:t>
                        </m:r>
                        <m:r>
                          <m:rPr>
                            <m:nor/>
                          </m:rPr>
                          <a:rPr lang="en-GB" sz="1800" i="1" dirty="0">
                            <a:solidFill>
                              <a:schemeClr val="tx1"/>
                            </a:solidFill>
                            <a:latin typeface="Calibri" panose="020F0502020204030204" pitchFamily="34" charset="0"/>
                            <a:cs typeface="Calibri" panose="020F0502020204030204" pitchFamily="34" charset="0"/>
                          </a:rPr>
                          <m:t>|</m:t>
                        </m:r>
                      </m:num>
                      <m:den>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Total</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statements</m:t>
                        </m:r>
                        <m:r>
                          <m:rPr>
                            <m:nor/>
                          </m:rPr>
                          <a:rPr lang="en-GB" sz="1800" i="1" dirty="0">
                            <a:solidFill>
                              <a:schemeClr val="tx1"/>
                            </a:solidFill>
                            <a:latin typeface="Calibri" panose="020F0502020204030204" pitchFamily="34" charset="0"/>
                            <a:cs typeface="Calibri" panose="020F0502020204030204" pitchFamily="34" charset="0"/>
                          </a:rPr>
                          <m:t>|</m:t>
                        </m:r>
                      </m:den>
                    </m:f>
                  </m:oMath>
                </a14:m>
                <a:endParaRPr lang="en-GB" i="1">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2C418D9-EC89-5C07-082A-B8958B899947}"/>
                  </a:ext>
                </a:extLst>
              </p:cNvPr>
              <p:cNvSpPr>
                <a:spLocks noGrp="1" noRot="1" noChangeAspect="1" noMove="1" noResize="1" noEditPoints="1" noAdjustHandles="1" noChangeArrowheads="1" noChangeShapeType="1" noTextEdit="1"/>
              </p:cNvSpPr>
              <p:nvPr>
                <p:ph idx="1"/>
              </p:nvPr>
            </p:nvSpPr>
            <p:spPr>
              <a:xfrm>
                <a:off x="177800" y="1152474"/>
                <a:ext cx="4809197" cy="3686225"/>
              </a:xfr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0DC3FC4-EC84-6A67-63D0-8F9ADCA99F02}"/>
              </a:ext>
            </a:extLst>
          </p:cNvPr>
          <p:cNvPicPr>
            <a:picLocks noChangeAspect="1"/>
          </p:cNvPicPr>
          <p:nvPr/>
        </p:nvPicPr>
        <p:blipFill>
          <a:blip r:embed="rId4"/>
          <a:stretch>
            <a:fillRect/>
          </a:stretch>
        </p:blipFill>
        <p:spPr>
          <a:xfrm>
            <a:off x="5566939" y="0"/>
            <a:ext cx="2300770" cy="514350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6738FDB-A3D4-C446-AA60-EE44E779782A}"/>
                  </a:ext>
                </a:extLst>
              </p14:cNvPr>
              <p14:cNvContentPartPr/>
              <p14:nvPr/>
            </p14:nvContentPartPr>
            <p14:xfrm>
              <a:off x="6158364" y="122541"/>
              <a:ext cx="108568" cy="15218"/>
            </p14:xfrm>
          </p:contentPart>
        </mc:Choice>
        <mc:Fallback xmlns="">
          <p:pic>
            <p:nvPicPr>
              <p:cNvPr id="5" name="Ink 4">
                <a:extLst>
                  <a:ext uri="{FF2B5EF4-FFF2-40B4-BE49-F238E27FC236}">
                    <a16:creationId xmlns:a16="http://schemas.microsoft.com/office/drawing/2014/main" id="{46738FDB-A3D4-C446-AA60-EE44E779782A}"/>
                  </a:ext>
                </a:extLst>
              </p:cNvPr>
              <p:cNvPicPr/>
              <p:nvPr/>
            </p:nvPicPr>
            <p:blipFill>
              <a:blip r:embed="rId6"/>
              <a:stretch>
                <a:fillRect/>
              </a:stretch>
            </p:blipFill>
            <p:spPr>
              <a:xfrm>
                <a:off x="6104976" y="16369"/>
                <a:ext cx="215703" cy="22720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C8093DD-56D1-CC1D-E58D-48D7A921C679}"/>
                  </a:ext>
                </a:extLst>
              </p14:cNvPr>
              <p14:cNvContentPartPr/>
              <p14:nvPr/>
            </p14:nvContentPartPr>
            <p14:xfrm>
              <a:off x="6054866" y="123186"/>
              <a:ext cx="496346" cy="68365"/>
            </p14:xfrm>
          </p:contentPart>
        </mc:Choice>
        <mc:Fallback xmlns="">
          <p:pic>
            <p:nvPicPr>
              <p:cNvPr id="6" name="Ink 5">
                <a:extLst>
                  <a:ext uri="{FF2B5EF4-FFF2-40B4-BE49-F238E27FC236}">
                    <a16:creationId xmlns:a16="http://schemas.microsoft.com/office/drawing/2014/main" id="{9C8093DD-56D1-CC1D-E58D-48D7A921C679}"/>
                  </a:ext>
                </a:extLst>
              </p:cNvPr>
              <p:cNvPicPr/>
              <p:nvPr/>
            </p:nvPicPr>
            <p:blipFill>
              <a:blip r:embed="rId8"/>
              <a:stretch>
                <a:fillRect/>
              </a:stretch>
            </p:blipFill>
            <p:spPr>
              <a:xfrm>
                <a:off x="6001275" y="15806"/>
                <a:ext cx="603888" cy="28276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A3471163-896A-0A40-4AD0-9FD3A36F8899}"/>
                  </a:ext>
                </a:extLst>
              </p14:cNvPr>
              <p14:cNvContentPartPr/>
              <p14:nvPr/>
            </p14:nvContentPartPr>
            <p14:xfrm>
              <a:off x="6086037" y="153203"/>
              <a:ext cx="837175" cy="4903784"/>
            </p14:xfrm>
          </p:contentPart>
        </mc:Choice>
        <mc:Fallback xmlns="">
          <p:pic>
            <p:nvPicPr>
              <p:cNvPr id="14" name="Ink 13">
                <a:extLst>
                  <a:ext uri="{FF2B5EF4-FFF2-40B4-BE49-F238E27FC236}">
                    <a16:creationId xmlns:a16="http://schemas.microsoft.com/office/drawing/2014/main" id="{A3471163-896A-0A40-4AD0-9FD3A36F8899}"/>
                  </a:ext>
                </a:extLst>
              </p:cNvPr>
              <p:cNvPicPr/>
              <p:nvPr/>
            </p:nvPicPr>
            <p:blipFill>
              <a:blip r:embed="rId10"/>
              <a:stretch>
                <a:fillRect/>
              </a:stretch>
            </p:blipFill>
            <p:spPr>
              <a:xfrm>
                <a:off x="6032409" y="45214"/>
                <a:ext cx="944791" cy="511940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745818E-CFC8-2C77-C37B-0EA990B5B2E1}"/>
                  </a:ext>
                </a:extLst>
              </p14:cNvPr>
              <p14:cNvContentPartPr/>
              <p14:nvPr/>
            </p14:nvContentPartPr>
            <p14:xfrm>
              <a:off x="6507482" y="3774138"/>
              <a:ext cx="542155" cy="1263996"/>
            </p14:xfrm>
          </p:contentPart>
        </mc:Choice>
        <mc:Fallback xmlns="">
          <p:pic>
            <p:nvPicPr>
              <p:cNvPr id="15" name="Ink 14">
                <a:extLst>
                  <a:ext uri="{FF2B5EF4-FFF2-40B4-BE49-F238E27FC236}">
                    <a16:creationId xmlns:a16="http://schemas.microsoft.com/office/drawing/2014/main" id="{2745818E-CFC8-2C77-C37B-0EA990B5B2E1}"/>
                  </a:ext>
                </a:extLst>
              </p:cNvPr>
              <p:cNvPicPr/>
              <p:nvPr/>
            </p:nvPicPr>
            <p:blipFill>
              <a:blip r:embed="rId12"/>
              <a:stretch>
                <a:fillRect/>
              </a:stretch>
            </p:blipFill>
            <p:spPr>
              <a:xfrm>
                <a:off x="6453878" y="3666166"/>
                <a:ext cx="649723" cy="147958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FA296D89-CDE3-9287-F667-54980EB3FD9B}"/>
                  </a:ext>
                </a:extLst>
              </p14:cNvPr>
              <p14:cNvContentPartPr/>
              <p14:nvPr/>
            </p14:nvContentPartPr>
            <p14:xfrm>
              <a:off x="6801478" y="3890223"/>
              <a:ext cx="609144" cy="1052806"/>
            </p14:xfrm>
          </p:contentPart>
        </mc:Choice>
        <mc:Fallback xmlns="">
          <p:pic>
            <p:nvPicPr>
              <p:cNvPr id="16" name="Ink 15">
                <a:extLst>
                  <a:ext uri="{FF2B5EF4-FFF2-40B4-BE49-F238E27FC236}">
                    <a16:creationId xmlns:a16="http://schemas.microsoft.com/office/drawing/2014/main" id="{FA296D89-CDE3-9287-F667-54980EB3FD9B}"/>
                  </a:ext>
                </a:extLst>
              </p:cNvPr>
              <p:cNvPicPr/>
              <p:nvPr/>
            </p:nvPicPr>
            <p:blipFill>
              <a:blip r:embed="rId14"/>
              <a:stretch>
                <a:fillRect/>
              </a:stretch>
            </p:blipFill>
            <p:spPr>
              <a:xfrm>
                <a:off x="6747508" y="3782243"/>
                <a:ext cx="716725" cy="1268406"/>
              </a:xfrm>
              <a:prstGeom prst="rect">
                <a:avLst/>
              </a:prstGeom>
            </p:spPr>
          </p:pic>
        </mc:Fallback>
      </mc:AlternateContent>
    </p:spTree>
    <p:extLst>
      <p:ext uri="{BB962C8B-B14F-4D97-AF65-F5344CB8AC3E}">
        <p14:creationId xmlns:p14="http://schemas.microsoft.com/office/powerpoint/2010/main" val="335781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a:xfrm>
            <a:off x="311700" y="445025"/>
            <a:ext cx="4675297" cy="572700"/>
          </a:xfrm>
        </p:spPr>
        <p:txBody>
          <a:bodyPr/>
          <a:lstStyle/>
          <a:p>
            <a:r>
              <a:rPr lang="en-GB" dirty="0"/>
              <a:t>Branch Coverage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809197" cy="3686225"/>
              </a:xfrm>
            </p:spPr>
            <p:txBody>
              <a:bodyPr/>
              <a:lstStyle/>
              <a:p>
                <a:pPr>
                  <a:lnSpc>
                    <a:spcPct val="100000"/>
                  </a:lnSpc>
                  <a:spcAft>
                    <a:spcPts val="1200"/>
                  </a:spcAft>
                </a:pPr>
                <a:r>
                  <a:rPr lang="en-GB" sz="1800" dirty="0">
                    <a:solidFill>
                      <a:schemeClr val="tx1"/>
                    </a:solidFill>
                    <a:effectLst/>
                    <a:latin typeface="ArialMT"/>
                  </a:rPr>
                  <a:t>Test inputs should collectively have executed each branch</a:t>
                </a:r>
              </a:p>
              <a:p>
                <a:pPr>
                  <a:lnSpc>
                    <a:spcPct val="100000"/>
                  </a:lnSpc>
                  <a:spcAft>
                    <a:spcPts val="1200"/>
                  </a:spcAft>
                </a:pPr>
                <a:r>
                  <a:rPr lang="en-GB" sz="1800" dirty="0">
                    <a:solidFill>
                      <a:schemeClr val="tx1"/>
                    </a:solidFill>
                    <a:effectLst/>
                    <a:latin typeface="ArialMT"/>
                  </a:rPr>
                  <a:t>Subsumes statement coverage</a:t>
                </a:r>
              </a:p>
              <a:p>
                <a:pPr>
                  <a:lnSpc>
                    <a:spcPct val="100000"/>
                  </a:lnSpc>
                  <a:spcAft>
                    <a:spcPts val="600"/>
                  </a:spcAft>
                </a:pPr>
                <a:r>
                  <a:rPr lang="en-GB" sz="1800" dirty="0">
                    <a:solidFill>
                      <a:schemeClr val="tx1"/>
                    </a:solidFill>
                    <a:effectLst/>
                    <a:latin typeface="ArialMT"/>
                  </a:rPr>
                  <a:t>Computed as:</a:t>
                </a:r>
              </a:p>
              <a:p>
                <a:pPr marL="584200" lvl="1" indent="0">
                  <a:lnSpc>
                    <a:spcPct val="100000"/>
                  </a:lnSpc>
                  <a:spcAft>
                    <a:spcPts val="600"/>
                  </a:spcAft>
                  <a:buNone/>
                </a:pPr>
                <a:r>
                  <a:rPr lang="en-GB" sz="1800" i="1" dirty="0">
                    <a:solidFill>
                      <a:schemeClr val="tx1"/>
                    </a:solidFill>
                    <a:effectLst/>
                    <a:latin typeface="Calibri" panose="020F0502020204030204" pitchFamily="34" charset="0"/>
                    <a:cs typeface="Calibri" panose="020F0502020204030204" pitchFamily="34" charset="0"/>
                  </a:rPr>
                  <a:t>Coverage = </a:t>
                </a:r>
                <a14:m>
                  <m:oMath xmlns:m="http://schemas.openxmlformats.org/officeDocument/2006/math">
                    <m:f>
                      <m:fPr>
                        <m:ctrlPr>
                          <a:rPr lang="en-GB" sz="1800" i="1" smtClean="0">
                            <a:solidFill>
                              <a:schemeClr val="tx1"/>
                            </a:solidFill>
                            <a:effectLst/>
                            <a:latin typeface="Cambria Math" panose="02040503050406030204" pitchFamily="18" charset="0"/>
                          </a:rPr>
                        </m:ctrlPr>
                      </m:fPr>
                      <m:num>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b="0" i="1" dirty="0" smtClean="0">
                            <a:solidFill>
                              <a:schemeClr val="tx1"/>
                            </a:solidFill>
                            <a:latin typeface="Calibri" panose="020F0502020204030204" pitchFamily="34" charset="0"/>
                            <a:cs typeface="Calibri" panose="020F0502020204030204" pitchFamily="34" charset="0"/>
                          </a:rPr>
                          <m:t>Branches</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i="1" dirty="0">
                            <a:solidFill>
                              <a:schemeClr val="tx1"/>
                            </a:solidFill>
                            <a:latin typeface="Calibri" panose="020F0502020204030204" pitchFamily="34" charset="0"/>
                            <a:cs typeface="Calibri" panose="020F0502020204030204" pitchFamily="34" charset="0"/>
                          </a:rPr>
                          <m:t>executed</m:t>
                        </m:r>
                        <m:r>
                          <m:rPr>
                            <m:nor/>
                          </m:rPr>
                          <a:rPr lang="en-GB" sz="1800" i="1" dirty="0">
                            <a:solidFill>
                              <a:schemeClr val="tx1"/>
                            </a:solidFill>
                            <a:latin typeface="Calibri" panose="020F0502020204030204" pitchFamily="34" charset="0"/>
                            <a:cs typeface="Calibri" panose="020F0502020204030204" pitchFamily="34" charset="0"/>
                          </a:rPr>
                          <m:t>|</m:t>
                        </m:r>
                      </m:num>
                      <m:den>
                        <m:r>
                          <m:rPr>
                            <m:nor/>
                          </m:rPr>
                          <a:rPr lang="en-GB" sz="1800" i="1" dirty="0">
                            <a:solidFill>
                              <a:schemeClr val="tx1"/>
                            </a:solidFill>
                            <a:latin typeface="Calibri" panose="020F0502020204030204" pitchFamily="34" charset="0"/>
                            <a:cs typeface="Calibri" panose="020F0502020204030204" pitchFamily="34" charset="0"/>
                          </a:rPr>
                          <m:t>|</m:t>
                        </m:r>
                        <m:r>
                          <m:rPr>
                            <m:nor/>
                          </m:rPr>
                          <a:rPr lang="en-GB" sz="1800" i="1" dirty="0">
                            <a:solidFill>
                              <a:schemeClr val="tx1"/>
                            </a:solidFill>
                            <a:latin typeface="Calibri" panose="020F0502020204030204" pitchFamily="34" charset="0"/>
                            <a:cs typeface="Calibri" panose="020F0502020204030204" pitchFamily="34" charset="0"/>
                          </a:rPr>
                          <m:t>Total</m:t>
                        </m:r>
                        <m:r>
                          <m:rPr>
                            <m:nor/>
                          </m:rPr>
                          <a:rPr lang="en-GB" sz="1800" i="1" dirty="0">
                            <a:solidFill>
                              <a:schemeClr val="tx1"/>
                            </a:solidFill>
                            <a:latin typeface="Calibri" panose="020F0502020204030204" pitchFamily="34" charset="0"/>
                            <a:cs typeface="Calibri" panose="020F0502020204030204" pitchFamily="34" charset="0"/>
                          </a:rPr>
                          <m:t> </m:t>
                        </m:r>
                        <m:r>
                          <m:rPr>
                            <m:nor/>
                          </m:rPr>
                          <a:rPr lang="en-GB" sz="1800" b="0" i="1" dirty="0" smtClean="0">
                            <a:solidFill>
                              <a:schemeClr val="tx1"/>
                            </a:solidFill>
                            <a:latin typeface="Calibri" panose="020F0502020204030204" pitchFamily="34" charset="0"/>
                            <a:cs typeface="Calibri" panose="020F0502020204030204" pitchFamily="34" charset="0"/>
                          </a:rPr>
                          <m:t>branches</m:t>
                        </m:r>
                        <m:r>
                          <m:rPr>
                            <m:nor/>
                          </m:rPr>
                          <a:rPr lang="en-GB" sz="1800" i="1" dirty="0">
                            <a:solidFill>
                              <a:schemeClr val="tx1"/>
                            </a:solidFill>
                            <a:latin typeface="Calibri" panose="020F0502020204030204" pitchFamily="34" charset="0"/>
                            <a:cs typeface="Calibri" panose="020F0502020204030204" pitchFamily="34" charset="0"/>
                          </a:rPr>
                          <m:t>|</m:t>
                        </m:r>
                      </m:den>
                    </m:f>
                  </m:oMath>
                </a14:m>
                <a:endParaRPr lang="en-GB" i="1"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02C418D9-EC89-5C07-082A-B8958B899947}"/>
                  </a:ext>
                </a:extLst>
              </p:cNvPr>
              <p:cNvSpPr>
                <a:spLocks noGrp="1" noRot="1" noChangeAspect="1" noMove="1" noResize="1" noEditPoints="1" noAdjustHandles="1" noChangeArrowheads="1" noChangeShapeType="1" noTextEdit="1"/>
              </p:cNvSpPr>
              <p:nvPr>
                <p:ph idx="1"/>
              </p:nvPr>
            </p:nvSpPr>
            <p:spPr>
              <a:xfrm>
                <a:off x="177800" y="1152474"/>
                <a:ext cx="4809197" cy="3686225"/>
              </a:xfr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0DC3FC4-EC84-6A67-63D0-8F9ADCA99F02}"/>
              </a:ext>
            </a:extLst>
          </p:cNvPr>
          <p:cNvPicPr>
            <a:picLocks noChangeAspect="1"/>
          </p:cNvPicPr>
          <p:nvPr/>
        </p:nvPicPr>
        <p:blipFill>
          <a:blip r:embed="rId4"/>
          <a:stretch>
            <a:fillRect/>
          </a:stretch>
        </p:blipFill>
        <p:spPr>
          <a:xfrm>
            <a:off x="5566939" y="0"/>
            <a:ext cx="2300770" cy="5143500"/>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382A4E4C-CC37-06D7-EC68-18029DAEC346}"/>
                  </a:ext>
                </a:extLst>
              </p14:cNvPr>
              <p14:cNvContentPartPr/>
              <p14:nvPr/>
            </p14:nvContentPartPr>
            <p14:xfrm>
              <a:off x="6033149" y="95537"/>
              <a:ext cx="1154607" cy="4962444"/>
            </p14:xfrm>
          </p:contentPart>
        </mc:Choice>
        <mc:Fallback xmlns="">
          <p:pic>
            <p:nvPicPr>
              <p:cNvPr id="5" name="Ink 4">
                <a:extLst>
                  <a:ext uri="{FF2B5EF4-FFF2-40B4-BE49-F238E27FC236}">
                    <a16:creationId xmlns:a16="http://schemas.microsoft.com/office/drawing/2014/main" id="{382A4E4C-CC37-06D7-EC68-18029DAEC346}"/>
                  </a:ext>
                </a:extLst>
              </p:cNvPr>
              <p:cNvPicPr/>
              <p:nvPr/>
            </p:nvPicPr>
            <p:blipFill>
              <a:blip r:embed="rId6"/>
              <a:stretch>
                <a:fillRect/>
              </a:stretch>
            </p:blipFill>
            <p:spPr>
              <a:xfrm>
                <a:off x="5979522" y="-12452"/>
                <a:ext cx="1262222" cy="517806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BA45DB1D-A3F5-08E6-8B5B-4498CC257172}"/>
                  </a:ext>
                </a:extLst>
              </p14:cNvPr>
              <p14:cNvContentPartPr/>
              <p14:nvPr/>
            </p14:nvContentPartPr>
            <p14:xfrm>
              <a:off x="6544277" y="3809211"/>
              <a:ext cx="252215" cy="889654"/>
            </p14:xfrm>
          </p:contentPart>
        </mc:Choice>
        <mc:Fallback xmlns="">
          <p:pic>
            <p:nvPicPr>
              <p:cNvPr id="6" name="Ink 5">
                <a:extLst>
                  <a:ext uri="{FF2B5EF4-FFF2-40B4-BE49-F238E27FC236}">
                    <a16:creationId xmlns:a16="http://schemas.microsoft.com/office/drawing/2014/main" id="{BA45DB1D-A3F5-08E6-8B5B-4498CC257172}"/>
                  </a:ext>
                </a:extLst>
              </p:cNvPr>
              <p:cNvPicPr/>
              <p:nvPr/>
            </p:nvPicPr>
            <p:blipFill>
              <a:blip r:embed="rId8"/>
              <a:stretch>
                <a:fillRect/>
              </a:stretch>
            </p:blipFill>
            <p:spPr>
              <a:xfrm>
                <a:off x="6490744" y="3701243"/>
                <a:ext cx="359640" cy="110523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A387ABFB-2C00-D662-EF85-F5EA6A098AC2}"/>
                  </a:ext>
                </a:extLst>
              </p14:cNvPr>
              <p14:cNvContentPartPr/>
              <p14:nvPr/>
            </p14:nvContentPartPr>
            <p14:xfrm>
              <a:off x="6805066" y="4188345"/>
              <a:ext cx="9915" cy="9915"/>
            </p14:xfrm>
          </p:contentPart>
        </mc:Choice>
        <mc:Fallback xmlns="">
          <p:pic>
            <p:nvPicPr>
              <p:cNvPr id="7" name="Ink 6">
                <a:extLst>
                  <a:ext uri="{FF2B5EF4-FFF2-40B4-BE49-F238E27FC236}">
                    <a16:creationId xmlns:a16="http://schemas.microsoft.com/office/drawing/2014/main" id="{A387ABFB-2C00-D662-EF85-F5EA6A098AC2}"/>
                  </a:ext>
                </a:extLst>
              </p:cNvPr>
              <p:cNvPicPr/>
              <p:nvPr/>
            </p:nvPicPr>
            <p:blipFill>
              <a:blip r:embed="rId10"/>
              <a:stretch>
                <a:fillRect/>
              </a:stretch>
            </p:blipFill>
            <p:spPr>
              <a:xfrm>
                <a:off x="5327731" y="1223760"/>
                <a:ext cx="2974500" cy="594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A8DAA6B-3B8F-A9C3-A34C-644914AEAA27}"/>
                  </a:ext>
                </a:extLst>
              </p14:cNvPr>
              <p14:cNvContentPartPr/>
              <p14:nvPr/>
            </p14:nvContentPartPr>
            <p14:xfrm>
              <a:off x="6817440" y="4171562"/>
              <a:ext cx="579398" cy="659850"/>
            </p14:xfrm>
          </p:contentPart>
        </mc:Choice>
        <mc:Fallback xmlns="">
          <p:pic>
            <p:nvPicPr>
              <p:cNvPr id="8" name="Ink 7">
                <a:extLst>
                  <a:ext uri="{FF2B5EF4-FFF2-40B4-BE49-F238E27FC236}">
                    <a16:creationId xmlns:a16="http://schemas.microsoft.com/office/drawing/2014/main" id="{5A8DAA6B-3B8F-A9C3-A34C-644914AEAA27}"/>
                  </a:ext>
                </a:extLst>
              </p:cNvPr>
              <p:cNvPicPr/>
              <p:nvPr/>
            </p:nvPicPr>
            <p:blipFill>
              <a:blip r:embed="rId12"/>
              <a:stretch>
                <a:fillRect/>
              </a:stretch>
            </p:blipFill>
            <p:spPr>
              <a:xfrm>
                <a:off x="6763819" y="4063626"/>
                <a:ext cx="687000" cy="87536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3D8101C8-5679-A628-2815-D90B9FA290F8}"/>
                  </a:ext>
                </a:extLst>
              </p14:cNvPr>
              <p14:cNvContentPartPr/>
              <p14:nvPr/>
            </p14:nvContentPartPr>
            <p14:xfrm>
              <a:off x="6456603" y="752890"/>
              <a:ext cx="97213" cy="699302"/>
            </p14:xfrm>
          </p:contentPart>
        </mc:Choice>
        <mc:Fallback xmlns="">
          <p:pic>
            <p:nvPicPr>
              <p:cNvPr id="15" name="Ink 14">
                <a:extLst>
                  <a:ext uri="{FF2B5EF4-FFF2-40B4-BE49-F238E27FC236}">
                    <a16:creationId xmlns:a16="http://schemas.microsoft.com/office/drawing/2014/main" id="{3D8101C8-5679-A628-2815-D90B9FA290F8}"/>
                  </a:ext>
                </a:extLst>
              </p:cNvPr>
              <p:cNvPicPr/>
              <p:nvPr/>
            </p:nvPicPr>
            <p:blipFill>
              <a:blip r:embed="rId14"/>
              <a:stretch>
                <a:fillRect/>
              </a:stretch>
            </p:blipFill>
            <p:spPr>
              <a:xfrm>
                <a:off x="6403154" y="644973"/>
                <a:ext cx="204470" cy="9147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7001CEEF-8A99-7DFC-E62A-24EC4A88B611}"/>
                  </a:ext>
                </a:extLst>
              </p14:cNvPr>
              <p14:cNvContentPartPr/>
              <p14:nvPr/>
            </p14:nvContentPartPr>
            <p14:xfrm>
              <a:off x="6458900" y="650899"/>
              <a:ext cx="42019" cy="821268"/>
            </p14:xfrm>
          </p:contentPart>
        </mc:Choice>
        <mc:Fallback xmlns="">
          <p:pic>
            <p:nvPicPr>
              <p:cNvPr id="16" name="Ink 15">
                <a:extLst>
                  <a:ext uri="{FF2B5EF4-FFF2-40B4-BE49-F238E27FC236}">
                    <a16:creationId xmlns:a16="http://schemas.microsoft.com/office/drawing/2014/main" id="{7001CEEF-8A99-7DFC-E62A-24EC4A88B611}"/>
                  </a:ext>
                </a:extLst>
              </p:cNvPr>
              <p:cNvPicPr/>
              <p:nvPr/>
            </p:nvPicPr>
            <p:blipFill>
              <a:blip r:embed="rId16"/>
              <a:stretch>
                <a:fillRect/>
              </a:stretch>
            </p:blipFill>
            <p:spPr>
              <a:xfrm>
                <a:off x="6405842" y="542932"/>
                <a:ext cx="148491" cy="103684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1526BA54-67D2-CE0F-7DBA-CA1F1904F887}"/>
                  </a:ext>
                </a:extLst>
              </p14:cNvPr>
              <p14:cNvContentPartPr/>
              <p14:nvPr/>
            </p14:nvContentPartPr>
            <p14:xfrm>
              <a:off x="6467333" y="1831124"/>
              <a:ext cx="121162" cy="690764"/>
            </p14:xfrm>
          </p:contentPart>
        </mc:Choice>
        <mc:Fallback xmlns="">
          <p:pic>
            <p:nvPicPr>
              <p:cNvPr id="17" name="Ink 16">
                <a:extLst>
                  <a:ext uri="{FF2B5EF4-FFF2-40B4-BE49-F238E27FC236}">
                    <a16:creationId xmlns:a16="http://schemas.microsoft.com/office/drawing/2014/main" id="{1526BA54-67D2-CE0F-7DBA-CA1F1904F887}"/>
                  </a:ext>
                </a:extLst>
              </p:cNvPr>
              <p:cNvPicPr/>
              <p:nvPr/>
            </p:nvPicPr>
            <p:blipFill>
              <a:blip r:embed="rId18"/>
              <a:stretch>
                <a:fillRect/>
              </a:stretch>
            </p:blipFill>
            <p:spPr>
              <a:xfrm>
                <a:off x="6413563" y="1723552"/>
                <a:ext cx="228344" cy="90626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03A68722-74CB-9768-A69A-E3F3434DECB1}"/>
                  </a:ext>
                </a:extLst>
              </p14:cNvPr>
              <p14:cNvContentPartPr/>
              <p14:nvPr/>
            </p14:nvContentPartPr>
            <p14:xfrm>
              <a:off x="6501361" y="2866107"/>
              <a:ext cx="78146" cy="627924"/>
            </p14:xfrm>
          </p:contentPart>
        </mc:Choice>
        <mc:Fallback xmlns="">
          <p:pic>
            <p:nvPicPr>
              <p:cNvPr id="18" name="Ink 17">
                <a:extLst>
                  <a:ext uri="{FF2B5EF4-FFF2-40B4-BE49-F238E27FC236}">
                    <a16:creationId xmlns:a16="http://schemas.microsoft.com/office/drawing/2014/main" id="{03A68722-74CB-9768-A69A-E3F3434DECB1}"/>
                  </a:ext>
                </a:extLst>
              </p:cNvPr>
              <p:cNvPicPr/>
              <p:nvPr/>
            </p:nvPicPr>
            <p:blipFill>
              <a:blip r:embed="rId20"/>
              <a:stretch>
                <a:fillRect/>
              </a:stretch>
            </p:blipFill>
            <p:spPr>
              <a:xfrm>
                <a:off x="6447591" y="2758154"/>
                <a:ext cx="185328" cy="84346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7F7050B6-E72D-4DCA-0247-01CD31923145}"/>
                  </a:ext>
                </a:extLst>
              </p14:cNvPr>
              <p14:cNvContentPartPr/>
              <p14:nvPr/>
            </p14:nvContentPartPr>
            <p14:xfrm>
              <a:off x="7303873" y="4622135"/>
              <a:ext cx="486227" cy="363970"/>
            </p14:xfrm>
          </p:contentPart>
        </mc:Choice>
        <mc:Fallback xmlns="">
          <p:pic>
            <p:nvPicPr>
              <p:cNvPr id="19" name="Ink 18">
                <a:extLst>
                  <a:ext uri="{FF2B5EF4-FFF2-40B4-BE49-F238E27FC236}">
                    <a16:creationId xmlns:a16="http://schemas.microsoft.com/office/drawing/2014/main" id="{7F7050B6-E72D-4DCA-0247-01CD31923145}"/>
                  </a:ext>
                </a:extLst>
              </p:cNvPr>
              <p:cNvPicPr/>
              <p:nvPr/>
            </p:nvPicPr>
            <p:blipFill>
              <a:blip r:embed="rId22"/>
              <a:stretch>
                <a:fillRect/>
              </a:stretch>
            </p:blipFill>
            <p:spPr>
              <a:xfrm>
                <a:off x="7250287" y="4514239"/>
                <a:ext cx="593758" cy="579403"/>
              </a:xfrm>
              <a:prstGeom prst="rect">
                <a:avLst/>
              </a:prstGeom>
            </p:spPr>
          </p:pic>
        </mc:Fallback>
      </mc:AlternateContent>
    </p:spTree>
    <p:extLst>
      <p:ext uri="{BB962C8B-B14F-4D97-AF65-F5344CB8AC3E}">
        <p14:creationId xmlns:p14="http://schemas.microsoft.com/office/powerpoint/2010/main" val="416647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a:t>Testing: Black Box</a:t>
            </a:r>
          </a:p>
        </p:txBody>
      </p:sp>
      <p:sp>
        <p:nvSpPr>
          <p:cNvPr id="4" name="TextBox 3">
            <a:extLst>
              <a:ext uri="{FF2B5EF4-FFF2-40B4-BE49-F238E27FC236}">
                <a16:creationId xmlns:a16="http://schemas.microsoft.com/office/drawing/2014/main" id="{62D619DE-0F01-71E7-C2BF-BA48DC8BF71D}"/>
              </a:ext>
            </a:extLst>
          </p:cNvPr>
          <p:cNvSpPr txBox="1"/>
          <p:nvPr/>
        </p:nvSpPr>
        <p:spPr>
          <a:xfrm>
            <a:off x="148927" y="4413217"/>
            <a:ext cx="8936582"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extLst>
      <p:ext uri="{BB962C8B-B14F-4D97-AF65-F5344CB8AC3E}">
        <p14:creationId xmlns:p14="http://schemas.microsoft.com/office/powerpoint/2010/main" val="406235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6CA-F6E7-5CA1-821B-E074C7F21D67}"/>
              </a:ext>
            </a:extLst>
          </p:cNvPr>
          <p:cNvSpPr>
            <a:spLocks noGrp="1"/>
          </p:cNvSpPr>
          <p:nvPr>
            <p:ph type="title"/>
          </p:nvPr>
        </p:nvSpPr>
        <p:spPr>
          <a:xfrm>
            <a:off x="311700" y="445025"/>
            <a:ext cx="3880472" cy="572700"/>
          </a:xfrm>
        </p:spPr>
        <p:txBody>
          <a:bodyPr/>
          <a:lstStyle/>
          <a:p>
            <a:r>
              <a:rPr lang="en-GB"/>
              <a:t>Black Box Testing</a:t>
            </a:r>
          </a:p>
        </p:txBody>
      </p:sp>
      <p:sp>
        <p:nvSpPr>
          <p:cNvPr id="3" name="Content Placeholder 2">
            <a:extLst>
              <a:ext uri="{FF2B5EF4-FFF2-40B4-BE49-F238E27FC236}">
                <a16:creationId xmlns:a16="http://schemas.microsoft.com/office/drawing/2014/main" id="{02C418D9-EC89-5C07-082A-B8958B899947}"/>
              </a:ext>
            </a:extLst>
          </p:cNvPr>
          <p:cNvSpPr>
            <a:spLocks noGrp="1"/>
          </p:cNvSpPr>
          <p:nvPr>
            <p:ph idx="1"/>
          </p:nvPr>
        </p:nvSpPr>
        <p:spPr>
          <a:xfrm>
            <a:off x="177800" y="1152474"/>
            <a:ext cx="4169117" cy="3686225"/>
          </a:xfrm>
        </p:spPr>
        <p:txBody>
          <a:bodyPr/>
          <a:lstStyle/>
          <a:p>
            <a:pPr>
              <a:lnSpc>
                <a:spcPct val="100000"/>
              </a:lnSpc>
              <a:spcAft>
                <a:spcPts val="600"/>
              </a:spcAft>
            </a:pPr>
            <a:r>
              <a:rPr lang="en-GB" sz="1800">
                <a:solidFill>
                  <a:schemeClr val="tx1"/>
                </a:solidFill>
                <a:effectLst/>
                <a:latin typeface="ArialMT"/>
              </a:rPr>
              <a:t> No access to “internals”</a:t>
            </a:r>
          </a:p>
          <a:p>
            <a:pPr lvl="1">
              <a:lnSpc>
                <a:spcPct val="100000"/>
              </a:lnSpc>
              <a:spcBef>
                <a:spcPts val="0"/>
              </a:spcBef>
              <a:spcAft>
                <a:spcPts val="600"/>
              </a:spcAft>
            </a:pPr>
            <a:r>
              <a:rPr lang="en-GB" sz="1800">
                <a:solidFill>
                  <a:schemeClr val="tx1"/>
                </a:solidFill>
                <a:effectLst/>
                <a:latin typeface="ArialMT"/>
              </a:rPr>
              <a:t>May have access, but don’t want to</a:t>
            </a:r>
          </a:p>
          <a:p>
            <a:pPr lvl="1">
              <a:lnSpc>
                <a:spcPct val="100000"/>
              </a:lnSpc>
              <a:spcBef>
                <a:spcPts val="0"/>
              </a:spcBef>
              <a:spcAft>
                <a:spcPts val="600"/>
              </a:spcAft>
            </a:pPr>
            <a:endParaRPr lang="en-GB" sz="1800">
              <a:solidFill>
                <a:schemeClr val="tx1"/>
              </a:solidFill>
              <a:effectLst/>
              <a:latin typeface="ArialMT"/>
            </a:endParaRPr>
          </a:p>
          <a:p>
            <a:pPr>
              <a:lnSpc>
                <a:spcPct val="100000"/>
              </a:lnSpc>
              <a:spcAft>
                <a:spcPts val="600"/>
              </a:spcAft>
            </a:pPr>
            <a:r>
              <a:rPr lang="en-GB" sz="1800">
                <a:solidFill>
                  <a:schemeClr val="tx1"/>
                </a:solidFill>
                <a:effectLst/>
                <a:latin typeface="ArialMT"/>
              </a:rPr>
              <a:t>We know the interface</a:t>
            </a:r>
          </a:p>
          <a:p>
            <a:pPr lvl="1">
              <a:lnSpc>
                <a:spcPct val="100000"/>
              </a:lnSpc>
              <a:spcBef>
                <a:spcPts val="0"/>
              </a:spcBef>
              <a:spcAft>
                <a:spcPts val="600"/>
              </a:spcAft>
            </a:pPr>
            <a:r>
              <a:rPr lang="en-GB" sz="1800">
                <a:solidFill>
                  <a:schemeClr val="tx1"/>
                </a:solidFill>
                <a:effectLst/>
                <a:latin typeface="ArialMT"/>
              </a:rPr>
              <a:t>Parameters</a:t>
            </a:r>
          </a:p>
          <a:p>
            <a:pPr lvl="1">
              <a:lnSpc>
                <a:spcPct val="100000"/>
              </a:lnSpc>
              <a:spcBef>
                <a:spcPts val="0"/>
              </a:spcBef>
              <a:spcAft>
                <a:spcPts val="600"/>
              </a:spcAft>
            </a:pPr>
            <a:r>
              <a:rPr lang="en-GB" sz="1800">
                <a:solidFill>
                  <a:schemeClr val="tx1"/>
                </a:solidFill>
                <a:effectLst/>
                <a:latin typeface="ArialMT"/>
              </a:rPr>
              <a:t>Possible functions / methods</a:t>
            </a:r>
          </a:p>
          <a:p>
            <a:pPr lvl="1">
              <a:lnSpc>
                <a:spcPct val="100000"/>
              </a:lnSpc>
              <a:spcBef>
                <a:spcPts val="0"/>
              </a:spcBef>
              <a:spcAft>
                <a:spcPts val="600"/>
              </a:spcAft>
            </a:pPr>
            <a:endParaRPr lang="en-GB" sz="1800">
              <a:solidFill>
                <a:schemeClr val="tx1"/>
              </a:solidFill>
              <a:effectLst/>
              <a:latin typeface="ArialMT"/>
            </a:endParaRPr>
          </a:p>
          <a:p>
            <a:pPr>
              <a:lnSpc>
                <a:spcPct val="100000"/>
              </a:lnSpc>
              <a:spcAft>
                <a:spcPts val="600"/>
              </a:spcAft>
            </a:pPr>
            <a:r>
              <a:rPr lang="en-GB" sz="1800">
                <a:solidFill>
                  <a:schemeClr val="tx1"/>
                </a:solidFill>
                <a:effectLst/>
                <a:latin typeface="ArialMT"/>
              </a:rPr>
              <a:t>We may have some form of specification document</a:t>
            </a:r>
            <a:endParaRPr lang="en-GB"/>
          </a:p>
        </p:txBody>
      </p:sp>
      <p:pic>
        <p:nvPicPr>
          <p:cNvPr id="4" name="Picture 3">
            <a:extLst>
              <a:ext uri="{FF2B5EF4-FFF2-40B4-BE49-F238E27FC236}">
                <a16:creationId xmlns:a16="http://schemas.microsoft.com/office/drawing/2014/main" id="{A082F76F-971E-324E-0EB7-753B12EEEE3A}"/>
              </a:ext>
            </a:extLst>
          </p:cNvPr>
          <p:cNvPicPr>
            <a:picLocks noChangeAspect="1"/>
          </p:cNvPicPr>
          <p:nvPr/>
        </p:nvPicPr>
        <p:blipFill>
          <a:blip r:embed="rId2"/>
          <a:stretch>
            <a:fillRect/>
          </a:stretch>
        </p:blipFill>
        <p:spPr>
          <a:xfrm>
            <a:off x="5634113" y="1257470"/>
            <a:ext cx="2363370" cy="2509057"/>
          </a:xfrm>
          <a:prstGeom prst="rect">
            <a:avLst/>
          </a:prstGeom>
        </p:spPr>
      </p:pic>
    </p:spTree>
    <p:extLst>
      <p:ext uri="{BB962C8B-B14F-4D97-AF65-F5344CB8AC3E}">
        <p14:creationId xmlns:p14="http://schemas.microsoft.com/office/powerpoint/2010/main" val="63564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dirty="0">
                <a:ea typeface="ＭＳ Ｐゴシック" charset="-128"/>
                <a:cs typeface="ＭＳ Ｐゴシック" charset="-128"/>
              </a:rPr>
              <a:t>Testing Challenges</a:t>
            </a:r>
          </a:p>
        </p:txBody>
      </p:sp>
      <p:sp>
        <p:nvSpPr>
          <p:cNvPr id="24579" name="Content Placeholder 2"/>
          <p:cNvSpPr>
            <a:spLocks noGrp="1"/>
          </p:cNvSpPr>
          <p:nvPr>
            <p:ph idx="1"/>
          </p:nvPr>
        </p:nvSpPr>
        <p:spPr>
          <a:xfrm>
            <a:off x="513471" y="965250"/>
            <a:ext cx="7633181" cy="3671925"/>
          </a:xfrm>
        </p:spPr>
        <p:txBody>
          <a:bodyPr/>
          <a:lstStyle/>
          <a:p>
            <a:pPr>
              <a:spcAft>
                <a:spcPts val="600"/>
              </a:spcAft>
            </a:pPr>
            <a:r>
              <a:rPr lang="en-GB" sz="1800" dirty="0">
                <a:latin typeface="NimbusRomNo9L"/>
              </a:rPr>
              <a:t>Many different types of input</a:t>
            </a:r>
          </a:p>
          <a:p>
            <a:pPr>
              <a:spcAft>
                <a:spcPts val="600"/>
              </a:spcAft>
            </a:pPr>
            <a:endParaRPr lang="en-GB" sz="1800">
              <a:latin typeface="NimbusRomNo9L"/>
            </a:endParaRPr>
          </a:p>
          <a:p>
            <a:pPr>
              <a:spcAft>
                <a:spcPts val="600"/>
              </a:spcAft>
            </a:pPr>
            <a:r>
              <a:rPr lang="en-GB" sz="1800" dirty="0">
                <a:latin typeface="NimbusRomNo9L"/>
              </a:rPr>
              <a:t>Lots of different ways in which input choices can affect output</a:t>
            </a:r>
          </a:p>
          <a:p>
            <a:pPr>
              <a:spcAft>
                <a:spcPts val="600"/>
              </a:spcAft>
            </a:pPr>
            <a:endParaRPr lang="en-GB" sz="1800">
              <a:latin typeface="NimbusRomNo9L"/>
            </a:endParaRPr>
          </a:p>
          <a:p>
            <a:pPr>
              <a:spcAft>
                <a:spcPts val="600"/>
              </a:spcAft>
            </a:pPr>
            <a:r>
              <a:rPr lang="en-GB" sz="1800" dirty="0">
                <a:latin typeface="NimbusRomNo9L"/>
              </a:rPr>
              <a:t>An almost infinite number of possible inputs &amp; combinations</a:t>
            </a:r>
            <a:endParaRPr lang="en-GB" dirty="0"/>
          </a:p>
          <a:p>
            <a:endParaRPr lang="en-GB"/>
          </a:p>
          <a:p>
            <a:pPr>
              <a:spcAft>
                <a:spcPts val="600"/>
              </a:spcAft>
            </a:pP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p:txBody>
      </p:sp>
    </p:spTree>
    <p:extLst>
      <p:ext uri="{BB962C8B-B14F-4D97-AF65-F5344CB8AC3E}">
        <p14:creationId xmlns:p14="http://schemas.microsoft.com/office/powerpoint/2010/main" val="67876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A7415E8-80A0-96D4-1929-C6EB07E8A75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Overview</a:t>
            </a:r>
          </a:p>
        </p:txBody>
      </p:sp>
      <p:sp>
        <p:nvSpPr>
          <p:cNvPr id="7171" name="Rectangle 3">
            <a:extLst>
              <a:ext uri="{FF2B5EF4-FFF2-40B4-BE49-F238E27FC236}">
                <a16:creationId xmlns:a16="http://schemas.microsoft.com/office/drawing/2014/main" id="{8B7A4640-2097-4D57-35FA-81D74B6114A6}"/>
              </a:ext>
            </a:extLst>
          </p:cNvPr>
          <p:cNvSpPr>
            <a:spLocks noGrp="1" noChangeArrowheads="1"/>
          </p:cNvSpPr>
          <p:nvPr>
            <p:ph type="body" idx="1"/>
          </p:nvPr>
        </p:nvSpPr>
        <p:spPr>
          <a:xfrm>
            <a:off x="462515" y="1419447"/>
            <a:ext cx="8249361" cy="3014678"/>
          </a:xfrm>
        </p:spPr>
        <p:txBody>
          <a:bodyPr/>
          <a:lstStyle/>
          <a:p>
            <a:pPr eaLnBrk="1" hangingPunct="1">
              <a:spcAft>
                <a:spcPts val="400"/>
              </a:spcAft>
            </a:pPr>
            <a:r>
              <a:rPr lang="en-GB" altLang="en-US" sz="2000" dirty="0">
                <a:ea typeface="ＭＳ Ｐゴシック" panose="020B0600070205080204" pitchFamily="34" charset="-128"/>
              </a:rPr>
              <a:t>Software quality and how to get to it</a:t>
            </a:r>
          </a:p>
          <a:p>
            <a:pPr eaLnBrk="1" hangingPunct="1">
              <a:spcAft>
                <a:spcPts val="400"/>
              </a:spcAft>
            </a:pPr>
            <a:r>
              <a:rPr lang="en-GB" altLang="en-US" sz="2000" dirty="0">
                <a:ea typeface="ＭＳ Ｐゴシック" panose="020B0600070205080204" pitchFamily="34" charset="-128"/>
              </a:rPr>
              <a:t>Test-driven development</a:t>
            </a:r>
          </a:p>
          <a:p>
            <a:pPr lvl="1">
              <a:spcAft>
                <a:spcPts val="400"/>
              </a:spcAft>
            </a:pPr>
            <a:r>
              <a:rPr lang="en-GB" sz="2000" dirty="0">
                <a:ea typeface="ＭＳ Ｐゴシック"/>
              </a:rPr>
              <a:t>White box testing  </a:t>
            </a:r>
            <a:endParaRPr lang="en-GB" altLang="en-US" sz="2000" dirty="0">
              <a:ea typeface="ＭＳ Ｐゴシック"/>
            </a:endParaRPr>
          </a:p>
          <a:p>
            <a:pPr lvl="1">
              <a:lnSpc>
                <a:spcPct val="114999"/>
              </a:lnSpc>
              <a:spcAft>
                <a:spcPts val="400"/>
              </a:spcAft>
            </a:pPr>
            <a:r>
              <a:rPr lang="en-GB" altLang="en-US" sz="2000" dirty="0">
                <a:ea typeface="ＭＳ Ｐゴシック"/>
              </a:rPr>
              <a:t>Black box testing </a:t>
            </a:r>
            <a:endParaRPr lang="en-GB" altLang="en-US" sz="2000" dirty="0">
              <a:ea typeface="ＭＳ Ｐゴシック" panose="020B0600070205080204" pitchFamily="34" charset="-128"/>
            </a:endParaRPr>
          </a:p>
          <a:p>
            <a:pPr lvl="1">
              <a:spcAft>
                <a:spcPts val="400"/>
              </a:spcAft>
            </a:pPr>
            <a:endParaRPr lang="en-GB" altLang="en-US" sz="2000" dirty="0">
              <a:ea typeface="ＭＳ Ｐゴシック" panose="020B0600070205080204" pitchFamily="34" charset="-128"/>
            </a:endParaRPr>
          </a:p>
          <a:p>
            <a:pPr eaLnBrk="1" hangingPunct="1">
              <a:spcAft>
                <a:spcPts val="400"/>
              </a:spcAft>
            </a:pPr>
            <a:endParaRPr lang="en-GB" altLang="en-US" sz="2000" dirty="0">
              <a:ea typeface="ＭＳ Ｐゴシック" panose="020B0600070205080204" pitchFamily="34" charset="-128"/>
            </a:endParaRPr>
          </a:p>
          <a:p>
            <a:pPr marL="127000" indent="0">
              <a:spcAft>
                <a:spcPts val="400"/>
              </a:spcAft>
              <a:buNone/>
            </a:pPr>
            <a:endParaRPr lang="en-GB" altLang="en-US" dirty="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Equivalence Partitioning (EP) Method</a:t>
            </a:r>
          </a:p>
        </p:txBody>
      </p:sp>
      <p:sp>
        <p:nvSpPr>
          <p:cNvPr id="24579" name="Content Placeholder 2"/>
          <p:cNvSpPr>
            <a:spLocks noGrp="1"/>
          </p:cNvSpPr>
          <p:nvPr>
            <p:ph idx="1"/>
          </p:nvPr>
        </p:nvSpPr>
        <p:spPr>
          <a:xfrm>
            <a:off x="513471" y="965250"/>
            <a:ext cx="6267157" cy="3671925"/>
          </a:xfrm>
        </p:spPr>
        <p:txBody>
          <a:bodyPr/>
          <a:lstStyle/>
          <a:p>
            <a:pPr marL="127000" indent="0">
              <a:buNone/>
            </a:pPr>
            <a:r>
              <a:rPr lang="en-GB"/>
              <a:t>Identify tests by analysing the program interface</a:t>
            </a:r>
          </a:p>
          <a:p>
            <a:pPr marL="469900" indent="-342900">
              <a:buFont typeface="+mj-lt"/>
              <a:buAutoNum type="arabicPeriod"/>
            </a:pPr>
            <a:r>
              <a:rPr lang="en-GB"/>
              <a:t>Decompose program into “functional units” </a:t>
            </a:r>
          </a:p>
          <a:p>
            <a:pPr marL="469900" indent="-342900">
              <a:buFont typeface="+mj-lt"/>
              <a:buAutoNum type="arabicPeriod"/>
            </a:pPr>
            <a:r>
              <a:rPr lang="en-GB"/>
              <a:t>Identify inputs / parameters for these units</a:t>
            </a:r>
          </a:p>
          <a:p>
            <a:pPr marL="469900" indent="-342900">
              <a:buFont typeface="+mj-lt"/>
              <a:buAutoNum type="arabicPeriod"/>
            </a:pPr>
            <a:r>
              <a:rPr lang="en-GB"/>
              <a:t>For each input</a:t>
            </a:r>
          </a:p>
          <a:p>
            <a:pPr marL="927100" lvl="1" indent="-342900">
              <a:buFont typeface="+mj-lt"/>
              <a:buAutoNum type="alphaLcParenR"/>
            </a:pPr>
            <a:r>
              <a:rPr lang="en-GB"/>
              <a:t>Identify its limits and characteristics </a:t>
            </a:r>
          </a:p>
          <a:p>
            <a:pPr marL="927100" lvl="1" indent="-342900">
              <a:buFont typeface="+mj-lt"/>
              <a:buAutoNum type="alphaLcParenR"/>
            </a:pPr>
            <a:r>
              <a:rPr lang="en-GB"/>
              <a:t>Define “partitions” - value categories </a:t>
            </a:r>
          </a:p>
          <a:p>
            <a:pPr marL="927100" lvl="1" indent="-342900">
              <a:buFont typeface="+mj-lt"/>
              <a:buAutoNum type="alphaLcParenR"/>
            </a:pPr>
            <a:r>
              <a:rPr lang="en-GB"/>
              <a:t>Identify constraints between categories </a:t>
            </a:r>
          </a:p>
          <a:p>
            <a:pPr marL="927100" lvl="1" indent="-342900">
              <a:buFont typeface="+mj-lt"/>
              <a:buAutoNum type="alphaLcParenR"/>
            </a:pPr>
            <a:r>
              <a:rPr lang="en-GB"/>
              <a:t>Write test specification</a:t>
            </a:r>
          </a:p>
          <a:p>
            <a:pPr>
              <a:spcAft>
                <a:spcPts val="600"/>
              </a:spcAft>
            </a:pP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p:txBody>
      </p:sp>
    </p:spTree>
    <p:extLst>
      <p:ext uri="{BB962C8B-B14F-4D97-AF65-F5344CB8AC3E}">
        <p14:creationId xmlns:p14="http://schemas.microsoft.com/office/powerpoint/2010/main" val="2061227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Example – Generate Grading Component</a:t>
            </a:r>
          </a:p>
        </p:txBody>
      </p:sp>
      <p:sp>
        <p:nvSpPr>
          <p:cNvPr id="24579" name="Content Placeholder 2"/>
          <p:cNvSpPr>
            <a:spLocks noGrp="1"/>
          </p:cNvSpPr>
          <p:nvPr>
            <p:ph idx="1"/>
          </p:nvPr>
        </p:nvSpPr>
        <p:spPr>
          <a:xfrm>
            <a:off x="513471" y="928468"/>
            <a:ext cx="7990449" cy="3708707"/>
          </a:xfrm>
        </p:spPr>
        <p:txBody>
          <a:bodyPr/>
          <a:lstStyle/>
          <a:p>
            <a:pPr marL="127000" indent="0">
              <a:buNone/>
            </a:pPr>
            <a:r>
              <a:rPr lang="en-GB" sz="1800" i="1">
                <a:effectLst/>
                <a:latin typeface="TimesNewRomanPS"/>
              </a:rPr>
              <a:t>The component is passed an exam mark (out of 75) and a coursework (c/w) mark (out of 25), from which it generates a grade for the course in the range 'A' to 'D'. The grade is calculated from the overall mark which is calculated as the sum of the exam and c/w marks, as follows: </a:t>
            </a:r>
            <a:endParaRPr lang="en-GB"/>
          </a:p>
          <a:p>
            <a:pPr marL="127000" indent="0">
              <a:buNone/>
            </a:pPr>
            <a:r>
              <a:rPr lang="en-GB" sz="1800" i="1">
                <a:effectLst/>
                <a:latin typeface="TimesNewRomanPS"/>
              </a:rPr>
              <a:t>greater than or equal to 70 - 'A' </a:t>
            </a:r>
            <a:br>
              <a:rPr lang="en-GB" sz="1800" i="1">
                <a:effectLst/>
                <a:latin typeface="TimesNewRomanPS"/>
              </a:rPr>
            </a:br>
            <a:r>
              <a:rPr lang="en-GB" sz="1800" i="1">
                <a:effectLst/>
                <a:latin typeface="TimesNewRomanPS"/>
              </a:rPr>
              <a:t>greater than or equal to 50, but less than 70 - ‘B’ </a:t>
            </a:r>
          </a:p>
          <a:p>
            <a:pPr marL="127000" indent="0">
              <a:buNone/>
            </a:pPr>
            <a:r>
              <a:rPr lang="en-GB" sz="1800" i="1">
                <a:effectLst/>
                <a:latin typeface="TimesNewRomanPS"/>
              </a:rPr>
              <a:t>greater than or equal to 30, but less than 50 - ‘C’ </a:t>
            </a:r>
          </a:p>
          <a:p>
            <a:pPr marL="127000" indent="0">
              <a:buNone/>
            </a:pPr>
            <a:r>
              <a:rPr lang="en-GB" sz="1800" i="1">
                <a:effectLst/>
                <a:latin typeface="TimesNewRomanPS"/>
              </a:rPr>
              <a:t>less than 30 - 'D' </a:t>
            </a:r>
            <a:endParaRPr lang="en-GB"/>
          </a:p>
          <a:p>
            <a:pPr marL="127000" indent="0">
              <a:buNone/>
            </a:pPr>
            <a:r>
              <a:rPr lang="en-GB" sz="1800" i="1">
                <a:effectLst/>
                <a:latin typeface="TimesNewRomanPS"/>
              </a:rPr>
              <a:t>Where a mark is outside its expected range then a fault message ('FM') is generated. All inputs are passed as integers. </a:t>
            </a: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p:txBody>
      </p:sp>
    </p:spTree>
    <p:extLst>
      <p:ext uri="{BB962C8B-B14F-4D97-AF65-F5344CB8AC3E}">
        <p14:creationId xmlns:p14="http://schemas.microsoft.com/office/powerpoint/2010/main" val="2479002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EP – 1. Decompose into Functional Units</a:t>
            </a:r>
          </a:p>
        </p:txBody>
      </p:sp>
      <p:sp>
        <p:nvSpPr>
          <p:cNvPr id="24579" name="Content Placeholder 2"/>
          <p:cNvSpPr>
            <a:spLocks noGrp="1"/>
          </p:cNvSpPr>
          <p:nvPr>
            <p:ph idx="1"/>
          </p:nvPr>
        </p:nvSpPr>
        <p:spPr>
          <a:xfrm>
            <a:off x="513471" y="965250"/>
            <a:ext cx="8180363" cy="3671925"/>
          </a:xfrm>
        </p:spPr>
        <p:txBody>
          <a:bodyPr/>
          <a:lstStyle/>
          <a:p>
            <a:r>
              <a:rPr lang="en-GB" sz="2000" dirty="0"/>
              <a:t>Dividing into smaller units is good practice</a:t>
            </a:r>
          </a:p>
          <a:p>
            <a:pPr lvl="1"/>
            <a:r>
              <a:rPr lang="en-GB" sz="2000" dirty="0"/>
              <a:t>Possible to generate more rigorous test cases. </a:t>
            </a:r>
          </a:p>
          <a:p>
            <a:pPr lvl="1"/>
            <a:r>
              <a:rPr lang="en-GB" sz="2000" dirty="0"/>
              <a:t>Easier to debug if faults are found.</a:t>
            </a:r>
          </a:p>
          <a:p>
            <a:pPr marL="127000" indent="0">
              <a:buNone/>
            </a:pPr>
            <a:endParaRPr lang="en-GB" sz="2000" dirty="0"/>
          </a:p>
          <a:p>
            <a:r>
              <a:rPr lang="en-GB" sz="2000" dirty="0"/>
              <a:t>E.g.: dividing a large Java application into its core modules / packages</a:t>
            </a:r>
          </a:p>
          <a:p>
            <a:r>
              <a:rPr lang="en-GB" sz="2000" dirty="0"/>
              <a:t>Already a functional unit for the Grading Component example </a:t>
            </a:r>
          </a:p>
          <a:p>
            <a:pPr marL="127000" indent="0">
              <a:spcAft>
                <a:spcPts val="600"/>
              </a:spcAft>
              <a:buNone/>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4077734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EP – 2. Identify Inputs and Outputs</a:t>
            </a:r>
          </a:p>
        </p:txBody>
      </p:sp>
      <p:sp>
        <p:nvSpPr>
          <p:cNvPr id="24579" name="Content Placeholder 2"/>
          <p:cNvSpPr>
            <a:spLocks noGrp="1"/>
          </p:cNvSpPr>
          <p:nvPr>
            <p:ph idx="1"/>
          </p:nvPr>
        </p:nvSpPr>
        <p:spPr>
          <a:xfrm>
            <a:off x="513471" y="965250"/>
            <a:ext cx="8318829" cy="3671925"/>
          </a:xfrm>
        </p:spPr>
        <p:txBody>
          <a:bodyPr/>
          <a:lstStyle/>
          <a:p>
            <a:r>
              <a:rPr lang="en-GB" sz="2000" dirty="0"/>
              <a:t>For some systems this is straightforward</a:t>
            </a:r>
          </a:p>
          <a:p>
            <a:pPr lvl="1">
              <a:spcBef>
                <a:spcPts val="0"/>
              </a:spcBef>
            </a:pPr>
            <a:r>
              <a:rPr lang="en-GB" sz="2000" dirty="0"/>
              <a:t>E.g., the Triangle program: </a:t>
            </a:r>
          </a:p>
          <a:p>
            <a:pPr lvl="2">
              <a:spcBef>
                <a:spcPts val="0"/>
              </a:spcBef>
            </a:pPr>
            <a:r>
              <a:rPr lang="en-GB" sz="2000" dirty="0"/>
              <a:t>Input: 3 numbers, </a:t>
            </a:r>
          </a:p>
          <a:p>
            <a:pPr lvl="2">
              <a:spcBef>
                <a:spcPts val="0"/>
              </a:spcBef>
            </a:pPr>
            <a:r>
              <a:rPr lang="en-GB" sz="2000" dirty="0"/>
              <a:t>Output: 1 String</a:t>
            </a:r>
          </a:p>
          <a:p>
            <a:pPr lvl="1">
              <a:spcBef>
                <a:spcPts val="0"/>
              </a:spcBef>
            </a:pPr>
            <a:r>
              <a:rPr lang="en-GB" sz="2000" dirty="0"/>
              <a:t>E.g., Grading Component</a:t>
            </a:r>
          </a:p>
          <a:p>
            <a:pPr lvl="2">
              <a:spcBef>
                <a:spcPts val="0"/>
              </a:spcBef>
            </a:pPr>
            <a:r>
              <a:rPr lang="en-GB" sz="2000" dirty="0"/>
              <a:t>Input: 2 integers: exam mark  and coursework mark</a:t>
            </a:r>
          </a:p>
          <a:p>
            <a:pPr lvl="2">
              <a:spcBef>
                <a:spcPts val="0"/>
              </a:spcBef>
            </a:pPr>
            <a:r>
              <a:rPr lang="en-GB" sz="2000" dirty="0"/>
              <a:t>Output: 1 String for grade</a:t>
            </a:r>
          </a:p>
          <a:p>
            <a:r>
              <a:rPr lang="en-GB" sz="2000" dirty="0"/>
              <a:t>For others less so. Consider the following:</a:t>
            </a:r>
          </a:p>
          <a:p>
            <a:pPr lvl="1">
              <a:spcBef>
                <a:spcPts val="0"/>
              </a:spcBef>
            </a:pPr>
            <a:r>
              <a:rPr lang="en-GB" sz="2000" dirty="0"/>
              <a:t>A phone app.</a:t>
            </a:r>
          </a:p>
          <a:p>
            <a:pPr lvl="1">
              <a:spcBef>
                <a:spcPts val="0"/>
              </a:spcBef>
            </a:pPr>
            <a:r>
              <a:rPr lang="en-GB" sz="2000" dirty="0"/>
              <a:t>A web-page with a flash component.</a:t>
            </a:r>
            <a:endParaRPr lang="en-US" sz="2000" dirty="0">
              <a:ea typeface="ＭＳ Ｐゴシック" charset="-128"/>
              <a:cs typeface="ＭＳ Ｐゴシック" charset="-128"/>
            </a:endParaRPr>
          </a:p>
        </p:txBody>
      </p:sp>
    </p:spTree>
    <p:extLst>
      <p:ext uri="{BB962C8B-B14F-4D97-AF65-F5344CB8AC3E}">
        <p14:creationId xmlns:p14="http://schemas.microsoft.com/office/powerpoint/2010/main" val="152120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EP – 3.a Identify Categories </a:t>
            </a:r>
          </a:p>
        </p:txBody>
      </p:sp>
      <p:graphicFrame>
        <p:nvGraphicFramePr>
          <p:cNvPr id="3" name="Table 2">
            <a:extLst>
              <a:ext uri="{FF2B5EF4-FFF2-40B4-BE49-F238E27FC236}">
                <a16:creationId xmlns:a16="http://schemas.microsoft.com/office/drawing/2014/main" id="{A7E82AD5-788C-DA6F-9E9A-D006616C1EA0}"/>
              </a:ext>
            </a:extLst>
          </p:cNvPr>
          <p:cNvGraphicFramePr>
            <a:graphicFrameLocks noGrp="1"/>
          </p:cNvGraphicFramePr>
          <p:nvPr>
            <p:extLst>
              <p:ext uri="{D42A27DB-BD31-4B8C-83A1-F6EECF244321}">
                <p14:modId xmlns:p14="http://schemas.microsoft.com/office/powerpoint/2010/main" val="1948921482"/>
              </p:ext>
            </p:extLst>
          </p:nvPr>
        </p:nvGraphicFramePr>
        <p:xfrm>
          <a:off x="1835834" y="1532147"/>
          <a:ext cx="4916658" cy="2350418"/>
        </p:xfrm>
        <a:graphic>
          <a:graphicData uri="http://schemas.openxmlformats.org/drawingml/2006/table">
            <a:tbl>
              <a:tblPr firstRow="1" bandRow="1">
                <a:tableStyleId>{5C22544A-7EE6-4342-B048-85BDC9FD1C3A}</a:tableStyleId>
              </a:tblPr>
              <a:tblGrid>
                <a:gridCol w="2053889">
                  <a:extLst>
                    <a:ext uri="{9D8B030D-6E8A-4147-A177-3AD203B41FA5}">
                      <a16:colId xmlns:a16="http://schemas.microsoft.com/office/drawing/2014/main" val="1105502966"/>
                    </a:ext>
                  </a:extLst>
                </a:gridCol>
                <a:gridCol w="2862769">
                  <a:extLst>
                    <a:ext uri="{9D8B030D-6E8A-4147-A177-3AD203B41FA5}">
                      <a16:colId xmlns:a16="http://schemas.microsoft.com/office/drawing/2014/main" val="540360615"/>
                    </a:ext>
                  </a:extLst>
                </a:gridCol>
              </a:tblGrid>
              <a:tr h="335774">
                <a:tc>
                  <a:txBody>
                    <a:bodyPr/>
                    <a:lstStyle/>
                    <a:p>
                      <a:r>
                        <a:rPr lang="en-GB" dirty="0"/>
                        <a:t>Category</a:t>
                      </a:r>
                    </a:p>
                  </a:txBody>
                  <a:tcPr marT="0" marB="0"/>
                </a:tc>
                <a:tc>
                  <a:txBody>
                    <a:bodyPr/>
                    <a:lstStyle/>
                    <a:p>
                      <a:r>
                        <a:rPr lang="en-GB" dirty="0"/>
                        <a:t>Description</a:t>
                      </a:r>
                    </a:p>
                  </a:txBody>
                  <a:tcPr marT="0" marB="0"/>
                </a:tc>
                <a:extLst>
                  <a:ext uri="{0D108BD9-81ED-4DB2-BD59-A6C34878D82A}">
                    <a16:rowId xmlns:a16="http://schemas.microsoft.com/office/drawing/2014/main" val="192407233"/>
                  </a:ext>
                </a:extLst>
              </a:tr>
              <a:tr h="335774">
                <a:tc>
                  <a:txBody>
                    <a:bodyPr/>
                    <a:lstStyle/>
                    <a:p>
                      <a:r>
                        <a:rPr lang="en-GB" dirty="0"/>
                        <a:t>Valid</a:t>
                      </a:r>
                    </a:p>
                  </a:txBody>
                  <a:tcPr marT="0" marB="0"/>
                </a:tc>
                <a:tc>
                  <a:txBody>
                    <a:bodyPr/>
                    <a:lstStyle/>
                    <a:p>
                      <a:r>
                        <a:rPr lang="en-GB" dirty="0"/>
                        <a:t>valid exam mark</a:t>
                      </a:r>
                    </a:p>
                  </a:txBody>
                  <a:tcPr marT="0" marB="0"/>
                </a:tc>
                <a:extLst>
                  <a:ext uri="{0D108BD9-81ED-4DB2-BD59-A6C34878D82A}">
                    <a16:rowId xmlns:a16="http://schemas.microsoft.com/office/drawing/2014/main" val="413288373"/>
                  </a:ext>
                </a:extLst>
              </a:tr>
              <a:tr h="335774">
                <a:tc>
                  <a:txBody>
                    <a:bodyPr/>
                    <a:lstStyle/>
                    <a:p>
                      <a:endParaRPr lang="en-GB"/>
                    </a:p>
                  </a:txBody>
                  <a:tcPr marT="0" marB="0"/>
                </a:tc>
                <a:tc>
                  <a:txBody>
                    <a:bodyPr/>
                    <a:lstStyle/>
                    <a:p>
                      <a:r>
                        <a:rPr lang="en-GB" dirty="0"/>
                        <a:t>valid coursework mark</a:t>
                      </a:r>
                    </a:p>
                  </a:txBody>
                  <a:tcPr marT="0" marB="0"/>
                </a:tc>
                <a:extLst>
                  <a:ext uri="{0D108BD9-81ED-4DB2-BD59-A6C34878D82A}">
                    <a16:rowId xmlns:a16="http://schemas.microsoft.com/office/drawing/2014/main" val="1605958959"/>
                  </a:ext>
                </a:extLst>
              </a:tr>
              <a:tr h="335774">
                <a:tc>
                  <a:txBody>
                    <a:bodyPr/>
                    <a:lstStyle/>
                    <a:p>
                      <a:endParaRPr lang="en-GB"/>
                    </a:p>
                  </a:txBody>
                  <a:tcPr marT="0" marB="0"/>
                </a:tc>
                <a:tc>
                  <a:txBody>
                    <a:bodyPr/>
                    <a:lstStyle/>
                    <a:p>
                      <a:r>
                        <a:rPr lang="en-GB" dirty="0"/>
                        <a:t>valid total mark</a:t>
                      </a:r>
                    </a:p>
                  </a:txBody>
                  <a:tcPr marT="0" marB="0"/>
                </a:tc>
                <a:extLst>
                  <a:ext uri="{0D108BD9-81ED-4DB2-BD59-A6C34878D82A}">
                    <a16:rowId xmlns:a16="http://schemas.microsoft.com/office/drawing/2014/main" val="48189754"/>
                  </a:ext>
                </a:extLst>
              </a:tr>
              <a:tr h="335774">
                <a:tc>
                  <a:txBody>
                    <a:bodyPr/>
                    <a:lstStyle/>
                    <a:p>
                      <a:r>
                        <a:rPr lang="en-GB" dirty="0"/>
                        <a:t>Invalid</a:t>
                      </a:r>
                    </a:p>
                  </a:txBody>
                  <a:tcPr marT="0" marB="0"/>
                </a:tc>
                <a:tc>
                  <a:txBody>
                    <a:bodyPr/>
                    <a:lstStyle/>
                    <a:p>
                      <a:r>
                        <a:rPr lang="en-GB" dirty="0"/>
                        <a:t>invalid exam mark</a:t>
                      </a:r>
                    </a:p>
                  </a:txBody>
                  <a:tcPr marT="0" marB="0"/>
                </a:tc>
                <a:extLst>
                  <a:ext uri="{0D108BD9-81ED-4DB2-BD59-A6C34878D82A}">
                    <a16:rowId xmlns:a16="http://schemas.microsoft.com/office/drawing/2014/main" val="1588756408"/>
                  </a:ext>
                </a:extLst>
              </a:tr>
              <a:tr h="335774">
                <a:tc>
                  <a:txBody>
                    <a:bodyPr/>
                    <a:lstStyle/>
                    <a:p>
                      <a:endParaRPr lang="en-GB"/>
                    </a:p>
                  </a:txBody>
                  <a:tcPr marT="0" marB="0"/>
                </a:tc>
                <a:tc>
                  <a:txBody>
                    <a:bodyPr/>
                    <a:lstStyle/>
                    <a:p>
                      <a:r>
                        <a:rPr lang="en-GB" dirty="0"/>
                        <a:t>invalid coursework mark</a:t>
                      </a:r>
                    </a:p>
                  </a:txBody>
                  <a:tcPr marT="0" marB="0"/>
                </a:tc>
                <a:extLst>
                  <a:ext uri="{0D108BD9-81ED-4DB2-BD59-A6C34878D82A}">
                    <a16:rowId xmlns:a16="http://schemas.microsoft.com/office/drawing/2014/main" val="330537450"/>
                  </a:ext>
                </a:extLst>
              </a:tr>
              <a:tr h="335774">
                <a:tc>
                  <a:txBody>
                    <a:bodyPr/>
                    <a:lstStyle/>
                    <a:p>
                      <a:endParaRPr lang="en-GB"/>
                    </a:p>
                  </a:txBody>
                  <a:tcPr marT="0" marB="0"/>
                </a:tc>
                <a:tc>
                  <a:txBody>
                    <a:bodyPr/>
                    <a:lstStyle/>
                    <a:p>
                      <a:r>
                        <a:rPr lang="en-GB" dirty="0"/>
                        <a:t>Invalid total mark</a:t>
                      </a:r>
                    </a:p>
                  </a:txBody>
                  <a:tcPr marT="0" marB="0"/>
                </a:tc>
                <a:extLst>
                  <a:ext uri="{0D108BD9-81ED-4DB2-BD59-A6C34878D82A}">
                    <a16:rowId xmlns:a16="http://schemas.microsoft.com/office/drawing/2014/main" val="1732158721"/>
                  </a:ext>
                </a:extLst>
              </a:tr>
            </a:tbl>
          </a:graphicData>
        </a:graphic>
      </p:graphicFrame>
    </p:spTree>
    <p:extLst>
      <p:ext uri="{BB962C8B-B14F-4D97-AF65-F5344CB8AC3E}">
        <p14:creationId xmlns:p14="http://schemas.microsoft.com/office/powerpoint/2010/main" val="188071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180302"/>
            <a:ext cx="8520600" cy="572700"/>
          </a:xfrm>
        </p:spPr>
        <p:txBody>
          <a:bodyPr/>
          <a:lstStyle/>
          <a:p>
            <a:r>
              <a:rPr lang="en-US">
                <a:ea typeface="ＭＳ Ｐゴシック" charset="-128"/>
                <a:cs typeface="ＭＳ Ｐゴシック" charset="-128"/>
              </a:rPr>
              <a:t>EP: 3.b Define “Partitions” - value categories </a:t>
            </a:r>
            <a:br>
              <a:rPr lang="en-US">
                <a:ea typeface="ＭＳ Ｐゴシック" charset="-128"/>
                <a:cs typeface="ＭＳ Ｐゴシック" charset="-128"/>
              </a:rPr>
            </a:br>
            <a:br>
              <a:rPr lang="en-US">
                <a:ea typeface="ＭＳ Ｐゴシック" charset="-128"/>
                <a:cs typeface="ＭＳ Ｐゴシック" charset="-128"/>
              </a:rPr>
            </a:br>
            <a:endParaRPr lang="en-US">
              <a:ea typeface="ＭＳ Ｐゴシック" charset="-128"/>
              <a:cs typeface="ＭＳ Ｐゴシック" charset="-128"/>
            </a:endParaRPr>
          </a:p>
        </p:txBody>
      </p:sp>
      <p:graphicFrame>
        <p:nvGraphicFramePr>
          <p:cNvPr id="2" name="Table 2">
            <a:extLst>
              <a:ext uri="{FF2B5EF4-FFF2-40B4-BE49-F238E27FC236}">
                <a16:creationId xmlns:a16="http://schemas.microsoft.com/office/drawing/2014/main" id="{07CB67D4-AEF5-3EC3-F056-A4716439FD26}"/>
              </a:ext>
            </a:extLst>
          </p:cNvPr>
          <p:cNvGraphicFramePr>
            <a:graphicFrameLocks noGrp="1"/>
          </p:cNvGraphicFramePr>
          <p:nvPr>
            <p:extLst>
              <p:ext uri="{D42A27DB-BD31-4B8C-83A1-F6EECF244321}">
                <p14:modId xmlns:p14="http://schemas.microsoft.com/office/powerpoint/2010/main" val="1465676733"/>
              </p:ext>
            </p:extLst>
          </p:nvPr>
        </p:nvGraphicFramePr>
        <p:xfrm>
          <a:off x="513471" y="1170954"/>
          <a:ext cx="7990449" cy="3784460"/>
        </p:xfrm>
        <a:graphic>
          <a:graphicData uri="http://schemas.openxmlformats.org/drawingml/2006/table">
            <a:tbl>
              <a:tblPr firstRow="1" bandRow="1">
                <a:tableStyleId>{5C22544A-7EE6-4342-B048-85BDC9FD1C3A}</a:tableStyleId>
              </a:tblPr>
              <a:tblGrid>
                <a:gridCol w="1899145">
                  <a:extLst>
                    <a:ext uri="{9D8B030D-6E8A-4147-A177-3AD203B41FA5}">
                      <a16:colId xmlns:a16="http://schemas.microsoft.com/office/drawing/2014/main" val="1105502966"/>
                    </a:ext>
                  </a:extLst>
                </a:gridCol>
                <a:gridCol w="2862769">
                  <a:extLst>
                    <a:ext uri="{9D8B030D-6E8A-4147-A177-3AD203B41FA5}">
                      <a16:colId xmlns:a16="http://schemas.microsoft.com/office/drawing/2014/main" val="540360615"/>
                    </a:ext>
                  </a:extLst>
                </a:gridCol>
                <a:gridCol w="3228535">
                  <a:extLst>
                    <a:ext uri="{9D8B030D-6E8A-4147-A177-3AD203B41FA5}">
                      <a16:colId xmlns:a16="http://schemas.microsoft.com/office/drawing/2014/main" val="583769681"/>
                    </a:ext>
                  </a:extLst>
                </a:gridCol>
              </a:tblGrid>
              <a:tr h="335774">
                <a:tc>
                  <a:txBody>
                    <a:bodyPr/>
                    <a:lstStyle/>
                    <a:p>
                      <a:r>
                        <a:rPr lang="en-GB" dirty="0"/>
                        <a:t>Category</a:t>
                      </a:r>
                    </a:p>
                  </a:txBody>
                  <a:tcPr marT="0" marB="0"/>
                </a:tc>
                <a:tc>
                  <a:txBody>
                    <a:bodyPr/>
                    <a:lstStyle/>
                    <a:p>
                      <a:r>
                        <a:rPr lang="en-GB" dirty="0"/>
                        <a:t>Description</a:t>
                      </a:r>
                    </a:p>
                  </a:txBody>
                  <a:tcPr marT="0" marB="0"/>
                </a:tc>
                <a:tc>
                  <a:txBody>
                    <a:bodyPr/>
                    <a:lstStyle/>
                    <a:p>
                      <a:r>
                        <a:rPr lang="en-GB" dirty="0"/>
                        <a:t>Partition</a:t>
                      </a:r>
                    </a:p>
                  </a:txBody>
                  <a:tcPr marT="0" marB="0"/>
                </a:tc>
                <a:extLst>
                  <a:ext uri="{0D108BD9-81ED-4DB2-BD59-A6C34878D82A}">
                    <a16:rowId xmlns:a16="http://schemas.microsoft.com/office/drawing/2014/main" val="192407233"/>
                  </a:ext>
                </a:extLst>
              </a:tr>
              <a:tr h="335774">
                <a:tc>
                  <a:txBody>
                    <a:bodyPr/>
                    <a:lstStyle/>
                    <a:p>
                      <a:r>
                        <a:rPr lang="en-GB" dirty="0"/>
                        <a:t>Valid</a:t>
                      </a:r>
                    </a:p>
                  </a:txBody>
                  <a:tcPr marT="0" marB="0"/>
                </a:tc>
                <a:tc>
                  <a:txBody>
                    <a:bodyPr/>
                    <a:lstStyle/>
                    <a:p>
                      <a:r>
                        <a:rPr lang="en-GB" dirty="0"/>
                        <a:t>EM_1 valid exam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0 </a:t>
                      </a:r>
                      <a:r>
                        <a:rPr lang="en-GB" sz="1400" b="0" i="0" u="none" strike="noStrike" cap="none" dirty="0">
                          <a:solidFill>
                            <a:schemeClr val="dk1"/>
                          </a:solidFill>
                          <a:effectLst/>
                          <a:latin typeface="+mn-lt"/>
                          <a:ea typeface="+mn-ea"/>
                          <a:cs typeface="+mn-cs"/>
                          <a:sym typeface="Arial"/>
                        </a:rPr>
                        <a:t>≤</a:t>
                      </a:r>
                      <a:r>
                        <a:rPr lang="en-GB" sz="1400" b="0" i="0" u="none" strike="noStrike" cap="none" dirty="0">
                          <a:solidFill>
                            <a:schemeClr val="dk1"/>
                          </a:solidFill>
                          <a:effectLst/>
                          <a:latin typeface="+mn-lt"/>
                          <a:ea typeface="+mn-ea"/>
                          <a:cs typeface="+mn-cs"/>
                        </a:rPr>
                        <a:t> </a:t>
                      </a:r>
                      <a:r>
                        <a:rPr lang="en-GB" sz="1400" b="0" i="0" u="none" strike="noStrike" cap="none" dirty="0">
                          <a:solidFill>
                            <a:schemeClr val="dk1"/>
                          </a:solidFill>
                          <a:effectLst/>
                          <a:latin typeface="+mn-lt"/>
                          <a:ea typeface="+mn-ea"/>
                          <a:cs typeface="+mn-cs"/>
                          <a:sym typeface="Arial"/>
                        </a:rPr>
                        <a:t> </a:t>
                      </a:r>
                      <a:r>
                        <a:rPr lang="en-GB" dirty="0"/>
                        <a:t>Exam mark </a:t>
                      </a:r>
                      <a:r>
                        <a:rPr lang="en-GB" sz="1400" b="0" i="0" u="none" strike="noStrike" cap="none" dirty="0">
                          <a:solidFill>
                            <a:schemeClr val="dk1"/>
                          </a:solidFill>
                          <a:effectLst/>
                          <a:latin typeface="+mn-lt"/>
                          <a:ea typeface="+mn-ea"/>
                          <a:cs typeface="+mn-cs"/>
                          <a:sym typeface="Arial"/>
                        </a:rPr>
                        <a:t>≤ 75</a:t>
                      </a:r>
                      <a:endParaRPr lang="en-GB" dirty="0"/>
                    </a:p>
                  </a:txBody>
                  <a:tcPr marT="0" marB="0"/>
                </a:tc>
                <a:extLst>
                  <a:ext uri="{0D108BD9-81ED-4DB2-BD59-A6C34878D82A}">
                    <a16:rowId xmlns:a16="http://schemas.microsoft.com/office/drawing/2014/main" val="413288373"/>
                  </a:ext>
                </a:extLst>
              </a:tr>
              <a:tr h="335774">
                <a:tc>
                  <a:txBody>
                    <a:bodyPr/>
                    <a:lstStyle/>
                    <a:p>
                      <a:endParaRPr lang="en-GB"/>
                    </a:p>
                  </a:txBody>
                  <a:tcPr marT="0" marB="0"/>
                </a:tc>
                <a:tc>
                  <a:txBody>
                    <a:bodyPr/>
                    <a:lstStyle/>
                    <a:p>
                      <a:r>
                        <a:rPr lang="en-GB" dirty="0"/>
                        <a:t>CM_1 valid coursework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0 </a:t>
                      </a:r>
                      <a:r>
                        <a:rPr lang="en-GB" sz="1400" b="0" i="0" u="none" strike="noStrike" cap="none" dirty="0">
                          <a:solidFill>
                            <a:schemeClr val="dk1"/>
                          </a:solidFill>
                          <a:effectLst/>
                          <a:latin typeface="+mn-lt"/>
                          <a:ea typeface="+mn-ea"/>
                          <a:cs typeface="+mn-cs"/>
                          <a:sym typeface="Arial"/>
                        </a:rPr>
                        <a:t>≤</a:t>
                      </a:r>
                      <a:r>
                        <a:rPr lang="en-GB" sz="1400" b="0" i="0" u="none" strike="noStrike" cap="none" dirty="0">
                          <a:solidFill>
                            <a:schemeClr val="dk1"/>
                          </a:solidFill>
                          <a:effectLst/>
                          <a:latin typeface="+mn-lt"/>
                          <a:ea typeface="+mn-ea"/>
                          <a:cs typeface="+mn-cs"/>
                        </a:rPr>
                        <a:t> </a:t>
                      </a:r>
                      <a:r>
                        <a:rPr lang="en-GB" sz="1400" b="0" i="0" u="none" strike="noStrike" cap="none" dirty="0">
                          <a:solidFill>
                            <a:schemeClr val="dk1"/>
                          </a:solidFill>
                          <a:effectLst/>
                          <a:latin typeface="+mn-lt"/>
                          <a:ea typeface="+mn-ea"/>
                          <a:cs typeface="+mn-cs"/>
                          <a:sym typeface="Arial"/>
                        </a:rPr>
                        <a:t> </a:t>
                      </a:r>
                      <a:r>
                        <a:rPr lang="en-GB" dirty="0"/>
                        <a:t>Coursework mark </a:t>
                      </a:r>
                      <a:r>
                        <a:rPr lang="en-GB" sz="1400" b="0" i="0" u="none" strike="noStrike" cap="none" dirty="0">
                          <a:solidFill>
                            <a:schemeClr val="dk1"/>
                          </a:solidFill>
                          <a:effectLst/>
                          <a:latin typeface="+mn-lt"/>
                          <a:ea typeface="+mn-ea"/>
                          <a:cs typeface="+mn-cs"/>
                          <a:sym typeface="Arial"/>
                        </a:rPr>
                        <a:t>≤ 25</a:t>
                      </a:r>
                      <a:endParaRPr lang="en-GB" dirty="0"/>
                    </a:p>
                  </a:txBody>
                  <a:tcPr marT="0" marB="0"/>
                </a:tc>
                <a:extLst>
                  <a:ext uri="{0D108BD9-81ED-4DB2-BD59-A6C34878D82A}">
                    <a16:rowId xmlns:a16="http://schemas.microsoft.com/office/drawing/2014/main" val="1605958959"/>
                  </a:ext>
                </a:extLst>
              </a:tr>
              <a:tr h="335774">
                <a:tc>
                  <a:txBody>
                    <a:bodyPr/>
                    <a:lstStyle/>
                    <a:p>
                      <a:r>
                        <a:rPr lang="en-GB" dirty="0"/>
                        <a:t>Invalid</a:t>
                      </a:r>
                    </a:p>
                  </a:txBody>
                  <a:tcPr marT="0" marB="0"/>
                </a:tc>
                <a:tc>
                  <a:txBody>
                    <a:bodyPr/>
                    <a:lstStyle/>
                    <a:p>
                      <a:r>
                        <a:rPr lang="en-GB" dirty="0"/>
                        <a:t>EM_2 invalid exam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Exam mark </a:t>
                      </a:r>
                      <a:r>
                        <a:rPr lang="en-GB" sz="1400" b="0" i="0" u="none" strike="noStrike" cap="none" dirty="0">
                          <a:solidFill>
                            <a:schemeClr val="dk1"/>
                          </a:solidFill>
                          <a:effectLst/>
                          <a:latin typeface="+mn-lt"/>
                          <a:ea typeface="+mn-ea"/>
                          <a:cs typeface="+mn-cs"/>
                          <a:sym typeface="Arial"/>
                        </a:rPr>
                        <a:t>&gt; 75</a:t>
                      </a:r>
                      <a:r>
                        <a:rPr lang="en-GB" dirty="0"/>
                        <a:t> </a:t>
                      </a:r>
                      <a:endParaRPr lang="en-GB"/>
                    </a:p>
                  </a:txBody>
                  <a:tcPr marT="0" marB="0"/>
                </a:tc>
                <a:extLst>
                  <a:ext uri="{0D108BD9-81ED-4DB2-BD59-A6C34878D82A}">
                    <a16:rowId xmlns:a16="http://schemas.microsoft.com/office/drawing/2014/main" val="1588756408"/>
                  </a:ext>
                </a:extLst>
              </a:tr>
              <a:tr h="335774">
                <a:tc>
                  <a:txBody>
                    <a:bodyPr/>
                    <a:lstStyle/>
                    <a:p>
                      <a:endParaRPr lang="en-GB"/>
                    </a:p>
                  </a:txBody>
                  <a:tcPr marT="0" marB="0"/>
                </a:tc>
                <a:tc>
                  <a:txBody>
                    <a:bodyPr/>
                    <a:lstStyle/>
                    <a:p>
                      <a:r>
                        <a:rPr lang="en-GB" dirty="0"/>
                        <a:t>EM_3 invalid exam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Exam mark </a:t>
                      </a:r>
                      <a:r>
                        <a:rPr lang="en-GB" sz="1400" b="0" i="0" u="none" strike="noStrike" cap="none" dirty="0">
                          <a:solidFill>
                            <a:schemeClr val="dk1"/>
                          </a:solidFill>
                          <a:effectLst/>
                          <a:latin typeface="+mn-lt"/>
                          <a:ea typeface="+mn-ea"/>
                          <a:cs typeface="+mn-cs"/>
                          <a:sym typeface="Arial"/>
                        </a:rPr>
                        <a:t>&lt; 0</a:t>
                      </a:r>
                      <a:endParaRPr lang="en-GB" dirty="0"/>
                    </a:p>
                  </a:txBody>
                  <a:tcPr marT="0" marB="0"/>
                </a:tc>
                <a:extLst>
                  <a:ext uri="{0D108BD9-81ED-4DB2-BD59-A6C34878D82A}">
                    <a16:rowId xmlns:a16="http://schemas.microsoft.com/office/drawing/2014/main" val="330537450"/>
                  </a:ext>
                </a:extLst>
              </a:tr>
              <a:tr h="335774">
                <a:tc>
                  <a:txBody>
                    <a:bodyPr/>
                    <a:lstStyle/>
                    <a:p>
                      <a:endParaRPr lang="en-GB"/>
                    </a:p>
                  </a:txBody>
                  <a:tcPr marT="0" marB="0"/>
                </a:tc>
                <a:tc>
                  <a:txBody>
                    <a:bodyPr/>
                    <a:lstStyle/>
                    <a:p>
                      <a:r>
                        <a:rPr lang="en-GB" dirty="0"/>
                        <a:t>EM_4 invalid exam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alphabetic</a:t>
                      </a:r>
                    </a:p>
                  </a:txBody>
                  <a:tcPr marT="0" marB="0"/>
                </a:tc>
                <a:extLst>
                  <a:ext uri="{0D108BD9-81ED-4DB2-BD59-A6C34878D82A}">
                    <a16:rowId xmlns:a16="http://schemas.microsoft.com/office/drawing/2014/main" val="2804844446"/>
                  </a:ext>
                </a:extLst>
              </a:tr>
              <a:tr h="360698">
                <a:tc>
                  <a:txBody>
                    <a:bodyPr/>
                    <a:lstStyle/>
                    <a:p>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EM_5 invalid exam mark</a:t>
                      </a:r>
                    </a:p>
                    <a:p>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Other real number (outside of EM_1)</a:t>
                      </a:r>
                    </a:p>
                  </a:txBody>
                  <a:tcPr marT="0" marB="0"/>
                </a:tc>
                <a:extLst>
                  <a:ext uri="{0D108BD9-81ED-4DB2-BD59-A6C34878D82A}">
                    <a16:rowId xmlns:a16="http://schemas.microsoft.com/office/drawing/2014/main" val="407660846"/>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CM_2 invalid coursework mark</a:t>
                      </a:r>
                    </a:p>
                  </a:txBody>
                  <a:tcPr marT="0" marB="0"/>
                </a:tc>
                <a:tc>
                  <a:txBody>
                    <a:bodyPr/>
                    <a:lstStyle/>
                    <a:p>
                      <a:pPr marL="0" marR="0" lvl="0" indent="0" algn="l" rtl="0" eaLnBrk="1" fontAlgn="auto" latinLnBrk="0" hangingPunct="1">
                        <a:lnSpc>
                          <a:spcPct val="100000"/>
                        </a:lnSpc>
                        <a:spcBef>
                          <a:spcPts val="0"/>
                        </a:spcBef>
                        <a:spcAft>
                          <a:spcPts val="0"/>
                        </a:spcAft>
                        <a:buClr>
                          <a:srgbClr val="000000"/>
                        </a:buClr>
                        <a:buSzTx/>
                        <a:buFont typeface="Arial"/>
                        <a:buNone/>
                      </a:pPr>
                      <a:r>
                        <a:rPr lang="en-GB" dirty="0"/>
                        <a:t>Coursework mark </a:t>
                      </a:r>
                      <a:r>
                        <a:rPr lang="en-GB" sz="1400" b="0" i="0" u="none" strike="noStrike" cap="none" dirty="0">
                          <a:solidFill>
                            <a:schemeClr val="dk1"/>
                          </a:solidFill>
                          <a:effectLst/>
                          <a:latin typeface="+mn-lt"/>
                          <a:ea typeface="+mn-ea"/>
                          <a:cs typeface="+mn-cs"/>
                          <a:sym typeface="Arial"/>
                        </a:rPr>
                        <a:t>&gt; 25</a:t>
                      </a:r>
                      <a:r>
                        <a:rPr lang="en-GB" dirty="0"/>
                        <a:t> </a:t>
                      </a:r>
                      <a:endParaRPr lang="en-GB"/>
                    </a:p>
                  </a:txBody>
                  <a:tcPr marT="0" marB="0"/>
                </a:tc>
                <a:extLst>
                  <a:ext uri="{0D108BD9-81ED-4DB2-BD59-A6C34878D82A}">
                    <a16:rowId xmlns:a16="http://schemas.microsoft.com/office/drawing/2014/main" val="2769330408"/>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CM_3 invalid coursework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Coursework mark </a:t>
                      </a:r>
                      <a:r>
                        <a:rPr lang="en-GB" sz="1400" b="0" i="0" u="none" strike="noStrike" cap="none" dirty="0">
                          <a:solidFill>
                            <a:schemeClr val="dk1"/>
                          </a:solidFill>
                          <a:effectLst/>
                          <a:latin typeface="+mn-lt"/>
                          <a:ea typeface="+mn-ea"/>
                          <a:cs typeface="+mn-cs"/>
                          <a:sym typeface="Arial"/>
                        </a:rPr>
                        <a:t>&lt; 0</a:t>
                      </a:r>
                      <a:endParaRPr lang="en-GB" dirty="0"/>
                    </a:p>
                  </a:txBody>
                  <a:tcPr marT="0" marB="0"/>
                </a:tc>
                <a:extLst>
                  <a:ext uri="{0D108BD9-81ED-4DB2-BD59-A6C34878D82A}">
                    <a16:rowId xmlns:a16="http://schemas.microsoft.com/office/drawing/2014/main" val="1042137352"/>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CM_4invalid coursework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alphabetic</a:t>
                      </a:r>
                    </a:p>
                  </a:txBody>
                  <a:tcPr marT="0" marB="0"/>
                </a:tc>
                <a:extLst>
                  <a:ext uri="{0D108BD9-81ED-4DB2-BD59-A6C34878D82A}">
                    <a16:rowId xmlns:a16="http://schemas.microsoft.com/office/drawing/2014/main" val="1157357021"/>
                  </a:ext>
                </a:extLst>
              </a:tr>
              <a:tr h="33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CM_5 invalid coursework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Other real number (outside of CM_1)</a:t>
                      </a:r>
                    </a:p>
                  </a:txBody>
                  <a:tcPr marT="0" marB="0"/>
                </a:tc>
                <a:extLst>
                  <a:ext uri="{0D108BD9-81ED-4DB2-BD59-A6C34878D82A}">
                    <a16:rowId xmlns:a16="http://schemas.microsoft.com/office/drawing/2014/main" val="1065211958"/>
                  </a:ext>
                </a:extLst>
              </a:tr>
            </a:tbl>
          </a:graphicData>
        </a:graphic>
      </p:graphicFrame>
      <p:sp>
        <p:nvSpPr>
          <p:cNvPr id="5" name="Content Placeholder 2">
            <a:extLst>
              <a:ext uri="{FF2B5EF4-FFF2-40B4-BE49-F238E27FC236}">
                <a16:creationId xmlns:a16="http://schemas.microsoft.com/office/drawing/2014/main" id="{DE6CD9E4-1844-46B6-D829-1786396962F9}"/>
              </a:ext>
            </a:extLst>
          </p:cNvPr>
          <p:cNvSpPr txBox="1">
            <a:spLocks/>
          </p:cNvSpPr>
          <p:nvPr/>
        </p:nvSpPr>
        <p:spPr>
          <a:xfrm>
            <a:off x="1364566" y="642745"/>
            <a:ext cx="7265963" cy="5199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GB" sz="1800">
                <a:solidFill>
                  <a:srgbClr val="515151"/>
                </a:solidFill>
                <a:latin typeface="Calibri" panose="020F0502020204030204" pitchFamily="34" charset="0"/>
              </a:rPr>
              <a:t>Significant value ranges / value-characteristics of an input</a:t>
            </a:r>
            <a:endParaRPr lang="en-GB"/>
          </a:p>
        </p:txBody>
      </p:sp>
    </p:spTree>
    <p:extLst>
      <p:ext uri="{BB962C8B-B14F-4D97-AF65-F5344CB8AC3E}">
        <p14:creationId xmlns:p14="http://schemas.microsoft.com/office/powerpoint/2010/main" val="1091087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99075"/>
            <a:ext cx="8520600" cy="572700"/>
          </a:xfrm>
        </p:spPr>
        <p:txBody>
          <a:bodyPr/>
          <a:lstStyle/>
          <a:p>
            <a:r>
              <a:rPr lang="en-US">
                <a:ea typeface="ＭＳ Ｐゴシック" charset="-128"/>
                <a:cs typeface="ＭＳ Ｐゴシック" charset="-128"/>
              </a:rPr>
              <a:t>EP – 3. c Identify Constraints between Categories</a:t>
            </a:r>
          </a:p>
        </p:txBody>
      </p:sp>
      <p:sp>
        <p:nvSpPr>
          <p:cNvPr id="24579" name="Content Placeholder 2"/>
          <p:cNvSpPr>
            <a:spLocks noGrp="1"/>
          </p:cNvSpPr>
          <p:nvPr>
            <p:ph idx="1"/>
          </p:nvPr>
        </p:nvSpPr>
        <p:spPr>
          <a:xfrm>
            <a:off x="1167619" y="547091"/>
            <a:ext cx="6126481" cy="572701"/>
          </a:xfrm>
        </p:spPr>
        <p:txBody>
          <a:bodyPr/>
          <a:lstStyle/>
          <a:p>
            <a:pPr>
              <a:spcAft>
                <a:spcPts val="600"/>
              </a:spcAft>
            </a:pPr>
            <a:r>
              <a:rPr lang="en-US">
                <a:ea typeface="ＭＳ Ｐゴシック" charset="-128"/>
                <a:cs typeface="ＭＳ Ｐゴシック" charset="-128"/>
              </a:rPr>
              <a:t>Not all categories can combine with each other</a:t>
            </a:r>
          </a:p>
        </p:txBody>
      </p:sp>
      <p:graphicFrame>
        <p:nvGraphicFramePr>
          <p:cNvPr id="2" name="Table 2">
            <a:extLst>
              <a:ext uri="{FF2B5EF4-FFF2-40B4-BE49-F238E27FC236}">
                <a16:creationId xmlns:a16="http://schemas.microsoft.com/office/drawing/2014/main" id="{1337CDD2-DE37-2BEF-DCFB-F91E7A8C2EDB}"/>
              </a:ext>
            </a:extLst>
          </p:cNvPr>
          <p:cNvGraphicFramePr>
            <a:graphicFrameLocks noGrp="1"/>
          </p:cNvGraphicFramePr>
          <p:nvPr>
            <p:extLst>
              <p:ext uri="{D42A27DB-BD31-4B8C-83A1-F6EECF244321}">
                <p14:modId xmlns:p14="http://schemas.microsoft.com/office/powerpoint/2010/main" val="3885301403"/>
              </p:ext>
            </p:extLst>
          </p:nvPr>
        </p:nvGraphicFramePr>
        <p:xfrm>
          <a:off x="471268" y="995108"/>
          <a:ext cx="7990449" cy="3718438"/>
        </p:xfrm>
        <a:graphic>
          <a:graphicData uri="http://schemas.openxmlformats.org/drawingml/2006/table">
            <a:tbl>
              <a:tblPr firstRow="1" bandRow="1">
                <a:tableStyleId>{5C22544A-7EE6-4342-B048-85BDC9FD1C3A}</a:tableStyleId>
              </a:tblPr>
              <a:tblGrid>
                <a:gridCol w="2869809">
                  <a:extLst>
                    <a:ext uri="{9D8B030D-6E8A-4147-A177-3AD203B41FA5}">
                      <a16:colId xmlns:a16="http://schemas.microsoft.com/office/drawing/2014/main" val="1105502966"/>
                    </a:ext>
                  </a:extLst>
                </a:gridCol>
                <a:gridCol w="1892105">
                  <a:extLst>
                    <a:ext uri="{9D8B030D-6E8A-4147-A177-3AD203B41FA5}">
                      <a16:colId xmlns:a16="http://schemas.microsoft.com/office/drawing/2014/main" val="540360615"/>
                    </a:ext>
                  </a:extLst>
                </a:gridCol>
                <a:gridCol w="3228535">
                  <a:extLst>
                    <a:ext uri="{9D8B030D-6E8A-4147-A177-3AD203B41FA5}">
                      <a16:colId xmlns:a16="http://schemas.microsoft.com/office/drawing/2014/main" val="583769681"/>
                    </a:ext>
                  </a:extLst>
                </a:gridCol>
              </a:tblGrid>
              <a:tr h="335774">
                <a:tc>
                  <a:txBody>
                    <a:bodyPr/>
                    <a:lstStyle/>
                    <a:p>
                      <a:r>
                        <a:rPr lang="en-GB"/>
                        <a:t>Category</a:t>
                      </a:r>
                    </a:p>
                  </a:txBody>
                  <a:tcPr marT="0" marB="0"/>
                </a:tc>
                <a:tc>
                  <a:txBody>
                    <a:bodyPr/>
                    <a:lstStyle/>
                    <a:p>
                      <a:endParaRPr lang="en-GB"/>
                    </a:p>
                  </a:txBody>
                  <a:tcPr marT="0" marB="0"/>
                </a:tc>
                <a:tc>
                  <a:txBody>
                    <a:bodyPr/>
                    <a:lstStyle/>
                    <a:p>
                      <a:r>
                        <a:rPr lang="en-GB"/>
                        <a:t>Condition</a:t>
                      </a:r>
                    </a:p>
                  </a:txBody>
                  <a:tcPr marT="0" marB="0"/>
                </a:tc>
                <a:extLst>
                  <a:ext uri="{0D108BD9-81ED-4DB2-BD59-A6C34878D82A}">
                    <a16:rowId xmlns:a16="http://schemas.microsoft.com/office/drawing/2014/main" val="192407233"/>
                  </a:ext>
                </a:extLst>
              </a:tr>
              <a:tr h="335774">
                <a:tc>
                  <a:txBody>
                    <a:bodyPr/>
                    <a:lstStyle/>
                    <a:p>
                      <a:r>
                        <a:rPr lang="en-GB"/>
                        <a:t>valid exam mark</a:t>
                      </a:r>
                    </a:p>
                  </a:txBody>
                  <a:tcPr marT="0" marB="0"/>
                </a:tc>
                <a:tc>
                  <a:txBody>
                    <a:bodyPr/>
                    <a:lstStyle/>
                    <a:p>
                      <a:r>
                        <a:rPr lang="en-GB"/>
                        <a:t>EM_1</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0 </a:t>
                      </a:r>
                      <a:r>
                        <a:rPr lang="en-GB" sz="1400" b="0" i="0" u="none" strike="noStrike" cap="none">
                          <a:solidFill>
                            <a:schemeClr val="dk1"/>
                          </a:solidFill>
                          <a:effectLst/>
                          <a:latin typeface="+mn-lt"/>
                          <a:ea typeface="+mn-ea"/>
                          <a:cs typeface="+mn-cs"/>
                          <a:sym typeface="Arial"/>
                        </a:rPr>
                        <a:t>≤  </a:t>
                      </a:r>
                      <a:r>
                        <a:rPr lang="en-GB"/>
                        <a:t>Exam mark </a:t>
                      </a:r>
                      <a:r>
                        <a:rPr lang="en-GB" sz="1400" b="0" i="0" u="none" strike="noStrike" cap="none">
                          <a:solidFill>
                            <a:schemeClr val="dk1"/>
                          </a:solidFill>
                          <a:effectLst/>
                          <a:latin typeface="+mn-lt"/>
                          <a:ea typeface="+mn-ea"/>
                          <a:cs typeface="+mn-cs"/>
                          <a:sym typeface="Arial"/>
                        </a:rPr>
                        <a:t>≤ 75</a:t>
                      </a:r>
                      <a:endParaRPr lang="en-GB"/>
                    </a:p>
                  </a:txBody>
                  <a:tcPr marT="0" marB="0"/>
                </a:tc>
                <a:extLst>
                  <a:ext uri="{0D108BD9-81ED-4DB2-BD59-A6C34878D82A}">
                    <a16:rowId xmlns:a16="http://schemas.microsoft.com/office/drawing/2014/main" val="413288373"/>
                  </a:ext>
                </a:extLst>
              </a:tr>
              <a:tr h="335774">
                <a:tc>
                  <a:txBody>
                    <a:bodyPr/>
                    <a:lstStyle/>
                    <a:p>
                      <a:r>
                        <a:rPr lang="en-GB"/>
                        <a:t>invalid exam mark</a:t>
                      </a:r>
                    </a:p>
                  </a:txBody>
                  <a:tcPr marT="0" marB="0"/>
                </a:tc>
                <a:tc>
                  <a:txBody>
                    <a:bodyPr/>
                    <a:lstStyle/>
                    <a:p>
                      <a:r>
                        <a:rPr lang="en-GB"/>
                        <a:t>EM_2</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Exam mark </a:t>
                      </a:r>
                      <a:r>
                        <a:rPr lang="en-GB" sz="1400" b="0" i="0" u="none" strike="noStrike" cap="none">
                          <a:solidFill>
                            <a:schemeClr val="dk1"/>
                          </a:solidFill>
                          <a:effectLst/>
                          <a:latin typeface="+mn-lt"/>
                          <a:ea typeface="+mn-ea"/>
                          <a:cs typeface="+mn-cs"/>
                          <a:sym typeface="Arial"/>
                        </a:rPr>
                        <a:t>&gt; 75</a:t>
                      </a:r>
                      <a:r>
                        <a:rPr lang="en-GB"/>
                        <a:t> </a:t>
                      </a:r>
                    </a:p>
                  </a:txBody>
                  <a:tcPr marT="0" marB="0"/>
                </a:tc>
                <a:extLst>
                  <a:ext uri="{0D108BD9-81ED-4DB2-BD59-A6C34878D82A}">
                    <a16:rowId xmlns:a16="http://schemas.microsoft.com/office/drawing/2014/main" val="1588756408"/>
                  </a:ext>
                </a:extLst>
              </a:tr>
              <a:tr h="335774">
                <a:tc>
                  <a:txBody>
                    <a:bodyPr/>
                    <a:lstStyle/>
                    <a:p>
                      <a:r>
                        <a:rPr lang="en-GB"/>
                        <a:t>invalid exam mark</a:t>
                      </a:r>
                    </a:p>
                  </a:txBody>
                  <a:tcPr marT="0" marB="0"/>
                </a:tc>
                <a:tc>
                  <a:txBody>
                    <a:bodyPr/>
                    <a:lstStyle/>
                    <a:p>
                      <a:r>
                        <a:rPr lang="en-GB"/>
                        <a:t>EM_3</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Exam mark </a:t>
                      </a:r>
                      <a:r>
                        <a:rPr lang="en-GB" sz="1400" b="0" i="0" u="none" strike="noStrike" cap="none">
                          <a:solidFill>
                            <a:schemeClr val="dk1"/>
                          </a:solidFill>
                          <a:effectLst/>
                          <a:latin typeface="+mn-lt"/>
                          <a:ea typeface="+mn-ea"/>
                          <a:cs typeface="+mn-cs"/>
                          <a:sym typeface="Arial"/>
                        </a:rPr>
                        <a:t>&lt; 0</a:t>
                      </a:r>
                      <a:endParaRPr lang="en-GB"/>
                    </a:p>
                  </a:txBody>
                  <a:tcPr marT="0" marB="0"/>
                </a:tc>
                <a:extLst>
                  <a:ext uri="{0D108BD9-81ED-4DB2-BD59-A6C34878D82A}">
                    <a16:rowId xmlns:a16="http://schemas.microsoft.com/office/drawing/2014/main" val="330537450"/>
                  </a:ext>
                </a:extLst>
              </a:tr>
              <a:tr h="335774">
                <a:tc>
                  <a:txBody>
                    <a:bodyPr/>
                    <a:lstStyle/>
                    <a:p>
                      <a:r>
                        <a:rPr lang="en-GB"/>
                        <a:t>invalid exam mark</a:t>
                      </a:r>
                    </a:p>
                  </a:txBody>
                  <a:tcPr marT="0" marB="0"/>
                </a:tc>
                <a:tc>
                  <a:txBody>
                    <a:bodyPr/>
                    <a:lstStyle/>
                    <a:p>
                      <a:r>
                        <a:rPr lang="en-GB"/>
                        <a:t>EM_4</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alphabetic</a:t>
                      </a:r>
                    </a:p>
                  </a:txBody>
                  <a:tcPr marT="0" marB="0"/>
                </a:tc>
                <a:extLst>
                  <a:ext uri="{0D108BD9-81ED-4DB2-BD59-A6C34878D82A}">
                    <a16:rowId xmlns:a16="http://schemas.microsoft.com/office/drawing/2014/main" val="2804844446"/>
                  </a:ext>
                </a:extLst>
              </a:tr>
              <a:tr h="360698">
                <a:tc>
                  <a:txBody>
                    <a:bodyPr/>
                    <a:lstStyle/>
                    <a:p>
                      <a:r>
                        <a:rPr lang="en-GB"/>
                        <a:t>invalid exam mark</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EM_5</a:t>
                      </a:r>
                    </a:p>
                  </a:txBody>
                  <a:tcPr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Other real number</a:t>
                      </a:r>
                    </a:p>
                  </a:txBody>
                  <a:tcPr marT="0" marB="0"/>
                </a:tc>
                <a:extLst>
                  <a:ext uri="{0D108BD9-81ED-4DB2-BD59-A6C34878D82A}">
                    <a16:rowId xmlns:a16="http://schemas.microsoft.com/office/drawing/2014/main" val="407660846"/>
                  </a:ext>
                </a:extLst>
              </a:tr>
              <a:tr h="335774">
                <a:tc>
                  <a:txBody>
                    <a:bodyPr/>
                    <a:lstStyle/>
                    <a:p>
                      <a:r>
                        <a:rPr lang="en-GB"/>
                        <a:t>valid coursework mark</a:t>
                      </a:r>
                    </a:p>
                  </a:txBody>
                  <a:tcPr marT="0" marB="0">
                    <a:solidFill>
                      <a:schemeClr val="accent3">
                        <a:lumMod val="60000"/>
                        <a:lumOff val="40000"/>
                      </a:schemeClr>
                    </a:solidFill>
                  </a:tcPr>
                </a:tc>
                <a:tc>
                  <a:txBody>
                    <a:bodyPr/>
                    <a:lstStyle/>
                    <a:p>
                      <a:r>
                        <a:rPr lang="en-GB"/>
                        <a:t>CM_1</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0 </a:t>
                      </a:r>
                      <a:r>
                        <a:rPr lang="en-GB" sz="1400" b="0" i="0" u="none" strike="noStrike" cap="none">
                          <a:solidFill>
                            <a:schemeClr val="dk1"/>
                          </a:solidFill>
                          <a:effectLst/>
                          <a:latin typeface="+mn-lt"/>
                          <a:ea typeface="+mn-ea"/>
                          <a:cs typeface="+mn-cs"/>
                          <a:sym typeface="Arial"/>
                        </a:rPr>
                        <a:t>≤  </a:t>
                      </a:r>
                      <a:r>
                        <a:rPr lang="en-GB"/>
                        <a:t>Coursework mark </a:t>
                      </a:r>
                      <a:r>
                        <a:rPr lang="en-GB" sz="1400" b="0" i="0" u="none" strike="noStrike" cap="none">
                          <a:solidFill>
                            <a:schemeClr val="dk1"/>
                          </a:solidFill>
                          <a:effectLst/>
                          <a:latin typeface="+mn-lt"/>
                          <a:ea typeface="+mn-ea"/>
                          <a:cs typeface="+mn-cs"/>
                          <a:sym typeface="Arial"/>
                        </a:rPr>
                        <a:t>≤ 25</a:t>
                      </a:r>
                      <a:endParaRPr lang="en-GB"/>
                    </a:p>
                  </a:txBody>
                  <a:tcPr marT="0" marB="0">
                    <a:solidFill>
                      <a:schemeClr val="accent3">
                        <a:lumMod val="60000"/>
                        <a:lumOff val="40000"/>
                      </a:schemeClr>
                    </a:solidFill>
                  </a:tcPr>
                </a:tc>
                <a:extLst>
                  <a:ext uri="{0D108BD9-81ED-4DB2-BD59-A6C34878D82A}">
                    <a16:rowId xmlns:a16="http://schemas.microsoft.com/office/drawing/2014/main" val="2769330408"/>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CM_2</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Coursework mark </a:t>
                      </a:r>
                      <a:r>
                        <a:rPr lang="en-GB" sz="1400" b="0" i="0" u="none" strike="noStrike" cap="none">
                          <a:solidFill>
                            <a:schemeClr val="dk1"/>
                          </a:solidFill>
                          <a:effectLst/>
                          <a:latin typeface="+mn-lt"/>
                          <a:ea typeface="+mn-ea"/>
                          <a:cs typeface="+mn-cs"/>
                          <a:sym typeface="Arial"/>
                        </a:rPr>
                        <a:t>&gt; 25</a:t>
                      </a:r>
                      <a:r>
                        <a:rPr lang="en-GB"/>
                        <a:t> </a:t>
                      </a:r>
                    </a:p>
                  </a:txBody>
                  <a:tcPr marT="0" marB="0">
                    <a:solidFill>
                      <a:schemeClr val="accent3">
                        <a:lumMod val="60000"/>
                        <a:lumOff val="40000"/>
                      </a:schemeClr>
                    </a:solidFill>
                  </a:tcPr>
                </a:tc>
                <a:extLst>
                  <a:ext uri="{0D108BD9-81ED-4DB2-BD59-A6C34878D82A}">
                    <a16:rowId xmlns:a16="http://schemas.microsoft.com/office/drawing/2014/main" val="3555040149"/>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CM_3</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Coursework mark </a:t>
                      </a:r>
                      <a:r>
                        <a:rPr lang="en-GB" sz="1400" b="0" i="0" u="none" strike="noStrike" cap="none">
                          <a:solidFill>
                            <a:schemeClr val="dk1"/>
                          </a:solidFill>
                          <a:effectLst/>
                          <a:latin typeface="+mn-lt"/>
                          <a:ea typeface="+mn-ea"/>
                          <a:cs typeface="+mn-cs"/>
                          <a:sym typeface="Arial"/>
                        </a:rPr>
                        <a:t>&lt; 0</a:t>
                      </a:r>
                      <a:endParaRPr lang="en-GB"/>
                    </a:p>
                  </a:txBody>
                  <a:tcPr marT="0" marB="0">
                    <a:solidFill>
                      <a:schemeClr val="accent3">
                        <a:lumMod val="60000"/>
                        <a:lumOff val="40000"/>
                      </a:schemeClr>
                    </a:solidFill>
                  </a:tcPr>
                </a:tc>
                <a:extLst>
                  <a:ext uri="{0D108BD9-81ED-4DB2-BD59-A6C34878D82A}">
                    <a16:rowId xmlns:a16="http://schemas.microsoft.com/office/drawing/2014/main" val="1042137352"/>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CM_4</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alphabetic</a:t>
                      </a:r>
                    </a:p>
                  </a:txBody>
                  <a:tcPr marT="0" marB="0">
                    <a:solidFill>
                      <a:schemeClr val="accent3">
                        <a:lumMod val="60000"/>
                        <a:lumOff val="40000"/>
                      </a:schemeClr>
                    </a:solidFill>
                  </a:tcPr>
                </a:tc>
                <a:extLst>
                  <a:ext uri="{0D108BD9-81ED-4DB2-BD59-A6C34878D82A}">
                    <a16:rowId xmlns:a16="http://schemas.microsoft.com/office/drawing/2014/main" val="1157357021"/>
                  </a:ext>
                </a:extLst>
              </a:tr>
              <a:tr h="335774">
                <a:tc>
                  <a:txBody>
                    <a:bodyPr/>
                    <a:lstStyle/>
                    <a:p>
                      <a:r>
                        <a:rPr lang="en-GB"/>
                        <a:t>invalid coursework mark</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t>CM_5</a:t>
                      </a:r>
                    </a:p>
                  </a:txBody>
                  <a:tcPr marT="0" marB="0">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Other real number</a:t>
                      </a:r>
                    </a:p>
                  </a:txBody>
                  <a:tcPr marT="0" marB="0">
                    <a:solidFill>
                      <a:schemeClr val="accent3">
                        <a:lumMod val="60000"/>
                        <a:lumOff val="40000"/>
                      </a:schemeClr>
                    </a:solidFill>
                  </a:tcPr>
                </a:tc>
                <a:extLst>
                  <a:ext uri="{0D108BD9-81ED-4DB2-BD59-A6C34878D82A}">
                    <a16:rowId xmlns:a16="http://schemas.microsoft.com/office/drawing/2014/main" val="1065211958"/>
                  </a:ext>
                </a:extLst>
              </a:tr>
            </a:tbl>
          </a:graphicData>
        </a:graphic>
      </p:graphicFrame>
    </p:spTree>
    <p:extLst>
      <p:ext uri="{BB962C8B-B14F-4D97-AF65-F5344CB8AC3E}">
        <p14:creationId xmlns:p14="http://schemas.microsoft.com/office/powerpoint/2010/main" val="335959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EP – 3. d Write Test Specifications</a:t>
            </a:r>
          </a:p>
        </p:txBody>
      </p:sp>
      <p:pic>
        <p:nvPicPr>
          <p:cNvPr id="5" name="Picture 4" descr="Diagram&#10;&#10;Description automatically generated">
            <a:extLst>
              <a:ext uri="{FF2B5EF4-FFF2-40B4-BE49-F238E27FC236}">
                <a16:creationId xmlns:a16="http://schemas.microsoft.com/office/drawing/2014/main" id="{1841B152-E425-3F5D-E289-BB984979F500}"/>
              </a:ext>
            </a:extLst>
          </p:cNvPr>
          <p:cNvPicPr>
            <a:picLocks noChangeAspect="1"/>
          </p:cNvPicPr>
          <p:nvPr/>
        </p:nvPicPr>
        <p:blipFill>
          <a:blip r:embed="rId3"/>
          <a:stretch>
            <a:fillRect/>
          </a:stretch>
        </p:blipFill>
        <p:spPr>
          <a:xfrm>
            <a:off x="752621" y="1034273"/>
            <a:ext cx="6208526" cy="3755775"/>
          </a:xfrm>
          <a:prstGeom prst="rect">
            <a:avLst/>
          </a:prstGeom>
        </p:spPr>
      </p:pic>
    </p:spTree>
    <p:extLst>
      <p:ext uri="{BB962C8B-B14F-4D97-AF65-F5344CB8AC3E}">
        <p14:creationId xmlns:p14="http://schemas.microsoft.com/office/powerpoint/2010/main" val="270147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4627-20AD-66CD-365C-9BFE46DA7EAE}"/>
              </a:ext>
            </a:extLst>
          </p:cNvPr>
          <p:cNvSpPr>
            <a:spLocks noGrp="1"/>
          </p:cNvSpPr>
          <p:nvPr>
            <p:ph type="title"/>
          </p:nvPr>
        </p:nvSpPr>
        <p:spPr>
          <a:xfrm>
            <a:off x="311700" y="337727"/>
            <a:ext cx="8520600" cy="572700"/>
          </a:xfrm>
        </p:spPr>
        <p:txBody>
          <a:bodyPr/>
          <a:lstStyle/>
          <a:p>
            <a:r>
              <a:rPr lang="en-GB"/>
              <a:t>Example: Inputs and Expected Outputs</a:t>
            </a:r>
          </a:p>
        </p:txBody>
      </p:sp>
      <p:pic>
        <p:nvPicPr>
          <p:cNvPr id="4" name="Picture 3">
            <a:extLst>
              <a:ext uri="{FF2B5EF4-FFF2-40B4-BE49-F238E27FC236}">
                <a16:creationId xmlns:a16="http://schemas.microsoft.com/office/drawing/2014/main" id="{C7B9A3E5-8476-E53E-6247-A358133A11BE}"/>
              </a:ext>
            </a:extLst>
          </p:cNvPr>
          <p:cNvPicPr>
            <a:picLocks noChangeAspect="1"/>
          </p:cNvPicPr>
          <p:nvPr/>
        </p:nvPicPr>
        <p:blipFill>
          <a:blip r:embed="rId3"/>
          <a:stretch>
            <a:fillRect/>
          </a:stretch>
        </p:blipFill>
        <p:spPr>
          <a:xfrm>
            <a:off x="0" y="910427"/>
            <a:ext cx="8520600" cy="3956860"/>
          </a:xfrm>
          <a:prstGeom prst="rect">
            <a:avLst/>
          </a:prstGeom>
        </p:spPr>
      </p:pic>
    </p:spTree>
    <p:extLst>
      <p:ext uri="{BB962C8B-B14F-4D97-AF65-F5344CB8AC3E}">
        <p14:creationId xmlns:p14="http://schemas.microsoft.com/office/powerpoint/2010/main" val="319792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37B-0739-2100-AAE0-1DBD499CA75B}"/>
              </a:ext>
            </a:extLst>
          </p:cNvPr>
          <p:cNvSpPr>
            <a:spLocks noGrp="1"/>
          </p:cNvSpPr>
          <p:nvPr>
            <p:ph type="title"/>
          </p:nvPr>
        </p:nvSpPr>
        <p:spPr/>
        <p:txBody>
          <a:bodyPr/>
          <a:lstStyle/>
          <a:p>
            <a:r>
              <a:rPr lang="en-GB" dirty="0"/>
              <a:t>Boundary Values</a:t>
            </a:r>
          </a:p>
        </p:txBody>
      </p:sp>
      <p:sp>
        <p:nvSpPr>
          <p:cNvPr id="3" name="Content Placeholder 2">
            <a:extLst>
              <a:ext uri="{FF2B5EF4-FFF2-40B4-BE49-F238E27FC236}">
                <a16:creationId xmlns:a16="http://schemas.microsoft.com/office/drawing/2014/main" id="{82AFE0F6-587E-24D2-7269-CA0C78FAE202}"/>
              </a:ext>
            </a:extLst>
          </p:cNvPr>
          <p:cNvSpPr>
            <a:spLocks noGrp="1"/>
          </p:cNvSpPr>
          <p:nvPr>
            <p:ph idx="1"/>
          </p:nvPr>
        </p:nvSpPr>
        <p:spPr>
          <a:xfrm>
            <a:off x="311700" y="1152475"/>
            <a:ext cx="8520600" cy="2218316"/>
          </a:xfrm>
        </p:spPr>
        <p:txBody>
          <a:bodyPr/>
          <a:lstStyle/>
          <a:p>
            <a:r>
              <a:rPr lang="en-GB" sz="2000" dirty="0"/>
              <a:t>Most frequently errors occur in "edge" cases</a:t>
            </a:r>
          </a:p>
          <a:p>
            <a:pPr lvl="1">
              <a:lnSpc>
                <a:spcPct val="114999"/>
              </a:lnSpc>
            </a:pPr>
            <a:r>
              <a:rPr lang="en-GB" sz="2000" dirty="0"/>
              <a:t>Test just under boundary value</a:t>
            </a:r>
          </a:p>
          <a:p>
            <a:pPr lvl="1">
              <a:lnSpc>
                <a:spcPct val="114999"/>
              </a:lnSpc>
            </a:pPr>
            <a:r>
              <a:rPr lang="en-GB" sz="2000" dirty="0"/>
              <a:t>Test just above the boundary value</a:t>
            </a:r>
          </a:p>
          <a:p>
            <a:pPr lvl="1">
              <a:lnSpc>
                <a:spcPct val="114999"/>
              </a:lnSpc>
            </a:pPr>
            <a:r>
              <a:rPr lang="en-GB" sz="2000" dirty="0"/>
              <a:t>Test the boundary value</a:t>
            </a:r>
          </a:p>
          <a:p>
            <a:pPr>
              <a:lnSpc>
                <a:spcPct val="114999"/>
              </a:lnSpc>
            </a:pPr>
            <a:endParaRPr lang="en-GB" dirty="0"/>
          </a:p>
        </p:txBody>
      </p:sp>
    </p:spTree>
    <p:extLst>
      <p:ext uri="{BB962C8B-B14F-4D97-AF65-F5344CB8AC3E}">
        <p14:creationId xmlns:p14="http://schemas.microsoft.com/office/powerpoint/2010/main" val="293651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E0F3-FE57-0D41-80F5-FAD4ED49D1C7}"/>
              </a:ext>
            </a:extLst>
          </p:cNvPr>
          <p:cNvSpPr>
            <a:spLocks noGrp="1"/>
          </p:cNvSpPr>
          <p:nvPr>
            <p:ph type="title"/>
          </p:nvPr>
        </p:nvSpPr>
        <p:spPr/>
        <p:txBody>
          <a:bodyPr/>
          <a:lstStyle/>
          <a:p>
            <a:r>
              <a:rPr lang="en-GB"/>
              <a:t>Software Quality</a:t>
            </a:r>
          </a:p>
        </p:txBody>
      </p:sp>
    </p:spTree>
    <p:extLst>
      <p:ext uri="{BB962C8B-B14F-4D97-AF65-F5344CB8AC3E}">
        <p14:creationId xmlns:p14="http://schemas.microsoft.com/office/powerpoint/2010/main" val="790824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4627-20AD-66CD-365C-9BFE46DA7EAE}"/>
              </a:ext>
            </a:extLst>
          </p:cNvPr>
          <p:cNvSpPr>
            <a:spLocks noGrp="1"/>
          </p:cNvSpPr>
          <p:nvPr>
            <p:ph type="title"/>
          </p:nvPr>
        </p:nvSpPr>
        <p:spPr>
          <a:xfrm>
            <a:off x="311700" y="337727"/>
            <a:ext cx="8520600" cy="572700"/>
          </a:xfrm>
        </p:spPr>
        <p:txBody>
          <a:bodyPr/>
          <a:lstStyle/>
          <a:p>
            <a:r>
              <a:rPr lang="en-GB"/>
              <a:t>How do we go about using this?</a:t>
            </a:r>
          </a:p>
        </p:txBody>
      </p:sp>
      <p:sp>
        <p:nvSpPr>
          <p:cNvPr id="5" name="Rectangle 3">
            <a:extLst>
              <a:ext uri="{FF2B5EF4-FFF2-40B4-BE49-F238E27FC236}">
                <a16:creationId xmlns:a16="http://schemas.microsoft.com/office/drawing/2014/main" id="{D7390C89-7B55-4E23-DF51-AD78D3A9F912}"/>
              </a:ext>
            </a:extLst>
          </p:cNvPr>
          <p:cNvSpPr txBox="1">
            <a:spLocks noChangeArrowheads="1"/>
          </p:cNvSpPr>
          <p:nvPr/>
        </p:nvSpPr>
        <p:spPr>
          <a:xfrm>
            <a:off x="432486" y="1035988"/>
            <a:ext cx="8399813" cy="3769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1pPr>
            <a:lvl2pPr marL="914400" marR="0" lvl="1"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2pPr>
            <a:lvl3pPr marL="1371600" marR="0" lvl="2"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4pPr>
            <a:lvl5pPr marL="2286000" marR="0" lvl="4"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5pPr>
            <a:lvl6pPr marL="2743200" marR="0" lvl="5"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6pPr>
            <a:lvl7pPr marL="3200400" marR="0" lvl="6"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7pPr>
            <a:lvl8pPr marL="3657600" marR="0" lvl="7" indent="-330200" algn="l" rtl="0">
              <a:lnSpc>
                <a:spcPct val="115000"/>
              </a:lnSpc>
              <a:spcBef>
                <a:spcPts val="1600"/>
              </a:spcBef>
              <a:spcAft>
                <a:spcPts val="0"/>
              </a:spcAft>
              <a:buClr>
                <a:schemeClr val="dk2"/>
              </a:buClr>
              <a:buSzPts val="1600"/>
              <a:buFont typeface="Arial"/>
              <a:buChar char="○"/>
              <a:defRPr sz="1600" b="0" i="0" u="none" strike="noStrike" cap="none">
                <a:solidFill>
                  <a:schemeClr val="dk2"/>
                </a:solidFill>
                <a:latin typeface="Arial"/>
                <a:ea typeface="Arial"/>
                <a:cs typeface="Arial"/>
                <a:sym typeface="Arial"/>
              </a:defRPr>
            </a:lvl8pPr>
            <a:lvl9pPr marL="4114800" marR="0" lvl="8" indent="-330200" algn="l" rtl="0">
              <a:lnSpc>
                <a:spcPct val="115000"/>
              </a:lnSpc>
              <a:spcBef>
                <a:spcPts val="1600"/>
              </a:spcBef>
              <a:spcAft>
                <a:spcPts val="1600"/>
              </a:spcAft>
              <a:buClr>
                <a:schemeClr val="dk2"/>
              </a:buClr>
              <a:buSzPts val="1600"/>
              <a:buFont typeface="Arial"/>
              <a:buChar char="■"/>
              <a:defRPr sz="1600" b="0" i="0" u="none" strike="noStrike" cap="none">
                <a:solidFill>
                  <a:schemeClr val="dk2"/>
                </a:solidFill>
                <a:latin typeface="Arial"/>
                <a:ea typeface="Arial"/>
                <a:cs typeface="Arial"/>
                <a:sym typeface="Arial"/>
              </a:defRPr>
            </a:lvl9pPr>
          </a:lstStyle>
          <a:p>
            <a:r>
              <a:rPr lang="en-US" sz="2000" dirty="0">
                <a:ea typeface="ＭＳ Ｐゴシック"/>
              </a:rPr>
              <a:t>Testing applied in Java: Use JUnit</a:t>
            </a:r>
          </a:p>
          <a:p>
            <a:pPr lvl="1">
              <a:lnSpc>
                <a:spcPct val="114999"/>
              </a:lnSpc>
            </a:pPr>
            <a:r>
              <a:rPr lang="en-US" sz="2000" dirty="0">
                <a:ea typeface="ＭＳ Ｐゴシック"/>
              </a:rPr>
              <a:t> uses “Assertions” to test the code</a:t>
            </a:r>
          </a:p>
          <a:p>
            <a:pPr lvl="1">
              <a:lnSpc>
                <a:spcPct val="114999"/>
              </a:lnSpc>
            </a:pPr>
            <a:r>
              <a:rPr lang="en-US" sz="2000" dirty="0">
                <a:ea typeface="ＭＳ Ｐゴシック"/>
              </a:rPr>
              <a:t>Allow us to state what </a:t>
            </a:r>
            <a:r>
              <a:rPr lang="en-US" sz="2000" i="1" dirty="0">
                <a:ea typeface="ＭＳ Ｐゴシック"/>
              </a:rPr>
              <a:t>should</a:t>
            </a:r>
            <a:r>
              <a:rPr lang="en-US" sz="2000" dirty="0">
                <a:ea typeface="ＭＳ Ｐゴシック"/>
              </a:rPr>
              <a:t> be the case</a:t>
            </a:r>
            <a:endParaRPr lang="en-US" sz="2000" dirty="0"/>
          </a:p>
          <a:p>
            <a:pPr lvl="1">
              <a:lnSpc>
                <a:spcPct val="114999"/>
              </a:lnSpc>
            </a:pPr>
            <a:r>
              <a:rPr lang="en-US" sz="2000" dirty="0">
                <a:ea typeface="ＭＳ Ｐゴシック"/>
              </a:rPr>
              <a:t>If assertions do not hold, JUnit’s logging mechanisms reports failures</a:t>
            </a:r>
            <a:endParaRPr lang="en-US" sz="2000" dirty="0"/>
          </a:p>
          <a:p>
            <a:pPr lvl="1">
              <a:lnSpc>
                <a:spcPct val="114999"/>
              </a:lnSpc>
            </a:pPr>
            <a:r>
              <a:rPr lang="en-US" sz="2000" dirty="0">
                <a:ea typeface="ＭＳ Ｐゴシック"/>
              </a:rPr>
              <a:t>Various types of assertion are available, e.g., </a:t>
            </a:r>
            <a:r>
              <a:rPr lang="en-US" sz="2000" dirty="0" err="1">
                <a:ea typeface="ＭＳ Ｐゴシック"/>
              </a:rPr>
              <a:t>assertEquals</a:t>
            </a:r>
            <a:r>
              <a:rPr lang="en-US" sz="2000" dirty="0">
                <a:ea typeface="ＭＳ Ｐゴシック"/>
              </a:rPr>
              <a:t>( expected, actual ); </a:t>
            </a:r>
            <a:r>
              <a:rPr lang="en-US" sz="2000" dirty="0" err="1">
                <a:ea typeface="ＭＳ Ｐゴシック"/>
              </a:rPr>
              <a:t>assertTrue</a:t>
            </a:r>
            <a:r>
              <a:rPr lang="en-US" sz="2000" dirty="0">
                <a:ea typeface="ＭＳ Ｐゴシック"/>
              </a:rPr>
              <a:t>( condition ); </a:t>
            </a:r>
            <a:r>
              <a:rPr lang="en-US" sz="2000" dirty="0" err="1">
                <a:ea typeface="ＭＳ Ｐゴシック"/>
              </a:rPr>
              <a:t>assertFalse</a:t>
            </a:r>
            <a:r>
              <a:rPr lang="en-US" sz="2000" dirty="0">
                <a:ea typeface="ＭＳ Ｐゴシック"/>
              </a:rPr>
              <a:t>( condition ); </a:t>
            </a:r>
            <a:r>
              <a:rPr lang="en-US" sz="2000" dirty="0" err="1">
                <a:ea typeface="ＭＳ Ｐゴシック"/>
              </a:rPr>
              <a:t>assertThat</a:t>
            </a:r>
            <a:r>
              <a:rPr lang="en-US" sz="2000" dirty="0">
                <a:ea typeface="ＭＳ Ｐゴシック"/>
              </a:rPr>
              <a:t> ( value, </a:t>
            </a:r>
            <a:r>
              <a:rPr lang="en-US" sz="2000" dirty="0" err="1">
                <a:ea typeface="ＭＳ Ｐゴシック"/>
              </a:rPr>
              <a:t>matchingFunction</a:t>
            </a:r>
            <a:r>
              <a:rPr lang="en-US" sz="2000" dirty="0">
                <a:ea typeface="ＭＳ Ｐゴシック"/>
              </a:rPr>
              <a:t> )</a:t>
            </a:r>
            <a:endParaRPr lang="en-US" sz="2000" dirty="0"/>
          </a:p>
          <a:p>
            <a:pPr lvl="1">
              <a:lnSpc>
                <a:spcPct val="114999"/>
              </a:lnSpc>
            </a:pPr>
            <a:endParaRPr lang="en-US" dirty="0">
              <a:ea typeface="ＭＳ Ｐゴシック"/>
            </a:endParaRPr>
          </a:p>
        </p:txBody>
      </p:sp>
    </p:spTree>
    <p:extLst>
      <p:ext uri="{BB962C8B-B14F-4D97-AF65-F5344CB8AC3E}">
        <p14:creationId xmlns:p14="http://schemas.microsoft.com/office/powerpoint/2010/main" val="502257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86E2C70-AFA0-1FFA-CFE5-2B5F06F06F4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Review</a:t>
            </a:r>
          </a:p>
        </p:txBody>
      </p:sp>
      <p:sp>
        <p:nvSpPr>
          <p:cNvPr id="58370" name="Rectangle 3">
            <a:extLst>
              <a:ext uri="{FF2B5EF4-FFF2-40B4-BE49-F238E27FC236}">
                <a16:creationId xmlns:a16="http://schemas.microsoft.com/office/drawing/2014/main" id="{CCE81BED-659D-DA12-A7B8-E628C2DECC9C}"/>
              </a:ext>
            </a:extLst>
          </p:cNvPr>
          <p:cNvSpPr>
            <a:spLocks noGrp="1" noChangeArrowheads="1"/>
          </p:cNvSpPr>
          <p:nvPr>
            <p:ph type="body" idx="1"/>
          </p:nvPr>
        </p:nvSpPr>
        <p:spPr>
          <a:xfrm>
            <a:off x="549928" y="1524861"/>
            <a:ext cx="6604782" cy="3075140"/>
          </a:xfrm>
        </p:spPr>
        <p:txBody>
          <a:bodyPr/>
          <a:lstStyle/>
          <a:p>
            <a:pPr eaLnBrk="1" hangingPunct="1"/>
            <a:r>
              <a:rPr lang="en-US" sz="2000" dirty="0">
                <a:ea typeface="ＭＳ Ｐゴシック" charset="-128"/>
                <a:cs typeface="ＭＳ Ｐゴシック" charset="-128"/>
              </a:rPr>
              <a:t>What is Software Quality?</a:t>
            </a:r>
          </a:p>
          <a:p>
            <a:pPr eaLnBrk="1" hangingPunct="1"/>
            <a:r>
              <a:rPr lang="en-US" altLang="en-US" sz="2000" dirty="0">
                <a:ea typeface="ＭＳ Ｐゴシック" charset="-128"/>
              </a:rPr>
              <a:t>What are key elements and relationships for test specifications?</a:t>
            </a:r>
          </a:p>
          <a:p>
            <a:pPr eaLnBrk="1" hangingPunct="1"/>
            <a:r>
              <a:rPr lang="en-US" altLang="en-US" sz="2000" dirty="0">
                <a:ea typeface="ＭＳ Ｐゴシック" charset="-128"/>
              </a:rPr>
              <a:t>How do we carry out white-box testing?</a:t>
            </a:r>
          </a:p>
          <a:p>
            <a:pPr eaLnBrk="1" hangingPunct="1"/>
            <a:r>
              <a:rPr lang="en-US" altLang="en-US" sz="2000" dirty="0">
                <a:ea typeface="ＭＳ Ｐゴシック" charset="-128"/>
              </a:rPr>
              <a:t>How do we carry out black-box testing?</a:t>
            </a:r>
            <a:endParaRPr lang="en-US" altLang="en-US" sz="2000" dirty="0">
              <a:ea typeface="ＭＳ Ｐゴシック" panose="020B0600070205080204" pitchFamily="34" charset="-128"/>
            </a:endParaRPr>
          </a:p>
        </p:txBody>
      </p:sp>
      <p:pic>
        <p:nvPicPr>
          <p:cNvPr id="58371" name="Picture 4">
            <a:extLst>
              <a:ext uri="{FF2B5EF4-FFF2-40B4-BE49-F238E27FC236}">
                <a16:creationId xmlns:a16="http://schemas.microsoft.com/office/drawing/2014/main" id="{F90DE01A-1A75-76E0-07D3-A9165053D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710" y="1623335"/>
            <a:ext cx="1677590" cy="169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1478" y="111473"/>
            <a:ext cx="8758821" cy="1007033"/>
          </a:xfrm>
        </p:spPr>
        <p:txBody>
          <a:bodyPr/>
          <a:lstStyle/>
          <a:p>
            <a:pPr algn="ctr"/>
            <a:r>
              <a:rPr lang="en-US" dirty="0">
                <a:ea typeface="ＭＳ Ｐゴシック" charset="-128"/>
                <a:cs typeface="ＭＳ Ｐゴシック" charset="-128"/>
              </a:rPr>
              <a:t>Why is Software Quality relevant: </a:t>
            </a:r>
            <a:br>
              <a:rPr lang="en-US" dirty="0">
                <a:ea typeface="ＭＳ Ｐゴシック" charset="-128"/>
                <a:cs typeface="ＭＳ Ｐゴシック" charset="-128"/>
              </a:rPr>
            </a:br>
            <a:r>
              <a:rPr lang="en-US" dirty="0">
                <a:ea typeface="ＭＳ Ｐゴシック" charset="-128"/>
                <a:cs typeface="ＭＳ Ｐゴシック" charset="-128"/>
              </a:rPr>
              <a:t>Case of Bard (Gemini)</a:t>
            </a:r>
          </a:p>
        </p:txBody>
      </p:sp>
      <p:grpSp>
        <p:nvGrpSpPr>
          <p:cNvPr id="10" name="Group 9">
            <a:extLst>
              <a:ext uri="{FF2B5EF4-FFF2-40B4-BE49-F238E27FC236}">
                <a16:creationId xmlns:a16="http://schemas.microsoft.com/office/drawing/2014/main" id="{80FF49A0-D852-6421-4E23-802DC31F879C}"/>
              </a:ext>
            </a:extLst>
          </p:cNvPr>
          <p:cNvGrpSpPr/>
          <p:nvPr/>
        </p:nvGrpSpPr>
        <p:grpSpPr>
          <a:xfrm>
            <a:off x="281809" y="1397051"/>
            <a:ext cx="3059299" cy="3111297"/>
            <a:chOff x="408387" y="987731"/>
            <a:chExt cx="3059299" cy="3111297"/>
          </a:xfrm>
        </p:grpSpPr>
        <p:pic>
          <p:nvPicPr>
            <p:cNvPr id="5" name="Picture 4" descr="Graphical user interface, text, application, chat or text message&#10;&#10;Description automatically generated">
              <a:extLst>
                <a:ext uri="{FF2B5EF4-FFF2-40B4-BE49-F238E27FC236}">
                  <a16:creationId xmlns:a16="http://schemas.microsoft.com/office/drawing/2014/main" id="{7090E9A8-5EAA-1482-A332-5F50CB0E8635}"/>
                </a:ext>
              </a:extLst>
            </p:cNvPr>
            <p:cNvPicPr>
              <a:picLocks noChangeAspect="1"/>
            </p:cNvPicPr>
            <p:nvPr/>
          </p:nvPicPr>
          <p:blipFill>
            <a:blip r:embed="rId3"/>
            <a:stretch>
              <a:fillRect/>
            </a:stretch>
          </p:blipFill>
          <p:spPr>
            <a:xfrm>
              <a:off x="408387" y="987731"/>
              <a:ext cx="3059299" cy="2741965"/>
            </a:xfrm>
            <a:prstGeom prst="rect">
              <a:avLst/>
            </a:prstGeom>
            <a:ln>
              <a:solidFill>
                <a:schemeClr val="tx1"/>
              </a:solidFill>
            </a:ln>
          </p:spPr>
        </p:pic>
        <p:sp>
          <p:nvSpPr>
            <p:cNvPr id="9" name="TextBox 8">
              <a:extLst>
                <a:ext uri="{FF2B5EF4-FFF2-40B4-BE49-F238E27FC236}">
                  <a16:creationId xmlns:a16="http://schemas.microsoft.com/office/drawing/2014/main" id="{83A2410F-296F-9A29-2BAF-D53B15D67B1B}"/>
                </a:ext>
              </a:extLst>
            </p:cNvPr>
            <p:cNvSpPr txBox="1"/>
            <p:nvPr/>
          </p:nvSpPr>
          <p:spPr>
            <a:xfrm>
              <a:off x="689741" y="3729696"/>
              <a:ext cx="2611315" cy="369332"/>
            </a:xfrm>
            <a:prstGeom prst="rect">
              <a:avLst/>
            </a:prstGeom>
            <a:noFill/>
            <a:ln>
              <a:noFill/>
            </a:ln>
          </p:spPr>
          <p:txBody>
            <a:bodyPr wrap="square">
              <a:spAutoFit/>
            </a:bodyPr>
            <a:lstStyle/>
            <a:p>
              <a:r>
                <a:rPr lang="en-GB" sz="900">
                  <a:hlinkClick r:id="rId4"/>
                </a:rPr>
                <a:t>https://</a:t>
              </a:r>
              <a:r>
                <a:rPr lang="en-GB" sz="900" err="1">
                  <a:hlinkClick r:id="rId4"/>
                </a:rPr>
                <a:t>www.tomsguide.com</a:t>
              </a:r>
              <a:r>
                <a:rPr lang="en-GB" sz="900">
                  <a:hlinkClick r:id="rId4"/>
                </a:rPr>
                <a:t>/news/google-bard-ai-is-off-to-an-embarrassing-start</a:t>
              </a:r>
              <a:endParaRPr lang="en-GB" sz="900"/>
            </a:p>
          </p:txBody>
        </p:sp>
      </p:grpSp>
      <p:pic>
        <p:nvPicPr>
          <p:cNvPr id="19" name="Picture 18" descr="Graphical user interface, text, application, chat or text message&#10;&#10;Description automatically generated">
            <a:extLst>
              <a:ext uri="{FF2B5EF4-FFF2-40B4-BE49-F238E27FC236}">
                <a16:creationId xmlns:a16="http://schemas.microsoft.com/office/drawing/2014/main" id="{BFD1DF99-2B12-F410-9F47-4386747B9239}"/>
              </a:ext>
            </a:extLst>
          </p:cNvPr>
          <p:cNvPicPr>
            <a:picLocks noChangeAspect="1"/>
          </p:cNvPicPr>
          <p:nvPr/>
        </p:nvPicPr>
        <p:blipFill>
          <a:blip r:embed="rId5"/>
          <a:stretch>
            <a:fillRect/>
          </a:stretch>
        </p:blipFill>
        <p:spPr>
          <a:xfrm>
            <a:off x="3224720" y="1949051"/>
            <a:ext cx="2694559" cy="2796625"/>
          </a:xfrm>
          <a:prstGeom prst="rect">
            <a:avLst/>
          </a:prstGeom>
          <a:ln>
            <a:solidFill>
              <a:schemeClr val="tx1"/>
            </a:solidFill>
          </a:ln>
        </p:spPr>
      </p:pic>
      <p:grpSp>
        <p:nvGrpSpPr>
          <p:cNvPr id="26" name="Group 25">
            <a:extLst>
              <a:ext uri="{FF2B5EF4-FFF2-40B4-BE49-F238E27FC236}">
                <a16:creationId xmlns:a16="http://schemas.microsoft.com/office/drawing/2014/main" id="{9B226870-3338-79DD-9B94-385D328C972F}"/>
              </a:ext>
            </a:extLst>
          </p:cNvPr>
          <p:cNvGrpSpPr/>
          <p:nvPr/>
        </p:nvGrpSpPr>
        <p:grpSpPr>
          <a:xfrm>
            <a:off x="5802894" y="1213551"/>
            <a:ext cx="3257405" cy="3532125"/>
            <a:chOff x="5690384" y="976223"/>
            <a:chExt cx="3257405" cy="3532125"/>
          </a:xfrm>
        </p:grpSpPr>
        <p:pic>
          <p:nvPicPr>
            <p:cNvPr id="23" name="Picture 22" descr="Graphical user interface, text, application&#10;&#10;Description automatically generated">
              <a:extLst>
                <a:ext uri="{FF2B5EF4-FFF2-40B4-BE49-F238E27FC236}">
                  <a16:creationId xmlns:a16="http://schemas.microsoft.com/office/drawing/2014/main" id="{14A9262A-E599-F0C5-FCBB-E69B1CB39CC3}"/>
                </a:ext>
              </a:extLst>
            </p:cNvPr>
            <p:cNvPicPr>
              <a:picLocks noChangeAspect="1"/>
            </p:cNvPicPr>
            <p:nvPr/>
          </p:nvPicPr>
          <p:blipFill>
            <a:blip r:embed="rId6"/>
            <a:stretch>
              <a:fillRect/>
            </a:stretch>
          </p:blipFill>
          <p:spPr>
            <a:xfrm>
              <a:off x="5690384" y="976223"/>
              <a:ext cx="3171806" cy="3060399"/>
            </a:xfrm>
            <a:prstGeom prst="rect">
              <a:avLst/>
            </a:prstGeom>
            <a:ln>
              <a:solidFill>
                <a:schemeClr val="tx1"/>
              </a:solidFill>
            </a:ln>
          </p:spPr>
        </p:pic>
        <p:sp>
          <p:nvSpPr>
            <p:cNvPr id="25" name="TextBox 24">
              <a:extLst>
                <a:ext uri="{FF2B5EF4-FFF2-40B4-BE49-F238E27FC236}">
                  <a16:creationId xmlns:a16="http://schemas.microsoft.com/office/drawing/2014/main" id="{02D0D035-3A90-E8B3-05B0-4013C9AA3E04}"/>
                </a:ext>
              </a:extLst>
            </p:cNvPr>
            <p:cNvSpPr txBox="1"/>
            <p:nvPr/>
          </p:nvSpPr>
          <p:spPr>
            <a:xfrm>
              <a:off x="6070946" y="4000517"/>
              <a:ext cx="2876843" cy="507831"/>
            </a:xfrm>
            <a:prstGeom prst="rect">
              <a:avLst/>
            </a:prstGeom>
            <a:noFill/>
          </p:spPr>
          <p:txBody>
            <a:bodyPr wrap="square">
              <a:spAutoFit/>
            </a:bodyPr>
            <a:lstStyle/>
            <a:p>
              <a:r>
                <a:rPr lang="en-GB" sz="900">
                  <a:hlinkClick r:id="rId7"/>
                </a:rPr>
                <a:t>https://www.thedrum.com/news/2023/02/09/attention-marketers-google-s-100bn-bard-blunder-underscores-current-dangers-using-ai</a:t>
              </a:r>
              <a:endParaRPr lang="en-GB" sz="900"/>
            </a:p>
          </p:txBody>
        </p:sp>
      </p:grpSp>
    </p:spTree>
    <p:extLst>
      <p:ext uri="{BB962C8B-B14F-4D97-AF65-F5344CB8AC3E}">
        <p14:creationId xmlns:p14="http://schemas.microsoft.com/office/powerpoint/2010/main" val="32828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Why is Software Quality relevant?</a:t>
            </a:r>
          </a:p>
        </p:txBody>
      </p:sp>
      <p:sp>
        <p:nvSpPr>
          <p:cNvPr id="24579" name="Content Placeholder 2"/>
          <p:cNvSpPr>
            <a:spLocks noGrp="1"/>
          </p:cNvSpPr>
          <p:nvPr>
            <p:ph idx="1"/>
          </p:nvPr>
        </p:nvSpPr>
        <p:spPr>
          <a:xfrm>
            <a:off x="689548" y="1169233"/>
            <a:ext cx="7270337" cy="3402766"/>
          </a:xfrm>
        </p:spPr>
        <p:txBody>
          <a:bodyPr/>
          <a:lstStyle/>
          <a:p>
            <a:pPr>
              <a:spcAft>
                <a:spcPts val="600"/>
              </a:spcAft>
            </a:pPr>
            <a:r>
              <a:rPr lang="en-US">
                <a:ea typeface="ＭＳ Ｐゴシック" charset="-128"/>
                <a:cs typeface="ＭＳ Ｐゴシック" charset="-128"/>
              </a:rPr>
              <a:t>Reputation</a:t>
            </a:r>
          </a:p>
          <a:p>
            <a:pPr>
              <a:spcAft>
                <a:spcPts val="600"/>
              </a:spcAft>
            </a:pPr>
            <a:r>
              <a:rPr lang="en-US">
                <a:ea typeface="ＭＳ Ｐゴシック" charset="-128"/>
                <a:cs typeface="ＭＳ Ｐゴシック" charset="-128"/>
              </a:rPr>
              <a:t>Cost of Product and Maintenance</a:t>
            </a:r>
          </a:p>
          <a:p>
            <a:pPr>
              <a:spcAft>
                <a:spcPts val="600"/>
              </a:spcAft>
            </a:pPr>
            <a:r>
              <a:rPr lang="en-US">
                <a:ea typeface="ＭＳ Ｐゴシック" charset="-128"/>
                <a:cs typeface="ＭＳ Ｐゴシック" charset="-128"/>
              </a:rPr>
              <a:t>Software Certification</a:t>
            </a:r>
          </a:p>
          <a:p>
            <a:pPr>
              <a:spcAft>
                <a:spcPts val="600"/>
              </a:spcAft>
            </a:pPr>
            <a:r>
              <a:rPr lang="en-US">
                <a:ea typeface="ＭＳ Ｐゴシック" charset="-128"/>
                <a:cs typeface="ＭＳ Ｐゴシック" charset="-128"/>
              </a:rPr>
              <a:t>Organizational Certification</a:t>
            </a:r>
          </a:p>
          <a:p>
            <a:pPr>
              <a:spcAft>
                <a:spcPts val="600"/>
              </a:spcAft>
            </a:pPr>
            <a:r>
              <a:rPr lang="en-US">
                <a:ea typeface="ＭＳ Ｐゴシック" charset="-128"/>
                <a:cs typeface="ＭＳ Ｐゴシック" charset="-128"/>
              </a:rPr>
              <a:t>Legality</a:t>
            </a:r>
          </a:p>
          <a:p>
            <a:pPr>
              <a:spcAft>
                <a:spcPts val="600"/>
              </a:spcAft>
            </a:pPr>
            <a:r>
              <a:rPr lang="en-US">
                <a:ea typeface="ＭＳ Ｐゴシック" charset="-128"/>
                <a:cs typeface="ＭＳ Ｐゴシック" charset="-128"/>
              </a:rPr>
              <a:t>Moral/ethical codes of practice</a:t>
            </a:r>
          </a:p>
          <a:p>
            <a:pPr>
              <a:spcAft>
                <a:spcPts val="600"/>
              </a:spcAft>
            </a:pPr>
            <a:endParaRPr lang="en-US">
              <a:ea typeface="ＭＳ Ｐゴシック" charset="-128"/>
              <a:cs typeface="ＭＳ Ｐゴシック" charset="-128"/>
            </a:endParaRPr>
          </a:p>
        </p:txBody>
      </p:sp>
    </p:spTree>
    <p:extLst>
      <p:ext uri="{BB962C8B-B14F-4D97-AF65-F5344CB8AC3E}">
        <p14:creationId xmlns:p14="http://schemas.microsoft.com/office/powerpoint/2010/main" val="14088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8520600" cy="572700"/>
          </a:xfrm>
        </p:spPr>
        <p:txBody>
          <a:bodyPr/>
          <a:lstStyle/>
          <a:p>
            <a:r>
              <a:rPr lang="en-US">
                <a:ea typeface="ＭＳ Ｐゴシック" charset="-128"/>
                <a:cs typeface="ＭＳ Ｐゴシック" charset="-128"/>
              </a:rPr>
              <a:t>Software Quality is Multi-dimensional</a:t>
            </a:r>
          </a:p>
        </p:txBody>
      </p:sp>
      <p:sp>
        <p:nvSpPr>
          <p:cNvPr id="24579" name="Content Placeholder 2"/>
          <p:cNvSpPr>
            <a:spLocks noGrp="1"/>
          </p:cNvSpPr>
          <p:nvPr>
            <p:ph idx="1"/>
          </p:nvPr>
        </p:nvSpPr>
        <p:spPr>
          <a:xfrm>
            <a:off x="500624" y="1169233"/>
            <a:ext cx="8142752" cy="3402766"/>
          </a:xfrm>
        </p:spPr>
        <p:txBody>
          <a:bodyPr/>
          <a:lstStyle/>
          <a:p>
            <a:pPr>
              <a:spcAft>
                <a:spcPts val="600"/>
              </a:spcAft>
            </a:pPr>
            <a:r>
              <a:rPr lang="en-US" sz="2000" dirty="0">
                <a:ea typeface="ＭＳ Ｐゴシック" charset="-128"/>
                <a:cs typeface="ＭＳ Ｐゴシック" charset="-128"/>
              </a:rPr>
              <a:t>Subjective or “fitness for use”: as perceived by an individual user (e.g., aesthetics of GUI, missing functionality…)</a:t>
            </a:r>
          </a:p>
          <a:p>
            <a:pPr>
              <a:spcAft>
                <a:spcPts val="600"/>
              </a:spcAft>
            </a:pPr>
            <a:endParaRPr lang="en-US" sz="2000" dirty="0">
              <a:ea typeface="ＭＳ Ｐゴシック" charset="-128"/>
              <a:cs typeface="ＭＳ Ｐゴシック" charset="-128"/>
            </a:endParaRPr>
          </a:p>
          <a:p>
            <a:pPr>
              <a:spcAft>
                <a:spcPts val="600"/>
              </a:spcAft>
            </a:pPr>
            <a:r>
              <a:rPr lang="en-US" sz="2000" dirty="0">
                <a:ea typeface="ＭＳ Ｐゴシック" charset="-128"/>
                <a:cs typeface="ＭＳ Ｐゴシック" charset="-128"/>
              </a:rPr>
              <a:t>Objective or “conformance to requirements”: can be measured as a property of the product (e.g., detailed documentation, number of bugs, compliance with regulations …. )</a:t>
            </a:r>
          </a:p>
          <a:p>
            <a:pPr>
              <a:spcAft>
                <a:spcPts val="600"/>
              </a:spcAft>
            </a:pPr>
            <a:endParaRPr lang="en-US" sz="2000" dirty="0">
              <a:ea typeface="ＭＳ Ｐゴシック" charset="-128"/>
              <a:cs typeface="ＭＳ Ｐゴシック" charset="-128"/>
            </a:endParaRPr>
          </a:p>
          <a:p>
            <a:pPr>
              <a:spcAft>
                <a:spcPts val="600"/>
              </a:spcAft>
            </a:pPr>
            <a:r>
              <a:rPr lang="en-US" sz="2000" dirty="0">
                <a:ea typeface="ＭＳ Ｐゴシック" charset="-128"/>
                <a:cs typeface="ＭＳ Ｐゴシック" charset="-128"/>
              </a:rPr>
              <a:t>Practical: what does it mean to your team and your clients?</a:t>
            </a:r>
          </a:p>
          <a:p>
            <a:pPr>
              <a:spcAft>
                <a:spcPts val="600"/>
              </a:spcAft>
            </a:pPr>
            <a:endParaRPr lang="en-US" dirty="0">
              <a:ea typeface="ＭＳ Ｐゴシック" charset="-128"/>
              <a:cs typeface="ＭＳ Ｐゴシック" charset="-128"/>
            </a:endParaRPr>
          </a:p>
        </p:txBody>
      </p:sp>
    </p:spTree>
    <p:extLst>
      <p:ext uri="{BB962C8B-B14F-4D97-AF65-F5344CB8AC3E}">
        <p14:creationId xmlns:p14="http://schemas.microsoft.com/office/powerpoint/2010/main" val="428115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88275"/>
            <a:ext cx="2690992" cy="1787660"/>
          </a:xfrm>
        </p:spPr>
        <p:txBody>
          <a:bodyPr/>
          <a:lstStyle/>
          <a:p>
            <a:r>
              <a:rPr lang="en-US" dirty="0">
                <a:ea typeface="ＭＳ Ｐゴシック" charset="-128"/>
                <a:cs typeface="ＭＳ Ｐゴシック" charset="-128"/>
              </a:rPr>
              <a:t>Quality Models: </a:t>
            </a:r>
            <a:br>
              <a:rPr lang="en-US" dirty="0">
                <a:ea typeface="ＭＳ Ｐゴシック" charset="-128"/>
                <a:cs typeface="ＭＳ Ｐゴシック" charset="-128"/>
              </a:rPr>
            </a:br>
            <a:r>
              <a:rPr lang="en-US" dirty="0">
                <a:ea typeface="ＭＳ Ｐゴシック" charset="-128"/>
                <a:cs typeface="ＭＳ Ｐゴシック" charset="-128"/>
              </a:rPr>
              <a:t>ISO/IES25010</a:t>
            </a:r>
          </a:p>
        </p:txBody>
      </p:sp>
      <p:pic>
        <p:nvPicPr>
          <p:cNvPr id="4" name="Picture 3">
            <a:extLst>
              <a:ext uri="{FF2B5EF4-FFF2-40B4-BE49-F238E27FC236}">
                <a16:creationId xmlns:a16="http://schemas.microsoft.com/office/drawing/2014/main" id="{1BD19D99-26CD-A313-13EC-1AA70C7FC487}"/>
              </a:ext>
            </a:extLst>
          </p:cNvPr>
          <p:cNvPicPr>
            <a:picLocks noChangeAspect="1"/>
          </p:cNvPicPr>
          <p:nvPr/>
        </p:nvPicPr>
        <p:blipFill>
          <a:blip r:embed="rId3"/>
          <a:stretch>
            <a:fillRect/>
          </a:stretch>
        </p:blipFill>
        <p:spPr>
          <a:xfrm>
            <a:off x="3278626" y="446183"/>
            <a:ext cx="5011603" cy="4251133"/>
          </a:xfrm>
          <a:prstGeom prst="rect">
            <a:avLst/>
          </a:prstGeom>
        </p:spPr>
      </p:pic>
    </p:spTree>
    <p:extLst>
      <p:ext uri="{BB962C8B-B14F-4D97-AF65-F5344CB8AC3E}">
        <p14:creationId xmlns:p14="http://schemas.microsoft.com/office/powerpoint/2010/main" val="97896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11700" y="239038"/>
            <a:ext cx="8520600" cy="572700"/>
          </a:xfrm>
        </p:spPr>
        <p:txBody>
          <a:bodyPr/>
          <a:lstStyle/>
          <a:p>
            <a:r>
              <a:rPr lang="en-US">
                <a:ea typeface="ＭＳ Ｐゴシック"/>
                <a:cs typeface="ＭＳ Ｐゴシック" charset="-128"/>
              </a:rPr>
              <a:t>Steps Towards Software Quality:</a:t>
            </a:r>
          </a:p>
        </p:txBody>
      </p:sp>
      <p:sp>
        <p:nvSpPr>
          <p:cNvPr id="24579" name="Content Placeholder 2"/>
          <p:cNvSpPr>
            <a:spLocks noGrp="1"/>
          </p:cNvSpPr>
          <p:nvPr>
            <p:ph idx="1"/>
          </p:nvPr>
        </p:nvSpPr>
        <p:spPr>
          <a:xfrm>
            <a:off x="548640" y="811738"/>
            <a:ext cx="7488617" cy="3826412"/>
          </a:xfrm>
        </p:spPr>
        <p:txBody>
          <a:bodyPr/>
          <a:lstStyle/>
          <a:p>
            <a:pPr marL="0">
              <a:lnSpc>
                <a:spcPct val="100000"/>
              </a:lnSpc>
              <a:spcAft>
                <a:spcPts val="600"/>
              </a:spcAft>
            </a:pPr>
            <a:r>
              <a:rPr lang="en-US">
                <a:ea typeface="ＭＳ Ｐゴシック" charset="-128"/>
                <a:cs typeface="ＭＳ Ｐゴシック" charset="-128"/>
              </a:rPr>
              <a:t>Use a standard development process</a:t>
            </a:r>
          </a:p>
          <a:p>
            <a:pPr marL="0">
              <a:lnSpc>
                <a:spcPct val="100000"/>
              </a:lnSpc>
              <a:spcAft>
                <a:spcPts val="600"/>
              </a:spcAft>
            </a:pPr>
            <a:r>
              <a:rPr lang="en-US">
                <a:ea typeface="ＭＳ Ｐゴシック" charset="-128"/>
                <a:cs typeface="ＭＳ Ｐゴシック" charset="-128"/>
              </a:rPr>
              <a:t>Use a coding standard</a:t>
            </a:r>
          </a:p>
          <a:p>
            <a:pPr marL="914400" lvl="3">
              <a:lnSpc>
                <a:spcPct val="100000"/>
              </a:lnSpc>
              <a:spcBef>
                <a:spcPts val="0"/>
              </a:spcBef>
              <a:spcAft>
                <a:spcPts val="600"/>
              </a:spcAft>
            </a:pPr>
            <a:r>
              <a:rPr lang="en-US">
                <a:ea typeface="ＭＳ Ｐゴシック" charset="-128"/>
                <a:cs typeface="ＭＳ Ｐゴシック" charset="-128"/>
              </a:rPr>
              <a:t>Compliance with industry standards (e.g., ISO, Safety, etc.)</a:t>
            </a:r>
          </a:p>
          <a:p>
            <a:pPr marL="914400" lvl="3">
              <a:lnSpc>
                <a:spcPct val="100000"/>
              </a:lnSpc>
              <a:spcBef>
                <a:spcPts val="0"/>
              </a:spcBef>
              <a:spcAft>
                <a:spcPts val="600"/>
              </a:spcAft>
            </a:pPr>
            <a:r>
              <a:rPr lang="en-US">
                <a:ea typeface="ＭＳ Ｐゴシック" charset="-128"/>
                <a:cs typeface="ＭＳ Ｐゴシック" charset="-128"/>
              </a:rPr>
              <a:t>Consistent code quality </a:t>
            </a:r>
          </a:p>
          <a:p>
            <a:pPr marL="914400" lvl="3">
              <a:lnSpc>
                <a:spcPct val="100000"/>
              </a:lnSpc>
              <a:spcBef>
                <a:spcPts val="0"/>
              </a:spcBef>
              <a:spcAft>
                <a:spcPts val="600"/>
              </a:spcAft>
            </a:pPr>
            <a:r>
              <a:rPr lang="en-US">
                <a:ea typeface="ＭＳ Ｐゴシック" charset="-128"/>
                <a:cs typeface="ＭＳ Ｐゴシック" charset="-128"/>
              </a:rPr>
              <a:t>Secure from start</a:t>
            </a:r>
          </a:p>
          <a:p>
            <a:pPr marL="914400" lvl="3">
              <a:lnSpc>
                <a:spcPct val="100000"/>
              </a:lnSpc>
              <a:spcBef>
                <a:spcPts val="0"/>
              </a:spcBef>
              <a:spcAft>
                <a:spcPts val="600"/>
              </a:spcAft>
            </a:pPr>
            <a:r>
              <a:rPr lang="en-US">
                <a:ea typeface="ＭＳ Ｐゴシック" charset="-128"/>
                <a:cs typeface="ＭＳ Ｐゴシック" charset="-128"/>
              </a:rPr>
              <a:t>Reduce development costs and accelerate time to market</a:t>
            </a:r>
          </a:p>
          <a:p>
            <a:pPr marL="0" lvl="1">
              <a:lnSpc>
                <a:spcPct val="100000"/>
              </a:lnSpc>
              <a:spcBef>
                <a:spcPts val="0"/>
              </a:spcBef>
              <a:spcAft>
                <a:spcPts val="600"/>
              </a:spcAft>
            </a:pPr>
            <a:r>
              <a:rPr lang="en-US">
                <a:ea typeface="ＭＳ Ｐゴシック" charset="-128"/>
                <a:cs typeface="ＭＳ Ｐゴシック" charset="-128"/>
              </a:rPr>
              <a:t>Define and monitor metrics (defect metrics and complexity metrics) </a:t>
            </a:r>
          </a:p>
          <a:p>
            <a:pPr marL="914400" lvl="3">
              <a:lnSpc>
                <a:spcPct val="100000"/>
              </a:lnSpc>
              <a:spcBef>
                <a:spcPts val="0"/>
              </a:spcBef>
              <a:spcAft>
                <a:spcPts val="600"/>
              </a:spcAft>
            </a:pPr>
            <a:r>
              <a:rPr lang="en-US">
                <a:ea typeface="ＭＳ Ｐゴシック" charset="-128"/>
                <a:cs typeface="ＭＳ Ｐゴシック" charset="-128"/>
              </a:rPr>
              <a:t>High complexity leads to higher number of defects</a:t>
            </a:r>
          </a:p>
          <a:p>
            <a:pPr marL="0" lvl="1">
              <a:lnSpc>
                <a:spcPct val="100000"/>
              </a:lnSpc>
              <a:spcBef>
                <a:spcPts val="0"/>
              </a:spcBef>
              <a:spcAft>
                <a:spcPts val="600"/>
              </a:spcAft>
            </a:pPr>
            <a:r>
              <a:rPr lang="en-US">
                <a:ea typeface="ＭＳ Ｐゴシック" charset="-128"/>
                <a:cs typeface="ＭＳ Ｐゴシック" charset="-128"/>
              </a:rPr>
              <a:t>Identify and remove defects</a:t>
            </a:r>
          </a:p>
          <a:p>
            <a:pPr marL="914400" lvl="3">
              <a:lnSpc>
                <a:spcPct val="100000"/>
              </a:lnSpc>
              <a:spcBef>
                <a:spcPts val="0"/>
              </a:spcBef>
              <a:spcAft>
                <a:spcPts val="600"/>
              </a:spcAft>
            </a:pPr>
            <a:r>
              <a:rPr lang="en-US">
                <a:ea typeface="ＭＳ Ｐゴシック" charset="-128"/>
                <a:cs typeface="ＭＳ Ｐゴシック" charset="-128"/>
              </a:rPr>
              <a:t>Conduct manual reviews</a:t>
            </a:r>
          </a:p>
          <a:p>
            <a:pPr marL="914400" lvl="3">
              <a:lnSpc>
                <a:spcPct val="100000"/>
              </a:lnSpc>
              <a:spcBef>
                <a:spcPts val="0"/>
              </a:spcBef>
              <a:spcAft>
                <a:spcPts val="600"/>
              </a:spcAft>
            </a:pPr>
            <a:r>
              <a:rPr lang="en-US">
                <a:ea typeface="ＭＳ Ｐゴシック" charset="-128"/>
                <a:cs typeface="ＭＳ Ｐゴシック" charset="-128"/>
              </a:rPr>
              <a:t>Use Testing </a:t>
            </a:r>
          </a:p>
          <a:p>
            <a:pPr marL="0" lvl="1">
              <a:lnSpc>
                <a:spcPct val="100000"/>
              </a:lnSpc>
              <a:spcBef>
                <a:spcPts val="0"/>
              </a:spcBef>
              <a:spcAft>
                <a:spcPts val="600"/>
              </a:spcAft>
            </a:pPr>
            <a:endParaRPr lang="en-US">
              <a:ea typeface="ＭＳ Ｐゴシック" charset="-128"/>
              <a:cs typeface="ＭＳ Ｐゴシック" charset="-128"/>
            </a:endParaRPr>
          </a:p>
          <a:p>
            <a:pPr marL="914400" lvl="3">
              <a:lnSpc>
                <a:spcPct val="100000"/>
              </a:lnSpc>
              <a:spcBef>
                <a:spcPts val="0"/>
              </a:spcBef>
              <a:spcAft>
                <a:spcPts val="600"/>
              </a:spcAft>
            </a:pPr>
            <a:endParaRPr lang="en-US">
              <a:ea typeface="ＭＳ Ｐゴシック" charset="-128"/>
              <a:cs typeface="ＭＳ Ｐゴシック" charset="-128"/>
            </a:endParaRPr>
          </a:p>
          <a:p>
            <a:pPr marL="584200" lvl="3" indent="0">
              <a:lnSpc>
                <a:spcPct val="100000"/>
              </a:lnSpc>
              <a:spcBef>
                <a:spcPts val="0"/>
              </a:spcBef>
              <a:spcAft>
                <a:spcPts val="600"/>
              </a:spcAft>
              <a:buNone/>
            </a:pPr>
            <a:endParaRPr lang="en-US">
              <a:ea typeface="ＭＳ Ｐゴシック" charset="-128"/>
              <a:cs typeface="ＭＳ Ｐゴシック" charset="-128"/>
            </a:endParaRPr>
          </a:p>
          <a:p>
            <a:pPr lvl="1">
              <a:spcAft>
                <a:spcPts val="600"/>
              </a:spcAft>
            </a:pP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a:p>
            <a:pPr>
              <a:spcAft>
                <a:spcPts val="600"/>
              </a:spcAft>
            </a:pPr>
            <a:endParaRPr lang="en-US">
              <a:ea typeface="ＭＳ Ｐゴシック" charset="-128"/>
              <a:cs typeface="ＭＳ Ｐゴシック" charset="-128"/>
            </a:endParaRPr>
          </a:p>
        </p:txBody>
      </p:sp>
    </p:spTree>
    <p:extLst>
      <p:ext uri="{BB962C8B-B14F-4D97-AF65-F5344CB8AC3E}">
        <p14:creationId xmlns:p14="http://schemas.microsoft.com/office/powerpoint/2010/main" val="85701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3220F7-631A-41F7-5F16-EEEA2DE2A887}"/>
              </a:ext>
            </a:extLst>
          </p:cNvPr>
          <p:cNvSpPr>
            <a:spLocks noGrp="1"/>
          </p:cNvSpPr>
          <p:nvPr>
            <p:ph type="ctrTitle"/>
          </p:nvPr>
        </p:nvSpPr>
        <p:spPr>
          <a:xfrm>
            <a:off x="90983" y="918364"/>
            <a:ext cx="8520600" cy="2052600"/>
          </a:xfrm>
        </p:spPr>
        <p:txBody>
          <a:bodyPr/>
          <a:lstStyle/>
          <a:p>
            <a:r>
              <a:rPr lang="en-GB" sz="2800"/>
              <a:t>Testing</a:t>
            </a:r>
          </a:p>
        </p:txBody>
      </p:sp>
      <p:sp>
        <p:nvSpPr>
          <p:cNvPr id="4" name="TextBox 3">
            <a:extLst>
              <a:ext uri="{FF2B5EF4-FFF2-40B4-BE49-F238E27FC236}">
                <a16:creationId xmlns:a16="http://schemas.microsoft.com/office/drawing/2014/main" id="{62D619DE-0F01-71E7-C2BF-BA48DC8BF71D}"/>
              </a:ext>
            </a:extLst>
          </p:cNvPr>
          <p:cNvSpPr txBox="1"/>
          <p:nvPr/>
        </p:nvSpPr>
        <p:spPr>
          <a:xfrm>
            <a:off x="330134" y="4503820"/>
            <a:ext cx="8281449" cy="307777"/>
          </a:xfrm>
          <a:prstGeom prst="rect">
            <a:avLst/>
          </a:prstGeom>
          <a:noFill/>
        </p:spPr>
        <p:txBody>
          <a:bodyPr wrap="square">
            <a:spAutoFit/>
          </a:bodyPr>
          <a:lstStyle/>
          <a:p>
            <a:r>
              <a:rPr lang="en-GB" sz="1400">
                <a:effectLst/>
                <a:latin typeface="NimbusRomNo9L"/>
              </a:rPr>
              <a:t>Mauro </a:t>
            </a:r>
            <a:r>
              <a:rPr lang="en-GB" sz="1400" err="1">
                <a:effectLst/>
                <a:latin typeface="NimbusRomNo9L"/>
              </a:rPr>
              <a:t>Pezze</a:t>
            </a:r>
            <a:r>
              <a:rPr lang="en-GB" sz="1400">
                <a:effectLst/>
                <a:latin typeface="NimbusRomNo9L"/>
              </a:rPr>
              <a:t> and Michal Young. </a:t>
            </a:r>
            <a:r>
              <a:rPr lang="en-GB" sz="1400" i="1">
                <a:effectLst/>
                <a:latin typeface="NimbusRomNo9L"/>
              </a:rPr>
              <a:t>Software testing and analysis - process, principles and techniques</a:t>
            </a:r>
            <a:r>
              <a:rPr lang="en-GB" sz="1400">
                <a:effectLst/>
                <a:latin typeface="NimbusRomNo9L"/>
              </a:rPr>
              <a:t>. Wiley, 2007. </a:t>
            </a:r>
            <a:endParaRPr lang="en-GB">
              <a:effectLst/>
            </a:endParaRPr>
          </a:p>
        </p:txBody>
      </p:sp>
    </p:spTree>
    <p:extLst>
      <p:ext uri="{BB962C8B-B14F-4D97-AF65-F5344CB8AC3E}">
        <p14:creationId xmlns:p14="http://schemas.microsoft.com/office/powerpoint/2010/main" val="20679201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92A8A8F031AD4A909BA7A7C456847C" ma:contentTypeVersion="9" ma:contentTypeDescription="Create a new document." ma:contentTypeScope="" ma:versionID="9cda5629cde2cf506a6c77d84ded180d">
  <xsd:schema xmlns:xsd="http://www.w3.org/2001/XMLSchema" xmlns:xs="http://www.w3.org/2001/XMLSchema" xmlns:p="http://schemas.microsoft.com/office/2006/metadata/properties" xmlns:ns2="0c9eb513-a068-4d7d-8530-8babfedca41b" xmlns:ns3="332fd225-6e1e-488d-8520-fb24800b4da7" targetNamespace="http://schemas.microsoft.com/office/2006/metadata/properties" ma:root="true" ma:fieldsID="60adf5de74e1dcfe89edf08fce01ff33" ns2:_="" ns3:_="">
    <xsd:import namespace="0c9eb513-a068-4d7d-8530-8babfedca41b"/>
    <xsd:import namespace="332fd225-6e1e-488d-8520-fb24800b4d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eb513-a068-4d7d-8530-8babfedca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2fd225-6e1e-488d-8520-fb24800b4da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2A1253-7223-4C47-A6EA-5469F68DEBE9}">
  <ds:schemaRefs>
    <ds:schemaRef ds:uri="7cf61fb2-a93a-47db-b85f-2afaef255c9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B137ABC-4E0A-4049-8FE5-8E610A0912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eb513-a068-4d7d-8530-8babfedca41b"/>
    <ds:schemaRef ds:uri="332fd225-6e1e-488d-8520-fb24800b4d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4FBF9-7D3B-41C5-AE94-3EC6D8FB42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182</TotalTime>
  <Words>2964</Words>
  <Application>Microsoft Office PowerPoint</Application>
  <PresentationFormat>全屏显示(16:9)</PresentationFormat>
  <Paragraphs>274</Paragraphs>
  <Slides>31</Slides>
  <Notes>26</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Simple Light</vt:lpstr>
      <vt:lpstr>Software Quality</vt:lpstr>
      <vt:lpstr>Overview</vt:lpstr>
      <vt:lpstr>Software Quality</vt:lpstr>
      <vt:lpstr>Why is Software Quality relevant:  Case of Bard (Gemini)</vt:lpstr>
      <vt:lpstr>Why is Software Quality relevant?</vt:lpstr>
      <vt:lpstr>Software Quality is Multi-dimensional</vt:lpstr>
      <vt:lpstr>Quality Models:  ISO/IES25010</vt:lpstr>
      <vt:lpstr>Steps Towards Software Quality:</vt:lpstr>
      <vt:lpstr>Testing</vt:lpstr>
      <vt:lpstr>Testing process: key elements and relationships</vt:lpstr>
      <vt:lpstr>Testing: White Box</vt:lpstr>
      <vt:lpstr>White Box Testing</vt:lpstr>
      <vt:lpstr>White Box Testing</vt:lpstr>
      <vt:lpstr>White-Box Testing</vt:lpstr>
      <vt:lpstr>Statement Coverage</vt:lpstr>
      <vt:lpstr>Branch Coverage</vt:lpstr>
      <vt:lpstr>Testing: Black Box</vt:lpstr>
      <vt:lpstr>Black Box Testing</vt:lpstr>
      <vt:lpstr>Testing Challenges</vt:lpstr>
      <vt:lpstr>Equivalence Partitioning (EP) Method</vt:lpstr>
      <vt:lpstr>Example – Generate Grading Component</vt:lpstr>
      <vt:lpstr>EP – 1. Decompose into Functional Units</vt:lpstr>
      <vt:lpstr>EP – 2. Identify Inputs and Outputs</vt:lpstr>
      <vt:lpstr>EP – 3.a Identify Categories </vt:lpstr>
      <vt:lpstr>EP: 3.b Define “Partitions” - value categories   </vt:lpstr>
      <vt:lpstr>EP – 3. c Identify Constraints between Categories</vt:lpstr>
      <vt:lpstr>EP – 3. d Write Test Specifications</vt:lpstr>
      <vt:lpstr>Example: Inputs and Expected Outputs</vt:lpstr>
      <vt:lpstr>Boundary Values</vt:lpstr>
      <vt:lpstr>How do we go about using this?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Ruzanna Chitchyan</cp:lastModifiedBy>
  <cp:revision>99</cp:revision>
  <dcterms:modified xsi:type="dcterms:W3CDTF">2024-04-21T10:33:42Z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0x0101001C92A8A8F031AD4A909BA7A7C456847C</vt:lpwstr>
  </property>
  <property fmtid="{D5CDD505-2E9C-101B-9397-08002B2CF9AE}" pid="3" name="MediaServiceImageTags">
    <vt:lpwstr/>
  </property>
  <property fmtid="{D5CDD505-2E9C-101B-9397-08002B2CF9AE}" pid="4" name="Order">
    <vt:r8>10500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