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37"/>
  </p:notesMasterIdLst>
  <p:sldIdLst>
    <p:sldId id="281" r:id="rId5"/>
    <p:sldId id="261" r:id="rId6"/>
    <p:sldId id="283" r:id="rId7"/>
    <p:sldId id="262" r:id="rId8"/>
    <p:sldId id="284" r:id="rId9"/>
    <p:sldId id="286" r:id="rId10"/>
    <p:sldId id="287" r:id="rId11"/>
    <p:sldId id="285" r:id="rId12"/>
    <p:sldId id="288" r:id="rId13"/>
    <p:sldId id="289" r:id="rId14"/>
    <p:sldId id="290" r:id="rId15"/>
    <p:sldId id="294" r:id="rId16"/>
    <p:sldId id="296" r:id="rId17"/>
    <p:sldId id="293" r:id="rId18"/>
    <p:sldId id="295" r:id="rId19"/>
    <p:sldId id="291" r:id="rId20"/>
    <p:sldId id="297" r:id="rId21"/>
    <p:sldId id="298" r:id="rId22"/>
    <p:sldId id="299" r:id="rId23"/>
    <p:sldId id="300" r:id="rId24"/>
    <p:sldId id="301" r:id="rId25"/>
    <p:sldId id="303" r:id="rId26"/>
    <p:sldId id="302" r:id="rId27"/>
    <p:sldId id="304" r:id="rId28"/>
    <p:sldId id="305" r:id="rId29"/>
    <p:sldId id="306" r:id="rId30"/>
    <p:sldId id="307" r:id="rId31"/>
    <p:sldId id="308" r:id="rId32"/>
    <p:sldId id="309" r:id="rId33"/>
    <p:sldId id="310" r:id="rId34"/>
    <p:sldId id="258" r:id="rId35"/>
    <p:sldId id="263"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685" autoAdjust="0"/>
    <p:restoredTop sz="94686"/>
  </p:normalViewPr>
  <p:slideViewPr>
    <p:cSldViewPr snapToGrid="0">
      <p:cViewPr varScale="1">
        <p:scale>
          <a:sx n="82" d="100"/>
          <a:sy n="82" d="100"/>
        </p:scale>
        <p:origin x="40" y="2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221cf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221cf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98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71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153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28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289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64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594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364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2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014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320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76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194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381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528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06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024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78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221cf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221cf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74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97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6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96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3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16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38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Clr>
                <a:srgbClr val="6AA84F"/>
              </a:buClr>
              <a:buSzPts val="2800"/>
              <a:buNone/>
              <a:defRPr>
                <a:solidFill>
                  <a:srgbClr val="6AA84F"/>
                </a:solidFill>
              </a:defRPr>
            </a:lvl2pPr>
            <a:lvl3pPr lvl="2">
              <a:spcBef>
                <a:spcPts val="0"/>
              </a:spcBef>
              <a:spcAft>
                <a:spcPts val="0"/>
              </a:spcAft>
              <a:buClr>
                <a:srgbClr val="6AA84F"/>
              </a:buClr>
              <a:buSzPts val="2800"/>
              <a:buNone/>
              <a:defRPr>
                <a:solidFill>
                  <a:srgbClr val="6AA84F"/>
                </a:solidFill>
              </a:defRPr>
            </a:lvl3pPr>
            <a:lvl4pPr lvl="3">
              <a:spcBef>
                <a:spcPts val="0"/>
              </a:spcBef>
              <a:spcAft>
                <a:spcPts val="0"/>
              </a:spcAft>
              <a:buClr>
                <a:srgbClr val="6AA84F"/>
              </a:buClr>
              <a:buSzPts val="2800"/>
              <a:buNone/>
              <a:defRPr>
                <a:solidFill>
                  <a:srgbClr val="6AA84F"/>
                </a:solidFill>
              </a:defRPr>
            </a:lvl4pPr>
            <a:lvl5pPr lvl="4">
              <a:spcBef>
                <a:spcPts val="0"/>
              </a:spcBef>
              <a:spcAft>
                <a:spcPts val="0"/>
              </a:spcAft>
              <a:buClr>
                <a:srgbClr val="6AA84F"/>
              </a:buClr>
              <a:buSzPts val="2800"/>
              <a:buNone/>
              <a:defRPr>
                <a:solidFill>
                  <a:srgbClr val="6AA84F"/>
                </a:solidFill>
              </a:defRPr>
            </a:lvl5pPr>
            <a:lvl6pPr lvl="5">
              <a:spcBef>
                <a:spcPts val="0"/>
              </a:spcBef>
              <a:spcAft>
                <a:spcPts val="0"/>
              </a:spcAft>
              <a:buClr>
                <a:srgbClr val="6AA84F"/>
              </a:buClr>
              <a:buSzPts val="2800"/>
              <a:buNone/>
              <a:defRPr>
                <a:solidFill>
                  <a:srgbClr val="6AA84F"/>
                </a:solidFill>
              </a:defRPr>
            </a:lvl6pPr>
            <a:lvl7pPr lvl="6">
              <a:spcBef>
                <a:spcPts val="0"/>
              </a:spcBef>
              <a:spcAft>
                <a:spcPts val="0"/>
              </a:spcAft>
              <a:buClr>
                <a:srgbClr val="6AA84F"/>
              </a:buClr>
              <a:buSzPts val="2800"/>
              <a:buNone/>
              <a:defRPr>
                <a:solidFill>
                  <a:srgbClr val="6AA84F"/>
                </a:solidFill>
              </a:defRPr>
            </a:lvl7pPr>
            <a:lvl8pPr lvl="7">
              <a:spcBef>
                <a:spcPts val="0"/>
              </a:spcBef>
              <a:spcAft>
                <a:spcPts val="0"/>
              </a:spcAft>
              <a:buClr>
                <a:srgbClr val="6AA84F"/>
              </a:buClr>
              <a:buSzPts val="2800"/>
              <a:buNone/>
              <a:defRPr>
                <a:solidFill>
                  <a:srgbClr val="6AA84F"/>
                </a:solidFill>
              </a:defRPr>
            </a:lvl8pPr>
            <a:lvl9pPr lvl="8">
              <a:spcBef>
                <a:spcPts val="0"/>
              </a:spcBef>
              <a:spcAft>
                <a:spcPts val="0"/>
              </a:spcAft>
              <a:buClr>
                <a:srgbClr val="6AA84F"/>
              </a:buClr>
              <a:buSzPts val="2800"/>
              <a:buNone/>
              <a:defRPr>
                <a:solidFill>
                  <a:srgbClr val="6AA84F"/>
                </a:solidFill>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6AA84F"/>
              </a:buClr>
              <a:buSzPts val="2400"/>
              <a:buNone/>
              <a:defRPr sz="2400">
                <a:solidFill>
                  <a:srgbClr val="6AA84F"/>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42603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r>
              <a:rPr lang="en-US"/>
              <a:t>Click to edit Master title style</a:t>
            </a:r>
            <a:endParaRPr/>
          </a:p>
        </p:txBody>
      </p:sp>
      <p:sp>
        <p:nvSpPr>
          <p:cNvPr id="59" name="Google Shape;59;p14"/>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pPr lvl="0"/>
            <a:r>
              <a:rPr lang="en-US"/>
              <a:t>Click to edit Master text styles</a:t>
            </a: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1100"/>
            </a:lvl1pPr>
            <a:lvl2pPr marL="0" lvl="1" indent="0" algn="r">
              <a:spcBef>
                <a:spcPts val="0"/>
              </a:spcBef>
              <a:buNone/>
              <a:defRPr sz="1100"/>
            </a:lvl2pPr>
            <a:lvl3pPr marL="0" lvl="2" indent="0" algn="r">
              <a:spcBef>
                <a:spcPts val="0"/>
              </a:spcBef>
              <a:buNone/>
              <a:defRPr sz="1100"/>
            </a:lvl3pPr>
            <a:lvl4pPr marL="0" lvl="3" indent="0" algn="r">
              <a:spcBef>
                <a:spcPts val="0"/>
              </a:spcBef>
              <a:buNone/>
              <a:defRPr sz="1100"/>
            </a:lvl4pPr>
            <a:lvl5pPr marL="0" lvl="4" indent="0" algn="r">
              <a:spcBef>
                <a:spcPts val="0"/>
              </a:spcBef>
              <a:buNone/>
              <a:defRPr sz="1100"/>
            </a:lvl5pPr>
            <a:lvl6pPr marL="0" lvl="5" indent="0" algn="r">
              <a:spcBef>
                <a:spcPts val="0"/>
              </a:spcBef>
              <a:buNone/>
              <a:defRPr sz="1100"/>
            </a:lvl6pPr>
            <a:lvl7pPr marL="0" lvl="6" indent="0" algn="r">
              <a:spcBef>
                <a:spcPts val="0"/>
              </a:spcBef>
              <a:buNone/>
              <a:defRPr sz="1100"/>
            </a:lvl7pPr>
            <a:lvl8pPr marL="0" lvl="7" indent="0" algn="r">
              <a:spcBef>
                <a:spcPts val="0"/>
              </a:spcBef>
              <a:buNone/>
              <a:defRPr sz="1100"/>
            </a:lvl8pPr>
            <a:lvl9pPr marL="0" lvl="8" indent="0" algn="r">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60"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statology.org/wilcoxon-signed-rank-test-calculator/"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statology.org/mann-whitney-u-test/"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228593520_SUS_A_quick_and_dirty_usability_scale"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hyperlink" Target="https://www.statology.org/wilcoxon-signed-rank-tes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humansystems.arc.nasa.gov/groups/TLX/index.php"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8393EBCE-468E-4C0B-AAED-25A4E2305D8F}"/>
              </a:ext>
            </a:extLst>
          </p:cNvPr>
          <p:cNvSpPr>
            <a:spLocks noGrp="1"/>
          </p:cNvSpPr>
          <p:nvPr>
            <p:ph type="ctrTitle"/>
          </p:nvPr>
        </p:nvSpPr>
        <p:spPr>
          <a:xfrm>
            <a:off x="2000250" y="1014297"/>
            <a:ext cx="5143500" cy="2575570"/>
          </a:xfrm>
        </p:spPr>
        <p:txBody>
          <a:bodyPr/>
          <a:lstStyle/>
          <a:p>
            <a:br>
              <a:rPr lang="en-US" dirty="0"/>
            </a:br>
            <a:br>
              <a:rPr lang="en-US" dirty="0"/>
            </a:br>
            <a:r>
              <a:rPr lang="en-US" dirty="0"/>
              <a:t>HCI Evaluation Part Two</a:t>
            </a:r>
            <a:br>
              <a:rPr lang="en-US" dirty="0"/>
            </a:br>
            <a:endParaRPr lang="en-US" dirty="0"/>
          </a:p>
        </p:txBody>
      </p:sp>
      <p:sp>
        <p:nvSpPr>
          <p:cNvPr id="11" name="Subtitle 2">
            <a:extLst>
              <a:ext uri="{FF2B5EF4-FFF2-40B4-BE49-F238E27FC236}">
                <a16:creationId xmlns:a16="http://schemas.microsoft.com/office/drawing/2014/main" id="{96A587C2-DF50-4D75-969B-A7C02DD2F20A}"/>
              </a:ext>
            </a:extLst>
          </p:cNvPr>
          <p:cNvSpPr>
            <a:spLocks noGrp="1"/>
          </p:cNvSpPr>
          <p:nvPr>
            <p:ph type="subTitle" idx="1"/>
          </p:nvPr>
        </p:nvSpPr>
        <p:spPr>
          <a:xfrm>
            <a:off x="2000250" y="2701528"/>
            <a:ext cx="5143500" cy="1241822"/>
          </a:xfrm>
        </p:spPr>
        <p:txBody>
          <a:bodyPr>
            <a:normAutofit/>
          </a:bodyPr>
          <a:lstStyle/>
          <a:p>
            <a:endParaRPr lang="en-US" sz="1800" dirty="0"/>
          </a:p>
          <a:p>
            <a:r>
              <a:rPr lang="en-US" sz="1800" dirty="0"/>
              <a:t>Dr Jon Bird</a:t>
            </a:r>
          </a:p>
          <a:p>
            <a:r>
              <a:rPr lang="en-US" sz="1800" dirty="0"/>
              <a:t>jon.bird@bristol.ac.uk</a:t>
            </a:r>
          </a:p>
        </p:txBody>
      </p:sp>
      <p:sp>
        <p:nvSpPr>
          <p:cNvPr id="2" name="TextBox 1">
            <a:extLst>
              <a:ext uri="{FF2B5EF4-FFF2-40B4-BE49-F238E27FC236}">
                <a16:creationId xmlns:a16="http://schemas.microsoft.com/office/drawing/2014/main" id="{A7926427-D278-80CE-1030-CDBD2327108B}"/>
              </a:ext>
            </a:extLst>
          </p:cNvPr>
          <p:cNvSpPr txBox="1"/>
          <p:nvPr/>
        </p:nvSpPr>
        <p:spPr>
          <a:xfrm>
            <a:off x="0" y="3766609"/>
            <a:ext cx="9144000" cy="738664"/>
          </a:xfrm>
          <a:prstGeom prst="rect">
            <a:avLst/>
          </a:prstGeom>
          <a:noFill/>
        </p:spPr>
        <p:txBody>
          <a:bodyPr wrap="square" rtlCol="0">
            <a:spAutoFit/>
          </a:bodyPr>
          <a:lstStyle/>
          <a:p>
            <a:pPr algn="ctr"/>
            <a:r>
              <a:rPr lang="en-GB" sz="1400" dirty="0"/>
              <a:t>Thanks to </a:t>
            </a:r>
            <a:r>
              <a:rPr lang="en-US" sz="1400" dirty="0"/>
              <a:t>Stuart Gray, Pete Bennett, Simon Lock, Thomas Bale, Harry Field </a:t>
            </a:r>
            <a:r>
              <a:rPr lang="en-GB" sz="1400" dirty="0"/>
              <a:t>who developed some of these slides</a:t>
            </a:r>
          </a:p>
          <a:p>
            <a:pPr algn="ctr"/>
            <a:endParaRPr lang="en-GB" dirty="0"/>
          </a:p>
          <a:p>
            <a:pPr algn="ctr"/>
            <a:r>
              <a:rPr lang="en-GB" dirty="0"/>
              <a:t>Images are royalty free from www.pexels.com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6</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pic>
        <p:nvPicPr>
          <p:cNvPr id="3" name="Picture 2" descr="Timeline&#10;&#10;Description automatically generated">
            <a:extLst>
              <a:ext uri="{FF2B5EF4-FFF2-40B4-BE49-F238E27FC236}">
                <a16:creationId xmlns:a16="http://schemas.microsoft.com/office/drawing/2014/main" id="{931A4EB9-95F0-8A1B-3312-589C6DD4E63D}"/>
              </a:ext>
            </a:extLst>
          </p:cNvPr>
          <p:cNvPicPr>
            <a:picLocks noChangeAspect="1"/>
          </p:cNvPicPr>
          <p:nvPr/>
        </p:nvPicPr>
        <p:blipFill>
          <a:blip r:embed="rId3"/>
          <a:stretch>
            <a:fillRect/>
          </a:stretch>
        </p:blipFill>
        <p:spPr>
          <a:xfrm>
            <a:off x="21304" y="1134587"/>
            <a:ext cx="4841092" cy="2525372"/>
          </a:xfrm>
          <a:prstGeom prst="rect">
            <a:avLst/>
          </a:prstGeom>
        </p:spPr>
      </p:pic>
      <p:pic>
        <p:nvPicPr>
          <p:cNvPr id="5" name="Picture 4" descr="Timeline&#10;&#10;Description automatically generated">
            <a:extLst>
              <a:ext uri="{FF2B5EF4-FFF2-40B4-BE49-F238E27FC236}">
                <a16:creationId xmlns:a16="http://schemas.microsoft.com/office/drawing/2014/main" id="{27E5D383-3FC6-1D97-4F56-96C6BFE795B3}"/>
              </a:ext>
            </a:extLst>
          </p:cNvPr>
          <p:cNvPicPr>
            <a:picLocks noChangeAspect="1"/>
          </p:cNvPicPr>
          <p:nvPr/>
        </p:nvPicPr>
        <p:blipFill>
          <a:blip r:embed="rId4"/>
          <a:stretch>
            <a:fillRect/>
          </a:stretch>
        </p:blipFill>
        <p:spPr>
          <a:xfrm>
            <a:off x="4572000" y="1167901"/>
            <a:ext cx="3768436" cy="2529265"/>
          </a:xfrm>
          <a:prstGeom prst="rect">
            <a:avLst/>
          </a:prstGeom>
        </p:spPr>
      </p:pic>
      <p:sp>
        <p:nvSpPr>
          <p:cNvPr id="6" name="Oval 5">
            <a:extLst>
              <a:ext uri="{FF2B5EF4-FFF2-40B4-BE49-F238E27FC236}">
                <a16:creationId xmlns:a16="http://schemas.microsoft.com/office/drawing/2014/main" id="{C077D108-AB97-FD74-4C3A-FDE253A1DE4D}"/>
              </a:ext>
            </a:extLst>
          </p:cNvPr>
          <p:cNvSpPr/>
          <p:nvPr/>
        </p:nvSpPr>
        <p:spPr>
          <a:xfrm>
            <a:off x="4739884" y="1694736"/>
            <a:ext cx="562011" cy="262663"/>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797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Scoring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Users answer the NASA TLX after they have completed a task. This is necessary as asking them to complete it during task is typically not possible. However, it may mean that users forget details of the perceived workload.</a:t>
            </a:r>
          </a:p>
          <a:p>
            <a:pPr lvl="0"/>
            <a:r>
              <a:rPr lang="en-US" sz="1800" dirty="0">
                <a:solidFill>
                  <a:srgbClr val="000000"/>
                </a:solidFill>
                <a:latin typeface="Arial" panose="020B0604020202020204" pitchFamily="34" charset="0"/>
              </a:rPr>
              <a:t>The questionnaire is scored in a two step process:</a:t>
            </a:r>
          </a:p>
          <a:p>
            <a:pPr marL="495300" lvl="1" indent="-342900">
              <a:spcBef>
                <a:spcPts val="0"/>
              </a:spcBef>
              <a:buFont typeface="+mj-lt"/>
              <a:buAutoNum type="arabicPeriod"/>
            </a:pPr>
            <a:r>
              <a:rPr lang="en-US" sz="1800" dirty="0">
                <a:solidFill>
                  <a:srgbClr val="000000"/>
                </a:solidFill>
                <a:latin typeface="Arial" panose="020B0604020202020204" pitchFamily="34" charset="0"/>
              </a:rPr>
              <a:t>Identifying the relative importance of the 6 dimensions on a user’s perceived workload</a:t>
            </a:r>
          </a:p>
          <a:p>
            <a:pPr marL="495300" lvl="1" indent="-342900">
              <a:spcBef>
                <a:spcPts val="0"/>
              </a:spcBef>
              <a:buFont typeface="+mj-lt"/>
              <a:buAutoNum type="arabicPeriod"/>
            </a:pPr>
            <a:r>
              <a:rPr lang="en-US" sz="1800" dirty="0">
                <a:solidFill>
                  <a:srgbClr val="000000"/>
                </a:solidFill>
                <a:latin typeface="Arial" panose="020B0604020202020204" pitchFamily="34" charset="0"/>
              </a:rPr>
              <a:t>Rating each of the 6 dimensions on a scale</a:t>
            </a: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26148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6504736"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Relative weighting of dimensions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164878"/>
            <a:ext cx="8167283"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A user reflects on the task they’ve been asked to perform and is shown each paired combination of the six dimensions to decide which is more related to their personal definition of workload as related to the task. </a:t>
            </a:r>
          </a:p>
          <a:p>
            <a:r>
              <a:rPr lang="en-US" sz="1800" dirty="0">
                <a:solidFill>
                  <a:srgbClr val="000000"/>
                </a:solidFill>
                <a:latin typeface="Arial" panose="020B0604020202020204" pitchFamily="34" charset="0"/>
              </a:rPr>
              <a:t>This means  a user considers 15 paired comparisons. For example, they need to decide whether Performance or Frustration “represents the more important contributor to the workload for the specific task you recently performed.” </a:t>
            </a:r>
          </a:p>
          <a:p>
            <a:r>
              <a:rPr lang="en-US" sz="1800" dirty="0">
                <a:solidFill>
                  <a:srgbClr val="000000"/>
                </a:solidFill>
                <a:latin typeface="Arial" panose="020B0604020202020204" pitchFamily="34" charset="0"/>
              </a:rPr>
              <a:t>Each time a dimension is selected as more important it receives a score of 1. The total score is the weight of the dimension and ranges from 0 to 5.</a:t>
            </a:r>
          </a:p>
          <a:p>
            <a:r>
              <a:rPr lang="en-US" sz="1800" dirty="0">
                <a:solidFill>
                  <a:srgbClr val="000000"/>
                </a:solidFill>
                <a:latin typeface="Arial" panose="020B0604020202020204" pitchFamily="34" charset="0"/>
              </a:rPr>
              <a:t>The sum of the weights should be 15.</a:t>
            </a: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192542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6504736"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Relative weighting of dimensions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dirty="0"/>
              <a:t>The relative weighting of the six dimensions is often </a:t>
            </a:r>
            <a:r>
              <a:rPr lang="en-US" sz="1800" b="1" dirty="0"/>
              <a:t>not</a:t>
            </a:r>
            <a:r>
              <a:rPr lang="en-US" sz="1800" dirty="0"/>
              <a:t> measured or used.</a:t>
            </a:r>
          </a:p>
          <a:p>
            <a:r>
              <a:rPr lang="en-US" sz="1800" dirty="0"/>
              <a:t>Not measuring the relative weighting makes the NASA TLX simpler to administer.</a:t>
            </a:r>
          </a:p>
          <a:p>
            <a:r>
              <a:rPr lang="en-US" sz="1800" dirty="0"/>
              <a:t>Several studies have compared raw TLX scores to weighted TLX scores and have found mixed results (some showing better sensitivity when removing weights, others showing no difference, and others showing less sensitivity).</a:t>
            </a:r>
          </a:p>
          <a:p>
            <a:r>
              <a:rPr lang="en-US" sz="1800" dirty="0"/>
              <a:t>When the dimensions are not rated the method is called the ‘raw TLX score’</a:t>
            </a: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68131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5468614"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Rating the dimensions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5382520"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Users mark their score on each of the six dimensions. </a:t>
            </a:r>
          </a:p>
          <a:p>
            <a:pPr lvl="0"/>
            <a:r>
              <a:rPr lang="en-US" sz="1800" dirty="0">
                <a:solidFill>
                  <a:srgbClr val="000000"/>
                </a:solidFill>
                <a:latin typeface="Arial" panose="020B0604020202020204" pitchFamily="34" charset="0"/>
              </a:rPr>
              <a:t>Each dimension consists of a line with 21 equally spaced tick marks, which divide the line from 0 to 100 in increments of 5. If a user marks between two ticks then the value of the right tick is used.</a:t>
            </a:r>
          </a:p>
          <a:p>
            <a:pPr lvl="0"/>
            <a:r>
              <a:rPr lang="en-US" sz="1800" dirty="0">
                <a:solidFill>
                  <a:srgbClr val="000000"/>
                </a:solidFill>
                <a:latin typeface="Arial" panose="020B0604020202020204" pitchFamily="34" charset="0"/>
              </a:rPr>
              <a:t>The score on a dimension is calculated as the tick number (1, 21) – 1 multiplied by 5. </a:t>
            </a: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331659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5468614"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Rating the dimensions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4532444"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For example, the images show the rating on a paper questionnaire (top) and on a mobile app (bottom)</a:t>
            </a:r>
          </a:p>
          <a:p>
            <a:r>
              <a:rPr lang="en-US" sz="1800" dirty="0">
                <a:solidFill>
                  <a:srgbClr val="000000"/>
                </a:solidFill>
                <a:latin typeface="Arial" panose="020B0604020202020204" pitchFamily="34" charset="0"/>
              </a:rPr>
              <a:t>The fifth tick mark is selected, so the rating score is: (5 – 1) * 5 = 20</a:t>
            </a: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pic>
        <p:nvPicPr>
          <p:cNvPr id="3" name="Picture 2">
            <a:extLst>
              <a:ext uri="{FF2B5EF4-FFF2-40B4-BE49-F238E27FC236}">
                <a16:creationId xmlns:a16="http://schemas.microsoft.com/office/drawing/2014/main" id="{6EE78FAC-FD45-7193-1315-F17355F5DFFE}"/>
              </a:ext>
            </a:extLst>
          </p:cNvPr>
          <p:cNvPicPr>
            <a:picLocks noChangeAspect="1"/>
          </p:cNvPicPr>
          <p:nvPr/>
        </p:nvPicPr>
        <p:blipFill>
          <a:blip r:embed="rId3"/>
          <a:stretch>
            <a:fillRect/>
          </a:stretch>
        </p:blipFill>
        <p:spPr>
          <a:xfrm>
            <a:off x="5004163" y="1500850"/>
            <a:ext cx="3511730" cy="704886"/>
          </a:xfrm>
          <a:prstGeom prst="rect">
            <a:avLst/>
          </a:prstGeom>
        </p:spPr>
      </p:pic>
      <p:pic>
        <p:nvPicPr>
          <p:cNvPr id="5" name="Picture 4">
            <a:extLst>
              <a:ext uri="{FF2B5EF4-FFF2-40B4-BE49-F238E27FC236}">
                <a16:creationId xmlns:a16="http://schemas.microsoft.com/office/drawing/2014/main" id="{57F52523-C01F-EF29-F446-5579019FC5B5}"/>
              </a:ext>
            </a:extLst>
          </p:cNvPr>
          <p:cNvPicPr>
            <a:picLocks noChangeAspect="1"/>
          </p:cNvPicPr>
          <p:nvPr/>
        </p:nvPicPr>
        <p:blipFill>
          <a:blip r:embed="rId4"/>
          <a:stretch>
            <a:fillRect/>
          </a:stretch>
        </p:blipFill>
        <p:spPr>
          <a:xfrm>
            <a:off x="5136411" y="2686937"/>
            <a:ext cx="3695890" cy="749339"/>
          </a:xfrm>
          <a:prstGeom prst="rect">
            <a:avLst/>
          </a:prstGeom>
        </p:spPr>
      </p:pic>
    </p:spTree>
    <p:extLst>
      <p:ext uri="{BB962C8B-B14F-4D97-AF65-F5344CB8AC3E}">
        <p14:creationId xmlns:p14="http://schemas.microsoft.com/office/powerpoint/2010/main" val="355419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3503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What do the scores tell us?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If the weights are used then the individual ratings on each of the dimensions are multiplied by their respective weights, summed and divided by 15, resulting in an aggregate perceived workload score for a task ranging from 0 – 100.</a:t>
            </a:r>
          </a:p>
          <a:p>
            <a:pPr lvl="0"/>
            <a:r>
              <a:rPr lang="en-US" sz="1800" dirty="0">
                <a:solidFill>
                  <a:srgbClr val="000000"/>
                </a:solidFill>
                <a:latin typeface="Arial" panose="020B0604020202020204" pitchFamily="34" charset="0"/>
              </a:rPr>
              <a:t>If the weights are not used then the individual ratings on each of the dimensions can be summed and divided by 6, resulting in an aggregate perceived workload score ranging from 0 – 100.</a:t>
            </a:r>
          </a:p>
          <a:p>
            <a:pPr lvl="0"/>
            <a:r>
              <a:rPr lang="en-US" sz="1800" dirty="0">
                <a:solidFill>
                  <a:srgbClr val="000000"/>
                </a:solidFill>
                <a:latin typeface="Arial" panose="020B0604020202020204" pitchFamily="34" charset="0"/>
              </a:rPr>
              <a:t>The individual ratings on the 6 dimensions also give some insight in to where the workload is coming from. This can be  helpful for developers hoping to improve their design. </a:t>
            </a: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12136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Validity</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Hart and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validated that the sub-scales measure different sources of workload.</a:t>
            </a:r>
          </a:p>
          <a:p>
            <a:r>
              <a:rPr lang="en-US" sz="1800" dirty="0">
                <a:solidFill>
                  <a:srgbClr val="000000"/>
                </a:solidFill>
                <a:latin typeface="Arial" panose="020B0604020202020204" pitchFamily="34" charset="0"/>
              </a:rPr>
              <a:t>Subsequent independent studies have also found that the NASA TLX is a valid measure of subjective workload (Rubio et al, 2004; Xiao et al, 2005).</a:t>
            </a: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395304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044071"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b="0" i="0" dirty="0">
                <a:solidFill>
                  <a:srgbClr val="333333"/>
                </a:solidFill>
                <a:effectLst/>
                <a:latin typeface="+mn-lt"/>
              </a:rPr>
              <a:t>The System Usability Scale (SUS) provides a “quick and dirty”, reliable tool for measuring usability. </a:t>
            </a:r>
          </a:p>
          <a:p>
            <a:r>
              <a:rPr lang="en-US" sz="1800" dirty="0">
                <a:solidFill>
                  <a:srgbClr val="333333"/>
                </a:solidFill>
                <a:latin typeface="+mn-lt"/>
              </a:rPr>
              <a:t>It was created by John Brooke in 1986.</a:t>
            </a:r>
            <a:endParaRPr lang="en-US" sz="1800" b="0" i="0" dirty="0">
              <a:solidFill>
                <a:srgbClr val="333333"/>
              </a:solidFill>
              <a:effectLst/>
              <a:latin typeface="+mn-lt"/>
            </a:endParaRPr>
          </a:p>
          <a:p>
            <a:r>
              <a:rPr lang="en-US" sz="1800" b="0" i="0" dirty="0">
                <a:solidFill>
                  <a:srgbClr val="333333"/>
                </a:solidFill>
                <a:effectLst/>
                <a:latin typeface="+mn-lt"/>
              </a:rPr>
              <a:t>It consists of a 10 item questionnaire with five response options for each item ranging  from Strongly agree to Strongly disagree.  </a:t>
            </a:r>
          </a:p>
          <a:p>
            <a:r>
              <a:rPr lang="en-US" sz="1800" dirty="0">
                <a:solidFill>
                  <a:srgbClr val="333333"/>
                </a:solidFill>
                <a:latin typeface="+mn-lt"/>
              </a:rPr>
              <a:t>It </a:t>
            </a:r>
            <a:r>
              <a:rPr lang="en-US" sz="1800" b="0" i="0" dirty="0">
                <a:solidFill>
                  <a:srgbClr val="333333"/>
                </a:solidFill>
                <a:effectLst/>
                <a:latin typeface="+mn-lt"/>
              </a:rPr>
              <a:t>enables the evaluation of a wide variety of products and services, including hardware, software, mobile devices, websites and applications.</a:t>
            </a:r>
            <a:endParaRPr lang="en-US" sz="1800" dirty="0">
              <a:solidFill>
                <a:srgbClr val="000000"/>
              </a:solidFill>
              <a:latin typeface="+mn-lt"/>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321465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benefits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fontAlgn="base"/>
            <a:r>
              <a:rPr lang="en-US" sz="1800" b="0" i="0" dirty="0">
                <a:solidFill>
                  <a:srgbClr val="333333"/>
                </a:solidFill>
                <a:effectLst/>
                <a:latin typeface="+mn-lt"/>
              </a:rPr>
              <a:t>SUS has become an industry standard, with references in over 1300 articles and publications. </a:t>
            </a:r>
          </a:p>
          <a:p>
            <a:pPr fontAlgn="base"/>
            <a:r>
              <a:rPr lang="en-US" sz="1800" b="0" i="0" dirty="0">
                <a:solidFill>
                  <a:srgbClr val="333333"/>
                </a:solidFill>
                <a:effectLst/>
                <a:latin typeface="+mn-lt"/>
              </a:rPr>
              <a:t> The noted benefits of using SUS include:</a:t>
            </a:r>
          </a:p>
          <a:p>
            <a:pPr fontAlgn="base"/>
            <a:r>
              <a:rPr lang="en-US" sz="1800" b="0" i="0" dirty="0">
                <a:solidFill>
                  <a:srgbClr val="333333"/>
                </a:solidFill>
                <a:effectLst/>
                <a:latin typeface="+mn-lt"/>
              </a:rPr>
              <a:t>It is a very easy scale to administer to participants</a:t>
            </a:r>
          </a:p>
          <a:p>
            <a:pPr fontAlgn="base"/>
            <a:r>
              <a:rPr lang="en-US" sz="1800" dirty="0">
                <a:solidFill>
                  <a:srgbClr val="333333"/>
                </a:solidFill>
                <a:latin typeface="+mn-lt"/>
              </a:rPr>
              <a:t>It ca</a:t>
            </a:r>
            <a:r>
              <a:rPr lang="en-US" sz="1800" b="0" i="0" dirty="0">
                <a:solidFill>
                  <a:srgbClr val="333333"/>
                </a:solidFill>
                <a:effectLst/>
                <a:latin typeface="+mn-lt"/>
              </a:rPr>
              <a:t>n be used on small sample sizes with reliable results</a:t>
            </a:r>
          </a:p>
          <a:p>
            <a:pPr fontAlgn="base"/>
            <a:r>
              <a:rPr lang="en-US" sz="1800" b="0" i="0" dirty="0">
                <a:solidFill>
                  <a:srgbClr val="333333"/>
                </a:solidFill>
                <a:effectLst/>
                <a:latin typeface="+mn-lt"/>
              </a:rPr>
              <a:t>The </a:t>
            </a:r>
            <a:r>
              <a:rPr lang="en-US" sz="1800" dirty="0">
                <a:solidFill>
                  <a:srgbClr val="333333"/>
                </a:solidFill>
                <a:latin typeface="+mn-lt"/>
              </a:rPr>
              <a:t>SUS has been validated and shown to </a:t>
            </a:r>
            <a:r>
              <a:rPr lang="en-US" sz="1800" b="0" i="0" dirty="0">
                <a:solidFill>
                  <a:srgbClr val="333333"/>
                </a:solidFill>
                <a:effectLst/>
                <a:latin typeface="+mn-lt"/>
              </a:rPr>
              <a:t>effectively differentiate between usable and unusable systems</a:t>
            </a: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328322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12213-0296-A826-4C55-E3CA1D092D39}"/>
              </a:ext>
            </a:extLst>
          </p:cNvPr>
          <p:cNvSpPr>
            <a:spLocks noGrp="1"/>
          </p:cNvSpPr>
          <p:nvPr>
            <p:ph type="title"/>
          </p:nvPr>
        </p:nvSpPr>
        <p:spPr>
          <a:xfrm>
            <a:off x="630000" y="273600"/>
            <a:ext cx="8520600" cy="993600"/>
          </a:xfrm>
        </p:spPr>
        <p:txBody>
          <a:bodyPr/>
          <a:lstStyle/>
          <a:p>
            <a:pPr>
              <a:lnSpc>
                <a:spcPct val="150000"/>
              </a:lnSpc>
            </a:pPr>
            <a:r>
              <a:rPr lang="en-US" dirty="0"/>
              <a:t>Today’s Lecture</a:t>
            </a:r>
          </a:p>
        </p:txBody>
      </p:sp>
      <p:sp>
        <p:nvSpPr>
          <p:cNvPr id="4" name="Text Placeholder 3">
            <a:extLst>
              <a:ext uri="{FF2B5EF4-FFF2-40B4-BE49-F238E27FC236}">
                <a16:creationId xmlns:a16="http://schemas.microsoft.com/office/drawing/2014/main" id="{258D3E3B-F0DC-F88B-EB5E-DFE6E0EFDAA7}"/>
              </a:ext>
            </a:extLst>
          </p:cNvPr>
          <p:cNvSpPr>
            <a:spLocks noGrp="1"/>
          </p:cNvSpPr>
          <p:nvPr>
            <p:ph type="body" idx="1"/>
          </p:nvPr>
        </p:nvSpPr>
        <p:spPr>
          <a:xfrm>
            <a:off x="311700" y="1182150"/>
            <a:ext cx="5983223" cy="3416400"/>
          </a:xfrm>
        </p:spPr>
        <p:txBody>
          <a:bodyPr/>
          <a:lstStyle/>
          <a:p>
            <a:pPr marL="127000" indent="0">
              <a:buNone/>
            </a:pPr>
            <a:endParaRPr lang="en-US" dirty="0"/>
          </a:p>
          <a:p>
            <a:pPr marL="457200" lvl="0" indent="-304800" algn="l" rtl="0">
              <a:spcBef>
                <a:spcPts val="0"/>
              </a:spcBef>
              <a:spcAft>
                <a:spcPts val="0"/>
              </a:spcAft>
              <a:buSzPts val="1200"/>
              <a:buChar char="●"/>
            </a:pPr>
            <a:r>
              <a:rPr lang="en" sz="1800" dirty="0"/>
              <a:t>Questionnaires</a:t>
            </a:r>
          </a:p>
          <a:p>
            <a:pPr marL="457200" lvl="0" indent="-304800" algn="l" rtl="0">
              <a:spcBef>
                <a:spcPts val="0"/>
              </a:spcBef>
              <a:spcAft>
                <a:spcPts val="0"/>
              </a:spcAft>
              <a:buSzPts val="1200"/>
              <a:buChar char="●"/>
            </a:pPr>
            <a:r>
              <a:rPr lang="en" sz="1800" dirty="0"/>
              <a:t>NASA Task Load Index (NASA TLX)</a:t>
            </a:r>
          </a:p>
          <a:p>
            <a:pPr marL="457200" lvl="0" indent="-304800" algn="l" rtl="0">
              <a:spcBef>
                <a:spcPts val="0"/>
              </a:spcBef>
              <a:spcAft>
                <a:spcPts val="0"/>
              </a:spcAft>
              <a:buSzPts val="1200"/>
              <a:buChar char="●"/>
            </a:pPr>
            <a:r>
              <a:rPr lang="en" sz="1800" dirty="0"/>
              <a:t>System Usability Scale (SUS)</a:t>
            </a:r>
          </a:p>
          <a:p>
            <a:pPr marL="457200" lvl="0" indent="-304800" algn="l" rtl="0">
              <a:spcBef>
                <a:spcPts val="0"/>
              </a:spcBef>
              <a:spcAft>
                <a:spcPts val="0"/>
              </a:spcAft>
              <a:buSzPts val="1200"/>
              <a:buChar char="●"/>
            </a:pPr>
            <a:r>
              <a:rPr lang="en" sz="1800" dirty="0"/>
              <a:t>Statistical tests to determine if t</a:t>
            </a:r>
            <a:r>
              <a:rPr lang="en-GB" sz="1800" dirty="0"/>
              <a:t>he</a:t>
            </a:r>
            <a:r>
              <a:rPr lang="en" sz="1800" dirty="0"/>
              <a:t> perceived workload or system usabiity score has changed significantly</a:t>
            </a:r>
          </a:p>
          <a:p>
            <a:pPr marL="139700" indent="0">
              <a:buNone/>
            </a:pPr>
            <a:endParaRPr lang="en-US" dirty="0"/>
          </a:p>
          <a:p>
            <a:endParaRPr lang="en-US" dirty="0"/>
          </a:p>
        </p:txBody>
      </p:sp>
      <p:pic>
        <p:nvPicPr>
          <p:cNvPr id="6" name="Graphic 5">
            <a:extLst>
              <a:ext uri="{FF2B5EF4-FFF2-40B4-BE49-F238E27FC236}">
                <a16:creationId xmlns:a16="http://schemas.microsoft.com/office/drawing/2014/main" id="{836E9A43-4FD1-FF7B-BD02-019C42997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9097" y="1389600"/>
            <a:ext cx="2750796" cy="2571750"/>
          </a:xfrm>
          <a:prstGeom prst="rect">
            <a:avLst/>
          </a:prstGeom>
        </p:spPr>
      </p:pic>
    </p:spTree>
    <p:extLst>
      <p:ext uri="{BB962C8B-B14F-4D97-AF65-F5344CB8AC3E}">
        <p14:creationId xmlns:p14="http://schemas.microsoft.com/office/powerpoint/2010/main" val="119698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algn="l" fontAlgn="base"/>
            <a:r>
              <a:rPr lang="en-US" sz="1800" b="0" i="0" dirty="0">
                <a:solidFill>
                  <a:srgbClr val="333333"/>
                </a:solidFill>
                <a:effectLst/>
                <a:latin typeface="Helvetica" panose="020B0604020202020204" pitchFamily="34" charset="0"/>
              </a:rPr>
              <a:t>When an SUS is used, participants are asked to score the 10 items with one of five responses that range from Strongly Agree to Strongly disagree i.e. using a five point Likert scale</a:t>
            </a:r>
          </a:p>
          <a:p>
            <a:pPr marL="152400" indent="0" algn="l" fontAlgn="base">
              <a:buNone/>
            </a:pP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32093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 2</a:t>
            </a:r>
            <a:endParaRPr dirty="0"/>
          </a:p>
          <a:p>
            <a:pPr marL="0" lvl="0" indent="0" algn="l" rtl="0">
              <a:spcBef>
                <a:spcPts val="0"/>
              </a:spcBef>
              <a:spcAft>
                <a:spcPts val="0"/>
              </a:spcAft>
              <a:buNone/>
            </a:pPr>
            <a:endParaRPr dirty="0"/>
          </a:p>
        </p:txBody>
      </p:sp>
      <p:pic>
        <p:nvPicPr>
          <p:cNvPr id="5" name="Picture 4" descr="Chart, box and whisker chart&#10;&#10;Description automatically generated">
            <a:extLst>
              <a:ext uri="{FF2B5EF4-FFF2-40B4-BE49-F238E27FC236}">
                <a16:creationId xmlns:a16="http://schemas.microsoft.com/office/drawing/2014/main" id="{EE468031-0BD7-4D61-2F61-83056530BF4D}"/>
              </a:ext>
            </a:extLst>
          </p:cNvPr>
          <p:cNvPicPr>
            <a:picLocks noChangeAspect="1"/>
          </p:cNvPicPr>
          <p:nvPr/>
        </p:nvPicPr>
        <p:blipFill>
          <a:blip r:embed="rId3"/>
          <a:stretch>
            <a:fillRect/>
          </a:stretch>
        </p:blipFill>
        <p:spPr>
          <a:xfrm>
            <a:off x="783771" y="1233189"/>
            <a:ext cx="6252676" cy="3354711"/>
          </a:xfrm>
          <a:prstGeom prst="rect">
            <a:avLst/>
          </a:prstGeom>
        </p:spPr>
      </p:pic>
    </p:spTree>
    <p:extLst>
      <p:ext uri="{BB962C8B-B14F-4D97-AF65-F5344CB8AC3E}">
        <p14:creationId xmlns:p14="http://schemas.microsoft.com/office/powerpoint/2010/main" val="389615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 3</a:t>
            </a:r>
            <a:endParaRPr dirty="0"/>
          </a:p>
          <a:p>
            <a:pPr marL="0" lvl="0" indent="0" algn="l" rtl="0">
              <a:spcBef>
                <a:spcPts val="0"/>
              </a:spcBef>
              <a:spcAft>
                <a:spcPts val="0"/>
              </a:spcAft>
              <a:buNone/>
            </a:pPr>
            <a:endParaRPr dirty="0"/>
          </a:p>
        </p:txBody>
      </p:sp>
      <p:pic>
        <p:nvPicPr>
          <p:cNvPr id="5" name="Picture 4" descr="Diagram&#10;&#10;Description automatically generated with medium confidence">
            <a:extLst>
              <a:ext uri="{FF2B5EF4-FFF2-40B4-BE49-F238E27FC236}">
                <a16:creationId xmlns:a16="http://schemas.microsoft.com/office/drawing/2014/main" id="{6F92A91E-DC62-64F4-DFE0-C055DAE389AD}"/>
              </a:ext>
            </a:extLst>
          </p:cNvPr>
          <p:cNvPicPr>
            <a:picLocks noChangeAspect="1"/>
          </p:cNvPicPr>
          <p:nvPr/>
        </p:nvPicPr>
        <p:blipFill>
          <a:blip r:embed="rId3"/>
          <a:stretch>
            <a:fillRect/>
          </a:stretch>
        </p:blipFill>
        <p:spPr>
          <a:xfrm>
            <a:off x="392607" y="1058541"/>
            <a:ext cx="7226671" cy="3657788"/>
          </a:xfrm>
          <a:prstGeom prst="rect">
            <a:avLst/>
          </a:prstGeom>
        </p:spPr>
      </p:pic>
    </p:spTree>
    <p:extLst>
      <p:ext uri="{BB962C8B-B14F-4D97-AF65-F5344CB8AC3E}">
        <p14:creationId xmlns:p14="http://schemas.microsoft.com/office/powerpoint/2010/main" val="178109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41567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scoring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fontAlgn="base"/>
            <a:r>
              <a:rPr lang="en-US" sz="1800" dirty="0">
                <a:solidFill>
                  <a:srgbClr val="333333"/>
                </a:solidFill>
                <a:latin typeface="Helvetica" panose="020B0604020202020204" pitchFamily="34" charset="0"/>
              </a:rPr>
              <a:t>The SUS is given to users when they have completed using the system which is being evaluated</a:t>
            </a:r>
          </a:p>
          <a:p>
            <a:pPr fontAlgn="base"/>
            <a:r>
              <a:rPr lang="en-US" sz="1800" dirty="0">
                <a:solidFill>
                  <a:srgbClr val="333333"/>
                </a:solidFill>
                <a:latin typeface="Helvetica" panose="020B0604020202020204" pitchFamily="34" charset="0"/>
              </a:rPr>
              <a:t>They score each of the 10 items by marking one of the five boxes</a:t>
            </a:r>
          </a:p>
          <a:p>
            <a:r>
              <a:rPr lang="en-US" sz="1800" b="0" i="0" u="none" strike="noStrike" baseline="0" dirty="0">
                <a:solidFill>
                  <a:srgbClr val="000000"/>
                </a:solidFill>
                <a:latin typeface="Arial" panose="020B0604020202020204" pitchFamily="34" charset="0"/>
              </a:rPr>
              <a:t>The SUS yields a single number representing a composite measure of the overall usability of the system being studied. Note that scores for individual items are </a:t>
            </a:r>
            <a:r>
              <a:rPr lang="en-US" sz="1800" b="1" i="0" u="none" strike="noStrike" baseline="0" dirty="0">
                <a:solidFill>
                  <a:srgbClr val="000000"/>
                </a:solidFill>
                <a:latin typeface="Arial" panose="020B0604020202020204" pitchFamily="34" charset="0"/>
              </a:rPr>
              <a:t>not</a:t>
            </a:r>
            <a:r>
              <a:rPr lang="en-US" sz="1800" b="0" i="0" u="none" strike="noStrike" baseline="0" dirty="0">
                <a:solidFill>
                  <a:srgbClr val="000000"/>
                </a:solidFill>
                <a:latin typeface="Arial" panose="020B0604020202020204" pitchFamily="34" charset="0"/>
              </a:rPr>
              <a:t> meaningful on their own. </a:t>
            </a:r>
          </a:p>
          <a:p>
            <a:pPr marL="152400" indent="0">
              <a:buNone/>
            </a:pPr>
            <a:br>
              <a:rPr lang="en-US" sz="1800" dirty="0"/>
            </a:br>
            <a:br>
              <a:rPr lang="en-US" dirty="0"/>
            </a:br>
            <a:br>
              <a:rPr lang="en-US" dirty="0"/>
            </a:br>
            <a:endParaRPr lang="en-US" dirty="0"/>
          </a:p>
        </p:txBody>
      </p:sp>
    </p:spTree>
    <p:extLst>
      <p:ext uri="{BB962C8B-B14F-4D97-AF65-F5344CB8AC3E}">
        <p14:creationId xmlns:p14="http://schemas.microsoft.com/office/powerpoint/2010/main" val="63270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41567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scoring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To calculate the SUS score, first sum the score contributions from each item. Each item's score contribution will range from 0 to 4. </a:t>
            </a:r>
          </a:p>
          <a:p>
            <a:r>
              <a:rPr lang="en-US" sz="1800" b="0" i="0" u="none" strike="noStrike" baseline="0" dirty="0">
                <a:solidFill>
                  <a:srgbClr val="000000"/>
                </a:solidFill>
                <a:latin typeface="Arial" panose="020B0604020202020204" pitchFamily="34" charset="0"/>
              </a:rPr>
              <a:t>For items 1,3,5,7,and 9 (the odd numbered items) the score contribution is the scale position minus 1. For items 2,4,6,8 and 10 (the even </a:t>
            </a:r>
            <a:r>
              <a:rPr lang="en-US" sz="1800" dirty="0">
                <a:solidFill>
                  <a:srgbClr val="000000"/>
                </a:solidFill>
                <a:latin typeface="Arial" panose="020B0604020202020204" pitchFamily="34" charset="0"/>
              </a:rPr>
              <a:t>numbered items) </a:t>
            </a:r>
            <a:r>
              <a:rPr lang="en-US" sz="1800" b="0" i="0" u="none" strike="noStrike" baseline="0" dirty="0">
                <a:solidFill>
                  <a:srgbClr val="000000"/>
                </a:solidFill>
                <a:latin typeface="Arial" panose="020B0604020202020204" pitchFamily="34" charset="0"/>
              </a:rPr>
              <a:t>the contribution is 5 minus the scale position. </a:t>
            </a:r>
          </a:p>
          <a:p>
            <a:r>
              <a:rPr lang="en-US" sz="1800" b="0" i="0" u="none" strike="noStrike" baseline="0" dirty="0">
                <a:solidFill>
                  <a:srgbClr val="000000"/>
                </a:solidFill>
                <a:latin typeface="Arial" panose="020B0604020202020204" pitchFamily="34" charset="0"/>
              </a:rPr>
              <a:t>Multiply the sum of the scores by 2.5 to obtain the overall score. </a:t>
            </a:r>
          </a:p>
          <a:p>
            <a:r>
              <a:rPr lang="en-US" sz="1800" b="0" i="0" u="none" strike="noStrike" baseline="0" dirty="0">
                <a:solidFill>
                  <a:srgbClr val="000000"/>
                </a:solidFill>
                <a:latin typeface="Arial" panose="020B0604020202020204" pitchFamily="34" charset="0"/>
              </a:rPr>
              <a:t>SUS scores have a range of 0 to 100. </a:t>
            </a:r>
          </a:p>
          <a:p>
            <a:r>
              <a:rPr lang="en-US" sz="1800" dirty="0">
                <a:solidFill>
                  <a:srgbClr val="000000"/>
                </a:solidFill>
                <a:latin typeface="Arial" panose="020B0604020202020204" pitchFamily="34" charset="0"/>
              </a:rPr>
              <a:t>Based on research, a SUS score above </a:t>
            </a:r>
            <a:r>
              <a:rPr lang="en-US" sz="1800" b="1" dirty="0">
                <a:solidFill>
                  <a:srgbClr val="000000"/>
                </a:solidFill>
                <a:latin typeface="Arial" panose="020B0604020202020204" pitchFamily="34" charset="0"/>
              </a:rPr>
              <a:t>68</a:t>
            </a:r>
            <a:r>
              <a:rPr lang="en-US" sz="1800" dirty="0">
                <a:solidFill>
                  <a:srgbClr val="000000"/>
                </a:solidFill>
                <a:latin typeface="Arial" panose="020B0604020202020204" pitchFamily="34" charset="0"/>
              </a:rPr>
              <a:t> would be considered above average and anything below 68 is below average.</a:t>
            </a:r>
          </a:p>
          <a:p>
            <a:pPr marL="152400" indent="0" algn="l" fontAlgn="base">
              <a:buNone/>
            </a:pP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115939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You might get a user to rate the SUS of two different designs and want to know if one design is significantly better than the other.</a:t>
            </a:r>
          </a:p>
          <a:p>
            <a:r>
              <a:rPr lang="en-US" sz="1800" dirty="0">
                <a:solidFill>
                  <a:srgbClr val="000000"/>
                </a:solidFill>
                <a:latin typeface="Arial" panose="020B0604020202020204" pitchFamily="34" charset="0"/>
              </a:rPr>
              <a:t>Similarly, you might want to know if two levels of difficulty in your game are significantly different so you get a user to rate the workload of both levels.</a:t>
            </a:r>
          </a:p>
          <a:p>
            <a:r>
              <a:rPr lang="en-US" sz="1800" dirty="0">
                <a:solidFill>
                  <a:srgbClr val="000000"/>
                </a:solidFill>
                <a:latin typeface="Arial" panose="020B0604020202020204" pitchFamily="34" charset="0"/>
              </a:rPr>
              <a:t>To determine whether the differences in scores are significantly different we can use a statistical test</a:t>
            </a:r>
          </a:p>
          <a:p>
            <a:pPr marL="152400" indent="0" algn="l" fontAlgn="base">
              <a:buNone/>
            </a:pP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114751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There are many statistical tests but I am going to show you two that will be useful for your project.</a:t>
            </a:r>
          </a:p>
          <a:p>
            <a:r>
              <a:rPr lang="en-US" sz="1800" dirty="0">
                <a:solidFill>
                  <a:srgbClr val="000000"/>
                </a:solidFill>
                <a:latin typeface="Arial" panose="020B0604020202020204" pitchFamily="34" charset="0"/>
              </a:rPr>
              <a:t>The first is the Wilcoxon Signed Rank Test and it is ideal for analysing data from Likert and other scales e.g. the NASA TLX and SUS.</a:t>
            </a:r>
          </a:p>
          <a:p>
            <a:r>
              <a:rPr lang="en-US" sz="1800" dirty="0">
                <a:solidFill>
                  <a:srgbClr val="000000"/>
                </a:solidFill>
                <a:latin typeface="Arial" panose="020B0604020202020204" pitchFamily="34" charset="0"/>
              </a:rPr>
              <a:t>It is used when </a:t>
            </a:r>
            <a:r>
              <a:rPr lang="en-US" sz="1800" b="1" dirty="0">
                <a:solidFill>
                  <a:srgbClr val="000000"/>
                </a:solidFill>
                <a:latin typeface="Arial" panose="020B0604020202020204" pitchFamily="34" charset="0"/>
              </a:rPr>
              <a:t>one user carries out two evaluations </a:t>
            </a:r>
            <a:r>
              <a:rPr lang="en-US" sz="1800" dirty="0">
                <a:solidFill>
                  <a:srgbClr val="000000"/>
                </a:solidFill>
                <a:latin typeface="Arial" panose="020B0604020202020204" pitchFamily="34" charset="0"/>
              </a:rPr>
              <a:t>e.g. rates the workload of your game at two different difficulty levels.</a:t>
            </a:r>
          </a:p>
          <a:p>
            <a:r>
              <a:rPr lang="en-US" sz="1800" dirty="0">
                <a:solidFill>
                  <a:srgbClr val="000000"/>
                </a:solidFill>
                <a:latin typeface="Arial" panose="020B0604020202020204" pitchFamily="34" charset="0"/>
              </a:rPr>
              <a:t>It is a good test when you have small numbers of users – the minimum is 5; however, it’s better at identifying significant differences when you have larger numbers of users.</a:t>
            </a:r>
          </a:p>
          <a:p>
            <a:pPr marL="152400" indent="0" algn="l" fontAlgn="base">
              <a:buNone/>
            </a:pP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19661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3</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852588"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Make a table where each row represents a user’s scores and each column a separate evaluation score.</a:t>
            </a:r>
          </a:p>
          <a:p>
            <a:r>
              <a:rPr lang="en-US" sz="1800" dirty="0">
                <a:solidFill>
                  <a:srgbClr val="000000"/>
                </a:solidFill>
                <a:latin typeface="Arial" panose="020B0604020202020204" pitchFamily="34" charset="0"/>
              </a:rPr>
              <a:t>I’ve shown the results of three users evaluating the workload of a game at two difficulty levels using the NASA TLX.</a:t>
            </a:r>
          </a:p>
          <a:p>
            <a:r>
              <a:rPr lang="en-US" sz="1800" dirty="0">
                <a:solidFill>
                  <a:srgbClr val="000000"/>
                </a:solidFill>
                <a:latin typeface="Arial" panose="020B0604020202020204" pitchFamily="34" charset="0"/>
              </a:rPr>
              <a:t>You need a minimum of 5 and ideally more</a:t>
            </a:r>
          </a:p>
          <a:p>
            <a:pPr marL="152400" indent="0" algn="l" fontAlgn="base">
              <a:buNone/>
            </a:pPr>
            <a:br>
              <a:rPr lang="en-US" sz="1800" dirty="0"/>
            </a:br>
            <a:br>
              <a:rPr lang="en-US" sz="1800" dirty="0"/>
            </a:br>
            <a:br>
              <a:rPr lang="en-US" dirty="0"/>
            </a:br>
            <a:br>
              <a:rPr lang="en-US" dirty="0"/>
            </a:br>
            <a:endParaRPr lang="en-US" dirty="0"/>
          </a:p>
        </p:txBody>
      </p:sp>
      <p:graphicFrame>
        <p:nvGraphicFramePr>
          <p:cNvPr id="2" name="Table 2">
            <a:extLst>
              <a:ext uri="{FF2B5EF4-FFF2-40B4-BE49-F238E27FC236}">
                <a16:creationId xmlns:a16="http://schemas.microsoft.com/office/drawing/2014/main" id="{0C26F5ED-B38F-3B4C-409D-F027F2225304}"/>
              </a:ext>
            </a:extLst>
          </p:cNvPr>
          <p:cNvGraphicFramePr>
            <a:graphicFrameLocks noGrp="1"/>
          </p:cNvGraphicFramePr>
          <p:nvPr>
            <p:extLst>
              <p:ext uri="{D42A27DB-BD31-4B8C-83A1-F6EECF244321}">
                <p14:modId xmlns:p14="http://schemas.microsoft.com/office/powerpoint/2010/main" val="396720767"/>
              </p:ext>
            </p:extLst>
          </p:nvPr>
        </p:nvGraphicFramePr>
        <p:xfrm>
          <a:off x="653143" y="3158969"/>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76061885"/>
                    </a:ext>
                  </a:extLst>
                </a:gridCol>
                <a:gridCol w="2032000">
                  <a:extLst>
                    <a:ext uri="{9D8B030D-6E8A-4147-A177-3AD203B41FA5}">
                      <a16:colId xmlns:a16="http://schemas.microsoft.com/office/drawing/2014/main" val="1556650476"/>
                    </a:ext>
                  </a:extLst>
                </a:gridCol>
                <a:gridCol w="2032000">
                  <a:extLst>
                    <a:ext uri="{9D8B030D-6E8A-4147-A177-3AD203B41FA5}">
                      <a16:colId xmlns:a16="http://schemas.microsoft.com/office/drawing/2014/main" val="2688731853"/>
                    </a:ext>
                  </a:extLst>
                </a:gridCol>
              </a:tblGrid>
              <a:tr h="370840">
                <a:tc>
                  <a:txBody>
                    <a:bodyPr/>
                    <a:lstStyle/>
                    <a:p>
                      <a:r>
                        <a:rPr lang="en-GB" dirty="0"/>
                        <a:t>User ID</a:t>
                      </a:r>
                    </a:p>
                  </a:txBody>
                  <a:tcPr/>
                </a:tc>
                <a:tc>
                  <a:txBody>
                    <a:bodyPr/>
                    <a:lstStyle/>
                    <a:p>
                      <a:r>
                        <a:rPr lang="en-GB" dirty="0"/>
                        <a:t>Workload level 1</a:t>
                      </a:r>
                    </a:p>
                  </a:txBody>
                  <a:tcPr/>
                </a:tc>
                <a:tc>
                  <a:txBody>
                    <a:bodyPr/>
                    <a:lstStyle/>
                    <a:p>
                      <a:r>
                        <a:rPr lang="en-GB" dirty="0"/>
                        <a:t>Workload level 2</a:t>
                      </a:r>
                    </a:p>
                  </a:txBody>
                  <a:tcPr/>
                </a:tc>
                <a:extLst>
                  <a:ext uri="{0D108BD9-81ED-4DB2-BD59-A6C34878D82A}">
                    <a16:rowId xmlns:a16="http://schemas.microsoft.com/office/drawing/2014/main" val="3513905316"/>
                  </a:ext>
                </a:extLst>
              </a:tr>
              <a:tr h="370840">
                <a:tc>
                  <a:txBody>
                    <a:bodyPr/>
                    <a:lstStyle/>
                    <a:p>
                      <a:r>
                        <a:rPr lang="en-GB" dirty="0"/>
                        <a:t>U1</a:t>
                      </a:r>
                    </a:p>
                  </a:txBody>
                  <a:tcPr/>
                </a:tc>
                <a:tc>
                  <a:txBody>
                    <a:bodyPr/>
                    <a:lstStyle/>
                    <a:p>
                      <a:r>
                        <a:rPr lang="en-GB" dirty="0"/>
                        <a:t>25</a:t>
                      </a:r>
                    </a:p>
                  </a:txBody>
                  <a:tcPr/>
                </a:tc>
                <a:tc>
                  <a:txBody>
                    <a:bodyPr/>
                    <a:lstStyle/>
                    <a:p>
                      <a:r>
                        <a:rPr lang="en-GB" dirty="0"/>
                        <a:t>67</a:t>
                      </a:r>
                    </a:p>
                  </a:txBody>
                  <a:tcPr/>
                </a:tc>
                <a:extLst>
                  <a:ext uri="{0D108BD9-81ED-4DB2-BD59-A6C34878D82A}">
                    <a16:rowId xmlns:a16="http://schemas.microsoft.com/office/drawing/2014/main" val="2170348027"/>
                  </a:ext>
                </a:extLst>
              </a:tr>
              <a:tr h="370840">
                <a:tc>
                  <a:txBody>
                    <a:bodyPr/>
                    <a:lstStyle/>
                    <a:p>
                      <a:r>
                        <a:rPr lang="en-GB" dirty="0"/>
                        <a:t>U2</a:t>
                      </a:r>
                    </a:p>
                  </a:txBody>
                  <a:tcPr/>
                </a:tc>
                <a:tc>
                  <a:txBody>
                    <a:bodyPr/>
                    <a:lstStyle/>
                    <a:p>
                      <a:r>
                        <a:rPr lang="en-GB" dirty="0"/>
                        <a:t>32</a:t>
                      </a:r>
                    </a:p>
                  </a:txBody>
                  <a:tcPr/>
                </a:tc>
                <a:tc>
                  <a:txBody>
                    <a:bodyPr/>
                    <a:lstStyle/>
                    <a:p>
                      <a:r>
                        <a:rPr lang="en-GB" dirty="0"/>
                        <a:t>56</a:t>
                      </a:r>
                    </a:p>
                  </a:txBody>
                  <a:tcPr/>
                </a:tc>
                <a:extLst>
                  <a:ext uri="{0D108BD9-81ED-4DB2-BD59-A6C34878D82A}">
                    <a16:rowId xmlns:a16="http://schemas.microsoft.com/office/drawing/2014/main" val="2495640188"/>
                  </a:ext>
                </a:extLst>
              </a:tr>
              <a:tr h="370840">
                <a:tc>
                  <a:txBody>
                    <a:bodyPr/>
                    <a:lstStyle/>
                    <a:p>
                      <a:r>
                        <a:rPr lang="en-GB" dirty="0"/>
                        <a:t>U3</a:t>
                      </a:r>
                    </a:p>
                  </a:txBody>
                  <a:tcPr/>
                </a:tc>
                <a:tc>
                  <a:txBody>
                    <a:bodyPr/>
                    <a:lstStyle/>
                    <a:p>
                      <a:r>
                        <a:rPr lang="en-GB" dirty="0"/>
                        <a:t>18</a:t>
                      </a:r>
                    </a:p>
                  </a:txBody>
                  <a:tcPr/>
                </a:tc>
                <a:tc>
                  <a:txBody>
                    <a:bodyPr/>
                    <a:lstStyle/>
                    <a:p>
                      <a:r>
                        <a:rPr lang="en-GB" dirty="0"/>
                        <a:t>43</a:t>
                      </a:r>
                    </a:p>
                  </a:txBody>
                  <a:tcPr/>
                </a:tc>
                <a:extLst>
                  <a:ext uri="{0D108BD9-81ED-4DB2-BD59-A6C34878D82A}">
                    <a16:rowId xmlns:a16="http://schemas.microsoft.com/office/drawing/2014/main" val="3435883607"/>
                  </a:ext>
                </a:extLst>
              </a:tr>
            </a:tbl>
          </a:graphicData>
        </a:graphic>
      </p:graphicFrame>
    </p:spTree>
    <p:extLst>
      <p:ext uri="{BB962C8B-B14F-4D97-AF65-F5344CB8AC3E}">
        <p14:creationId xmlns:p14="http://schemas.microsoft.com/office/powerpoint/2010/main" val="7427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4</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7" y="1389600"/>
            <a:ext cx="7286531"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Enter the data into the online calculator: </a:t>
            </a:r>
            <a:r>
              <a:rPr lang="en-US" sz="1800" b="0" i="0" u="none" strike="noStrike" baseline="0" dirty="0">
                <a:solidFill>
                  <a:srgbClr val="000000"/>
                </a:solidFill>
                <a:latin typeface="Arial" panose="020B0604020202020204" pitchFamily="34" charset="0"/>
                <a:hlinkClick r:id="rId3"/>
              </a:rPr>
              <a:t>https://www.statology.org/wilcoxon-signed-rank-test-calculator/</a:t>
            </a:r>
            <a:endParaRPr lang="en-US" sz="1800" dirty="0">
              <a:solidFill>
                <a:srgbClr val="000000"/>
              </a:solidFill>
              <a:latin typeface="Arial" panose="020B0604020202020204" pitchFamily="34" charset="0"/>
            </a:endParaRPr>
          </a:p>
          <a:p>
            <a:pPr fontAlgn="base"/>
            <a:r>
              <a:rPr lang="en-US" sz="1800" dirty="0">
                <a:solidFill>
                  <a:srgbClr val="000000"/>
                </a:solidFill>
                <a:latin typeface="Arial" panose="020B0604020202020204" pitchFamily="34" charset="0"/>
              </a:rPr>
              <a:t>Look up the calculated </a:t>
            </a:r>
            <a:r>
              <a:rPr lang="en-US" sz="1800" b="1" dirty="0">
                <a:solidFill>
                  <a:srgbClr val="000000"/>
                </a:solidFill>
                <a:latin typeface="Arial" panose="020B0604020202020204" pitchFamily="34" charset="0"/>
              </a:rPr>
              <a:t>W test statistic </a:t>
            </a:r>
            <a:r>
              <a:rPr lang="en-US" sz="1800" dirty="0">
                <a:solidFill>
                  <a:srgbClr val="000000"/>
                </a:solidFill>
                <a:latin typeface="Arial" panose="020B0604020202020204" pitchFamily="34" charset="0"/>
              </a:rPr>
              <a:t>in the table of critical values</a:t>
            </a:r>
          </a:p>
          <a:p>
            <a:pPr fontAlgn="base"/>
            <a:r>
              <a:rPr lang="en-US" sz="1800" dirty="0">
                <a:solidFill>
                  <a:srgbClr val="000000"/>
                </a:solidFill>
                <a:latin typeface="Arial" panose="020B0604020202020204" pitchFamily="34" charset="0"/>
              </a:rPr>
              <a:t>To do this you need to know N, which is the number of users, and the significance level, which we will set at 0.05</a:t>
            </a:r>
          </a:p>
          <a:p>
            <a:pPr fontAlgn="base"/>
            <a:r>
              <a:rPr lang="en-US" sz="1800" dirty="0">
                <a:solidFill>
                  <a:srgbClr val="000000"/>
                </a:solidFill>
                <a:latin typeface="Arial" panose="020B0604020202020204" pitchFamily="34" charset="0"/>
              </a:rPr>
              <a:t>This means that if a significant difference is found then it is 95% certain that this is a real difference rather than due to randomness</a:t>
            </a: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46678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5</a:t>
            </a:r>
            <a:endParaRPr dirty="0"/>
          </a:p>
          <a:p>
            <a:pPr marL="0" lvl="0" indent="0" algn="l" rtl="0">
              <a:spcBef>
                <a:spcPts val="0"/>
              </a:spcBef>
              <a:spcAft>
                <a:spcPts val="0"/>
              </a:spcAft>
              <a:buNone/>
            </a:pPr>
            <a:endParaRPr dirty="0"/>
          </a:p>
        </p:txBody>
      </p:sp>
      <p:pic>
        <p:nvPicPr>
          <p:cNvPr id="5" name="Picture 4" descr="Table&#10;&#10;Description automatically generated">
            <a:extLst>
              <a:ext uri="{FF2B5EF4-FFF2-40B4-BE49-F238E27FC236}">
                <a16:creationId xmlns:a16="http://schemas.microsoft.com/office/drawing/2014/main" id="{FEAF45F5-A957-259C-DAE8-B0B1EF1FF5E9}"/>
              </a:ext>
            </a:extLst>
          </p:cNvPr>
          <p:cNvPicPr>
            <a:picLocks noChangeAspect="1"/>
          </p:cNvPicPr>
          <p:nvPr/>
        </p:nvPicPr>
        <p:blipFill>
          <a:blip r:embed="rId3"/>
          <a:stretch>
            <a:fillRect/>
          </a:stretch>
        </p:blipFill>
        <p:spPr>
          <a:xfrm>
            <a:off x="4120360" y="1031424"/>
            <a:ext cx="4711942" cy="3645087"/>
          </a:xfrm>
          <a:prstGeom prst="rect">
            <a:avLst/>
          </a:prstGeom>
        </p:spPr>
      </p:pic>
      <p:sp>
        <p:nvSpPr>
          <p:cNvPr id="6" name="Google Shape;103;p20">
            <a:extLst>
              <a:ext uri="{FF2B5EF4-FFF2-40B4-BE49-F238E27FC236}">
                <a16:creationId xmlns:a16="http://schemas.microsoft.com/office/drawing/2014/main" id="{DDFB6ED0-0CD4-E475-43F2-71A34006631A}"/>
              </a:ext>
            </a:extLst>
          </p:cNvPr>
          <p:cNvSpPr txBox="1">
            <a:spLocks noGrp="1"/>
          </p:cNvSpPr>
          <p:nvPr>
            <p:ph type="body" idx="1"/>
          </p:nvPr>
        </p:nvSpPr>
        <p:spPr>
          <a:xfrm>
            <a:off x="311698" y="1389600"/>
            <a:ext cx="3903841"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We use an alpha value aka significance level of 0.05</a:t>
            </a:r>
          </a:p>
          <a:p>
            <a:r>
              <a:rPr lang="en-US" sz="1800" dirty="0">
                <a:solidFill>
                  <a:srgbClr val="000000"/>
                </a:solidFill>
                <a:latin typeface="Arial" panose="020B0604020202020204" pitchFamily="34" charset="0"/>
              </a:rPr>
              <a:t>We find the row that corresponds to our number of users aka n.</a:t>
            </a:r>
          </a:p>
          <a:p>
            <a:r>
              <a:rPr lang="en-US" sz="1800" dirty="0">
                <a:solidFill>
                  <a:srgbClr val="000000"/>
                </a:solidFill>
                <a:latin typeface="Arial" panose="020B0604020202020204" pitchFamily="34" charset="0"/>
              </a:rPr>
              <a:t>If we have 10 users then the W test statistic generated by the online calculator </a:t>
            </a:r>
            <a:r>
              <a:rPr lang="en-US" sz="1800" b="1" dirty="0">
                <a:solidFill>
                  <a:srgbClr val="000000"/>
                </a:solidFill>
                <a:latin typeface="Arial" panose="020B0604020202020204" pitchFamily="34" charset="0"/>
              </a:rPr>
              <a:t>needs to be less than</a:t>
            </a:r>
            <a:r>
              <a:rPr lang="en-US" sz="1800" dirty="0">
                <a:solidFill>
                  <a:srgbClr val="000000"/>
                </a:solidFill>
                <a:latin typeface="Arial" panose="020B0604020202020204" pitchFamily="34" charset="0"/>
              </a:rPr>
              <a:t> 8 otherwise there is no significant difference.</a:t>
            </a:r>
          </a:p>
          <a:p>
            <a:pPr marL="152400" indent="0" algn="l" fontAlgn="base">
              <a:buNone/>
            </a:pPr>
            <a:br>
              <a:rPr lang="en-US" sz="1800" dirty="0"/>
            </a:br>
            <a:br>
              <a:rPr lang="en-US" sz="1800" dirty="0"/>
            </a:br>
            <a:br>
              <a:rPr lang="en-US" dirty="0"/>
            </a:br>
            <a:br>
              <a:rPr lang="en-US" dirty="0"/>
            </a:br>
            <a:endParaRPr lang="en-US" dirty="0"/>
          </a:p>
        </p:txBody>
      </p:sp>
      <p:sp>
        <p:nvSpPr>
          <p:cNvPr id="2" name="Oval 1">
            <a:extLst>
              <a:ext uri="{FF2B5EF4-FFF2-40B4-BE49-F238E27FC236}">
                <a16:creationId xmlns:a16="http://schemas.microsoft.com/office/drawing/2014/main" id="{161965AB-BBED-2A2B-8522-49AB580F7C04}"/>
              </a:ext>
            </a:extLst>
          </p:cNvPr>
          <p:cNvSpPr/>
          <p:nvPr/>
        </p:nvSpPr>
        <p:spPr>
          <a:xfrm>
            <a:off x="7308188" y="2503184"/>
            <a:ext cx="224726" cy="2024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310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5214257" y="1087079"/>
            <a:ext cx="4267199" cy="2969341"/>
          </a:xfrm>
          <a:prstGeom prst="rect">
            <a:avLst/>
          </a:prstGeom>
          <a:noFill/>
          <a:ln>
            <a:noFill/>
          </a:ln>
        </p:spPr>
      </p:pic>
      <p:sp>
        <p:nvSpPr>
          <p:cNvPr id="95" name="Google Shape;95;p19"/>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Questionnaires - defined</a:t>
            </a:r>
            <a:endParaRPr dirty="0"/>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311699" y="1040894"/>
            <a:ext cx="5218244"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endParaRPr lang="en" sz="1800" dirty="0"/>
          </a:p>
          <a:p>
            <a:pPr marL="457200" lvl="0" indent="-304800" algn="l" rtl="0">
              <a:spcBef>
                <a:spcPts val="0"/>
              </a:spcBef>
              <a:spcAft>
                <a:spcPts val="0"/>
              </a:spcAft>
              <a:buSzPts val="1200"/>
              <a:buChar char="●"/>
            </a:pPr>
            <a:r>
              <a:rPr lang="en" sz="1800" dirty="0"/>
              <a:t>Questionnaires involve asking people to answer questions either on paper or digitally e.g. on a webpage or app</a:t>
            </a:r>
          </a:p>
          <a:p>
            <a:pPr marL="457200" lvl="0" indent="-304800" algn="l" rtl="0">
              <a:spcBef>
                <a:spcPts val="0"/>
              </a:spcBef>
              <a:spcAft>
                <a:spcPts val="0"/>
              </a:spcAft>
              <a:buSzPts val="1200"/>
              <a:buChar char="●"/>
            </a:pPr>
            <a:r>
              <a:rPr lang="en" sz="1800" dirty="0"/>
              <a:t>They can be used at scale with low resource requirements</a:t>
            </a:r>
          </a:p>
          <a:p>
            <a:pPr marL="457200" lvl="0" indent="-304800" algn="l" rtl="0">
              <a:spcBef>
                <a:spcPts val="0"/>
              </a:spcBef>
              <a:spcAft>
                <a:spcPts val="0"/>
              </a:spcAft>
              <a:buSzPts val="1200"/>
              <a:buChar char="●"/>
            </a:pPr>
            <a:r>
              <a:rPr lang="en" sz="1800" dirty="0"/>
              <a:t>They generate a</a:t>
            </a:r>
            <a:r>
              <a:rPr lang="en" sz="1800" b="1" dirty="0"/>
              <a:t> </a:t>
            </a:r>
            <a:r>
              <a:rPr lang="en" sz="1800" dirty="0"/>
              <a:t>collection of demographic data and user opinions</a:t>
            </a:r>
          </a:p>
          <a:p>
            <a:r>
              <a:rPr lang="en" sz="1800" dirty="0"/>
              <a:t>T</a:t>
            </a:r>
            <a:r>
              <a:rPr lang="en-GB" sz="1800" dirty="0"/>
              <a:t>h</a:t>
            </a:r>
            <a:r>
              <a:rPr lang="en" sz="1800" dirty="0"/>
              <a:t>ey can be used</a:t>
            </a:r>
            <a:r>
              <a:rPr lang="en" sz="1800" b="1" dirty="0"/>
              <a:t> </a:t>
            </a:r>
            <a:r>
              <a:rPr lang="en" sz="1800" dirty="0"/>
              <a:t>to evaluate designs and for  understanding user requirements</a:t>
            </a:r>
            <a:br>
              <a:rPr lang="en" dirty="0"/>
            </a:b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6</a:t>
            </a:r>
            <a:endParaRPr dirty="0"/>
          </a:p>
          <a:p>
            <a:pPr marL="0" lvl="0" indent="0" algn="l" rtl="0">
              <a:spcBef>
                <a:spcPts val="0"/>
              </a:spcBef>
              <a:spcAft>
                <a:spcPts val="0"/>
              </a:spcAft>
              <a:buNone/>
            </a:pPr>
            <a:endParaRPr dirty="0"/>
          </a:p>
        </p:txBody>
      </p:sp>
      <p:sp>
        <p:nvSpPr>
          <p:cNvPr id="6" name="Google Shape;103;p20">
            <a:extLst>
              <a:ext uri="{FF2B5EF4-FFF2-40B4-BE49-F238E27FC236}">
                <a16:creationId xmlns:a16="http://schemas.microsoft.com/office/drawing/2014/main" id="{DDFB6ED0-0CD4-E475-43F2-71A34006631A}"/>
              </a:ext>
            </a:extLst>
          </p:cNvPr>
          <p:cNvSpPr txBox="1">
            <a:spLocks noGrp="1"/>
          </p:cNvSpPr>
          <p:nvPr>
            <p:ph type="body" idx="1"/>
          </p:nvPr>
        </p:nvSpPr>
        <p:spPr>
          <a:xfrm>
            <a:off x="311698" y="1389600"/>
            <a:ext cx="5054959"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If we are comparing two sets of values generated by two different groups e.g. experienced gamers and novice gamers then we use a different test to see if they are significantly different</a:t>
            </a:r>
          </a:p>
          <a:p>
            <a:r>
              <a:rPr lang="en-US" sz="1800" dirty="0">
                <a:solidFill>
                  <a:srgbClr val="000000"/>
                </a:solidFill>
                <a:latin typeface="Arial" panose="020B0604020202020204" pitchFamily="34" charset="0"/>
              </a:rPr>
              <a:t>This is known as the Mann-Whitney U test. There is also an online calculator and you can read about the test here:</a:t>
            </a:r>
          </a:p>
          <a:p>
            <a:pPr marL="152400" indent="0">
              <a:buNone/>
            </a:pPr>
            <a:r>
              <a:rPr lang="en-US" sz="1800" dirty="0">
                <a:solidFill>
                  <a:srgbClr val="000000"/>
                </a:solidFill>
                <a:latin typeface="Arial" panose="020B0604020202020204" pitchFamily="34" charset="0"/>
                <a:hlinkClick r:id="rId3"/>
              </a:rPr>
              <a:t>https://www.statology.org/mann-whitney-u-test/</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extLst>
      <p:ext uri="{BB962C8B-B14F-4D97-AF65-F5344CB8AC3E}">
        <p14:creationId xmlns:p14="http://schemas.microsoft.com/office/powerpoint/2010/main" val="79220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body" idx="1"/>
          </p:nvPr>
        </p:nvSpPr>
        <p:spPr>
          <a:xfrm>
            <a:off x="311700" y="1389600"/>
            <a:ext cx="52382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altLang="en-US" sz="1800" dirty="0"/>
              <a:t>Read the original paper on the NASA TLX:</a:t>
            </a:r>
          </a:p>
          <a:p>
            <a:pPr marL="152400" indent="0" algn="l">
              <a:buNone/>
            </a:pPr>
            <a:r>
              <a:rPr lang="en-GB" sz="1800" b="0" dirty="0">
                <a:solidFill>
                  <a:srgbClr val="000000"/>
                </a:solidFill>
                <a:effectLst/>
                <a:latin typeface="+mn-lt"/>
              </a:rPr>
              <a:t>	Hart, S. G., &amp; </a:t>
            </a:r>
            <a:r>
              <a:rPr lang="en-GB" sz="1800" b="0" dirty="0" err="1">
                <a:solidFill>
                  <a:srgbClr val="000000"/>
                </a:solidFill>
                <a:effectLst/>
                <a:latin typeface="+mn-lt"/>
              </a:rPr>
              <a:t>Staveland</a:t>
            </a:r>
            <a:r>
              <a:rPr lang="en-GB" sz="1800" b="0" dirty="0">
                <a:solidFill>
                  <a:srgbClr val="000000"/>
                </a:solidFill>
                <a:effectLst/>
                <a:latin typeface="+mn-lt"/>
              </a:rPr>
              <a:t>, L. E. (1988). 	Development of NASA-TLX (Task Load 	Index): Results of empirical and 	theoretical research. In </a:t>
            </a:r>
            <a:r>
              <a:rPr lang="en-GB" sz="1800" b="0" i="1" dirty="0">
                <a:solidFill>
                  <a:srgbClr val="000000"/>
                </a:solidFill>
                <a:effectLst/>
                <a:latin typeface="+mn-lt"/>
              </a:rPr>
              <a:t>Advances in 	psychology</a:t>
            </a:r>
            <a:r>
              <a:rPr lang="en-GB" sz="1800" b="0" dirty="0">
                <a:solidFill>
                  <a:srgbClr val="000000"/>
                </a:solidFill>
                <a:effectLst/>
                <a:latin typeface="+mn-lt"/>
              </a:rPr>
              <a:t> (Vol. 52, pp. 139-183). 	North-Holland.</a:t>
            </a:r>
          </a:p>
          <a:p>
            <a:r>
              <a:rPr lang="en-US" altLang="en-US" sz="1800" dirty="0">
                <a:hlinkClick r:id="rId3"/>
              </a:rPr>
              <a:t>Read the original SUS paper</a:t>
            </a:r>
            <a:endParaRPr lang="en-US" altLang="en-US" sz="1800" dirty="0"/>
          </a:p>
          <a:p>
            <a:r>
              <a:rPr lang="en-US" altLang="en-US" sz="1800" dirty="0">
                <a:hlinkClick r:id="rId4"/>
              </a:rPr>
              <a:t>Read more about the Wilcoxon signed rank test</a:t>
            </a:r>
            <a:endParaRPr lang="en-US" altLang="en-US" sz="1800" dirty="0"/>
          </a:p>
          <a:p>
            <a:pPr marL="152400" lvl="0" indent="0" algn="l" rtl="0">
              <a:spcBef>
                <a:spcPts val="0"/>
              </a:spcBef>
              <a:spcAft>
                <a:spcPts val="0"/>
              </a:spcAft>
              <a:buSzPts val="1200"/>
              <a:buNone/>
            </a:pPr>
            <a:endParaRPr lang="en" sz="1800" dirty="0"/>
          </a:p>
          <a:p>
            <a:pPr marL="152400" lvl="0" indent="0" algn="l" rtl="0">
              <a:spcBef>
                <a:spcPts val="0"/>
              </a:spcBef>
              <a:spcAft>
                <a:spcPts val="0"/>
              </a:spcAft>
              <a:buSzPts val="1200"/>
              <a:buNone/>
            </a:pPr>
            <a:r>
              <a:rPr lang="en" sz="1800" dirty="0">
                <a:highlight>
                  <a:srgbClr val="FFFF00"/>
                </a:highlight>
              </a:rPr>
              <a:t>     </a:t>
            </a:r>
            <a:br>
              <a:rPr lang="en" dirty="0"/>
            </a:br>
            <a:endParaRPr lang="en" dirty="0"/>
          </a:p>
        </p:txBody>
      </p:sp>
      <p:sp>
        <p:nvSpPr>
          <p:cNvPr id="4" name="Title 1">
            <a:extLst>
              <a:ext uri="{FF2B5EF4-FFF2-40B4-BE49-F238E27FC236}">
                <a16:creationId xmlns:a16="http://schemas.microsoft.com/office/drawing/2014/main" id="{2F2F35A1-A815-6A33-7B9B-5061501BA671}"/>
              </a:ext>
            </a:extLst>
          </p:cNvPr>
          <p:cNvSpPr>
            <a:spLocks noGrp="1"/>
          </p:cNvSpPr>
          <p:nvPr>
            <p:ph type="title"/>
          </p:nvPr>
        </p:nvSpPr>
        <p:spPr>
          <a:xfrm>
            <a:off x="628650" y="273844"/>
            <a:ext cx="7886700" cy="994172"/>
          </a:xfrm>
        </p:spPr>
        <p:txBody>
          <a:bodyPr/>
          <a:lstStyle/>
          <a:p>
            <a:r>
              <a:rPr lang="en-GB" sz="2800" dirty="0"/>
              <a:t>Reading</a:t>
            </a:r>
          </a:p>
        </p:txBody>
      </p:sp>
      <p:pic>
        <p:nvPicPr>
          <p:cNvPr id="2" name="Picture 1">
            <a:extLst>
              <a:ext uri="{FF2B5EF4-FFF2-40B4-BE49-F238E27FC236}">
                <a16:creationId xmlns:a16="http://schemas.microsoft.com/office/drawing/2014/main" id="{32BBA695-81C3-BCB4-47EC-07FA51F3C156}"/>
              </a:ext>
            </a:extLst>
          </p:cNvPr>
          <p:cNvPicPr>
            <a:picLocks noChangeAspect="1"/>
          </p:cNvPicPr>
          <p:nvPr/>
        </p:nvPicPr>
        <p:blipFill>
          <a:blip r:embed="rId5"/>
          <a:stretch>
            <a:fillRect/>
          </a:stretch>
        </p:blipFill>
        <p:spPr>
          <a:xfrm>
            <a:off x="5795447" y="1063567"/>
            <a:ext cx="2581987" cy="3263504"/>
          </a:xfrm>
          <a:prstGeom prst="rect">
            <a:avLst/>
          </a:prstGeom>
          <a:ln w="12700">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5A80-EC0A-74E4-84EA-7F6A39AAB869}"/>
              </a:ext>
            </a:extLst>
          </p:cNvPr>
          <p:cNvSpPr>
            <a:spLocks noGrp="1"/>
          </p:cNvSpPr>
          <p:nvPr>
            <p:ph type="title"/>
          </p:nvPr>
        </p:nvSpPr>
        <p:spPr>
          <a:xfrm>
            <a:off x="630000" y="273600"/>
            <a:ext cx="8520600" cy="993600"/>
          </a:xfrm>
        </p:spPr>
        <p:txBody>
          <a:bodyPr/>
          <a:lstStyle/>
          <a:p>
            <a:r>
              <a:rPr lang="en-GB" dirty="0"/>
              <a:t>Before the </a:t>
            </a:r>
            <a:r>
              <a:rPr lang="en-GB"/>
              <a:t>workshop next week</a:t>
            </a:r>
            <a:endParaRPr lang="en-GB" dirty="0"/>
          </a:p>
        </p:txBody>
      </p:sp>
      <p:sp>
        <p:nvSpPr>
          <p:cNvPr id="3" name="Text Placeholder 2">
            <a:extLst>
              <a:ext uri="{FF2B5EF4-FFF2-40B4-BE49-F238E27FC236}">
                <a16:creationId xmlns:a16="http://schemas.microsoft.com/office/drawing/2014/main" id="{9FAA4E06-879A-755E-BBD7-112669D348F5}"/>
              </a:ext>
            </a:extLst>
          </p:cNvPr>
          <p:cNvSpPr>
            <a:spLocks noGrp="1"/>
          </p:cNvSpPr>
          <p:nvPr>
            <p:ph type="body" idx="1"/>
          </p:nvPr>
        </p:nvSpPr>
        <p:spPr>
          <a:xfrm>
            <a:off x="311699" y="1152475"/>
            <a:ext cx="4358173" cy="3416400"/>
          </a:xfrm>
          <a:ln>
            <a:noFill/>
          </a:ln>
        </p:spPr>
        <p:txBody>
          <a:bodyPr/>
          <a:lstStyle/>
          <a:p>
            <a:endParaRPr lang="en-US" dirty="0"/>
          </a:p>
          <a:p>
            <a:endParaRPr lang="en-US" dirty="0"/>
          </a:p>
          <a:p>
            <a:r>
              <a:rPr lang="en-US" sz="2000" dirty="0"/>
              <a:t>Please review the lecture materials on the NASA TLX and SUS</a:t>
            </a:r>
          </a:p>
          <a:p>
            <a:pPr marL="139700" indent="0">
              <a:buNone/>
            </a:pPr>
            <a:endParaRPr lang="en-US" sz="2000" dirty="0"/>
          </a:p>
          <a:p>
            <a:r>
              <a:rPr lang="en-US" sz="2000" dirty="0"/>
              <a:t>Your workshop activities will involve evaluating your games using these two techniques</a:t>
            </a:r>
          </a:p>
          <a:p>
            <a:endParaRPr lang="en-US" dirty="0"/>
          </a:p>
        </p:txBody>
      </p:sp>
      <p:pic>
        <p:nvPicPr>
          <p:cNvPr id="5" name="Graphic 4">
            <a:extLst>
              <a:ext uri="{FF2B5EF4-FFF2-40B4-BE49-F238E27FC236}">
                <a16:creationId xmlns:a16="http://schemas.microsoft.com/office/drawing/2014/main" id="{CDB3759C-6FD1-AD40-DD01-0D0DA25E42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7396" y="2860675"/>
            <a:ext cx="1727187" cy="1727187"/>
          </a:xfrm>
          <a:prstGeom prst="rect">
            <a:avLst/>
          </a:prstGeom>
        </p:spPr>
      </p:pic>
      <p:pic>
        <p:nvPicPr>
          <p:cNvPr id="8" name="Graphic 7">
            <a:extLst>
              <a:ext uri="{FF2B5EF4-FFF2-40B4-BE49-F238E27FC236}">
                <a16:creationId xmlns:a16="http://schemas.microsoft.com/office/drawing/2014/main" id="{832E71FF-9C56-43DE-718F-BC930421E1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0823" y="671475"/>
            <a:ext cx="3100527" cy="2121660"/>
          </a:xfrm>
          <a:prstGeom prst="rect">
            <a:avLst/>
          </a:prstGeom>
        </p:spPr>
      </p:pic>
    </p:spTree>
    <p:extLst>
      <p:ext uri="{BB962C8B-B14F-4D97-AF65-F5344CB8AC3E}">
        <p14:creationId xmlns:p14="http://schemas.microsoft.com/office/powerpoint/2010/main" val="264958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Questionnaires - tips </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389600"/>
            <a:ext cx="5544814" cy="144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800" dirty="0"/>
              <a:t>Ensure that you are asking a feasible number of questions (question fatigue is a thing)</a:t>
            </a:r>
          </a:p>
          <a:p>
            <a:pPr marL="457200" lvl="0" indent="-304800" algn="l" rtl="0">
              <a:spcBef>
                <a:spcPts val="0"/>
              </a:spcBef>
              <a:spcAft>
                <a:spcPts val="0"/>
              </a:spcAft>
              <a:buSzPts val="1200"/>
              <a:buChar char="●"/>
            </a:pPr>
            <a:r>
              <a:rPr lang="en" sz="1800" dirty="0"/>
              <a:t>Watch out for leading questions e.g. “Why did you have difficulty with the navigation?”</a:t>
            </a:r>
          </a:p>
          <a:p>
            <a:pPr marL="457200" lvl="0" indent="-304800" algn="l" rtl="0">
              <a:spcBef>
                <a:spcPts val="0"/>
              </a:spcBef>
              <a:spcAft>
                <a:spcPts val="0"/>
              </a:spcAft>
              <a:buSzPts val="1200"/>
              <a:buChar char="●"/>
            </a:pPr>
            <a:r>
              <a:rPr lang="en" sz="1800" dirty="0"/>
              <a:t>It is difficult to produce your own questionnaires</a:t>
            </a:r>
          </a:p>
          <a:p>
            <a:pPr marL="457200" lvl="0" indent="-304800" algn="l" rtl="0">
              <a:spcBef>
                <a:spcPts val="0"/>
              </a:spcBef>
              <a:spcAft>
                <a:spcPts val="0"/>
              </a:spcAft>
              <a:buSzPts val="1200"/>
              <a:buChar char="●"/>
            </a:pPr>
            <a:r>
              <a:rPr lang="en" sz="1800" dirty="0"/>
              <a:t>It is best to use existing questionnaires that have been validated i.e. they measure what they claim to be measuring</a:t>
            </a:r>
          </a:p>
          <a:p>
            <a:pPr marL="457200" lvl="0" indent="-304800" algn="l" rtl="0">
              <a:spcBef>
                <a:spcPts val="0"/>
              </a:spcBef>
              <a:spcAft>
                <a:spcPts val="0"/>
              </a:spcAft>
              <a:buSzPts val="1200"/>
              <a:buChar char="●"/>
            </a:pPr>
            <a:r>
              <a:rPr lang="en" sz="1800" dirty="0"/>
              <a:t>I’ll now introduce you to two widely used questionnaires</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975791"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The NASA Task Load Index (TLX) is a questionnaire</a:t>
            </a:r>
            <a:r>
              <a:rPr lang="en-US" sz="1800" dirty="0">
                <a:solidFill>
                  <a:srgbClr val="000000"/>
                </a:solidFill>
                <a:latin typeface="Arial" panose="020B0604020202020204" pitchFamily="34" charset="0"/>
              </a:rPr>
              <a:t> that estimates a user’s perceived workload when using a system.</a:t>
            </a:r>
          </a:p>
          <a:p>
            <a:pPr marL="457200" lvl="0" indent="-304800" algn="l" rtl="0">
              <a:spcBef>
                <a:spcPts val="0"/>
              </a:spcBef>
              <a:spcAft>
                <a:spcPts val="0"/>
              </a:spcAft>
              <a:buSzPts val="1200"/>
              <a:buChar char="●"/>
            </a:pPr>
            <a:r>
              <a:rPr lang="en-US" sz="1800" b="0" i="0" dirty="0">
                <a:solidFill>
                  <a:srgbClr val="3A3A3A"/>
                </a:solidFill>
                <a:effectLst/>
                <a:latin typeface="+mn-lt"/>
              </a:rPr>
              <a:t>Workload is a complex construct but essentially means the amount of effort people have to exert, both mentally and physically, to use a system. </a:t>
            </a:r>
            <a:endParaRPr lang="en-US" sz="1800" dirty="0">
              <a:solidFill>
                <a:srgbClr val="000000"/>
              </a:solidFill>
              <a:latin typeface="Arial" panose="020B0604020202020204" pitchFamily="34" charset="0"/>
            </a:endParaRPr>
          </a:p>
          <a:p>
            <a:r>
              <a:rPr lang="en-US" sz="1800" b="0" i="0" dirty="0">
                <a:solidFill>
                  <a:srgbClr val="000000"/>
                </a:solidFill>
                <a:effectLst/>
                <a:latin typeface="Arial" panose="020B0604020202020204" pitchFamily="34" charset="0"/>
              </a:rPr>
              <a:t>It was </a:t>
            </a:r>
            <a:r>
              <a:rPr lang="en-US" sz="1800" dirty="0">
                <a:solidFill>
                  <a:srgbClr val="000000"/>
                </a:solidFill>
                <a:latin typeface="Arial" panose="020B0604020202020204" pitchFamily="34" charset="0"/>
              </a:rPr>
              <a:t>developed by Sandra Hart of NASA’s human performance group and Lowell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of San Jose University.</a:t>
            </a:r>
          </a:p>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The focus is on measuring the “immediate often unverbalized impressions that occur spontaneously” (Hart and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1988). These are difficult or impossible to observe objectively.</a:t>
            </a:r>
          </a:p>
        </p:txBody>
      </p:sp>
    </p:spTree>
    <p:extLst>
      <p:ext uri="{BB962C8B-B14F-4D97-AF65-F5344CB8AC3E}">
        <p14:creationId xmlns:p14="http://schemas.microsoft.com/office/powerpoint/2010/main" val="57534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477027"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Originally the NASA TLX questionnaire was developed for use in aviation but it’s since been used in many different domains, including air traffic control, robotics, the </a:t>
            </a:r>
            <a:r>
              <a:rPr lang="en-US" sz="1800" dirty="0" err="1">
                <a:solidFill>
                  <a:srgbClr val="000000"/>
                </a:solidFill>
                <a:latin typeface="Arial" panose="020B0604020202020204" pitchFamily="34" charset="0"/>
              </a:rPr>
              <a:t>automative</a:t>
            </a:r>
            <a:r>
              <a:rPr lang="en-US" sz="1800" dirty="0">
                <a:solidFill>
                  <a:srgbClr val="000000"/>
                </a:solidFill>
                <a:latin typeface="Arial" panose="020B0604020202020204" pitchFamily="34" charset="0"/>
              </a:rPr>
              <a:t> industry, healthcare, website design and other technology fields.</a:t>
            </a:r>
          </a:p>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Since it was introduced in 1988</a:t>
            </a:r>
            <a:r>
              <a:rPr lang="en-US" sz="1800" dirty="0">
                <a:solidFill>
                  <a:srgbClr val="000000"/>
                </a:solidFill>
                <a:latin typeface="Arial" panose="020B0604020202020204" pitchFamily="34" charset="0"/>
              </a:rPr>
              <a:t>, it has had over 8000 citations.</a:t>
            </a:r>
            <a:r>
              <a:rPr lang="en-US" sz="1800" b="0" i="0" dirty="0">
                <a:solidFill>
                  <a:srgbClr val="000000"/>
                </a:solidFill>
                <a:effectLst/>
                <a:latin typeface="Arial" panose="020B0604020202020204" pitchFamily="34" charset="0"/>
              </a:rPr>
              <a:t> </a:t>
            </a:r>
          </a:p>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It is viewed as the gold standard for measuring subjective workload.</a:t>
            </a:r>
            <a:br>
              <a:rPr lang="en-US" dirty="0"/>
            </a:br>
            <a:br>
              <a:rPr lang="en-US" dirty="0"/>
            </a:br>
            <a:endParaRPr dirty="0"/>
          </a:p>
        </p:txBody>
      </p:sp>
    </p:spTree>
    <p:extLst>
      <p:ext uri="{BB962C8B-B14F-4D97-AF65-F5344CB8AC3E}">
        <p14:creationId xmlns:p14="http://schemas.microsoft.com/office/powerpoint/2010/main" val="158446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3</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644271"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Originally it was developed as a paper and pencil questionnaire </a:t>
            </a:r>
            <a:r>
              <a:rPr lang="en-US" sz="1800" dirty="0">
                <a:solidFill>
                  <a:srgbClr val="000000"/>
                </a:solidFill>
                <a:latin typeface="Arial" panose="020B0604020202020204" pitchFamily="34" charset="0"/>
              </a:rPr>
              <a:t>but there are also free apps for iOS and Android</a:t>
            </a:r>
          </a:p>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The official website is here: </a:t>
            </a:r>
            <a:r>
              <a:rPr lang="en-US" sz="1800" dirty="0">
                <a:solidFill>
                  <a:srgbClr val="000000"/>
                </a:solidFill>
                <a:latin typeface="Arial" panose="020B0604020202020204" pitchFamily="34" charset="0"/>
                <a:hlinkClick r:id="rId3"/>
              </a:rPr>
              <a:t>https://humansystems.arc.nasa.gov/groups/TLX/index.php</a:t>
            </a:r>
            <a:br>
              <a:rPr lang="en-US" dirty="0"/>
            </a:br>
            <a:endParaRPr dirty="0"/>
          </a:p>
        </p:txBody>
      </p:sp>
    </p:spTree>
    <p:extLst>
      <p:ext uri="{BB962C8B-B14F-4D97-AF65-F5344CB8AC3E}">
        <p14:creationId xmlns:p14="http://schemas.microsoft.com/office/powerpoint/2010/main" val="240733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4</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118384"/>
            <a:ext cx="6490882"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The NASA TLX uses a multi-dimensional rating procedure that derives an overall workload score based on a weighted average of ratings on six subscales:</a:t>
            </a:r>
            <a:br>
              <a:rPr lang="en-US" sz="1800" dirty="0"/>
            </a:br>
            <a:br>
              <a:rPr lang="en-US" sz="1800" dirty="0"/>
            </a:br>
            <a:r>
              <a:rPr lang="en-US" sz="1800" b="0" i="0" dirty="0">
                <a:solidFill>
                  <a:srgbClr val="000000"/>
                </a:solidFill>
                <a:effectLst/>
                <a:latin typeface="Arial" panose="020B0604020202020204" pitchFamily="34" charset="0"/>
              </a:rPr>
              <a:t>- Mental Demand</a:t>
            </a:r>
            <a:br>
              <a:rPr lang="en-US" sz="1800" dirty="0"/>
            </a:br>
            <a:r>
              <a:rPr lang="en-US" sz="1800" b="0" i="0" dirty="0">
                <a:solidFill>
                  <a:srgbClr val="000000"/>
                </a:solidFill>
                <a:effectLst/>
                <a:latin typeface="Arial" panose="020B0604020202020204" pitchFamily="34" charset="0"/>
              </a:rPr>
              <a:t>- Physical Demand</a:t>
            </a:r>
            <a:br>
              <a:rPr lang="en-US" sz="1800" dirty="0"/>
            </a:br>
            <a:r>
              <a:rPr lang="en-US" sz="1800" b="0" i="0" dirty="0">
                <a:solidFill>
                  <a:srgbClr val="000000"/>
                </a:solidFill>
                <a:effectLst/>
                <a:latin typeface="Arial" panose="020B0604020202020204" pitchFamily="34" charset="0"/>
              </a:rPr>
              <a:t>- Temporal Demand</a:t>
            </a:r>
            <a:br>
              <a:rPr lang="en-US" sz="1800" dirty="0"/>
            </a:br>
            <a:r>
              <a:rPr lang="en-US" sz="1800" b="0" i="0" dirty="0">
                <a:solidFill>
                  <a:srgbClr val="000000"/>
                </a:solidFill>
                <a:effectLst/>
                <a:latin typeface="Arial" panose="020B0604020202020204" pitchFamily="34" charset="0"/>
              </a:rPr>
              <a:t>- Performance</a:t>
            </a:r>
            <a:br>
              <a:rPr lang="en-US" sz="1800" dirty="0"/>
            </a:br>
            <a:r>
              <a:rPr lang="en-US" sz="1800" b="0" i="0" dirty="0">
                <a:solidFill>
                  <a:srgbClr val="000000"/>
                </a:solidFill>
                <a:effectLst/>
                <a:latin typeface="Arial" panose="020B0604020202020204" pitchFamily="34" charset="0"/>
              </a:rPr>
              <a:t>- Effort</a:t>
            </a:r>
            <a:br>
              <a:rPr lang="en-US" sz="1800" dirty="0"/>
            </a:br>
            <a:r>
              <a:rPr lang="en-US" sz="1800" b="0" i="0" dirty="0">
                <a:solidFill>
                  <a:srgbClr val="000000"/>
                </a:solidFill>
                <a:effectLst/>
                <a:latin typeface="Arial" panose="020B0604020202020204" pitchFamily="34" charset="0"/>
              </a:rPr>
              <a:t>- Frustration</a:t>
            </a: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32461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5</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Mental demand – how much mental and perceptual activity was required?</a:t>
            </a:r>
          </a:p>
          <a:p>
            <a:pPr lvl="0"/>
            <a:r>
              <a:rPr lang="en-US" sz="1800" dirty="0">
                <a:solidFill>
                  <a:srgbClr val="000000"/>
                </a:solidFill>
                <a:latin typeface="Arial" panose="020B0604020202020204" pitchFamily="34" charset="0"/>
              </a:rPr>
              <a:t>Physical demand – how much physical activity was required?</a:t>
            </a:r>
          </a:p>
          <a:p>
            <a:pPr lvl="0"/>
            <a:r>
              <a:rPr lang="en-US" sz="1800" dirty="0">
                <a:solidFill>
                  <a:srgbClr val="000000"/>
                </a:solidFill>
                <a:latin typeface="Arial" panose="020B0604020202020204" pitchFamily="34" charset="0"/>
              </a:rPr>
              <a:t>Temporal demand – how much time pressure did the user feel due to the rate at which tasks occurred?</a:t>
            </a:r>
          </a:p>
          <a:p>
            <a:pPr lvl="0"/>
            <a:r>
              <a:rPr lang="en-US" sz="1800" dirty="0">
                <a:solidFill>
                  <a:srgbClr val="000000"/>
                </a:solidFill>
                <a:latin typeface="Arial" panose="020B0604020202020204" pitchFamily="34" charset="0"/>
              </a:rPr>
              <a:t>Frustration – how insecure, discouraged or irritated did the user feel in the task?</a:t>
            </a:r>
          </a:p>
          <a:p>
            <a:pPr lvl="0"/>
            <a:r>
              <a:rPr lang="en-US" sz="1800" dirty="0">
                <a:solidFill>
                  <a:srgbClr val="000000"/>
                </a:solidFill>
                <a:latin typeface="Arial" panose="020B0604020202020204" pitchFamily="34" charset="0"/>
              </a:rPr>
              <a:t>Effort – how hard did the user have to work (mentally and physically) to accomplish their level of performance?</a:t>
            </a:r>
          </a:p>
          <a:p>
            <a:pPr lvl="0"/>
            <a:r>
              <a:rPr lang="en-US" sz="1800" dirty="0">
                <a:solidFill>
                  <a:srgbClr val="000000"/>
                </a:solidFill>
                <a:latin typeface="Arial" panose="020B0604020202020204" pitchFamily="34" charset="0"/>
              </a:rPr>
              <a:t>Performance – how successfully did the user think they accomplished the task?</a:t>
            </a: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spTree>
    <p:extLst>
      <p:ext uri="{BB962C8B-B14F-4D97-AF65-F5344CB8AC3E}">
        <p14:creationId xmlns:p14="http://schemas.microsoft.com/office/powerpoint/2010/main" val="17435556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b - Workshop" id="{D25CA6A2-7B55-417F-BAA5-7135C45AC1C1}" vid="{BA1C27E1-D1EC-4D03-A88C-DD12246D195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92A8A8F031AD4A909BA7A7C456847C" ma:contentTypeVersion="9" ma:contentTypeDescription="Create a new document." ma:contentTypeScope="" ma:versionID="9cda5629cde2cf506a6c77d84ded180d">
  <xsd:schema xmlns:xsd="http://www.w3.org/2001/XMLSchema" xmlns:xs="http://www.w3.org/2001/XMLSchema" xmlns:p="http://schemas.microsoft.com/office/2006/metadata/properties" xmlns:ns2="0c9eb513-a068-4d7d-8530-8babfedca41b" xmlns:ns3="332fd225-6e1e-488d-8520-fb24800b4da7" targetNamespace="http://schemas.microsoft.com/office/2006/metadata/properties" ma:root="true" ma:fieldsID="60adf5de74e1dcfe89edf08fce01ff33" ns2:_="" ns3:_="">
    <xsd:import namespace="0c9eb513-a068-4d7d-8530-8babfedca41b"/>
    <xsd:import namespace="332fd225-6e1e-488d-8520-fb24800b4d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eb513-a068-4d7d-8530-8babfedca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2fd225-6e1e-488d-8520-fb24800b4da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4FBF9-7D3B-41C5-AE94-3EC6D8FB422B}">
  <ds:schemaRefs>
    <ds:schemaRef ds:uri="http://schemas.microsoft.com/sharepoint/v3/contenttype/forms"/>
  </ds:schemaRefs>
</ds:datastoreItem>
</file>

<file path=customXml/itemProps2.xml><?xml version="1.0" encoding="utf-8"?>
<ds:datastoreItem xmlns:ds="http://schemas.openxmlformats.org/officeDocument/2006/customXml" ds:itemID="{DD2A1253-7223-4C47-A6EA-5469F68DEBE9}">
  <ds:schemaRefs>
    <ds:schemaRef ds:uri="7cf61fb2-a93a-47db-b85f-2afaef255c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6420E04-1102-4E68-A16B-9CD04F79CE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eb513-a068-4d7d-8530-8babfedca41b"/>
    <ds:schemaRef ds:uri="332fd225-6e1e-488d-8520-fb24800b4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softwareEngineering</Template>
  <TotalTime>5902</TotalTime>
  <Words>2249</Words>
  <Application>Microsoft Office PowerPoint</Application>
  <PresentationFormat>全屏显示(16:9)</PresentationFormat>
  <Paragraphs>173</Paragraphs>
  <Slides>32</Slides>
  <Notes>29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Simple Light</vt:lpstr>
      <vt:lpstr>  HCI Evaluation Part Two </vt:lpstr>
      <vt:lpstr>Today’s Lecture</vt:lpstr>
      <vt:lpstr>Questionnaires - defined </vt:lpstr>
      <vt:lpstr>Questionnaires - tips  </vt:lpstr>
      <vt:lpstr>NASA TLX </vt:lpstr>
      <vt:lpstr>NASA TLX 2 </vt:lpstr>
      <vt:lpstr>NASA TLX 3 </vt:lpstr>
      <vt:lpstr>NASA TLX 4 </vt:lpstr>
      <vt:lpstr>NASA TLX 5 </vt:lpstr>
      <vt:lpstr>NASA TLX 6 </vt:lpstr>
      <vt:lpstr>NASA TLX Scoring 1 </vt:lpstr>
      <vt:lpstr>NASA TLX Relative weighting of dimensions 1 </vt:lpstr>
      <vt:lpstr>NASA TLX Relative weighting of dimensions 2 </vt:lpstr>
      <vt:lpstr>NASA TLX Rating the dimensions 1 </vt:lpstr>
      <vt:lpstr>NASA TLX Rating the dimensions 2 </vt:lpstr>
      <vt:lpstr>NASA TLX What do the scores tell us? </vt:lpstr>
      <vt:lpstr>NASA TLX Validity </vt:lpstr>
      <vt:lpstr>System Usability Survey (SUS) </vt:lpstr>
      <vt:lpstr>System Usability Survey (SUS) - benefits </vt:lpstr>
      <vt:lpstr>System Usability Survey (SUS) - scale </vt:lpstr>
      <vt:lpstr>System Usability Survey (SUS) – scale 2 </vt:lpstr>
      <vt:lpstr>System Usability Survey (SUS) – scale 3 </vt:lpstr>
      <vt:lpstr>System Usability Survey (SUS) – scoring 1 </vt:lpstr>
      <vt:lpstr>System Usability Survey (SUS) – scoring 2 </vt:lpstr>
      <vt:lpstr>Statistical testing </vt:lpstr>
      <vt:lpstr>Statistical testing 2 </vt:lpstr>
      <vt:lpstr>Statistical testing 3 </vt:lpstr>
      <vt:lpstr>Statistical testing 4 </vt:lpstr>
      <vt:lpstr>Statistical testing 5 </vt:lpstr>
      <vt:lpstr>Statistical testing 6 </vt:lpstr>
      <vt:lpstr>Reading</vt:lpstr>
      <vt:lpstr>Before the workshop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Questionnaires NASA TLX and SUS</dc:title>
  <dc:creator>Jon Bird</dc:creator>
  <cp:lastModifiedBy>Jon Bird</cp:lastModifiedBy>
  <cp:revision>5</cp:revision>
  <dcterms:created xsi:type="dcterms:W3CDTF">2023-01-29T13:06:49Z</dcterms:created>
  <dcterms:modified xsi:type="dcterms:W3CDTF">2024-04-21T10:33:24Z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ies>
</file>