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4" r:id="rId4"/>
    <p:sldId id="263" r:id="rId5"/>
    <p:sldId id="264" r:id="rId6"/>
    <p:sldId id="257" r:id="rId7"/>
    <p:sldId id="258" r:id="rId8"/>
    <p:sldId id="259" r:id="rId9"/>
    <p:sldId id="260" r:id="rId10"/>
    <p:sldId id="261" r:id="rId11"/>
    <p:sldId id="262" r:id="rId12"/>
    <p:sldId id="266" r:id="rId13"/>
    <p:sldId id="267" r:id="rId14"/>
    <p:sldId id="268" r:id="rId15"/>
    <p:sldId id="269" r:id="rId16"/>
    <p:sldId id="270" r:id="rId17"/>
    <p:sldId id="273"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Home Improvement </a:t>
            </a:r>
            <a:r>
              <a:rPr lang="en-US" dirty="0" smtClean="0"/>
              <a:t>Retail investment</a:t>
            </a:r>
            <a:endParaRPr lang="en-US" dirty="0"/>
          </a:p>
        </p:txBody>
      </p:sp>
      <p:sp>
        <p:nvSpPr>
          <p:cNvPr id="3" name="Subtitle 2"/>
          <p:cNvSpPr>
            <a:spLocks noGrp="1"/>
          </p:cNvSpPr>
          <p:nvPr>
            <p:ph type="subTitle" idx="1"/>
          </p:nvPr>
        </p:nvSpPr>
        <p:spPr/>
        <p:txBody>
          <a:bodyPr/>
          <a:lstStyle/>
          <a:p>
            <a:r>
              <a:rPr lang="en-US" dirty="0" smtClean="0"/>
              <a:t>BY Tin hang</a:t>
            </a:r>
            <a:endParaRPr lang="en-US" dirty="0"/>
          </a:p>
        </p:txBody>
      </p:sp>
    </p:spTree>
    <p:extLst>
      <p:ext uri="{BB962C8B-B14F-4D97-AF65-F5344CB8AC3E}">
        <p14:creationId xmlns:p14="http://schemas.microsoft.com/office/powerpoint/2010/main" val="1628244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Lowe's Companies, Inc. (LOW</a:t>
            </a:r>
            <a:r>
              <a:rPr lang="en-US" b="1" dirty="0" smtClean="0"/>
              <a:t>)</a:t>
            </a:r>
            <a:endParaRPr lang="en-US" dirty="0"/>
          </a:p>
        </p:txBody>
      </p:sp>
      <p:sp>
        <p:nvSpPr>
          <p:cNvPr id="3" name="Content Placeholder 2"/>
          <p:cNvSpPr>
            <a:spLocks noGrp="1"/>
          </p:cNvSpPr>
          <p:nvPr>
            <p:ph idx="1"/>
          </p:nvPr>
        </p:nvSpPr>
        <p:spPr>
          <a:xfrm>
            <a:off x="1451579" y="1880075"/>
            <a:ext cx="9603275" cy="4213075"/>
          </a:xfrm>
        </p:spPr>
        <p:txBody>
          <a:bodyPr>
            <a:normAutofit fontScale="62500" lnSpcReduction="20000"/>
          </a:bodyPr>
          <a:lstStyle/>
          <a:p>
            <a:pPr marL="0" indent="0">
              <a:buNone/>
            </a:pPr>
            <a:r>
              <a:rPr lang="en-US" sz="1900" b="1" dirty="0"/>
              <a:t>Strengths:</a:t>
            </a:r>
          </a:p>
          <a:p>
            <a:pPr lvl="1"/>
            <a:r>
              <a:rPr lang="en-US" sz="1900" dirty="0"/>
              <a:t>Strong presence in the home improvement retail industry.</a:t>
            </a:r>
          </a:p>
          <a:p>
            <a:pPr lvl="1"/>
            <a:r>
              <a:rPr lang="en-US" sz="1900" dirty="0"/>
              <a:t>Focus on customer service and product innovation.</a:t>
            </a:r>
          </a:p>
          <a:p>
            <a:pPr lvl="1"/>
            <a:r>
              <a:rPr lang="en-US" sz="1900" dirty="0"/>
              <a:t>Strategic partnerships and acquisitions to enhance market position.</a:t>
            </a:r>
          </a:p>
          <a:p>
            <a:pPr marL="0" indent="0">
              <a:buNone/>
            </a:pPr>
            <a:r>
              <a:rPr lang="en-US" sz="1900" b="1" dirty="0"/>
              <a:t>Weaknesses:</a:t>
            </a:r>
          </a:p>
          <a:p>
            <a:pPr lvl="1"/>
            <a:r>
              <a:rPr lang="en-US" sz="1900" dirty="0"/>
              <a:t>Dependency on the housing market and consumer spending.</a:t>
            </a:r>
          </a:p>
          <a:p>
            <a:pPr lvl="1"/>
            <a:r>
              <a:rPr lang="en-US" sz="1900" dirty="0"/>
              <a:t>Exposure to seasonal fluctuations in sales.</a:t>
            </a:r>
          </a:p>
          <a:p>
            <a:pPr lvl="1"/>
            <a:r>
              <a:rPr lang="en-US" sz="1900" dirty="0"/>
              <a:t>Lagging behind competitors in e-commerce.</a:t>
            </a:r>
          </a:p>
          <a:p>
            <a:pPr marL="0" indent="0">
              <a:buNone/>
            </a:pPr>
            <a:r>
              <a:rPr lang="en-US" sz="1900" b="1" dirty="0"/>
              <a:t>Opportunities:</a:t>
            </a:r>
          </a:p>
          <a:p>
            <a:pPr lvl="1"/>
            <a:r>
              <a:rPr lang="en-US" sz="1900" dirty="0"/>
              <a:t>Growth potential in online sales and </a:t>
            </a:r>
            <a:r>
              <a:rPr lang="en-US" sz="1900" dirty="0" err="1"/>
              <a:t>omnichannel</a:t>
            </a:r>
            <a:r>
              <a:rPr lang="en-US" sz="1900" dirty="0"/>
              <a:t> retailing.</a:t>
            </a:r>
          </a:p>
          <a:p>
            <a:pPr lvl="1"/>
            <a:r>
              <a:rPr lang="en-US" sz="1900" dirty="0"/>
              <a:t>Expansion into new product categories or services.</a:t>
            </a:r>
          </a:p>
          <a:p>
            <a:pPr lvl="1"/>
            <a:r>
              <a:rPr lang="en-US" sz="1900" dirty="0"/>
              <a:t>International market expansion.</a:t>
            </a:r>
          </a:p>
          <a:p>
            <a:pPr marL="0" indent="0">
              <a:buNone/>
            </a:pPr>
            <a:r>
              <a:rPr lang="en-US" sz="1900" b="1" dirty="0"/>
              <a:t>Threats:</a:t>
            </a:r>
          </a:p>
          <a:p>
            <a:pPr lvl="1"/>
            <a:r>
              <a:rPr lang="en-US" sz="1900" dirty="0"/>
              <a:t>Economic downturn impacting consumer spending on home improvement.</a:t>
            </a:r>
          </a:p>
          <a:p>
            <a:pPr lvl="1"/>
            <a:r>
              <a:rPr lang="en-US" sz="1900" dirty="0"/>
              <a:t>Increasing competition from traditional rivals and online retailers.</a:t>
            </a:r>
          </a:p>
          <a:p>
            <a:pPr lvl="1"/>
            <a:r>
              <a:rPr lang="en-US" sz="1900" dirty="0"/>
              <a:t>Supply chain disruptions impacting inventory availability.</a:t>
            </a:r>
          </a:p>
          <a:p>
            <a:endParaRPr lang="en-US" dirty="0"/>
          </a:p>
        </p:txBody>
      </p:sp>
    </p:spTree>
    <p:extLst>
      <p:ext uri="{BB962C8B-B14F-4D97-AF65-F5344CB8AC3E}">
        <p14:creationId xmlns:p14="http://schemas.microsoft.com/office/powerpoint/2010/main" val="2519667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NVR, Inc. (NVR</a:t>
            </a:r>
            <a:r>
              <a:rPr lang="en-US" b="1" dirty="0" smtClean="0"/>
              <a:t>)</a:t>
            </a:r>
            <a:endParaRPr lang="en-US" dirty="0"/>
          </a:p>
        </p:txBody>
      </p:sp>
      <p:sp>
        <p:nvSpPr>
          <p:cNvPr id="3" name="Content Placeholder 2"/>
          <p:cNvSpPr>
            <a:spLocks noGrp="1"/>
          </p:cNvSpPr>
          <p:nvPr>
            <p:ph idx="1"/>
          </p:nvPr>
        </p:nvSpPr>
        <p:spPr>
          <a:xfrm>
            <a:off x="1451579" y="1888621"/>
            <a:ext cx="9603275" cy="4213075"/>
          </a:xfrm>
        </p:spPr>
        <p:txBody>
          <a:bodyPr>
            <a:normAutofit fontScale="62500" lnSpcReduction="20000"/>
          </a:bodyPr>
          <a:lstStyle/>
          <a:p>
            <a:pPr marL="0" indent="0">
              <a:buNone/>
            </a:pPr>
            <a:r>
              <a:rPr lang="en-US" sz="1900" b="1" dirty="0"/>
              <a:t>Strengths:</a:t>
            </a:r>
          </a:p>
          <a:p>
            <a:pPr lvl="1"/>
            <a:r>
              <a:rPr lang="en-US" sz="1900" dirty="0"/>
              <a:t>Focus on high-quality home construction and customer satisfaction.</a:t>
            </a:r>
          </a:p>
          <a:p>
            <a:pPr lvl="1"/>
            <a:r>
              <a:rPr lang="en-US" sz="1900" dirty="0"/>
              <a:t>Efficient homebuilding operations driving cost advantages.</a:t>
            </a:r>
          </a:p>
          <a:p>
            <a:pPr lvl="1"/>
            <a:r>
              <a:rPr lang="en-US" sz="1900" dirty="0"/>
              <a:t>Strong financial position with minimal debt.</a:t>
            </a:r>
          </a:p>
          <a:p>
            <a:pPr marL="0" indent="0">
              <a:buNone/>
            </a:pPr>
            <a:r>
              <a:rPr lang="en-US" sz="1900" b="1" dirty="0"/>
              <a:t>Weaknesses:</a:t>
            </a:r>
          </a:p>
          <a:p>
            <a:pPr lvl="1"/>
            <a:r>
              <a:rPr lang="en-US" sz="1900" dirty="0"/>
              <a:t>Vulnerability to cyclical fluctuations in the housing market.</a:t>
            </a:r>
          </a:p>
          <a:p>
            <a:pPr lvl="1"/>
            <a:r>
              <a:rPr lang="en-US" sz="1900" dirty="0"/>
              <a:t>Dependency on mortgage financing availability.</a:t>
            </a:r>
          </a:p>
          <a:p>
            <a:pPr lvl="1"/>
            <a:r>
              <a:rPr lang="en-US" sz="1900" dirty="0"/>
              <a:t>Concentration risk in certain geographic markets.</a:t>
            </a:r>
          </a:p>
          <a:p>
            <a:pPr marL="0" indent="0">
              <a:buNone/>
            </a:pPr>
            <a:r>
              <a:rPr lang="en-US" sz="1900" b="1" dirty="0"/>
              <a:t>Opportunities:</a:t>
            </a:r>
          </a:p>
          <a:p>
            <a:pPr lvl="1"/>
            <a:r>
              <a:rPr lang="en-US" sz="1900" dirty="0"/>
              <a:t>Expansion into new markets with favorable demographics.</a:t>
            </a:r>
          </a:p>
          <a:p>
            <a:pPr lvl="1"/>
            <a:r>
              <a:rPr lang="en-US" sz="1900" dirty="0"/>
              <a:t>Diversification into related real estate services.</a:t>
            </a:r>
          </a:p>
          <a:p>
            <a:pPr lvl="1"/>
            <a:r>
              <a:rPr lang="en-US" sz="1900" dirty="0"/>
              <a:t>Adoption of advanced construction technologies for efficiency.</a:t>
            </a:r>
          </a:p>
          <a:p>
            <a:pPr marL="0" indent="0">
              <a:buNone/>
            </a:pPr>
            <a:r>
              <a:rPr lang="en-US" sz="1900" b="1" dirty="0"/>
              <a:t>Threats:</a:t>
            </a:r>
          </a:p>
          <a:p>
            <a:pPr lvl="1"/>
            <a:r>
              <a:rPr lang="en-US" sz="1900" dirty="0"/>
              <a:t>Economic downturn affecting housing demand and home prices.</a:t>
            </a:r>
          </a:p>
          <a:p>
            <a:pPr lvl="1"/>
            <a:r>
              <a:rPr lang="en-US" sz="1900" dirty="0"/>
              <a:t>Rising construction costs impacting profit margins.</a:t>
            </a:r>
          </a:p>
          <a:p>
            <a:pPr lvl="1"/>
            <a:r>
              <a:rPr lang="en-US" sz="1900" dirty="0"/>
              <a:t>Regulatory changes impacting land use and zoning.</a:t>
            </a:r>
          </a:p>
          <a:p>
            <a:endParaRPr lang="en-US" dirty="0"/>
          </a:p>
        </p:txBody>
      </p:sp>
    </p:spTree>
    <p:extLst>
      <p:ext uri="{BB962C8B-B14F-4D97-AF65-F5344CB8AC3E}">
        <p14:creationId xmlns:p14="http://schemas.microsoft.com/office/powerpoint/2010/main" val="185630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 closing price</a:t>
            </a:r>
            <a:endParaRPr lang="en-US" dirty="0"/>
          </a:p>
        </p:txBody>
      </p:sp>
      <p:pic>
        <p:nvPicPr>
          <p:cNvPr id="4" name="Content Placeholder 3"/>
          <p:cNvPicPr>
            <a:picLocks noGrp="1" noChangeAspect="1"/>
          </p:cNvPicPr>
          <p:nvPr>
            <p:ph idx="1"/>
          </p:nvPr>
        </p:nvPicPr>
        <p:blipFill>
          <a:blip r:embed="rId2"/>
          <a:stretch>
            <a:fillRect/>
          </a:stretch>
        </p:blipFill>
        <p:spPr>
          <a:xfrm>
            <a:off x="2113201" y="1930666"/>
            <a:ext cx="8017900" cy="4102665"/>
          </a:xfrm>
          <a:prstGeom prst="rect">
            <a:avLst/>
          </a:prstGeom>
        </p:spPr>
      </p:pic>
    </p:spTree>
    <p:extLst>
      <p:ext uri="{BB962C8B-B14F-4D97-AF65-F5344CB8AC3E}">
        <p14:creationId xmlns:p14="http://schemas.microsoft.com/office/powerpoint/2010/main" val="80966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Prices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1704919"/>
              </p:ext>
            </p:extLst>
          </p:nvPr>
        </p:nvGraphicFramePr>
        <p:xfrm>
          <a:off x="3074812" y="2005564"/>
          <a:ext cx="6744304" cy="3450033"/>
        </p:xfrm>
        <a:graphic>
          <a:graphicData uri="http://schemas.openxmlformats.org/drawingml/2006/table">
            <a:tbl>
              <a:tblPr/>
              <a:tblGrid>
                <a:gridCol w="963472">
                  <a:extLst>
                    <a:ext uri="{9D8B030D-6E8A-4147-A177-3AD203B41FA5}">
                      <a16:colId xmlns:a16="http://schemas.microsoft.com/office/drawing/2014/main" val="3892773869"/>
                    </a:ext>
                  </a:extLst>
                </a:gridCol>
                <a:gridCol w="963472">
                  <a:extLst>
                    <a:ext uri="{9D8B030D-6E8A-4147-A177-3AD203B41FA5}">
                      <a16:colId xmlns:a16="http://schemas.microsoft.com/office/drawing/2014/main" val="2953553514"/>
                    </a:ext>
                  </a:extLst>
                </a:gridCol>
                <a:gridCol w="963472">
                  <a:extLst>
                    <a:ext uri="{9D8B030D-6E8A-4147-A177-3AD203B41FA5}">
                      <a16:colId xmlns:a16="http://schemas.microsoft.com/office/drawing/2014/main" val="483854358"/>
                    </a:ext>
                  </a:extLst>
                </a:gridCol>
                <a:gridCol w="963472">
                  <a:extLst>
                    <a:ext uri="{9D8B030D-6E8A-4147-A177-3AD203B41FA5}">
                      <a16:colId xmlns:a16="http://schemas.microsoft.com/office/drawing/2014/main" val="3399873516"/>
                    </a:ext>
                  </a:extLst>
                </a:gridCol>
                <a:gridCol w="963472">
                  <a:extLst>
                    <a:ext uri="{9D8B030D-6E8A-4147-A177-3AD203B41FA5}">
                      <a16:colId xmlns:a16="http://schemas.microsoft.com/office/drawing/2014/main" val="624821698"/>
                    </a:ext>
                  </a:extLst>
                </a:gridCol>
                <a:gridCol w="963472">
                  <a:extLst>
                    <a:ext uri="{9D8B030D-6E8A-4147-A177-3AD203B41FA5}">
                      <a16:colId xmlns:a16="http://schemas.microsoft.com/office/drawing/2014/main" val="2030271615"/>
                    </a:ext>
                  </a:extLst>
                </a:gridCol>
                <a:gridCol w="963472">
                  <a:extLst>
                    <a:ext uri="{9D8B030D-6E8A-4147-A177-3AD203B41FA5}">
                      <a16:colId xmlns:a16="http://schemas.microsoft.com/office/drawing/2014/main" val="154803082"/>
                    </a:ext>
                  </a:extLst>
                </a:gridCol>
              </a:tblGrid>
              <a:tr h="241709">
                <a:tc>
                  <a:txBody>
                    <a:bodyPr/>
                    <a:lstStyle/>
                    <a:p>
                      <a:pPr algn="r"/>
                      <a:r>
                        <a:rPr lang="en-US" sz="1200">
                          <a:effectLst/>
                        </a:rPr>
                        <a:t>Ticker</a:t>
                      </a:r>
                    </a:p>
                  </a:txBody>
                  <a:tcPr marL="60520" marR="60520" marT="30260" marB="30260" anchor="ctr">
                    <a:lnL>
                      <a:noFill/>
                    </a:lnL>
                    <a:lnR>
                      <a:noFill/>
                    </a:lnR>
                    <a:lnT>
                      <a:noFill/>
                    </a:lnT>
                    <a:lnB>
                      <a:noFill/>
                    </a:lnB>
                  </a:tcPr>
                </a:tc>
                <a:tc>
                  <a:txBody>
                    <a:bodyPr/>
                    <a:lstStyle/>
                    <a:p>
                      <a:pPr algn="r"/>
                      <a:r>
                        <a:rPr lang="en-US" sz="1200">
                          <a:effectLst/>
                        </a:rPr>
                        <a:t>CTRE</a:t>
                      </a:r>
                    </a:p>
                  </a:txBody>
                  <a:tcPr marL="60520" marR="60520" marT="30260" marB="30260" anchor="ctr">
                    <a:lnL>
                      <a:noFill/>
                    </a:lnL>
                    <a:lnR>
                      <a:noFill/>
                    </a:lnR>
                    <a:lnT>
                      <a:noFill/>
                    </a:lnT>
                    <a:lnB>
                      <a:noFill/>
                    </a:lnB>
                  </a:tcPr>
                </a:tc>
                <a:tc>
                  <a:txBody>
                    <a:bodyPr/>
                    <a:lstStyle/>
                    <a:p>
                      <a:pPr algn="r"/>
                      <a:r>
                        <a:rPr lang="en-US" sz="1200">
                          <a:effectLst/>
                        </a:rPr>
                        <a:t>HD</a:t>
                      </a:r>
                    </a:p>
                  </a:txBody>
                  <a:tcPr marL="60520" marR="60520" marT="30260" marB="30260" anchor="ctr">
                    <a:lnL>
                      <a:noFill/>
                    </a:lnL>
                    <a:lnR>
                      <a:noFill/>
                    </a:lnR>
                    <a:lnT>
                      <a:noFill/>
                    </a:lnT>
                    <a:lnB>
                      <a:noFill/>
                    </a:lnB>
                  </a:tcPr>
                </a:tc>
                <a:tc>
                  <a:txBody>
                    <a:bodyPr/>
                    <a:lstStyle/>
                    <a:p>
                      <a:pPr algn="r"/>
                      <a:r>
                        <a:rPr lang="en-US" sz="1200">
                          <a:effectLst/>
                        </a:rPr>
                        <a:t>LEN</a:t>
                      </a:r>
                    </a:p>
                  </a:txBody>
                  <a:tcPr marL="60520" marR="60520" marT="30260" marB="30260" anchor="ctr">
                    <a:lnL>
                      <a:noFill/>
                    </a:lnL>
                    <a:lnR>
                      <a:noFill/>
                    </a:lnR>
                    <a:lnT>
                      <a:noFill/>
                    </a:lnT>
                    <a:lnB>
                      <a:noFill/>
                    </a:lnB>
                  </a:tcPr>
                </a:tc>
                <a:tc>
                  <a:txBody>
                    <a:bodyPr/>
                    <a:lstStyle/>
                    <a:p>
                      <a:pPr algn="r"/>
                      <a:r>
                        <a:rPr lang="en-US" sz="1200">
                          <a:effectLst/>
                        </a:rPr>
                        <a:t>LGIH</a:t>
                      </a:r>
                    </a:p>
                  </a:txBody>
                  <a:tcPr marL="60520" marR="60520" marT="30260" marB="30260" anchor="ctr">
                    <a:lnL>
                      <a:noFill/>
                    </a:lnL>
                    <a:lnR>
                      <a:noFill/>
                    </a:lnR>
                    <a:lnT>
                      <a:noFill/>
                    </a:lnT>
                    <a:lnB>
                      <a:noFill/>
                    </a:lnB>
                  </a:tcPr>
                </a:tc>
                <a:tc>
                  <a:txBody>
                    <a:bodyPr/>
                    <a:lstStyle/>
                    <a:p>
                      <a:pPr algn="r"/>
                      <a:r>
                        <a:rPr lang="en-US" sz="1200">
                          <a:effectLst/>
                        </a:rPr>
                        <a:t>LOW</a:t>
                      </a:r>
                    </a:p>
                  </a:txBody>
                  <a:tcPr marL="60520" marR="60520" marT="30260" marB="30260" anchor="ctr">
                    <a:lnL>
                      <a:noFill/>
                    </a:lnL>
                    <a:lnR>
                      <a:noFill/>
                    </a:lnR>
                    <a:lnT>
                      <a:noFill/>
                    </a:lnT>
                    <a:lnB>
                      <a:noFill/>
                    </a:lnB>
                  </a:tcPr>
                </a:tc>
                <a:tc>
                  <a:txBody>
                    <a:bodyPr/>
                    <a:lstStyle/>
                    <a:p>
                      <a:pPr algn="r"/>
                      <a:r>
                        <a:rPr lang="en-US" sz="1200">
                          <a:effectLst/>
                        </a:rPr>
                        <a:t>NVR</a:t>
                      </a:r>
                    </a:p>
                  </a:txBody>
                  <a:tcPr marL="60520" marR="60520" marT="30260" marB="30260" anchor="ctr">
                    <a:lnL>
                      <a:noFill/>
                    </a:lnL>
                    <a:lnR>
                      <a:noFill/>
                    </a:lnR>
                    <a:lnT>
                      <a:noFill/>
                    </a:lnT>
                    <a:lnB>
                      <a:noFill/>
                    </a:lnB>
                  </a:tcPr>
                </a:tc>
                <a:extLst>
                  <a:ext uri="{0D108BD9-81ED-4DB2-BD59-A6C34878D82A}">
                    <a16:rowId xmlns:a16="http://schemas.microsoft.com/office/drawing/2014/main" val="275739585"/>
                  </a:ext>
                </a:extLst>
              </a:tr>
              <a:tr h="423319">
                <a:tc>
                  <a:txBody>
                    <a:bodyPr/>
                    <a:lstStyle/>
                    <a:p>
                      <a:pPr algn="l" fontAlgn="ctr"/>
                      <a:r>
                        <a:rPr lang="en-US" sz="1200">
                          <a:effectLst/>
                        </a:rPr>
                        <a:t>count</a:t>
                      </a:r>
                    </a:p>
                  </a:txBody>
                  <a:tcPr marL="60520" marR="60520" marT="30260" marB="30260" anchor="ctr">
                    <a:lnL>
                      <a:noFill/>
                    </a:lnL>
                    <a:lnR>
                      <a:noFill/>
                    </a:lnR>
                    <a:lnT>
                      <a:noFill/>
                    </a:lnT>
                    <a:lnB>
                      <a:noFill/>
                    </a:lnB>
                  </a:tcPr>
                </a:tc>
                <a:tc>
                  <a:txBody>
                    <a:bodyPr/>
                    <a:lstStyle/>
                    <a:p>
                      <a:r>
                        <a:rPr lang="en-US" sz="1200">
                          <a:effectLst/>
                        </a:rPr>
                        <a:t>1427.000000</a:t>
                      </a:r>
                    </a:p>
                  </a:txBody>
                  <a:tcPr marL="60520" marR="60520" marT="30260" marB="30260" anchor="ctr">
                    <a:lnL>
                      <a:noFill/>
                    </a:lnL>
                    <a:lnR>
                      <a:noFill/>
                    </a:lnR>
                    <a:lnT>
                      <a:noFill/>
                    </a:lnT>
                    <a:lnB>
                      <a:noFill/>
                    </a:lnB>
                  </a:tcPr>
                </a:tc>
                <a:tc>
                  <a:txBody>
                    <a:bodyPr/>
                    <a:lstStyle/>
                    <a:p>
                      <a:r>
                        <a:rPr lang="en-US" sz="1200">
                          <a:effectLst/>
                        </a:rPr>
                        <a:t>1427.000000</a:t>
                      </a:r>
                    </a:p>
                  </a:txBody>
                  <a:tcPr marL="60520" marR="60520" marT="30260" marB="30260" anchor="ctr">
                    <a:lnL>
                      <a:noFill/>
                    </a:lnL>
                    <a:lnR>
                      <a:noFill/>
                    </a:lnR>
                    <a:lnT>
                      <a:noFill/>
                    </a:lnT>
                    <a:lnB>
                      <a:noFill/>
                    </a:lnB>
                  </a:tcPr>
                </a:tc>
                <a:tc>
                  <a:txBody>
                    <a:bodyPr/>
                    <a:lstStyle/>
                    <a:p>
                      <a:r>
                        <a:rPr lang="en-US" sz="1200">
                          <a:effectLst/>
                        </a:rPr>
                        <a:t>1427.000000</a:t>
                      </a:r>
                    </a:p>
                  </a:txBody>
                  <a:tcPr marL="60520" marR="60520" marT="30260" marB="30260" anchor="ctr">
                    <a:lnL>
                      <a:noFill/>
                    </a:lnL>
                    <a:lnR>
                      <a:noFill/>
                    </a:lnR>
                    <a:lnT>
                      <a:noFill/>
                    </a:lnT>
                    <a:lnB>
                      <a:noFill/>
                    </a:lnB>
                  </a:tcPr>
                </a:tc>
                <a:tc>
                  <a:txBody>
                    <a:bodyPr/>
                    <a:lstStyle/>
                    <a:p>
                      <a:r>
                        <a:rPr lang="en-US" sz="1200">
                          <a:effectLst/>
                        </a:rPr>
                        <a:t>1427.000000</a:t>
                      </a:r>
                    </a:p>
                  </a:txBody>
                  <a:tcPr marL="60520" marR="60520" marT="30260" marB="30260" anchor="ctr">
                    <a:lnL>
                      <a:noFill/>
                    </a:lnL>
                    <a:lnR>
                      <a:noFill/>
                    </a:lnR>
                    <a:lnT>
                      <a:noFill/>
                    </a:lnT>
                    <a:lnB>
                      <a:noFill/>
                    </a:lnB>
                  </a:tcPr>
                </a:tc>
                <a:tc>
                  <a:txBody>
                    <a:bodyPr/>
                    <a:lstStyle/>
                    <a:p>
                      <a:r>
                        <a:rPr lang="en-US" sz="1200">
                          <a:effectLst/>
                        </a:rPr>
                        <a:t>1427.000000</a:t>
                      </a:r>
                    </a:p>
                  </a:txBody>
                  <a:tcPr marL="60520" marR="60520" marT="30260" marB="30260" anchor="ctr">
                    <a:lnL>
                      <a:noFill/>
                    </a:lnL>
                    <a:lnR>
                      <a:noFill/>
                    </a:lnR>
                    <a:lnT>
                      <a:noFill/>
                    </a:lnT>
                    <a:lnB>
                      <a:noFill/>
                    </a:lnB>
                  </a:tcPr>
                </a:tc>
                <a:tc>
                  <a:txBody>
                    <a:bodyPr/>
                    <a:lstStyle/>
                    <a:p>
                      <a:r>
                        <a:rPr lang="en-US" sz="1200">
                          <a:effectLst/>
                        </a:rPr>
                        <a:t>1427.000000</a:t>
                      </a:r>
                    </a:p>
                  </a:txBody>
                  <a:tcPr marL="60520" marR="60520" marT="30260" marB="30260" anchor="ctr">
                    <a:lnL>
                      <a:noFill/>
                    </a:lnL>
                    <a:lnR>
                      <a:noFill/>
                    </a:lnR>
                    <a:lnT>
                      <a:noFill/>
                    </a:lnT>
                    <a:lnB>
                      <a:noFill/>
                    </a:lnB>
                  </a:tcPr>
                </a:tc>
                <a:extLst>
                  <a:ext uri="{0D108BD9-81ED-4DB2-BD59-A6C34878D82A}">
                    <a16:rowId xmlns:a16="http://schemas.microsoft.com/office/drawing/2014/main" val="2606624058"/>
                  </a:ext>
                </a:extLst>
              </a:tr>
              <a:tr h="423319">
                <a:tc>
                  <a:txBody>
                    <a:bodyPr/>
                    <a:lstStyle/>
                    <a:p>
                      <a:pPr algn="l" fontAlgn="ctr"/>
                      <a:r>
                        <a:rPr lang="en-US" sz="1200">
                          <a:effectLst/>
                        </a:rPr>
                        <a:t>mean</a:t>
                      </a:r>
                    </a:p>
                  </a:txBody>
                  <a:tcPr marL="60520" marR="60520" marT="30260" marB="30260" anchor="ctr">
                    <a:lnL>
                      <a:noFill/>
                    </a:lnL>
                    <a:lnR>
                      <a:noFill/>
                    </a:lnR>
                    <a:lnT>
                      <a:noFill/>
                    </a:lnT>
                    <a:lnB>
                      <a:noFill/>
                    </a:lnB>
                  </a:tcPr>
                </a:tc>
                <a:tc>
                  <a:txBody>
                    <a:bodyPr/>
                    <a:lstStyle/>
                    <a:p>
                      <a:r>
                        <a:rPr lang="en-US" sz="1200">
                          <a:effectLst/>
                        </a:rPr>
                        <a:t>15.779377</a:t>
                      </a:r>
                    </a:p>
                  </a:txBody>
                  <a:tcPr marL="60520" marR="60520" marT="30260" marB="30260" anchor="ctr">
                    <a:lnL>
                      <a:noFill/>
                    </a:lnL>
                    <a:lnR>
                      <a:noFill/>
                    </a:lnR>
                    <a:lnT>
                      <a:noFill/>
                    </a:lnT>
                    <a:lnB>
                      <a:noFill/>
                    </a:lnB>
                  </a:tcPr>
                </a:tc>
                <a:tc>
                  <a:txBody>
                    <a:bodyPr/>
                    <a:lstStyle/>
                    <a:p>
                      <a:r>
                        <a:rPr lang="en-US" sz="1200">
                          <a:effectLst/>
                        </a:rPr>
                        <a:t>215.401207</a:t>
                      </a:r>
                    </a:p>
                  </a:txBody>
                  <a:tcPr marL="60520" marR="60520" marT="30260" marB="30260" anchor="ctr">
                    <a:lnL>
                      <a:noFill/>
                    </a:lnL>
                    <a:lnR>
                      <a:noFill/>
                    </a:lnR>
                    <a:lnT>
                      <a:noFill/>
                    </a:lnT>
                    <a:lnB>
                      <a:noFill/>
                    </a:lnB>
                  </a:tcPr>
                </a:tc>
                <a:tc>
                  <a:txBody>
                    <a:bodyPr/>
                    <a:lstStyle/>
                    <a:p>
                      <a:r>
                        <a:rPr lang="en-US" sz="1200">
                          <a:effectLst/>
                        </a:rPr>
                        <a:t>63.391666</a:t>
                      </a:r>
                    </a:p>
                  </a:txBody>
                  <a:tcPr marL="60520" marR="60520" marT="30260" marB="30260" anchor="ctr">
                    <a:lnL>
                      <a:noFill/>
                    </a:lnL>
                    <a:lnR>
                      <a:noFill/>
                    </a:lnR>
                    <a:lnT>
                      <a:noFill/>
                    </a:lnT>
                    <a:lnB>
                      <a:noFill/>
                    </a:lnB>
                  </a:tcPr>
                </a:tc>
                <a:tc>
                  <a:txBody>
                    <a:bodyPr/>
                    <a:lstStyle/>
                    <a:p>
                      <a:r>
                        <a:rPr lang="en-US" sz="1200">
                          <a:effectLst/>
                        </a:rPr>
                        <a:t>85.073364</a:t>
                      </a:r>
                    </a:p>
                  </a:txBody>
                  <a:tcPr marL="60520" marR="60520" marT="30260" marB="30260" anchor="ctr">
                    <a:lnL>
                      <a:noFill/>
                    </a:lnL>
                    <a:lnR>
                      <a:noFill/>
                    </a:lnR>
                    <a:lnT>
                      <a:noFill/>
                    </a:lnT>
                    <a:lnB>
                      <a:noFill/>
                    </a:lnB>
                  </a:tcPr>
                </a:tc>
                <a:tc>
                  <a:txBody>
                    <a:bodyPr/>
                    <a:lstStyle/>
                    <a:p>
                      <a:r>
                        <a:rPr lang="en-US" sz="1200">
                          <a:effectLst/>
                        </a:rPr>
                        <a:t>124.736733</a:t>
                      </a:r>
                    </a:p>
                  </a:txBody>
                  <a:tcPr marL="60520" marR="60520" marT="30260" marB="30260" anchor="ctr">
                    <a:lnL>
                      <a:noFill/>
                    </a:lnL>
                    <a:lnR>
                      <a:noFill/>
                    </a:lnR>
                    <a:lnT>
                      <a:noFill/>
                    </a:lnT>
                    <a:lnB>
                      <a:noFill/>
                    </a:lnB>
                  </a:tcPr>
                </a:tc>
                <a:tc>
                  <a:txBody>
                    <a:bodyPr/>
                    <a:lstStyle/>
                    <a:p>
                      <a:r>
                        <a:rPr lang="en-US" sz="1200">
                          <a:effectLst/>
                        </a:rPr>
                        <a:t>3583.308873</a:t>
                      </a:r>
                    </a:p>
                  </a:txBody>
                  <a:tcPr marL="60520" marR="60520" marT="30260" marB="30260" anchor="ctr">
                    <a:lnL>
                      <a:noFill/>
                    </a:lnL>
                    <a:lnR>
                      <a:noFill/>
                    </a:lnR>
                    <a:lnT>
                      <a:noFill/>
                    </a:lnT>
                    <a:lnB>
                      <a:noFill/>
                    </a:lnB>
                  </a:tcPr>
                </a:tc>
                <a:extLst>
                  <a:ext uri="{0D108BD9-81ED-4DB2-BD59-A6C34878D82A}">
                    <a16:rowId xmlns:a16="http://schemas.microsoft.com/office/drawing/2014/main" val="4060978858"/>
                  </a:ext>
                </a:extLst>
              </a:tr>
              <a:tr h="241709">
                <a:tc>
                  <a:txBody>
                    <a:bodyPr/>
                    <a:lstStyle/>
                    <a:p>
                      <a:pPr algn="l" fontAlgn="ctr"/>
                      <a:r>
                        <a:rPr lang="en-US" sz="1200">
                          <a:effectLst/>
                        </a:rPr>
                        <a:t>std</a:t>
                      </a:r>
                    </a:p>
                  </a:txBody>
                  <a:tcPr marL="60520" marR="60520" marT="30260" marB="30260" anchor="ctr">
                    <a:lnL>
                      <a:noFill/>
                    </a:lnL>
                    <a:lnR>
                      <a:noFill/>
                    </a:lnR>
                    <a:lnT>
                      <a:noFill/>
                    </a:lnT>
                    <a:lnB>
                      <a:noFill/>
                    </a:lnB>
                  </a:tcPr>
                </a:tc>
                <a:tc>
                  <a:txBody>
                    <a:bodyPr/>
                    <a:lstStyle/>
                    <a:p>
                      <a:r>
                        <a:rPr lang="en-US" sz="1200">
                          <a:effectLst/>
                        </a:rPr>
                        <a:t>3.146521</a:t>
                      </a:r>
                    </a:p>
                  </a:txBody>
                  <a:tcPr marL="60520" marR="60520" marT="30260" marB="30260" anchor="ctr">
                    <a:lnL>
                      <a:noFill/>
                    </a:lnL>
                    <a:lnR>
                      <a:noFill/>
                    </a:lnR>
                    <a:lnT>
                      <a:noFill/>
                    </a:lnT>
                    <a:lnB>
                      <a:noFill/>
                    </a:lnB>
                  </a:tcPr>
                </a:tc>
                <a:tc>
                  <a:txBody>
                    <a:bodyPr/>
                    <a:lstStyle/>
                    <a:p>
                      <a:r>
                        <a:rPr lang="en-US" sz="1200">
                          <a:effectLst/>
                        </a:rPr>
                        <a:t>69.387620</a:t>
                      </a:r>
                    </a:p>
                  </a:txBody>
                  <a:tcPr marL="60520" marR="60520" marT="30260" marB="30260" anchor="ctr">
                    <a:lnL>
                      <a:noFill/>
                    </a:lnL>
                    <a:lnR>
                      <a:noFill/>
                    </a:lnR>
                    <a:lnT>
                      <a:noFill/>
                    </a:lnT>
                    <a:lnB>
                      <a:noFill/>
                    </a:lnB>
                  </a:tcPr>
                </a:tc>
                <a:tc>
                  <a:txBody>
                    <a:bodyPr/>
                    <a:lstStyle/>
                    <a:p>
                      <a:r>
                        <a:rPr lang="en-US" sz="1200">
                          <a:effectLst/>
                        </a:rPr>
                        <a:t>19.791616</a:t>
                      </a:r>
                    </a:p>
                  </a:txBody>
                  <a:tcPr marL="60520" marR="60520" marT="30260" marB="30260" anchor="ctr">
                    <a:lnL>
                      <a:noFill/>
                    </a:lnL>
                    <a:lnR>
                      <a:noFill/>
                    </a:lnR>
                    <a:lnT>
                      <a:noFill/>
                    </a:lnT>
                    <a:lnB>
                      <a:noFill/>
                    </a:lnB>
                  </a:tcPr>
                </a:tc>
                <a:tc>
                  <a:txBody>
                    <a:bodyPr/>
                    <a:lstStyle/>
                    <a:p>
                      <a:r>
                        <a:rPr lang="en-US" sz="1200">
                          <a:effectLst/>
                        </a:rPr>
                        <a:t>38.869061</a:t>
                      </a:r>
                    </a:p>
                  </a:txBody>
                  <a:tcPr marL="60520" marR="60520" marT="30260" marB="30260" anchor="ctr">
                    <a:lnL>
                      <a:noFill/>
                    </a:lnL>
                    <a:lnR>
                      <a:noFill/>
                    </a:lnR>
                    <a:lnT>
                      <a:noFill/>
                    </a:lnT>
                    <a:lnB>
                      <a:noFill/>
                    </a:lnB>
                  </a:tcPr>
                </a:tc>
                <a:tc>
                  <a:txBody>
                    <a:bodyPr/>
                    <a:lstStyle/>
                    <a:p>
                      <a:r>
                        <a:rPr lang="en-US" sz="1200">
                          <a:effectLst/>
                        </a:rPr>
                        <a:t>51.521253</a:t>
                      </a:r>
                    </a:p>
                  </a:txBody>
                  <a:tcPr marL="60520" marR="60520" marT="30260" marB="30260" anchor="ctr">
                    <a:lnL>
                      <a:noFill/>
                    </a:lnL>
                    <a:lnR>
                      <a:noFill/>
                    </a:lnR>
                    <a:lnT>
                      <a:noFill/>
                    </a:lnT>
                    <a:lnB>
                      <a:noFill/>
                    </a:lnB>
                  </a:tcPr>
                </a:tc>
                <a:tc>
                  <a:txBody>
                    <a:bodyPr/>
                    <a:lstStyle/>
                    <a:p>
                      <a:r>
                        <a:rPr lang="en-US" sz="1200">
                          <a:effectLst/>
                        </a:rPr>
                        <a:t>979.647882</a:t>
                      </a:r>
                    </a:p>
                  </a:txBody>
                  <a:tcPr marL="60520" marR="60520" marT="30260" marB="30260" anchor="ctr">
                    <a:lnL>
                      <a:noFill/>
                    </a:lnL>
                    <a:lnR>
                      <a:noFill/>
                    </a:lnR>
                    <a:lnT>
                      <a:noFill/>
                    </a:lnT>
                    <a:lnB>
                      <a:noFill/>
                    </a:lnB>
                  </a:tcPr>
                </a:tc>
                <a:extLst>
                  <a:ext uri="{0D108BD9-81ED-4DB2-BD59-A6C34878D82A}">
                    <a16:rowId xmlns:a16="http://schemas.microsoft.com/office/drawing/2014/main" val="2681948312"/>
                  </a:ext>
                </a:extLst>
              </a:tr>
              <a:tr h="423319">
                <a:tc>
                  <a:txBody>
                    <a:bodyPr/>
                    <a:lstStyle/>
                    <a:p>
                      <a:pPr algn="l" fontAlgn="ctr"/>
                      <a:r>
                        <a:rPr lang="en-US" sz="1200">
                          <a:effectLst/>
                        </a:rPr>
                        <a:t>min</a:t>
                      </a:r>
                    </a:p>
                  </a:txBody>
                  <a:tcPr marL="60520" marR="60520" marT="30260" marB="30260" anchor="ctr">
                    <a:lnL>
                      <a:noFill/>
                    </a:lnL>
                    <a:lnR>
                      <a:noFill/>
                    </a:lnR>
                    <a:lnT>
                      <a:noFill/>
                    </a:lnT>
                    <a:lnB>
                      <a:noFill/>
                    </a:lnB>
                  </a:tcPr>
                </a:tc>
                <a:tc>
                  <a:txBody>
                    <a:bodyPr/>
                    <a:lstStyle/>
                    <a:p>
                      <a:r>
                        <a:rPr lang="en-US" sz="1200">
                          <a:effectLst/>
                        </a:rPr>
                        <a:t>6.437534</a:t>
                      </a:r>
                    </a:p>
                  </a:txBody>
                  <a:tcPr marL="60520" marR="60520" marT="30260" marB="30260" anchor="ctr">
                    <a:lnL>
                      <a:noFill/>
                    </a:lnL>
                    <a:lnR>
                      <a:noFill/>
                    </a:lnR>
                    <a:lnT>
                      <a:noFill/>
                    </a:lnT>
                    <a:lnB>
                      <a:noFill/>
                    </a:lnB>
                  </a:tcPr>
                </a:tc>
                <a:tc>
                  <a:txBody>
                    <a:bodyPr/>
                    <a:lstStyle/>
                    <a:p>
                      <a:r>
                        <a:rPr lang="en-US" sz="1200">
                          <a:effectLst/>
                        </a:rPr>
                        <a:t>112.847778</a:t>
                      </a:r>
                    </a:p>
                  </a:txBody>
                  <a:tcPr marL="60520" marR="60520" marT="30260" marB="30260" anchor="ctr">
                    <a:lnL>
                      <a:noFill/>
                    </a:lnL>
                    <a:lnR>
                      <a:noFill/>
                    </a:lnR>
                    <a:lnT>
                      <a:noFill/>
                    </a:lnT>
                    <a:lnB>
                      <a:noFill/>
                    </a:lnB>
                  </a:tcPr>
                </a:tc>
                <a:tc>
                  <a:txBody>
                    <a:bodyPr/>
                    <a:lstStyle/>
                    <a:p>
                      <a:r>
                        <a:rPr lang="en-US" sz="1200">
                          <a:effectLst/>
                        </a:rPr>
                        <a:t>27.822523</a:t>
                      </a:r>
                    </a:p>
                  </a:txBody>
                  <a:tcPr marL="60520" marR="60520" marT="30260" marB="30260" anchor="ctr">
                    <a:lnL>
                      <a:noFill/>
                    </a:lnL>
                    <a:lnR>
                      <a:noFill/>
                    </a:lnR>
                    <a:lnT>
                      <a:noFill/>
                    </a:lnT>
                    <a:lnB>
                      <a:noFill/>
                    </a:lnB>
                  </a:tcPr>
                </a:tc>
                <a:tc>
                  <a:txBody>
                    <a:bodyPr/>
                    <a:lstStyle/>
                    <a:p>
                      <a:r>
                        <a:rPr lang="en-US" sz="1200">
                          <a:effectLst/>
                        </a:rPr>
                        <a:t>27.400000</a:t>
                      </a:r>
                    </a:p>
                  </a:txBody>
                  <a:tcPr marL="60520" marR="60520" marT="30260" marB="30260" anchor="ctr">
                    <a:lnL>
                      <a:noFill/>
                    </a:lnL>
                    <a:lnR>
                      <a:noFill/>
                    </a:lnR>
                    <a:lnT>
                      <a:noFill/>
                    </a:lnT>
                    <a:lnB>
                      <a:noFill/>
                    </a:lnB>
                  </a:tcPr>
                </a:tc>
                <a:tc>
                  <a:txBody>
                    <a:bodyPr/>
                    <a:lstStyle/>
                    <a:p>
                      <a:r>
                        <a:rPr lang="en-US" sz="1200">
                          <a:effectLst/>
                        </a:rPr>
                        <a:t>60.539158</a:t>
                      </a:r>
                    </a:p>
                  </a:txBody>
                  <a:tcPr marL="60520" marR="60520" marT="30260" marB="30260" anchor="ctr">
                    <a:lnL>
                      <a:noFill/>
                    </a:lnL>
                    <a:lnR>
                      <a:noFill/>
                    </a:lnR>
                    <a:lnT>
                      <a:noFill/>
                    </a:lnT>
                    <a:lnB>
                      <a:noFill/>
                    </a:lnB>
                  </a:tcPr>
                </a:tc>
                <a:tc>
                  <a:txBody>
                    <a:bodyPr/>
                    <a:lstStyle/>
                    <a:p>
                      <a:r>
                        <a:rPr lang="en-US" sz="1200">
                          <a:effectLst/>
                        </a:rPr>
                        <a:t>1649.989990</a:t>
                      </a:r>
                    </a:p>
                  </a:txBody>
                  <a:tcPr marL="60520" marR="60520" marT="30260" marB="30260" anchor="ctr">
                    <a:lnL>
                      <a:noFill/>
                    </a:lnL>
                    <a:lnR>
                      <a:noFill/>
                    </a:lnR>
                    <a:lnT>
                      <a:noFill/>
                    </a:lnT>
                    <a:lnB>
                      <a:noFill/>
                    </a:lnB>
                  </a:tcPr>
                </a:tc>
                <a:extLst>
                  <a:ext uri="{0D108BD9-81ED-4DB2-BD59-A6C34878D82A}">
                    <a16:rowId xmlns:a16="http://schemas.microsoft.com/office/drawing/2014/main" val="2512316802"/>
                  </a:ext>
                </a:extLst>
              </a:tr>
              <a:tr h="423319">
                <a:tc>
                  <a:txBody>
                    <a:bodyPr/>
                    <a:lstStyle/>
                    <a:p>
                      <a:pPr algn="l" fontAlgn="ctr"/>
                      <a:r>
                        <a:rPr lang="en-US" sz="1200">
                          <a:effectLst/>
                        </a:rPr>
                        <a:t>25%</a:t>
                      </a:r>
                    </a:p>
                  </a:txBody>
                  <a:tcPr marL="60520" marR="60520" marT="30260" marB="30260" anchor="ctr">
                    <a:lnL>
                      <a:noFill/>
                    </a:lnL>
                    <a:lnR>
                      <a:noFill/>
                    </a:lnR>
                    <a:lnT>
                      <a:noFill/>
                    </a:lnT>
                    <a:lnB>
                      <a:noFill/>
                    </a:lnB>
                  </a:tcPr>
                </a:tc>
                <a:tc>
                  <a:txBody>
                    <a:bodyPr/>
                    <a:lstStyle/>
                    <a:p>
                      <a:r>
                        <a:rPr lang="en-US" sz="1200">
                          <a:effectLst/>
                        </a:rPr>
                        <a:t>13.228550</a:t>
                      </a:r>
                    </a:p>
                  </a:txBody>
                  <a:tcPr marL="60520" marR="60520" marT="30260" marB="30260" anchor="ctr">
                    <a:lnL>
                      <a:noFill/>
                    </a:lnL>
                    <a:lnR>
                      <a:noFill/>
                    </a:lnR>
                    <a:lnT>
                      <a:noFill/>
                    </a:lnT>
                    <a:lnB>
                      <a:noFill/>
                    </a:lnB>
                  </a:tcPr>
                </a:tc>
                <a:tc>
                  <a:txBody>
                    <a:bodyPr/>
                    <a:lstStyle/>
                    <a:p>
                      <a:r>
                        <a:rPr lang="en-US" sz="1200">
                          <a:effectLst/>
                        </a:rPr>
                        <a:t>159.551773</a:t>
                      </a:r>
                    </a:p>
                  </a:txBody>
                  <a:tcPr marL="60520" marR="60520" marT="30260" marB="30260" anchor="ctr">
                    <a:lnL>
                      <a:noFill/>
                    </a:lnL>
                    <a:lnR>
                      <a:noFill/>
                    </a:lnR>
                    <a:lnT>
                      <a:noFill/>
                    </a:lnT>
                    <a:lnB>
                      <a:noFill/>
                    </a:lnB>
                  </a:tcPr>
                </a:tc>
                <a:tc>
                  <a:txBody>
                    <a:bodyPr/>
                    <a:lstStyle/>
                    <a:p>
                      <a:r>
                        <a:rPr lang="en-US" sz="1200">
                          <a:effectLst/>
                        </a:rPr>
                        <a:t>48.146530</a:t>
                      </a:r>
                    </a:p>
                  </a:txBody>
                  <a:tcPr marL="60520" marR="60520" marT="30260" marB="30260" anchor="ctr">
                    <a:lnL>
                      <a:noFill/>
                    </a:lnL>
                    <a:lnR>
                      <a:noFill/>
                    </a:lnR>
                    <a:lnT>
                      <a:noFill/>
                    </a:lnT>
                    <a:lnB>
                      <a:noFill/>
                    </a:lnB>
                  </a:tcPr>
                </a:tc>
                <a:tc>
                  <a:txBody>
                    <a:bodyPr/>
                    <a:lstStyle/>
                    <a:p>
                      <a:r>
                        <a:rPr lang="en-US" sz="1200">
                          <a:effectLst/>
                        </a:rPr>
                        <a:t>56.945000</a:t>
                      </a:r>
                    </a:p>
                  </a:txBody>
                  <a:tcPr marL="60520" marR="60520" marT="30260" marB="30260" anchor="ctr">
                    <a:lnL>
                      <a:noFill/>
                    </a:lnL>
                    <a:lnR>
                      <a:noFill/>
                    </a:lnR>
                    <a:lnT>
                      <a:noFill/>
                    </a:lnT>
                    <a:lnB>
                      <a:noFill/>
                    </a:lnB>
                  </a:tcPr>
                </a:tc>
                <a:tc>
                  <a:txBody>
                    <a:bodyPr/>
                    <a:lstStyle/>
                    <a:p>
                      <a:r>
                        <a:rPr lang="en-US" sz="1200">
                          <a:effectLst/>
                        </a:rPr>
                        <a:t>83.876297</a:t>
                      </a:r>
                    </a:p>
                  </a:txBody>
                  <a:tcPr marL="60520" marR="60520" marT="30260" marB="30260" anchor="ctr">
                    <a:lnL>
                      <a:noFill/>
                    </a:lnL>
                    <a:lnR>
                      <a:noFill/>
                    </a:lnR>
                    <a:lnT>
                      <a:noFill/>
                    </a:lnT>
                    <a:lnB>
                      <a:noFill/>
                    </a:lnB>
                  </a:tcPr>
                </a:tc>
                <a:tc>
                  <a:txBody>
                    <a:bodyPr/>
                    <a:lstStyle/>
                    <a:p>
                      <a:r>
                        <a:rPr lang="en-US" sz="1200">
                          <a:effectLst/>
                        </a:rPr>
                        <a:t>2774.145020</a:t>
                      </a:r>
                    </a:p>
                  </a:txBody>
                  <a:tcPr marL="60520" marR="60520" marT="30260" marB="30260" anchor="ctr">
                    <a:lnL>
                      <a:noFill/>
                    </a:lnL>
                    <a:lnR>
                      <a:noFill/>
                    </a:lnR>
                    <a:lnT>
                      <a:noFill/>
                    </a:lnT>
                    <a:lnB>
                      <a:noFill/>
                    </a:lnB>
                  </a:tcPr>
                </a:tc>
                <a:extLst>
                  <a:ext uri="{0D108BD9-81ED-4DB2-BD59-A6C34878D82A}">
                    <a16:rowId xmlns:a16="http://schemas.microsoft.com/office/drawing/2014/main" val="1729307738"/>
                  </a:ext>
                </a:extLst>
              </a:tr>
              <a:tr h="423319">
                <a:tc>
                  <a:txBody>
                    <a:bodyPr/>
                    <a:lstStyle/>
                    <a:p>
                      <a:pPr algn="l" fontAlgn="ctr"/>
                      <a:r>
                        <a:rPr lang="en-US" sz="1200">
                          <a:effectLst/>
                        </a:rPr>
                        <a:t>50%</a:t>
                      </a:r>
                    </a:p>
                  </a:txBody>
                  <a:tcPr marL="60520" marR="60520" marT="30260" marB="30260" anchor="ctr">
                    <a:lnL>
                      <a:noFill/>
                    </a:lnL>
                    <a:lnR>
                      <a:noFill/>
                    </a:lnR>
                    <a:lnT>
                      <a:noFill/>
                    </a:lnT>
                    <a:lnB>
                      <a:noFill/>
                    </a:lnB>
                  </a:tcPr>
                </a:tc>
                <a:tc>
                  <a:txBody>
                    <a:bodyPr/>
                    <a:lstStyle/>
                    <a:p>
                      <a:r>
                        <a:rPr lang="en-US" sz="1200">
                          <a:effectLst/>
                        </a:rPr>
                        <a:t>15.873449</a:t>
                      </a:r>
                    </a:p>
                  </a:txBody>
                  <a:tcPr marL="60520" marR="60520" marT="30260" marB="30260" anchor="ctr">
                    <a:lnL>
                      <a:noFill/>
                    </a:lnL>
                    <a:lnR>
                      <a:noFill/>
                    </a:lnR>
                    <a:lnT>
                      <a:noFill/>
                    </a:lnT>
                    <a:lnB>
                      <a:noFill/>
                    </a:lnB>
                  </a:tcPr>
                </a:tc>
                <a:tc>
                  <a:txBody>
                    <a:bodyPr/>
                    <a:lstStyle/>
                    <a:p>
                      <a:r>
                        <a:rPr lang="en-US" sz="1200">
                          <a:effectLst/>
                        </a:rPr>
                        <a:t>197.688385</a:t>
                      </a:r>
                    </a:p>
                  </a:txBody>
                  <a:tcPr marL="60520" marR="60520" marT="30260" marB="30260" anchor="ctr">
                    <a:lnL>
                      <a:noFill/>
                    </a:lnL>
                    <a:lnR>
                      <a:noFill/>
                    </a:lnR>
                    <a:lnT>
                      <a:noFill/>
                    </a:lnT>
                    <a:lnB>
                      <a:noFill/>
                    </a:lnB>
                  </a:tcPr>
                </a:tc>
                <a:tc>
                  <a:txBody>
                    <a:bodyPr/>
                    <a:lstStyle/>
                    <a:p>
                      <a:r>
                        <a:rPr lang="en-US" sz="1200">
                          <a:effectLst/>
                        </a:rPr>
                        <a:t>55.935699</a:t>
                      </a:r>
                    </a:p>
                  </a:txBody>
                  <a:tcPr marL="60520" marR="60520" marT="30260" marB="30260" anchor="ctr">
                    <a:lnL>
                      <a:noFill/>
                    </a:lnL>
                    <a:lnR>
                      <a:noFill/>
                    </a:lnR>
                    <a:lnT>
                      <a:noFill/>
                    </a:lnT>
                    <a:lnB>
                      <a:noFill/>
                    </a:lnB>
                  </a:tcPr>
                </a:tc>
                <a:tc>
                  <a:txBody>
                    <a:bodyPr/>
                    <a:lstStyle/>
                    <a:p>
                      <a:r>
                        <a:rPr lang="en-US" sz="1200">
                          <a:effectLst/>
                        </a:rPr>
                        <a:t>73.959999</a:t>
                      </a:r>
                    </a:p>
                  </a:txBody>
                  <a:tcPr marL="60520" marR="60520" marT="30260" marB="30260" anchor="ctr">
                    <a:lnL>
                      <a:noFill/>
                    </a:lnL>
                    <a:lnR>
                      <a:noFill/>
                    </a:lnR>
                    <a:lnT>
                      <a:noFill/>
                    </a:lnT>
                    <a:lnB>
                      <a:noFill/>
                    </a:lnB>
                  </a:tcPr>
                </a:tc>
                <a:tc>
                  <a:txBody>
                    <a:bodyPr/>
                    <a:lstStyle/>
                    <a:p>
                      <a:r>
                        <a:rPr lang="en-US" sz="1200">
                          <a:effectLst/>
                        </a:rPr>
                        <a:t>103.355370</a:t>
                      </a:r>
                    </a:p>
                  </a:txBody>
                  <a:tcPr marL="60520" marR="60520" marT="30260" marB="30260" anchor="ctr">
                    <a:lnL>
                      <a:noFill/>
                    </a:lnL>
                    <a:lnR>
                      <a:noFill/>
                    </a:lnR>
                    <a:lnT>
                      <a:noFill/>
                    </a:lnT>
                    <a:lnB>
                      <a:noFill/>
                    </a:lnB>
                  </a:tcPr>
                </a:tc>
                <a:tc>
                  <a:txBody>
                    <a:bodyPr/>
                    <a:lstStyle/>
                    <a:p>
                      <a:r>
                        <a:rPr lang="en-US" sz="1200">
                          <a:effectLst/>
                        </a:rPr>
                        <a:t>3468.149902</a:t>
                      </a:r>
                    </a:p>
                  </a:txBody>
                  <a:tcPr marL="60520" marR="60520" marT="30260" marB="30260" anchor="ctr">
                    <a:lnL>
                      <a:noFill/>
                    </a:lnL>
                    <a:lnR>
                      <a:noFill/>
                    </a:lnR>
                    <a:lnT>
                      <a:noFill/>
                    </a:lnT>
                    <a:lnB>
                      <a:noFill/>
                    </a:lnB>
                  </a:tcPr>
                </a:tc>
                <a:extLst>
                  <a:ext uri="{0D108BD9-81ED-4DB2-BD59-A6C34878D82A}">
                    <a16:rowId xmlns:a16="http://schemas.microsoft.com/office/drawing/2014/main" val="3137962041"/>
                  </a:ext>
                </a:extLst>
              </a:tr>
              <a:tr h="423319">
                <a:tc>
                  <a:txBody>
                    <a:bodyPr/>
                    <a:lstStyle/>
                    <a:p>
                      <a:pPr algn="l" fontAlgn="ctr"/>
                      <a:r>
                        <a:rPr lang="en-US" sz="1200">
                          <a:effectLst/>
                        </a:rPr>
                        <a:t>75%</a:t>
                      </a:r>
                    </a:p>
                  </a:txBody>
                  <a:tcPr marL="60520" marR="60520" marT="30260" marB="30260" anchor="ctr">
                    <a:lnL>
                      <a:noFill/>
                    </a:lnL>
                    <a:lnR>
                      <a:noFill/>
                    </a:lnR>
                    <a:lnT>
                      <a:noFill/>
                    </a:lnT>
                    <a:lnB>
                      <a:noFill/>
                    </a:lnB>
                  </a:tcPr>
                </a:tc>
                <a:tc>
                  <a:txBody>
                    <a:bodyPr/>
                    <a:lstStyle/>
                    <a:p>
                      <a:r>
                        <a:rPr lang="en-US" sz="1200">
                          <a:effectLst/>
                        </a:rPr>
                        <a:t>18.632731</a:t>
                      </a:r>
                    </a:p>
                  </a:txBody>
                  <a:tcPr marL="60520" marR="60520" marT="30260" marB="30260" anchor="ctr">
                    <a:lnL>
                      <a:noFill/>
                    </a:lnL>
                    <a:lnR>
                      <a:noFill/>
                    </a:lnR>
                    <a:lnT>
                      <a:noFill/>
                    </a:lnT>
                    <a:lnB>
                      <a:noFill/>
                    </a:lnB>
                  </a:tcPr>
                </a:tc>
                <a:tc>
                  <a:txBody>
                    <a:bodyPr/>
                    <a:lstStyle/>
                    <a:p>
                      <a:r>
                        <a:rPr lang="en-US" sz="1200">
                          <a:effectLst/>
                        </a:rPr>
                        <a:t>269.465103</a:t>
                      </a:r>
                    </a:p>
                  </a:txBody>
                  <a:tcPr marL="60520" marR="60520" marT="30260" marB="30260" anchor="ctr">
                    <a:lnL>
                      <a:noFill/>
                    </a:lnL>
                    <a:lnR>
                      <a:noFill/>
                    </a:lnR>
                    <a:lnT>
                      <a:noFill/>
                    </a:lnT>
                    <a:lnB>
                      <a:noFill/>
                    </a:lnB>
                  </a:tcPr>
                </a:tc>
                <a:tc>
                  <a:txBody>
                    <a:bodyPr/>
                    <a:lstStyle/>
                    <a:p>
                      <a:r>
                        <a:rPr lang="en-US" sz="1200">
                          <a:effectLst/>
                        </a:rPr>
                        <a:t>77.237392</a:t>
                      </a:r>
                    </a:p>
                  </a:txBody>
                  <a:tcPr marL="60520" marR="60520" marT="30260" marB="30260" anchor="ctr">
                    <a:lnL>
                      <a:noFill/>
                    </a:lnL>
                    <a:lnR>
                      <a:noFill/>
                    </a:lnR>
                    <a:lnT>
                      <a:noFill/>
                    </a:lnT>
                    <a:lnB>
                      <a:noFill/>
                    </a:lnB>
                  </a:tcPr>
                </a:tc>
                <a:tc>
                  <a:txBody>
                    <a:bodyPr/>
                    <a:lstStyle/>
                    <a:p>
                      <a:r>
                        <a:rPr lang="en-US" sz="1200">
                          <a:effectLst/>
                        </a:rPr>
                        <a:t>111.910000</a:t>
                      </a:r>
                    </a:p>
                  </a:txBody>
                  <a:tcPr marL="60520" marR="60520" marT="30260" marB="30260" anchor="ctr">
                    <a:lnL>
                      <a:noFill/>
                    </a:lnL>
                    <a:lnR>
                      <a:noFill/>
                    </a:lnR>
                    <a:lnT>
                      <a:noFill/>
                    </a:lnT>
                    <a:lnB>
                      <a:noFill/>
                    </a:lnB>
                  </a:tcPr>
                </a:tc>
                <a:tc>
                  <a:txBody>
                    <a:bodyPr/>
                    <a:lstStyle/>
                    <a:p>
                      <a:r>
                        <a:rPr lang="en-US" sz="1200">
                          <a:effectLst/>
                        </a:rPr>
                        <a:t>170.995193</a:t>
                      </a:r>
                    </a:p>
                  </a:txBody>
                  <a:tcPr marL="60520" marR="60520" marT="30260" marB="30260" anchor="ctr">
                    <a:lnL>
                      <a:noFill/>
                    </a:lnL>
                    <a:lnR>
                      <a:noFill/>
                    </a:lnR>
                    <a:lnT>
                      <a:noFill/>
                    </a:lnT>
                    <a:lnB>
                      <a:noFill/>
                    </a:lnB>
                  </a:tcPr>
                </a:tc>
                <a:tc>
                  <a:txBody>
                    <a:bodyPr/>
                    <a:lstStyle/>
                    <a:p>
                      <a:r>
                        <a:rPr lang="en-US" sz="1200">
                          <a:effectLst/>
                        </a:rPr>
                        <a:t>4363.700195</a:t>
                      </a:r>
                    </a:p>
                  </a:txBody>
                  <a:tcPr marL="60520" marR="60520" marT="30260" marB="30260" anchor="ctr">
                    <a:lnL>
                      <a:noFill/>
                    </a:lnL>
                    <a:lnR>
                      <a:noFill/>
                    </a:lnR>
                    <a:lnT>
                      <a:noFill/>
                    </a:lnT>
                    <a:lnB>
                      <a:noFill/>
                    </a:lnB>
                  </a:tcPr>
                </a:tc>
                <a:extLst>
                  <a:ext uri="{0D108BD9-81ED-4DB2-BD59-A6C34878D82A}">
                    <a16:rowId xmlns:a16="http://schemas.microsoft.com/office/drawing/2014/main" val="1597792034"/>
                  </a:ext>
                </a:extLst>
              </a:tr>
              <a:tr h="423319">
                <a:tc>
                  <a:txBody>
                    <a:bodyPr/>
                    <a:lstStyle/>
                    <a:p>
                      <a:pPr algn="l" fontAlgn="ctr"/>
                      <a:r>
                        <a:rPr lang="en-US" sz="1200">
                          <a:effectLst/>
                        </a:rPr>
                        <a:t>max</a:t>
                      </a:r>
                    </a:p>
                  </a:txBody>
                  <a:tcPr marL="60520" marR="60520" marT="30260" marB="30260" anchor="ctr">
                    <a:lnL>
                      <a:noFill/>
                    </a:lnL>
                    <a:lnR>
                      <a:noFill/>
                    </a:lnR>
                    <a:lnT>
                      <a:noFill/>
                    </a:lnT>
                    <a:lnB>
                      <a:noFill/>
                    </a:lnB>
                  </a:tcPr>
                </a:tc>
                <a:tc>
                  <a:txBody>
                    <a:bodyPr/>
                    <a:lstStyle/>
                    <a:p>
                      <a:r>
                        <a:rPr lang="en-US" sz="1200">
                          <a:effectLst/>
                        </a:rPr>
                        <a:t>21.244001</a:t>
                      </a:r>
                    </a:p>
                  </a:txBody>
                  <a:tcPr marL="60520" marR="60520" marT="30260" marB="30260" anchor="ctr">
                    <a:lnL>
                      <a:noFill/>
                    </a:lnL>
                    <a:lnR>
                      <a:noFill/>
                    </a:lnR>
                    <a:lnT>
                      <a:noFill/>
                    </a:lnT>
                    <a:lnB>
                      <a:noFill/>
                    </a:lnB>
                  </a:tcPr>
                </a:tc>
                <a:tc>
                  <a:txBody>
                    <a:bodyPr/>
                    <a:lstStyle/>
                    <a:p>
                      <a:r>
                        <a:rPr lang="en-US" sz="1200">
                          <a:effectLst/>
                        </a:rPr>
                        <a:t>394.975494</a:t>
                      </a:r>
                    </a:p>
                  </a:txBody>
                  <a:tcPr marL="60520" marR="60520" marT="30260" marB="30260" anchor="ctr">
                    <a:lnL>
                      <a:noFill/>
                    </a:lnL>
                    <a:lnR>
                      <a:noFill/>
                    </a:lnR>
                    <a:lnT>
                      <a:noFill/>
                    </a:lnT>
                    <a:lnB>
                      <a:noFill/>
                    </a:lnB>
                  </a:tcPr>
                </a:tc>
                <a:tc>
                  <a:txBody>
                    <a:bodyPr/>
                    <a:lstStyle/>
                    <a:p>
                      <a:r>
                        <a:rPr lang="en-US" sz="1200">
                          <a:effectLst/>
                        </a:rPr>
                        <a:t>112.877815</a:t>
                      </a:r>
                    </a:p>
                  </a:txBody>
                  <a:tcPr marL="60520" marR="60520" marT="30260" marB="30260" anchor="ctr">
                    <a:lnL>
                      <a:noFill/>
                    </a:lnL>
                    <a:lnR>
                      <a:noFill/>
                    </a:lnR>
                    <a:lnT>
                      <a:noFill/>
                    </a:lnT>
                    <a:lnB>
                      <a:noFill/>
                    </a:lnB>
                  </a:tcPr>
                </a:tc>
                <a:tc>
                  <a:txBody>
                    <a:bodyPr/>
                    <a:lstStyle/>
                    <a:p>
                      <a:r>
                        <a:rPr lang="en-US" sz="1200">
                          <a:effectLst/>
                        </a:rPr>
                        <a:t>183.360001</a:t>
                      </a:r>
                    </a:p>
                  </a:txBody>
                  <a:tcPr marL="60520" marR="60520" marT="30260" marB="30260" anchor="ctr">
                    <a:lnL>
                      <a:noFill/>
                    </a:lnL>
                    <a:lnR>
                      <a:noFill/>
                    </a:lnR>
                    <a:lnT>
                      <a:noFill/>
                    </a:lnT>
                    <a:lnB>
                      <a:noFill/>
                    </a:lnB>
                  </a:tcPr>
                </a:tc>
                <a:tc>
                  <a:txBody>
                    <a:bodyPr/>
                    <a:lstStyle/>
                    <a:p>
                      <a:r>
                        <a:rPr lang="en-US" sz="1200">
                          <a:effectLst/>
                        </a:rPr>
                        <a:t>250.096985</a:t>
                      </a:r>
                    </a:p>
                  </a:txBody>
                  <a:tcPr marL="60520" marR="60520" marT="30260" marB="30260" anchor="ctr">
                    <a:lnL>
                      <a:noFill/>
                    </a:lnL>
                    <a:lnR>
                      <a:noFill/>
                    </a:lnR>
                    <a:lnT>
                      <a:noFill/>
                    </a:lnT>
                    <a:lnB>
                      <a:noFill/>
                    </a:lnB>
                  </a:tcPr>
                </a:tc>
                <a:tc>
                  <a:txBody>
                    <a:bodyPr/>
                    <a:lstStyle/>
                    <a:p>
                      <a:r>
                        <a:rPr lang="en-US" sz="1200" dirty="0">
                          <a:effectLst/>
                        </a:rPr>
                        <a:t>5959.330078</a:t>
                      </a:r>
                    </a:p>
                  </a:txBody>
                  <a:tcPr marL="60520" marR="60520" marT="30260" marB="30260" anchor="ctr">
                    <a:lnL>
                      <a:noFill/>
                    </a:lnL>
                    <a:lnR>
                      <a:noFill/>
                    </a:lnR>
                    <a:lnT>
                      <a:noFill/>
                    </a:lnT>
                    <a:lnB>
                      <a:noFill/>
                    </a:lnB>
                  </a:tcPr>
                </a:tc>
                <a:extLst>
                  <a:ext uri="{0D108BD9-81ED-4DB2-BD59-A6C34878D82A}">
                    <a16:rowId xmlns:a16="http://schemas.microsoft.com/office/drawing/2014/main" val="4006788540"/>
                  </a:ext>
                </a:extLst>
              </a:tr>
            </a:tbl>
          </a:graphicData>
        </a:graphic>
      </p:graphicFrame>
    </p:spTree>
    <p:extLst>
      <p:ext uri="{BB962C8B-B14F-4D97-AF65-F5344CB8AC3E}">
        <p14:creationId xmlns:p14="http://schemas.microsoft.com/office/powerpoint/2010/main" val="1885206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pic>
        <p:nvPicPr>
          <p:cNvPr id="4" name="Content Placeholder 3"/>
          <p:cNvPicPr>
            <a:picLocks noGrp="1" noChangeAspect="1"/>
          </p:cNvPicPr>
          <p:nvPr>
            <p:ph idx="1"/>
          </p:nvPr>
        </p:nvPicPr>
        <p:blipFill>
          <a:blip r:embed="rId2"/>
          <a:stretch>
            <a:fillRect/>
          </a:stretch>
        </p:blipFill>
        <p:spPr>
          <a:xfrm>
            <a:off x="2796153" y="2016125"/>
            <a:ext cx="6914018" cy="3449638"/>
          </a:xfrm>
          <a:prstGeom prst="rect">
            <a:avLst/>
          </a:prstGeom>
        </p:spPr>
      </p:pic>
    </p:spTree>
    <p:extLst>
      <p:ext uri="{BB962C8B-B14F-4D97-AF65-F5344CB8AC3E}">
        <p14:creationId xmlns:p14="http://schemas.microsoft.com/office/powerpoint/2010/main" val="2789338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Distribution Estimation</a:t>
            </a:r>
          </a:p>
        </p:txBody>
      </p:sp>
      <p:pic>
        <p:nvPicPr>
          <p:cNvPr id="4" name="Content Placeholder 3"/>
          <p:cNvPicPr>
            <a:picLocks noGrp="1" noChangeAspect="1"/>
          </p:cNvPicPr>
          <p:nvPr>
            <p:ph idx="1"/>
          </p:nvPr>
        </p:nvPicPr>
        <p:blipFill>
          <a:blip r:embed="rId2"/>
          <a:stretch>
            <a:fillRect/>
          </a:stretch>
        </p:blipFill>
        <p:spPr>
          <a:xfrm>
            <a:off x="3970179" y="2016125"/>
            <a:ext cx="4565966" cy="3449638"/>
          </a:xfrm>
          <a:prstGeom prst="rect">
            <a:avLst/>
          </a:prstGeom>
        </p:spPr>
      </p:pic>
    </p:spTree>
    <p:extLst>
      <p:ext uri="{BB962C8B-B14F-4D97-AF65-F5344CB8AC3E}">
        <p14:creationId xmlns:p14="http://schemas.microsoft.com/office/powerpoint/2010/main" val="2731349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&amp; Returns for Stocks</a:t>
            </a:r>
            <a:endParaRPr lang="en-US" dirty="0"/>
          </a:p>
        </p:txBody>
      </p:sp>
      <p:pic>
        <p:nvPicPr>
          <p:cNvPr id="4" name="Content Placeholder 3"/>
          <p:cNvPicPr>
            <a:picLocks noGrp="1" noChangeAspect="1"/>
          </p:cNvPicPr>
          <p:nvPr>
            <p:ph idx="1"/>
          </p:nvPr>
        </p:nvPicPr>
        <p:blipFill>
          <a:blip r:embed="rId2"/>
          <a:stretch>
            <a:fillRect/>
          </a:stretch>
        </p:blipFill>
        <p:spPr>
          <a:xfrm>
            <a:off x="3739077" y="2016125"/>
            <a:ext cx="5028170" cy="3449638"/>
          </a:xfrm>
          <a:prstGeom prst="rect">
            <a:avLst/>
          </a:prstGeom>
        </p:spPr>
      </p:pic>
    </p:spTree>
    <p:extLst>
      <p:ext uri="{BB962C8B-B14F-4D97-AF65-F5344CB8AC3E}">
        <p14:creationId xmlns:p14="http://schemas.microsoft.com/office/powerpoint/2010/main" val="1714308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In conclusion, investing in housing stocks during the COVID-19 pandemic presents several compelling advantages. The resilience of the housing market, driven by low-interest rates, government support, and evolving consumer needs, provides a stable foundation for companies operating in this sector. The essential nature of housing ensures consistent demand, even during economic uncertainty, while increased home improvement spending further boosts the sector's prospects. Additionally, companies specializing in new home construction and rentals stand to benefit from shifting preferences driven by remote work and urban flight. Investing in housing stocks can offer potential for long-term growth, supported by factors like population growth and urbanization trends. Lastly, including housing stocks in an investment portfolio can enhance diversification, mitigating overall portfolio risk. Overall, the combination of these factors makes housing stocks an attractive option for investors looking to capitalize on opportunities amid the COVID-19 pandemic and beyond.</a:t>
            </a:r>
          </a:p>
        </p:txBody>
      </p:sp>
    </p:spTree>
    <p:extLst>
      <p:ext uri="{BB962C8B-B14F-4D97-AF65-F5344CB8AC3E}">
        <p14:creationId xmlns:p14="http://schemas.microsoft.com/office/powerpoint/2010/main" val="3655876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2800" dirty="0"/>
              <a:t>Thank you for taking the time to read through this slide. Your attention and engagement are greatly appreciated. If you have any questions or would like further information, please don't hesitate to reach out. Thank you once again</a:t>
            </a:r>
            <a:r>
              <a:rPr lang="en-US" sz="2800" dirty="0" smtClean="0"/>
              <a:t>!</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193" y="94002"/>
            <a:ext cx="2955381" cy="1704270"/>
          </a:xfrm>
          <a:prstGeom prst="rect">
            <a:avLst/>
          </a:prstGeom>
        </p:spPr>
      </p:pic>
    </p:spTree>
    <p:extLst>
      <p:ext uri="{BB962C8B-B14F-4D97-AF65-F5344CB8AC3E}">
        <p14:creationId xmlns:p14="http://schemas.microsoft.com/office/powerpoint/2010/main" val="116781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Arial" panose="020B0604020202020204" pitchFamily="34" charset="0"/>
                <a:cs typeface="Arial" panose="020B0604020202020204" pitchFamily="34" charset="0"/>
              </a:rPr>
              <a:t>Investing in housing stocks during COVID-19, such as CTRE (</a:t>
            </a:r>
            <a:r>
              <a:rPr lang="en-US" dirty="0" err="1">
                <a:latin typeface="Arial" panose="020B0604020202020204" pitchFamily="34" charset="0"/>
                <a:cs typeface="Arial" panose="020B0604020202020204" pitchFamily="34" charset="0"/>
              </a:rPr>
              <a:t>CareTrust</a:t>
            </a:r>
            <a:r>
              <a:rPr lang="en-US" dirty="0">
                <a:latin typeface="Arial" panose="020B0604020202020204" pitchFamily="34" charset="0"/>
                <a:cs typeface="Arial" panose="020B0604020202020204" pitchFamily="34" charset="0"/>
              </a:rPr>
              <a:t> REIT), HD (The Home Depot), LEN (Lennar Corporation), LGIH (LGI Homes), and NVR (NVR, Inc.), can be advantageous for several reasons:</a:t>
            </a:r>
          </a:p>
          <a:p>
            <a:r>
              <a:rPr lang="en-US" b="1" dirty="0">
                <a:latin typeface="Arial" panose="020B0604020202020204" pitchFamily="34" charset="0"/>
                <a:cs typeface="Arial" panose="020B0604020202020204" pitchFamily="34" charset="0"/>
              </a:rPr>
              <a:t>Resilience of the Housing Market</a:t>
            </a:r>
            <a:r>
              <a:rPr lang="en-US" dirty="0">
                <a:latin typeface="Arial" panose="020B0604020202020204" pitchFamily="34" charset="0"/>
                <a:cs typeface="Arial" panose="020B0604020202020204" pitchFamily="34" charset="0"/>
              </a:rPr>
              <a:t>: Despite the economic downturn caused by the pandemic, the housing market has shown resilience. Low-interest rates, government stimulus measures, and changing housing needs (such as increased demand for suburban homes) have sustained demand for housing-related products and services.</a:t>
            </a:r>
          </a:p>
          <a:p>
            <a:r>
              <a:rPr lang="en-US" b="1" dirty="0">
                <a:latin typeface="Arial" panose="020B0604020202020204" pitchFamily="34" charset="0"/>
                <a:cs typeface="Arial" panose="020B0604020202020204" pitchFamily="34" charset="0"/>
              </a:rPr>
              <a:t>Essential Nature of Housing</a:t>
            </a:r>
            <a:r>
              <a:rPr lang="en-US" dirty="0">
                <a:latin typeface="Arial" panose="020B0604020202020204" pitchFamily="34" charset="0"/>
                <a:cs typeface="Arial" panose="020B0604020202020204" pitchFamily="34" charset="0"/>
              </a:rPr>
              <a:t>: Housing is a fundamental need, and even during times of economic uncertainty, people still need shelter. Therefore, companies involved in various aspects of the housing sector, including home construction, renovation, and real estate investment, tend to have a more stable demand for their products and services compared to other industries.</a:t>
            </a:r>
          </a:p>
          <a:p>
            <a:r>
              <a:rPr lang="en-US" b="1" dirty="0">
                <a:latin typeface="Arial" panose="020B0604020202020204" pitchFamily="34" charset="0"/>
                <a:cs typeface="Arial" panose="020B0604020202020204" pitchFamily="34" charset="0"/>
              </a:rPr>
              <a:t>Increased Home Improvement Spending</a:t>
            </a:r>
            <a:r>
              <a:rPr lang="en-US" dirty="0">
                <a:latin typeface="Arial" panose="020B0604020202020204" pitchFamily="34" charset="0"/>
                <a:cs typeface="Arial" panose="020B0604020202020204" pitchFamily="34" charset="0"/>
              </a:rPr>
              <a:t>: With many people spending more time at home due to lockdowns and remote work arrangements, there has been a surge in home improvement projects. Companies like The Home Depot (HD) benefit from this increased demand for home improvement products and services.</a:t>
            </a:r>
          </a:p>
          <a:p>
            <a:endParaRPr lang="en-US" dirty="0"/>
          </a:p>
        </p:txBody>
      </p:sp>
    </p:spTree>
    <p:extLst>
      <p:ext uri="{BB962C8B-B14F-4D97-AF65-F5344CB8AC3E}">
        <p14:creationId xmlns:p14="http://schemas.microsoft.com/office/powerpoint/2010/main" val="57934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(Continued)</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latin typeface="Arial" panose="020B0604020202020204" pitchFamily="34" charset="0"/>
                <a:cs typeface="Arial" panose="020B0604020202020204" pitchFamily="34" charset="0"/>
              </a:rPr>
              <a:t>Demand for New Homes and Rentals</a:t>
            </a:r>
            <a:r>
              <a:rPr lang="en-US" dirty="0">
                <a:latin typeface="Arial" panose="020B0604020202020204" pitchFamily="34" charset="0"/>
                <a:cs typeface="Arial" panose="020B0604020202020204" pitchFamily="34" charset="0"/>
              </a:rPr>
              <a:t>: Despite challenges, there's still demand for new homes and rentals, especially as people reassess their living situations due to factors like remote work, urban flight, and the desire for more space. Companies like Lennar Corporation (LEN), LGI Homes (LGIH), and NVR, Inc. (NVR) are well-positioned to capitalize on this demand.</a:t>
            </a:r>
          </a:p>
          <a:p>
            <a:r>
              <a:rPr lang="en-US" b="1" dirty="0">
                <a:latin typeface="Arial" panose="020B0604020202020204" pitchFamily="34" charset="0"/>
                <a:cs typeface="Arial" panose="020B0604020202020204" pitchFamily="34" charset="0"/>
              </a:rPr>
              <a:t>Potential for Long-Term Growth</a:t>
            </a:r>
            <a:r>
              <a:rPr lang="en-US" dirty="0">
                <a:latin typeface="Arial" panose="020B0604020202020204" pitchFamily="34" charset="0"/>
                <a:cs typeface="Arial" panose="020B0604020202020204" pitchFamily="34" charset="0"/>
              </a:rPr>
              <a:t>: Investing in housing stocks during COVID-19 can also be seen as a long-term play. Once the pandemic subsides and economic conditions stabilize, the housing market is likely to continue its growth trajectory, driven by factors such as population growth, urbanization trends, and pent-up demand.</a:t>
            </a:r>
          </a:p>
          <a:p>
            <a:r>
              <a:rPr lang="en-US" b="1" dirty="0">
                <a:latin typeface="Arial" panose="020B0604020202020204" pitchFamily="34" charset="0"/>
                <a:cs typeface="Arial" panose="020B0604020202020204" pitchFamily="34" charset="0"/>
              </a:rPr>
              <a:t>Diversification Benefits</a:t>
            </a:r>
            <a:r>
              <a:rPr lang="en-US" dirty="0">
                <a:latin typeface="Arial" panose="020B0604020202020204" pitchFamily="34" charset="0"/>
                <a:cs typeface="Arial" panose="020B0604020202020204" pitchFamily="34" charset="0"/>
              </a:rPr>
              <a:t>: Including housing stocks in an investment portfolio can provide diversification benefits, as the housing sector often behaves differently from other sectors of the economy. This can help reduce overall portfolio risk.</a:t>
            </a:r>
          </a:p>
          <a:p>
            <a:endParaRPr lang="en-US" dirty="0"/>
          </a:p>
        </p:txBody>
      </p:sp>
    </p:spTree>
    <p:extLst>
      <p:ext uri="{BB962C8B-B14F-4D97-AF65-F5344CB8AC3E}">
        <p14:creationId xmlns:p14="http://schemas.microsoft.com/office/powerpoint/2010/main" val="343502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Homes Companies profile</a:t>
            </a:r>
            <a:endParaRPr lang="en-US" dirty="0"/>
          </a:p>
        </p:txBody>
      </p:sp>
      <p:sp>
        <p:nvSpPr>
          <p:cNvPr id="6" name="Rectangle 2"/>
          <p:cNvSpPr>
            <a:spLocks noGrp="1" noChangeArrowheads="1"/>
          </p:cNvSpPr>
          <p:nvPr>
            <p:ph idx="1"/>
          </p:nvPr>
        </p:nvSpPr>
        <p:spPr bwMode="auto">
          <a:xfrm>
            <a:off x="1459521" y="1928515"/>
            <a:ext cx="6615914"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CareTrust</a:t>
            </a:r>
            <a:r>
              <a:rPr kumimoji="0" lang="en-US" altLang="en-US" sz="1600" b="1" i="0" u="none" strike="noStrike" cap="none" normalizeH="0" baseline="0" dirty="0" smtClean="0">
                <a:ln>
                  <a:noFill/>
                </a:ln>
                <a:solidFill>
                  <a:schemeClr val="tx1"/>
                </a:solidFill>
                <a:effectLst/>
                <a:latin typeface="Arial" panose="020B0604020202020204" pitchFamily="34" charset="0"/>
              </a:rPr>
              <a:t> REIT, Inc. (CTRE)</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Char char="•"/>
            </a:pPr>
            <a:r>
              <a:rPr lang="en-US" altLang="en-US" sz="1600" b="1" dirty="0">
                <a:latin typeface="Arial" panose="020B0604020202020204" pitchFamily="34" charset="0"/>
              </a:rPr>
              <a:t> Establishment: </a:t>
            </a:r>
            <a:r>
              <a:rPr lang="en-US" altLang="en-US" sz="1600" dirty="0">
                <a:latin typeface="Arial" panose="020B0604020202020204" pitchFamily="34" charset="0"/>
              </a:rPr>
              <a:t>Founded in 2014.</a:t>
            </a:r>
          </a:p>
          <a:p>
            <a:pPr marL="457200" lvl="1" indent="0" eaLnBrk="0" fontAlgn="base" hangingPunct="0">
              <a:lnSpc>
                <a:spcPct val="100000"/>
              </a:lnSpc>
              <a:spcBef>
                <a:spcPct val="0"/>
              </a:spcBef>
              <a:spcAft>
                <a:spcPct val="0"/>
              </a:spcAft>
              <a:buClrTx/>
              <a:buSzTx/>
              <a:buFontTx/>
              <a:buChar char="•"/>
            </a:pPr>
            <a:r>
              <a:rPr lang="en-US" altLang="en-US" sz="1600" b="1" dirty="0">
                <a:latin typeface="Arial" panose="020B0604020202020204" pitchFamily="34" charset="0"/>
              </a:rPr>
              <a:t> IPO: </a:t>
            </a:r>
            <a:r>
              <a:rPr lang="en-US" altLang="en-US" sz="1600" dirty="0">
                <a:latin typeface="Arial" panose="020B0604020202020204" pitchFamily="34" charset="0"/>
              </a:rPr>
              <a:t>Went public on June 2, 2014.</a:t>
            </a:r>
          </a:p>
          <a:p>
            <a:pPr marL="457200" lvl="1" indent="0" eaLnBrk="0" fontAlgn="base" hangingPunct="0">
              <a:lnSpc>
                <a:spcPct val="100000"/>
              </a:lnSpc>
              <a:spcBef>
                <a:spcPct val="0"/>
              </a:spcBef>
              <a:spcAft>
                <a:spcPct val="0"/>
              </a:spcAft>
              <a:buClrTx/>
              <a:buSzTx/>
              <a:buFontTx/>
              <a:buChar char="•"/>
            </a:pPr>
            <a:r>
              <a:rPr lang="en-US" altLang="en-US" sz="1600" b="1" dirty="0">
                <a:latin typeface="Arial" panose="020B0604020202020204" pitchFamily="34" charset="0"/>
              </a:rPr>
              <a:t> Market Cap: </a:t>
            </a:r>
            <a:r>
              <a:rPr lang="en-US" altLang="en-US" sz="1600" dirty="0">
                <a:latin typeface="Arial" panose="020B0604020202020204" pitchFamily="34" charset="0"/>
              </a:rPr>
              <a:t>Approximately $3.5 billion (as of </a:t>
            </a:r>
            <a:r>
              <a:rPr lang="en-US" altLang="en-US" sz="1600" dirty="0" smtClean="0">
                <a:latin typeface="Arial" panose="020B0604020202020204" pitchFamily="34" charset="0"/>
              </a:rPr>
              <a:t>September </a:t>
            </a:r>
            <a:r>
              <a:rPr lang="en-US" altLang="en-US" sz="1600" dirty="0">
                <a:latin typeface="Arial" panose="020B0604020202020204" pitchFamily="34" charset="0"/>
              </a:rPr>
              <a:t>2022).</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The Home Depot, Inc. (HD)</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eaLnBrk="0" fontAlgn="base" hangingPunct="0">
              <a:lnSpc>
                <a:spcPct val="100000"/>
              </a:lnSpc>
              <a:spcBef>
                <a:spcPct val="0"/>
              </a:spcBef>
              <a:spcAft>
                <a:spcPct val="0"/>
              </a:spcAft>
              <a:buClrTx/>
              <a:buSzTx/>
              <a:buFontTx/>
              <a:buChar char="•"/>
              <a:tabLst/>
            </a:pPr>
            <a:r>
              <a:rPr lang="en-US" altLang="en-US" sz="1600" b="1" dirty="0">
                <a:latin typeface="Arial" panose="020B0604020202020204" pitchFamily="34" charset="0"/>
              </a:rPr>
              <a:t> Establishment:</a:t>
            </a:r>
            <a:r>
              <a:rPr lang="en-US" altLang="en-US" sz="1600" dirty="0">
                <a:latin typeface="Arial" panose="020B0604020202020204" pitchFamily="34" charset="0"/>
              </a:rPr>
              <a:t> Founded in 1978.</a:t>
            </a:r>
          </a:p>
          <a:p>
            <a:pPr marL="457200" marR="0" lvl="1" indent="0" eaLnBrk="0" fontAlgn="base" hangingPunct="0">
              <a:lnSpc>
                <a:spcPct val="100000"/>
              </a:lnSpc>
              <a:spcBef>
                <a:spcPct val="0"/>
              </a:spcBef>
              <a:spcAft>
                <a:spcPct val="0"/>
              </a:spcAft>
              <a:buClrTx/>
              <a:buSzTx/>
              <a:buFontTx/>
              <a:buChar char="•"/>
              <a:tabLst/>
            </a:pPr>
            <a:r>
              <a:rPr lang="en-US" altLang="en-US" sz="1600" b="1" dirty="0">
                <a:latin typeface="Arial" panose="020B0604020202020204" pitchFamily="34" charset="0"/>
              </a:rPr>
              <a:t> IPO: </a:t>
            </a:r>
            <a:r>
              <a:rPr lang="en-US" altLang="en-US" sz="1600" dirty="0">
                <a:latin typeface="Arial" panose="020B0604020202020204" pitchFamily="34" charset="0"/>
              </a:rPr>
              <a:t>Went public on September 22, 1981.</a:t>
            </a:r>
          </a:p>
          <a:p>
            <a:pPr marL="457200" lvl="1" indent="0" eaLnBrk="0" fontAlgn="base" hangingPunct="0">
              <a:lnSpc>
                <a:spcPct val="100000"/>
              </a:lnSpc>
              <a:spcBef>
                <a:spcPct val="0"/>
              </a:spcBef>
              <a:spcAft>
                <a:spcPct val="0"/>
              </a:spcAft>
              <a:buClrTx/>
              <a:buSzTx/>
              <a:buFontTx/>
              <a:buChar char="•"/>
            </a:pPr>
            <a:r>
              <a:rPr lang="en-US" altLang="en-US" sz="1600" b="1" dirty="0">
                <a:latin typeface="Arial" panose="020B0604020202020204" pitchFamily="34" charset="0"/>
              </a:rPr>
              <a:t> Market Cap: </a:t>
            </a:r>
            <a:r>
              <a:rPr lang="en-US" altLang="en-US" sz="1600" dirty="0">
                <a:latin typeface="Arial" panose="020B0604020202020204" pitchFamily="34" charset="0"/>
              </a:rPr>
              <a:t>Over $300 billion (as of </a:t>
            </a:r>
            <a:r>
              <a:rPr lang="en-US" altLang="en-US" sz="1600" dirty="0">
                <a:latin typeface="Arial" panose="020B0604020202020204" pitchFamily="34" charset="0"/>
              </a:rPr>
              <a:t>September 2022).</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Lennar Corporation (LEN)</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Char char="•"/>
            </a:pPr>
            <a:r>
              <a:rPr kumimoji="0" lang="en-US" altLang="en-US" sz="1600" b="1" i="0" u="none" strike="noStrike" cap="none" normalizeH="0" baseline="0" dirty="0" smtClean="0">
                <a:ln>
                  <a:noFill/>
                </a:ln>
                <a:solidFill>
                  <a:schemeClr val="tx1"/>
                </a:solidFill>
                <a:effectLst/>
                <a:latin typeface="Arial" panose="020B0604020202020204" pitchFamily="34" charset="0"/>
              </a:rPr>
              <a:t> Establishment:</a:t>
            </a:r>
            <a:r>
              <a:rPr kumimoji="0" lang="en-US" altLang="en-US" sz="1600" b="0" i="0" u="none" strike="noStrike" cap="none" normalizeH="0" baseline="0" dirty="0" smtClean="0">
                <a:ln>
                  <a:noFill/>
                </a:ln>
                <a:solidFill>
                  <a:schemeClr val="tx1"/>
                </a:solidFill>
                <a:effectLst/>
                <a:latin typeface="Arial" panose="020B0604020202020204" pitchFamily="34" charset="0"/>
              </a:rPr>
              <a:t> Founded in 1954.</a:t>
            </a:r>
          </a:p>
          <a:p>
            <a:pPr marL="457200" lvl="1" indent="0" eaLnBrk="0" fontAlgn="base" hangingPunct="0">
              <a:lnSpc>
                <a:spcPct val="100000"/>
              </a:lnSpc>
              <a:spcBef>
                <a:spcPct val="0"/>
              </a:spcBef>
              <a:spcAft>
                <a:spcPct val="0"/>
              </a:spcAft>
              <a:buClrTx/>
              <a:buSzTx/>
              <a:buFontTx/>
              <a:buChar char="•"/>
            </a:pPr>
            <a:r>
              <a:rPr lang="en-US" altLang="en-US" sz="1600" dirty="0">
                <a:latin typeface="Arial" panose="020B0604020202020204" pitchFamily="34" charset="0"/>
              </a:rPr>
              <a:t> </a:t>
            </a:r>
            <a:r>
              <a:rPr kumimoji="0" lang="en-US" altLang="en-US" sz="1600" b="1" i="0" u="none" strike="noStrike" cap="none" normalizeH="0" baseline="0" dirty="0" smtClean="0">
                <a:ln>
                  <a:noFill/>
                </a:ln>
                <a:solidFill>
                  <a:schemeClr val="tx1"/>
                </a:solidFill>
                <a:effectLst/>
                <a:latin typeface="Arial" panose="020B0604020202020204" pitchFamily="34" charset="0"/>
              </a:rPr>
              <a:t>IPO:</a:t>
            </a:r>
            <a:r>
              <a:rPr kumimoji="0" lang="en-US" altLang="en-US" sz="1600" b="0" i="0" u="none" strike="noStrike" cap="none" normalizeH="0" baseline="0" dirty="0" smtClean="0">
                <a:ln>
                  <a:noFill/>
                </a:ln>
                <a:solidFill>
                  <a:schemeClr val="tx1"/>
                </a:solidFill>
                <a:effectLst/>
                <a:latin typeface="Arial" panose="020B0604020202020204" pitchFamily="34" charset="0"/>
              </a:rPr>
              <a:t> Went public on November 3, 1971.</a:t>
            </a:r>
          </a:p>
          <a:p>
            <a:pPr marL="457200" lvl="1" indent="0" eaLnBrk="0" fontAlgn="base" hangingPunct="0">
              <a:lnSpc>
                <a:spcPct val="100000"/>
              </a:lnSpc>
              <a:spcBef>
                <a:spcPct val="0"/>
              </a:spcBef>
              <a:spcAft>
                <a:spcPct val="0"/>
              </a:spcAft>
              <a:buClrTx/>
              <a:buSzTx/>
              <a:buFontTx/>
              <a:buChar char="•"/>
            </a:pPr>
            <a:r>
              <a:rPr lang="en-US" altLang="en-US" sz="1600" b="1" dirty="0">
                <a:latin typeface="Arial" panose="020B0604020202020204" pitchFamily="34" charset="0"/>
              </a:rPr>
              <a:t> </a:t>
            </a:r>
            <a:r>
              <a:rPr kumimoji="0" lang="en-US" altLang="en-US" sz="1600" b="1" i="0" u="none" strike="noStrike" cap="none" normalizeH="0" baseline="0" dirty="0" smtClean="0">
                <a:ln>
                  <a:noFill/>
                </a:ln>
                <a:solidFill>
                  <a:schemeClr val="tx1"/>
                </a:solidFill>
                <a:effectLst/>
                <a:latin typeface="Arial" panose="020B0604020202020204" pitchFamily="34" charset="0"/>
              </a:rPr>
              <a:t>Market Cap:</a:t>
            </a:r>
            <a:r>
              <a:rPr kumimoji="0" lang="en-US" altLang="en-US" sz="1600" b="0" i="0" u="none" strike="noStrike" cap="none" normalizeH="0" baseline="0" dirty="0" smtClean="0">
                <a:ln>
                  <a:noFill/>
                </a:ln>
                <a:solidFill>
                  <a:schemeClr val="tx1"/>
                </a:solidFill>
                <a:effectLst/>
                <a:latin typeface="Arial" panose="020B0604020202020204" pitchFamily="34" charset="0"/>
              </a:rPr>
              <a:t> Over $26 billion (as of </a:t>
            </a:r>
            <a:r>
              <a:rPr lang="en-US" altLang="en-US" sz="1600" dirty="0">
                <a:latin typeface="Arial" panose="020B0604020202020204" pitchFamily="34" charset="0"/>
              </a:rPr>
              <a:t>September 2022</a:t>
            </a:r>
            <a:r>
              <a:rPr kumimoji="0" lang="en-US" altLang="en-US" sz="1600" b="0"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0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Homes Companies </a:t>
            </a:r>
            <a:r>
              <a:rPr lang="en-US" dirty="0" smtClean="0"/>
              <a:t>profile </a:t>
            </a:r>
            <a:endParaRPr lang="en-US" dirty="0"/>
          </a:p>
        </p:txBody>
      </p:sp>
      <p:sp>
        <p:nvSpPr>
          <p:cNvPr id="5" name="Rectangle 2"/>
          <p:cNvSpPr>
            <a:spLocks noGrp="1" noChangeArrowheads="1"/>
          </p:cNvSpPr>
          <p:nvPr>
            <p:ph idx="1"/>
          </p:nvPr>
        </p:nvSpPr>
        <p:spPr bwMode="auto">
          <a:xfrm>
            <a:off x="1468671" y="1918284"/>
            <a:ext cx="6615914"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LGI Homes, Inc. (LGIH)</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eaLnBrk="0" fontAlgn="base" hangingPunct="0">
              <a:lnSpc>
                <a:spcPct val="100000"/>
              </a:lnSpc>
              <a:spcBef>
                <a:spcPct val="0"/>
              </a:spcBef>
              <a:spcAft>
                <a:spcPct val="0"/>
              </a:spcAft>
              <a:buClrTx/>
              <a:buSzTx/>
              <a:buFontTx/>
              <a:buChar char="•"/>
              <a:tabLst/>
            </a:pPr>
            <a:r>
              <a:rPr lang="en-US" altLang="en-US" sz="1600" b="1" dirty="0" smtClean="0">
                <a:latin typeface="Arial" panose="020B0604020202020204" pitchFamily="34" charset="0"/>
              </a:rPr>
              <a:t> Establishment</a:t>
            </a:r>
            <a:r>
              <a:rPr lang="en-US" altLang="en-US" sz="1600" b="1" dirty="0">
                <a:latin typeface="Arial" panose="020B0604020202020204" pitchFamily="34" charset="0"/>
              </a:rPr>
              <a:t>: </a:t>
            </a:r>
            <a:r>
              <a:rPr lang="en-US" altLang="en-US" sz="1600" dirty="0">
                <a:latin typeface="Arial" panose="020B0604020202020204" pitchFamily="34" charset="0"/>
              </a:rPr>
              <a:t>Founded in 2003.</a:t>
            </a:r>
          </a:p>
          <a:p>
            <a:pPr marL="457200" marR="0" lvl="1" indent="0" eaLnBrk="0" fontAlgn="base" hangingPunct="0">
              <a:lnSpc>
                <a:spcPct val="100000"/>
              </a:lnSpc>
              <a:spcBef>
                <a:spcPct val="0"/>
              </a:spcBef>
              <a:spcAft>
                <a:spcPct val="0"/>
              </a:spcAft>
              <a:buClrTx/>
              <a:buSzTx/>
              <a:buFontTx/>
              <a:buChar char="•"/>
              <a:tabLst/>
            </a:pPr>
            <a:r>
              <a:rPr lang="en-US" altLang="en-US" sz="1600" b="1" dirty="0" smtClean="0">
                <a:latin typeface="Arial" panose="020B0604020202020204" pitchFamily="34" charset="0"/>
              </a:rPr>
              <a:t> IPO</a:t>
            </a:r>
            <a:r>
              <a:rPr lang="en-US" altLang="en-US" sz="1600" b="1" dirty="0">
                <a:latin typeface="Arial" panose="020B0604020202020204" pitchFamily="34" charset="0"/>
              </a:rPr>
              <a:t>: </a:t>
            </a:r>
            <a:r>
              <a:rPr lang="en-US" altLang="en-US" sz="1600" dirty="0">
                <a:latin typeface="Arial" panose="020B0604020202020204" pitchFamily="34" charset="0"/>
              </a:rPr>
              <a:t>Went public on November 7, 2013.</a:t>
            </a:r>
          </a:p>
          <a:p>
            <a:pPr marL="457200" lvl="1" indent="0" eaLnBrk="0" fontAlgn="base" hangingPunct="0">
              <a:lnSpc>
                <a:spcPct val="100000"/>
              </a:lnSpc>
              <a:spcBef>
                <a:spcPct val="0"/>
              </a:spcBef>
              <a:spcAft>
                <a:spcPct val="0"/>
              </a:spcAft>
              <a:buClrTx/>
              <a:buSzTx/>
              <a:buFontTx/>
              <a:buChar char="•"/>
            </a:pPr>
            <a:r>
              <a:rPr lang="en-US" altLang="en-US" sz="1600" b="1" dirty="0" smtClean="0">
                <a:latin typeface="Arial" panose="020B0604020202020204" pitchFamily="34" charset="0"/>
              </a:rPr>
              <a:t> Market </a:t>
            </a:r>
            <a:r>
              <a:rPr lang="en-US" altLang="en-US" sz="1600" b="1" dirty="0">
                <a:latin typeface="Arial" panose="020B0604020202020204" pitchFamily="34" charset="0"/>
              </a:rPr>
              <a:t>Cap: </a:t>
            </a:r>
            <a:r>
              <a:rPr lang="en-US" altLang="en-US" sz="1600" dirty="0">
                <a:latin typeface="Arial" panose="020B0604020202020204" pitchFamily="34" charset="0"/>
              </a:rPr>
              <a:t>Approximately $2.5 billion (as of </a:t>
            </a:r>
            <a:r>
              <a:rPr lang="en-US" altLang="en-US" sz="1600" dirty="0">
                <a:latin typeface="Arial" panose="020B0604020202020204" pitchFamily="34" charset="0"/>
              </a:rPr>
              <a:t>September 2022).</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Lowe's Companies, Inc. (LOW)</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Char char="•"/>
            </a:pPr>
            <a:r>
              <a:rPr lang="en-US" altLang="en-US" sz="1600" b="1" dirty="0" smtClean="0">
                <a:latin typeface="Arial" panose="020B0604020202020204" pitchFamily="34" charset="0"/>
              </a:rPr>
              <a:t> Establishment</a:t>
            </a:r>
            <a:r>
              <a:rPr lang="en-US" altLang="en-US" sz="1600" b="1" dirty="0">
                <a:latin typeface="Arial" panose="020B0604020202020204" pitchFamily="34" charset="0"/>
              </a:rPr>
              <a:t>: </a:t>
            </a:r>
            <a:r>
              <a:rPr lang="en-US" altLang="en-US" sz="1600" dirty="0">
                <a:latin typeface="Arial" panose="020B0604020202020204" pitchFamily="34" charset="0"/>
              </a:rPr>
              <a:t>Founded in 1946.</a:t>
            </a:r>
          </a:p>
          <a:p>
            <a:pPr marL="457200" lvl="1" indent="0" eaLnBrk="0" fontAlgn="base" hangingPunct="0">
              <a:lnSpc>
                <a:spcPct val="100000"/>
              </a:lnSpc>
              <a:spcBef>
                <a:spcPct val="0"/>
              </a:spcBef>
              <a:spcAft>
                <a:spcPct val="0"/>
              </a:spcAft>
              <a:buClrTx/>
              <a:buSzTx/>
              <a:buFontTx/>
              <a:buChar char="•"/>
            </a:pPr>
            <a:r>
              <a:rPr lang="en-US" altLang="en-US" sz="1600" b="1" dirty="0" smtClean="0">
                <a:latin typeface="Arial" panose="020B0604020202020204" pitchFamily="34" charset="0"/>
              </a:rPr>
              <a:t> IPO</a:t>
            </a:r>
            <a:r>
              <a:rPr lang="en-US" altLang="en-US" sz="1600" b="1" dirty="0">
                <a:latin typeface="Arial" panose="020B0604020202020204" pitchFamily="34" charset="0"/>
              </a:rPr>
              <a:t>: </a:t>
            </a:r>
            <a:r>
              <a:rPr lang="en-US" altLang="en-US" sz="1600" dirty="0">
                <a:latin typeface="Arial" panose="020B0604020202020204" pitchFamily="34" charset="0"/>
              </a:rPr>
              <a:t>Went public on August 18, 1961.</a:t>
            </a:r>
          </a:p>
          <a:p>
            <a:pPr marL="457200" lvl="1" indent="0" eaLnBrk="0" fontAlgn="base" hangingPunct="0">
              <a:lnSpc>
                <a:spcPct val="100000"/>
              </a:lnSpc>
              <a:spcBef>
                <a:spcPct val="0"/>
              </a:spcBef>
              <a:spcAft>
                <a:spcPct val="0"/>
              </a:spcAft>
              <a:buClrTx/>
              <a:buSzTx/>
              <a:buFontTx/>
              <a:buChar char="•"/>
            </a:pPr>
            <a:r>
              <a:rPr lang="en-US" altLang="en-US" sz="1600" b="1" dirty="0" smtClean="0">
                <a:latin typeface="Arial" panose="020B0604020202020204" pitchFamily="34" charset="0"/>
              </a:rPr>
              <a:t> Market </a:t>
            </a:r>
            <a:r>
              <a:rPr lang="en-US" altLang="en-US" sz="1600" b="1" dirty="0">
                <a:latin typeface="Arial" panose="020B0604020202020204" pitchFamily="34" charset="0"/>
              </a:rPr>
              <a:t>Cap: </a:t>
            </a:r>
            <a:r>
              <a:rPr lang="en-US" altLang="en-US" sz="1600" dirty="0">
                <a:latin typeface="Arial" panose="020B0604020202020204" pitchFamily="34" charset="0"/>
              </a:rPr>
              <a:t>Over $130 billion (as of </a:t>
            </a:r>
            <a:r>
              <a:rPr lang="en-US" altLang="en-US" sz="1600" dirty="0">
                <a:latin typeface="Arial" panose="020B0604020202020204" pitchFamily="34" charset="0"/>
              </a:rPr>
              <a:t>September 2022).</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NVR, Inc. (NVR)</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eaLnBrk="0" fontAlgn="base" hangingPunct="0">
              <a:lnSpc>
                <a:spcPct val="100000"/>
              </a:lnSpc>
              <a:spcBef>
                <a:spcPct val="0"/>
              </a:spcBef>
              <a:spcAft>
                <a:spcPct val="0"/>
              </a:spcAft>
              <a:buClrTx/>
              <a:buSzTx/>
              <a:buFontTx/>
              <a:buChar char="•"/>
              <a:tabLst/>
            </a:pPr>
            <a:r>
              <a:rPr lang="en-US" altLang="en-US" sz="1600" b="1" dirty="0" smtClean="0">
                <a:latin typeface="Arial" panose="020B0604020202020204" pitchFamily="34" charset="0"/>
              </a:rPr>
              <a:t> Establishment</a:t>
            </a:r>
            <a:r>
              <a:rPr lang="en-US" altLang="en-US" sz="1600" b="1" dirty="0">
                <a:latin typeface="Arial" panose="020B0604020202020204" pitchFamily="34" charset="0"/>
              </a:rPr>
              <a:t>: </a:t>
            </a:r>
            <a:r>
              <a:rPr lang="en-US" altLang="en-US" sz="1600" dirty="0">
                <a:latin typeface="Arial" panose="020B0604020202020204" pitchFamily="34" charset="0"/>
              </a:rPr>
              <a:t>Founded in 1980.</a:t>
            </a:r>
          </a:p>
          <a:p>
            <a:pPr marL="457200" marR="0" lvl="1" indent="0" eaLnBrk="0" fontAlgn="base" hangingPunct="0">
              <a:lnSpc>
                <a:spcPct val="100000"/>
              </a:lnSpc>
              <a:spcBef>
                <a:spcPct val="0"/>
              </a:spcBef>
              <a:spcAft>
                <a:spcPct val="0"/>
              </a:spcAft>
              <a:buClrTx/>
              <a:buSzTx/>
              <a:buFontTx/>
              <a:buChar char="•"/>
              <a:tabLst/>
            </a:pPr>
            <a:r>
              <a:rPr lang="en-US" altLang="en-US" sz="1600" b="1" dirty="0" smtClean="0">
                <a:latin typeface="Arial" panose="020B0604020202020204" pitchFamily="34" charset="0"/>
              </a:rPr>
              <a:t> IPO</a:t>
            </a:r>
            <a:r>
              <a:rPr lang="en-US" altLang="en-US" sz="1600" b="1" dirty="0">
                <a:latin typeface="Arial" panose="020B0604020202020204" pitchFamily="34" charset="0"/>
              </a:rPr>
              <a:t>: </a:t>
            </a:r>
            <a:r>
              <a:rPr lang="en-US" altLang="en-US" sz="1600" dirty="0">
                <a:latin typeface="Arial" panose="020B0604020202020204" pitchFamily="34" charset="0"/>
              </a:rPr>
              <a:t>Went public on February 1, 1986.</a:t>
            </a:r>
          </a:p>
          <a:p>
            <a:pPr marL="457200" lvl="1" indent="0" eaLnBrk="0" fontAlgn="base" hangingPunct="0">
              <a:lnSpc>
                <a:spcPct val="100000"/>
              </a:lnSpc>
              <a:spcBef>
                <a:spcPct val="0"/>
              </a:spcBef>
              <a:spcAft>
                <a:spcPct val="0"/>
              </a:spcAft>
              <a:buClrTx/>
              <a:buSzTx/>
              <a:buFontTx/>
              <a:buChar char="•"/>
            </a:pPr>
            <a:r>
              <a:rPr lang="en-US" altLang="en-US" sz="1600" b="1" dirty="0" smtClean="0">
                <a:latin typeface="Arial" panose="020B0604020202020204" pitchFamily="34" charset="0"/>
              </a:rPr>
              <a:t> Market </a:t>
            </a:r>
            <a:r>
              <a:rPr lang="en-US" altLang="en-US" sz="1600" b="1" dirty="0">
                <a:latin typeface="Arial" panose="020B0604020202020204" pitchFamily="34" charset="0"/>
              </a:rPr>
              <a:t>Cap: </a:t>
            </a:r>
            <a:r>
              <a:rPr lang="en-US" altLang="en-US" sz="1600" dirty="0">
                <a:latin typeface="Arial" panose="020B0604020202020204" pitchFamily="34" charset="0"/>
              </a:rPr>
              <a:t>Over $21 billion (as of </a:t>
            </a:r>
            <a:r>
              <a:rPr lang="en-US" altLang="en-US" sz="1600" dirty="0">
                <a:latin typeface="Arial" panose="020B0604020202020204" pitchFamily="34" charset="0"/>
              </a:rPr>
              <a:t>September 2022).</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144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CareTrust</a:t>
            </a:r>
            <a:r>
              <a:rPr lang="en-US" b="1" dirty="0"/>
              <a:t> REIT, Inc. (CTRE</a:t>
            </a:r>
            <a:r>
              <a:rPr lang="en-US" b="1" dirty="0" smtClean="0"/>
              <a:t>)</a:t>
            </a:r>
            <a:endParaRPr lang="en-US" dirty="0"/>
          </a:p>
        </p:txBody>
      </p:sp>
      <p:sp>
        <p:nvSpPr>
          <p:cNvPr id="3" name="Content Placeholder 2"/>
          <p:cNvSpPr>
            <a:spLocks noGrp="1"/>
          </p:cNvSpPr>
          <p:nvPr>
            <p:ph idx="1"/>
          </p:nvPr>
        </p:nvSpPr>
        <p:spPr>
          <a:xfrm>
            <a:off x="1451579" y="1930274"/>
            <a:ext cx="9603275" cy="4145786"/>
          </a:xfrm>
        </p:spPr>
        <p:txBody>
          <a:bodyPr>
            <a:normAutofit fontScale="25000" lnSpcReduction="20000"/>
          </a:bodyPr>
          <a:lstStyle/>
          <a:p>
            <a:pPr marL="0" indent="0">
              <a:buNone/>
            </a:pPr>
            <a:r>
              <a:rPr lang="en-US" sz="4800" b="1" dirty="0"/>
              <a:t>Strengths:</a:t>
            </a:r>
          </a:p>
          <a:p>
            <a:pPr lvl="1"/>
            <a:r>
              <a:rPr lang="en-US" sz="4800" dirty="0"/>
              <a:t>Diversified portfolio of healthcare properties, including skilled nursing facilities and senior housing.</a:t>
            </a:r>
          </a:p>
          <a:p>
            <a:pPr lvl="1"/>
            <a:r>
              <a:rPr lang="en-US" sz="4800" dirty="0"/>
              <a:t>Strong financial performance with consistent revenue growth.</a:t>
            </a:r>
          </a:p>
          <a:p>
            <a:pPr lvl="1"/>
            <a:r>
              <a:rPr lang="en-US" sz="4800" dirty="0"/>
              <a:t>Focus on strategic acquisitions to expand the portfolio.</a:t>
            </a:r>
          </a:p>
          <a:p>
            <a:pPr marL="0" indent="0">
              <a:buNone/>
            </a:pPr>
            <a:r>
              <a:rPr lang="en-US" sz="4800" b="1" dirty="0"/>
              <a:t>Weaknesses:</a:t>
            </a:r>
          </a:p>
          <a:p>
            <a:pPr lvl="1"/>
            <a:r>
              <a:rPr lang="en-US" sz="4800" dirty="0"/>
              <a:t>Vulnerability to changes in healthcare regulations and policies.</a:t>
            </a:r>
          </a:p>
          <a:p>
            <a:pPr lvl="1"/>
            <a:r>
              <a:rPr lang="en-US" sz="4800" dirty="0"/>
              <a:t>Dependency on rental income from healthcare operators.</a:t>
            </a:r>
          </a:p>
          <a:p>
            <a:pPr lvl="1"/>
            <a:r>
              <a:rPr lang="en-US" sz="4800" dirty="0"/>
              <a:t>Exposure to risks associated with healthcare industry dynamics.</a:t>
            </a:r>
          </a:p>
          <a:p>
            <a:pPr marL="0" indent="0">
              <a:buNone/>
            </a:pPr>
            <a:r>
              <a:rPr lang="en-US" sz="4800" b="1" dirty="0"/>
              <a:t>Opportunities:</a:t>
            </a:r>
          </a:p>
          <a:p>
            <a:pPr lvl="1"/>
            <a:r>
              <a:rPr lang="en-US" sz="4800" dirty="0"/>
              <a:t>Aging population trend increasing demand for healthcare services.</a:t>
            </a:r>
          </a:p>
          <a:p>
            <a:pPr lvl="1"/>
            <a:r>
              <a:rPr lang="en-US" sz="4800" dirty="0"/>
              <a:t>Expansion into new markets with favorable demographics.</a:t>
            </a:r>
          </a:p>
          <a:p>
            <a:pPr lvl="1"/>
            <a:r>
              <a:rPr lang="en-US" sz="4800" dirty="0"/>
              <a:t>Potential for partnerships with healthcare providers for innovative solutions.</a:t>
            </a:r>
          </a:p>
          <a:p>
            <a:pPr marL="0" indent="0">
              <a:buNone/>
            </a:pPr>
            <a:r>
              <a:rPr lang="en-US" sz="4800" b="1" dirty="0"/>
              <a:t>Threats:</a:t>
            </a:r>
          </a:p>
          <a:p>
            <a:pPr lvl="1"/>
            <a:r>
              <a:rPr lang="en-US" sz="4800" dirty="0"/>
              <a:t>Regulatory changes impacting reimbursement rates and healthcare spending.</a:t>
            </a:r>
          </a:p>
          <a:p>
            <a:pPr lvl="1"/>
            <a:r>
              <a:rPr lang="en-US" sz="4800" dirty="0"/>
              <a:t>Competition from other REITs and healthcare real estate developers.</a:t>
            </a:r>
          </a:p>
          <a:p>
            <a:pPr lvl="1"/>
            <a:r>
              <a:rPr lang="en-US" sz="4800" dirty="0"/>
              <a:t>Economic downturn affecting occupancy rates and rental income.</a:t>
            </a:r>
          </a:p>
          <a:p>
            <a:endParaRPr lang="en-US" dirty="0"/>
          </a:p>
        </p:txBody>
      </p:sp>
    </p:spTree>
    <p:extLst>
      <p:ext uri="{BB962C8B-B14F-4D97-AF65-F5344CB8AC3E}">
        <p14:creationId xmlns:p14="http://schemas.microsoft.com/office/powerpoint/2010/main" val="280133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Home Depot, Inc. (HD</a:t>
            </a:r>
            <a:r>
              <a:rPr lang="en-US" b="1" dirty="0" smtClean="0"/>
              <a:t>)</a:t>
            </a:r>
            <a:endParaRPr lang="en-US" dirty="0"/>
          </a:p>
        </p:txBody>
      </p:sp>
      <p:sp>
        <p:nvSpPr>
          <p:cNvPr id="3" name="Content Placeholder 2"/>
          <p:cNvSpPr>
            <a:spLocks noGrp="1"/>
          </p:cNvSpPr>
          <p:nvPr>
            <p:ph idx="1"/>
          </p:nvPr>
        </p:nvSpPr>
        <p:spPr>
          <a:xfrm>
            <a:off x="1451579" y="1888622"/>
            <a:ext cx="9603275" cy="4213076"/>
          </a:xfrm>
        </p:spPr>
        <p:txBody>
          <a:bodyPr>
            <a:normAutofit fontScale="62500" lnSpcReduction="20000"/>
          </a:bodyPr>
          <a:lstStyle/>
          <a:p>
            <a:pPr marL="0" indent="0">
              <a:buNone/>
            </a:pPr>
            <a:r>
              <a:rPr lang="en-US" sz="1900" b="1" dirty="0"/>
              <a:t>Strengths:</a:t>
            </a:r>
          </a:p>
          <a:p>
            <a:pPr lvl="1"/>
            <a:r>
              <a:rPr lang="en-US" sz="1900" dirty="0"/>
              <a:t>Market leader in the home improvement retail industry.</a:t>
            </a:r>
          </a:p>
          <a:p>
            <a:pPr lvl="1"/>
            <a:r>
              <a:rPr lang="en-US" sz="1900" dirty="0"/>
              <a:t>Strong brand reputation for quality products and customer service.</a:t>
            </a:r>
          </a:p>
          <a:p>
            <a:pPr lvl="1"/>
            <a:r>
              <a:rPr lang="en-US" sz="1900" dirty="0"/>
              <a:t>Extensive store network providing convenient access to customers.</a:t>
            </a:r>
          </a:p>
          <a:p>
            <a:pPr marL="0" indent="0">
              <a:buNone/>
            </a:pPr>
            <a:r>
              <a:rPr lang="en-US" sz="1900" b="1" dirty="0"/>
              <a:t>Weaknesses:</a:t>
            </a:r>
          </a:p>
          <a:p>
            <a:pPr lvl="1"/>
            <a:r>
              <a:rPr lang="en-US" sz="1900" dirty="0"/>
              <a:t>Dependency on the housing market and consumer spending.</a:t>
            </a:r>
          </a:p>
          <a:p>
            <a:pPr lvl="1"/>
            <a:r>
              <a:rPr lang="en-US" sz="1900" dirty="0"/>
              <a:t>Vulnerability to seasonal fluctuations in sales.</a:t>
            </a:r>
          </a:p>
          <a:p>
            <a:pPr lvl="1"/>
            <a:r>
              <a:rPr lang="en-US" sz="1900" dirty="0"/>
              <a:t>Increasing competition from online retailers.</a:t>
            </a:r>
          </a:p>
          <a:p>
            <a:pPr marL="0" indent="0">
              <a:buNone/>
            </a:pPr>
            <a:r>
              <a:rPr lang="en-US" sz="1900" b="1" dirty="0"/>
              <a:t>Opportunities:</a:t>
            </a:r>
          </a:p>
          <a:p>
            <a:pPr lvl="1"/>
            <a:r>
              <a:rPr lang="en-US" sz="1900" dirty="0"/>
              <a:t>Growth potential in e-commerce and </a:t>
            </a:r>
            <a:r>
              <a:rPr lang="en-US" sz="1900" dirty="0" err="1"/>
              <a:t>omnichannel</a:t>
            </a:r>
            <a:r>
              <a:rPr lang="en-US" sz="1900" dirty="0"/>
              <a:t> retailing.</a:t>
            </a:r>
          </a:p>
          <a:p>
            <a:pPr lvl="1"/>
            <a:r>
              <a:rPr lang="en-US" sz="1900" dirty="0"/>
              <a:t>Expansion into new product categories or services.</a:t>
            </a:r>
          </a:p>
          <a:p>
            <a:pPr lvl="1"/>
            <a:r>
              <a:rPr lang="en-US" sz="1900" dirty="0"/>
              <a:t>International market expansion.</a:t>
            </a:r>
          </a:p>
          <a:p>
            <a:pPr marL="0" indent="0">
              <a:buNone/>
            </a:pPr>
            <a:r>
              <a:rPr lang="en-US" sz="1900" b="1" dirty="0"/>
              <a:t>Threats:</a:t>
            </a:r>
          </a:p>
          <a:p>
            <a:pPr lvl="1"/>
            <a:r>
              <a:rPr lang="en-US" sz="1900" dirty="0"/>
              <a:t>Economic downturn affecting consumer spending on home improvement.</a:t>
            </a:r>
          </a:p>
          <a:p>
            <a:pPr lvl="1"/>
            <a:r>
              <a:rPr lang="en-US" sz="1900" dirty="0"/>
              <a:t>Increasing competition from traditional rivals and new entrants.</a:t>
            </a:r>
          </a:p>
          <a:p>
            <a:pPr lvl="1"/>
            <a:r>
              <a:rPr lang="en-US" sz="1900" dirty="0"/>
              <a:t>Supply chain disruptions impacting inventory availability.</a:t>
            </a:r>
          </a:p>
          <a:p>
            <a:endParaRPr lang="en-US" dirty="0"/>
          </a:p>
        </p:txBody>
      </p:sp>
    </p:spTree>
    <p:extLst>
      <p:ext uri="{BB962C8B-B14F-4D97-AF65-F5344CB8AC3E}">
        <p14:creationId xmlns:p14="http://schemas.microsoft.com/office/powerpoint/2010/main" val="198126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Lennar Corporation (LEN</a:t>
            </a:r>
            <a:r>
              <a:rPr lang="en-US" b="1" dirty="0" smtClean="0"/>
              <a:t>)</a:t>
            </a:r>
            <a:endParaRPr lang="en-US" dirty="0"/>
          </a:p>
        </p:txBody>
      </p:sp>
      <p:sp>
        <p:nvSpPr>
          <p:cNvPr id="3" name="Content Placeholder 2"/>
          <p:cNvSpPr>
            <a:spLocks noGrp="1"/>
          </p:cNvSpPr>
          <p:nvPr>
            <p:ph idx="1"/>
          </p:nvPr>
        </p:nvSpPr>
        <p:spPr>
          <a:xfrm>
            <a:off x="1451579" y="1871530"/>
            <a:ext cx="9603275" cy="4230168"/>
          </a:xfrm>
        </p:spPr>
        <p:txBody>
          <a:bodyPr>
            <a:normAutofit fontScale="40000" lnSpcReduction="20000"/>
          </a:bodyPr>
          <a:lstStyle/>
          <a:p>
            <a:pPr marL="0" indent="0">
              <a:buNone/>
            </a:pPr>
            <a:r>
              <a:rPr lang="en-US" sz="3000" b="1" dirty="0"/>
              <a:t>Strengths:</a:t>
            </a:r>
          </a:p>
          <a:p>
            <a:pPr lvl="1"/>
            <a:r>
              <a:rPr lang="en-US" sz="3000" dirty="0"/>
              <a:t>Diversified homebuilding and real estate services portfolio.</a:t>
            </a:r>
          </a:p>
          <a:p>
            <a:pPr lvl="1"/>
            <a:r>
              <a:rPr lang="en-US" sz="3000" dirty="0"/>
              <a:t>Strong brand presence in the housing market.</a:t>
            </a:r>
          </a:p>
          <a:p>
            <a:pPr lvl="1"/>
            <a:r>
              <a:rPr lang="en-US" sz="3000" dirty="0"/>
              <a:t>Focus on innovation and sustainability in home construction.</a:t>
            </a:r>
          </a:p>
          <a:p>
            <a:pPr marL="0" indent="0">
              <a:buNone/>
            </a:pPr>
            <a:r>
              <a:rPr lang="en-US" sz="3000" b="1" dirty="0"/>
              <a:t>Weaknesses:</a:t>
            </a:r>
          </a:p>
          <a:p>
            <a:pPr lvl="1"/>
            <a:r>
              <a:rPr lang="en-US" sz="3000" dirty="0"/>
              <a:t>Vulnerability to cyclical fluctuations in the housing market.</a:t>
            </a:r>
          </a:p>
          <a:p>
            <a:pPr lvl="1"/>
            <a:r>
              <a:rPr lang="en-US" sz="3000" dirty="0"/>
              <a:t>Exposure to regulatory changes impacting the real estate industry.</a:t>
            </a:r>
          </a:p>
          <a:p>
            <a:pPr lvl="1"/>
            <a:r>
              <a:rPr lang="en-US" sz="3000" dirty="0"/>
              <a:t>Dependency on mortgage financing availability.</a:t>
            </a:r>
          </a:p>
          <a:p>
            <a:pPr marL="0" indent="0">
              <a:buNone/>
            </a:pPr>
            <a:r>
              <a:rPr lang="en-US" sz="3000" b="1" dirty="0"/>
              <a:t>Opportunities:</a:t>
            </a:r>
          </a:p>
          <a:p>
            <a:pPr lvl="1"/>
            <a:r>
              <a:rPr lang="en-US" sz="3000" dirty="0"/>
              <a:t>Growth potential in affordable housing segment.</a:t>
            </a:r>
          </a:p>
          <a:p>
            <a:pPr lvl="1"/>
            <a:r>
              <a:rPr lang="en-US" sz="3000" dirty="0"/>
              <a:t>Expansion into new geographic markets.</a:t>
            </a:r>
          </a:p>
          <a:p>
            <a:pPr lvl="1"/>
            <a:r>
              <a:rPr lang="en-US" sz="3000" dirty="0"/>
              <a:t>Integration of smart home technology and sustainable building practices.</a:t>
            </a:r>
          </a:p>
          <a:p>
            <a:pPr marL="0" indent="0">
              <a:buNone/>
            </a:pPr>
            <a:r>
              <a:rPr lang="en-US" sz="3000" b="1" dirty="0"/>
              <a:t>Threats:</a:t>
            </a:r>
          </a:p>
          <a:p>
            <a:pPr lvl="1"/>
            <a:r>
              <a:rPr lang="en-US" sz="3000" dirty="0"/>
              <a:t>Economic downturn affecting housing demand and home prices.</a:t>
            </a:r>
          </a:p>
          <a:p>
            <a:pPr lvl="1"/>
            <a:r>
              <a:rPr lang="en-US" sz="3000" dirty="0"/>
              <a:t>Rising construction costs impacting profit margins.</a:t>
            </a:r>
          </a:p>
          <a:p>
            <a:pPr lvl="1"/>
            <a:r>
              <a:rPr lang="en-US" sz="3000" dirty="0"/>
              <a:t>Regulatory changes impacting land use and zoning.</a:t>
            </a:r>
          </a:p>
          <a:p>
            <a:endParaRPr lang="en-US" dirty="0"/>
          </a:p>
        </p:txBody>
      </p:sp>
    </p:spTree>
    <p:extLst>
      <p:ext uri="{BB962C8B-B14F-4D97-AF65-F5344CB8AC3E}">
        <p14:creationId xmlns:p14="http://schemas.microsoft.com/office/powerpoint/2010/main" val="368658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LGI Homes, Inc. (LGIH</a:t>
            </a:r>
            <a:r>
              <a:rPr lang="en-US" b="1" dirty="0" smtClean="0"/>
              <a:t>)</a:t>
            </a:r>
            <a:endParaRPr lang="en-US" dirty="0"/>
          </a:p>
        </p:txBody>
      </p:sp>
      <p:sp>
        <p:nvSpPr>
          <p:cNvPr id="3" name="Content Placeholder 2"/>
          <p:cNvSpPr>
            <a:spLocks noGrp="1"/>
          </p:cNvSpPr>
          <p:nvPr>
            <p:ph idx="1"/>
          </p:nvPr>
        </p:nvSpPr>
        <p:spPr>
          <a:xfrm>
            <a:off x="1451579" y="1888621"/>
            <a:ext cx="9603275" cy="4204529"/>
          </a:xfrm>
        </p:spPr>
        <p:txBody>
          <a:bodyPr>
            <a:normAutofit fontScale="62500" lnSpcReduction="20000"/>
          </a:bodyPr>
          <a:lstStyle/>
          <a:p>
            <a:pPr marL="0" indent="0">
              <a:buNone/>
            </a:pPr>
            <a:r>
              <a:rPr lang="en-US" sz="1900" b="1" dirty="0"/>
              <a:t>Strengths:</a:t>
            </a:r>
          </a:p>
          <a:p>
            <a:pPr lvl="1"/>
            <a:r>
              <a:rPr lang="en-US" sz="1900" dirty="0"/>
              <a:t>Focus on entry-level and move-up homebuyers.</a:t>
            </a:r>
          </a:p>
          <a:p>
            <a:pPr lvl="1"/>
            <a:r>
              <a:rPr lang="en-US" sz="1900" dirty="0"/>
              <a:t>Efficient homebuilding operations driving cost advantages.</a:t>
            </a:r>
          </a:p>
          <a:p>
            <a:pPr lvl="1"/>
            <a:r>
              <a:rPr lang="en-US" sz="1900" dirty="0"/>
              <a:t>Geographic diversification across high-growth markets.</a:t>
            </a:r>
          </a:p>
          <a:p>
            <a:pPr marL="0" indent="0">
              <a:buNone/>
            </a:pPr>
            <a:r>
              <a:rPr lang="en-US" sz="1900" b="1" dirty="0"/>
              <a:t>Weaknesses:</a:t>
            </a:r>
          </a:p>
          <a:p>
            <a:pPr lvl="1"/>
            <a:r>
              <a:rPr lang="en-US" sz="1900" dirty="0"/>
              <a:t>Dependency on economic conditions and mortgage market.</a:t>
            </a:r>
          </a:p>
          <a:p>
            <a:pPr lvl="1"/>
            <a:r>
              <a:rPr lang="en-US" sz="1900" dirty="0"/>
              <a:t>Exposure to land acquisition and development risks.</a:t>
            </a:r>
          </a:p>
          <a:p>
            <a:pPr lvl="1"/>
            <a:r>
              <a:rPr lang="en-US" sz="1900" dirty="0"/>
              <a:t>Limited brand recognition compared to larger competitors.</a:t>
            </a:r>
          </a:p>
          <a:p>
            <a:pPr marL="0" indent="0">
              <a:buNone/>
            </a:pPr>
            <a:r>
              <a:rPr lang="en-US" sz="1900" b="1" dirty="0"/>
              <a:t>Opportunities:</a:t>
            </a:r>
          </a:p>
          <a:p>
            <a:pPr lvl="1"/>
            <a:r>
              <a:rPr lang="en-US" sz="1900" dirty="0"/>
              <a:t>Expansion into new markets with strong housing demand.</a:t>
            </a:r>
          </a:p>
          <a:p>
            <a:pPr lvl="1"/>
            <a:r>
              <a:rPr lang="en-US" sz="1900" dirty="0"/>
              <a:t>Diversification into related real estate services.</a:t>
            </a:r>
          </a:p>
          <a:p>
            <a:pPr lvl="1"/>
            <a:r>
              <a:rPr lang="en-US" sz="1900" dirty="0"/>
              <a:t>Adoption of innovative marketing strategies to reach target customers.</a:t>
            </a:r>
          </a:p>
          <a:p>
            <a:pPr marL="0" indent="0">
              <a:buNone/>
            </a:pPr>
            <a:r>
              <a:rPr lang="en-US" sz="1900" b="1" dirty="0"/>
              <a:t>Threats:</a:t>
            </a:r>
          </a:p>
          <a:p>
            <a:pPr lvl="1"/>
            <a:r>
              <a:rPr lang="en-US" sz="1900" dirty="0"/>
              <a:t>Economic downturn impacting homebuyer affordability and demand.</a:t>
            </a:r>
          </a:p>
          <a:p>
            <a:pPr lvl="1"/>
            <a:r>
              <a:rPr lang="en-US" sz="1900" dirty="0"/>
              <a:t>Regulatory changes affecting land development and construction.</a:t>
            </a:r>
          </a:p>
          <a:p>
            <a:pPr lvl="1"/>
            <a:r>
              <a:rPr lang="en-US" sz="1900" dirty="0"/>
              <a:t>Competition from larger homebuilders with greater resources.</a:t>
            </a:r>
          </a:p>
          <a:p>
            <a:endParaRPr lang="en-US" dirty="0"/>
          </a:p>
        </p:txBody>
      </p:sp>
    </p:spTree>
    <p:extLst>
      <p:ext uri="{BB962C8B-B14F-4D97-AF65-F5344CB8AC3E}">
        <p14:creationId xmlns:p14="http://schemas.microsoft.com/office/powerpoint/2010/main" val="8535669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35</TotalTime>
  <Words>1592</Words>
  <Application>Microsoft Office PowerPoint</Application>
  <PresentationFormat>Widescreen</PresentationFormat>
  <Paragraphs>214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Home Improvement Retail investment</vt:lpstr>
      <vt:lpstr>Overview</vt:lpstr>
      <vt:lpstr>Overview (Continued)</vt:lpstr>
      <vt:lpstr>Homes Companies profile</vt:lpstr>
      <vt:lpstr>Homes Companies profile </vt:lpstr>
      <vt:lpstr>CareTrust REIT, Inc. (CTRE)</vt:lpstr>
      <vt:lpstr>The Home Depot, Inc. (HD)</vt:lpstr>
      <vt:lpstr>Lennar Corporation (LEN)</vt:lpstr>
      <vt:lpstr>LGI Homes, Inc. (LGIH)</vt:lpstr>
      <vt:lpstr>Lowe's Companies, Inc. (LOW)</vt:lpstr>
      <vt:lpstr>NVR, Inc. (NVR)</vt:lpstr>
      <vt:lpstr>Normalize closing price</vt:lpstr>
      <vt:lpstr>Statistics Prices</vt:lpstr>
      <vt:lpstr>Box Plot</vt:lpstr>
      <vt:lpstr>Kernel Distribution Estimation</vt:lpstr>
      <vt:lpstr>Risk &amp; Returns for Stocks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 Hang</dc:creator>
  <cp:lastModifiedBy>Tin Hang</cp:lastModifiedBy>
  <cp:revision>11</cp:revision>
  <dcterms:created xsi:type="dcterms:W3CDTF">2024-02-14T02:43:21Z</dcterms:created>
  <dcterms:modified xsi:type="dcterms:W3CDTF">2024-02-17T04:35:04Z</dcterms:modified>
</cp:coreProperties>
</file>