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9.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41.png" ContentType="image/png"/>
  <Override PartName="/ppt/media/image39.png" ContentType="image/png"/>
  <Override PartName="/ppt/media/image37.png" ContentType="image/png"/>
  <Override PartName="/ppt/media/image36.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3.png" ContentType="image/png"/>
  <Override PartName="/ppt/media/image22.png" ContentType="image/png"/>
  <Override PartName="/ppt/media/image20.jpeg" ContentType="image/jpeg"/>
  <Override PartName="/ppt/media/image44.png" ContentType="image/png"/>
  <Override PartName="/ppt/media/image19.png" ContentType="image/png"/>
  <Override PartName="/ppt/media/image43.png" ContentType="image/png"/>
  <Override PartName="/ppt/media/image18.png" ContentType="image/png"/>
  <Override PartName="/ppt/media/image38.jpeg" ContentType="image/jpeg"/>
  <Override PartName="/ppt/media/image16.jpeg" ContentType="image/jpeg"/>
  <Override PartName="/ppt/media/image14.png" ContentType="image/png"/>
  <Override PartName="/ppt/media/image13.png" ContentType="image/png"/>
  <Override PartName="/ppt/media/image11.png" ContentType="image/png"/>
  <Override PartName="/ppt/media/image28.png" ContentType="image/png"/>
  <Override PartName="/ppt/media/image5.png" ContentType="image/png"/>
  <Override PartName="/ppt/media/image21.jpeg" ContentType="image/jpeg"/>
  <Override PartName="/ppt/media/image10.jpeg" ContentType="image/jpeg"/>
  <Override PartName="/ppt/media/image9.jpeg" ContentType="image/jpeg"/>
  <Override PartName="/ppt/media/image12.png" ContentType="image/png"/>
  <Override PartName="/ppt/media/image46.jpeg" ContentType="image/jpeg"/>
  <Override PartName="/ppt/media/image35.jpeg" ContentType="image/jpeg"/>
  <Override PartName="/ppt/media/image8.png" ContentType="image/png"/>
  <Override PartName="/ppt/media/image7.png" ContentType="image/png"/>
  <Override PartName="/ppt/media/image29.png" ContentType="image/png"/>
  <Override PartName="/ppt/media/image6.png" ContentType="image/png"/>
  <Override PartName="/ppt/media/image27.png" ContentType="image/png"/>
  <Override PartName="/ppt/media/image48.png" ContentType="image/png"/>
  <Override PartName="/ppt/media/image4.png" ContentType="image/png"/>
  <Override PartName="/ppt/media/image42.png" ContentType="image/png"/>
  <Override PartName="/ppt/media/image17.png" ContentType="image/png"/>
  <Override PartName="/ppt/media/image26.png" ContentType="image/png"/>
  <Override PartName="/ppt/media/image47.png" ContentType="image/png"/>
  <Override PartName="/ppt/media/image3.png" ContentType="image/png"/>
  <Override PartName="/ppt/media/image25.png" ContentType="image/png"/>
  <Override PartName="/ppt/media/image2.png" ContentType="image/png"/>
  <Override PartName="/ppt/media/image40.png" ContentType="image/png"/>
  <Override PartName="/ppt/media/image15.png" ContentType="image/png"/>
  <Override PartName="/ppt/media/image24.png" ContentType="image/png"/>
  <Override PartName="/ppt/media/image45.png" ContentType="image/png"/>
  <Override PartName="/ppt/media/image1.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09"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&lt;header&gt;</a:t>
            </a:r>
            <a:endParaRPr/>
          </a:p>
        </p:txBody>
      </p:sp>
      <p:sp>
        <p:nvSpPr>
          <p:cNvPr id="110"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&lt;date/time&gt;</a:t>
            </a:r>
            <a:endParaRPr/>
          </a:p>
        </p:txBody>
      </p:sp>
      <p:sp>
        <p:nvSpPr>
          <p:cNvPr id="111"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&lt;footer&gt;</a:t>
            </a:r>
            <a:endParaRPr/>
          </a:p>
        </p:txBody>
      </p:sp>
      <p:sp>
        <p:nvSpPr>
          <p:cNvPr id="112" name="PlaceHolder 5"/>
          <p:cNvSpPr>
            <a:spLocks noGrp="1"/>
          </p:cNvSpPr>
          <p:nvPr>
            <p:ph type="sldNum"/>
          </p:nvPr>
        </p:nvSpPr>
        <p:spPr>
          <a:xfrm>
            <a:off x="4279320" y="10157400"/>
            <a:ext cx="3280320" cy="534240"/>
          </a:xfrm>
          <a:prstGeom prst="rect">
            <a:avLst/>
          </a:prstGeom>
        </p:spPr>
        <p:txBody>
          <a:bodyPr lIns="0" rIns="0" tIns="0" bIns="0" anchor="b"/>
          <a:p>
            <a:pPr algn="r"/>
            <a:fld id="{3E92A4D9-C360-4F54-BF16-57AF23B8511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CustomShape 1"/>
          <p:cNvSpPr/>
          <p:nvPr/>
        </p:nvSpPr>
        <p:spPr>
          <a:xfrm>
            <a:off x="1143000" y="685800"/>
            <a:ext cx="4571640" cy="3428640"/>
          </a:xfrm>
          <a:prstGeom prst="rect">
            <a:avLst/>
          </a:prstGeom>
          <a:noFill/>
          <a:ln w="9360">
            <a:solidFill>
              <a:srgbClr val="000000"/>
            </a:solidFill>
            <a:miter/>
          </a:ln>
        </p:spPr>
      </p:sp>
      <p:sp>
        <p:nvSpPr>
          <p:cNvPr id="298" name="CustomShape 2"/>
          <p:cNvSpPr/>
          <p:nvPr/>
        </p:nvSpPr>
        <p:spPr>
          <a:xfrm>
            <a:off x="685800" y="4343400"/>
            <a:ext cx="5486040" cy="4114440"/>
          </a:xfrm>
          <a:prstGeom prst="rect">
            <a:avLst/>
          </a:prstGeom>
          <a:noFill/>
          <a:ln>
            <a:noFill/>
          </a:ln>
        </p:spPr>
        <p:txBody>
          <a:bodyPr tIns="91440" bIns="91440"/>
          <a:p>
            <a:pPr>
              <a:lnSpc>
                <a:spcPct val="100000"/>
              </a:lnSpc>
              <a:buSzPct val="45000"/>
              <a:buFont typeface="Ubuntu"/>
              <a:buChar char="∙"/>
            </a:pPr>
            <a:r>
              <a:rPr lang="en-US">
                <a:solidFill>
                  <a:srgbClr val="000000"/>
                </a:solidFill>
                <a:latin typeface="Ubuntu"/>
                <a:ea typeface="Ubuntu"/>
              </a:rPr>
              <a:t>Introduce yourself. (Update slide with your name and date/name of the event)</a:t>
            </a:r>
            <a:endParaRPr/>
          </a:p>
          <a:p>
            <a:pPr>
              <a:lnSpc>
                <a:spcPct val="100000"/>
              </a:lnSpc>
              <a:buSzPct val="45000"/>
              <a:buFont typeface="Ubuntu"/>
              <a:buChar char="∙"/>
            </a:pPr>
            <a:r>
              <a:rPr lang="en-US">
                <a:solidFill>
                  <a:srgbClr val="000000"/>
                </a:solidFill>
                <a:latin typeface="Ubuntu"/>
                <a:ea typeface="Ubuntu"/>
              </a:rPr>
              <a:t>Explain, what the talk is going to be about:</a:t>
            </a:r>
            <a:endParaRPr/>
          </a:p>
          <a:p>
            <a:pPr lvl="1">
              <a:lnSpc>
                <a:spcPct val="100000"/>
              </a:lnSpc>
              <a:buSzPct val="45000"/>
              <a:buFont typeface="Ubuntu"/>
              <a:buChar char="∙"/>
            </a:pPr>
            <a:r>
              <a:rPr lang="en-US">
                <a:solidFill>
                  <a:srgbClr val="000000"/>
                </a:solidFill>
                <a:latin typeface="Ubuntu"/>
                <a:ea typeface="Ubuntu"/>
              </a:rPr>
              <a:t>Ubuntu Touch, a beautiful open source platform for all form factors (phone, tablet, laptop, desktop, TV)</a:t>
            </a:r>
            <a:endParaRPr/>
          </a:p>
          <a:p>
            <a:pPr lvl="1">
              <a:lnSpc>
                <a:spcPct val="100000"/>
              </a:lnSpc>
              <a:buSzPct val="45000"/>
              <a:buFont typeface="Ubuntu"/>
              <a:buChar char="∙"/>
            </a:pPr>
            <a:r>
              <a:rPr lang="en-US">
                <a:solidFill>
                  <a:srgbClr val="000000"/>
                </a:solidFill>
                <a:latin typeface="Ubuntu"/>
                <a:ea typeface="Ubuntu"/>
              </a:rPr>
              <a:t>Choice of technologies (Ubuntu, Qt/QML, Mir, ...)</a:t>
            </a:r>
            <a:endParaRPr/>
          </a:p>
          <a:p>
            <a:pPr lvl="1">
              <a:lnSpc>
                <a:spcPct val="100000"/>
              </a:lnSpc>
              <a:buSzPct val="45000"/>
              <a:buFont typeface="Ubuntu"/>
              <a:buChar char="∙"/>
            </a:pPr>
            <a:r>
              <a:rPr lang="en-US">
                <a:solidFill>
                  <a:srgbClr val="000000"/>
                </a:solidFill>
                <a:latin typeface="Ubuntu"/>
                <a:ea typeface="Ubuntu"/>
              </a:rPr>
              <a:t>Solid Ubuntu base.</a:t>
            </a:r>
            <a:endParaRPr/>
          </a:p>
          <a:p>
            <a:pPr lvl="1">
              <a:lnSpc>
                <a:spcPct val="100000"/>
              </a:lnSpc>
              <a:buSzPct val="45000"/>
              <a:buFont typeface="Ubuntu"/>
              <a:buChar char="∙"/>
            </a:pPr>
            <a:r>
              <a:rPr lang="en-US">
                <a:solidFill>
                  <a:srgbClr val="000000"/>
                </a:solidFill>
                <a:latin typeface="Ubuntu"/>
                <a:ea typeface="Ubuntu"/>
              </a:rPr>
              <a:t>Great app ecosystem (QML, HTML5, ...)</a:t>
            </a:r>
            <a:endParaRPr/>
          </a:p>
        </p:txBody>
      </p:sp>
      <p:sp>
        <p:nvSpPr>
          <p:cNvPr id="299"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1143000" y="685800"/>
            <a:ext cx="4571640" cy="3428640"/>
          </a:xfrm>
          <a:prstGeom prst="rect">
            <a:avLst/>
          </a:prstGeom>
          <a:noFill/>
          <a:ln w="9360">
            <a:solidFill>
              <a:srgbClr val="000000"/>
            </a:solidFill>
            <a:miter/>
          </a:ln>
        </p:spPr>
      </p:sp>
      <p:sp>
        <p:nvSpPr>
          <p:cNvPr id="325"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Local or online content is always just one keypress away.</a:t>
            </a:r>
            <a:endParaRPr/>
          </a:p>
          <a:p>
            <a:pPr>
              <a:lnSpc>
                <a:spcPct val="100000"/>
              </a:lnSpc>
            </a:pPr>
            <a:endParaRPr/>
          </a:p>
          <a:p>
            <a:pPr>
              <a:lnSpc>
                <a:spcPct val="100000"/>
              </a:lnSpc>
            </a:pPr>
            <a:r>
              <a:rPr lang="en-US">
                <a:solidFill>
                  <a:srgbClr val="000000"/>
                </a:solidFill>
                <a:latin typeface="Ubuntu"/>
                <a:ea typeface="Ubuntu"/>
              </a:rPr>
              <a:t>Scopes can easily be added and through the smart scopes server results get better all the time.</a:t>
            </a:r>
            <a:endParaRPr/>
          </a:p>
        </p:txBody>
      </p:sp>
      <p:sp>
        <p:nvSpPr>
          <p:cNvPr id="326"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Local or online content is always just one keypress away.</a:t>
            </a:r>
            <a:endParaRPr/>
          </a:p>
          <a:p>
            <a:pPr>
              <a:lnSpc>
                <a:spcPct val="100000"/>
              </a:lnSpc>
            </a:pPr>
            <a:endParaRPr/>
          </a:p>
          <a:p>
            <a:pPr>
              <a:lnSpc>
                <a:spcPct val="100000"/>
              </a:lnSpc>
            </a:pPr>
            <a:r>
              <a:rPr lang="en-US" sz="1100">
                <a:latin typeface="Arial"/>
              </a:rPr>
              <a:t>Scopes can easily be added and through the smart scopes server results get better all the time.</a:t>
            </a:r>
            <a:endParaRPr/>
          </a:p>
          <a:p>
            <a:pPr>
              <a:lnSpc>
                <a:spcPct val="100000"/>
              </a:lnSpc>
            </a:pP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CustomShape 1"/>
          <p:cNvSpPr/>
          <p:nvPr/>
        </p:nvSpPr>
        <p:spPr>
          <a:xfrm>
            <a:off x="1143000" y="685800"/>
            <a:ext cx="4571640" cy="3428640"/>
          </a:xfrm>
          <a:prstGeom prst="rect">
            <a:avLst/>
          </a:prstGeom>
          <a:noFill/>
          <a:ln w="9360">
            <a:solidFill>
              <a:srgbClr val="000000"/>
            </a:solidFill>
            <a:miter/>
          </a:ln>
        </p:spPr>
      </p:sp>
      <p:sp>
        <p:nvSpPr>
          <p:cNvPr id="328"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With Ubuntu, the industry’s first fully converged device will be a high-end smartphone that can be docked to a monitor and keyboard to become a powerful desktop PC.</a:t>
            </a:r>
            <a:endParaRPr/>
          </a:p>
          <a:p>
            <a:pPr>
              <a:lnSpc>
                <a:spcPct val="100000"/>
              </a:lnSpc>
            </a:pPr>
            <a:endParaRPr/>
          </a:p>
          <a:p>
            <a:pPr>
              <a:lnSpc>
                <a:spcPct val="100000"/>
              </a:lnSpc>
            </a:pPr>
            <a:r>
              <a:rPr lang="en-US">
                <a:solidFill>
                  <a:srgbClr val="000000"/>
                </a:solidFill>
                <a:latin typeface="Ubuntu"/>
                <a:ea typeface="Ubuntu"/>
              </a:rPr>
              <a:t>This is made possible because we have a very deep level of integration between the services on the phone and the desktop – underneath, it is really the same OS. This is a real strength of Ubuntu.</a:t>
            </a:r>
            <a:endParaRPr/>
          </a:p>
        </p:txBody>
      </p:sp>
      <p:sp>
        <p:nvSpPr>
          <p:cNvPr id="329"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With Ubuntu, the industry’s first fully converged device will be a high-end smartphone that can be docked to a monitor and keyboard to become a powerful desktop PC.</a:t>
            </a:r>
            <a:endParaRPr/>
          </a:p>
          <a:p>
            <a:pPr>
              <a:lnSpc>
                <a:spcPct val="100000"/>
              </a:lnSpc>
            </a:pPr>
            <a:endParaRPr/>
          </a:p>
          <a:p>
            <a:pPr>
              <a:lnSpc>
                <a:spcPct val="100000"/>
              </a:lnSpc>
            </a:pPr>
            <a:r>
              <a:rPr lang="en-US" sz="1100">
                <a:latin typeface="Arial"/>
              </a:rPr>
              <a:t>This is made possible because we have a very deep level of integration between the services on the phone and the desktop – underneath, it is really the same OS. This is a real strength of Ubuntu.</a:t>
            </a:r>
            <a:endParaRPr/>
          </a:p>
          <a:p>
            <a:pPr>
              <a:lnSpc>
                <a:spcPct val="100000"/>
              </a:lnSpc>
            </a:pP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1143000" y="685800"/>
            <a:ext cx="4571640" cy="3428640"/>
          </a:xfrm>
          <a:prstGeom prst="rect">
            <a:avLst/>
          </a:prstGeom>
          <a:noFill/>
          <a:ln w="9360">
            <a:solidFill>
              <a:srgbClr val="000000"/>
            </a:solidFill>
            <a:miter/>
          </a:ln>
        </p:spPr>
      </p:sp>
      <p:sp>
        <p:nvSpPr>
          <p:cNvPr id="331" name="CustomShape 2"/>
          <p:cNvSpPr/>
          <p:nvPr/>
        </p:nvSpPr>
        <p:spPr>
          <a:xfrm>
            <a:off x="685800" y="4343400"/>
            <a:ext cx="5486040" cy="4114440"/>
          </a:xfrm>
          <a:prstGeom prst="rect">
            <a:avLst/>
          </a:prstGeom>
          <a:noFill/>
          <a:ln>
            <a:noFill/>
          </a:ln>
        </p:spPr>
      </p:sp>
      <p:sp>
        <p:nvSpPr>
          <p:cNvPr id="332"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CustomShape 1"/>
          <p:cNvSpPr/>
          <p:nvPr/>
        </p:nvSpPr>
        <p:spPr>
          <a:xfrm>
            <a:off x="1143000" y="685800"/>
            <a:ext cx="4571640" cy="3428640"/>
          </a:xfrm>
          <a:prstGeom prst="rect">
            <a:avLst/>
          </a:prstGeom>
          <a:noFill/>
          <a:ln w="9360">
            <a:solidFill>
              <a:srgbClr val="000000"/>
            </a:solidFill>
            <a:miter/>
          </a:ln>
        </p:spPr>
      </p:sp>
      <p:sp>
        <p:nvSpPr>
          <p:cNvPr id="334"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Despite being a young player, full developer story.</a:t>
            </a:r>
            <a:endParaRPr/>
          </a:p>
          <a:p>
            <a:pPr>
              <a:lnSpc>
                <a:spcPct val="100000"/>
              </a:lnSpc>
            </a:pPr>
            <a:endParaRPr/>
          </a:p>
          <a:p>
            <a:pPr>
              <a:lnSpc>
                <a:spcPct val="100000"/>
              </a:lnSpc>
            </a:pPr>
            <a:r>
              <a:rPr lang="en-US">
                <a:solidFill>
                  <a:srgbClr val="000000"/>
                </a:solidFill>
                <a:latin typeface="Ubuntu"/>
                <a:ea typeface="Ubuntu"/>
              </a:rPr>
              <a:t>Along with a strong design vision, the app developer story has been a driver behind Ubuntu Touch.</a:t>
            </a:r>
            <a:endParaRPr/>
          </a:p>
          <a:p>
            <a:pPr>
              <a:lnSpc>
                <a:spcPct val="100000"/>
              </a:lnSpc>
            </a:pPr>
            <a:endParaRPr/>
          </a:p>
          <a:p>
            <a:pPr>
              <a:lnSpc>
                <a:spcPct val="100000"/>
              </a:lnSpc>
            </a:pPr>
            <a:r>
              <a:rPr lang="en-US">
                <a:solidFill>
                  <a:srgbClr val="000000"/>
                </a:solidFill>
                <a:latin typeface="Ubuntu"/>
                <a:ea typeface="Ubuntu"/>
              </a:rPr>
              <a:t>Getting information and help for writing Ubuntu apps is easy and getting it into the store is even easier.</a:t>
            </a:r>
            <a:endParaRPr/>
          </a:p>
        </p:txBody>
      </p:sp>
      <p:sp>
        <p:nvSpPr>
          <p:cNvPr id="335"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Despite being a young player, full developer story.</a:t>
            </a:r>
            <a:endParaRPr/>
          </a:p>
          <a:p>
            <a:pPr>
              <a:lnSpc>
                <a:spcPct val="100000"/>
              </a:lnSpc>
            </a:pPr>
            <a:endParaRPr/>
          </a:p>
          <a:p>
            <a:pPr>
              <a:lnSpc>
                <a:spcPct val="100000"/>
              </a:lnSpc>
            </a:pPr>
            <a:r>
              <a:rPr lang="en-US" sz="1100">
                <a:latin typeface="Arial"/>
              </a:rPr>
              <a:t>Along with a strong design vision, the app developer story has been a driver behind Ubuntu Touch.</a:t>
            </a:r>
            <a:endParaRPr/>
          </a:p>
          <a:p>
            <a:pPr>
              <a:lnSpc>
                <a:spcPct val="100000"/>
              </a:lnSpc>
            </a:pPr>
            <a:endParaRPr/>
          </a:p>
          <a:p>
            <a:pPr>
              <a:lnSpc>
                <a:spcPct val="100000"/>
              </a:lnSpc>
            </a:pPr>
            <a:r>
              <a:rPr lang="en-US" sz="1100">
                <a:latin typeface="Arial"/>
              </a:rPr>
              <a:t>Getting information and help for writing Ubuntu apps is easy and getting it into the store is even easier.</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1143000" y="685800"/>
            <a:ext cx="4571640" cy="3428640"/>
          </a:xfrm>
          <a:prstGeom prst="rect">
            <a:avLst/>
          </a:prstGeom>
          <a:noFill/>
          <a:ln w="9360">
            <a:solidFill>
              <a:srgbClr val="000000"/>
            </a:solidFill>
            <a:miter/>
          </a:ln>
        </p:spPr>
      </p:sp>
      <p:sp>
        <p:nvSpPr>
          <p:cNvPr id="337"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Ubuntu on any device is instantly functional. All the standard needs of users are catered to by </a:t>
            </a:r>
            <a:r>
              <a:rPr b="1" lang="en-US">
                <a:solidFill>
                  <a:srgbClr val="000000"/>
                </a:solidFill>
                <a:latin typeface="Ubuntu"/>
                <a:ea typeface="Ubuntu"/>
              </a:rPr>
              <a:t>core apps</a:t>
            </a:r>
            <a:r>
              <a:rPr lang="en-US">
                <a:solidFill>
                  <a:srgbClr val="000000"/>
                </a:solidFill>
                <a:latin typeface="Ubuntu"/>
                <a:ea typeface="Ubuntu"/>
              </a:rPr>
              <a:t>.</a:t>
            </a:r>
            <a:endParaRPr/>
          </a:p>
          <a:p>
            <a:pPr>
              <a:lnSpc>
                <a:spcPct val="100000"/>
              </a:lnSpc>
            </a:pPr>
            <a:endParaRPr/>
          </a:p>
          <a:p>
            <a:pPr>
              <a:lnSpc>
                <a:spcPct val="100000"/>
              </a:lnSpc>
            </a:pPr>
            <a:r>
              <a:rPr lang="en-US">
                <a:solidFill>
                  <a:srgbClr val="000000"/>
                </a:solidFill>
                <a:latin typeface="Ubuntu"/>
                <a:ea typeface="Ubuntu"/>
              </a:rPr>
              <a:t>Large </a:t>
            </a:r>
            <a:r>
              <a:rPr b="1" lang="en-US">
                <a:solidFill>
                  <a:srgbClr val="000000"/>
                </a:solidFill>
                <a:latin typeface="Ubuntu"/>
                <a:ea typeface="Ubuntu"/>
              </a:rPr>
              <a:t>community</a:t>
            </a:r>
            <a:r>
              <a:rPr lang="en-US">
                <a:solidFill>
                  <a:srgbClr val="000000"/>
                </a:solidFill>
                <a:latin typeface="Ubuntu"/>
                <a:ea typeface="Ubuntu"/>
              </a:rPr>
              <a:t> brings apps in daily quality.</a:t>
            </a:r>
            <a:endParaRPr/>
          </a:p>
          <a:p>
            <a:pPr>
              <a:lnSpc>
                <a:spcPct val="100000"/>
              </a:lnSpc>
            </a:pPr>
            <a:endParaRPr/>
          </a:p>
          <a:p>
            <a:pPr>
              <a:lnSpc>
                <a:spcPct val="100000"/>
              </a:lnSpc>
            </a:pPr>
            <a:r>
              <a:rPr lang="en-US">
                <a:solidFill>
                  <a:srgbClr val="000000"/>
                </a:solidFill>
                <a:latin typeface="Ubuntu"/>
                <a:ea typeface="Ubuntu"/>
              </a:rPr>
              <a:t>More apps being published in the </a:t>
            </a:r>
            <a:r>
              <a:rPr b="1" lang="en-US">
                <a:solidFill>
                  <a:srgbClr val="000000"/>
                </a:solidFill>
                <a:latin typeface="Ubuntu"/>
                <a:ea typeface="Ubuntu"/>
              </a:rPr>
              <a:t>app store</a:t>
            </a:r>
            <a:r>
              <a:rPr lang="en-US">
                <a:solidFill>
                  <a:srgbClr val="000000"/>
                </a:solidFill>
                <a:latin typeface="Ubuntu"/>
                <a:ea typeface="Ubuntu"/>
              </a:rPr>
              <a:t> every day.</a:t>
            </a:r>
            <a:endParaRPr/>
          </a:p>
        </p:txBody>
      </p:sp>
      <p:sp>
        <p:nvSpPr>
          <p:cNvPr id="338"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Ubuntu on any device is instantly functional. All the standard needs of users are catered to by </a:t>
            </a:r>
            <a:r>
              <a:rPr b="1" lang="en-US" sz="1100">
                <a:latin typeface="Arial"/>
              </a:rPr>
              <a:t>core apps</a:t>
            </a:r>
            <a:r>
              <a:rPr lang="en-US" sz="1100">
                <a:latin typeface="Arial"/>
              </a:rPr>
              <a:t>.</a:t>
            </a:r>
            <a:endParaRPr/>
          </a:p>
          <a:p>
            <a:pPr>
              <a:lnSpc>
                <a:spcPct val="100000"/>
              </a:lnSpc>
            </a:pPr>
            <a:endParaRPr/>
          </a:p>
          <a:p>
            <a:pPr>
              <a:lnSpc>
                <a:spcPct val="100000"/>
              </a:lnSpc>
            </a:pPr>
            <a:r>
              <a:rPr lang="en-US" sz="1100">
                <a:latin typeface="Arial"/>
              </a:rPr>
              <a:t>Large </a:t>
            </a:r>
            <a:r>
              <a:rPr b="1" lang="en-US" sz="1100">
                <a:latin typeface="Arial"/>
              </a:rPr>
              <a:t>community</a:t>
            </a:r>
            <a:r>
              <a:rPr lang="en-US" sz="1100">
                <a:latin typeface="Arial"/>
              </a:rPr>
              <a:t> brings apps in daily quality.</a:t>
            </a:r>
            <a:endParaRPr/>
          </a:p>
          <a:p>
            <a:pPr>
              <a:lnSpc>
                <a:spcPct val="100000"/>
              </a:lnSpc>
            </a:pPr>
            <a:endParaRPr/>
          </a:p>
          <a:p>
            <a:pPr>
              <a:lnSpc>
                <a:spcPct val="100000"/>
              </a:lnSpc>
            </a:pPr>
            <a:r>
              <a:rPr lang="en-US" sz="1100">
                <a:latin typeface="Arial"/>
              </a:rPr>
              <a:t>More apps being published in the </a:t>
            </a:r>
            <a:r>
              <a:rPr b="1" lang="en-US" sz="1100">
                <a:latin typeface="Arial"/>
              </a:rPr>
              <a:t>app store</a:t>
            </a:r>
            <a:r>
              <a:rPr lang="en-US" sz="1100">
                <a:latin typeface="Arial"/>
              </a:rPr>
              <a:t> every day.</a:t>
            </a:r>
            <a:endParaRPr/>
          </a:p>
          <a:p>
            <a:pPr>
              <a:lnSpc>
                <a:spcPct val="100000"/>
              </a:lnSpc>
            </a:pP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CustomShape 1"/>
          <p:cNvSpPr/>
          <p:nvPr/>
        </p:nvSpPr>
        <p:spPr>
          <a:xfrm>
            <a:off x="1143000" y="685800"/>
            <a:ext cx="4571640" cy="3428640"/>
          </a:xfrm>
          <a:prstGeom prst="rect">
            <a:avLst/>
          </a:prstGeom>
          <a:noFill/>
          <a:ln w="9360">
            <a:solidFill>
              <a:srgbClr val="000000"/>
            </a:solidFill>
            <a:miter/>
          </a:ln>
        </p:spPr>
      </p:sp>
      <p:sp>
        <p:nvSpPr>
          <p:cNvPr id="340" name="CustomShape 2"/>
          <p:cNvSpPr/>
          <p:nvPr/>
        </p:nvSpPr>
        <p:spPr>
          <a:xfrm>
            <a:off x="685800" y="4343400"/>
            <a:ext cx="5486040" cy="4114440"/>
          </a:xfrm>
          <a:prstGeom prst="rect">
            <a:avLst/>
          </a:prstGeom>
          <a:noFill/>
          <a:ln>
            <a:noFill/>
          </a:ln>
        </p:spPr>
        <p:txBody>
          <a:bodyPr tIns="91440" bIns="91440"/>
          <a:p>
            <a:pPr>
              <a:lnSpc>
                <a:spcPct val="100000"/>
              </a:lnSpc>
            </a:pPr>
            <a:r>
              <a:rPr lang="en-US" sz="2000">
                <a:solidFill>
                  <a:srgbClr val="000000"/>
                </a:solidFill>
                <a:latin typeface="Ubuntu"/>
                <a:ea typeface="Ubuntu"/>
              </a:rPr>
              <a:t>Ubuntu is very special in the mobile world. Plans are put together in public discussions every three months. Specifications, code, review, QA and everything else is done publicly by a passionate community.</a:t>
            </a:r>
            <a:endParaRPr/>
          </a:p>
        </p:txBody>
      </p:sp>
      <p:sp>
        <p:nvSpPr>
          <p:cNvPr id="341"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Ubuntu is very special in the mobile world. Plans are put together in public discussions every three months. Specifications, code, review, QA and everything else is done publicly by a passionate community.</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1143000" y="685800"/>
            <a:ext cx="4571640" cy="3428640"/>
          </a:xfrm>
          <a:prstGeom prst="rect">
            <a:avLst/>
          </a:prstGeom>
          <a:noFill/>
          <a:ln w="9360">
            <a:solidFill>
              <a:srgbClr val="000000"/>
            </a:solidFill>
            <a:miter/>
          </a:ln>
        </p:spPr>
      </p:sp>
      <p:sp>
        <p:nvSpPr>
          <p:cNvPr id="343"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Installing the Ubuntu SDK is easy. It comes with documentation, examples, tools to test on the device, publish your app and lots more.</a:t>
            </a:r>
            <a:endParaRPr/>
          </a:p>
          <a:p>
            <a:pPr>
              <a:lnSpc>
                <a:spcPct val="100000"/>
              </a:lnSpc>
            </a:pPr>
            <a:endParaRPr/>
          </a:p>
          <a:p>
            <a:pPr>
              <a:lnSpc>
                <a:spcPct val="100000"/>
              </a:lnSpc>
            </a:pPr>
            <a:r>
              <a:rPr lang="en-US">
                <a:solidFill>
                  <a:srgbClr val="000000"/>
                </a:solidFill>
                <a:latin typeface="Ubuntu"/>
                <a:ea typeface="Ubuntu"/>
              </a:rPr>
              <a:t>The choice of technologies makes it easy for newcomers. Use QML (a simple but powerful, declarative language) and JavaScript and put your app together in next to no time.</a:t>
            </a:r>
            <a:endParaRPr/>
          </a:p>
          <a:p>
            <a:pPr>
              <a:lnSpc>
                <a:spcPct val="100000"/>
              </a:lnSpc>
            </a:pPr>
            <a:endParaRPr/>
          </a:p>
          <a:p>
            <a:pPr>
              <a:lnSpc>
                <a:spcPct val="100000"/>
              </a:lnSpc>
            </a:pPr>
            <a:r>
              <a:rPr lang="en-US">
                <a:solidFill>
                  <a:srgbClr val="000000"/>
                </a:solidFill>
                <a:latin typeface="Ubuntu"/>
                <a:ea typeface="Ubuntu"/>
              </a:rPr>
              <a:t>Use HTML5 if that's your thing, or use C++ if you're comfortable with that and/or want to access low-level libraries.</a:t>
            </a:r>
            <a:endParaRPr/>
          </a:p>
        </p:txBody>
      </p:sp>
      <p:sp>
        <p:nvSpPr>
          <p:cNvPr id="344"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Installing the Ubuntu SDK is easy. It comes with documentation, examples, tools to test on the device, publish your app and lots more.</a:t>
            </a:r>
            <a:endParaRPr/>
          </a:p>
          <a:p>
            <a:pPr>
              <a:lnSpc>
                <a:spcPct val="100000"/>
              </a:lnSpc>
            </a:pPr>
            <a:endParaRPr/>
          </a:p>
          <a:p>
            <a:pPr>
              <a:lnSpc>
                <a:spcPct val="100000"/>
              </a:lnSpc>
            </a:pPr>
            <a:r>
              <a:rPr lang="en-US" sz="1100">
                <a:latin typeface="Arial"/>
              </a:rPr>
              <a:t>The choice of technologies makes it easy for newcomers. Use QML (a simple but powerful, declarative language) and JavaScript and put your app together in next to no time.</a:t>
            </a:r>
            <a:endParaRPr/>
          </a:p>
          <a:p>
            <a:pPr>
              <a:lnSpc>
                <a:spcPct val="100000"/>
              </a:lnSpc>
            </a:pPr>
            <a:endParaRPr/>
          </a:p>
          <a:p>
            <a:pPr>
              <a:lnSpc>
                <a:spcPct val="100000"/>
              </a:lnSpc>
            </a:pPr>
            <a:r>
              <a:rPr lang="en-US" sz="1100">
                <a:latin typeface="Arial"/>
              </a:rPr>
              <a:t>Use HTML5 if that's your thing, or use C++ if you're comfortable with that and/or want to access low-level libraries.</a:t>
            </a: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CustomShape 1"/>
          <p:cNvSpPr/>
          <p:nvPr/>
        </p:nvSpPr>
        <p:spPr>
          <a:xfrm>
            <a:off x="1143000" y="685800"/>
            <a:ext cx="4571640" cy="3428640"/>
          </a:xfrm>
          <a:prstGeom prst="rect">
            <a:avLst/>
          </a:prstGeom>
          <a:noFill/>
          <a:ln w="9360">
            <a:solidFill>
              <a:srgbClr val="000000"/>
            </a:solidFill>
            <a:miter/>
          </a:ln>
        </p:spPr>
      </p:sp>
      <p:sp>
        <p:nvSpPr>
          <p:cNvPr id="346"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The SDK makes development easy:</a:t>
            </a:r>
            <a:endParaRPr/>
          </a:p>
          <a:p>
            <a:pPr>
              <a:lnSpc>
                <a:spcPct val="100000"/>
              </a:lnSpc>
              <a:buSzPct val="45000"/>
              <a:buFont typeface="Ubuntu"/>
              <a:buChar char="●"/>
            </a:pPr>
            <a:r>
              <a:rPr lang="en-US">
                <a:solidFill>
                  <a:srgbClr val="000000"/>
                </a:solidFill>
                <a:latin typeface="Ubuntu"/>
                <a:ea typeface="Ubuntu"/>
              </a:rPr>
              <a:t>Find available attributes and functions of object easily</a:t>
            </a:r>
            <a:endParaRPr/>
          </a:p>
          <a:p>
            <a:pPr>
              <a:lnSpc>
                <a:spcPct val="100000"/>
              </a:lnSpc>
              <a:buSzPct val="45000"/>
              <a:buFont typeface="Ubuntu"/>
              <a:buChar char="●"/>
            </a:pPr>
            <a:r>
              <a:rPr lang="en-US">
                <a:solidFill>
                  <a:srgbClr val="000000"/>
                </a:solidFill>
                <a:latin typeface="Ubuntu"/>
                <a:ea typeface="Ubuntu"/>
              </a:rPr>
              <a:t>Run apps on a device through just a click</a:t>
            </a:r>
            <a:endParaRPr/>
          </a:p>
          <a:p>
            <a:pPr>
              <a:lnSpc>
                <a:spcPct val="100000"/>
              </a:lnSpc>
              <a:buSzPct val="45000"/>
              <a:buFont typeface="Ubuntu"/>
              <a:buChar char="●"/>
            </a:pPr>
            <a:r>
              <a:rPr lang="en-US">
                <a:solidFill>
                  <a:srgbClr val="000000"/>
                </a:solidFill>
                <a:latin typeface="Ubuntu"/>
                <a:ea typeface="Ubuntu"/>
              </a:rPr>
              <a:t>Package apps easily</a:t>
            </a:r>
            <a:endParaRPr/>
          </a:p>
          <a:p>
            <a:pPr>
              <a:lnSpc>
                <a:spcPct val="100000"/>
              </a:lnSpc>
              <a:buSzPct val="45000"/>
              <a:buFont typeface="Ubuntu"/>
              <a:buChar char="●"/>
            </a:pPr>
            <a:r>
              <a:rPr lang="en-US">
                <a:solidFill>
                  <a:srgbClr val="000000"/>
                </a:solidFill>
                <a:latin typeface="Ubuntu"/>
                <a:ea typeface="Ubuntu"/>
              </a:rPr>
              <a:t>It comes with example apps and API documentation.</a:t>
            </a:r>
            <a:endParaRPr/>
          </a:p>
          <a:p>
            <a:pPr>
              <a:lnSpc>
                <a:spcPct val="100000"/>
              </a:lnSpc>
              <a:buSzPct val="45000"/>
              <a:buFont typeface="Ubuntu"/>
              <a:buChar char="●"/>
            </a:pPr>
            <a:r>
              <a:rPr lang="en-US">
                <a:solidFill>
                  <a:srgbClr val="000000"/>
                </a:solidFill>
                <a:latin typeface="Ubuntu"/>
                <a:ea typeface="Ubuntu"/>
              </a:rPr>
              <a:t>You can easily use version control for your projects.</a:t>
            </a:r>
            <a:endParaRPr/>
          </a:p>
          <a:p>
            <a:pPr>
              <a:lnSpc>
                <a:spcPct val="100000"/>
              </a:lnSpc>
              <a:buSzPct val="45000"/>
              <a:buFont typeface="Ubuntu"/>
              <a:buChar char="●"/>
            </a:pPr>
            <a:r>
              <a:rPr lang="en-US">
                <a:solidFill>
                  <a:srgbClr val="000000"/>
                </a:solidFill>
                <a:latin typeface="Ubuntu"/>
                <a:ea typeface="Ubuntu"/>
              </a:rPr>
              <a:t>The debugger is easy to use.</a:t>
            </a:r>
            <a:endParaRPr/>
          </a:p>
        </p:txBody>
      </p:sp>
      <p:sp>
        <p:nvSpPr>
          <p:cNvPr id="347"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The SDK makes development easy:</a:t>
            </a:r>
            <a:endParaRPr/>
          </a:p>
          <a:p>
            <a:pPr>
              <a:lnSpc>
                <a:spcPct val="100000"/>
              </a:lnSpc>
              <a:buFont typeface="Arial"/>
              <a:buChar char="●"/>
            </a:pPr>
            <a:r>
              <a:rPr lang="en-US" sz="1100">
                <a:latin typeface="Arial"/>
              </a:rPr>
              <a:t>Find available attributes and functions of object easily</a:t>
            </a:r>
            <a:endParaRPr/>
          </a:p>
          <a:p>
            <a:pPr>
              <a:lnSpc>
                <a:spcPct val="100000"/>
              </a:lnSpc>
              <a:buFont typeface="Arial"/>
              <a:buChar char="●"/>
            </a:pPr>
            <a:r>
              <a:rPr lang="en-US" sz="1100">
                <a:latin typeface="Arial"/>
              </a:rPr>
              <a:t>Run apps on a device through just a click</a:t>
            </a:r>
            <a:endParaRPr/>
          </a:p>
          <a:p>
            <a:pPr>
              <a:lnSpc>
                <a:spcPct val="100000"/>
              </a:lnSpc>
              <a:buFont typeface="Arial"/>
              <a:buChar char="●"/>
            </a:pPr>
            <a:r>
              <a:rPr lang="en-US" sz="1100">
                <a:latin typeface="Arial"/>
              </a:rPr>
              <a:t>Package apps easily</a:t>
            </a:r>
            <a:endParaRPr/>
          </a:p>
          <a:p>
            <a:pPr>
              <a:lnSpc>
                <a:spcPct val="100000"/>
              </a:lnSpc>
              <a:buFont typeface="Arial"/>
              <a:buChar char="●"/>
            </a:pPr>
            <a:r>
              <a:rPr lang="en-US" sz="1100">
                <a:latin typeface="Arial"/>
              </a:rPr>
              <a:t>It comes with example apps and API documentation.</a:t>
            </a:r>
            <a:endParaRPr/>
          </a:p>
          <a:p>
            <a:pPr>
              <a:lnSpc>
                <a:spcPct val="100000"/>
              </a:lnSpc>
              <a:buFont typeface="Arial"/>
              <a:buChar char="●"/>
            </a:pPr>
            <a:r>
              <a:rPr lang="en-US" sz="1100">
                <a:latin typeface="Arial"/>
              </a:rPr>
              <a:t>You can easily use version control for your projects.</a:t>
            </a:r>
            <a:endParaRPr/>
          </a:p>
          <a:p>
            <a:pPr>
              <a:lnSpc>
                <a:spcPct val="100000"/>
              </a:lnSpc>
              <a:buFont typeface="Arial"/>
              <a:buChar char="●"/>
            </a:pPr>
            <a:r>
              <a:rPr lang="en-US" sz="1100">
                <a:latin typeface="Arial"/>
              </a:rPr>
              <a:t>The debugger is easy to use.</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CustomShape 1"/>
          <p:cNvSpPr/>
          <p:nvPr/>
        </p:nvSpPr>
        <p:spPr>
          <a:xfrm>
            <a:off x="1143000" y="685800"/>
            <a:ext cx="4571640" cy="3428640"/>
          </a:xfrm>
          <a:prstGeom prst="rect">
            <a:avLst/>
          </a:prstGeom>
          <a:noFill/>
          <a:ln w="9360">
            <a:solidFill>
              <a:srgbClr val="000000"/>
            </a:solidFill>
            <a:miter/>
          </a:ln>
        </p:spPr>
      </p:sp>
      <p:sp>
        <p:nvSpPr>
          <p:cNvPr id="349"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Some use cases for the terminal:</a:t>
            </a:r>
            <a:endParaRPr/>
          </a:p>
          <a:p>
            <a:pPr>
              <a:lnSpc>
                <a:spcPct val="100000"/>
              </a:lnSpc>
              <a:buSzPct val="45000"/>
              <a:buFont typeface="Ubuntu"/>
              <a:buChar char="●"/>
            </a:pPr>
            <a:r>
              <a:rPr lang="en-US">
                <a:solidFill>
                  <a:srgbClr val="000000"/>
                </a:solidFill>
                <a:latin typeface="Ubuntu"/>
                <a:ea typeface="Ubuntu"/>
              </a:rPr>
              <a:t>Read logs of a running app on the phone</a:t>
            </a:r>
            <a:endParaRPr/>
          </a:p>
          <a:p>
            <a:pPr>
              <a:lnSpc>
                <a:spcPct val="100000"/>
              </a:lnSpc>
              <a:buSzPct val="45000"/>
              <a:buFont typeface="Ubuntu"/>
              <a:buChar char="●"/>
            </a:pPr>
            <a:r>
              <a:rPr lang="en-US">
                <a:solidFill>
                  <a:srgbClr val="000000"/>
                </a:solidFill>
                <a:latin typeface="Ubuntu"/>
                <a:ea typeface="Ubuntu"/>
              </a:rPr>
              <a:t>Quickly run an app on the desktop without starting Qt Creator</a:t>
            </a:r>
            <a:endParaRPr/>
          </a:p>
          <a:p>
            <a:pPr>
              <a:lnSpc>
                <a:spcPct val="100000"/>
              </a:lnSpc>
              <a:buSzPct val="45000"/>
              <a:buFont typeface="Ubuntu"/>
              <a:buChar char="●"/>
            </a:pPr>
            <a:r>
              <a:rPr lang="en-US">
                <a:solidFill>
                  <a:srgbClr val="000000"/>
                </a:solidFill>
                <a:latin typeface="Ubuntu"/>
                <a:ea typeface="Ubuntu"/>
              </a:rPr>
              <a:t>Flash a device with a development image</a:t>
            </a:r>
            <a:endParaRPr/>
          </a:p>
        </p:txBody>
      </p:sp>
      <p:sp>
        <p:nvSpPr>
          <p:cNvPr id="350"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CustomShape 1"/>
          <p:cNvSpPr/>
          <p:nvPr/>
        </p:nvSpPr>
        <p:spPr>
          <a:xfrm>
            <a:off x="1143000" y="685800"/>
            <a:ext cx="4571640" cy="3428640"/>
          </a:xfrm>
          <a:prstGeom prst="rect">
            <a:avLst/>
          </a:prstGeom>
          <a:noFill/>
          <a:ln w="9360">
            <a:solidFill>
              <a:srgbClr val="000000"/>
            </a:solidFill>
            <a:miter/>
          </a:ln>
        </p:spPr>
      </p:sp>
      <p:sp>
        <p:nvSpPr>
          <p:cNvPr id="352" name="CustomShape 2"/>
          <p:cNvSpPr/>
          <p:nvPr/>
        </p:nvSpPr>
        <p:spPr>
          <a:xfrm>
            <a:off x="685800" y="4343400"/>
            <a:ext cx="5486040" cy="4114440"/>
          </a:xfrm>
          <a:prstGeom prst="rect">
            <a:avLst/>
          </a:prstGeom>
          <a:noFill/>
          <a:ln>
            <a:noFill/>
          </a:ln>
        </p:spPr>
        <p:txBody>
          <a:bodyPr tIns="91440" bIns="91440"/>
          <a:p>
            <a:pPr>
              <a:lnSpc>
                <a:spcPct val="100000"/>
              </a:lnSpc>
            </a:pPr>
            <a:r>
              <a:rPr b="1" lang="en-US" sz="1200">
                <a:solidFill>
                  <a:srgbClr val="000000"/>
                </a:solidFill>
                <a:latin typeface="Ubuntu"/>
                <a:ea typeface="Ubuntu"/>
              </a:rPr>
              <a:t>HTML5 and native apps are “equal citizens”</a:t>
            </a:r>
            <a:endParaRPr/>
          </a:p>
          <a:p>
            <a:pPr>
              <a:lnSpc>
                <a:spcPct val="100000"/>
              </a:lnSpc>
            </a:pPr>
            <a:endParaRPr/>
          </a:p>
          <a:p>
            <a:pPr>
              <a:lnSpc>
                <a:spcPct val="100000"/>
              </a:lnSpc>
            </a:pPr>
            <a:r>
              <a:rPr lang="en-US" sz="1200">
                <a:solidFill>
                  <a:srgbClr val="000000"/>
                </a:solidFill>
                <a:latin typeface="Ubuntu"/>
                <a:ea typeface="Ubuntu"/>
              </a:rPr>
              <a:t>An application written in HTML as a web application will have its own UI context running Ubuntu meaning it can run independently of the browser (so if the main browser is closed, the web application will continue to run).</a:t>
            </a:r>
            <a:endParaRPr/>
          </a:p>
          <a:p>
            <a:pPr>
              <a:lnSpc>
                <a:spcPct val="100000"/>
              </a:lnSpc>
            </a:pPr>
            <a:endParaRPr/>
          </a:p>
          <a:p>
            <a:pPr>
              <a:lnSpc>
                <a:spcPct val="100000"/>
              </a:lnSpc>
            </a:pPr>
            <a:r>
              <a:rPr lang="en-US" sz="1200">
                <a:solidFill>
                  <a:srgbClr val="000000"/>
                </a:solidFill>
                <a:latin typeface="Ubuntu"/>
                <a:ea typeface="Ubuntu"/>
              </a:rPr>
              <a:t>Ubuntu also defines different levels of UI integration which web applications can benefit from to give the user a more integrated experience – this is especially useful for social media and multimedia web applications.</a:t>
            </a:r>
            <a:endParaRPr/>
          </a:p>
          <a:p>
            <a:pPr>
              <a:lnSpc>
                <a:spcPct val="100000"/>
              </a:lnSpc>
            </a:pPr>
            <a:endParaRPr/>
          </a:p>
          <a:p>
            <a:pPr>
              <a:lnSpc>
                <a:spcPct val="100000"/>
              </a:lnSpc>
            </a:pPr>
            <a:r>
              <a:rPr lang="en-US" sz="1200">
                <a:solidFill>
                  <a:srgbClr val="000000"/>
                </a:solidFill>
                <a:latin typeface="Ubuntu"/>
                <a:ea typeface="Ubuntu"/>
              </a:rPr>
              <a:t>It means the web app can surface alerts and notifications using standard Ubuntu UI elements such as the notifications menu.</a:t>
            </a:r>
            <a:endParaRPr/>
          </a:p>
          <a:p>
            <a:pPr>
              <a:lnSpc>
                <a:spcPct val="100000"/>
              </a:lnSpc>
            </a:pPr>
            <a:endParaRPr/>
          </a:p>
          <a:p>
            <a:pPr>
              <a:lnSpc>
                <a:spcPct val="100000"/>
              </a:lnSpc>
            </a:pPr>
            <a:r>
              <a:rPr lang="en-US" sz="1200">
                <a:solidFill>
                  <a:srgbClr val="000000"/>
                </a:solidFill>
                <a:latin typeface="Ubuntu"/>
                <a:ea typeface="Ubuntu"/>
              </a:rPr>
              <a:t>As “equal citizens” we allow web apps to behave in the same way as native applications, so they may share the same system resources to ensure performance and share the same customisations.</a:t>
            </a:r>
            <a:endParaRPr/>
          </a:p>
        </p:txBody>
      </p:sp>
      <p:sp>
        <p:nvSpPr>
          <p:cNvPr id="353"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HTML5 and native apps are “equal citizens”</a:t>
            </a:r>
            <a:endParaRPr/>
          </a:p>
          <a:p>
            <a:pPr>
              <a:lnSpc>
                <a:spcPct val="100000"/>
              </a:lnSpc>
            </a:pPr>
            <a:endParaRPr/>
          </a:p>
          <a:p>
            <a:pPr>
              <a:lnSpc>
                <a:spcPct val="100000"/>
              </a:lnSpc>
            </a:pPr>
            <a:r>
              <a:rPr lang="en-US" sz="1100">
                <a:latin typeface="Arial"/>
              </a:rPr>
              <a:t>An application written in HTML as a web application will have its own UI context running Ubuntu meaning it can run independently of the browser (so if the main browser is closed, the web application will continue to run).</a:t>
            </a:r>
            <a:endParaRPr/>
          </a:p>
          <a:p>
            <a:pPr>
              <a:lnSpc>
                <a:spcPct val="100000"/>
              </a:lnSpc>
            </a:pPr>
            <a:endParaRPr/>
          </a:p>
          <a:p>
            <a:pPr>
              <a:lnSpc>
                <a:spcPct val="100000"/>
              </a:lnSpc>
            </a:pPr>
            <a:r>
              <a:rPr lang="en-US" sz="1100">
                <a:latin typeface="Arial"/>
              </a:rPr>
              <a:t>Ubuntu also defines different levels of UI integration which web applications can benefit from to give the user a more integrated experience – this is especially useful for social media and multimedia web applications.</a:t>
            </a:r>
            <a:endParaRPr/>
          </a:p>
          <a:p>
            <a:pPr>
              <a:lnSpc>
                <a:spcPct val="100000"/>
              </a:lnSpc>
            </a:pPr>
            <a:endParaRPr/>
          </a:p>
          <a:p>
            <a:pPr>
              <a:lnSpc>
                <a:spcPct val="100000"/>
              </a:lnSpc>
            </a:pPr>
            <a:r>
              <a:rPr lang="en-US" sz="1100">
                <a:latin typeface="Arial"/>
              </a:rPr>
              <a:t>It means the web app can surface alerts and notifications using standard Ubuntu UI elements such as the notifications menu.</a:t>
            </a:r>
            <a:endParaRPr/>
          </a:p>
          <a:p>
            <a:pPr>
              <a:lnSpc>
                <a:spcPct val="100000"/>
              </a:lnSpc>
            </a:pPr>
            <a:endParaRPr/>
          </a:p>
          <a:p>
            <a:pPr>
              <a:lnSpc>
                <a:spcPct val="100000"/>
              </a:lnSpc>
            </a:pPr>
            <a:r>
              <a:rPr lang="en-US" sz="1100">
                <a:latin typeface="Arial"/>
              </a:rPr>
              <a:t>As “equal citizens” we allow web apps to behave in the same way as native applications, so they may share the same system resources to ensure performance and share the same customisations.</a:t>
            </a:r>
            <a:endParaRPr/>
          </a:p>
          <a:p>
            <a:pPr>
              <a:lnSpc>
                <a:spcPct val="100000"/>
              </a:lnSpc>
            </a:pP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1143000" y="685800"/>
            <a:ext cx="4571640" cy="3428640"/>
          </a:xfrm>
          <a:prstGeom prst="rect">
            <a:avLst/>
          </a:prstGeom>
          <a:noFill/>
          <a:ln w="9360">
            <a:solidFill>
              <a:srgbClr val="000000"/>
            </a:solidFill>
            <a:miter/>
          </a:ln>
        </p:spPr>
      </p:sp>
      <p:sp>
        <p:nvSpPr>
          <p:cNvPr id="301" name="CustomShape 2"/>
          <p:cNvSpPr/>
          <p:nvPr/>
        </p:nvSpPr>
        <p:spPr>
          <a:xfrm>
            <a:off x="685800" y="4343400"/>
            <a:ext cx="5486040" cy="4114440"/>
          </a:xfrm>
          <a:prstGeom prst="rect">
            <a:avLst/>
          </a:prstGeom>
          <a:noFill/>
          <a:ln>
            <a:noFill/>
          </a:ln>
        </p:spPr>
        <p:txBody>
          <a:bodyPr tIns="91440" bIns="91440"/>
          <a:p>
            <a:pPr>
              <a:lnSpc>
                <a:spcPct val="100000"/>
              </a:lnSpc>
              <a:buSzPct val="45000"/>
              <a:buFont typeface="Ubuntu"/>
              <a:buChar char="●"/>
            </a:pPr>
            <a:r>
              <a:rPr lang="en-US">
                <a:solidFill>
                  <a:srgbClr val="000000"/>
                </a:solidFill>
                <a:latin typeface="Ubuntu"/>
                <a:ea typeface="Ubuntu"/>
              </a:rPr>
              <a:t>This talk serves as an introduction to Ubuntu Touch and its app ecosystem.</a:t>
            </a:r>
            <a:endParaRPr/>
          </a:p>
          <a:p>
            <a:pPr>
              <a:lnSpc>
                <a:spcPct val="100000"/>
              </a:lnSpc>
            </a:pPr>
            <a:endParaRPr/>
          </a:p>
        </p:txBody>
      </p:sp>
      <p:sp>
        <p:nvSpPr>
          <p:cNvPr id="302"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buFont typeface="Arial"/>
              <a:buChar char="●"/>
            </a:pPr>
            <a:r>
              <a:rPr lang="en-US" sz="1100">
                <a:solidFill>
                  <a:srgbClr val="000000"/>
                </a:solidFill>
                <a:latin typeface="Arial"/>
              </a:rPr>
              <a:t>Introduce yourself. </a:t>
            </a:r>
            <a:endParaRPr/>
          </a:p>
          <a:p>
            <a:pPr>
              <a:lnSpc>
                <a:spcPct val="100000"/>
              </a:lnSpc>
              <a:buFont typeface="Arial"/>
              <a:buChar char="●"/>
            </a:pPr>
            <a:r>
              <a:rPr lang="en-US" sz="1100">
                <a:solidFill>
                  <a:srgbClr val="000000"/>
                </a:solidFill>
                <a:latin typeface="Arial"/>
              </a:rPr>
              <a:t>Explain, what the talk is going to be about:</a:t>
            </a:r>
            <a:endParaRPr/>
          </a:p>
          <a:p>
            <a:pPr lvl="1">
              <a:lnSpc>
                <a:spcPct val="100000"/>
              </a:lnSpc>
              <a:buFont typeface="Arial"/>
              <a:buChar char="○"/>
            </a:pPr>
            <a:r>
              <a:rPr lang="en-US" sz="1100">
                <a:solidFill>
                  <a:srgbClr val="000000"/>
                </a:solidFill>
                <a:latin typeface="Arial"/>
              </a:rPr>
              <a:t>Ubuntu Touch, a beautiful open source platform for all form factors (phone, tablet, laptop, desktop, TV)</a:t>
            </a:r>
            <a:endParaRPr/>
          </a:p>
          <a:p>
            <a:pPr lvl="1">
              <a:lnSpc>
                <a:spcPct val="100000"/>
              </a:lnSpc>
              <a:buFont typeface="Arial"/>
              <a:buChar char="○"/>
            </a:pPr>
            <a:r>
              <a:rPr lang="en-US" sz="1100">
                <a:solidFill>
                  <a:srgbClr val="000000"/>
                </a:solidFill>
                <a:latin typeface="Arial"/>
              </a:rPr>
              <a:t>Choice of technologies (Ubuntu, Qt/QML, Mir, ...)</a:t>
            </a:r>
            <a:endParaRPr/>
          </a:p>
          <a:p>
            <a:pPr lvl="1">
              <a:lnSpc>
                <a:spcPct val="100000"/>
              </a:lnSpc>
              <a:buFont typeface="Arial"/>
              <a:buChar char="○"/>
            </a:pPr>
            <a:r>
              <a:rPr lang="en-US" sz="1100">
                <a:solidFill>
                  <a:srgbClr val="000000"/>
                </a:solidFill>
                <a:latin typeface="Arial"/>
              </a:rPr>
              <a:t>Solid Ubuntu base.</a:t>
            </a:r>
            <a:endParaRPr/>
          </a:p>
          <a:p>
            <a:pPr lvl="1">
              <a:lnSpc>
                <a:spcPct val="100000"/>
              </a:lnSpc>
              <a:buFont typeface="Arial"/>
              <a:buChar char="○"/>
            </a:pPr>
            <a:r>
              <a:rPr lang="en-US" sz="1100">
                <a:solidFill>
                  <a:srgbClr val="000000"/>
                </a:solidFill>
                <a:latin typeface="Arial"/>
              </a:rPr>
              <a:t>Great app ecosystem (QML, HTML5, ...)</a:t>
            </a:r>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1143000" y="685800"/>
            <a:ext cx="4571640" cy="3428640"/>
          </a:xfrm>
          <a:prstGeom prst="rect">
            <a:avLst/>
          </a:prstGeom>
          <a:noFill/>
          <a:ln w="9360">
            <a:solidFill>
              <a:srgbClr val="000000"/>
            </a:solidFill>
            <a:miter/>
          </a:ln>
        </p:spPr>
      </p:sp>
      <p:sp>
        <p:nvSpPr>
          <p:cNvPr id="355"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developer.ubuntu.com is a great resource for everyone who wants to create content for Ubuntu.</a:t>
            </a:r>
            <a:endParaRPr/>
          </a:p>
          <a:p>
            <a:pPr>
              <a:lnSpc>
                <a:spcPct val="100000"/>
              </a:lnSpc>
              <a:buSzPct val="45000"/>
              <a:buFont typeface="Ubuntu"/>
              <a:buChar char="●"/>
            </a:pPr>
            <a:r>
              <a:rPr lang="en-US">
                <a:solidFill>
                  <a:srgbClr val="000000"/>
                </a:solidFill>
                <a:latin typeface="Ubuntu"/>
                <a:ea typeface="Ubuntu"/>
              </a:rPr>
              <a:t>Written by experts</a:t>
            </a:r>
            <a:endParaRPr/>
          </a:p>
          <a:p>
            <a:pPr>
              <a:lnSpc>
                <a:spcPct val="100000"/>
              </a:lnSpc>
              <a:buSzPct val="45000"/>
              <a:buFont typeface="Ubuntu"/>
              <a:buChar char="●"/>
            </a:pPr>
            <a:r>
              <a:rPr lang="en-US">
                <a:solidFill>
                  <a:srgbClr val="000000"/>
                </a:solidFill>
                <a:latin typeface="Ubuntu"/>
                <a:ea typeface="Ubuntu"/>
              </a:rPr>
              <a:t>All sections follow a similar layout: learn the basics, get set up, work through a simple tutorial, find more examples and find more in-depth articles about advanced topics.</a:t>
            </a:r>
            <a:endParaRPr/>
          </a:p>
          <a:p>
            <a:pPr>
              <a:lnSpc>
                <a:spcPct val="100000"/>
              </a:lnSpc>
              <a:buSzPct val="45000"/>
              <a:buFont typeface="Ubuntu"/>
              <a:buChar char="●"/>
            </a:pPr>
            <a:r>
              <a:rPr lang="en-US">
                <a:solidFill>
                  <a:srgbClr val="000000"/>
                </a:solidFill>
                <a:latin typeface="Ubuntu"/>
                <a:ea typeface="Ubuntu"/>
              </a:rPr>
              <a:t>Offers different ways to get in touch with other developers and creators of the platform.</a:t>
            </a:r>
            <a:endParaRPr/>
          </a:p>
          <a:p>
            <a:pPr>
              <a:lnSpc>
                <a:spcPct val="100000"/>
              </a:lnSpc>
            </a:pPr>
            <a:endParaRPr/>
          </a:p>
        </p:txBody>
      </p:sp>
      <p:sp>
        <p:nvSpPr>
          <p:cNvPr id="356"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developer.ubuntu.com is a great resource for everyone who wants to create content for Ubuntu.</a:t>
            </a:r>
            <a:endParaRPr/>
          </a:p>
          <a:p>
            <a:pPr>
              <a:lnSpc>
                <a:spcPct val="100000"/>
              </a:lnSpc>
              <a:buFont typeface="Arial"/>
              <a:buChar char="●"/>
            </a:pPr>
            <a:r>
              <a:rPr lang="en-US" sz="1100">
                <a:latin typeface="Arial"/>
              </a:rPr>
              <a:t>Written by experts</a:t>
            </a:r>
            <a:endParaRPr/>
          </a:p>
          <a:p>
            <a:pPr>
              <a:lnSpc>
                <a:spcPct val="100000"/>
              </a:lnSpc>
              <a:buFont typeface="Arial"/>
              <a:buChar char="●"/>
            </a:pPr>
            <a:r>
              <a:rPr lang="en-US" sz="1100">
                <a:latin typeface="Arial"/>
              </a:rPr>
              <a:t>All sections follow a similar layout: learn the basics, get set up, work through a simple tutorial, find more examples and find more in-depth articles about advanced topics.</a:t>
            </a:r>
            <a:endParaRPr/>
          </a:p>
          <a:p>
            <a:pPr>
              <a:lnSpc>
                <a:spcPct val="100000"/>
              </a:lnSpc>
              <a:buFont typeface="Arial"/>
              <a:buChar char="●"/>
            </a:pPr>
            <a:r>
              <a:rPr lang="en-US" sz="1100">
                <a:latin typeface="Arial"/>
              </a:rPr>
              <a:t>Offers different ways to get in touch with other developers and creators of the platform.</a:t>
            </a:r>
            <a:endParaRPr/>
          </a:p>
          <a:p>
            <a:pPr>
              <a:lnSpc>
                <a:spcPct val="100000"/>
              </a:lnSpc>
            </a:pPr>
            <a:endParaRPr/>
          </a:p>
          <a:p>
            <a:pPr>
              <a:lnSpc>
                <a:spcPct val="100000"/>
              </a:lnSpc>
            </a:pP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1143000" y="685800"/>
            <a:ext cx="4571640" cy="3428640"/>
          </a:xfrm>
          <a:prstGeom prst="rect">
            <a:avLst/>
          </a:prstGeom>
          <a:noFill/>
          <a:ln w="9360">
            <a:solidFill>
              <a:srgbClr val="000000"/>
            </a:solidFill>
            <a:miter/>
          </a:ln>
        </p:spPr>
      </p:sp>
      <p:sp>
        <p:nvSpPr>
          <p:cNvPr id="358" name="CustomShape 2"/>
          <p:cNvSpPr/>
          <p:nvPr/>
        </p:nvSpPr>
        <p:spPr>
          <a:xfrm>
            <a:off x="685800" y="4343400"/>
            <a:ext cx="5486040" cy="4114440"/>
          </a:xfrm>
          <a:prstGeom prst="rect">
            <a:avLst/>
          </a:prstGeom>
          <a:noFill/>
          <a:ln>
            <a:noFill/>
          </a:ln>
        </p:spPr>
      </p:sp>
      <p:sp>
        <p:nvSpPr>
          <p:cNvPr id="359"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CustomShape 1"/>
          <p:cNvSpPr/>
          <p:nvPr/>
        </p:nvSpPr>
        <p:spPr>
          <a:xfrm>
            <a:off x="1143000" y="685800"/>
            <a:ext cx="4571640" cy="3428640"/>
          </a:xfrm>
          <a:prstGeom prst="rect">
            <a:avLst/>
          </a:prstGeom>
          <a:noFill/>
          <a:ln w="9360">
            <a:solidFill>
              <a:srgbClr val="000000"/>
            </a:solidFill>
            <a:miter/>
          </a:ln>
        </p:spPr>
      </p:sp>
      <p:sp>
        <p:nvSpPr>
          <p:cNvPr id="361"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The app store and app format were created after years of experience with software distribution.</a:t>
            </a:r>
            <a:endParaRPr/>
          </a:p>
          <a:p>
            <a:pPr>
              <a:lnSpc>
                <a:spcPct val="100000"/>
              </a:lnSpc>
            </a:pPr>
            <a:endParaRPr/>
          </a:p>
          <a:p>
            <a:pPr>
              <a:lnSpc>
                <a:spcPct val="100000"/>
              </a:lnSpc>
            </a:pPr>
            <a:r>
              <a:rPr lang="en-US">
                <a:solidFill>
                  <a:srgbClr val="000000"/>
                </a:solidFill>
                <a:latin typeface="Ubuntu"/>
                <a:ea typeface="Ubuntu"/>
              </a:rPr>
              <a:t>Through confinement apps are secure by default.</a:t>
            </a:r>
            <a:endParaRPr/>
          </a:p>
          <a:p>
            <a:pPr>
              <a:lnSpc>
                <a:spcPct val="100000"/>
              </a:lnSpc>
            </a:pPr>
            <a:endParaRPr/>
          </a:p>
          <a:p>
            <a:pPr>
              <a:lnSpc>
                <a:spcPct val="100000"/>
              </a:lnSpc>
            </a:pPr>
            <a:r>
              <a:rPr lang="en-US">
                <a:solidFill>
                  <a:srgbClr val="000000"/>
                </a:solidFill>
                <a:latin typeface="Ubuntu"/>
                <a:ea typeface="Ubuntu"/>
              </a:rPr>
              <a:t>Apps are available instantly after a review. This process is going to be refined and simplified even more.</a:t>
            </a:r>
            <a:endParaRPr/>
          </a:p>
        </p:txBody>
      </p:sp>
      <p:sp>
        <p:nvSpPr>
          <p:cNvPr id="362"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The app store and app format were created after years of experience with software distribution.</a:t>
            </a:r>
            <a:endParaRPr/>
          </a:p>
          <a:p>
            <a:pPr>
              <a:lnSpc>
                <a:spcPct val="100000"/>
              </a:lnSpc>
            </a:pPr>
            <a:endParaRPr/>
          </a:p>
          <a:p>
            <a:pPr>
              <a:lnSpc>
                <a:spcPct val="100000"/>
              </a:lnSpc>
            </a:pPr>
            <a:r>
              <a:rPr lang="en-US" sz="1100">
                <a:latin typeface="Arial"/>
              </a:rPr>
              <a:t>Through confinement apps are secure by default.</a:t>
            </a:r>
            <a:endParaRPr/>
          </a:p>
          <a:p>
            <a:pPr>
              <a:lnSpc>
                <a:spcPct val="100000"/>
              </a:lnSpc>
            </a:pPr>
            <a:endParaRPr/>
          </a:p>
          <a:p>
            <a:pPr>
              <a:lnSpc>
                <a:spcPct val="100000"/>
              </a:lnSpc>
            </a:pPr>
            <a:r>
              <a:rPr lang="en-US" sz="1100">
                <a:latin typeface="Arial"/>
              </a:rPr>
              <a:t>Apps are available instantly after a review. This process is going to be refined and simplified even more.</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CustomShape 1"/>
          <p:cNvSpPr/>
          <p:nvPr/>
        </p:nvSpPr>
        <p:spPr>
          <a:xfrm>
            <a:off x="1143000" y="685800"/>
            <a:ext cx="4571640" cy="3428640"/>
          </a:xfrm>
          <a:prstGeom prst="rect">
            <a:avLst/>
          </a:prstGeom>
          <a:noFill/>
          <a:ln w="9360">
            <a:solidFill>
              <a:srgbClr val="000000"/>
            </a:solidFill>
            <a:miter/>
          </a:ln>
        </p:spPr>
      </p:sp>
      <p:sp>
        <p:nvSpPr>
          <p:cNvPr id="364"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The picture shows the </a:t>
            </a:r>
            <a:r>
              <a:rPr b="1" lang="en-US">
                <a:solidFill>
                  <a:srgbClr val="000000"/>
                </a:solidFill>
                <a:latin typeface="Ubuntu"/>
                <a:ea typeface="Ubuntu"/>
              </a:rPr>
              <a:t>application lifecycle</a:t>
            </a:r>
            <a:r>
              <a:rPr lang="en-US">
                <a:solidFill>
                  <a:srgbClr val="000000"/>
                </a:solidFill>
                <a:latin typeface="Ubuntu"/>
                <a:ea typeface="Ubuntu"/>
              </a:rPr>
              <a:t>. Every app is treated the same. Only one app is considered to be running at a time. Everything that is running “in the background” is done by a service provided by the platform.</a:t>
            </a:r>
            <a:endParaRPr/>
          </a:p>
          <a:p>
            <a:pPr>
              <a:lnSpc>
                <a:spcPct val="100000"/>
              </a:lnSpc>
            </a:pPr>
            <a:endParaRPr/>
          </a:p>
          <a:p>
            <a:pPr>
              <a:lnSpc>
                <a:spcPct val="100000"/>
              </a:lnSpc>
            </a:pPr>
            <a:r>
              <a:rPr lang="en-US">
                <a:solidFill>
                  <a:srgbClr val="000000"/>
                </a:solidFill>
                <a:latin typeface="Ubuntu"/>
                <a:ea typeface="Ubuntu"/>
              </a:rPr>
              <a:t>Permissions of apps are specified in a manifest, which are approved during the submission to the app store.</a:t>
            </a:r>
            <a:endParaRPr/>
          </a:p>
        </p:txBody>
      </p:sp>
      <p:sp>
        <p:nvSpPr>
          <p:cNvPr id="365"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The picture shows the </a:t>
            </a:r>
            <a:r>
              <a:rPr b="1" lang="en-US" sz="1100">
                <a:latin typeface="Arial"/>
              </a:rPr>
              <a:t>application lifecycle</a:t>
            </a:r>
            <a:r>
              <a:rPr lang="en-US" sz="1100">
                <a:latin typeface="Arial"/>
              </a:rPr>
              <a:t>. Every app is treated the same. Only one app is considered to be running at a time. Everything that is running “in the background” is done by a service provided by the platform.</a:t>
            </a:r>
            <a:endParaRPr/>
          </a:p>
          <a:p>
            <a:pPr>
              <a:lnSpc>
                <a:spcPct val="100000"/>
              </a:lnSpc>
            </a:pPr>
            <a:endParaRPr/>
          </a:p>
          <a:p>
            <a:pPr>
              <a:lnSpc>
                <a:spcPct val="100000"/>
              </a:lnSpc>
            </a:pPr>
            <a:r>
              <a:rPr lang="en-US" sz="1100">
                <a:latin typeface="Arial"/>
              </a:rPr>
              <a:t>Permissions of apps are specified in a manifest, which are approved during the submission to the app store.</a:t>
            </a:r>
            <a:endParaRPr/>
          </a:p>
          <a:p>
            <a:pPr>
              <a:lnSpc>
                <a:spcPct val="100000"/>
              </a:lnSpc>
            </a:pP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1143000" y="685800"/>
            <a:ext cx="4571640" cy="3428640"/>
          </a:xfrm>
          <a:prstGeom prst="rect">
            <a:avLst/>
          </a:prstGeom>
          <a:noFill/>
          <a:ln w="9360">
            <a:solidFill>
              <a:srgbClr val="000000"/>
            </a:solidFill>
            <a:miter/>
          </a:ln>
        </p:spPr>
      </p:sp>
      <p:sp>
        <p:nvSpPr>
          <p:cNvPr id="367"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Code changes have to pass the test suite of a component, then peer review. Then packages are built, of which updated images are built.</a:t>
            </a:r>
            <a:endParaRPr/>
          </a:p>
          <a:p>
            <a:pPr>
              <a:lnSpc>
                <a:spcPct val="100000"/>
              </a:lnSpc>
            </a:pPr>
            <a:endParaRPr/>
          </a:p>
          <a:p>
            <a:pPr>
              <a:lnSpc>
                <a:spcPct val="100000"/>
              </a:lnSpc>
            </a:pPr>
            <a:r>
              <a:rPr lang="en-US">
                <a:solidFill>
                  <a:srgbClr val="000000"/>
                </a:solidFill>
                <a:latin typeface="Ubuntu"/>
                <a:ea typeface="Ubuntu"/>
              </a:rPr>
              <a:t>The images are built in a regular fashion and are then automatically tested on a variety of devices in a test lab. When all the integration tetst pass the images are published and delta updates are available for download.</a:t>
            </a:r>
            <a:endParaRPr/>
          </a:p>
        </p:txBody>
      </p:sp>
      <p:sp>
        <p:nvSpPr>
          <p:cNvPr id="368"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Code changes have to pass the test suite of a component, then peer review. Then packages are built, of which updated images are built.</a:t>
            </a:r>
            <a:endParaRPr/>
          </a:p>
          <a:p>
            <a:pPr>
              <a:lnSpc>
                <a:spcPct val="100000"/>
              </a:lnSpc>
            </a:pPr>
            <a:endParaRPr/>
          </a:p>
          <a:p>
            <a:pPr>
              <a:lnSpc>
                <a:spcPct val="100000"/>
              </a:lnSpc>
            </a:pPr>
            <a:r>
              <a:rPr lang="en-US" sz="1100">
                <a:latin typeface="Arial"/>
              </a:rPr>
              <a:t>The images are built in a regular fashion and are then automatically tested on a variety of devices in a test lab. When all the integration tetst pass the images are published and delta updates are available for download.</a:t>
            </a:r>
            <a:endParaRPr/>
          </a:p>
          <a:p>
            <a:pPr>
              <a:lnSpc>
                <a:spcPct val="100000"/>
              </a:lnSpc>
            </a:pP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1143000" y="685800"/>
            <a:ext cx="4571640" cy="3428640"/>
          </a:xfrm>
          <a:prstGeom prst="rect">
            <a:avLst/>
          </a:prstGeom>
          <a:noFill/>
          <a:ln w="9360">
            <a:solidFill>
              <a:srgbClr val="000000"/>
            </a:solidFill>
            <a:miter/>
          </a:ln>
        </p:spPr>
      </p:sp>
      <p:sp>
        <p:nvSpPr>
          <p:cNvPr id="370" name="CustomShape 2"/>
          <p:cNvSpPr/>
          <p:nvPr/>
        </p:nvSpPr>
        <p:spPr>
          <a:xfrm>
            <a:off x="685800" y="4343400"/>
            <a:ext cx="5486040" cy="4114440"/>
          </a:xfrm>
          <a:prstGeom prst="rect">
            <a:avLst/>
          </a:prstGeom>
          <a:noFill/>
          <a:ln>
            <a:noFill/>
          </a:ln>
        </p:spPr>
      </p:sp>
      <p:sp>
        <p:nvSpPr>
          <p:cNvPr id="371"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CustomShape 1"/>
          <p:cNvSpPr/>
          <p:nvPr/>
        </p:nvSpPr>
        <p:spPr>
          <a:xfrm>
            <a:off x="1143000" y="685800"/>
            <a:ext cx="4571640" cy="3428640"/>
          </a:xfrm>
          <a:prstGeom prst="rect">
            <a:avLst/>
          </a:prstGeom>
          <a:noFill/>
          <a:ln w="9360">
            <a:solidFill>
              <a:srgbClr val="000000"/>
            </a:solidFill>
            <a:miter/>
          </a:ln>
        </p:spPr>
      </p:sp>
      <p:sp>
        <p:nvSpPr>
          <p:cNvPr id="373" name="CustomShape 2"/>
          <p:cNvSpPr/>
          <p:nvPr/>
        </p:nvSpPr>
        <p:spPr>
          <a:xfrm>
            <a:off x="685800" y="4343400"/>
            <a:ext cx="5486040" cy="4114440"/>
          </a:xfrm>
          <a:prstGeom prst="rect">
            <a:avLst/>
          </a:prstGeom>
          <a:noFill/>
          <a:ln>
            <a:noFill/>
          </a:ln>
        </p:spPr>
        <p:txBody>
          <a:bodyPr tIns="91440" bIns="91440"/>
          <a:p>
            <a:pPr>
              <a:lnSpc>
                <a:spcPct val="100000"/>
              </a:lnSpc>
            </a:pPr>
            <a:r>
              <a:rPr b="1" lang="en-US">
                <a:solidFill>
                  <a:srgbClr val="000000"/>
                </a:solidFill>
                <a:latin typeface="Ubuntu"/>
                <a:ea typeface="Ubuntu"/>
              </a:rPr>
              <a:t>Original Equipment Manufacturer</a:t>
            </a:r>
            <a:r>
              <a:rPr lang="en-US">
                <a:solidFill>
                  <a:srgbClr val="000000"/>
                </a:solidFill>
                <a:latin typeface="Ubuntu"/>
                <a:ea typeface="Ubuntu"/>
              </a:rPr>
              <a:t>. A company that produces hardware to be sold under another company's brand.</a:t>
            </a:r>
            <a:endParaRPr/>
          </a:p>
          <a:p>
            <a:pPr>
              <a:lnSpc>
                <a:spcPct val="100000"/>
              </a:lnSpc>
            </a:pPr>
            <a:endParaRPr/>
          </a:p>
          <a:p>
            <a:pPr>
              <a:lnSpc>
                <a:spcPct val="100000"/>
              </a:lnSpc>
            </a:pPr>
            <a:r>
              <a:rPr lang="en-US">
                <a:solidFill>
                  <a:srgbClr val="000000"/>
                </a:solidFill>
                <a:latin typeface="Ubuntu"/>
                <a:ea typeface="Ubuntu"/>
              </a:rPr>
              <a:t>An </a:t>
            </a:r>
            <a:r>
              <a:rPr b="1" lang="en-US">
                <a:solidFill>
                  <a:srgbClr val="000000"/>
                </a:solidFill>
                <a:latin typeface="Ubuntu"/>
                <a:ea typeface="Ubuntu"/>
              </a:rPr>
              <a:t>original design manufacturer (ODM)</a:t>
            </a:r>
            <a:r>
              <a:rPr lang="en-US">
                <a:solidFill>
                  <a:srgbClr val="000000"/>
                </a:solidFill>
                <a:latin typeface="Ubuntu"/>
                <a:ea typeface="Ubuntu"/>
              </a:rPr>
              <a:t> is a company which designs and manufactures a product which is specified and eventually branded by another firm for sale.</a:t>
            </a:r>
            <a:endParaRPr/>
          </a:p>
        </p:txBody>
      </p:sp>
      <p:sp>
        <p:nvSpPr>
          <p:cNvPr id="374"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Original Equipment Manufacturer</a:t>
            </a:r>
            <a:r>
              <a:rPr lang="en-US" sz="1100">
                <a:latin typeface="Arial"/>
              </a:rPr>
              <a:t>. A company that produces hardware to be sold under another company's brand.</a:t>
            </a:r>
            <a:endParaRPr/>
          </a:p>
          <a:p>
            <a:pPr>
              <a:lnSpc>
                <a:spcPct val="100000"/>
              </a:lnSpc>
            </a:pPr>
            <a:endParaRPr/>
          </a:p>
          <a:p>
            <a:pPr>
              <a:lnSpc>
                <a:spcPct val="100000"/>
              </a:lnSpc>
            </a:pPr>
            <a:r>
              <a:rPr lang="en-US" sz="1100">
                <a:latin typeface="Arial"/>
              </a:rPr>
              <a:t>An </a:t>
            </a:r>
            <a:r>
              <a:rPr b="1" lang="en-US" sz="1100">
                <a:latin typeface="Arial"/>
              </a:rPr>
              <a:t>original design manufacturer (ODM)</a:t>
            </a:r>
            <a:r>
              <a:rPr lang="en-US" sz="1100">
                <a:latin typeface="Arial"/>
              </a:rPr>
              <a:t> is a company which designs and manufactures a product which is specified and eventually branded by another firm for sale.</a:t>
            </a:r>
            <a:endParaRPr/>
          </a:p>
          <a:p>
            <a:pPr>
              <a:lnSpc>
                <a:spcPct val="100000"/>
              </a:lnSpc>
            </a:pP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1143000" y="685800"/>
            <a:ext cx="4571640" cy="3428640"/>
          </a:xfrm>
          <a:prstGeom prst="rect">
            <a:avLst/>
          </a:prstGeom>
          <a:noFill/>
          <a:ln w="9360">
            <a:solidFill>
              <a:srgbClr val="000000"/>
            </a:solidFill>
            <a:miter/>
          </a:ln>
        </p:spPr>
      </p:sp>
      <p:sp>
        <p:nvSpPr>
          <p:cNvPr id="376" name="CustomShape 2"/>
          <p:cNvSpPr/>
          <p:nvPr/>
        </p:nvSpPr>
        <p:spPr>
          <a:xfrm>
            <a:off x="685800" y="4343400"/>
            <a:ext cx="5486040" cy="4114440"/>
          </a:xfrm>
          <a:prstGeom prst="rect">
            <a:avLst/>
          </a:prstGeom>
          <a:noFill/>
          <a:ln>
            <a:noFill/>
          </a:ln>
        </p:spPr>
        <p:txBody>
          <a:bodyPr tIns="91440" bIns="91440"/>
          <a:p>
            <a:pPr>
              <a:lnSpc>
                <a:spcPct val="100000"/>
              </a:lnSpc>
              <a:buSzPct val="45000"/>
              <a:buFont typeface="Ubuntu"/>
              <a:buChar char="●"/>
            </a:pPr>
            <a:r>
              <a:rPr lang="en-US" sz="1400">
                <a:solidFill>
                  <a:srgbClr val="000000"/>
                </a:solidFill>
                <a:latin typeface="Ubuntu"/>
                <a:ea typeface="Ubuntu"/>
              </a:rPr>
              <a:t>We boot directly into Ubuntu and then run the Android HAL (Hardware Abstraction Layer) in a container to make use of the binary drivers and some daemons that are needed to drive the built-in hardware of a phone</a:t>
            </a:r>
            <a:endParaRPr/>
          </a:p>
        </p:txBody>
      </p:sp>
      <p:sp>
        <p:nvSpPr>
          <p:cNvPr id="377"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1143000" y="685800"/>
            <a:ext cx="4571640" cy="3428640"/>
          </a:xfrm>
          <a:prstGeom prst="rect">
            <a:avLst/>
          </a:prstGeom>
          <a:noFill/>
          <a:ln w="9360">
            <a:solidFill>
              <a:srgbClr val="000000"/>
            </a:solidFill>
            <a:miter/>
          </a:ln>
        </p:spPr>
      </p:sp>
      <p:sp>
        <p:nvSpPr>
          <p:cNvPr id="379" name="CustomShape 2"/>
          <p:cNvSpPr/>
          <p:nvPr/>
        </p:nvSpPr>
        <p:spPr>
          <a:xfrm>
            <a:off x="685800" y="4343400"/>
            <a:ext cx="5486040" cy="4114440"/>
          </a:xfrm>
          <a:prstGeom prst="rect">
            <a:avLst/>
          </a:prstGeom>
          <a:noFill/>
          <a:ln>
            <a:noFill/>
          </a:ln>
        </p:spPr>
        <p:txBody>
          <a:bodyPr tIns="91440" bIns="91440"/>
          <a:p>
            <a:pPr>
              <a:lnSpc>
                <a:spcPct val="100000"/>
              </a:lnSpc>
            </a:pPr>
            <a:r>
              <a:rPr lang="en-US" sz="1400">
                <a:solidFill>
                  <a:srgbClr val="000000"/>
                </a:solidFill>
                <a:latin typeface="Ubuntu"/>
                <a:ea typeface="Ubuntu"/>
              </a:rPr>
              <a:t>Ubuntu supports all the different smartphone segments. At the high end, it creates an entirely new ‘superphone’ category with converged devices that act as phones on the move, but with full PC functionality when docked with a keyboard and monitor. Ubuntu is also great for aspirational consumers who want a superior experience, with faster, richer performance on lower cost smartphones.</a:t>
            </a:r>
            <a:endParaRPr/>
          </a:p>
          <a:p>
            <a:pPr>
              <a:lnSpc>
                <a:spcPct val="100000"/>
              </a:lnSpc>
            </a:pPr>
            <a:endParaRPr/>
          </a:p>
          <a:p>
            <a:pPr>
              <a:lnSpc>
                <a:spcPct val="100000"/>
              </a:lnSpc>
            </a:pPr>
            <a:r>
              <a:rPr lang="en-US" sz="1400">
                <a:solidFill>
                  <a:srgbClr val="000000"/>
                </a:solidFill>
                <a:latin typeface="Ubuntu"/>
                <a:ea typeface="Ubuntu"/>
              </a:rPr>
              <a:t>We are filling some real market gaps with an innovative platform for a new category of ‘superphone’ as well as providing a much richer experience for entry level phones.</a:t>
            </a:r>
            <a:endParaRPr/>
          </a:p>
          <a:p>
            <a:pPr>
              <a:lnSpc>
                <a:spcPct val="100000"/>
              </a:lnSpc>
            </a:pPr>
            <a:endParaRPr/>
          </a:p>
          <a:p>
            <a:pPr>
              <a:lnSpc>
                <a:spcPct val="100000"/>
              </a:lnSpc>
            </a:pPr>
            <a:r>
              <a:rPr lang="en-US" sz="1400">
                <a:solidFill>
                  <a:srgbClr val="000000"/>
                </a:solidFill>
                <a:latin typeface="Ubuntu"/>
                <a:ea typeface="Ubuntu"/>
              </a:rPr>
              <a:t>Not only is Ubuntu backed by a strong app ecosystem, it brings great new capabilities including a superb user experience, strong OEM support, customization opportunities and an ability to support all hardware from the low end to the most highly specified smartphones.</a:t>
            </a:r>
            <a:endParaRPr/>
          </a:p>
        </p:txBody>
      </p:sp>
      <p:sp>
        <p:nvSpPr>
          <p:cNvPr id="380"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Ubuntu supports all the different smartphone segments. At the high end, it creates an entirely new ‘superphone’ category with converged devices that act as phones on the move, but with full PC functionality when docked with a keyboard and monitor. Ubuntu is also great for aspirational consumers who want a superior experience, with faster, richer performance on lower cost smartphones.</a:t>
            </a:r>
            <a:endParaRPr/>
          </a:p>
          <a:p>
            <a:pPr>
              <a:lnSpc>
                <a:spcPct val="100000"/>
              </a:lnSpc>
            </a:pPr>
            <a:endParaRPr/>
          </a:p>
          <a:p>
            <a:pPr>
              <a:lnSpc>
                <a:spcPct val="100000"/>
              </a:lnSpc>
            </a:pPr>
            <a:r>
              <a:rPr lang="en-US" sz="1100">
                <a:latin typeface="Arial"/>
              </a:rPr>
              <a:t>We are filling some real market gaps with an innovative platform for a new category of ‘superphone’ as well as providing a much richer experience for entry level phones.</a:t>
            </a:r>
            <a:endParaRPr/>
          </a:p>
          <a:p>
            <a:pPr>
              <a:lnSpc>
                <a:spcPct val="100000"/>
              </a:lnSpc>
            </a:pPr>
            <a:endParaRPr/>
          </a:p>
          <a:p>
            <a:pPr>
              <a:lnSpc>
                <a:spcPct val="100000"/>
              </a:lnSpc>
            </a:pPr>
            <a:r>
              <a:rPr lang="en-US" sz="1100">
                <a:latin typeface="Arial"/>
              </a:rPr>
              <a:t>Not only is Ubuntu backed by a strong app ecosystem, it brings great new capabilities including a superb user experience, strong OEM support, customization opportunities and an ability to support all hardware from the low end to the most highly specified smartphones.</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CustomShape 1"/>
          <p:cNvSpPr/>
          <p:nvPr/>
        </p:nvSpPr>
        <p:spPr>
          <a:xfrm>
            <a:off x="1143000" y="685800"/>
            <a:ext cx="4571640" cy="3428640"/>
          </a:xfrm>
          <a:prstGeom prst="rect">
            <a:avLst/>
          </a:prstGeom>
          <a:noFill/>
          <a:ln w="9360">
            <a:solidFill>
              <a:srgbClr val="000000"/>
            </a:solidFill>
            <a:miter/>
          </a:ln>
        </p:spPr>
      </p:sp>
      <p:sp>
        <p:nvSpPr>
          <p:cNvPr id="382" name="CustomShape 2"/>
          <p:cNvSpPr/>
          <p:nvPr/>
        </p:nvSpPr>
        <p:spPr>
          <a:xfrm>
            <a:off x="685800" y="4343400"/>
            <a:ext cx="5486040" cy="4114440"/>
          </a:xfrm>
          <a:prstGeom prst="rect">
            <a:avLst/>
          </a:prstGeom>
          <a:noFill/>
          <a:ln>
            <a:noFill/>
          </a:ln>
        </p:spPr>
      </p:sp>
      <p:sp>
        <p:nvSpPr>
          <p:cNvPr id="383"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1143000" y="685800"/>
            <a:ext cx="4571640" cy="3428640"/>
          </a:xfrm>
          <a:prstGeom prst="rect">
            <a:avLst/>
          </a:prstGeom>
          <a:noFill/>
          <a:ln w="9360">
            <a:solidFill>
              <a:srgbClr val="000000"/>
            </a:solidFill>
            <a:miter/>
          </a:ln>
        </p:spPr>
      </p:sp>
      <p:sp>
        <p:nvSpPr>
          <p:cNvPr id="304" name="CustomShape 2"/>
          <p:cNvSpPr/>
          <p:nvPr/>
        </p:nvSpPr>
        <p:spPr>
          <a:xfrm>
            <a:off x="685800" y="4343400"/>
            <a:ext cx="5486040" cy="4114440"/>
          </a:xfrm>
          <a:prstGeom prst="rect">
            <a:avLst/>
          </a:prstGeom>
          <a:noFill/>
          <a:ln>
            <a:noFill/>
          </a:ln>
        </p:spPr>
        <p:txBody>
          <a:bodyPr tIns="91440" bIns="91440"/>
          <a:p>
            <a:pPr>
              <a:lnSpc>
                <a:spcPct val="100000"/>
              </a:lnSpc>
              <a:buSzPct val="45000"/>
              <a:buFont typeface="Arial"/>
              <a:buChar char="∙"/>
            </a:pPr>
            <a:r>
              <a:rPr lang="en-US">
                <a:solidFill>
                  <a:srgbClr val="000000"/>
                </a:solidFill>
                <a:latin typeface="Arial"/>
                <a:ea typeface="Arial"/>
              </a:rPr>
              <a:t>The Ubuntu operating system is the same, no matter where you run it: improvements immediately benefit all form factors.</a:t>
            </a:r>
            <a:endParaRPr/>
          </a:p>
          <a:p>
            <a:pPr>
              <a:lnSpc>
                <a:spcPct val="100000"/>
              </a:lnSpc>
              <a:buSzPct val="45000"/>
              <a:buFont typeface="Arial"/>
              <a:buChar char="∙"/>
            </a:pPr>
            <a:r>
              <a:rPr lang="en-US">
                <a:solidFill>
                  <a:srgbClr val="000000"/>
                </a:solidFill>
                <a:latin typeface="Arial"/>
                <a:ea typeface="Arial"/>
              </a:rPr>
              <a:t>Canonical and the Ubuntu community work together on design and implementation.</a:t>
            </a:r>
            <a:endParaRPr/>
          </a:p>
          <a:p>
            <a:pPr>
              <a:lnSpc>
                <a:spcPct val="100000"/>
              </a:lnSpc>
              <a:buSzPct val="45000"/>
              <a:buFont typeface="Arial"/>
              <a:buChar char="∙"/>
            </a:pPr>
            <a:r>
              <a:rPr lang="en-US">
                <a:solidFill>
                  <a:srgbClr val="000000"/>
                </a:solidFill>
                <a:latin typeface="Arial"/>
                <a:ea typeface="Arial"/>
              </a:rPr>
              <a:t>Daily quality, speed, beauty and consistency were always the focus.</a:t>
            </a:r>
            <a:endParaRPr/>
          </a:p>
          <a:p>
            <a:pPr>
              <a:lnSpc>
                <a:spcPct val="100000"/>
              </a:lnSpc>
              <a:buSzPct val="45000"/>
              <a:buFont typeface="Arial"/>
              <a:buChar char="∙"/>
            </a:pPr>
            <a:r>
              <a:rPr lang="en-US">
                <a:solidFill>
                  <a:srgbClr val="000000"/>
                </a:solidFill>
                <a:latin typeface="Arial"/>
                <a:ea typeface="Arial"/>
              </a:rPr>
              <a:t>The SDK makes it really easy to put apps together and get them ready for publishing.</a:t>
            </a:r>
            <a:endParaRPr/>
          </a:p>
          <a:p>
            <a:pPr>
              <a:lnSpc>
                <a:spcPct val="100000"/>
              </a:lnSpc>
            </a:pPr>
            <a:endParaRPr/>
          </a:p>
        </p:txBody>
      </p:sp>
      <p:sp>
        <p:nvSpPr>
          <p:cNvPr id="305"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buFont typeface="Arial"/>
              <a:buChar char="●"/>
            </a:pPr>
            <a:r>
              <a:rPr lang="en-US" sz="1100">
                <a:latin typeface="Arial"/>
              </a:rPr>
              <a:t>The Ubuntu operating system is the same, no matter where you run it: improvements immediately benefit all form factors.</a:t>
            </a:r>
            <a:endParaRPr/>
          </a:p>
          <a:p>
            <a:pPr>
              <a:lnSpc>
                <a:spcPct val="100000"/>
              </a:lnSpc>
              <a:buFont typeface="Arial"/>
              <a:buChar char="●"/>
            </a:pPr>
            <a:r>
              <a:rPr lang="en-US" sz="1100">
                <a:latin typeface="Arial"/>
              </a:rPr>
              <a:t>Canonical and the Ubuntu community work together on design and implementation.</a:t>
            </a:r>
            <a:endParaRPr/>
          </a:p>
          <a:p>
            <a:pPr>
              <a:lnSpc>
                <a:spcPct val="100000"/>
              </a:lnSpc>
              <a:buFont typeface="Arial"/>
              <a:buChar char="●"/>
            </a:pPr>
            <a:r>
              <a:rPr lang="en-US" sz="1100">
                <a:latin typeface="Arial"/>
              </a:rPr>
              <a:t>Daily quality, speed, beauty and consistency were always the focus.</a:t>
            </a:r>
            <a:endParaRPr/>
          </a:p>
          <a:p>
            <a:pPr>
              <a:lnSpc>
                <a:spcPct val="100000"/>
              </a:lnSpc>
              <a:buFont typeface="Arial"/>
              <a:buChar char="●"/>
            </a:pPr>
            <a:r>
              <a:rPr lang="en-US" sz="1100">
                <a:latin typeface="Arial"/>
              </a:rPr>
              <a:t>The SDK makes it really easy to put apps together and get them ready for publishing.</a:t>
            </a:r>
            <a:endParaRPr/>
          </a:p>
          <a:p>
            <a:pPr>
              <a:lnSpc>
                <a:spcPct val="100000"/>
              </a:lnSpc>
            </a:pPr>
            <a:endParaRPr/>
          </a:p>
          <a:p>
            <a:pPr>
              <a:lnSpc>
                <a:spcPct val="100000"/>
              </a:lnSpc>
            </a:pP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1143000" y="685800"/>
            <a:ext cx="4571640" cy="3428640"/>
          </a:xfrm>
          <a:prstGeom prst="rect">
            <a:avLst/>
          </a:prstGeom>
          <a:noFill/>
          <a:ln w="9360">
            <a:solidFill>
              <a:srgbClr val="000000"/>
            </a:solidFill>
            <a:miter/>
          </a:ln>
        </p:spPr>
      </p:sp>
      <p:sp>
        <p:nvSpPr>
          <p:cNvPr id="385" name="CustomShape 2"/>
          <p:cNvSpPr/>
          <p:nvPr/>
        </p:nvSpPr>
        <p:spPr>
          <a:xfrm>
            <a:off x="685800" y="4343400"/>
            <a:ext cx="5486040" cy="4114440"/>
          </a:xfrm>
          <a:prstGeom prst="rect">
            <a:avLst/>
          </a:prstGeom>
          <a:noFill/>
          <a:ln>
            <a:noFill/>
          </a:ln>
        </p:spPr>
        <p:txBody>
          <a:bodyPr tIns="91440" bIns="91440"/>
          <a:p>
            <a:pPr>
              <a:lnSpc>
                <a:spcPct val="100000"/>
              </a:lnSpc>
              <a:buSzPct val="45000"/>
              <a:buFont typeface="Ubuntu"/>
              <a:buChar char="●"/>
            </a:pPr>
            <a:r>
              <a:rPr lang="en-US" sz="1200">
                <a:solidFill>
                  <a:srgbClr val="000000"/>
                </a:solidFill>
                <a:latin typeface="Ubuntu"/>
                <a:ea typeface="Ubuntu"/>
              </a:rPr>
              <a:t>Three.co.uk</a:t>
            </a:r>
            <a:endParaRPr/>
          </a:p>
          <a:p>
            <a:pPr>
              <a:lnSpc>
                <a:spcPct val="100000"/>
              </a:lnSpc>
              <a:buSzPct val="45000"/>
              <a:buFont typeface="Ubuntu"/>
              <a:buChar char="●"/>
            </a:pPr>
            <a:r>
              <a:rPr lang="en-US" sz="1200">
                <a:solidFill>
                  <a:srgbClr val="000000"/>
                </a:solidFill>
                <a:latin typeface="Ubuntu"/>
                <a:ea typeface="Ubuntu"/>
              </a:rPr>
              <a:t>China Unicom</a:t>
            </a:r>
            <a:endParaRPr/>
          </a:p>
          <a:p>
            <a:pPr>
              <a:lnSpc>
                <a:spcPct val="100000"/>
              </a:lnSpc>
              <a:buSzPct val="45000"/>
              <a:buFont typeface="Ubuntu"/>
              <a:buChar char="●"/>
            </a:pPr>
            <a:r>
              <a:rPr lang="en-US" sz="1200">
                <a:solidFill>
                  <a:srgbClr val="000000"/>
                </a:solidFill>
                <a:latin typeface="Ubuntu"/>
                <a:ea typeface="Ubuntu"/>
              </a:rPr>
              <a:t>Deutsche Telekom</a:t>
            </a:r>
            <a:endParaRPr/>
          </a:p>
          <a:p>
            <a:pPr>
              <a:lnSpc>
                <a:spcPct val="100000"/>
              </a:lnSpc>
              <a:buSzPct val="45000"/>
              <a:buFont typeface="Ubuntu"/>
              <a:buChar char="●"/>
            </a:pPr>
            <a:r>
              <a:rPr lang="en-US" sz="1200">
                <a:solidFill>
                  <a:srgbClr val="000000"/>
                </a:solidFill>
                <a:latin typeface="Ubuntu"/>
                <a:ea typeface="Ubuntu"/>
              </a:rPr>
              <a:t>Everything Everywhere</a:t>
            </a:r>
            <a:endParaRPr/>
          </a:p>
          <a:p>
            <a:pPr>
              <a:lnSpc>
                <a:spcPct val="100000"/>
              </a:lnSpc>
            </a:pPr>
            <a:endParaRPr/>
          </a:p>
          <a:p>
            <a:pPr>
              <a:lnSpc>
                <a:spcPct val="100000"/>
              </a:lnSpc>
              <a:buSzPct val="45000"/>
              <a:buFont typeface="Ubuntu"/>
              <a:buChar char="●"/>
            </a:pPr>
            <a:r>
              <a:rPr lang="en-US" sz="1200">
                <a:solidFill>
                  <a:srgbClr val="000000"/>
                </a:solidFill>
                <a:latin typeface="Ubuntu"/>
                <a:ea typeface="Ubuntu"/>
              </a:rPr>
              <a:t>Korea Telecom</a:t>
            </a:r>
            <a:endParaRPr/>
          </a:p>
          <a:p>
            <a:pPr>
              <a:lnSpc>
                <a:spcPct val="100000"/>
              </a:lnSpc>
              <a:buSzPct val="45000"/>
              <a:buFont typeface="Ubuntu"/>
              <a:buChar char="●"/>
            </a:pPr>
            <a:r>
              <a:rPr lang="en-US" sz="1200">
                <a:solidFill>
                  <a:srgbClr val="000000"/>
                </a:solidFill>
                <a:latin typeface="Ubuntu"/>
                <a:ea typeface="Ubuntu"/>
              </a:rPr>
              <a:t>LG Uplus</a:t>
            </a:r>
            <a:endParaRPr/>
          </a:p>
          <a:p>
            <a:pPr>
              <a:lnSpc>
                <a:spcPct val="100000"/>
              </a:lnSpc>
              <a:buSzPct val="45000"/>
              <a:buFont typeface="Ubuntu"/>
              <a:buChar char="●"/>
            </a:pPr>
            <a:r>
              <a:rPr lang="en-US" sz="1200">
                <a:solidFill>
                  <a:srgbClr val="000000"/>
                </a:solidFill>
                <a:latin typeface="Ubuntu"/>
                <a:ea typeface="Ubuntu"/>
              </a:rPr>
              <a:t>Portugal Telecom</a:t>
            </a:r>
            <a:endParaRPr/>
          </a:p>
          <a:p>
            <a:pPr>
              <a:lnSpc>
                <a:spcPct val="100000"/>
              </a:lnSpc>
              <a:buSzPct val="45000"/>
              <a:buFont typeface="Ubuntu"/>
              <a:buChar char="●"/>
            </a:pPr>
            <a:r>
              <a:rPr lang="en-US" sz="1200">
                <a:solidFill>
                  <a:srgbClr val="000000"/>
                </a:solidFill>
                <a:latin typeface="Ubuntu"/>
                <a:ea typeface="Ubuntu"/>
              </a:rPr>
              <a:t>MTN Group</a:t>
            </a:r>
            <a:endParaRPr/>
          </a:p>
          <a:p>
            <a:pPr>
              <a:lnSpc>
                <a:spcPct val="100000"/>
              </a:lnSpc>
            </a:pPr>
            <a:endParaRPr/>
          </a:p>
          <a:p>
            <a:pPr>
              <a:lnSpc>
                <a:spcPct val="100000"/>
              </a:lnSpc>
              <a:buSzPct val="45000"/>
              <a:buFont typeface="Ubuntu"/>
              <a:buChar char="●"/>
            </a:pPr>
            <a:r>
              <a:rPr lang="en-US" sz="1200">
                <a:solidFill>
                  <a:srgbClr val="000000"/>
                </a:solidFill>
                <a:latin typeface="Ubuntu"/>
                <a:ea typeface="Ubuntu"/>
              </a:rPr>
              <a:t>Smartfren</a:t>
            </a:r>
            <a:endParaRPr/>
          </a:p>
          <a:p>
            <a:pPr>
              <a:lnSpc>
                <a:spcPct val="100000"/>
              </a:lnSpc>
              <a:buSzPct val="45000"/>
              <a:buFont typeface="Ubuntu"/>
              <a:buChar char="●"/>
            </a:pPr>
            <a:r>
              <a:rPr lang="en-US" sz="1200">
                <a:solidFill>
                  <a:srgbClr val="000000"/>
                </a:solidFill>
                <a:latin typeface="Ubuntu"/>
                <a:ea typeface="Ubuntu"/>
              </a:rPr>
              <a:t>SK Telecom</a:t>
            </a:r>
            <a:endParaRPr/>
          </a:p>
          <a:p>
            <a:pPr>
              <a:lnSpc>
                <a:spcPct val="100000"/>
              </a:lnSpc>
              <a:buSzPct val="45000"/>
              <a:buFont typeface="Ubuntu"/>
              <a:buChar char="●"/>
            </a:pPr>
            <a:r>
              <a:rPr lang="en-US" sz="1200">
                <a:solidFill>
                  <a:srgbClr val="000000"/>
                </a:solidFill>
                <a:latin typeface="Ubuntu"/>
                <a:ea typeface="Ubuntu"/>
              </a:rPr>
              <a:t>T Mobile</a:t>
            </a:r>
            <a:endParaRPr/>
          </a:p>
          <a:p>
            <a:pPr>
              <a:lnSpc>
                <a:spcPct val="100000"/>
              </a:lnSpc>
              <a:buSzPct val="45000"/>
              <a:buFont typeface="Ubuntu"/>
              <a:buChar char="●"/>
            </a:pPr>
            <a:r>
              <a:rPr lang="en-US" sz="1200">
                <a:solidFill>
                  <a:srgbClr val="000000"/>
                </a:solidFill>
                <a:latin typeface="Ubuntu"/>
                <a:ea typeface="Ubuntu"/>
              </a:rPr>
              <a:t>Telecom Italia</a:t>
            </a:r>
            <a:endParaRPr/>
          </a:p>
          <a:p>
            <a:pPr>
              <a:lnSpc>
                <a:spcPct val="100000"/>
              </a:lnSpc>
            </a:pPr>
            <a:endParaRPr/>
          </a:p>
          <a:p>
            <a:pPr>
              <a:lnSpc>
                <a:spcPct val="100000"/>
              </a:lnSpc>
              <a:buSzPct val="45000"/>
              <a:buFont typeface="Ubuntu"/>
              <a:buChar char="●"/>
            </a:pPr>
            <a:r>
              <a:rPr lang="en-US" sz="1200">
                <a:solidFill>
                  <a:srgbClr val="000000"/>
                </a:solidFill>
                <a:latin typeface="Ubuntu"/>
                <a:ea typeface="Ubuntu"/>
              </a:rPr>
              <a:t>Telstra</a:t>
            </a:r>
            <a:endParaRPr/>
          </a:p>
          <a:p>
            <a:pPr>
              <a:lnSpc>
                <a:spcPct val="100000"/>
              </a:lnSpc>
              <a:buSzPct val="45000"/>
              <a:buFont typeface="Ubuntu"/>
              <a:buChar char="●"/>
            </a:pPr>
            <a:r>
              <a:rPr lang="en-US" sz="1200">
                <a:solidFill>
                  <a:srgbClr val="000000"/>
                </a:solidFill>
                <a:latin typeface="Ubuntu"/>
                <a:ea typeface="Ubuntu"/>
              </a:rPr>
              <a:t>Verizon Wireless</a:t>
            </a:r>
            <a:endParaRPr/>
          </a:p>
          <a:p>
            <a:pPr>
              <a:lnSpc>
                <a:spcPct val="100000"/>
              </a:lnSpc>
            </a:pPr>
            <a:endParaRPr/>
          </a:p>
          <a:p>
            <a:pPr>
              <a:lnSpc>
                <a:spcPct val="100000"/>
              </a:lnSpc>
            </a:pPr>
            <a:r>
              <a:rPr lang="en-US">
                <a:solidFill>
                  <a:srgbClr val="000000"/>
                </a:solidFill>
                <a:latin typeface="Arial"/>
                <a:ea typeface="Arial"/>
              </a:rPr>
              <a:t>    </a:t>
            </a:r>
            <a:endParaRPr/>
          </a:p>
          <a:p>
            <a:pPr>
              <a:lnSpc>
                <a:spcPct val="100000"/>
              </a:lnSpc>
            </a:pPr>
            <a:endParaRPr/>
          </a:p>
          <a:p>
            <a:pPr>
              <a:lnSpc>
                <a:spcPct val="100000"/>
              </a:lnSpc>
            </a:pPr>
            <a:r>
              <a:rPr lang="en-US">
                <a:solidFill>
                  <a:srgbClr val="000000"/>
                </a:solidFill>
                <a:latin typeface="Arial"/>
                <a:ea typeface="Arial"/>
              </a:rPr>
              <a:t>    </a:t>
            </a:r>
            <a:endParaRPr/>
          </a:p>
          <a:p>
            <a:pPr>
              <a:lnSpc>
                <a:spcPct val="100000"/>
              </a:lnSpc>
            </a:pPr>
            <a:endParaRPr/>
          </a:p>
          <a:p>
            <a:pPr>
              <a:lnSpc>
                <a:spcPct val="100000"/>
              </a:lnSpc>
            </a:pPr>
            <a:endParaRPr/>
          </a:p>
        </p:txBody>
      </p:sp>
      <p:sp>
        <p:nvSpPr>
          <p:cNvPr id="386"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Three.co.uk</a:t>
            </a:r>
            <a:endParaRPr/>
          </a:p>
          <a:p>
            <a:pPr>
              <a:lnSpc>
                <a:spcPct val="100000"/>
              </a:lnSpc>
            </a:pPr>
            <a:r>
              <a:rPr lang="en-US" sz="1100">
                <a:latin typeface="Arial"/>
              </a:rPr>
              <a:t>China Unicom</a:t>
            </a:r>
            <a:endParaRPr/>
          </a:p>
          <a:p>
            <a:pPr>
              <a:lnSpc>
                <a:spcPct val="100000"/>
              </a:lnSpc>
            </a:pPr>
            <a:r>
              <a:rPr lang="en-US" sz="1100">
                <a:latin typeface="Arial"/>
              </a:rPr>
              <a:t>Deutsche Telekom</a:t>
            </a:r>
            <a:endParaRPr/>
          </a:p>
          <a:p>
            <a:pPr>
              <a:lnSpc>
                <a:spcPct val="100000"/>
              </a:lnSpc>
            </a:pPr>
            <a:r>
              <a:rPr lang="en-US" sz="1100">
                <a:latin typeface="Arial"/>
              </a:rPr>
              <a:t>Everything Everywhere</a:t>
            </a:r>
            <a:endParaRPr/>
          </a:p>
          <a:p>
            <a:pPr>
              <a:lnSpc>
                <a:spcPct val="100000"/>
              </a:lnSpc>
            </a:pPr>
            <a:endParaRPr/>
          </a:p>
          <a:p>
            <a:pPr>
              <a:lnSpc>
                <a:spcPct val="100000"/>
              </a:lnSpc>
            </a:pPr>
            <a:r>
              <a:rPr lang="en-US" sz="1100">
                <a:latin typeface="Arial"/>
              </a:rPr>
              <a:t>Korea Telecom</a:t>
            </a:r>
            <a:endParaRPr/>
          </a:p>
          <a:p>
            <a:pPr>
              <a:lnSpc>
                <a:spcPct val="100000"/>
              </a:lnSpc>
            </a:pPr>
            <a:r>
              <a:rPr lang="en-US" sz="1100">
                <a:latin typeface="Arial"/>
              </a:rPr>
              <a:t>LG Uplus</a:t>
            </a:r>
            <a:endParaRPr/>
          </a:p>
          <a:p>
            <a:pPr>
              <a:lnSpc>
                <a:spcPct val="100000"/>
              </a:lnSpc>
            </a:pPr>
            <a:r>
              <a:rPr lang="en-US" sz="1100">
                <a:latin typeface="Arial"/>
              </a:rPr>
              <a:t>Portugal Telecom</a:t>
            </a:r>
            <a:endParaRPr/>
          </a:p>
          <a:p>
            <a:pPr>
              <a:lnSpc>
                <a:spcPct val="100000"/>
              </a:lnSpc>
            </a:pPr>
            <a:r>
              <a:rPr lang="en-US" sz="1100">
                <a:latin typeface="Arial"/>
              </a:rPr>
              <a:t>MTN Group</a:t>
            </a:r>
            <a:endParaRPr/>
          </a:p>
          <a:p>
            <a:pPr>
              <a:lnSpc>
                <a:spcPct val="100000"/>
              </a:lnSpc>
            </a:pPr>
            <a:endParaRPr/>
          </a:p>
          <a:p>
            <a:pPr>
              <a:lnSpc>
                <a:spcPct val="100000"/>
              </a:lnSpc>
            </a:pPr>
            <a:r>
              <a:rPr lang="en-US" sz="1100">
                <a:latin typeface="Arial"/>
              </a:rPr>
              <a:t>Smartfren</a:t>
            </a:r>
            <a:endParaRPr/>
          </a:p>
          <a:p>
            <a:pPr>
              <a:lnSpc>
                <a:spcPct val="100000"/>
              </a:lnSpc>
            </a:pPr>
            <a:r>
              <a:rPr lang="en-US" sz="1100">
                <a:latin typeface="Arial"/>
              </a:rPr>
              <a:t>SK Telecom</a:t>
            </a:r>
            <a:endParaRPr/>
          </a:p>
          <a:p>
            <a:pPr>
              <a:lnSpc>
                <a:spcPct val="100000"/>
              </a:lnSpc>
            </a:pPr>
            <a:r>
              <a:rPr lang="en-US" sz="1100">
                <a:latin typeface="Arial"/>
              </a:rPr>
              <a:t>T Mobile</a:t>
            </a:r>
            <a:endParaRPr/>
          </a:p>
          <a:p>
            <a:pPr>
              <a:lnSpc>
                <a:spcPct val="100000"/>
              </a:lnSpc>
            </a:pPr>
            <a:r>
              <a:rPr lang="en-US" sz="1100">
                <a:latin typeface="Arial"/>
              </a:rPr>
              <a:t>Telecom Italia</a:t>
            </a:r>
            <a:endParaRPr/>
          </a:p>
          <a:p>
            <a:pPr>
              <a:lnSpc>
                <a:spcPct val="100000"/>
              </a:lnSpc>
            </a:pPr>
            <a:endParaRPr/>
          </a:p>
          <a:p>
            <a:pPr>
              <a:lnSpc>
                <a:spcPct val="100000"/>
              </a:lnSpc>
            </a:pPr>
            <a:r>
              <a:rPr lang="en-US" sz="1100">
                <a:latin typeface="Arial"/>
              </a:rPr>
              <a:t>Telstra</a:t>
            </a:r>
            <a:endParaRPr/>
          </a:p>
          <a:p>
            <a:pPr>
              <a:lnSpc>
                <a:spcPct val="100000"/>
              </a:lnSpc>
            </a:pPr>
            <a:r>
              <a:rPr lang="en-US" sz="1100">
                <a:latin typeface="Arial"/>
              </a:rPr>
              <a:t>Verizon Wireless</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CustomShape 1"/>
          <p:cNvSpPr/>
          <p:nvPr/>
        </p:nvSpPr>
        <p:spPr>
          <a:xfrm>
            <a:off x="1143000" y="685800"/>
            <a:ext cx="4571640" cy="3428640"/>
          </a:xfrm>
          <a:prstGeom prst="rect">
            <a:avLst/>
          </a:prstGeom>
          <a:noFill/>
          <a:ln w="9360">
            <a:solidFill>
              <a:srgbClr val="000000"/>
            </a:solidFill>
            <a:miter/>
          </a:ln>
        </p:spPr>
      </p:sp>
      <p:sp>
        <p:nvSpPr>
          <p:cNvPr id="388" name="CustomShape 2"/>
          <p:cNvSpPr/>
          <p:nvPr/>
        </p:nvSpPr>
        <p:spPr>
          <a:xfrm>
            <a:off x="685800" y="4343400"/>
            <a:ext cx="5486040" cy="4114440"/>
          </a:xfrm>
          <a:prstGeom prst="rect">
            <a:avLst/>
          </a:prstGeom>
          <a:noFill/>
          <a:ln>
            <a:noFill/>
          </a:ln>
        </p:spPr>
      </p:sp>
      <p:sp>
        <p:nvSpPr>
          <p:cNvPr id="389" name="PlaceHolder 3"/>
          <p:cNvSpPr>
            <a:spLocks noGrp="1"/>
          </p:cNvSpPr>
          <p:nvPr>
            <p:ph type="body"/>
          </p:nvPr>
        </p:nvSpPr>
        <p:spPr>
          <a:xfrm>
            <a:off x="755640" y="5078520"/>
            <a:ext cx="6046560" cy="4809600"/>
          </a:xfrm>
          <a:prstGeom prst="rect">
            <a:avLst/>
          </a:prstGeom>
        </p:spPr>
        <p:txBody>
          <a:bodyPr tIns="91440" bIns="91440" anchor="ct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1143000" y="685800"/>
            <a:ext cx="4571640" cy="3428640"/>
          </a:xfrm>
          <a:prstGeom prst="rect">
            <a:avLst/>
          </a:prstGeom>
          <a:noFill/>
          <a:ln w="9360">
            <a:solidFill>
              <a:srgbClr val="000000"/>
            </a:solidFill>
            <a:miter/>
          </a:ln>
        </p:spPr>
      </p:sp>
      <p:sp>
        <p:nvSpPr>
          <p:cNvPr id="307" name="CustomShape 2"/>
          <p:cNvSpPr/>
          <p:nvPr/>
        </p:nvSpPr>
        <p:spPr>
          <a:xfrm>
            <a:off x="685800" y="4343400"/>
            <a:ext cx="5486040" cy="4114440"/>
          </a:xfrm>
          <a:prstGeom prst="rect">
            <a:avLst/>
          </a:prstGeom>
          <a:noFill/>
          <a:ln>
            <a:noFill/>
          </a:ln>
        </p:spPr>
        <p:txBody>
          <a:bodyPr tIns="91440" bIns="91440"/>
          <a:p>
            <a:pPr>
              <a:lnSpc>
                <a:spcPct val="100000"/>
              </a:lnSpc>
            </a:pPr>
            <a:r>
              <a:rPr lang="en-US" sz="1600">
                <a:solidFill>
                  <a:srgbClr val="000000"/>
                </a:solidFill>
                <a:latin typeface="Ubuntu"/>
                <a:ea typeface="Ubuntu"/>
              </a:rPr>
              <a:t>The thinking behind Ubuntu for phones considers three important design themes and when you build your apps</a:t>
            </a:r>
            <a:endParaRPr/>
          </a:p>
          <a:p>
            <a:pPr>
              <a:lnSpc>
                <a:spcPct val="100000"/>
              </a:lnSpc>
            </a:pPr>
            <a:endParaRPr/>
          </a:p>
          <a:p>
            <a:pPr>
              <a:lnSpc>
                <a:spcPct val="100000"/>
              </a:lnSpc>
            </a:pPr>
            <a:r>
              <a:rPr b="1" lang="en-US" sz="1600">
                <a:solidFill>
                  <a:srgbClr val="000000"/>
                </a:solidFill>
                <a:latin typeface="Ubuntu"/>
                <a:ea typeface="Ubuntu"/>
              </a:rPr>
              <a:t>Focus on the content</a:t>
            </a:r>
            <a:endParaRPr/>
          </a:p>
          <a:p>
            <a:pPr>
              <a:lnSpc>
                <a:spcPct val="100000"/>
              </a:lnSpc>
            </a:pPr>
            <a:r>
              <a:rPr lang="en-US" sz="1600">
                <a:solidFill>
                  <a:srgbClr val="000000"/>
                </a:solidFill>
                <a:latin typeface="Ubuntu"/>
                <a:ea typeface="Ubuntu"/>
              </a:rPr>
              <a:t>Ubuntu’s gestural interface gives the content or task at hand undivided attention. Everything else is peripheral yet readily available around the edges of the screen.</a:t>
            </a:r>
            <a:endParaRPr/>
          </a:p>
          <a:p>
            <a:pPr>
              <a:lnSpc>
                <a:spcPct val="100000"/>
              </a:lnSpc>
            </a:pPr>
            <a:endParaRPr/>
          </a:p>
          <a:p>
            <a:pPr>
              <a:lnSpc>
                <a:spcPct val="100000"/>
              </a:lnSpc>
            </a:pPr>
            <a:r>
              <a:rPr b="1" lang="en-US" sz="1600">
                <a:solidFill>
                  <a:srgbClr val="000000"/>
                </a:solidFill>
                <a:latin typeface="Ubuntu"/>
                <a:ea typeface="Ubuntu"/>
              </a:rPr>
              <a:t>Fast and natural interactions</a:t>
            </a:r>
            <a:endParaRPr/>
          </a:p>
          <a:p>
            <a:pPr>
              <a:lnSpc>
                <a:spcPct val="100000"/>
              </a:lnSpc>
            </a:pPr>
            <a:r>
              <a:rPr lang="en-US" sz="1600">
                <a:solidFill>
                  <a:srgbClr val="000000"/>
                </a:solidFill>
                <a:latin typeface="Ubuntu"/>
                <a:ea typeface="Ubuntu"/>
              </a:rPr>
              <a:t>Ubuntu’s interactions are based on gestures and the edges of the screen. They give a very natural feel to touch screen interactions and require minimal effort from the user.</a:t>
            </a:r>
            <a:endParaRPr/>
          </a:p>
          <a:p>
            <a:pPr>
              <a:lnSpc>
                <a:spcPct val="100000"/>
              </a:lnSpc>
            </a:pPr>
            <a:endParaRPr/>
          </a:p>
          <a:p>
            <a:pPr>
              <a:lnSpc>
                <a:spcPct val="100000"/>
              </a:lnSpc>
            </a:pPr>
            <a:r>
              <a:rPr b="1" lang="en-US" sz="1600">
                <a:solidFill>
                  <a:srgbClr val="000000"/>
                </a:solidFill>
                <a:latin typeface="Ubuntu"/>
                <a:ea typeface="Ubuntu"/>
              </a:rPr>
              <a:t>Sophisticated style</a:t>
            </a:r>
            <a:endParaRPr/>
          </a:p>
          <a:p>
            <a:pPr>
              <a:lnSpc>
                <a:spcPct val="100000"/>
              </a:lnSpc>
            </a:pPr>
            <a:r>
              <a:rPr lang="en-US" sz="1600">
                <a:solidFill>
                  <a:srgbClr val="000000"/>
                </a:solidFill>
                <a:latin typeface="Ubuntu"/>
                <a:ea typeface="Ubuntu"/>
              </a:rPr>
              <a:t>Smooth, well performing transitions and purposeful animations help the user to understand where they are going and what is happening.</a:t>
            </a:r>
            <a:endParaRPr/>
          </a:p>
        </p:txBody>
      </p:sp>
      <p:sp>
        <p:nvSpPr>
          <p:cNvPr id="308"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The thinking behind Ubuntu for phones considers three important design themes and when you build your apps</a:t>
            </a:r>
            <a:endParaRPr/>
          </a:p>
          <a:p>
            <a:pPr>
              <a:lnSpc>
                <a:spcPct val="100000"/>
              </a:lnSpc>
            </a:pPr>
            <a:endParaRPr/>
          </a:p>
          <a:p>
            <a:pPr>
              <a:lnSpc>
                <a:spcPct val="100000"/>
              </a:lnSpc>
            </a:pPr>
            <a:r>
              <a:rPr b="1" lang="en-US" sz="1100">
                <a:latin typeface="Arial"/>
              </a:rPr>
              <a:t>Focus on the content</a:t>
            </a:r>
            <a:endParaRPr/>
          </a:p>
          <a:p>
            <a:pPr>
              <a:lnSpc>
                <a:spcPct val="100000"/>
              </a:lnSpc>
            </a:pPr>
            <a:r>
              <a:rPr lang="en-US" sz="1100">
                <a:latin typeface="Arial"/>
              </a:rPr>
              <a:t>Ubuntu’s gestural interface gives the content or task at hand undivided attention. Everything else is peripheral yet readily available around the edges of the screen.</a:t>
            </a:r>
            <a:endParaRPr/>
          </a:p>
          <a:p>
            <a:pPr>
              <a:lnSpc>
                <a:spcPct val="100000"/>
              </a:lnSpc>
            </a:pPr>
            <a:endParaRPr/>
          </a:p>
          <a:p>
            <a:pPr>
              <a:lnSpc>
                <a:spcPct val="100000"/>
              </a:lnSpc>
            </a:pPr>
            <a:r>
              <a:rPr b="1" lang="en-US" sz="1100">
                <a:latin typeface="Arial"/>
              </a:rPr>
              <a:t>Fast and natural interactions</a:t>
            </a:r>
            <a:endParaRPr/>
          </a:p>
          <a:p>
            <a:pPr>
              <a:lnSpc>
                <a:spcPct val="100000"/>
              </a:lnSpc>
            </a:pPr>
            <a:r>
              <a:rPr lang="en-US" sz="1100">
                <a:latin typeface="Arial"/>
              </a:rPr>
              <a:t>Ubuntu’s interactions are based on gestures and the edges of the screen. They give a very natural feel to touch screen interactions and require minimal effort from the user.</a:t>
            </a:r>
            <a:endParaRPr/>
          </a:p>
          <a:p>
            <a:pPr>
              <a:lnSpc>
                <a:spcPct val="100000"/>
              </a:lnSpc>
            </a:pPr>
            <a:endParaRPr/>
          </a:p>
          <a:p>
            <a:pPr>
              <a:lnSpc>
                <a:spcPct val="100000"/>
              </a:lnSpc>
            </a:pPr>
            <a:r>
              <a:rPr b="1" lang="en-US" sz="1100">
                <a:latin typeface="Arial"/>
              </a:rPr>
              <a:t>Sophisticated style</a:t>
            </a:r>
            <a:endParaRPr/>
          </a:p>
          <a:p>
            <a:pPr>
              <a:lnSpc>
                <a:spcPct val="100000"/>
              </a:lnSpc>
            </a:pPr>
            <a:r>
              <a:rPr lang="en-US" sz="1100">
                <a:latin typeface="Arial"/>
              </a:rPr>
              <a:t>Smooth, well performing transitions and purposeful animations help the user to understand where they are going and what is happening.</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1143000" y="685800"/>
            <a:ext cx="4571640" cy="3428640"/>
          </a:xfrm>
          <a:prstGeom prst="rect">
            <a:avLst/>
          </a:prstGeom>
          <a:noFill/>
          <a:ln w="9360">
            <a:solidFill>
              <a:srgbClr val="000000"/>
            </a:solidFill>
            <a:miter/>
          </a:ln>
        </p:spPr>
      </p:sp>
      <p:sp>
        <p:nvSpPr>
          <p:cNvPr id="310" name="CustomShape 2"/>
          <p:cNvSpPr/>
          <p:nvPr/>
        </p:nvSpPr>
        <p:spPr>
          <a:xfrm>
            <a:off x="685800" y="4343400"/>
            <a:ext cx="5486040" cy="4114440"/>
          </a:xfrm>
          <a:prstGeom prst="rect">
            <a:avLst/>
          </a:prstGeom>
          <a:noFill/>
          <a:ln>
            <a:noFill/>
          </a:ln>
        </p:spPr>
        <p:txBody>
          <a:bodyPr tIns="91440" bIns="91440"/>
          <a:p>
            <a:pPr algn="just">
              <a:lnSpc>
                <a:spcPct val="100000"/>
              </a:lnSpc>
            </a:pPr>
            <a:r>
              <a:rPr b="1" lang="en-US">
                <a:solidFill>
                  <a:srgbClr val="000000"/>
                </a:solidFill>
                <a:latin typeface="Ubuntu"/>
                <a:ea typeface="Ubuntu"/>
              </a:rPr>
              <a:t>Room for content</a:t>
            </a:r>
            <a:r>
              <a:rPr lang="en-US">
                <a:solidFill>
                  <a:srgbClr val="000000"/>
                </a:solidFill>
                <a:latin typeface="Ubuntu"/>
                <a:ea typeface="Ubuntu"/>
              </a:rPr>
              <a:t>: no chrome, just content.</a:t>
            </a:r>
            <a:endParaRPr/>
          </a:p>
          <a:p>
            <a:pPr>
              <a:lnSpc>
                <a:spcPct val="100000"/>
              </a:lnSpc>
            </a:pPr>
            <a:endParaRPr/>
          </a:p>
          <a:p>
            <a:pPr>
              <a:lnSpc>
                <a:spcPct val="100000"/>
              </a:lnSpc>
            </a:pPr>
            <a:r>
              <a:rPr lang="en-US">
                <a:solidFill>
                  <a:srgbClr val="000000"/>
                </a:solidFill>
                <a:latin typeface="Ubuntu"/>
                <a:ea typeface="Ubuntu"/>
              </a:rPr>
              <a:t>The </a:t>
            </a:r>
            <a:r>
              <a:rPr b="1" lang="en-US">
                <a:solidFill>
                  <a:srgbClr val="000000"/>
                </a:solidFill>
                <a:latin typeface="Ubuntu"/>
                <a:ea typeface="Ubuntu"/>
              </a:rPr>
              <a:t>swipe and edge navigation</a:t>
            </a:r>
            <a:r>
              <a:rPr lang="en-US">
                <a:solidFill>
                  <a:srgbClr val="000000"/>
                </a:solidFill>
                <a:latin typeface="Ubuntu"/>
                <a:ea typeface="Ubuntu"/>
              </a:rPr>
              <a:t> is obvious and users are familiar with it in no time.</a:t>
            </a:r>
            <a:endParaRPr/>
          </a:p>
          <a:p>
            <a:pPr>
              <a:lnSpc>
                <a:spcPct val="100000"/>
              </a:lnSpc>
            </a:pPr>
            <a:endParaRPr/>
          </a:p>
          <a:p>
            <a:pPr algn="just">
              <a:lnSpc>
                <a:spcPct val="100000"/>
              </a:lnSpc>
            </a:pPr>
            <a:r>
              <a:rPr lang="en-US">
                <a:solidFill>
                  <a:srgbClr val="000000"/>
                </a:solidFill>
                <a:latin typeface="Ubuntu"/>
                <a:ea typeface="Ubuntu"/>
              </a:rPr>
              <a:t>The </a:t>
            </a:r>
            <a:r>
              <a:rPr b="1" lang="en-US">
                <a:solidFill>
                  <a:srgbClr val="000000"/>
                </a:solidFill>
                <a:latin typeface="Ubuntu"/>
                <a:ea typeface="Ubuntu"/>
              </a:rPr>
              <a:t>smart search</a:t>
            </a:r>
            <a:r>
              <a:rPr lang="en-US">
                <a:solidFill>
                  <a:srgbClr val="000000"/>
                </a:solidFill>
                <a:latin typeface="Ubuntu"/>
                <a:ea typeface="Ubuntu"/>
              </a:rPr>
              <a:t> is always available, powered by scopes and it's continuously improving.</a:t>
            </a:r>
            <a:endParaRPr/>
          </a:p>
        </p:txBody>
      </p:sp>
      <p:sp>
        <p:nvSpPr>
          <p:cNvPr id="311"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Room for content</a:t>
            </a:r>
            <a:r>
              <a:rPr lang="en-US" sz="1100">
                <a:latin typeface="Arial"/>
              </a:rPr>
              <a:t>: no chrome, just content.</a:t>
            </a:r>
            <a:endParaRPr/>
          </a:p>
          <a:p>
            <a:pPr>
              <a:lnSpc>
                <a:spcPct val="100000"/>
              </a:lnSpc>
            </a:pPr>
            <a:endParaRPr/>
          </a:p>
          <a:p>
            <a:pPr>
              <a:lnSpc>
                <a:spcPct val="100000"/>
              </a:lnSpc>
            </a:pPr>
            <a:r>
              <a:rPr lang="en-US" sz="1100">
                <a:latin typeface="Arial"/>
              </a:rPr>
              <a:t>The </a:t>
            </a:r>
            <a:r>
              <a:rPr b="1" lang="en-US" sz="1100">
                <a:latin typeface="Arial"/>
              </a:rPr>
              <a:t>swipe and edge navigation</a:t>
            </a:r>
            <a:r>
              <a:rPr lang="en-US" sz="1100">
                <a:latin typeface="Arial"/>
              </a:rPr>
              <a:t> is obvious and users are familiar with it in no time.</a:t>
            </a:r>
            <a:endParaRPr/>
          </a:p>
          <a:p>
            <a:pPr>
              <a:lnSpc>
                <a:spcPct val="100000"/>
              </a:lnSpc>
            </a:pPr>
            <a:endParaRPr/>
          </a:p>
          <a:p>
            <a:pPr>
              <a:lnSpc>
                <a:spcPct val="100000"/>
              </a:lnSpc>
            </a:pPr>
            <a:r>
              <a:rPr lang="en-US" sz="1100">
                <a:latin typeface="Arial"/>
              </a:rPr>
              <a:t>The </a:t>
            </a:r>
            <a:r>
              <a:rPr b="1" lang="en-US" sz="1100">
                <a:latin typeface="Arial"/>
              </a:rPr>
              <a:t>smart search</a:t>
            </a:r>
            <a:r>
              <a:rPr lang="en-US" sz="1100">
                <a:latin typeface="Arial"/>
              </a:rPr>
              <a:t> is always available, powered by scopes and it's continuously improving.</a:t>
            </a:r>
            <a:endParaRPr/>
          </a:p>
          <a:p>
            <a:pPr>
              <a:lnSpc>
                <a:spcPct val="100000"/>
              </a:lnSpc>
            </a:pP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1143000" y="685800"/>
            <a:ext cx="4571640" cy="3428640"/>
          </a:xfrm>
          <a:prstGeom prst="rect">
            <a:avLst/>
          </a:prstGeom>
          <a:noFill/>
          <a:ln w="9360">
            <a:solidFill>
              <a:srgbClr val="000000"/>
            </a:solidFill>
            <a:miter/>
          </a:ln>
        </p:spPr>
      </p:sp>
      <p:sp>
        <p:nvSpPr>
          <p:cNvPr id="313" name="CustomShape 2"/>
          <p:cNvSpPr/>
          <p:nvPr/>
        </p:nvSpPr>
        <p:spPr>
          <a:xfrm>
            <a:off x="685800" y="4343400"/>
            <a:ext cx="5486040" cy="4114440"/>
          </a:xfrm>
          <a:prstGeom prst="rect">
            <a:avLst/>
          </a:prstGeom>
          <a:noFill/>
          <a:ln>
            <a:noFill/>
          </a:ln>
        </p:spPr>
        <p:txBody>
          <a:bodyPr tIns="91440" bIns="91440"/>
          <a:p>
            <a:pPr>
              <a:lnSpc>
                <a:spcPct val="100000"/>
              </a:lnSpc>
            </a:pPr>
            <a:r>
              <a:rPr b="1" lang="en-US" sz="1600">
                <a:solidFill>
                  <a:srgbClr val="000000"/>
                </a:solidFill>
                <a:latin typeface="Ubuntu"/>
                <a:ea typeface="Ubuntu"/>
              </a:rPr>
              <a:t>Indicators and Menu bar</a:t>
            </a:r>
            <a:r>
              <a:rPr lang="en-US" sz="1600">
                <a:solidFill>
                  <a:srgbClr val="000000"/>
                </a:solidFill>
                <a:latin typeface="Ubuntu"/>
                <a:ea typeface="Ubuntu"/>
              </a:rPr>
              <a:t> - The menu bar holds the system status icons – time and date, volume, network, messaging and battery. These setting indicators can be accessed directly from the top edge.</a:t>
            </a:r>
            <a:endParaRPr/>
          </a:p>
          <a:p>
            <a:pPr>
              <a:lnSpc>
                <a:spcPct val="100000"/>
              </a:lnSpc>
            </a:pPr>
            <a:r>
              <a:rPr b="1" lang="en-US" sz="1600">
                <a:solidFill>
                  <a:srgbClr val="000000"/>
                </a:solidFill>
                <a:latin typeface="Ubuntu"/>
                <a:ea typeface="Ubuntu"/>
              </a:rPr>
              <a:t>Return to previous app</a:t>
            </a:r>
            <a:r>
              <a:rPr lang="en-US" sz="1600">
                <a:solidFill>
                  <a:srgbClr val="000000"/>
                </a:solidFill>
                <a:latin typeface="Ubuntu"/>
                <a:ea typeface="Ubuntu"/>
              </a:rPr>
              <a:t> - A swipe from the right edge of the phone takes you back to the last app you were using. Another swipe takes you back to the application you used before that.</a:t>
            </a:r>
            <a:endParaRPr/>
          </a:p>
          <a:p>
            <a:pPr>
              <a:lnSpc>
                <a:spcPct val="100000"/>
              </a:lnSpc>
            </a:pPr>
            <a:r>
              <a:rPr b="1" lang="en-US" sz="1600">
                <a:solidFill>
                  <a:srgbClr val="000000"/>
                </a:solidFill>
                <a:latin typeface="Ubuntu"/>
                <a:ea typeface="Ubuntu"/>
              </a:rPr>
              <a:t>Controls</a:t>
            </a:r>
            <a:r>
              <a:rPr lang="en-US" sz="1600">
                <a:solidFill>
                  <a:srgbClr val="000000"/>
                </a:solidFill>
                <a:latin typeface="Ubuntu"/>
                <a:ea typeface="Ubuntu"/>
              </a:rPr>
              <a:t> - Swiping up from the bottom edge of the phone reveals app controls. You can hide or reveal them instantly, which means they don’t take up room on the screen.</a:t>
            </a:r>
            <a:endParaRPr/>
          </a:p>
          <a:p>
            <a:pPr>
              <a:lnSpc>
                <a:spcPct val="100000"/>
              </a:lnSpc>
            </a:pPr>
            <a:r>
              <a:rPr b="1" lang="en-US" sz="1600">
                <a:solidFill>
                  <a:srgbClr val="000000"/>
                </a:solidFill>
                <a:latin typeface="Ubuntu"/>
                <a:ea typeface="Ubuntu"/>
              </a:rPr>
              <a:t>Launcher and Dash app lens</a:t>
            </a:r>
            <a:r>
              <a:rPr lang="en-US" sz="1600">
                <a:solidFill>
                  <a:srgbClr val="000000"/>
                </a:solidFill>
                <a:latin typeface="Ubuntu"/>
                <a:ea typeface="Ubuntu"/>
              </a:rPr>
              <a:t> - A short swipe from the left edge of the screen reveals your favourite apps. A full left-to-right swipe reveals a screen showing all your running apps.</a:t>
            </a:r>
            <a:endParaRPr/>
          </a:p>
        </p:txBody>
      </p:sp>
      <p:sp>
        <p:nvSpPr>
          <p:cNvPr id="314"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Indicators and Menu bar</a:t>
            </a:r>
            <a:r>
              <a:rPr lang="en-US" sz="1100">
                <a:latin typeface="Arial"/>
              </a:rPr>
              <a:t> - The menu bar holds the system status icons – time and date, volume, network, messaging and battery. These setting indicators can be accessed directly from the top edge.</a:t>
            </a:r>
            <a:endParaRPr/>
          </a:p>
          <a:p>
            <a:pPr>
              <a:lnSpc>
                <a:spcPct val="100000"/>
              </a:lnSpc>
            </a:pPr>
            <a:endParaRPr/>
          </a:p>
          <a:p>
            <a:pPr>
              <a:lnSpc>
                <a:spcPct val="100000"/>
              </a:lnSpc>
            </a:pPr>
            <a:r>
              <a:rPr b="1" lang="en-US" sz="1100">
                <a:latin typeface="Arial"/>
              </a:rPr>
              <a:t>Return to previous app</a:t>
            </a:r>
            <a:r>
              <a:rPr lang="en-US" sz="1100">
                <a:latin typeface="Arial"/>
              </a:rPr>
              <a:t> - A swipe from the right edge of the phone takes you back to the last app you were using. Another swipe takes you back to the application you used before that.</a:t>
            </a:r>
            <a:endParaRPr/>
          </a:p>
          <a:p>
            <a:pPr>
              <a:lnSpc>
                <a:spcPct val="100000"/>
              </a:lnSpc>
            </a:pPr>
            <a:endParaRPr/>
          </a:p>
          <a:p>
            <a:pPr>
              <a:lnSpc>
                <a:spcPct val="100000"/>
              </a:lnSpc>
            </a:pPr>
            <a:r>
              <a:rPr b="1" lang="en-US" sz="1100">
                <a:latin typeface="Arial"/>
              </a:rPr>
              <a:t>Controls</a:t>
            </a:r>
            <a:r>
              <a:rPr lang="en-US" sz="1100">
                <a:latin typeface="Arial"/>
              </a:rPr>
              <a:t> - Swiping up from the bottom edge of the phone reveals app controls. You can hide or reveal them instantly, which means they don’t take up room on the screen.</a:t>
            </a:r>
            <a:endParaRPr/>
          </a:p>
          <a:p>
            <a:pPr>
              <a:lnSpc>
                <a:spcPct val="100000"/>
              </a:lnSpc>
            </a:pPr>
            <a:endParaRPr/>
          </a:p>
          <a:p>
            <a:pPr>
              <a:lnSpc>
                <a:spcPct val="100000"/>
              </a:lnSpc>
            </a:pPr>
            <a:r>
              <a:rPr b="1" lang="en-US" sz="1100">
                <a:latin typeface="Arial"/>
              </a:rPr>
              <a:t>Launcher and Dash app lens</a:t>
            </a:r>
            <a:r>
              <a:rPr lang="en-US" sz="1100">
                <a:latin typeface="Arial"/>
              </a:rPr>
              <a:t> - A short swipe from the left edge of the screen reveals your favourite apps. A full left-to-right swipe reveals a screen showing all your running apps.</a:t>
            </a:r>
            <a:endParaRPr/>
          </a:p>
          <a:p>
            <a:pPr>
              <a:lnSpc>
                <a:spcPct val="10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CustomShape 1"/>
          <p:cNvSpPr/>
          <p:nvPr/>
        </p:nvSpPr>
        <p:spPr>
          <a:xfrm>
            <a:off x="1143000" y="685800"/>
            <a:ext cx="4571640" cy="3428640"/>
          </a:xfrm>
          <a:prstGeom prst="rect">
            <a:avLst/>
          </a:prstGeom>
          <a:noFill/>
          <a:ln w="9360">
            <a:solidFill>
              <a:srgbClr val="000000"/>
            </a:solidFill>
            <a:miter/>
          </a:ln>
        </p:spPr>
      </p:sp>
      <p:sp>
        <p:nvSpPr>
          <p:cNvPr id="316" name="CustomShape 2"/>
          <p:cNvSpPr/>
          <p:nvPr/>
        </p:nvSpPr>
        <p:spPr>
          <a:xfrm>
            <a:off x="685800" y="4343400"/>
            <a:ext cx="5486040" cy="4114440"/>
          </a:xfrm>
          <a:prstGeom prst="rect">
            <a:avLst/>
          </a:prstGeom>
          <a:noFill/>
          <a:ln>
            <a:noFill/>
          </a:ln>
        </p:spPr>
        <p:txBody>
          <a:bodyPr tIns="91440" bIns="91440"/>
          <a:p>
            <a:pPr>
              <a:lnSpc>
                <a:spcPct val="100000"/>
              </a:lnSpc>
            </a:pPr>
            <a:r>
              <a:rPr b="1" lang="en-US">
                <a:solidFill>
                  <a:srgbClr val="000000"/>
                </a:solidFill>
                <a:latin typeface="Ubuntu"/>
                <a:ea typeface="Ubuntu"/>
              </a:rPr>
              <a:t>Unity is the Ubuntu shell</a:t>
            </a:r>
            <a:r>
              <a:rPr lang="en-US">
                <a:solidFill>
                  <a:srgbClr val="000000"/>
                </a:solidFill>
                <a:latin typeface="Ubuntu"/>
                <a:ea typeface="Ubuntu"/>
              </a:rPr>
              <a:t>: Unity provides a consistent interface across a variety of form factors. On a new device, users will instantly feel familiar.</a:t>
            </a:r>
            <a:endParaRPr/>
          </a:p>
          <a:p>
            <a:pPr>
              <a:lnSpc>
                <a:spcPct val="100000"/>
              </a:lnSpc>
            </a:pPr>
            <a:endParaRPr/>
          </a:p>
          <a:p>
            <a:pPr>
              <a:lnSpc>
                <a:spcPct val="100000"/>
              </a:lnSpc>
            </a:pPr>
            <a:r>
              <a:rPr b="1" lang="en-US">
                <a:solidFill>
                  <a:srgbClr val="000000"/>
                </a:solidFill>
                <a:latin typeface="Ubuntu"/>
                <a:ea typeface="Ubuntu"/>
              </a:rPr>
              <a:t>Unity integration</a:t>
            </a:r>
            <a:r>
              <a:rPr lang="en-US">
                <a:solidFill>
                  <a:srgbClr val="000000"/>
                </a:solidFill>
                <a:latin typeface="Ubuntu"/>
                <a:ea typeface="Ubuntu"/>
              </a:rPr>
              <a:t>: As an app developer, you can hook up your application with Unity easily and make your app well-integrated into the general exerience.</a:t>
            </a:r>
            <a:endParaRPr/>
          </a:p>
        </p:txBody>
      </p:sp>
      <p:sp>
        <p:nvSpPr>
          <p:cNvPr id="317"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Unity is the Ubuntu shell</a:t>
            </a:r>
            <a:r>
              <a:rPr lang="en-US" sz="1100">
                <a:latin typeface="Arial"/>
              </a:rPr>
              <a:t>: Unity provides a consistent interface across a variety of form factors. On a new device, users will instantly feel familiar.</a:t>
            </a:r>
            <a:endParaRPr/>
          </a:p>
          <a:p>
            <a:pPr>
              <a:lnSpc>
                <a:spcPct val="100000"/>
              </a:lnSpc>
            </a:pPr>
            <a:endParaRPr/>
          </a:p>
          <a:p>
            <a:pPr>
              <a:lnSpc>
                <a:spcPct val="100000"/>
              </a:lnSpc>
            </a:pPr>
            <a:r>
              <a:rPr b="1" lang="en-US" sz="1100">
                <a:latin typeface="Arial"/>
              </a:rPr>
              <a:t>Unity integration</a:t>
            </a:r>
            <a:r>
              <a:rPr lang="en-US" sz="1100">
                <a:latin typeface="Arial"/>
              </a:rPr>
              <a:t>: As an app developer, you can hook up your application with Unity easily and make your app well-integrated into the general exerience.</a:t>
            </a:r>
            <a:endParaRPr/>
          </a:p>
          <a:p>
            <a:pPr>
              <a:lnSpc>
                <a:spcPct val="100000"/>
              </a:lnSpc>
            </a:pP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1143000" y="685800"/>
            <a:ext cx="4571640" cy="3428640"/>
          </a:xfrm>
          <a:prstGeom prst="rect">
            <a:avLst/>
          </a:prstGeom>
          <a:noFill/>
          <a:ln w="9360">
            <a:solidFill>
              <a:srgbClr val="000000"/>
            </a:solidFill>
            <a:miter/>
          </a:ln>
        </p:spPr>
      </p:sp>
      <p:sp>
        <p:nvSpPr>
          <p:cNvPr id="319" name="CustomShape 2"/>
          <p:cNvSpPr/>
          <p:nvPr/>
        </p:nvSpPr>
        <p:spPr>
          <a:xfrm>
            <a:off x="685800" y="4343400"/>
            <a:ext cx="5486040" cy="4114440"/>
          </a:xfrm>
          <a:prstGeom prst="rect">
            <a:avLst/>
          </a:prstGeom>
          <a:noFill/>
          <a:ln>
            <a:noFill/>
          </a:ln>
        </p:spPr>
      </p:sp>
      <p:sp>
        <p:nvSpPr>
          <p:cNvPr id="320"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b="1" lang="en-US" sz="1100">
                <a:latin typeface="Arial"/>
              </a:rPr>
              <a:t>The launcher</a:t>
            </a:r>
            <a:r>
              <a:rPr lang="en-US" sz="1100">
                <a:latin typeface="Arial"/>
              </a:rPr>
              <a:t> is intuitive and provides fast access to apps and can be adapted easily by the user.</a:t>
            </a:r>
            <a:endParaRPr/>
          </a:p>
          <a:p>
            <a:pPr>
              <a:lnSpc>
                <a:spcPct val="100000"/>
              </a:lnSpc>
            </a:pPr>
            <a:endParaRPr/>
          </a:p>
          <a:p>
            <a:pPr>
              <a:lnSpc>
                <a:spcPct val="100000"/>
              </a:lnSpc>
            </a:pPr>
            <a:r>
              <a:rPr b="1" lang="en-US" sz="1100">
                <a:latin typeface="Arial"/>
              </a:rPr>
              <a:t>Integration</a:t>
            </a:r>
            <a:r>
              <a:rPr lang="en-US" sz="1100">
                <a:latin typeface="Arial"/>
              </a:rPr>
              <a:t>: Relevant status information (progress of an operation, message count, urgency of a request by the app) is visible in one glance at the launcher.</a:t>
            </a:r>
            <a:endParaRPr/>
          </a:p>
          <a:p>
            <a:pPr>
              <a:lnSpc>
                <a:spcPct val="100000"/>
              </a:lnSpc>
            </a:pP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CustomShape 1"/>
          <p:cNvSpPr/>
          <p:nvPr/>
        </p:nvSpPr>
        <p:spPr>
          <a:xfrm>
            <a:off x="1143000" y="685800"/>
            <a:ext cx="4571640" cy="3428640"/>
          </a:xfrm>
          <a:prstGeom prst="rect">
            <a:avLst/>
          </a:prstGeom>
          <a:noFill/>
          <a:ln w="9360">
            <a:solidFill>
              <a:srgbClr val="000000"/>
            </a:solidFill>
            <a:miter/>
          </a:ln>
        </p:spPr>
      </p:sp>
      <p:sp>
        <p:nvSpPr>
          <p:cNvPr id="322" name="CustomShape 2"/>
          <p:cNvSpPr/>
          <p:nvPr/>
        </p:nvSpPr>
        <p:spPr>
          <a:xfrm>
            <a:off x="685800" y="4343400"/>
            <a:ext cx="5486040" cy="4114440"/>
          </a:xfrm>
          <a:prstGeom prst="rect">
            <a:avLst/>
          </a:prstGeom>
          <a:noFill/>
          <a:ln>
            <a:noFill/>
          </a:ln>
        </p:spPr>
        <p:txBody>
          <a:bodyPr tIns="91440" bIns="91440"/>
          <a:p>
            <a:pPr>
              <a:lnSpc>
                <a:spcPct val="100000"/>
              </a:lnSpc>
            </a:pPr>
            <a:r>
              <a:rPr lang="en-US">
                <a:solidFill>
                  <a:srgbClr val="000000"/>
                </a:solidFill>
                <a:latin typeface="Ubuntu"/>
                <a:ea typeface="Ubuntu"/>
              </a:rPr>
              <a:t>Indicators are always and easily accessible at the top of the screen.</a:t>
            </a:r>
            <a:endParaRPr/>
          </a:p>
          <a:p>
            <a:pPr>
              <a:lnSpc>
                <a:spcPct val="100000"/>
              </a:lnSpc>
            </a:pPr>
            <a:endParaRPr/>
          </a:p>
          <a:p>
            <a:pPr>
              <a:lnSpc>
                <a:spcPct val="100000"/>
              </a:lnSpc>
            </a:pPr>
            <a:r>
              <a:rPr lang="en-US">
                <a:solidFill>
                  <a:srgbClr val="000000"/>
                </a:solidFill>
                <a:latin typeface="Ubuntu"/>
                <a:ea typeface="Ubuntu"/>
              </a:rPr>
              <a:t>The collection of indicators includes: messages, battery, network, bluetooth, date/time, location, sound.</a:t>
            </a:r>
            <a:endParaRPr/>
          </a:p>
          <a:p>
            <a:pPr>
              <a:lnSpc>
                <a:spcPct val="100000"/>
              </a:lnSpc>
            </a:pPr>
            <a:endParaRPr/>
          </a:p>
          <a:p>
            <a:pPr>
              <a:lnSpc>
                <a:spcPct val="100000"/>
              </a:lnSpc>
            </a:pPr>
            <a:r>
              <a:rPr lang="en-US">
                <a:solidFill>
                  <a:srgbClr val="000000"/>
                </a:solidFill>
                <a:latin typeface="Ubuntu"/>
                <a:ea typeface="Ubuntu"/>
              </a:rPr>
              <a:t>Apps can issue notifications and show messages in the message indicator, which are immediately actionable.</a:t>
            </a:r>
            <a:endParaRPr/>
          </a:p>
        </p:txBody>
      </p:sp>
      <p:sp>
        <p:nvSpPr>
          <p:cNvPr id="323" name="PlaceHolder 3"/>
          <p:cNvSpPr>
            <a:spLocks noGrp="1"/>
          </p:cNvSpPr>
          <p:nvPr>
            <p:ph type="body"/>
          </p:nvPr>
        </p:nvSpPr>
        <p:spPr>
          <a:xfrm>
            <a:off x="755640" y="5078520"/>
            <a:ext cx="6046560" cy="4809600"/>
          </a:xfrm>
          <a:prstGeom prst="rect">
            <a:avLst/>
          </a:prstGeom>
        </p:spPr>
        <p:txBody>
          <a:bodyPr tIns="91440" bIns="91440" anchor="ctr"/>
          <a:p>
            <a:pPr>
              <a:lnSpc>
                <a:spcPct val="100000"/>
              </a:lnSpc>
            </a:pPr>
            <a:r>
              <a:rPr lang="en-US" sz="1100">
                <a:latin typeface="Arial"/>
              </a:rPr>
              <a:t>Indicators are always and easily accessible at the top of the screen.</a:t>
            </a:r>
            <a:endParaRPr/>
          </a:p>
          <a:p>
            <a:pPr>
              <a:lnSpc>
                <a:spcPct val="100000"/>
              </a:lnSpc>
            </a:pPr>
            <a:endParaRPr/>
          </a:p>
          <a:p>
            <a:pPr>
              <a:lnSpc>
                <a:spcPct val="100000"/>
              </a:lnSpc>
            </a:pPr>
            <a:r>
              <a:rPr lang="en-US" sz="1100">
                <a:latin typeface="Arial"/>
              </a:rPr>
              <a:t>The collection of indicators includes: messages, battery, network, bluetooth, date/time, location, sound.</a:t>
            </a:r>
            <a:endParaRPr/>
          </a:p>
          <a:p>
            <a:pPr>
              <a:lnSpc>
                <a:spcPct val="100000"/>
              </a:lnSpc>
            </a:pPr>
            <a:endParaRPr/>
          </a:p>
          <a:p>
            <a:pPr>
              <a:lnSpc>
                <a:spcPct val="100000"/>
              </a:lnSpc>
            </a:pPr>
            <a:r>
              <a:rPr lang="en-US" sz="1100">
                <a:latin typeface="Arial"/>
              </a:rPr>
              <a:t>Apps can issue notifications and show messages in the message indicator, which are immediately actionable.</a:t>
            </a:r>
            <a:endParaRPr/>
          </a:p>
          <a:p>
            <a:pPr>
              <a:lnSpc>
                <a:spcPct val="100000"/>
              </a:lnSpc>
            </a:pP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24" name="PlaceHolder 2"/>
          <p:cNvSpPr>
            <a:spLocks noGrp="1"/>
          </p:cNvSpPr>
          <p:nvPr>
            <p:ph type="body"/>
          </p:nvPr>
        </p:nvSpPr>
        <p:spPr>
          <a:xfrm>
            <a:off x="457200" y="1604880"/>
            <a:ext cx="8227800" cy="1896480"/>
          </a:xfrm>
          <a:prstGeom prst="rect">
            <a:avLst/>
          </a:prstGeom>
        </p:spPr>
        <p:txBody>
          <a:bodyPr lIns="0" rIns="0" tIns="0" bIns="0"/>
          <a:p>
            <a:endParaRPr/>
          </a:p>
        </p:txBody>
      </p:sp>
      <p:sp>
        <p:nvSpPr>
          <p:cNvPr id="25" name="PlaceHolder 3"/>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27"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28"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29" name="PlaceHolder 4"/>
          <p:cNvSpPr>
            <a:spLocks noGrp="1"/>
          </p:cNvSpPr>
          <p:nvPr>
            <p:ph type="body"/>
          </p:nvPr>
        </p:nvSpPr>
        <p:spPr>
          <a:xfrm>
            <a:off x="4673520" y="3682080"/>
            <a:ext cx="4015080" cy="1896480"/>
          </a:xfrm>
          <a:prstGeom prst="rect">
            <a:avLst/>
          </a:prstGeom>
        </p:spPr>
        <p:txBody>
          <a:bodyPr lIns="0" rIns="0" tIns="0" bIns="0"/>
          <a:p>
            <a:endParaRPr/>
          </a:p>
        </p:txBody>
      </p:sp>
      <p:sp>
        <p:nvSpPr>
          <p:cNvPr id="30" name="PlaceHolder 5"/>
          <p:cNvSpPr>
            <a:spLocks noGrp="1"/>
          </p:cNvSpPr>
          <p:nvPr>
            <p:ph type="body"/>
          </p:nvPr>
        </p:nvSpPr>
        <p:spPr>
          <a:xfrm>
            <a:off x="457200" y="3682080"/>
            <a:ext cx="4015080" cy="189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32" name="PlaceHolder 2"/>
          <p:cNvSpPr>
            <a:spLocks noGrp="1"/>
          </p:cNvSpPr>
          <p:nvPr>
            <p:ph type="body"/>
          </p:nvPr>
        </p:nvSpPr>
        <p:spPr>
          <a:xfrm>
            <a:off x="457200" y="1604880"/>
            <a:ext cx="8227800" cy="3976200"/>
          </a:xfrm>
          <a:prstGeom prst="rect">
            <a:avLst/>
          </a:prstGeom>
        </p:spPr>
        <p:txBody>
          <a:bodyPr lIns="0" rIns="0" tIns="0" bIns="0"/>
          <a:p>
            <a:endParaRPr/>
          </a:p>
        </p:txBody>
      </p:sp>
      <p:sp>
        <p:nvSpPr>
          <p:cNvPr id="33" name="PlaceHolder 3"/>
          <p:cNvSpPr>
            <a:spLocks noGrp="1"/>
          </p:cNvSpPr>
          <p:nvPr>
            <p:ph type="body"/>
          </p:nvPr>
        </p:nvSpPr>
        <p:spPr>
          <a:xfrm>
            <a:off x="457200" y="1604880"/>
            <a:ext cx="8227800" cy="397620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3480" cy="3976200"/>
          </a:xfrm>
          <a:prstGeom prst="rect">
            <a:avLst/>
          </a:prstGeom>
          <a:ln>
            <a:noFill/>
          </a:ln>
        </p:spPr>
      </p:pic>
      <p:pic>
        <p:nvPicPr>
          <p:cNvPr id="35" name="" descr=""/>
          <p:cNvPicPr/>
          <p:nvPr/>
        </p:nvPicPr>
        <p:blipFill>
          <a:blip r:embed="rId3"/>
          <a:stretch>
            <a:fillRect/>
          </a:stretch>
        </p:blipFill>
        <p:spPr>
          <a:xfrm>
            <a:off x="2079000" y="1604520"/>
            <a:ext cx="4983480" cy="3976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39" name="PlaceHolder 2"/>
          <p:cNvSpPr>
            <a:spLocks noGrp="1"/>
          </p:cNvSpPr>
          <p:nvPr>
            <p:ph type="subTitle"/>
          </p:nvPr>
        </p:nvSpPr>
        <p:spPr>
          <a:xfrm>
            <a:off x="457200" y="1604880"/>
            <a:ext cx="8227800" cy="3976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41" name="PlaceHolder 2"/>
          <p:cNvSpPr>
            <a:spLocks noGrp="1"/>
          </p:cNvSpPr>
          <p:nvPr>
            <p:ph type="body"/>
          </p:nvPr>
        </p:nvSpPr>
        <p:spPr>
          <a:xfrm>
            <a:off x="457200" y="1604880"/>
            <a:ext cx="8227800" cy="39762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43"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44" name="PlaceHolder 3"/>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423720"/>
            <a:ext cx="8229240" cy="23083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423720"/>
            <a:ext cx="8229240" cy="106999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48"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49" name="PlaceHolder 3"/>
          <p:cNvSpPr>
            <a:spLocks noGrp="1"/>
          </p:cNvSpPr>
          <p:nvPr>
            <p:ph type="body"/>
          </p:nvPr>
        </p:nvSpPr>
        <p:spPr>
          <a:xfrm>
            <a:off x="457200" y="3682080"/>
            <a:ext cx="4015080" cy="1896480"/>
          </a:xfrm>
          <a:prstGeom prst="rect">
            <a:avLst/>
          </a:prstGeom>
        </p:spPr>
        <p:txBody>
          <a:bodyPr lIns="0" rIns="0" tIns="0" bIns="0"/>
          <a:p>
            <a:endParaRPr/>
          </a:p>
        </p:txBody>
      </p:sp>
      <p:sp>
        <p:nvSpPr>
          <p:cNvPr id="50" name="PlaceHolder 4"/>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3" name="PlaceHolder 2"/>
          <p:cNvSpPr>
            <a:spLocks noGrp="1"/>
          </p:cNvSpPr>
          <p:nvPr>
            <p:ph type="subTitle"/>
          </p:nvPr>
        </p:nvSpPr>
        <p:spPr>
          <a:xfrm>
            <a:off x="457200" y="1604880"/>
            <a:ext cx="8227800" cy="3976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52"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53"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54" name="PlaceHolder 4"/>
          <p:cNvSpPr>
            <a:spLocks noGrp="1"/>
          </p:cNvSpPr>
          <p:nvPr>
            <p:ph type="body"/>
          </p:nvPr>
        </p:nvSpPr>
        <p:spPr>
          <a:xfrm>
            <a:off x="4673520" y="3682080"/>
            <a:ext cx="4015080" cy="1896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56"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57"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58" name="PlaceHolder 4"/>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60" name="PlaceHolder 2"/>
          <p:cNvSpPr>
            <a:spLocks noGrp="1"/>
          </p:cNvSpPr>
          <p:nvPr>
            <p:ph type="body"/>
          </p:nvPr>
        </p:nvSpPr>
        <p:spPr>
          <a:xfrm>
            <a:off x="457200" y="1604880"/>
            <a:ext cx="8227800" cy="1896480"/>
          </a:xfrm>
          <a:prstGeom prst="rect">
            <a:avLst/>
          </a:prstGeom>
        </p:spPr>
        <p:txBody>
          <a:bodyPr lIns="0" rIns="0" tIns="0" bIns="0"/>
          <a:p>
            <a:endParaRPr/>
          </a:p>
        </p:txBody>
      </p:sp>
      <p:sp>
        <p:nvSpPr>
          <p:cNvPr id="61" name="PlaceHolder 3"/>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63"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64"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65" name="PlaceHolder 4"/>
          <p:cNvSpPr>
            <a:spLocks noGrp="1"/>
          </p:cNvSpPr>
          <p:nvPr>
            <p:ph type="body"/>
          </p:nvPr>
        </p:nvSpPr>
        <p:spPr>
          <a:xfrm>
            <a:off x="4673520" y="3682080"/>
            <a:ext cx="4015080" cy="1896480"/>
          </a:xfrm>
          <a:prstGeom prst="rect">
            <a:avLst/>
          </a:prstGeom>
        </p:spPr>
        <p:txBody>
          <a:bodyPr lIns="0" rIns="0" tIns="0" bIns="0"/>
          <a:p>
            <a:endParaRPr/>
          </a:p>
        </p:txBody>
      </p:sp>
      <p:sp>
        <p:nvSpPr>
          <p:cNvPr id="66" name="PlaceHolder 5"/>
          <p:cNvSpPr>
            <a:spLocks noGrp="1"/>
          </p:cNvSpPr>
          <p:nvPr>
            <p:ph type="body"/>
          </p:nvPr>
        </p:nvSpPr>
        <p:spPr>
          <a:xfrm>
            <a:off x="457200" y="3682080"/>
            <a:ext cx="4015080" cy="1896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68" name="PlaceHolder 2"/>
          <p:cNvSpPr>
            <a:spLocks noGrp="1"/>
          </p:cNvSpPr>
          <p:nvPr>
            <p:ph type="body"/>
          </p:nvPr>
        </p:nvSpPr>
        <p:spPr>
          <a:xfrm>
            <a:off x="457200" y="1604880"/>
            <a:ext cx="8227800" cy="3976200"/>
          </a:xfrm>
          <a:prstGeom prst="rect">
            <a:avLst/>
          </a:prstGeom>
        </p:spPr>
        <p:txBody>
          <a:bodyPr lIns="0" rIns="0" tIns="0" bIns="0"/>
          <a:p>
            <a:endParaRPr/>
          </a:p>
        </p:txBody>
      </p:sp>
      <p:sp>
        <p:nvSpPr>
          <p:cNvPr id="69" name="PlaceHolder 3"/>
          <p:cNvSpPr>
            <a:spLocks noGrp="1"/>
          </p:cNvSpPr>
          <p:nvPr>
            <p:ph type="body"/>
          </p:nvPr>
        </p:nvSpPr>
        <p:spPr>
          <a:xfrm>
            <a:off x="457200" y="1604880"/>
            <a:ext cx="8227800" cy="397620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3480" cy="3976200"/>
          </a:xfrm>
          <a:prstGeom prst="rect">
            <a:avLst/>
          </a:prstGeom>
          <a:ln>
            <a:noFill/>
          </a:ln>
        </p:spPr>
      </p:pic>
      <p:pic>
        <p:nvPicPr>
          <p:cNvPr id="71" name="" descr=""/>
          <p:cNvPicPr/>
          <p:nvPr/>
        </p:nvPicPr>
        <p:blipFill>
          <a:blip r:embed="rId3"/>
          <a:stretch>
            <a:fillRect/>
          </a:stretch>
        </p:blipFill>
        <p:spPr>
          <a:xfrm>
            <a:off x="2079000" y="1604520"/>
            <a:ext cx="4983480" cy="39762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75" name="PlaceHolder 2"/>
          <p:cNvSpPr>
            <a:spLocks noGrp="1"/>
          </p:cNvSpPr>
          <p:nvPr>
            <p:ph type="subTitle"/>
          </p:nvPr>
        </p:nvSpPr>
        <p:spPr>
          <a:xfrm>
            <a:off x="457200" y="1604880"/>
            <a:ext cx="8227800" cy="39765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77" name="PlaceHolder 2"/>
          <p:cNvSpPr>
            <a:spLocks noGrp="1"/>
          </p:cNvSpPr>
          <p:nvPr>
            <p:ph type="body"/>
          </p:nvPr>
        </p:nvSpPr>
        <p:spPr>
          <a:xfrm>
            <a:off x="457200" y="1604880"/>
            <a:ext cx="8227800" cy="397620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79"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80" name="PlaceHolder 3"/>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423720"/>
            <a:ext cx="8229240" cy="230832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5" name="PlaceHolder 2"/>
          <p:cNvSpPr>
            <a:spLocks noGrp="1"/>
          </p:cNvSpPr>
          <p:nvPr>
            <p:ph type="body"/>
          </p:nvPr>
        </p:nvSpPr>
        <p:spPr>
          <a:xfrm>
            <a:off x="457200" y="1604880"/>
            <a:ext cx="8227800" cy="397620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423720"/>
            <a:ext cx="8229240" cy="106999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84"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85" name="PlaceHolder 3"/>
          <p:cNvSpPr>
            <a:spLocks noGrp="1"/>
          </p:cNvSpPr>
          <p:nvPr>
            <p:ph type="body"/>
          </p:nvPr>
        </p:nvSpPr>
        <p:spPr>
          <a:xfrm>
            <a:off x="457200" y="3682080"/>
            <a:ext cx="4015080" cy="1896480"/>
          </a:xfrm>
          <a:prstGeom prst="rect">
            <a:avLst/>
          </a:prstGeom>
        </p:spPr>
        <p:txBody>
          <a:bodyPr lIns="0" rIns="0" tIns="0" bIns="0"/>
          <a:p>
            <a:endParaRPr/>
          </a:p>
        </p:txBody>
      </p:sp>
      <p:sp>
        <p:nvSpPr>
          <p:cNvPr id="86" name="PlaceHolder 4"/>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88"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89"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90" name="PlaceHolder 4"/>
          <p:cNvSpPr>
            <a:spLocks noGrp="1"/>
          </p:cNvSpPr>
          <p:nvPr>
            <p:ph type="body"/>
          </p:nvPr>
        </p:nvSpPr>
        <p:spPr>
          <a:xfrm>
            <a:off x="4673520" y="3682080"/>
            <a:ext cx="4015080" cy="18964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92"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93"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94" name="PlaceHolder 4"/>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96" name="PlaceHolder 2"/>
          <p:cNvSpPr>
            <a:spLocks noGrp="1"/>
          </p:cNvSpPr>
          <p:nvPr>
            <p:ph type="body"/>
          </p:nvPr>
        </p:nvSpPr>
        <p:spPr>
          <a:xfrm>
            <a:off x="457200" y="1604880"/>
            <a:ext cx="8227800" cy="1896480"/>
          </a:xfrm>
          <a:prstGeom prst="rect">
            <a:avLst/>
          </a:prstGeom>
        </p:spPr>
        <p:txBody>
          <a:bodyPr lIns="0" rIns="0" tIns="0" bIns="0"/>
          <a:p>
            <a:endParaRPr/>
          </a:p>
        </p:txBody>
      </p:sp>
      <p:sp>
        <p:nvSpPr>
          <p:cNvPr id="97" name="PlaceHolder 3"/>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99"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100"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101" name="PlaceHolder 4"/>
          <p:cNvSpPr>
            <a:spLocks noGrp="1"/>
          </p:cNvSpPr>
          <p:nvPr>
            <p:ph type="body"/>
          </p:nvPr>
        </p:nvSpPr>
        <p:spPr>
          <a:xfrm>
            <a:off x="4673520" y="3682080"/>
            <a:ext cx="4015080" cy="1896480"/>
          </a:xfrm>
          <a:prstGeom prst="rect">
            <a:avLst/>
          </a:prstGeom>
        </p:spPr>
        <p:txBody>
          <a:bodyPr lIns="0" rIns="0" tIns="0" bIns="0"/>
          <a:p>
            <a:endParaRPr/>
          </a:p>
        </p:txBody>
      </p:sp>
      <p:sp>
        <p:nvSpPr>
          <p:cNvPr id="102" name="PlaceHolder 5"/>
          <p:cNvSpPr>
            <a:spLocks noGrp="1"/>
          </p:cNvSpPr>
          <p:nvPr>
            <p:ph type="body"/>
          </p:nvPr>
        </p:nvSpPr>
        <p:spPr>
          <a:xfrm>
            <a:off x="457200" y="3682080"/>
            <a:ext cx="4015080" cy="18964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104" name="PlaceHolder 2"/>
          <p:cNvSpPr>
            <a:spLocks noGrp="1"/>
          </p:cNvSpPr>
          <p:nvPr>
            <p:ph type="body"/>
          </p:nvPr>
        </p:nvSpPr>
        <p:spPr>
          <a:xfrm>
            <a:off x="457200" y="1604880"/>
            <a:ext cx="8227800" cy="3976200"/>
          </a:xfrm>
          <a:prstGeom prst="rect">
            <a:avLst/>
          </a:prstGeom>
        </p:spPr>
        <p:txBody>
          <a:bodyPr lIns="0" rIns="0" tIns="0" bIns="0"/>
          <a:p>
            <a:endParaRPr/>
          </a:p>
        </p:txBody>
      </p:sp>
      <p:sp>
        <p:nvSpPr>
          <p:cNvPr id="105" name="PlaceHolder 3"/>
          <p:cNvSpPr>
            <a:spLocks noGrp="1"/>
          </p:cNvSpPr>
          <p:nvPr>
            <p:ph type="body"/>
          </p:nvPr>
        </p:nvSpPr>
        <p:spPr>
          <a:xfrm>
            <a:off x="457200" y="1604880"/>
            <a:ext cx="8227800" cy="3976200"/>
          </a:xfrm>
          <a:prstGeom prst="rect">
            <a:avLst/>
          </a:prstGeom>
        </p:spPr>
        <p:txBody>
          <a:bodyPr lIns="0" rIns="0" tIns="0" bIns="0"/>
          <a:p>
            <a:endParaRPr/>
          </a:p>
        </p:txBody>
      </p:sp>
      <p:pic>
        <p:nvPicPr>
          <p:cNvPr id="106" name="" descr=""/>
          <p:cNvPicPr/>
          <p:nvPr/>
        </p:nvPicPr>
        <p:blipFill>
          <a:blip r:embed="rId2"/>
          <a:stretch>
            <a:fillRect/>
          </a:stretch>
        </p:blipFill>
        <p:spPr>
          <a:xfrm>
            <a:off x="2079000" y="1604520"/>
            <a:ext cx="4983480" cy="3976200"/>
          </a:xfrm>
          <a:prstGeom prst="rect">
            <a:avLst/>
          </a:prstGeom>
          <a:ln>
            <a:noFill/>
          </a:ln>
        </p:spPr>
      </p:pic>
      <p:pic>
        <p:nvPicPr>
          <p:cNvPr id="107" name="" descr=""/>
          <p:cNvPicPr/>
          <p:nvPr/>
        </p:nvPicPr>
        <p:blipFill>
          <a:blip r:embed="rId3"/>
          <a:stretch>
            <a:fillRect/>
          </a:stretch>
        </p:blipFill>
        <p:spPr>
          <a:xfrm>
            <a:off x="2079000" y="1604520"/>
            <a:ext cx="4983480" cy="397620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7"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8" name="PlaceHolder 3"/>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423720"/>
            <a:ext cx="8229240" cy="23083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423720"/>
            <a:ext cx="8229240" cy="10699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12"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13" name="PlaceHolder 3"/>
          <p:cNvSpPr>
            <a:spLocks noGrp="1"/>
          </p:cNvSpPr>
          <p:nvPr>
            <p:ph type="body"/>
          </p:nvPr>
        </p:nvSpPr>
        <p:spPr>
          <a:xfrm>
            <a:off x="457200" y="3682080"/>
            <a:ext cx="4015080" cy="1896480"/>
          </a:xfrm>
          <a:prstGeom prst="rect">
            <a:avLst/>
          </a:prstGeom>
        </p:spPr>
        <p:txBody>
          <a:bodyPr lIns="0" rIns="0" tIns="0" bIns="0"/>
          <a:p>
            <a:endParaRPr/>
          </a:p>
        </p:txBody>
      </p:sp>
      <p:sp>
        <p:nvSpPr>
          <p:cNvPr id="14" name="PlaceHolder 4"/>
          <p:cNvSpPr>
            <a:spLocks noGrp="1"/>
          </p:cNvSpPr>
          <p:nvPr>
            <p:ph type="body"/>
          </p:nvPr>
        </p:nvSpPr>
        <p:spPr>
          <a:xfrm>
            <a:off x="4673520" y="1604880"/>
            <a:ext cx="4015080" cy="3976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16" name="PlaceHolder 2"/>
          <p:cNvSpPr>
            <a:spLocks noGrp="1"/>
          </p:cNvSpPr>
          <p:nvPr>
            <p:ph type="body"/>
          </p:nvPr>
        </p:nvSpPr>
        <p:spPr>
          <a:xfrm>
            <a:off x="457200" y="1604880"/>
            <a:ext cx="4015080" cy="3976200"/>
          </a:xfrm>
          <a:prstGeom prst="rect">
            <a:avLst/>
          </a:prstGeom>
        </p:spPr>
        <p:txBody>
          <a:bodyPr lIns="0" rIns="0" tIns="0" bIns="0"/>
          <a:p>
            <a:endParaRPr/>
          </a:p>
        </p:txBody>
      </p:sp>
      <p:sp>
        <p:nvSpPr>
          <p:cNvPr id="17"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18" name="PlaceHolder 4"/>
          <p:cNvSpPr>
            <a:spLocks noGrp="1"/>
          </p:cNvSpPr>
          <p:nvPr>
            <p:ph type="body"/>
          </p:nvPr>
        </p:nvSpPr>
        <p:spPr>
          <a:xfrm>
            <a:off x="4673520" y="3682080"/>
            <a:ext cx="4015080" cy="189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423720"/>
            <a:ext cx="8229240" cy="2308320"/>
          </a:xfrm>
          <a:prstGeom prst="rect">
            <a:avLst/>
          </a:prstGeom>
        </p:spPr>
        <p:txBody>
          <a:bodyPr lIns="0" rIns="0" tIns="0" bIns="0" anchor="ctr"/>
          <a:p>
            <a:endParaRPr/>
          </a:p>
        </p:txBody>
      </p:sp>
      <p:sp>
        <p:nvSpPr>
          <p:cNvPr id="20" name="PlaceHolder 2"/>
          <p:cNvSpPr>
            <a:spLocks noGrp="1"/>
          </p:cNvSpPr>
          <p:nvPr>
            <p:ph type="body"/>
          </p:nvPr>
        </p:nvSpPr>
        <p:spPr>
          <a:xfrm>
            <a:off x="457200" y="1604880"/>
            <a:ext cx="4015080" cy="1896480"/>
          </a:xfrm>
          <a:prstGeom prst="rect">
            <a:avLst/>
          </a:prstGeom>
        </p:spPr>
        <p:txBody>
          <a:bodyPr lIns="0" rIns="0" tIns="0" bIns="0"/>
          <a:p>
            <a:endParaRPr/>
          </a:p>
        </p:txBody>
      </p:sp>
      <p:sp>
        <p:nvSpPr>
          <p:cNvPr id="21" name="PlaceHolder 3"/>
          <p:cNvSpPr>
            <a:spLocks noGrp="1"/>
          </p:cNvSpPr>
          <p:nvPr>
            <p:ph type="body"/>
          </p:nvPr>
        </p:nvSpPr>
        <p:spPr>
          <a:xfrm>
            <a:off x="4673520" y="1604880"/>
            <a:ext cx="4015080" cy="1896480"/>
          </a:xfrm>
          <a:prstGeom prst="rect">
            <a:avLst/>
          </a:prstGeom>
        </p:spPr>
        <p:txBody>
          <a:bodyPr lIns="0" rIns="0" tIns="0" bIns="0"/>
          <a:p>
            <a:endParaRPr/>
          </a:p>
        </p:txBody>
      </p:sp>
      <p:sp>
        <p:nvSpPr>
          <p:cNvPr id="22" name="PlaceHolder 4"/>
          <p:cNvSpPr>
            <a:spLocks noGrp="1"/>
          </p:cNvSpPr>
          <p:nvPr>
            <p:ph type="body"/>
          </p:nvPr>
        </p:nvSpPr>
        <p:spPr>
          <a:xfrm>
            <a:off x="457200" y="3682080"/>
            <a:ext cx="8227800" cy="189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11400"/>
            <a:ext cx="7770600" cy="1544400"/>
          </a:xfrm>
          <a:prstGeom prst="rect">
            <a:avLst/>
          </a:prstGeom>
        </p:spPr>
        <p:txBody>
          <a:bodyPr tIns="91440" bIns="91440" anchor="ctr"/>
          <a:p>
            <a:r>
              <a:rPr lang="en-US" sz="1400">
                <a:latin typeface="Arial"/>
              </a:rPr>
              <a:t>Click to edit the title text format</a:t>
            </a:r>
            <a:endParaRPr/>
          </a:p>
        </p:txBody>
      </p:sp>
      <p:sp>
        <p:nvSpPr>
          <p:cNvPr id="1" name="PlaceHolder 2"/>
          <p:cNvSpPr>
            <a:spLocks noGrp="1"/>
          </p:cNvSpPr>
          <p:nvPr>
            <p:ph type="body"/>
          </p:nvPr>
        </p:nvSpPr>
        <p:spPr>
          <a:xfrm>
            <a:off x="457200" y="1604880"/>
            <a:ext cx="8227800" cy="397620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276200"/>
            <a:ext cx="8229240" cy="528912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
        <p:nvSpPr>
          <p:cNvPr id="37" name="PlaceHolder 2"/>
          <p:cNvSpPr>
            <a:spLocks noGrp="1"/>
          </p:cNvSpPr>
          <p:nvPr>
            <p:ph type="title"/>
          </p:nvPr>
        </p:nvSpPr>
        <p:spPr>
          <a:xfrm>
            <a:off x="301680" y="324000"/>
            <a:ext cx="4451040" cy="366480"/>
          </a:xfrm>
          <a:prstGeom prst="rect">
            <a:avLst/>
          </a:prstGeom>
        </p:spPr>
        <p:txBody>
          <a:bodyPr tIns="91440" bIns="91440" anchor="ctr"/>
          <a:p>
            <a:r>
              <a:rPr lang="en-US" sz="1400">
                <a:latin typeface="Arial"/>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423720"/>
            <a:ext cx="8229240" cy="2307960"/>
          </a:xfrm>
          <a:prstGeom prst="rect">
            <a:avLst/>
          </a:prstGeom>
        </p:spPr>
        <p:txBody>
          <a:bodyPr tIns="91440" bIns="91440" anchor="ctr"/>
          <a:p>
            <a:r>
              <a:rPr lang="en-US" sz="1400">
                <a:latin typeface="Arial"/>
              </a:rPr>
              <a:t>Click to edit the title text format</a:t>
            </a:r>
            <a:endParaRPr/>
          </a:p>
        </p:txBody>
      </p:sp>
      <p:sp>
        <p:nvSpPr>
          <p:cNvPr id="73" name="PlaceHolder 2"/>
          <p:cNvSpPr>
            <a:spLocks noGrp="1"/>
          </p:cNvSpPr>
          <p:nvPr>
            <p:ph type="body"/>
          </p:nvPr>
        </p:nvSpPr>
        <p:spPr>
          <a:xfrm>
            <a:off x="457200" y="1604880"/>
            <a:ext cx="8227800" cy="397620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1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5.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5.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slideLayout" Target="../slideLayouts/slideLayout15.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9.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5.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113" name="CustomShape 1"/>
          <p:cNvSpPr/>
          <p:nvPr/>
        </p:nvSpPr>
        <p:spPr>
          <a:xfrm rot="10800000">
            <a:off x="119520" y="6685200"/>
            <a:ext cx="8891280" cy="1080"/>
          </a:xfrm>
          <a:prstGeom prst="straightConnector1">
            <a:avLst/>
          </a:prstGeom>
          <a:noFill/>
          <a:ln w="9360">
            <a:solidFill>
              <a:srgbClr val="ffffff"/>
            </a:solidFill>
            <a:round/>
          </a:ln>
        </p:spPr>
      </p:sp>
      <p:pic>
        <p:nvPicPr>
          <p:cNvPr id="114" name="Shape 42" descr=""/>
          <p:cNvPicPr/>
          <p:nvPr/>
        </p:nvPicPr>
        <p:blipFill>
          <a:blip r:embed="rId1"/>
          <a:stretch>
            <a:fillRect/>
          </a:stretch>
        </p:blipFill>
        <p:spPr>
          <a:xfrm>
            <a:off x="287280" y="1582560"/>
            <a:ext cx="8802360" cy="4323960"/>
          </a:xfrm>
          <a:prstGeom prst="rect">
            <a:avLst/>
          </a:prstGeom>
          <a:ln>
            <a:noFill/>
          </a:ln>
        </p:spPr>
      </p:pic>
      <p:sp>
        <p:nvSpPr>
          <p:cNvPr id="115" name="CustomShape 2"/>
          <p:cNvSpPr/>
          <p:nvPr/>
        </p:nvSpPr>
        <p:spPr>
          <a:xfrm>
            <a:off x="36360" y="6408720"/>
            <a:ext cx="5832000" cy="293400"/>
          </a:xfrm>
          <a:prstGeom prst="rect">
            <a:avLst/>
          </a:prstGeom>
          <a:noFill/>
          <a:ln>
            <a:noFill/>
          </a:ln>
        </p:spPr>
        <p:txBody>
          <a:bodyPr lIns="90000" rIns="90000" tIns="55440" bIns="45000"/>
          <a:p>
            <a:pPr>
              <a:lnSpc>
                <a:spcPct val="94000"/>
              </a:lnSpc>
            </a:pPr>
            <a:r>
              <a:rPr lang="en-US" sz="1400">
                <a:solidFill>
                  <a:srgbClr val="ffffff"/>
                </a:solidFill>
                <a:latin typeface="Ubuntu"/>
                <a:ea typeface="Ubuntu"/>
              </a:rPr>
              <a:t>Ubuntu, a potent new force in mobile</a:t>
            </a:r>
            <a:endParaRPr/>
          </a:p>
        </p:txBody>
      </p:sp>
      <p:sp>
        <p:nvSpPr>
          <p:cNvPr id="116" name="CustomShape 3"/>
          <p:cNvSpPr/>
          <p:nvPr/>
        </p:nvSpPr>
        <p:spPr>
          <a:xfrm>
            <a:off x="5688000" y="6408720"/>
            <a:ext cx="3634920" cy="293400"/>
          </a:xfrm>
          <a:prstGeom prst="rect">
            <a:avLst/>
          </a:prstGeom>
          <a:noFill/>
          <a:ln>
            <a:noFill/>
          </a:ln>
        </p:spPr>
        <p:txBody>
          <a:bodyPr lIns="90000" rIns="90000" tIns="55440" bIns="45000"/>
          <a:p>
            <a:pPr>
              <a:lnSpc>
                <a:spcPct val="94000"/>
              </a:lnSpc>
            </a:pPr>
            <a:r>
              <a:rPr i="1" lang="en-US" sz="1400">
                <a:solidFill>
                  <a:srgbClr val="ffffff"/>
                </a:solidFill>
                <a:latin typeface="Ubuntu"/>
                <a:ea typeface="Ubuntu"/>
              </a:rPr>
              <a:t>Ubuntu App Dev School</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67" name="CustomShape 2"/>
          <p:cNvSpPr/>
          <p:nvPr/>
        </p:nvSpPr>
        <p:spPr>
          <a:xfrm rot="10800000">
            <a:off x="162000" y="6667560"/>
            <a:ext cx="8808840" cy="1080"/>
          </a:xfrm>
          <a:prstGeom prst="straightConnector1">
            <a:avLst/>
          </a:prstGeom>
          <a:noFill/>
          <a:ln w="9360">
            <a:solidFill>
              <a:srgbClr val="434343"/>
            </a:solidFill>
            <a:round/>
          </a:ln>
        </p:spPr>
      </p:sp>
      <p:sp>
        <p:nvSpPr>
          <p:cNvPr id="168" name="TextShape 3"/>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Unity</a:t>
            </a:r>
            <a:endParaRPr/>
          </a:p>
        </p:txBody>
      </p:sp>
      <p:sp>
        <p:nvSpPr>
          <p:cNvPr id="169" name="CustomShape 4"/>
          <p:cNvSpPr/>
          <p:nvPr/>
        </p:nvSpPr>
        <p:spPr>
          <a:xfrm>
            <a:off x="1030320" y="393840"/>
            <a:ext cx="1080" cy="232920"/>
          </a:xfrm>
          <a:prstGeom prst="straightConnector1">
            <a:avLst/>
          </a:prstGeom>
          <a:noFill/>
          <a:ln w="9360">
            <a:solidFill>
              <a:srgbClr val="666666"/>
            </a:solidFill>
            <a:round/>
          </a:ln>
        </p:spPr>
      </p:sp>
      <p:sp>
        <p:nvSpPr>
          <p:cNvPr id="170" name="TextShape 5"/>
          <p:cNvSpPr txBox="1"/>
          <p:nvPr/>
        </p:nvSpPr>
        <p:spPr>
          <a:xfrm>
            <a:off x="457200" y="80964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Scopes bring relevant content</a:t>
            </a:r>
            <a:r>
              <a:rPr lang="en-US">
                <a:solidFill>
                  <a:srgbClr val="666666"/>
                </a:solidFill>
                <a:latin typeface="Ubuntu"/>
                <a:ea typeface="Ubuntu"/>
              </a:rPr>
              <a:t> to users via search plugins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Aggregating scopes organize the content</a:t>
            </a:r>
            <a:r>
              <a:rPr lang="en-US">
                <a:solidFill>
                  <a:srgbClr val="666666"/>
                </a:solidFill>
                <a:latin typeface="Ubuntu"/>
                <a:ea typeface="Ubuntu"/>
              </a:rPr>
              <a:t> and act as </a:t>
            </a:r>
            <a:r>
              <a:rPr b="1" lang="en-US">
                <a:solidFill>
                  <a:srgbClr val="666666"/>
                </a:solidFill>
                <a:latin typeface="Ubuntu"/>
                <a:ea typeface="Ubuntu"/>
              </a:rPr>
              <a:t>containers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 multiple related scopes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Highly </a:t>
            </a:r>
            <a:r>
              <a:rPr b="1" lang="en-US">
                <a:solidFill>
                  <a:srgbClr val="666666"/>
                </a:solidFill>
                <a:latin typeface="Ubuntu"/>
                <a:ea typeface="Ubuntu"/>
              </a:rPr>
              <a:t>modular</a:t>
            </a:r>
            <a:r>
              <a:rPr lang="en-US">
                <a:solidFill>
                  <a:srgbClr val="666666"/>
                </a:solidFill>
                <a:latin typeface="Ubuntu"/>
                <a:ea typeface="Ubuntu"/>
              </a:rPr>
              <a:t>, scopes enable </a:t>
            </a:r>
            <a:r>
              <a:rPr b="1" lang="en-US">
                <a:solidFill>
                  <a:srgbClr val="666666"/>
                </a:solidFill>
                <a:latin typeface="Ubuntu"/>
                <a:ea typeface="Ubuntu"/>
              </a:rPr>
              <a:t>customisation</a:t>
            </a:r>
            <a:r>
              <a:rPr lang="en-US">
                <a:solidFill>
                  <a:srgbClr val="666666"/>
                </a:solidFill>
                <a:latin typeface="Ubuntu"/>
                <a:ea typeface="Ubuntu"/>
              </a:rPr>
              <a:t> of the environment</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without platform modification</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Tip:</a:t>
            </a:r>
            <a:r>
              <a:rPr lang="en-US">
                <a:solidFill>
                  <a:srgbClr val="666666"/>
                </a:solidFill>
                <a:latin typeface="Ubuntu"/>
                <a:ea typeface="Ubuntu"/>
              </a:rPr>
              <a:t> in the Scopes view, you can pull up the “Scope management” screens from the bottom.</a:t>
            </a:r>
            <a:endParaRPr/>
          </a:p>
        </p:txBody>
      </p:sp>
      <p:pic>
        <p:nvPicPr>
          <p:cNvPr id="171" name="Shape 153" descr=""/>
          <p:cNvPicPr/>
          <p:nvPr/>
        </p:nvPicPr>
        <p:blipFill>
          <a:blip r:embed="rId1"/>
          <a:stretch>
            <a:fillRect/>
          </a:stretch>
        </p:blipFill>
        <p:spPr>
          <a:xfrm>
            <a:off x="0" y="4680000"/>
            <a:ext cx="9143640" cy="1895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73" name="TextShape 2"/>
          <p:cNvSpPr txBox="1"/>
          <p:nvPr/>
        </p:nvSpPr>
        <p:spPr>
          <a:xfrm>
            <a:off x="287280" y="792000"/>
            <a:ext cx="8321400" cy="4293720"/>
          </a:xfrm>
          <a:prstGeom prst="rect">
            <a:avLst/>
          </a:prstGeom>
        </p:spPr>
        <p:txBody>
          <a:bodyPr tIns="91440" bIns="91440"/>
          <a:p>
            <a:pPr>
              <a:lnSpc>
                <a:spcPct val="100000"/>
              </a:lnSpc>
            </a:pPr>
            <a:r>
              <a:rPr lang="en-US">
                <a:solidFill>
                  <a:srgbClr val="666666"/>
                </a:solidFill>
                <a:latin typeface="Ubuntu"/>
                <a:ea typeface="Ubuntu"/>
              </a:rPr>
              <a:t>Run Ubuntu everywhere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Handheld PCs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are the future of personal computing</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Today’s smartphones and tablets </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are as powerful as ultra-light laptops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designed from the ground up</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run across devices and form factors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UI and the UX metaphors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naturally adapt to different screen sizes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paves the way</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 a new category of superphones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Just dock your device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a monitor and keyboard</a:t>
            </a:r>
            <a:endParaRPr/>
          </a:p>
          <a:p>
            <a:pPr>
              <a:lnSpc>
                <a:spcPct val="100000"/>
              </a:lnSpc>
            </a:pPr>
            <a:endParaRPr/>
          </a:p>
          <a:p>
            <a:pPr>
              <a:lnSpc>
                <a:spcPct val="94000"/>
              </a:lnSpc>
            </a:pPr>
            <a:endParaRPr/>
          </a:p>
        </p:txBody>
      </p:sp>
      <p:sp>
        <p:nvSpPr>
          <p:cNvPr id="174" name="CustomShape 3"/>
          <p:cNvSpPr/>
          <p:nvPr/>
        </p:nvSpPr>
        <p:spPr>
          <a:xfrm rot="10800000">
            <a:off x="162000" y="6667560"/>
            <a:ext cx="8808840" cy="1080"/>
          </a:xfrm>
          <a:prstGeom prst="straightConnector1">
            <a:avLst/>
          </a:prstGeom>
          <a:noFill/>
          <a:ln w="9360">
            <a:solidFill>
              <a:srgbClr val="434343"/>
            </a:solidFill>
            <a:round/>
          </a:ln>
        </p:spPr>
      </p:sp>
      <p:sp>
        <p:nvSpPr>
          <p:cNvPr id="175"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Convergence</a:t>
            </a:r>
            <a:endParaRPr/>
          </a:p>
        </p:txBody>
      </p:sp>
      <p:sp>
        <p:nvSpPr>
          <p:cNvPr id="176" name="CustomShape 5"/>
          <p:cNvSpPr/>
          <p:nvPr/>
        </p:nvSpPr>
        <p:spPr>
          <a:xfrm>
            <a:off x="1843200" y="393840"/>
            <a:ext cx="1080" cy="232920"/>
          </a:xfrm>
          <a:prstGeom prst="straightConnector1">
            <a:avLst/>
          </a:prstGeom>
          <a:noFill/>
          <a:ln w="9360">
            <a:solidFill>
              <a:srgbClr val="666666"/>
            </a:solidFill>
            <a:round/>
          </a:ln>
        </p:spPr>
      </p:sp>
      <p:pic>
        <p:nvPicPr>
          <p:cNvPr id="177" name="Shape 165" descr=""/>
          <p:cNvPicPr/>
          <p:nvPr/>
        </p:nvPicPr>
        <p:blipFill>
          <a:blip r:embed="rId1"/>
          <a:stretch>
            <a:fillRect/>
          </a:stretch>
        </p:blipFill>
        <p:spPr>
          <a:xfrm>
            <a:off x="5616720" y="4098960"/>
            <a:ext cx="3012840" cy="1841040"/>
          </a:xfrm>
          <a:prstGeom prst="rect">
            <a:avLst/>
          </a:prstGeom>
          <a:ln>
            <a:noFill/>
          </a:ln>
        </p:spPr>
      </p:pic>
      <p:pic>
        <p:nvPicPr>
          <p:cNvPr id="178" name="Shape 166" descr=""/>
          <p:cNvPicPr/>
          <p:nvPr/>
        </p:nvPicPr>
        <p:blipFill>
          <a:blip r:embed="rId2"/>
          <a:stretch>
            <a:fillRect/>
          </a:stretch>
        </p:blipFill>
        <p:spPr>
          <a:xfrm>
            <a:off x="5040360" y="936720"/>
            <a:ext cx="3816000" cy="2377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179" name="CustomShape 1"/>
          <p:cNvSpPr/>
          <p:nvPr/>
        </p:nvSpPr>
        <p:spPr>
          <a:xfrm>
            <a:off x="7846920" y="258840"/>
            <a:ext cx="610920" cy="610920"/>
          </a:xfrm>
          <a:prstGeom prst="rect">
            <a:avLst/>
          </a:prstGeom>
          <a:blipFill>
            <a:blip r:embed="rId1"/>
            <a:stretch>
              <a:fillRect/>
            </a:stretch>
          </a:blipFill>
          <a:ln>
            <a:noFill/>
          </a:ln>
        </p:spPr>
      </p:sp>
      <p:sp>
        <p:nvSpPr>
          <p:cNvPr id="180" name="CustomShape 2"/>
          <p:cNvSpPr/>
          <p:nvPr/>
        </p:nvSpPr>
        <p:spPr>
          <a:xfrm rot="10800000">
            <a:off x="119520" y="6685200"/>
            <a:ext cx="8891280" cy="1080"/>
          </a:xfrm>
          <a:prstGeom prst="straightConnector1">
            <a:avLst/>
          </a:prstGeom>
          <a:noFill/>
          <a:ln w="9360">
            <a:solidFill>
              <a:srgbClr val="ffffff"/>
            </a:solidFill>
            <a:round/>
          </a:ln>
        </p:spPr>
      </p:sp>
      <p:sp>
        <p:nvSpPr>
          <p:cNvPr id="181" name="CustomShape 3"/>
          <p:cNvSpPr/>
          <p:nvPr/>
        </p:nvSpPr>
        <p:spPr>
          <a:xfrm>
            <a:off x="1809720" y="2938320"/>
            <a:ext cx="5525640" cy="1740960"/>
          </a:xfrm>
          <a:prstGeom prst="rect">
            <a:avLst/>
          </a:prstGeom>
          <a:noFill/>
          <a:ln>
            <a:noFill/>
          </a:ln>
        </p:spPr>
        <p:txBody>
          <a:bodyPr tIns="91440" bIns="91440"/>
          <a:p>
            <a:pPr>
              <a:lnSpc>
                <a:spcPct val="100000"/>
              </a:lnSpc>
            </a:pPr>
            <a:r>
              <a:rPr lang="en-US" sz="4800">
                <a:solidFill>
                  <a:srgbClr val="ffffff"/>
                </a:solidFill>
                <a:latin typeface="Ubuntu"/>
                <a:ea typeface="Ubuntu"/>
              </a:rPr>
              <a:t>A fast-evolving</a:t>
            </a:r>
            <a:endParaRPr/>
          </a:p>
          <a:p>
            <a:pPr>
              <a:lnSpc>
                <a:spcPct val="100000"/>
              </a:lnSpc>
            </a:pPr>
            <a:r>
              <a:rPr lang="en-US" sz="4800">
                <a:solidFill>
                  <a:srgbClr val="ffffff"/>
                </a:solidFill>
                <a:latin typeface="Ubuntu"/>
                <a:ea typeface="Ubuntu"/>
              </a:rPr>
              <a:t>app ecosystem</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83"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Ubuntu provides an end-to-end developer story</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Full Ubuntu SDK</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Native and web apps are first-class citizens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Comprehensive developer site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documentation, tutorials, cookbooks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API reference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Detailed online app design guides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make your apps Ubuntu</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Easy and secure app upload process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the Software Store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Seamless app distribution and installation in the store view</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vibrant and enthusiastic community of developers</a:t>
            </a:r>
            <a:endParaRPr/>
          </a:p>
        </p:txBody>
      </p:sp>
      <p:sp>
        <p:nvSpPr>
          <p:cNvPr id="184" name="CustomShape 3"/>
          <p:cNvSpPr/>
          <p:nvPr/>
        </p:nvSpPr>
        <p:spPr>
          <a:xfrm rot="10800000">
            <a:off x="162000" y="6667560"/>
            <a:ext cx="8808840" cy="1080"/>
          </a:xfrm>
          <a:prstGeom prst="straightConnector1">
            <a:avLst/>
          </a:prstGeom>
          <a:noFill/>
          <a:ln w="9360">
            <a:solidFill>
              <a:srgbClr val="434343"/>
            </a:solidFill>
            <a:round/>
          </a:ln>
        </p:spPr>
      </p:sp>
      <p:sp>
        <p:nvSpPr>
          <p:cNvPr id="185"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App developers are key</a:t>
            </a:r>
            <a:endParaRPr/>
          </a:p>
        </p:txBody>
      </p:sp>
      <p:sp>
        <p:nvSpPr>
          <p:cNvPr id="186" name="CustomShape 5"/>
          <p:cNvSpPr/>
          <p:nvPr/>
        </p:nvSpPr>
        <p:spPr>
          <a:xfrm>
            <a:off x="2909880" y="393840"/>
            <a:ext cx="1080" cy="232920"/>
          </a:xfrm>
          <a:prstGeom prst="straightConnector1">
            <a:avLst/>
          </a:prstGeom>
          <a:noFill/>
          <a:ln w="9360">
            <a:solidFill>
              <a:srgbClr val="666666"/>
            </a:solidFill>
            <a:round/>
          </a:ln>
        </p:spPr>
      </p:sp>
      <p:pic>
        <p:nvPicPr>
          <p:cNvPr id="187" name="Shape 187" descr=""/>
          <p:cNvPicPr/>
          <p:nvPr/>
        </p:nvPicPr>
        <p:blipFill>
          <a:blip r:embed="rId1"/>
          <a:stretch>
            <a:fillRect/>
          </a:stretch>
        </p:blipFill>
        <p:spPr>
          <a:xfrm>
            <a:off x="5472000" y="1944720"/>
            <a:ext cx="3460320" cy="2592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89"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Ubuntu comes with batteries included</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From Browser to Camera to anything in </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between</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Around 20 core apps are installed by default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Core apps provide essential functionality</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 everyday phone use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Community-driven development</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together with the Canonical</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Design Team</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Ubuntu app ecosystem grows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more 3rd-party apps to</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cover any additional needs</a:t>
            </a:r>
            <a:endParaRPr/>
          </a:p>
          <a:p>
            <a:pPr>
              <a:lnSpc>
                <a:spcPct val="94000"/>
              </a:lnSpc>
            </a:pPr>
            <a:endParaRPr/>
          </a:p>
        </p:txBody>
      </p:sp>
      <p:sp>
        <p:nvSpPr>
          <p:cNvPr id="190" name="CustomShape 3"/>
          <p:cNvSpPr/>
          <p:nvPr/>
        </p:nvSpPr>
        <p:spPr>
          <a:xfrm rot="10800000">
            <a:off x="162000" y="6667560"/>
            <a:ext cx="8808840" cy="1080"/>
          </a:xfrm>
          <a:prstGeom prst="straightConnector1">
            <a:avLst/>
          </a:prstGeom>
          <a:noFill/>
          <a:ln w="9360">
            <a:solidFill>
              <a:srgbClr val="434343"/>
            </a:solidFill>
            <a:round/>
          </a:ln>
        </p:spPr>
      </p:sp>
      <p:sp>
        <p:nvSpPr>
          <p:cNvPr id="191"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A quality core of apps</a:t>
            </a:r>
            <a:endParaRPr/>
          </a:p>
        </p:txBody>
      </p:sp>
      <p:sp>
        <p:nvSpPr>
          <p:cNvPr id="192" name="CustomShape 5"/>
          <p:cNvSpPr/>
          <p:nvPr/>
        </p:nvSpPr>
        <p:spPr>
          <a:xfrm>
            <a:off x="2757600" y="393840"/>
            <a:ext cx="1080" cy="232920"/>
          </a:xfrm>
          <a:prstGeom prst="straightConnector1">
            <a:avLst/>
          </a:prstGeom>
          <a:noFill/>
          <a:ln w="9360">
            <a:solidFill>
              <a:srgbClr val="666666"/>
            </a:solidFill>
            <a:round/>
          </a:ln>
        </p:spPr>
      </p:sp>
      <p:pic>
        <p:nvPicPr>
          <p:cNvPr id="193" name="Shape 199" descr=""/>
          <p:cNvPicPr/>
          <p:nvPr/>
        </p:nvPicPr>
        <p:blipFill>
          <a:blip r:embed="rId1"/>
          <a:stretch>
            <a:fillRect/>
          </a:stretch>
        </p:blipFill>
        <p:spPr>
          <a:xfrm>
            <a:off x="5759280" y="1152360"/>
            <a:ext cx="3163680" cy="5275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95" name="CustomShape 2"/>
          <p:cNvSpPr/>
          <p:nvPr/>
        </p:nvSpPr>
        <p:spPr>
          <a:xfrm rot="10800000">
            <a:off x="162000" y="6667560"/>
            <a:ext cx="8808840" cy="1080"/>
          </a:xfrm>
          <a:prstGeom prst="straightConnector1">
            <a:avLst/>
          </a:prstGeom>
          <a:noFill/>
          <a:ln w="9360">
            <a:solidFill>
              <a:srgbClr val="434343"/>
            </a:solidFill>
            <a:round/>
          </a:ln>
        </p:spPr>
      </p:sp>
      <p:sp>
        <p:nvSpPr>
          <p:cNvPr id="196" name="TextShape 3"/>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Ubuntu is community</a:t>
            </a:r>
            <a:endParaRPr/>
          </a:p>
        </p:txBody>
      </p:sp>
      <p:sp>
        <p:nvSpPr>
          <p:cNvPr id="197" name="CustomShape 4"/>
          <p:cNvSpPr/>
          <p:nvPr/>
        </p:nvSpPr>
        <p:spPr>
          <a:xfrm>
            <a:off x="2757600" y="393840"/>
            <a:ext cx="1080" cy="232920"/>
          </a:xfrm>
          <a:prstGeom prst="straightConnector1">
            <a:avLst/>
          </a:prstGeom>
          <a:noFill/>
          <a:ln w="9360">
            <a:solidFill>
              <a:srgbClr val="666666"/>
            </a:solidFill>
            <a:round/>
          </a:ln>
        </p:spPr>
      </p:sp>
      <p:sp>
        <p:nvSpPr>
          <p:cNvPr id="198" name="CustomShape 5"/>
          <p:cNvSpPr/>
          <p:nvPr/>
        </p:nvSpPr>
        <p:spPr>
          <a:xfrm>
            <a:off x="1230480" y="817560"/>
            <a:ext cx="6667200" cy="4447800"/>
          </a:xfrm>
          <a:prstGeom prst="rect">
            <a:avLst/>
          </a:prstGeom>
          <a:blipFill>
            <a:blip r:embed="rId1"/>
            <a:stretch>
              <a:fillRect/>
            </a:stretch>
          </a:blipFill>
          <a:ln>
            <a:noFill/>
          </a:ln>
        </p:spPr>
      </p:sp>
      <p:sp>
        <p:nvSpPr>
          <p:cNvPr id="199" name="TextShape 6"/>
          <p:cNvSpPr txBox="1"/>
          <p:nvPr/>
        </p:nvSpPr>
        <p:spPr>
          <a:xfrm>
            <a:off x="457200" y="5335560"/>
            <a:ext cx="8229240" cy="108540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is planned and developed in the open, you can influence it too!</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12 core apps were created by teams of community volunteers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01"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Ubuntu features a full-blown Software Development Kit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SDK enables developers to create and maintain apps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throughout their full lifecycle, from start to publish</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Holistic approach: a powerful IDE with device access,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 GUI toolkit and extensive documentation, all included</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Based on the proven and popular Qt framework</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development toolset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Programming languages are QML, Javascript</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optionally C++.</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web is also a first class citizen, with different degrees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of integration: webapps, HTML5 foundations and HTML5</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platform access </a:t>
            </a:r>
            <a:endParaRPr/>
          </a:p>
          <a:p>
            <a:pPr>
              <a:lnSpc>
                <a:spcPct val="100000"/>
              </a:lnSpc>
            </a:pPr>
            <a:endParaRPr/>
          </a:p>
          <a:p>
            <a:pPr>
              <a:lnSpc>
                <a:spcPct val="94000"/>
              </a:lnSpc>
            </a:pPr>
            <a:endParaRPr/>
          </a:p>
        </p:txBody>
      </p:sp>
      <p:sp>
        <p:nvSpPr>
          <p:cNvPr id="202" name="CustomShape 3"/>
          <p:cNvSpPr/>
          <p:nvPr/>
        </p:nvSpPr>
        <p:spPr>
          <a:xfrm rot="10800000">
            <a:off x="162000" y="6667560"/>
            <a:ext cx="8808840" cy="1080"/>
          </a:xfrm>
          <a:prstGeom prst="straightConnector1">
            <a:avLst/>
          </a:prstGeom>
          <a:noFill/>
          <a:ln w="9360">
            <a:solidFill>
              <a:srgbClr val="434343"/>
            </a:solidFill>
            <a:round/>
          </a:ln>
        </p:spPr>
      </p:sp>
      <p:sp>
        <p:nvSpPr>
          <p:cNvPr id="203"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The Ubuntu SDK</a:t>
            </a:r>
            <a:endParaRPr/>
          </a:p>
        </p:txBody>
      </p:sp>
      <p:sp>
        <p:nvSpPr>
          <p:cNvPr id="204" name="CustomShape 5"/>
          <p:cNvSpPr/>
          <p:nvPr/>
        </p:nvSpPr>
        <p:spPr>
          <a:xfrm>
            <a:off x="2224080" y="393840"/>
            <a:ext cx="1080" cy="232920"/>
          </a:xfrm>
          <a:prstGeom prst="straightConnector1">
            <a:avLst/>
          </a:prstGeom>
          <a:noFill/>
          <a:ln w="9360">
            <a:solidFill>
              <a:srgbClr val="666666"/>
            </a:solidFill>
            <a:round/>
          </a:ln>
        </p:spPr>
      </p:sp>
      <p:pic>
        <p:nvPicPr>
          <p:cNvPr id="205" name="Shape 223" descr=""/>
          <p:cNvPicPr/>
          <p:nvPr/>
        </p:nvPicPr>
        <p:blipFill>
          <a:blip r:embed="rId1"/>
          <a:stretch>
            <a:fillRect/>
          </a:stretch>
        </p:blipFill>
        <p:spPr>
          <a:xfrm>
            <a:off x="7199280" y="1476360"/>
            <a:ext cx="1223640" cy="1223640"/>
          </a:xfrm>
          <a:prstGeom prst="rect">
            <a:avLst/>
          </a:prstGeom>
          <a:ln>
            <a:noFill/>
          </a:ln>
        </p:spPr>
      </p:pic>
      <p:pic>
        <p:nvPicPr>
          <p:cNvPr id="206" name="Shape 224" descr=""/>
          <p:cNvPicPr/>
          <p:nvPr/>
        </p:nvPicPr>
        <p:blipFill>
          <a:blip r:embed="rId2"/>
          <a:stretch>
            <a:fillRect/>
          </a:stretch>
        </p:blipFill>
        <p:spPr>
          <a:xfrm>
            <a:off x="7353360" y="3095640"/>
            <a:ext cx="863280" cy="863280"/>
          </a:xfrm>
          <a:prstGeom prst="rect">
            <a:avLst/>
          </a:prstGeom>
          <a:ln>
            <a:noFill/>
          </a:ln>
        </p:spPr>
      </p:pic>
      <p:pic>
        <p:nvPicPr>
          <p:cNvPr id="207" name="Shape 225" descr=""/>
          <p:cNvPicPr/>
          <p:nvPr/>
        </p:nvPicPr>
        <p:blipFill>
          <a:blip r:embed="rId3"/>
          <a:stretch>
            <a:fillRect/>
          </a:stretch>
        </p:blipFill>
        <p:spPr>
          <a:xfrm>
            <a:off x="7072200" y="4319640"/>
            <a:ext cx="1391760" cy="1584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09" name="TextShape 2"/>
          <p:cNvSpPr txBox="1"/>
          <p:nvPr/>
        </p:nvSpPr>
        <p:spPr>
          <a:xfrm>
            <a:off x="482760" y="3746520"/>
            <a:ext cx="8229240" cy="2841120"/>
          </a:xfrm>
          <a:prstGeom prst="rect">
            <a:avLst/>
          </a:prstGeom>
        </p:spPr>
        <p:txBody>
          <a:bodyPr tIns="91440" bIns="91440"/>
          <a:p>
            <a:pPr>
              <a:lnSpc>
                <a:spcPct val="100000"/>
              </a:lnSpc>
            </a:pPr>
            <a:r>
              <a:rPr lang="en-US">
                <a:solidFill>
                  <a:srgbClr val="666666"/>
                </a:solidFill>
                <a:latin typeface="Ubuntu"/>
                <a:ea typeface="Ubuntu"/>
              </a:rPr>
              <a:t>Qt Creator is the SDK’s Integrated Development Environment (IDE)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feature-rich IDE for advanced code editing</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Intuitive visual debugger</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Device connectivity: easily run apps on the phone during development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Emulator and graphical click app packager</a:t>
            </a:r>
            <a:endParaRPr/>
          </a:p>
        </p:txBody>
      </p:sp>
      <p:sp>
        <p:nvSpPr>
          <p:cNvPr id="210" name="CustomShape 3"/>
          <p:cNvSpPr/>
          <p:nvPr/>
        </p:nvSpPr>
        <p:spPr>
          <a:xfrm rot="10800000">
            <a:off x="162000" y="6667560"/>
            <a:ext cx="8808840" cy="1080"/>
          </a:xfrm>
          <a:prstGeom prst="straightConnector1">
            <a:avLst/>
          </a:prstGeom>
          <a:noFill/>
          <a:ln w="9360">
            <a:solidFill>
              <a:srgbClr val="434343"/>
            </a:solidFill>
            <a:round/>
          </a:ln>
        </p:spPr>
      </p:sp>
      <p:sp>
        <p:nvSpPr>
          <p:cNvPr id="211"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The Ubuntu SDK</a:t>
            </a:r>
            <a:endParaRPr/>
          </a:p>
        </p:txBody>
      </p:sp>
      <p:sp>
        <p:nvSpPr>
          <p:cNvPr id="212" name="CustomShape 5"/>
          <p:cNvSpPr/>
          <p:nvPr/>
        </p:nvSpPr>
        <p:spPr>
          <a:xfrm>
            <a:off x="2224080" y="393840"/>
            <a:ext cx="1080" cy="232920"/>
          </a:xfrm>
          <a:prstGeom prst="straightConnector1">
            <a:avLst/>
          </a:prstGeom>
          <a:noFill/>
          <a:ln w="9360">
            <a:solidFill>
              <a:srgbClr val="666666"/>
            </a:solidFill>
            <a:round/>
          </a:ln>
        </p:spPr>
      </p:sp>
      <p:pic>
        <p:nvPicPr>
          <p:cNvPr id="213" name="Shape 237" descr=""/>
          <p:cNvPicPr/>
          <p:nvPr/>
        </p:nvPicPr>
        <p:blipFill>
          <a:blip r:embed="rId1"/>
          <a:stretch>
            <a:fillRect/>
          </a:stretch>
        </p:blipFill>
        <p:spPr>
          <a:xfrm>
            <a:off x="506520" y="936720"/>
            <a:ext cx="8205480" cy="26604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15"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The UI Toolkit provides widgets for the unique Ubuntu look and feel</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collection of the essential</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building blocks to create Ubuntu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Carefully crafted by designers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implemented by developers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toolkit's widgets enable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visual and behavioural integration</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Not a requirement to use the toolkit,</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but strongly recommended</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 the best integration</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UX consistency</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Written in QML, there is also an HTML5 theme available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Use the Showcase app to see the toolkit in action</a:t>
            </a:r>
            <a:endParaRPr/>
          </a:p>
          <a:p>
            <a:pPr>
              <a:lnSpc>
                <a:spcPct val="94000"/>
              </a:lnSpc>
            </a:pPr>
            <a:endParaRPr/>
          </a:p>
        </p:txBody>
      </p:sp>
      <p:sp>
        <p:nvSpPr>
          <p:cNvPr id="216" name="CustomShape 3"/>
          <p:cNvSpPr/>
          <p:nvPr/>
        </p:nvSpPr>
        <p:spPr>
          <a:xfrm rot="10800000">
            <a:off x="162000" y="6667560"/>
            <a:ext cx="8808840" cy="1080"/>
          </a:xfrm>
          <a:prstGeom prst="straightConnector1">
            <a:avLst/>
          </a:prstGeom>
          <a:noFill/>
          <a:ln w="9360">
            <a:solidFill>
              <a:srgbClr val="434343"/>
            </a:solidFill>
            <a:round/>
          </a:ln>
        </p:spPr>
      </p:sp>
      <p:sp>
        <p:nvSpPr>
          <p:cNvPr id="217"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The Ubuntu SDK</a:t>
            </a:r>
            <a:endParaRPr/>
          </a:p>
        </p:txBody>
      </p:sp>
      <p:sp>
        <p:nvSpPr>
          <p:cNvPr id="218" name="CustomShape 5"/>
          <p:cNvSpPr/>
          <p:nvPr/>
        </p:nvSpPr>
        <p:spPr>
          <a:xfrm>
            <a:off x="2224080" y="393840"/>
            <a:ext cx="1080" cy="232920"/>
          </a:xfrm>
          <a:prstGeom prst="straightConnector1">
            <a:avLst/>
          </a:prstGeom>
          <a:noFill/>
          <a:ln w="9360">
            <a:solidFill>
              <a:srgbClr val="666666"/>
            </a:solidFill>
            <a:round/>
          </a:ln>
        </p:spPr>
      </p:sp>
      <p:pic>
        <p:nvPicPr>
          <p:cNvPr id="219" name="Shape 249" descr=""/>
          <p:cNvPicPr/>
          <p:nvPr/>
        </p:nvPicPr>
        <p:blipFill>
          <a:blip r:embed="rId1"/>
          <a:stretch>
            <a:fillRect/>
          </a:stretch>
        </p:blipFill>
        <p:spPr>
          <a:xfrm>
            <a:off x="4967280" y="1812960"/>
            <a:ext cx="3708000" cy="32256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21"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Native or web, your choice </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Full support for both native and HTML5</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Go native for the best integration or for</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resource-demanding applications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Go web to use Internet technologies or</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port existing HTML5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Hosted – Web apps for site integration</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Local – HTML5 foundations for most needs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Local – HTML5 platform access for device integration</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(camera, sensors…)</a:t>
            </a:r>
            <a:endParaRPr/>
          </a:p>
          <a:p>
            <a:pPr>
              <a:lnSpc>
                <a:spcPct val="94000"/>
              </a:lnSpc>
            </a:pPr>
            <a:endParaRPr/>
          </a:p>
        </p:txBody>
      </p:sp>
      <p:sp>
        <p:nvSpPr>
          <p:cNvPr id="222" name="CustomShape 3"/>
          <p:cNvSpPr/>
          <p:nvPr/>
        </p:nvSpPr>
        <p:spPr>
          <a:xfrm rot="10800000">
            <a:off x="162000" y="6667560"/>
            <a:ext cx="8808840" cy="1080"/>
          </a:xfrm>
          <a:prstGeom prst="straightConnector1">
            <a:avLst/>
          </a:prstGeom>
          <a:noFill/>
          <a:ln w="9360">
            <a:solidFill>
              <a:srgbClr val="434343"/>
            </a:solidFill>
            <a:round/>
          </a:ln>
        </p:spPr>
      </p:sp>
      <p:sp>
        <p:nvSpPr>
          <p:cNvPr id="223" name="TextShape 4"/>
          <p:cNvSpPr txBox="1"/>
          <p:nvPr/>
        </p:nvSpPr>
        <p:spPr>
          <a:xfrm>
            <a:off x="301680" y="324000"/>
            <a:ext cx="3082680" cy="366480"/>
          </a:xfrm>
          <a:prstGeom prst="rect">
            <a:avLst/>
          </a:prstGeom>
        </p:spPr>
        <p:txBody>
          <a:bodyPr tIns="91440" bIns="91440" anchor="ctr"/>
          <a:p>
            <a:pPr>
              <a:lnSpc>
                <a:spcPct val="100000"/>
              </a:lnSpc>
            </a:pPr>
            <a:r>
              <a:rPr lang="en-US">
                <a:solidFill>
                  <a:srgbClr val="666666"/>
                </a:solidFill>
                <a:latin typeface="Ubuntu"/>
                <a:ea typeface="Ubuntu"/>
              </a:rPr>
              <a:t>Native and web-based apps</a:t>
            </a:r>
            <a:endParaRPr/>
          </a:p>
        </p:txBody>
      </p:sp>
      <p:sp>
        <p:nvSpPr>
          <p:cNvPr id="224" name="CustomShape 5"/>
          <p:cNvSpPr/>
          <p:nvPr/>
        </p:nvSpPr>
        <p:spPr>
          <a:xfrm>
            <a:off x="3297240" y="393840"/>
            <a:ext cx="1080" cy="232920"/>
          </a:xfrm>
          <a:prstGeom prst="straightConnector1">
            <a:avLst/>
          </a:prstGeom>
          <a:noFill/>
          <a:ln w="9360">
            <a:solidFill>
              <a:srgbClr val="666666"/>
            </a:solidFill>
            <a:round/>
          </a:ln>
        </p:spPr>
      </p:sp>
      <p:pic>
        <p:nvPicPr>
          <p:cNvPr id="225" name="Shape 261" descr=""/>
          <p:cNvPicPr/>
          <p:nvPr/>
        </p:nvPicPr>
        <p:blipFill>
          <a:blip r:embed="rId1"/>
          <a:stretch>
            <a:fillRect/>
          </a:stretch>
        </p:blipFill>
        <p:spPr>
          <a:xfrm>
            <a:off x="6195960" y="3600360"/>
            <a:ext cx="2633400" cy="2633400"/>
          </a:xfrm>
          <a:prstGeom prst="rect">
            <a:avLst/>
          </a:prstGeom>
          <a:ln>
            <a:noFill/>
          </a:ln>
        </p:spPr>
      </p:pic>
      <p:pic>
        <p:nvPicPr>
          <p:cNvPr id="226" name="Shape 262" descr=""/>
          <p:cNvPicPr/>
          <p:nvPr/>
        </p:nvPicPr>
        <p:blipFill>
          <a:blip r:embed="rId2"/>
          <a:stretch>
            <a:fillRect/>
          </a:stretch>
        </p:blipFill>
        <p:spPr>
          <a:xfrm>
            <a:off x="6558120" y="1336680"/>
            <a:ext cx="1866600" cy="18666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117" name="CustomShape 1"/>
          <p:cNvSpPr/>
          <p:nvPr/>
        </p:nvSpPr>
        <p:spPr>
          <a:xfrm>
            <a:off x="7846920" y="258840"/>
            <a:ext cx="610920" cy="610920"/>
          </a:xfrm>
          <a:prstGeom prst="rect">
            <a:avLst/>
          </a:prstGeom>
          <a:blipFill>
            <a:blip r:embed="rId1"/>
            <a:stretch>
              <a:fillRect/>
            </a:stretch>
          </a:blipFill>
          <a:ln>
            <a:noFill/>
          </a:ln>
        </p:spPr>
      </p:sp>
      <p:sp>
        <p:nvSpPr>
          <p:cNvPr id="118" name="CustomShape 2"/>
          <p:cNvSpPr/>
          <p:nvPr/>
        </p:nvSpPr>
        <p:spPr>
          <a:xfrm rot="10800000">
            <a:off x="119520" y="6685200"/>
            <a:ext cx="8891280" cy="1080"/>
          </a:xfrm>
          <a:prstGeom prst="straightConnector1">
            <a:avLst/>
          </a:prstGeom>
          <a:noFill/>
          <a:ln w="9360">
            <a:solidFill>
              <a:srgbClr val="ffffff"/>
            </a:solidFill>
            <a:round/>
          </a:ln>
        </p:spPr>
      </p:sp>
      <p:sp>
        <p:nvSpPr>
          <p:cNvPr id="119" name="CustomShape 3"/>
          <p:cNvSpPr/>
          <p:nvPr/>
        </p:nvSpPr>
        <p:spPr>
          <a:xfrm>
            <a:off x="2838600" y="2220840"/>
            <a:ext cx="3465000" cy="2417400"/>
          </a:xfrm>
          <a:prstGeom prst="rect">
            <a:avLst/>
          </a:prstGeom>
          <a:noFill/>
          <a:ln>
            <a:noFill/>
          </a:ln>
        </p:spPr>
        <p:txBody>
          <a:bodyPr tIns="91440" bIns="91440"/>
          <a:p>
            <a:pPr>
              <a:lnSpc>
                <a:spcPct val="100000"/>
              </a:lnSpc>
            </a:pPr>
            <a:r>
              <a:rPr lang="en-US" sz="4800">
                <a:solidFill>
                  <a:srgbClr val="ffffff"/>
                </a:solidFill>
                <a:latin typeface="Ubuntu"/>
                <a:ea typeface="Ubuntu"/>
              </a:rPr>
              <a:t>Ubuntu,</a:t>
            </a:r>
            <a:endParaRPr/>
          </a:p>
          <a:p>
            <a:pPr>
              <a:lnSpc>
                <a:spcPct val="100000"/>
              </a:lnSpc>
            </a:pPr>
            <a:r>
              <a:rPr lang="en-US" sz="4800">
                <a:solidFill>
                  <a:srgbClr val="ffffff"/>
                </a:solidFill>
                <a:latin typeface="Ubuntu"/>
                <a:ea typeface="Ubuntu"/>
              </a:rPr>
              <a:t>a new force in mobile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28" name="TextShape 2"/>
          <p:cNvSpPr txBox="1"/>
          <p:nvPr/>
        </p:nvSpPr>
        <p:spPr>
          <a:xfrm>
            <a:off x="554040" y="2054160"/>
            <a:ext cx="8229240" cy="5289120"/>
          </a:xfrm>
          <a:prstGeom prst="rect">
            <a:avLst/>
          </a:prstGeom>
        </p:spPr>
        <p:txBody>
          <a:bodyPr tIns="91440" bIns="91440"/>
          <a:p>
            <a:pPr>
              <a:lnSpc>
                <a:spcPct val="100000"/>
              </a:lnSpc>
            </a:pPr>
            <a:r>
              <a:rPr lang="en-US" u="sng">
                <a:solidFill>
                  <a:srgbClr val="ccccff"/>
                </a:solidFill>
                <a:latin typeface="Arial"/>
                <a:ea typeface="Arial"/>
              </a:rPr>
              <a:t>developer.ubuntu.com</a:t>
            </a:r>
            <a:r>
              <a:rPr lang="en-US">
                <a:solidFill>
                  <a:srgbClr val="dd4814"/>
                </a:solidFill>
                <a:latin typeface="Ubuntu"/>
                <a:ea typeface="Ubuntu"/>
              </a:rPr>
              <a:t> </a:t>
            </a:r>
            <a:r>
              <a:rPr lang="en-US">
                <a:solidFill>
                  <a:srgbClr val="666666"/>
                </a:solidFill>
                <a:latin typeface="Ubuntu"/>
                <a:ea typeface="Ubuntu"/>
              </a:rPr>
              <a:t>is the information hub for creating Ubuntu content </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central resource for guides and learning material</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write apps, scopes, website integration and cloud charms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Each area includes technology overviews, tutorials, a cookbook with</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developer recipes and API references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developer blog features news and interesting updates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around Ubuntu app development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Provides access to the Software Store to publish</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maintain Ubuntu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gateway to community support on askubuntu.com:</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 Ubuntu Q&amp;A website powered by Stack Exchange</a:t>
            </a:r>
            <a:endParaRPr/>
          </a:p>
        </p:txBody>
      </p:sp>
      <p:sp>
        <p:nvSpPr>
          <p:cNvPr id="229" name="CustomShape 3"/>
          <p:cNvSpPr/>
          <p:nvPr/>
        </p:nvSpPr>
        <p:spPr>
          <a:xfrm rot="10800000">
            <a:off x="162000" y="6667560"/>
            <a:ext cx="8808840" cy="1080"/>
          </a:xfrm>
          <a:prstGeom prst="straightConnector1">
            <a:avLst/>
          </a:prstGeom>
          <a:noFill/>
          <a:ln w="9360">
            <a:solidFill>
              <a:srgbClr val="434343"/>
            </a:solidFill>
            <a:round/>
          </a:ln>
        </p:spPr>
      </p:sp>
      <p:sp>
        <p:nvSpPr>
          <p:cNvPr id="230"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The Ubuntu SDK</a:t>
            </a:r>
            <a:endParaRPr/>
          </a:p>
        </p:txBody>
      </p:sp>
      <p:sp>
        <p:nvSpPr>
          <p:cNvPr id="231" name="CustomShape 5"/>
          <p:cNvSpPr/>
          <p:nvPr/>
        </p:nvSpPr>
        <p:spPr>
          <a:xfrm>
            <a:off x="2224080" y="393840"/>
            <a:ext cx="1080" cy="232920"/>
          </a:xfrm>
          <a:prstGeom prst="straightConnector1">
            <a:avLst/>
          </a:prstGeom>
          <a:noFill/>
          <a:ln w="9360">
            <a:solidFill>
              <a:srgbClr val="666666"/>
            </a:solidFill>
            <a:round/>
          </a:ln>
        </p:spPr>
      </p:sp>
      <p:pic>
        <p:nvPicPr>
          <p:cNvPr id="232" name="Shape 274" descr=""/>
          <p:cNvPicPr/>
          <p:nvPr/>
        </p:nvPicPr>
        <p:blipFill>
          <a:blip r:embed="rId1"/>
          <a:stretch>
            <a:fillRect/>
          </a:stretch>
        </p:blipFill>
        <p:spPr>
          <a:xfrm>
            <a:off x="576360" y="852480"/>
            <a:ext cx="8010000" cy="10918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3"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34"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The design guides help making applications “Ubuntu”</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An online resource that grows organically together with the toolkit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Covers behavioural patterns as well as individual building blocks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lang="en-US" u="sng">
                <a:solidFill>
                  <a:srgbClr val="ccccff"/>
                </a:solidFill>
                <a:latin typeface="Arial"/>
                <a:ea typeface="Arial"/>
              </a:rPr>
              <a:t>design.ubuntu.com/apps</a:t>
            </a:r>
            <a:endParaRPr/>
          </a:p>
          <a:p>
            <a:pPr>
              <a:lnSpc>
                <a:spcPct val="94000"/>
              </a:lnSpc>
            </a:pPr>
            <a:endParaRPr/>
          </a:p>
        </p:txBody>
      </p:sp>
      <p:sp>
        <p:nvSpPr>
          <p:cNvPr id="235" name="CustomShape 3"/>
          <p:cNvSpPr/>
          <p:nvPr/>
        </p:nvSpPr>
        <p:spPr>
          <a:xfrm rot="10800000">
            <a:off x="162000" y="6667560"/>
            <a:ext cx="8808840" cy="1080"/>
          </a:xfrm>
          <a:prstGeom prst="straightConnector1">
            <a:avLst/>
          </a:prstGeom>
          <a:noFill/>
          <a:ln w="9360">
            <a:solidFill>
              <a:srgbClr val="434343"/>
            </a:solidFill>
            <a:round/>
          </a:ln>
        </p:spPr>
      </p:sp>
      <p:sp>
        <p:nvSpPr>
          <p:cNvPr id="236"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The Ubuntu SDK</a:t>
            </a:r>
            <a:endParaRPr/>
          </a:p>
        </p:txBody>
      </p:sp>
      <p:sp>
        <p:nvSpPr>
          <p:cNvPr id="237" name="CustomShape 5"/>
          <p:cNvSpPr/>
          <p:nvPr/>
        </p:nvSpPr>
        <p:spPr>
          <a:xfrm>
            <a:off x="2224080" y="393840"/>
            <a:ext cx="1080" cy="232920"/>
          </a:xfrm>
          <a:prstGeom prst="straightConnector1">
            <a:avLst/>
          </a:prstGeom>
          <a:noFill/>
          <a:ln w="9360">
            <a:solidFill>
              <a:srgbClr val="666666"/>
            </a:solidFill>
            <a:round/>
          </a:ln>
        </p:spPr>
      </p:sp>
      <p:pic>
        <p:nvPicPr>
          <p:cNvPr id="238" name="Shape 286" descr=""/>
          <p:cNvPicPr/>
          <p:nvPr/>
        </p:nvPicPr>
        <p:blipFill>
          <a:blip r:embed="rId1"/>
          <a:stretch>
            <a:fillRect/>
          </a:stretch>
        </p:blipFill>
        <p:spPr>
          <a:xfrm>
            <a:off x="1601640" y="3201840"/>
            <a:ext cx="5633640" cy="32540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9"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40" name="TextShape 2"/>
          <p:cNvSpPr txBox="1"/>
          <p:nvPr/>
        </p:nvSpPr>
        <p:spPr>
          <a:xfrm>
            <a:off x="471600" y="903240"/>
            <a:ext cx="8229240" cy="5289120"/>
          </a:xfrm>
          <a:prstGeom prst="rect">
            <a:avLst/>
          </a:prstGeom>
        </p:spPr>
        <p:txBody>
          <a:bodyPr tIns="91440" bIns="91440"/>
          <a:p>
            <a:pPr>
              <a:lnSpc>
                <a:spcPct val="100000"/>
              </a:lnSpc>
            </a:pPr>
            <a:r>
              <a:rPr lang="en-US">
                <a:solidFill>
                  <a:srgbClr val="666666"/>
                </a:solidFill>
                <a:latin typeface="Ubuntu"/>
                <a:ea typeface="Ubuntu"/>
              </a:rPr>
              <a:t>Use the Store to publish and distribute Ubuntu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store is now open for submissions, simple to use and supporting</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remote installation and app updates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Effortless submission process: create click packages with the SDK,</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register for free to the developer site and submit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Seamless system integration: available software installable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discoverable in the store view of the apps scope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Upgrades via the system settings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lang="en-US" u="sng">
                <a:solidFill>
                  <a:srgbClr val="ccccff"/>
                </a:solidFill>
                <a:latin typeface="Arial"/>
                <a:ea typeface="Arial"/>
              </a:rPr>
              <a:t>myapps.developer.ubuntu.com</a:t>
            </a:r>
            <a:endParaRPr/>
          </a:p>
        </p:txBody>
      </p:sp>
      <p:sp>
        <p:nvSpPr>
          <p:cNvPr id="241" name="CustomShape 3"/>
          <p:cNvSpPr/>
          <p:nvPr/>
        </p:nvSpPr>
        <p:spPr>
          <a:xfrm rot="10800000">
            <a:off x="162000" y="6667560"/>
            <a:ext cx="8808840" cy="1080"/>
          </a:xfrm>
          <a:prstGeom prst="straightConnector1">
            <a:avLst/>
          </a:prstGeom>
          <a:noFill/>
          <a:ln w="9360">
            <a:solidFill>
              <a:srgbClr val="434343"/>
            </a:solidFill>
            <a:round/>
          </a:ln>
        </p:spPr>
      </p:sp>
      <p:sp>
        <p:nvSpPr>
          <p:cNvPr id="242" name="TextShape 4"/>
          <p:cNvSpPr txBox="1"/>
          <p:nvPr/>
        </p:nvSpPr>
        <p:spPr>
          <a:xfrm>
            <a:off x="301680" y="324000"/>
            <a:ext cx="3082680" cy="366480"/>
          </a:xfrm>
          <a:prstGeom prst="rect">
            <a:avLst/>
          </a:prstGeom>
        </p:spPr>
        <p:txBody>
          <a:bodyPr tIns="91440" bIns="91440" anchor="ctr"/>
          <a:p>
            <a:pPr>
              <a:lnSpc>
                <a:spcPct val="100000"/>
              </a:lnSpc>
            </a:pPr>
            <a:r>
              <a:rPr lang="en-US">
                <a:solidFill>
                  <a:srgbClr val="666666"/>
                </a:solidFill>
                <a:latin typeface="Ubuntu"/>
                <a:ea typeface="Ubuntu"/>
              </a:rPr>
              <a:t>The Ubuntu Software Store</a:t>
            </a:r>
            <a:endParaRPr/>
          </a:p>
        </p:txBody>
      </p:sp>
      <p:sp>
        <p:nvSpPr>
          <p:cNvPr id="243" name="CustomShape 5"/>
          <p:cNvSpPr/>
          <p:nvPr/>
        </p:nvSpPr>
        <p:spPr>
          <a:xfrm>
            <a:off x="3297240" y="393840"/>
            <a:ext cx="1080" cy="232920"/>
          </a:xfrm>
          <a:prstGeom prst="straightConnector1">
            <a:avLst/>
          </a:prstGeom>
          <a:noFill/>
          <a:ln w="9360">
            <a:solidFill>
              <a:srgbClr val="666666"/>
            </a:solidFill>
            <a:round/>
          </a:ln>
        </p:spPr>
      </p:sp>
      <p:pic>
        <p:nvPicPr>
          <p:cNvPr id="244" name="Shape 298" descr=""/>
          <p:cNvPicPr/>
          <p:nvPr/>
        </p:nvPicPr>
        <p:blipFill>
          <a:blip r:embed="rId1"/>
          <a:stretch>
            <a:fillRect/>
          </a:stretch>
        </p:blipFill>
        <p:spPr>
          <a:xfrm>
            <a:off x="4896000" y="3887640"/>
            <a:ext cx="3816000" cy="25300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5"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46"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New application model, optimized and secure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Applications are isolated</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protected from each other by default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Takes advantage of platform technologies,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notably AppArmor</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Applications must ask permission</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the OS to access user data</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Optimized to save battery life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memory usage</a:t>
            </a:r>
            <a:endParaRPr/>
          </a:p>
          <a:p>
            <a:pPr>
              <a:lnSpc>
                <a:spcPct val="100000"/>
              </a:lnSpc>
            </a:pPr>
            <a:r>
              <a:rPr lang="en-US">
                <a:solidFill>
                  <a:srgbClr val="666666"/>
                </a:solidFill>
                <a:latin typeface="Ubuntu"/>
                <a:ea typeface="Ubuntu"/>
              </a:rPr>
              <a:t>      </a:t>
            </a:r>
            <a:r>
              <a:rPr lang="en-US" sz="1400">
                <a:solidFill>
                  <a:srgbClr val="666666"/>
                </a:solidFill>
                <a:latin typeface="Ubuntu"/>
                <a:ea typeface="Ubuntu"/>
              </a:rPr>
              <a:t>background applications are suspended,</a:t>
            </a:r>
            <a:endParaRPr/>
          </a:p>
          <a:p>
            <a:pPr>
              <a:lnSpc>
                <a:spcPct val="100000"/>
              </a:lnSpc>
            </a:pPr>
            <a:r>
              <a:rPr lang="en-US" sz="1400">
                <a:solidFill>
                  <a:srgbClr val="666666"/>
                </a:solidFill>
                <a:latin typeface="Ubuntu"/>
                <a:ea typeface="Ubuntu"/>
              </a:rPr>
              <a:t>        </a:t>
            </a:r>
            <a:r>
              <a:rPr lang="en-US" sz="1400">
                <a:solidFill>
                  <a:srgbClr val="666666"/>
                </a:solidFill>
                <a:latin typeface="Ubuntu"/>
                <a:ea typeface="Ubuntu"/>
              </a:rPr>
              <a:t>unless they explicitly require it via dedicated APIs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Simplified installation and packaging</a:t>
            </a:r>
            <a:endParaRPr/>
          </a:p>
          <a:p>
            <a:pPr>
              <a:lnSpc>
                <a:spcPct val="100000"/>
              </a:lnSpc>
            </a:pPr>
            <a:r>
              <a:rPr lang="en-US" sz="1400">
                <a:solidFill>
                  <a:srgbClr val="666666"/>
                </a:solidFill>
                <a:latin typeface="Ubuntu"/>
                <a:ea typeface="Ubuntu"/>
              </a:rPr>
              <a:t>       </a:t>
            </a:r>
            <a:r>
              <a:rPr lang="en-US" sz="1400">
                <a:solidFill>
                  <a:srgbClr val="666666"/>
                </a:solidFill>
                <a:latin typeface="Ubuntu"/>
                <a:ea typeface="Ubuntu"/>
              </a:rPr>
              <a:t>the application integrates its own dependencies (libraries)</a:t>
            </a:r>
            <a:endParaRPr/>
          </a:p>
          <a:p>
            <a:pPr>
              <a:lnSpc>
                <a:spcPct val="100000"/>
              </a:lnSpc>
            </a:pPr>
            <a:r>
              <a:rPr lang="en-US" sz="1400">
                <a:solidFill>
                  <a:srgbClr val="666666"/>
                </a:solidFill>
                <a:latin typeface="Ubuntu"/>
                <a:ea typeface="Ubuntu"/>
              </a:rPr>
              <a:t>       </a:t>
            </a:r>
            <a:r>
              <a:rPr lang="en-US" sz="1400">
                <a:solidFill>
                  <a:srgbClr val="666666"/>
                </a:solidFill>
                <a:latin typeface="Ubuntu"/>
                <a:ea typeface="Ubuntu"/>
              </a:rPr>
              <a:t>uninstalling the app removes them as well</a:t>
            </a:r>
            <a:endParaRPr/>
          </a:p>
        </p:txBody>
      </p:sp>
      <p:sp>
        <p:nvSpPr>
          <p:cNvPr id="247" name="CustomShape 3"/>
          <p:cNvSpPr/>
          <p:nvPr/>
        </p:nvSpPr>
        <p:spPr>
          <a:xfrm rot="10800000">
            <a:off x="162000" y="6667560"/>
            <a:ext cx="8808840" cy="1080"/>
          </a:xfrm>
          <a:prstGeom prst="straightConnector1">
            <a:avLst/>
          </a:prstGeom>
          <a:noFill/>
          <a:ln w="9360">
            <a:solidFill>
              <a:srgbClr val="434343"/>
            </a:solidFill>
            <a:round/>
          </a:ln>
        </p:spPr>
      </p:sp>
      <p:sp>
        <p:nvSpPr>
          <p:cNvPr id="248" name="TextShape 4"/>
          <p:cNvSpPr txBox="1"/>
          <p:nvPr/>
        </p:nvSpPr>
        <p:spPr>
          <a:xfrm>
            <a:off x="301680" y="324000"/>
            <a:ext cx="3593880" cy="366480"/>
          </a:xfrm>
          <a:prstGeom prst="rect">
            <a:avLst/>
          </a:prstGeom>
        </p:spPr>
        <p:txBody>
          <a:bodyPr tIns="91440" bIns="91440" anchor="ctr"/>
          <a:p>
            <a:pPr>
              <a:lnSpc>
                <a:spcPct val="100000"/>
              </a:lnSpc>
            </a:pPr>
            <a:r>
              <a:rPr lang="en-US">
                <a:solidFill>
                  <a:srgbClr val="666666"/>
                </a:solidFill>
                <a:latin typeface="Ubuntu"/>
                <a:ea typeface="Ubuntu"/>
              </a:rPr>
              <a:t>The Ubuntu application model</a:t>
            </a:r>
            <a:endParaRPr/>
          </a:p>
        </p:txBody>
      </p:sp>
      <p:sp>
        <p:nvSpPr>
          <p:cNvPr id="249" name="CustomShape 5"/>
          <p:cNvSpPr/>
          <p:nvPr/>
        </p:nvSpPr>
        <p:spPr>
          <a:xfrm>
            <a:off x="3672000" y="393840"/>
            <a:ext cx="1080" cy="232920"/>
          </a:xfrm>
          <a:prstGeom prst="straightConnector1">
            <a:avLst/>
          </a:prstGeom>
          <a:noFill/>
          <a:ln w="9360">
            <a:solidFill>
              <a:srgbClr val="666666"/>
            </a:solidFill>
            <a:round/>
          </a:ln>
        </p:spPr>
      </p:sp>
      <p:pic>
        <p:nvPicPr>
          <p:cNvPr id="250" name="Shape 310" descr=""/>
          <p:cNvPicPr/>
          <p:nvPr/>
        </p:nvPicPr>
        <p:blipFill>
          <a:blip r:embed="rId1"/>
          <a:stretch>
            <a:fillRect/>
          </a:stretch>
        </p:blipFill>
        <p:spPr>
          <a:xfrm>
            <a:off x="4167360" y="1217520"/>
            <a:ext cx="5471640" cy="41032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1" name="TextShape 1"/>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New software update system, optimized for mobiles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operating system is made of a single base image file, built from a</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set of Ubuntu packages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Updates are computed and distributed</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Over-The-Air (OTA) in delta form</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Variable update frequency,</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multiple update channels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base OS is unalterable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once the device has booted</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Applications are distributed</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updated </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independently from the base OS</a:t>
            </a:r>
            <a:endParaRPr/>
          </a:p>
          <a:p>
            <a:pPr>
              <a:lnSpc>
                <a:spcPct val="94000"/>
              </a:lnSpc>
            </a:pPr>
            <a:endParaRPr/>
          </a:p>
        </p:txBody>
      </p:sp>
      <p:sp>
        <p:nvSpPr>
          <p:cNvPr id="252" name="CustomShape 2"/>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53" name="CustomShape 3"/>
          <p:cNvSpPr/>
          <p:nvPr/>
        </p:nvSpPr>
        <p:spPr>
          <a:xfrm rot="10800000">
            <a:off x="162000" y="6667560"/>
            <a:ext cx="8808840" cy="1080"/>
          </a:xfrm>
          <a:prstGeom prst="straightConnector1">
            <a:avLst/>
          </a:prstGeom>
          <a:noFill/>
          <a:ln w="9360">
            <a:solidFill>
              <a:srgbClr val="434343"/>
            </a:solidFill>
            <a:round/>
          </a:ln>
        </p:spPr>
      </p:sp>
      <p:sp>
        <p:nvSpPr>
          <p:cNvPr id="254" name="TextShape 4"/>
          <p:cNvSpPr txBox="1"/>
          <p:nvPr/>
        </p:nvSpPr>
        <p:spPr>
          <a:xfrm>
            <a:off x="301680" y="324000"/>
            <a:ext cx="4586040" cy="366480"/>
          </a:xfrm>
          <a:prstGeom prst="rect">
            <a:avLst/>
          </a:prstGeom>
        </p:spPr>
        <p:txBody>
          <a:bodyPr tIns="91440" bIns="91440" anchor="ctr"/>
          <a:p>
            <a:pPr>
              <a:lnSpc>
                <a:spcPct val="100000"/>
              </a:lnSpc>
            </a:pPr>
            <a:r>
              <a:rPr lang="en-US">
                <a:solidFill>
                  <a:srgbClr val="666666"/>
                </a:solidFill>
                <a:latin typeface="Ubuntu"/>
                <a:ea typeface="Ubuntu"/>
              </a:rPr>
              <a:t>Delivering secure and reliable updates</a:t>
            </a:r>
            <a:endParaRPr/>
          </a:p>
        </p:txBody>
      </p:sp>
      <p:sp>
        <p:nvSpPr>
          <p:cNvPr id="255" name="CustomShape 5"/>
          <p:cNvSpPr/>
          <p:nvPr/>
        </p:nvSpPr>
        <p:spPr>
          <a:xfrm>
            <a:off x="4533840" y="393840"/>
            <a:ext cx="1080" cy="232920"/>
          </a:xfrm>
          <a:prstGeom prst="straightConnector1">
            <a:avLst/>
          </a:prstGeom>
          <a:noFill/>
          <a:ln w="9360">
            <a:solidFill>
              <a:srgbClr val="666666"/>
            </a:solidFill>
            <a:round/>
          </a:ln>
        </p:spPr>
      </p:sp>
      <p:pic>
        <p:nvPicPr>
          <p:cNvPr id="256" name="Shape 322" descr=""/>
          <p:cNvPicPr/>
          <p:nvPr/>
        </p:nvPicPr>
        <p:blipFill>
          <a:blip r:embed="rId1"/>
          <a:stretch>
            <a:fillRect/>
          </a:stretch>
        </p:blipFill>
        <p:spPr>
          <a:xfrm>
            <a:off x="5400720" y="2665440"/>
            <a:ext cx="2536560" cy="33825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257" name="CustomShape 1"/>
          <p:cNvSpPr/>
          <p:nvPr/>
        </p:nvSpPr>
        <p:spPr>
          <a:xfrm>
            <a:off x="7846920" y="258840"/>
            <a:ext cx="610920" cy="610920"/>
          </a:xfrm>
          <a:prstGeom prst="rect">
            <a:avLst/>
          </a:prstGeom>
          <a:blipFill>
            <a:blip r:embed="rId1"/>
            <a:stretch>
              <a:fillRect/>
            </a:stretch>
          </a:blipFill>
          <a:ln>
            <a:noFill/>
          </a:ln>
        </p:spPr>
      </p:sp>
      <p:sp>
        <p:nvSpPr>
          <p:cNvPr id="258" name="CustomShape 2"/>
          <p:cNvSpPr/>
          <p:nvPr/>
        </p:nvSpPr>
        <p:spPr>
          <a:xfrm rot="10800000">
            <a:off x="119520" y="6685200"/>
            <a:ext cx="8891280" cy="1080"/>
          </a:xfrm>
          <a:prstGeom prst="straightConnector1">
            <a:avLst/>
          </a:prstGeom>
          <a:noFill/>
          <a:ln w="9360">
            <a:solidFill>
              <a:srgbClr val="ffffff"/>
            </a:solidFill>
            <a:round/>
          </a:ln>
        </p:spPr>
      </p:sp>
      <p:sp>
        <p:nvSpPr>
          <p:cNvPr id="259" name="CustomShape 3"/>
          <p:cNvSpPr/>
          <p:nvPr/>
        </p:nvSpPr>
        <p:spPr>
          <a:xfrm>
            <a:off x="2502000" y="2576520"/>
            <a:ext cx="4141440" cy="1704600"/>
          </a:xfrm>
          <a:prstGeom prst="rect">
            <a:avLst/>
          </a:prstGeom>
          <a:noFill/>
          <a:ln>
            <a:noFill/>
          </a:ln>
        </p:spPr>
        <p:txBody>
          <a:bodyPr tIns="91440" bIns="91440"/>
          <a:p>
            <a:pPr>
              <a:lnSpc>
                <a:spcPct val="100000"/>
              </a:lnSpc>
            </a:pPr>
            <a:r>
              <a:rPr lang="en-US" sz="4800">
                <a:solidFill>
                  <a:srgbClr val="ffffff"/>
                </a:solidFill>
                <a:latin typeface="Ubuntu"/>
                <a:ea typeface="Ubuntu"/>
              </a:rPr>
              <a:t>For operators</a:t>
            </a:r>
            <a:endParaRPr/>
          </a:p>
          <a:p>
            <a:pPr>
              <a:lnSpc>
                <a:spcPct val="100000"/>
              </a:lnSpc>
            </a:pPr>
            <a:r>
              <a:rPr lang="en-US" sz="4800">
                <a:solidFill>
                  <a:srgbClr val="ffffff"/>
                </a:solidFill>
                <a:latin typeface="Ubuntu"/>
                <a:ea typeface="Ubuntu"/>
              </a:rPr>
              <a:t>and OEMs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0"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61"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Backed by Canonical</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Daily engagements with OEMs, ODMs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mobile operators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Strong hardware enablement partnerships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top brands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All major OEMs partnered up with </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Canonical.</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Experts in Linux on ARM since 2008</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Custom engineering</a:t>
            </a:r>
            <a:endParaRPr/>
          </a:p>
          <a:p>
            <a:pPr>
              <a:lnSpc>
                <a:spcPct val="94000"/>
              </a:lnSpc>
            </a:pPr>
            <a:endParaRPr/>
          </a:p>
        </p:txBody>
      </p:sp>
      <p:sp>
        <p:nvSpPr>
          <p:cNvPr id="262" name="CustomShape 3"/>
          <p:cNvSpPr/>
          <p:nvPr/>
        </p:nvSpPr>
        <p:spPr>
          <a:xfrm rot="10800000">
            <a:off x="162000" y="6667560"/>
            <a:ext cx="8808840" cy="1080"/>
          </a:xfrm>
          <a:prstGeom prst="straightConnector1">
            <a:avLst/>
          </a:prstGeom>
          <a:noFill/>
          <a:ln w="9360">
            <a:solidFill>
              <a:srgbClr val="434343"/>
            </a:solidFill>
            <a:round/>
          </a:ln>
        </p:spPr>
      </p:sp>
      <p:sp>
        <p:nvSpPr>
          <p:cNvPr id="263"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Taking Ubuntu to market</a:t>
            </a:r>
            <a:endParaRPr/>
          </a:p>
        </p:txBody>
      </p:sp>
      <p:sp>
        <p:nvSpPr>
          <p:cNvPr id="264" name="CustomShape 5"/>
          <p:cNvSpPr/>
          <p:nvPr/>
        </p:nvSpPr>
        <p:spPr>
          <a:xfrm>
            <a:off x="3062160" y="393840"/>
            <a:ext cx="1080" cy="232920"/>
          </a:xfrm>
          <a:prstGeom prst="straightConnector1">
            <a:avLst/>
          </a:prstGeom>
          <a:noFill/>
          <a:ln w="9360">
            <a:solidFill>
              <a:srgbClr val="666666"/>
            </a:solidFill>
            <a:round/>
          </a:ln>
        </p:spPr>
      </p:sp>
      <p:sp>
        <p:nvSpPr>
          <p:cNvPr id="265" name="CustomShape 6"/>
          <p:cNvSpPr/>
          <p:nvPr/>
        </p:nvSpPr>
        <p:spPr>
          <a:xfrm>
            <a:off x="7095960" y="1278000"/>
            <a:ext cx="1590480" cy="1590480"/>
          </a:xfrm>
          <a:prstGeom prst="rect">
            <a:avLst/>
          </a:prstGeom>
          <a:blipFill>
            <a:blip r:embed="rId1"/>
            <a:stretch>
              <a:fillRect/>
            </a:stretch>
          </a:blipFill>
          <a:ln>
            <a:noFill/>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6"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67" name="CustomShape 2"/>
          <p:cNvSpPr/>
          <p:nvPr/>
        </p:nvSpPr>
        <p:spPr>
          <a:xfrm rot="10800000">
            <a:off x="162000" y="6667560"/>
            <a:ext cx="8808840" cy="1080"/>
          </a:xfrm>
          <a:prstGeom prst="straightConnector1">
            <a:avLst/>
          </a:prstGeom>
          <a:noFill/>
          <a:ln w="9360">
            <a:solidFill>
              <a:srgbClr val="434343"/>
            </a:solidFill>
            <a:round/>
          </a:ln>
        </p:spPr>
      </p:sp>
      <p:sp>
        <p:nvSpPr>
          <p:cNvPr id="268" name="TextShape 3"/>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A cadence to rely upon</a:t>
            </a:r>
            <a:endParaRPr/>
          </a:p>
        </p:txBody>
      </p:sp>
      <p:sp>
        <p:nvSpPr>
          <p:cNvPr id="269" name="CustomShape 4"/>
          <p:cNvSpPr/>
          <p:nvPr/>
        </p:nvSpPr>
        <p:spPr>
          <a:xfrm>
            <a:off x="2830680" y="393840"/>
            <a:ext cx="1080" cy="232920"/>
          </a:xfrm>
          <a:prstGeom prst="straightConnector1">
            <a:avLst/>
          </a:prstGeom>
          <a:noFill/>
          <a:ln w="9360">
            <a:solidFill>
              <a:srgbClr val="666666"/>
            </a:solidFill>
            <a:round/>
          </a:ln>
        </p:spPr>
      </p:sp>
      <p:sp>
        <p:nvSpPr>
          <p:cNvPr id="270" name="TextShape 5"/>
          <p:cNvSpPr txBox="1"/>
          <p:nvPr/>
        </p:nvSpPr>
        <p:spPr>
          <a:xfrm>
            <a:off x="468360" y="1062000"/>
            <a:ext cx="8229240" cy="131400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is released every six months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first phone release was 13.10</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Regular releases are supported</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 9 months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Long Time Support (LTS) releases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are supported for 5 years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next Ubuntu 14.04 will be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 Long Time Support (LTS) release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Stable releases use the</a:t>
            </a:r>
            <a:endParaRPr/>
          </a:p>
          <a:p>
            <a:pPr>
              <a:lnSpc>
                <a:spcPct val="100000"/>
              </a:lnSpc>
            </a:pPr>
            <a:r>
              <a:rPr lang="en-US">
                <a:solidFill>
                  <a:srgbClr val="666666"/>
                </a:solidFill>
                <a:latin typeface="Ubuntu"/>
                <a:ea typeface="Ubuntu"/>
              </a:rPr>
              <a:t>     </a:t>
            </a:r>
            <a:r>
              <a:rPr i="1" lang="en-US">
                <a:solidFill>
                  <a:srgbClr val="666666"/>
                </a:solidFill>
                <a:latin typeface="Ubuntu"/>
                <a:ea typeface="Ubuntu"/>
              </a:rPr>
              <a:t>year.month</a:t>
            </a:r>
            <a:r>
              <a:rPr lang="en-US">
                <a:solidFill>
                  <a:srgbClr val="666666"/>
                </a:solidFill>
                <a:latin typeface="Ubuntu"/>
                <a:ea typeface="Ubuntu"/>
              </a:rPr>
              <a:t> version naming convention (e.g. 14.04)</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Development releases use the </a:t>
            </a:r>
            <a:r>
              <a:rPr i="1" lang="en-US">
                <a:solidFill>
                  <a:srgbClr val="666666"/>
                </a:solidFill>
                <a:latin typeface="Ubuntu"/>
                <a:ea typeface="Ubuntu"/>
              </a:rPr>
              <a:t>Awesome Animal</a:t>
            </a:r>
            <a:r>
              <a:rPr lang="en-US">
                <a:solidFill>
                  <a:srgbClr val="666666"/>
                </a:solidFill>
                <a:latin typeface="Ubuntu"/>
                <a:ea typeface="Ubuntu"/>
              </a:rPr>
              <a:t> naming convention</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(e.g. Trusty Tahr)</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Nine years, 19 releases – all on time</a:t>
            </a:r>
            <a:endParaRPr/>
          </a:p>
        </p:txBody>
      </p:sp>
      <p:pic>
        <p:nvPicPr>
          <p:cNvPr id="271" name="Shape 355" descr=""/>
          <p:cNvPicPr/>
          <p:nvPr/>
        </p:nvPicPr>
        <p:blipFill>
          <a:blip r:embed="rId1"/>
          <a:stretch>
            <a:fillRect/>
          </a:stretch>
        </p:blipFill>
        <p:spPr>
          <a:xfrm>
            <a:off x="4610160" y="998640"/>
            <a:ext cx="4269960" cy="39319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73" name="TextShape 2"/>
          <p:cNvSpPr txBox="1"/>
          <p:nvPr/>
        </p:nvSpPr>
        <p:spPr>
          <a:xfrm>
            <a:off x="449280" y="3662280"/>
            <a:ext cx="8456400" cy="2490480"/>
          </a:xfrm>
          <a:prstGeom prst="rect">
            <a:avLst/>
          </a:prstGeom>
        </p:spPr>
        <p:txBody>
          <a:bodyPr tIns="91440" bIns="91440"/>
          <a:p>
            <a:pPr>
              <a:lnSpc>
                <a:spcPct val="100000"/>
              </a:lnSpc>
            </a:pPr>
            <a:r>
              <a:rPr lang="en-US">
                <a:solidFill>
                  <a:srgbClr val="666666"/>
                </a:solidFill>
                <a:latin typeface="Ubuntu"/>
                <a:ea typeface="Ubuntu"/>
              </a:rPr>
              <a:t>Stunning design on any smartphone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Fast and beautiful experience on inexpensive hardware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Core applications run at full native speeds, no JVM overhead</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Even on mid-range, Ubuntu delivers fast content results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On high end, dock your device to enjoy a full personal computing experience</a:t>
            </a:r>
            <a:endParaRPr/>
          </a:p>
          <a:p>
            <a:pPr>
              <a:lnSpc>
                <a:spcPct val="94000"/>
              </a:lnSpc>
            </a:pPr>
            <a:endParaRPr/>
          </a:p>
        </p:txBody>
      </p:sp>
      <p:sp>
        <p:nvSpPr>
          <p:cNvPr id="274" name="CustomShape 3"/>
          <p:cNvSpPr/>
          <p:nvPr/>
        </p:nvSpPr>
        <p:spPr>
          <a:xfrm rot="10800000">
            <a:off x="162000" y="6667560"/>
            <a:ext cx="8808840" cy="1080"/>
          </a:xfrm>
          <a:prstGeom prst="straightConnector1">
            <a:avLst/>
          </a:prstGeom>
          <a:noFill/>
          <a:ln w="9360">
            <a:solidFill>
              <a:srgbClr val="434343"/>
            </a:solidFill>
            <a:round/>
          </a:ln>
        </p:spPr>
      </p:sp>
      <p:sp>
        <p:nvSpPr>
          <p:cNvPr id="275" name="TextShape 4"/>
          <p:cNvSpPr txBox="1"/>
          <p:nvPr/>
        </p:nvSpPr>
        <p:spPr>
          <a:xfrm>
            <a:off x="301680" y="324000"/>
            <a:ext cx="3416040" cy="366480"/>
          </a:xfrm>
          <a:prstGeom prst="rect">
            <a:avLst/>
          </a:prstGeom>
        </p:spPr>
        <p:txBody>
          <a:bodyPr tIns="91440" bIns="91440" anchor="ctr"/>
          <a:p>
            <a:pPr>
              <a:lnSpc>
                <a:spcPct val="100000"/>
              </a:lnSpc>
            </a:pPr>
            <a:r>
              <a:rPr lang="en-US">
                <a:solidFill>
                  <a:srgbClr val="666666"/>
                </a:solidFill>
                <a:latin typeface="Ubuntu"/>
                <a:ea typeface="Ubuntu"/>
              </a:rPr>
              <a:t>Run Ubuntu on any phone</a:t>
            </a:r>
            <a:endParaRPr/>
          </a:p>
        </p:txBody>
      </p:sp>
      <p:sp>
        <p:nvSpPr>
          <p:cNvPr id="276" name="CustomShape 5"/>
          <p:cNvSpPr/>
          <p:nvPr/>
        </p:nvSpPr>
        <p:spPr>
          <a:xfrm>
            <a:off x="3174840" y="393840"/>
            <a:ext cx="1080" cy="232920"/>
          </a:xfrm>
          <a:prstGeom prst="straightConnector1">
            <a:avLst/>
          </a:prstGeom>
          <a:noFill/>
          <a:ln w="9360">
            <a:solidFill>
              <a:srgbClr val="666666"/>
            </a:solidFill>
            <a:round/>
          </a:ln>
        </p:spPr>
      </p:sp>
      <p:graphicFrame>
        <p:nvGraphicFramePr>
          <p:cNvPr id="277" name="Table 6"/>
          <p:cNvGraphicFramePr/>
          <p:nvPr/>
        </p:nvGraphicFramePr>
        <p:xfrm>
          <a:off x="449280" y="1117440"/>
          <a:ext cx="2999520" cy="2999520"/>
        </p:xfrm>
        <a:graphic>
          <a:graphicData uri="http://schemas.openxmlformats.org/drawingml/2006/table">
            <a:tbl>
              <a:tblPr/>
              <a:tblGrid>
                <a:gridCol w="1055520"/>
                <a:gridCol w="972000"/>
                <a:gridCol w="972000"/>
              </a:tblGrid>
              <a:tr h="856800">
                <a:tc>
                  <a:txBody>
                    <a:bodyPr lIns="36000" rIns="36000" tIns="46440" bIns="36000" anchor="ctr"/>
                    <a:p>
                      <a:pPr>
                        <a:lnSpc>
                          <a:spcPct val="94000"/>
                        </a:lnSpc>
                      </a:pPr>
                      <a:r>
                        <a:rPr b="1" lang="en-US" sz="1400">
                          <a:solidFill>
                            <a:srgbClr val="000000"/>
                          </a:solidFill>
                          <a:latin typeface="Ubuntu Condensed"/>
                          <a:ea typeface="Ubuntu Condensed"/>
                        </a:rPr>
                        <a:t>System requirements for smartphones</a:t>
                      </a:r>
                      <a:endParaRPr/>
                    </a:p>
                  </a:txBody>
                  <a:tcPr/>
                </a:tc>
                <a:tc>
                  <a:txBody>
                    <a:bodyPr lIns="36000" rIns="36000" tIns="46440" bIns="36000" anchor="ctr"/>
                    <a:p>
                      <a:pPr algn="ctr">
                        <a:lnSpc>
                          <a:spcPct val="94000"/>
                        </a:lnSpc>
                      </a:pPr>
                      <a:r>
                        <a:rPr b="1" lang="en-US" sz="1400">
                          <a:solidFill>
                            <a:srgbClr val="000000"/>
                          </a:solidFill>
                          <a:latin typeface="Ubuntu Condensed"/>
                          <a:ea typeface="Ubuntu Condensed"/>
                        </a:rPr>
                        <a:t>Entry-level Ubuntu smartphone</a:t>
                      </a:r>
                      <a:endParaRPr/>
                    </a:p>
                  </a:txBody>
                  <a:tcPr/>
                </a:tc>
                <a:tc>
                  <a:txBody>
                    <a:bodyPr lIns="36000" rIns="36000" tIns="46440" bIns="36000" anchor="ctr"/>
                    <a:p>
                      <a:pPr algn="ctr">
                        <a:lnSpc>
                          <a:spcPct val="94000"/>
                        </a:lnSpc>
                      </a:pPr>
                      <a:r>
                        <a:rPr b="1" lang="en-US" sz="1400">
                          <a:solidFill>
                            <a:srgbClr val="000000"/>
                          </a:solidFill>
                          <a:latin typeface="Ubuntu Condensed"/>
                          <a:ea typeface="Ubuntu Condensed"/>
                        </a:rPr>
                        <a:t>“</a:t>
                      </a:r>
                      <a:r>
                        <a:rPr b="1" lang="en-US" sz="1400">
                          <a:solidFill>
                            <a:srgbClr val="000000"/>
                          </a:solidFill>
                          <a:latin typeface="Ubuntu Condensed"/>
                          <a:ea typeface="Ubuntu Condensed"/>
                        </a:rPr>
                        <a:t>Superphone” that can be a PC</a:t>
                      </a:r>
                      <a:endParaRPr/>
                    </a:p>
                  </a:txBody>
                  <a:tcPr/>
                </a:tc>
              </a:tr>
              <a:tr h="666360">
                <a:tc>
                  <a:txBody>
                    <a:bodyPr lIns="36000" rIns="36000" tIns="46440" bIns="36000" anchor="ctr"/>
                    <a:p>
                      <a:pPr>
                        <a:lnSpc>
                          <a:spcPct val="94000"/>
                        </a:lnSpc>
                      </a:pPr>
                      <a:r>
                        <a:rPr lang="en-US" sz="1400">
                          <a:solidFill>
                            <a:srgbClr val="000000"/>
                          </a:solidFill>
                          <a:latin typeface="Ubuntu Condensed"/>
                          <a:ea typeface="Ubuntu Condensed"/>
                        </a:rPr>
                        <a:t>Processor architecture</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Dual-core Cortex A9 or similar</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Quad-core A9 or Intel Atom</a:t>
                      </a:r>
                      <a:endParaRPr/>
                    </a:p>
                  </a:txBody>
                  <a:tcPr/>
                </a:tc>
              </a:tr>
              <a:tr h="285480">
                <a:tc>
                  <a:txBody>
                    <a:bodyPr lIns="36000" rIns="36000" tIns="46440" bIns="36000" anchor="ctr"/>
                    <a:p>
                      <a:pPr>
                        <a:lnSpc>
                          <a:spcPct val="94000"/>
                        </a:lnSpc>
                      </a:pPr>
                      <a:r>
                        <a:rPr lang="en-US" sz="1400">
                          <a:solidFill>
                            <a:srgbClr val="000000"/>
                          </a:solidFill>
                          <a:latin typeface="Ubuntu Condensed"/>
                          <a:ea typeface="Ubuntu Condensed"/>
                        </a:rPr>
                        <a:t>Memory</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512 MB - 1 GB</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Min 1 GB</a:t>
                      </a:r>
                      <a:endParaRPr/>
                    </a:p>
                  </a:txBody>
                  <a:tcPr/>
                </a:tc>
              </a:tr>
              <a:tr h="475920">
                <a:tc>
                  <a:txBody>
                    <a:bodyPr lIns="36000" rIns="36000" tIns="46440" bIns="36000" anchor="ctr"/>
                    <a:p>
                      <a:pPr>
                        <a:lnSpc>
                          <a:spcPct val="94000"/>
                        </a:lnSpc>
                      </a:pPr>
                      <a:r>
                        <a:rPr lang="en-US" sz="1400">
                          <a:solidFill>
                            <a:srgbClr val="000000"/>
                          </a:solidFill>
                          <a:latin typeface="Ubuntu Condensed"/>
                          <a:ea typeface="Ubuntu Condensed"/>
                        </a:rPr>
                        <a:t>Flash storage</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4 - 8 GB eMMC + SD</a:t>
                      </a:r>
                      <a:endParaRPr/>
                    </a:p>
                  </a:txBody>
                  <a:tcPr/>
                </a:tc>
                <a:tc>
                  <a:txBody>
                    <a:bodyPr lIns="36000" rIns="36000" tIns="46440" bIns="36000" anchor="ctr"/>
                    <a:p>
                      <a:pPr algn="ctr">
                        <a:lnSpc>
                          <a:spcPct val="94000"/>
                        </a:lnSpc>
                      </a:pPr>
                      <a:r>
                        <a:rPr lang="en-US" sz="1400">
                          <a:solidFill>
                            <a:srgbClr val="000000"/>
                          </a:solidFill>
                          <a:latin typeface="Ubuntu Condensed"/>
                          <a:ea typeface="Ubuntu Condensed"/>
                        </a:rPr>
                        <a:t>Min 32 GB eMMC + SD</a:t>
                      </a:r>
                      <a:endParaRPr/>
                    </a:p>
                  </a:txBody>
                  <a:tcPr/>
                </a:tc>
              </a:tr>
              <a:tr h="422640">
                <a:tc>
                  <a:txBody>
                    <a:bodyPr lIns="36000" rIns="36000" tIns="46440" bIns="36000" anchor="ctr"/>
                    <a:p>
                      <a:pPr>
                        <a:lnSpc>
                          <a:spcPct val="94000"/>
                        </a:lnSpc>
                      </a:pPr>
                      <a:r>
                        <a:rPr lang="en-US" sz="1400">
                          <a:solidFill>
                            <a:srgbClr val="000000"/>
                          </a:solidFill>
                          <a:latin typeface="Ubuntu Condensed"/>
                          <a:ea typeface="Ubuntu Condensed"/>
                        </a:rPr>
                        <a:t>Multi-touch</a:t>
                      </a:r>
                      <a:endParaRPr/>
                    </a:p>
                  </a:txBody>
                  <a:tcPr/>
                </a:tc>
                <a:tc>
                  <a:tcPr/>
                </a:tc>
                <a:tc>
                  <a:tcPr/>
                </a:tc>
              </a:tr>
              <a:tr h="475920">
                <a:tc>
                  <a:txBody>
                    <a:bodyPr lIns="36000" rIns="36000" tIns="46440" bIns="36000" anchor="ctr"/>
                    <a:p>
                      <a:pPr>
                        <a:lnSpc>
                          <a:spcPct val="94000"/>
                        </a:lnSpc>
                      </a:pPr>
                      <a:r>
                        <a:rPr lang="en-US" sz="1400">
                          <a:solidFill>
                            <a:srgbClr val="000000"/>
                          </a:solidFill>
                          <a:latin typeface="Ubuntu Condensed"/>
                          <a:ea typeface="Ubuntu Condensed"/>
                        </a:rPr>
                        <a:t>Desktop convergence</a:t>
                      </a:r>
                      <a:endParaRPr/>
                    </a:p>
                  </a:txBody>
                  <a:tcPr/>
                </a:tc>
                <a:tc>
                  <a:tcPr/>
                </a:tc>
                <a:tc>
                  <a:tcPr/>
                </a:tc>
              </a:tr>
            </a:tbl>
          </a:graphicData>
        </a:graphic>
      </p:graphicFrame>
      <p:sp>
        <p:nvSpPr>
          <p:cNvPr id="278" name="CustomShape 7"/>
          <p:cNvSpPr/>
          <p:nvPr/>
        </p:nvSpPr>
        <p:spPr>
          <a:xfrm>
            <a:off x="4756320" y="2673360"/>
            <a:ext cx="202680" cy="202680"/>
          </a:xfrm>
          <a:prstGeom prst="rect">
            <a:avLst/>
          </a:prstGeom>
          <a:blipFill>
            <a:blip r:embed="rId1"/>
            <a:stretch>
              <a:fillRect/>
            </a:stretch>
          </a:blipFill>
          <a:ln>
            <a:noFill/>
          </a:ln>
        </p:spPr>
      </p:sp>
      <p:sp>
        <p:nvSpPr>
          <p:cNvPr id="279" name="CustomShape 8"/>
          <p:cNvSpPr/>
          <p:nvPr/>
        </p:nvSpPr>
        <p:spPr>
          <a:xfrm>
            <a:off x="4756320" y="3059280"/>
            <a:ext cx="202680" cy="202680"/>
          </a:xfrm>
          <a:prstGeom prst="rect">
            <a:avLst/>
          </a:prstGeom>
          <a:blipFill>
            <a:blip r:embed="rId2"/>
            <a:stretch>
              <a:fillRect/>
            </a:stretch>
          </a:blipFill>
          <a:ln>
            <a:noFill/>
          </a:ln>
        </p:spPr>
      </p:sp>
      <p:sp>
        <p:nvSpPr>
          <p:cNvPr id="280" name="CustomShape 9"/>
          <p:cNvSpPr/>
          <p:nvPr/>
        </p:nvSpPr>
        <p:spPr>
          <a:xfrm>
            <a:off x="7423200" y="2673360"/>
            <a:ext cx="202680" cy="202680"/>
          </a:xfrm>
          <a:prstGeom prst="rect">
            <a:avLst/>
          </a:prstGeom>
          <a:blipFill>
            <a:blip r:embed="rId3"/>
            <a:stretch>
              <a:fillRect/>
            </a:stretch>
          </a:blipFill>
          <a:ln>
            <a:noFill/>
          </a:ln>
        </p:spPr>
      </p:sp>
      <p:sp>
        <p:nvSpPr>
          <p:cNvPr id="281" name="CustomShape 10"/>
          <p:cNvSpPr/>
          <p:nvPr/>
        </p:nvSpPr>
        <p:spPr>
          <a:xfrm>
            <a:off x="7423200" y="3059280"/>
            <a:ext cx="202680" cy="202680"/>
          </a:xfrm>
          <a:prstGeom prst="rect">
            <a:avLst/>
          </a:prstGeom>
          <a:blipFill>
            <a:blip r:embed="rId4"/>
            <a:stretch>
              <a:fillRect/>
            </a:stretch>
          </a:blipFill>
          <a:ln>
            <a:noFill/>
          </a:ln>
        </p:spPr>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2"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83"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Integrate to differentiate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Built-in branding opportunities without platform and UX modifications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True service-layer differentiation for OEMs, with Scopes at the core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Prioritise search results to highlight your content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Connect your store to the Apps or Music scope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integrated online payment</a:t>
            </a:r>
            <a:endParaRPr/>
          </a:p>
          <a:p>
            <a:pPr>
              <a:lnSpc>
                <a:spcPct val="94000"/>
              </a:lnSpc>
            </a:pPr>
            <a:endParaRPr/>
          </a:p>
        </p:txBody>
      </p:sp>
      <p:sp>
        <p:nvSpPr>
          <p:cNvPr id="284" name="CustomShape 3"/>
          <p:cNvSpPr/>
          <p:nvPr/>
        </p:nvSpPr>
        <p:spPr>
          <a:xfrm rot="10800000">
            <a:off x="162000" y="6667560"/>
            <a:ext cx="8808840" cy="1080"/>
          </a:xfrm>
          <a:prstGeom prst="straightConnector1">
            <a:avLst/>
          </a:prstGeom>
          <a:noFill/>
          <a:ln w="9360">
            <a:solidFill>
              <a:srgbClr val="434343"/>
            </a:solidFill>
            <a:round/>
          </a:ln>
        </p:spPr>
      </p:sp>
      <p:sp>
        <p:nvSpPr>
          <p:cNvPr id="285"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Customise to your needs</a:t>
            </a:r>
            <a:endParaRPr/>
          </a:p>
        </p:txBody>
      </p:sp>
      <p:sp>
        <p:nvSpPr>
          <p:cNvPr id="286" name="CustomShape 5"/>
          <p:cNvSpPr/>
          <p:nvPr/>
        </p:nvSpPr>
        <p:spPr>
          <a:xfrm>
            <a:off x="258840" y="4425840"/>
            <a:ext cx="8610120" cy="2238120"/>
          </a:xfrm>
          <a:prstGeom prst="rect">
            <a:avLst/>
          </a:prstGeom>
          <a:blipFill>
            <a:blip r:embed="rId1"/>
            <a:stretch>
              <a:fillRect/>
            </a:stretch>
          </a:blipFill>
          <a:ln>
            <a:noFill/>
          </a:ln>
        </p:spPr>
      </p:sp>
      <p:sp>
        <p:nvSpPr>
          <p:cNvPr id="287" name="CustomShape 6"/>
          <p:cNvSpPr/>
          <p:nvPr/>
        </p:nvSpPr>
        <p:spPr>
          <a:xfrm>
            <a:off x="3062160" y="393840"/>
            <a:ext cx="1080" cy="232920"/>
          </a:xfrm>
          <a:prstGeom prst="straightConnector1">
            <a:avLst/>
          </a:prstGeom>
          <a:noFill/>
          <a:ln w="9360">
            <a:solidFill>
              <a:srgbClr val="666666"/>
            </a:solidFill>
            <a:round/>
          </a:ln>
        </p:spPr>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21" name="TextShape 2"/>
          <p:cNvSpPr txBox="1"/>
          <p:nvPr/>
        </p:nvSpPr>
        <p:spPr>
          <a:xfrm>
            <a:off x="457200" y="127620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now runs on smartphones, desktop, servers and powers the cloud</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Brings a fast and beautiful user experience to any phone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 quality core of apps with a fast-evolving app ecosystem</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Ubuntu SDK with full native and HTML5 support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Differentiation without fragmentation</a:t>
            </a:r>
            <a:endParaRPr/>
          </a:p>
          <a:p>
            <a:pPr>
              <a:lnSpc>
                <a:spcPct val="100000"/>
              </a:lnSpc>
            </a:pPr>
            <a:endParaRPr/>
          </a:p>
          <a:p>
            <a:pPr>
              <a:lnSpc>
                <a:spcPct val="94000"/>
              </a:lnSpc>
            </a:pPr>
            <a:endParaRPr/>
          </a:p>
        </p:txBody>
      </p:sp>
      <p:sp>
        <p:nvSpPr>
          <p:cNvPr id="122" name="CustomShape 3"/>
          <p:cNvSpPr/>
          <p:nvPr/>
        </p:nvSpPr>
        <p:spPr>
          <a:xfrm rot="10800000">
            <a:off x="162000" y="6667560"/>
            <a:ext cx="8808840" cy="1080"/>
          </a:xfrm>
          <a:prstGeom prst="straightConnector1">
            <a:avLst/>
          </a:prstGeom>
          <a:noFill/>
          <a:ln w="9360">
            <a:solidFill>
              <a:srgbClr val="434343"/>
            </a:solidFill>
            <a:round/>
          </a:ln>
        </p:spPr>
      </p:sp>
      <p:sp>
        <p:nvSpPr>
          <p:cNvPr id="123" name="TextShape 4"/>
          <p:cNvSpPr txBox="1"/>
          <p:nvPr/>
        </p:nvSpPr>
        <p:spPr>
          <a:xfrm>
            <a:off x="301680" y="324000"/>
            <a:ext cx="4451040" cy="366480"/>
          </a:xfrm>
          <a:prstGeom prst="rect">
            <a:avLst/>
          </a:prstGeom>
        </p:spPr>
        <p:txBody>
          <a:bodyPr tIns="91440" bIns="91440" anchor="ctr"/>
          <a:p>
            <a:pPr>
              <a:lnSpc>
                <a:spcPct val="100000"/>
              </a:lnSpc>
            </a:pPr>
            <a:r>
              <a:rPr lang="en-US">
                <a:solidFill>
                  <a:srgbClr val="666666"/>
                </a:solidFill>
                <a:latin typeface="Ubuntu"/>
                <a:ea typeface="Ubuntu"/>
              </a:rPr>
              <a:t>Defining the future of computing</a:t>
            </a:r>
            <a:endParaRPr/>
          </a:p>
        </p:txBody>
      </p:sp>
      <p:pic>
        <p:nvPicPr>
          <p:cNvPr id="124" name="Shape 64" descr=""/>
          <p:cNvPicPr/>
          <p:nvPr/>
        </p:nvPicPr>
        <p:blipFill>
          <a:blip r:embed="rId1"/>
          <a:stretch>
            <a:fillRect/>
          </a:stretch>
        </p:blipFill>
        <p:spPr>
          <a:xfrm>
            <a:off x="3822840" y="3887640"/>
            <a:ext cx="5319360" cy="2779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8"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289" name="TextShape 2"/>
          <p:cNvSpPr txBox="1"/>
          <p:nvPr/>
        </p:nvSpPr>
        <p:spPr>
          <a:xfrm>
            <a:off x="457200" y="4610160"/>
            <a:ext cx="8229240" cy="191736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CAG enables mobile operators to shape Ubuntu’s mobile strategy</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Members receive advance confidential briefings and provide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industry insights to ensure Ubuntu meets their needs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Opportunity to be a launch partner and ship Ubuntu in their markets</a:t>
            </a:r>
            <a:endParaRPr/>
          </a:p>
          <a:p>
            <a:pPr>
              <a:lnSpc>
                <a:spcPct val="100000"/>
              </a:lnSpc>
            </a:pPr>
            <a:endParaRPr/>
          </a:p>
          <a:p>
            <a:pPr>
              <a:lnSpc>
                <a:spcPct val="94000"/>
              </a:lnSpc>
            </a:pPr>
            <a:endParaRPr/>
          </a:p>
        </p:txBody>
      </p:sp>
      <p:sp>
        <p:nvSpPr>
          <p:cNvPr id="290" name="CustomShape 3"/>
          <p:cNvSpPr/>
          <p:nvPr/>
        </p:nvSpPr>
        <p:spPr>
          <a:xfrm rot="10800000">
            <a:off x="162000" y="6667560"/>
            <a:ext cx="8808840" cy="1080"/>
          </a:xfrm>
          <a:prstGeom prst="straightConnector1">
            <a:avLst/>
          </a:prstGeom>
          <a:noFill/>
          <a:ln w="9360">
            <a:solidFill>
              <a:srgbClr val="434343"/>
            </a:solidFill>
            <a:round/>
          </a:ln>
        </p:spPr>
      </p:sp>
      <p:sp>
        <p:nvSpPr>
          <p:cNvPr id="291" name="TextShape 4"/>
          <p:cNvSpPr txBox="1"/>
          <p:nvPr/>
        </p:nvSpPr>
        <p:spPr>
          <a:xfrm>
            <a:off x="301680" y="324000"/>
            <a:ext cx="4233600" cy="366480"/>
          </a:xfrm>
          <a:prstGeom prst="rect">
            <a:avLst/>
          </a:prstGeom>
        </p:spPr>
        <p:txBody>
          <a:bodyPr tIns="91440" bIns="91440" anchor="ctr"/>
          <a:p>
            <a:pPr>
              <a:lnSpc>
                <a:spcPct val="100000"/>
              </a:lnSpc>
            </a:pPr>
            <a:r>
              <a:rPr lang="en-US">
                <a:solidFill>
                  <a:srgbClr val="666666"/>
                </a:solidFill>
                <a:latin typeface="Ubuntu"/>
                <a:ea typeface="Ubuntu"/>
              </a:rPr>
              <a:t>The Ubuntu Carrier Advisory Group</a:t>
            </a:r>
            <a:endParaRPr/>
          </a:p>
        </p:txBody>
      </p:sp>
      <p:sp>
        <p:nvSpPr>
          <p:cNvPr id="292" name="CustomShape 5"/>
          <p:cNvSpPr/>
          <p:nvPr/>
        </p:nvSpPr>
        <p:spPr>
          <a:xfrm>
            <a:off x="4129200" y="393840"/>
            <a:ext cx="1080" cy="232920"/>
          </a:xfrm>
          <a:prstGeom prst="straightConnector1">
            <a:avLst/>
          </a:prstGeom>
          <a:noFill/>
          <a:ln w="9360">
            <a:solidFill>
              <a:srgbClr val="666666"/>
            </a:solidFill>
            <a:round/>
          </a:ln>
        </p:spPr>
      </p:sp>
      <p:pic>
        <p:nvPicPr>
          <p:cNvPr id="293" name="Shape 395" descr=""/>
          <p:cNvPicPr/>
          <p:nvPr/>
        </p:nvPicPr>
        <p:blipFill>
          <a:blip r:embed="rId1"/>
          <a:stretch>
            <a:fillRect/>
          </a:stretch>
        </p:blipFill>
        <p:spPr>
          <a:xfrm>
            <a:off x="1584360" y="936720"/>
            <a:ext cx="5614560" cy="348408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e85412"/>
        </a:solidFill>
      </p:bgPr>
    </p:bg>
    <p:spTree>
      <p:nvGrpSpPr>
        <p:cNvPr id="1" name=""/>
        <p:cNvGrpSpPr/>
        <p:nvPr/>
      </p:nvGrpSpPr>
      <p:grpSpPr>
        <a:xfrm>
          <a:off x="0" y="0"/>
          <a:ext cx="0" cy="0"/>
          <a:chOff x="0" y="0"/>
          <a:chExt cx="0" cy="0"/>
        </a:xfrm>
      </p:grpSpPr>
      <p:sp>
        <p:nvSpPr>
          <p:cNvPr id="294" name="TextShape 1"/>
          <p:cNvSpPr txBox="1"/>
          <p:nvPr/>
        </p:nvSpPr>
        <p:spPr>
          <a:xfrm>
            <a:off x="457200" y="423720"/>
            <a:ext cx="8229240" cy="2307960"/>
          </a:xfrm>
          <a:prstGeom prst="rect">
            <a:avLst/>
          </a:prstGeom>
        </p:spPr>
        <p:txBody>
          <a:bodyPr tIns="91440" bIns="91440" anchor="ctr"/>
          <a:p>
            <a:pPr>
              <a:lnSpc>
                <a:spcPct val="100000"/>
              </a:lnSpc>
            </a:pPr>
            <a:r>
              <a:rPr lang="en-US" sz="4800">
                <a:solidFill>
                  <a:srgbClr val="ffffff"/>
                </a:solidFill>
                <a:latin typeface="Ubuntu"/>
                <a:ea typeface="Ubuntu"/>
              </a:rPr>
              <a:t>Thank you</a:t>
            </a:r>
            <a:r>
              <a:rPr lang="en-US" sz="4800">
                <a:solidFill>
                  <a:srgbClr val="ffffff"/>
                </a:solidFill>
                <a:latin typeface="Ubuntu"/>
                <a:ea typeface="Ubuntu"/>
              </a:rPr>
              <a:t>
</a:t>
            </a:r>
            <a:r>
              <a:rPr lang="en-US" sz="4800">
                <a:solidFill>
                  <a:srgbClr val="ffffff"/>
                </a:solidFill>
                <a:latin typeface="Ubuntu"/>
                <a:ea typeface="Ubuntu"/>
              </a:rPr>
              <a:t>and</a:t>
            </a:r>
            <a:r>
              <a:rPr lang="en-US" sz="4800">
                <a:solidFill>
                  <a:srgbClr val="ffffff"/>
                </a:solidFill>
                <a:latin typeface="Ubuntu"/>
                <a:ea typeface="Ubuntu"/>
              </a:rPr>
              <a:t>
</a:t>
            </a:r>
            <a:r>
              <a:rPr lang="en-US" sz="4800">
                <a:solidFill>
                  <a:srgbClr val="ffffff"/>
                </a:solidFill>
                <a:latin typeface="Ubuntu"/>
                <a:ea typeface="Ubuntu"/>
              </a:rPr>
              <a:t>stay in touch!</a:t>
            </a:r>
            <a:endParaRPr/>
          </a:p>
        </p:txBody>
      </p:sp>
      <p:sp>
        <p:nvSpPr>
          <p:cNvPr id="295" name="CustomShape 2"/>
          <p:cNvSpPr/>
          <p:nvPr/>
        </p:nvSpPr>
        <p:spPr>
          <a:xfrm>
            <a:off x="457200" y="3292560"/>
            <a:ext cx="8229240" cy="3045960"/>
          </a:xfrm>
          <a:prstGeom prst="rect">
            <a:avLst/>
          </a:prstGeom>
          <a:noFill/>
          <a:ln>
            <a:noFill/>
          </a:ln>
        </p:spPr>
        <p:txBody>
          <a:bodyPr tIns="91440" bIns="91440" anchor="ctr"/>
          <a:p>
            <a:pPr>
              <a:lnSpc>
                <a:spcPct val="100000"/>
              </a:lnSpc>
            </a:pPr>
            <a:r>
              <a:rPr b="1" lang="en-US" sz="3000">
                <a:solidFill>
                  <a:srgbClr val="ffffff"/>
                </a:solidFill>
                <a:latin typeface="Ubuntu"/>
                <a:ea typeface="Ubuntu"/>
              </a:rPr>
              <a:t>&gt;</a:t>
            </a:r>
            <a:r>
              <a:rPr lang="en-US" sz="2400">
                <a:solidFill>
                  <a:srgbClr val="ffffff"/>
                </a:solidFill>
                <a:latin typeface="Ubuntu"/>
                <a:ea typeface="Ubuntu"/>
              </a:rPr>
              <a:t> </a:t>
            </a:r>
            <a:r>
              <a:rPr lang="en-US" sz="2400">
                <a:solidFill>
                  <a:srgbClr val="ffffff"/>
                </a:solidFill>
                <a:latin typeface="Ubuntu"/>
                <a:ea typeface="Ubuntu"/>
              </a:rPr>
              <a:t>joeychan.ubuntu@gmail.com</a:t>
            </a:r>
            <a:endParaRPr/>
          </a:p>
          <a:p>
            <a:pPr>
              <a:lnSpc>
                <a:spcPct val="100000"/>
              </a:lnSpc>
            </a:pPr>
            <a:r>
              <a:rPr lang="en-US" sz="2400">
                <a:solidFill>
                  <a:srgbClr val="ffffff"/>
                </a:solidFill>
                <a:latin typeface="Ubuntu"/>
                <a:ea typeface="Ubuntu"/>
              </a:rPr>
              <a:t>新浪微博 </a:t>
            </a:r>
            <a:r>
              <a:rPr lang="en-US" sz="2400">
                <a:solidFill>
                  <a:srgbClr val="ffffff"/>
                </a:solidFill>
                <a:latin typeface="Ubuntu"/>
                <a:ea typeface="Ubuntu"/>
              </a:rPr>
              <a:t>@</a:t>
            </a:r>
            <a:r>
              <a:rPr lang="en-US" sz="2400">
                <a:solidFill>
                  <a:srgbClr val="ffffff"/>
                </a:solidFill>
                <a:latin typeface="Ubuntu"/>
                <a:ea typeface="Ubuntu"/>
              </a:rPr>
              <a:t>敲代码的</a:t>
            </a:r>
            <a:r>
              <a:rPr lang="en-US" sz="2400">
                <a:solidFill>
                  <a:srgbClr val="ffffff"/>
                </a:solidFill>
                <a:latin typeface="Ubuntu"/>
                <a:ea typeface="Ubuntu"/>
              </a:rPr>
              <a:t>Joey_Chan</a:t>
            </a:r>
            <a:endParaRPr/>
          </a:p>
        </p:txBody>
      </p:sp>
      <p:pic>
        <p:nvPicPr>
          <p:cNvPr id="296" name="Shape 404" descr=""/>
          <p:cNvPicPr/>
          <p:nvPr/>
        </p:nvPicPr>
        <p:blipFill>
          <a:blip r:embed="rId1"/>
          <a:stretch>
            <a:fillRect/>
          </a:stretch>
        </p:blipFill>
        <p:spPr>
          <a:xfrm>
            <a:off x="7240680" y="720720"/>
            <a:ext cx="1074240" cy="115200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26" name="CustomShape 2"/>
          <p:cNvSpPr/>
          <p:nvPr/>
        </p:nvSpPr>
        <p:spPr>
          <a:xfrm rot="10800000">
            <a:off x="162000" y="6667560"/>
            <a:ext cx="8808840" cy="1080"/>
          </a:xfrm>
          <a:prstGeom prst="straightConnector1">
            <a:avLst/>
          </a:prstGeom>
          <a:noFill/>
          <a:ln w="9360">
            <a:solidFill>
              <a:srgbClr val="434343"/>
            </a:solidFill>
            <a:round/>
          </a:ln>
        </p:spPr>
      </p:sp>
      <p:sp>
        <p:nvSpPr>
          <p:cNvPr id="127" name="TextShape 3"/>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Design vision</a:t>
            </a:r>
            <a:endParaRPr/>
          </a:p>
        </p:txBody>
      </p:sp>
      <p:sp>
        <p:nvSpPr>
          <p:cNvPr id="128" name="CustomShape 4"/>
          <p:cNvSpPr/>
          <p:nvPr/>
        </p:nvSpPr>
        <p:spPr>
          <a:xfrm>
            <a:off x="1843200" y="393840"/>
            <a:ext cx="1080" cy="232920"/>
          </a:xfrm>
          <a:prstGeom prst="straightConnector1">
            <a:avLst/>
          </a:prstGeom>
          <a:noFill/>
          <a:ln w="9360">
            <a:solidFill>
              <a:srgbClr val="666666"/>
            </a:solidFill>
            <a:round/>
          </a:ln>
        </p:spPr>
      </p:sp>
      <p:sp>
        <p:nvSpPr>
          <p:cNvPr id="129" name="CustomShape 5"/>
          <p:cNvSpPr/>
          <p:nvPr/>
        </p:nvSpPr>
        <p:spPr>
          <a:xfrm>
            <a:off x="301680" y="752400"/>
            <a:ext cx="8583120" cy="3047760"/>
          </a:xfrm>
          <a:prstGeom prst="rect">
            <a:avLst/>
          </a:prstGeom>
          <a:blipFill>
            <a:blip r:embed="rId1"/>
            <a:stretch>
              <a:fillRect/>
            </a:stretch>
          </a:blipFill>
          <a:ln>
            <a:noFill/>
          </a:ln>
        </p:spPr>
      </p:sp>
      <p:sp>
        <p:nvSpPr>
          <p:cNvPr id="130" name="CustomShape 6"/>
          <p:cNvSpPr/>
          <p:nvPr/>
        </p:nvSpPr>
        <p:spPr>
          <a:xfrm>
            <a:off x="4973760" y="752400"/>
            <a:ext cx="4140000" cy="3047760"/>
          </a:xfrm>
          <a:prstGeom prst="rect">
            <a:avLst/>
          </a:prstGeom>
          <a:blipFill>
            <a:blip r:embed="rId2"/>
            <a:stretch>
              <a:fillRect/>
            </a:stretch>
          </a:blipFill>
          <a:ln>
            <a:noFill/>
          </a:ln>
        </p:spPr>
      </p:sp>
      <p:sp>
        <p:nvSpPr>
          <p:cNvPr id="131" name="TextShape 7"/>
          <p:cNvSpPr txBox="1"/>
          <p:nvPr/>
        </p:nvSpPr>
        <p:spPr>
          <a:xfrm>
            <a:off x="457200" y="4249800"/>
            <a:ext cx="8229240" cy="2068200"/>
          </a:xfrm>
          <a:prstGeom prst="rect">
            <a:avLst/>
          </a:prstGeom>
        </p:spPr>
        <p:txBody>
          <a:bodyPr tIns="91440" bIns="91440"/>
          <a:p>
            <a:pPr>
              <a:lnSpc>
                <a:spcPct val="100000"/>
              </a:lnSpc>
            </a:pPr>
            <a:r>
              <a:rPr lang="en-US">
                <a:solidFill>
                  <a:srgbClr val="666666"/>
                </a:solidFill>
                <a:latin typeface="Ubuntu"/>
                <a:ea typeface="Ubuntu"/>
              </a:rPr>
              <a:t>Key design themes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Focus on the content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Fast and natural interactions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Sophisticated style</a:t>
            </a:r>
            <a:endParaRPr/>
          </a:p>
        </p:txBody>
      </p:sp>
      <p:sp>
        <p:nvSpPr>
          <p:cNvPr id="132" name="CustomShape 8"/>
          <p:cNvSpPr/>
          <p:nvPr/>
        </p:nvSpPr>
        <p:spPr>
          <a:xfrm>
            <a:off x="1081080" y="1547640"/>
            <a:ext cx="4532040" cy="1225080"/>
          </a:xfrm>
          <a:prstGeom prst="rect">
            <a:avLst/>
          </a:prstGeom>
          <a:noFill/>
          <a:ln>
            <a:noFill/>
          </a:ln>
        </p:spPr>
        <p:txBody>
          <a:bodyPr tIns="91440" bIns="91440"/>
          <a:p>
            <a:pPr>
              <a:lnSpc>
                <a:spcPct val="100000"/>
              </a:lnSpc>
            </a:pPr>
            <a:r>
              <a:rPr lang="en-US" sz="3600">
                <a:solidFill>
                  <a:srgbClr val="ffffff"/>
                </a:solidFill>
                <a:latin typeface="Ubuntu"/>
                <a:ea typeface="Ubuntu"/>
              </a:rPr>
              <a:t>A phone you can</a:t>
            </a:r>
            <a:endParaRPr/>
          </a:p>
          <a:p>
            <a:pPr>
              <a:lnSpc>
                <a:spcPct val="100000"/>
              </a:lnSpc>
            </a:pPr>
            <a:r>
              <a:rPr lang="en-US" sz="3600">
                <a:solidFill>
                  <a:srgbClr val="ffffff"/>
                </a:solidFill>
                <a:latin typeface="Ubuntu"/>
                <a:ea typeface="Ubuntu"/>
              </a:rPr>
              <a:t>see yourself in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3"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34" name="TextShape 2"/>
          <p:cNvSpPr txBox="1"/>
          <p:nvPr/>
        </p:nvSpPr>
        <p:spPr>
          <a:xfrm>
            <a:off x="457200" y="1278000"/>
            <a:ext cx="8229240" cy="5289120"/>
          </a:xfrm>
          <a:prstGeom prst="rect">
            <a:avLst/>
          </a:prstGeom>
        </p:spPr>
        <p:txBody>
          <a:bodyPr tIns="91440" bIns="91440"/>
          <a:p>
            <a:pPr>
              <a:lnSpc>
                <a:spcPct val="100000"/>
              </a:lnSpc>
            </a:pPr>
            <a:r>
              <a:rPr lang="en-US">
                <a:solidFill>
                  <a:srgbClr val="666666"/>
                </a:solidFill>
                <a:latin typeface="Ubuntu"/>
                <a:ea typeface="Ubuntu"/>
              </a:rPr>
              <a:t>Design and UX at the core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Maximised room for content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Effortless and efficient navigation</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Gestural interface: swipes and edges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Smart search brings relevant content</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Scopes neatly organise it</a:t>
            </a:r>
            <a:endParaRPr/>
          </a:p>
          <a:p>
            <a:pPr>
              <a:lnSpc>
                <a:spcPct val="94000"/>
              </a:lnSpc>
            </a:pPr>
            <a:endParaRPr/>
          </a:p>
        </p:txBody>
      </p:sp>
      <p:sp>
        <p:nvSpPr>
          <p:cNvPr id="135" name="CustomShape 3"/>
          <p:cNvSpPr/>
          <p:nvPr/>
        </p:nvSpPr>
        <p:spPr>
          <a:xfrm rot="10800000">
            <a:off x="162000" y="6667560"/>
            <a:ext cx="8808840" cy="1080"/>
          </a:xfrm>
          <a:prstGeom prst="straightConnector1">
            <a:avLst/>
          </a:prstGeom>
          <a:noFill/>
          <a:ln w="9360">
            <a:solidFill>
              <a:srgbClr val="434343"/>
            </a:solidFill>
            <a:round/>
          </a:ln>
        </p:spPr>
      </p:sp>
      <p:sp>
        <p:nvSpPr>
          <p:cNvPr id="136"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Content, not controls</a:t>
            </a:r>
            <a:endParaRPr/>
          </a:p>
        </p:txBody>
      </p:sp>
      <p:sp>
        <p:nvSpPr>
          <p:cNvPr id="137" name="CustomShape 5"/>
          <p:cNvSpPr/>
          <p:nvPr/>
        </p:nvSpPr>
        <p:spPr>
          <a:xfrm>
            <a:off x="2757600" y="393840"/>
            <a:ext cx="1080" cy="232920"/>
          </a:xfrm>
          <a:prstGeom prst="straightConnector1">
            <a:avLst/>
          </a:prstGeom>
          <a:noFill/>
          <a:ln w="9360">
            <a:solidFill>
              <a:srgbClr val="666666"/>
            </a:solidFill>
            <a:round/>
          </a:ln>
        </p:spPr>
      </p:sp>
      <p:sp>
        <p:nvSpPr>
          <p:cNvPr id="138" name="CustomShape 6"/>
          <p:cNvSpPr/>
          <p:nvPr/>
        </p:nvSpPr>
        <p:spPr>
          <a:xfrm>
            <a:off x="1547640" y="4103640"/>
            <a:ext cx="4762080" cy="2457000"/>
          </a:xfrm>
          <a:prstGeom prst="rect">
            <a:avLst/>
          </a:prstGeom>
          <a:blipFill>
            <a:blip r:embed="rId1"/>
            <a:stretch>
              <a:fillRect/>
            </a:stretch>
          </a:blipFill>
          <a:ln>
            <a:noFill/>
          </a:ln>
        </p:spPr>
      </p:sp>
      <p:sp>
        <p:nvSpPr>
          <p:cNvPr id="139" name="CustomShape 7"/>
          <p:cNvSpPr/>
          <p:nvPr/>
        </p:nvSpPr>
        <p:spPr>
          <a:xfrm>
            <a:off x="2386080" y="4465800"/>
            <a:ext cx="3085560" cy="1733040"/>
          </a:xfrm>
          <a:prstGeom prst="rect">
            <a:avLst/>
          </a:prstGeom>
          <a:blipFill>
            <a:blip r:embed="rId2"/>
            <a:stretch>
              <a:fillRect/>
            </a:stretch>
          </a:blipFill>
          <a:ln>
            <a:noFill/>
          </a:ln>
        </p:spPr>
      </p:sp>
      <p:pic>
        <p:nvPicPr>
          <p:cNvPr id="140" name="Shape 92" descr=""/>
          <p:cNvPicPr/>
          <p:nvPr/>
        </p:nvPicPr>
        <p:blipFill>
          <a:blip r:embed="rId3"/>
          <a:stretch>
            <a:fillRect/>
          </a:stretch>
        </p:blipFill>
        <p:spPr>
          <a:xfrm>
            <a:off x="6308640" y="2519280"/>
            <a:ext cx="2155320" cy="3916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1"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42" name="TextShape 2"/>
          <p:cNvSpPr txBox="1"/>
          <p:nvPr/>
        </p:nvSpPr>
        <p:spPr>
          <a:xfrm>
            <a:off x="457200" y="127800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Content is king</a:t>
            </a:r>
            <a:r>
              <a:rPr lang="en-US">
                <a:solidFill>
                  <a:srgbClr val="666666"/>
                </a:solidFill>
                <a:latin typeface="Ubuntu"/>
                <a:ea typeface="Ubuntu"/>
              </a:rPr>
              <a:t>, more room for what matters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Simple</a:t>
            </a:r>
            <a:r>
              <a:rPr lang="en-US">
                <a:solidFill>
                  <a:srgbClr val="666666"/>
                </a:solidFill>
                <a:latin typeface="Ubuntu"/>
                <a:ea typeface="Ubuntu"/>
              </a:rPr>
              <a:t> and intuitive gestures,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use the four edges to navigate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Right edge</a:t>
            </a:r>
            <a:r>
              <a:rPr lang="en-US">
                <a:solidFill>
                  <a:srgbClr val="666666"/>
                </a:solidFill>
                <a:latin typeface="Ubuntu"/>
                <a:ea typeface="Ubuntu"/>
              </a:rPr>
              <a:t> to unlock</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switch between active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Left edge</a:t>
            </a:r>
            <a:r>
              <a:rPr lang="en-US">
                <a:solidFill>
                  <a:srgbClr val="666666"/>
                </a:solidFill>
                <a:latin typeface="Ubuntu"/>
                <a:ea typeface="Ubuntu"/>
              </a:rPr>
              <a:t> reveals the launcher</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to quickstart your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Top edge</a:t>
            </a:r>
            <a:r>
              <a:rPr lang="en-US">
                <a:solidFill>
                  <a:srgbClr val="666666"/>
                </a:solidFill>
                <a:latin typeface="Ubuntu"/>
                <a:ea typeface="Ubuntu"/>
              </a:rPr>
              <a:t> for system indicators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and messaging</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Bottom edge</a:t>
            </a:r>
            <a:r>
              <a:rPr lang="en-US">
                <a:solidFill>
                  <a:srgbClr val="666666"/>
                </a:solidFill>
                <a:latin typeface="Ubuntu"/>
                <a:ea typeface="Ubuntu"/>
              </a:rPr>
              <a:t> for in-app</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controls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Tip:</a:t>
            </a:r>
            <a:r>
              <a:rPr lang="en-US">
                <a:solidFill>
                  <a:srgbClr val="666666"/>
                </a:solidFill>
                <a:latin typeface="Ubuntu"/>
                <a:ea typeface="Ubuntu"/>
              </a:rPr>
              <a:t> full right-to-left swipe to see all running apps</a:t>
            </a:r>
            <a:endParaRPr/>
          </a:p>
          <a:p>
            <a:pPr>
              <a:lnSpc>
                <a:spcPct val="100000"/>
              </a:lnSpc>
            </a:pPr>
            <a:endParaRPr/>
          </a:p>
          <a:p>
            <a:pPr>
              <a:lnSpc>
                <a:spcPct val="94000"/>
              </a:lnSpc>
            </a:pPr>
            <a:endParaRPr/>
          </a:p>
        </p:txBody>
      </p:sp>
      <p:sp>
        <p:nvSpPr>
          <p:cNvPr id="143" name="CustomShape 3"/>
          <p:cNvSpPr/>
          <p:nvPr/>
        </p:nvSpPr>
        <p:spPr>
          <a:xfrm rot="10800000">
            <a:off x="162000" y="6667560"/>
            <a:ext cx="8808840" cy="1080"/>
          </a:xfrm>
          <a:prstGeom prst="straightConnector1">
            <a:avLst/>
          </a:prstGeom>
          <a:noFill/>
          <a:ln w="9360">
            <a:solidFill>
              <a:srgbClr val="434343"/>
            </a:solidFill>
            <a:round/>
          </a:ln>
        </p:spPr>
      </p:sp>
      <p:sp>
        <p:nvSpPr>
          <p:cNvPr id="144" name="TextShape 4"/>
          <p:cNvSpPr txBox="1"/>
          <p:nvPr/>
        </p:nvSpPr>
        <p:spPr>
          <a:xfrm>
            <a:off x="301680" y="324000"/>
            <a:ext cx="3153960" cy="366480"/>
          </a:xfrm>
          <a:prstGeom prst="rect">
            <a:avLst/>
          </a:prstGeom>
        </p:spPr>
        <p:txBody>
          <a:bodyPr tIns="91440" bIns="91440" anchor="ctr"/>
          <a:p>
            <a:pPr>
              <a:lnSpc>
                <a:spcPct val="100000"/>
              </a:lnSpc>
            </a:pPr>
            <a:r>
              <a:rPr lang="en-US">
                <a:solidFill>
                  <a:srgbClr val="666666"/>
                </a:solidFill>
                <a:latin typeface="Ubuntu"/>
                <a:ea typeface="Ubuntu"/>
              </a:rPr>
              <a:t>The Ubuntu user experience</a:t>
            </a:r>
            <a:endParaRPr/>
          </a:p>
        </p:txBody>
      </p:sp>
      <p:sp>
        <p:nvSpPr>
          <p:cNvPr id="145" name="CustomShape 5"/>
          <p:cNvSpPr/>
          <p:nvPr/>
        </p:nvSpPr>
        <p:spPr>
          <a:xfrm>
            <a:off x="3405240" y="393840"/>
            <a:ext cx="1080" cy="232920"/>
          </a:xfrm>
          <a:prstGeom prst="straightConnector1">
            <a:avLst/>
          </a:prstGeom>
          <a:noFill/>
          <a:ln w="9360">
            <a:solidFill>
              <a:srgbClr val="666666"/>
            </a:solidFill>
            <a:round/>
          </a:ln>
        </p:spPr>
      </p:sp>
      <p:pic>
        <p:nvPicPr>
          <p:cNvPr id="146" name="Shape 104" descr=""/>
          <p:cNvPicPr/>
          <p:nvPr/>
        </p:nvPicPr>
        <p:blipFill>
          <a:blip r:embed="rId1"/>
          <a:stretch>
            <a:fillRect/>
          </a:stretch>
        </p:blipFill>
        <p:spPr>
          <a:xfrm>
            <a:off x="3708360" y="1311120"/>
            <a:ext cx="6264000" cy="5103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48" name="TextShape 2"/>
          <p:cNvSpPr txBox="1"/>
          <p:nvPr/>
        </p:nvSpPr>
        <p:spPr>
          <a:xfrm>
            <a:off x="457200" y="127620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Unity</a:t>
            </a:r>
            <a:r>
              <a:rPr lang="en-US">
                <a:solidFill>
                  <a:srgbClr val="666666"/>
                </a:solidFill>
                <a:latin typeface="Ubuntu"/>
                <a:ea typeface="Ubuntu"/>
              </a:rPr>
              <a:t> is the Ubuntu shell</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To users, it provides a simple, touch-ready UX that brings content at the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forefront with a natural workflow</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To developers, it provides a set of technologies and integration points for</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apps to blend into the system</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Ubuntu SDK makes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Unity integration easy with</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 set of clearly-defined APIs</a:t>
            </a:r>
            <a:endParaRPr/>
          </a:p>
        </p:txBody>
      </p:sp>
      <p:sp>
        <p:nvSpPr>
          <p:cNvPr id="149" name="CustomShape 3"/>
          <p:cNvSpPr/>
          <p:nvPr/>
        </p:nvSpPr>
        <p:spPr>
          <a:xfrm rot="10800000">
            <a:off x="162000" y="6667560"/>
            <a:ext cx="8808840" cy="1080"/>
          </a:xfrm>
          <a:prstGeom prst="straightConnector1">
            <a:avLst/>
          </a:prstGeom>
          <a:noFill/>
          <a:ln w="9360">
            <a:solidFill>
              <a:srgbClr val="434343"/>
            </a:solidFill>
            <a:round/>
          </a:ln>
        </p:spPr>
      </p:sp>
      <p:sp>
        <p:nvSpPr>
          <p:cNvPr id="150"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Unity</a:t>
            </a:r>
            <a:endParaRPr/>
          </a:p>
        </p:txBody>
      </p:sp>
      <p:sp>
        <p:nvSpPr>
          <p:cNvPr id="151" name="CustomShape 5"/>
          <p:cNvSpPr/>
          <p:nvPr/>
        </p:nvSpPr>
        <p:spPr>
          <a:xfrm>
            <a:off x="1030320" y="392040"/>
            <a:ext cx="1080" cy="232920"/>
          </a:xfrm>
          <a:prstGeom prst="straightConnector1">
            <a:avLst/>
          </a:prstGeom>
          <a:noFill/>
          <a:ln w="9360">
            <a:solidFill>
              <a:srgbClr val="666666"/>
            </a:solidFill>
            <a:round/>
          </a:ln>
        </p:spPr>
      </p:sp>
      <p:pic>
        <p:nvPicPr>
          <p:cNvPr id="152" name="Shape 116" descr=""/>
          <p:cNvPicPr/>
          <p:nvPr/>
        </p:nvPicPr>
        <p:blipFill>
          <a:blip r:embed="rId1"/>
          <a:srcRect l="0" t="0" r="336666" b="0"/>
          <a:stretch>
            <a:fillRect/>
          </a:stretch>
        </p:blipFill>
        <p:spPr>
          <a:xfrm>
            <a:off x="3961440" y="3490920"/>
            <a:ext cx="5090040" cy="2592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54" name="TextShape 2"/>
          <p:cNvSpPr txBox="1"/>
          <p:nvPr/>
        </p:nvSpPr>
        <p:spPr>
          <a:xfrm>
            <a:off x="457200" y="127800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The Launcher</a:t>
            </a:r>
            <a:r>
              <a:rPr lang="en-US">
                <a:solidFill>
                  <a:srgbClr val="666666"/>
                </a:solidFill>
                <a:latin typeface="Ubuntu"/>
                <a:ea typeface="Ubuntu"/>
              </a:rPr>
              <a:t> is revealed with a left swipe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Contains quick access to favourite apps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Shows currently active apps and can</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switch between them</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Apps can be rearranged or pinned to the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Launcher with a long press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The above integration comes for free</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Additional integration points</a:t>
            </a:r>
            <a:endParaRPr/>
          </a:p>
          <a:p>
            <a:pPr>
              <a:lnSpc>
                <a:spcPct val="100000"/>
              </a:lnSpc>
            </a:pPr>
            <a:r>
              <a:rPr b="1" lang="en-US" sz="2400">
                <a:solidFill>
                  <a:srgbClr val="e85412"/>
                </a:solidFill>
                <a:latin typeface="Ubuntu"/>
                <a:ea typeface="Ubuntu"/>
              </a:rPr>
              <a:t>   </a:t>
            </a:r>
            <a:r>
              <a:rPr b="1" lang="en-US" sz="2400">
                <a:solidFill>
                  <a:srgbClr val="e85412"/>
                </a:solidFill>
                <a:latin typeface="Ubuntu"/>
                <a:ea typeface="Ubuntu"/>
              </a:rPr>
              <a:t>&gt;</a:t>
            </a:r>
            <a:r>
              <a:rPr lang="en-US">
                <a:solidFill>
                  <a:srgbClr val="666666"/>
                </a:solidFill>
                <a:latin typeface="Ubuntu"/>
                <a:ea typeface="Ubuntu"/>
              </a:rPr>
              <a:t>  Count indication</a:t>
            </a:r>
            <a:endParaRPr/>
          </a:p>
          <a:p>
            <a:pPr>
              <a:lnSpc>
                <a:spcPct val="100000"/>
              </a:lnSpc>
            </a:pPr>
            <a:r>
              <a:rPr b="1" lang="en-US" sz="2400">
                <a:solidFill>
                  <a:srgbClr val="e85412"/>
                </a:solidFill>
                <a:latin typeface="Ubuntu"/>
                <a:ea typeface="Ubuntu"/>
              </a:rPr>
              <a:t>   </a:t>
            </a:r>
            <a:r>
              <a:rPr b="1" lang="en-US" sz="2400">
                <a:solidFill>
                  <a:srgbClr val="e85412"/>
                </a:solidFill>
                <a:latin typeface="Ubuntu"/>
                <a:ea typeface="Ubuntu"/>
              </a:rPr>
              <a:t>&gt;</a:t>
            </a:r>
            <a:r>
              <a:rPr lang="en-US">
                <a:solidFill>
                  <a:srgbClr val="666666"/>
                </a:solidFill>
                <a:latin typeface="Ubuntu"/>
                <a:ea typeface="Ubuntu"/>
              </a:rPr>
              <a:t>  Progress indication</a:t>
            </a:r>
            <a:endParaRPr/>
          </a:p>
          <a:p>
            <a:pPr>
              <a:lnSpc>
                <a:spcPct val="100000"/>
              </a:lnSpc>
            </a:pPr>
            <a:r>
              <a:rPr b="1" lang="en-US" sz="2400">
                <a:solidFill>
                  <a:srgbClr val="e85412"/>
                </a:solidFill>
                <a:latin typeface="Ubuntu"/>
                <a:ea typeface="Ubuntu"/>
              </a:rPr>
              <a:t>   </a:t>
            </a:r>
            <a:r>
              <a:rPr b="1" lang="en-US" sz="2400">
                <a:solidFill>
                  <a:srgbClr val="e85412"/>
                </a:solidFill>
                <a:latin typeface="Ubuntu"/>
                <a:ea typeface="Ubuntu"/>
              </a:rPr>
              <a:t>&gt;</a:t>
            </a:r>
            <a:r>
              <a:rPr lang="en-US">
                <a:solidFill>
                  <a:srgbClr val="666666"/>
                </a:solidFill>
                <a:latin typeface="Ubuntu"/>
                <a:ea typeface="Ubuntu"/>
              </a:rPr>
              <a:t>  Urgency indication</a:t>
            </a:r>
            <a:endParaRPr/>
          </a:p>
        </p:txBody>
      </p:sp>
      <p:sp>
        <p:nvSpPr>
          <p:cNvPr id="155" name="CustomShape 3"/>
          <p:cNvSpPr/>
          <p:nvPr/>
        </p:nvSpPr>
        <p:spPr>
          <a:xfrm rot="10800000">
            <a:off x="162000" y="6667560"/>
            <a:ext cx="8808840" cy="1080"/>
          </a:xfrm>
          <a:prstGeom prst="straightConnector1">
            <a:avLst/>
          </a:prstGeom>
          <a:noFill/>
          <a:ln w="9360">
            <a:solidFill>
              <a:srgbClr val="434343"/>
            </a:solidFill>
            <a:round/>
          </a:ln>
        </p:spPr>
      </p:sp>
      <p:sp>
        <p:nvSpPr>
          <p:cNvPr id="156"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Unity</a:t>
            </a:r>
            <a:endParaRPr/>
          </a:p>
        </p:txBody>
      </p:sp>
      <p:sp>
        <p:nvSpPr>
          <p:cNvPr id="157" name="CustomShape 5"/>
          <p:cNvSpPr/>
          <p:nvPr/>
        </p:nvSpPr>
        <p:spPr>
          <a:xfrm>
            <a:off x="1030320" y="393840"/>
            <a:ext cx="1080" cy="232920"/>
          </a:xfrm>
          <a:prstGeom prst="straightConnector1">
            <a:avLst/>
          </a:prstGeom>
          <a:noFill/>
          <a:ln w="9360">
            <a:solidFill>
              <a:srgbClr val="666666"/>
            </a:solidFill>
            <a:round/>
          </a:ln>
        </p:spPr>
      </p:sp>
      <p:pic>
        <p:nvPicPr>
          <p:cNvPr id="158" name="Shape 128" descr=""/>
          <p:cNvPicPr/>
          <p:nvPr/>
        </p:nvPicPr>
        <p:blipFill>
          <a:blip r:embed="rId1"/>
          <a:stretch>
            <a:fillRect/>
          </a:stretch>
        </p:blipFill>
        <p:spPr>
          <a:xfrm>
            <a:off x="5867280" y="846000"/>
            <a:ext cx="2817360" cy="5344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120600" y="6702480"/>
            <a:ext cx="8930880" cy="115560"/>
          </a:xfrm>
          <a:prstGeom prst="rect">
            <a:avLst/>
          </a:prstGeom>
          <a:noFill/>
          <a:ln>
            <a:noFill/>
          </a:ln>
        </p:spPr>
        <p:txBody>
          <a:bodyPr tIns="91440" bIns="91440" anchor="ctr"/>
          <a:p>
            <a:pPr algn="r">
              <a:lnSpc>
                <a:spcPct val="100000"/>
              </a:lnSpc>
            </a:pPr>
            <a:r>
              <a:rPr lang="en-US" sz="600">
                <a:solidFill>
                  <a:srgbClr val="666666"/>
                </a:solidFill>
                <a:latin typeface="Ubuntu"/>
                <a:ea typeface="Ubuntu"/>
              </a:rPr>
              <a:t>(c) 2013 Canonical</a:t>
            </a:r>
            <a:endParaRPr/>
          </a:p>
        </p:txBody>
      </p:sp>
      <p:sp>
        <p:nvSpPr>
          <p:cNvPr id="160" name="TextShape 2"/>
          <p:cNvSpPr txBox="1"/>
          <p:nvPr/>
        </p:nvSpPr>
        <p:spPr>
          <a:xfrm>
            <a:off x="457200" y="1278000"/>
            <a:ext cx="8229240" cy="5289120"/>
          </a:xfrm>
          <a:prstGeom prst="rect">
            <a:avLst/>
          </a:prstGeom>
        </p:spPr>
        <p:txBody>
          <a:bodyPr tIns="91440" bIns="91440"/>
          <a:p>
            <a:pPr>
              <a:lnSpc>
                <a:spcPct val="100000"/>
              </a:lnSpc>
            </a:pPr>
            <a:r>
              <a:rPr b="1" lang="en-US" sz="2400">
                <a:solidFill>
                  <a:srgbClr val="e85412"/>
                </a:solidFill>
                <a:latin typeface="Ubuntu"/>
                <a:ea typeface="Ubuntu"/>
              </a:rPr>
              <a:t>&gt;</a:t>
            </a:r>
            <a:r>
              <a:rPr lang="en-US">
                <a:solidFill>
                  <a:srgbClr val="666666"/>
                </a:solidFill>
                <a:latin typeface="Ubuntu"/>
                <a:ea typeface="Ubuntu"/>
              </a:rPr>
              <a:t>  </a:t>
            </a:r>
            <a:r>
              <a:rPr b="1" lang="en-US">
                <a:solidFill>
                  <a:srgbClr val="666666"/>
                </a:solidFill>
                <a:latin typeface="Ubuntu"/>
                <a:ea typeface="Ubuntu"/>
              </a:rPr>
              <a:t>Indicators</a:t>
            </a:r>
            <a:r>
              <a:rPr lang="en-US">
                <a:solidFill>
                  <a:srgbClr val="666666"/>
                </a:solidFill>
                <a:latin typeface="Ubuntu"/>
                <a:ea typeface="Ubuntu"/>
              </a:rPr>
              <a:t> provide quick and consistent</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access to frequent system functions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Notifications from various sources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are unified in the notification center</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Tap once on an app indicator to scrub</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left and right through the other ones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Notify OSD provides unintrusive,</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dismissable or actionable notifications</a:t>
            </a:r>
            <a:endParaRPr/>
          </a:p>
          <a:p>
            <a:pPr>
              <a:lnSpc>
                <a:spcPct val="100000"/>
              </a:lnSpc>
            </a:pPr>
            <a:r>
              <a:rPr lang="en-US">
                <a:solidFill>
                  <a:srgbClr val="666666"/>
                </a:solidFill>
                <a:latin typeface="Ubuntu"/>
                <a:ea typeface="Ubuntu"/>
              </a:rPr>
              <a:t>     </a:t>
            </a:r>
            <a:r>
              <a:rPr lang="en-US">
                <a:solidFill>
                  <a:srgbClr val="666666"/>
                </a:solidFill>
                <a:latin typeface="Ubuntu"/>
                <a:ea typeface="Ubuntu"/>
              </a:rPr>
              <a:t>with snap decisions</a:t>
            </a:r>
            <a:endParaRPr/>
          </a:p>
          <a:p>
            <a:pPr>
              <a:lnSpc>
                <a:spcPct val="100000"/>
              </a:lnSpc>
            </a:pPr>
            <a:r>
              <a:rPr b="1" lang="en-US" sz="2400">
                <a:solidFill>
                  <a:srgbClr val="e85412"/>
                </a:solidFill>
                <a:latin typeface="Ubuntu"/>
                <a:ea typeface="Ubuntu"/>
              </a:rPr>
              <a:t>&gt;</a:t>
            </a:r>
            <a:r>
              <a:rPr lang="en-US">
                <a:solidFill>
                  <a:srgbClr val="666666"/>
                </a:solidFill>
                <a:latin typeface="Ubuntu"/>
                <a:ea typeface="Ubuntu"/>
              </a:rPr>
              <a:t>  Integration points</a:t>
            </a:r>
            <a:endParaRPr/>
          </a:p>
          <a:p>
            <a:pPr>
              <a:lnSpc>
                <a:spcPct val="100000"/>
              </a:lnSpc>
            </a:pPr>
            <a:r>
              <a:rPr b="1" lang="en-US" sz="2400">
                <a:solidFill>
                  <a:srgbClr val="e85412"/>
                </a:solidFill>
                <a:latin typeface="Ubuntu"/>
                <a:ea typeface="Ubuntu"/>
              </a:rPr>
              <a:t>   </a:t>
            </a:r>
            <a:r>
              <a:rPr b="1" lang="en-US" sz="2400">
                <a:solidFill>
                  <a:srgbClr val="e85412"/>
                </a:solidFill>
                <a:latin typeface="Ubuntu"/>
                <a:ea typeface="Ubuntu"/>
              </a:rPr>
              <a:t>&gt;</a:t>
            </a:r>
            <a:r>
              <a:rPr lang="en-US">
                <a:solidFill>
                  <a:srgbClr val="666666"/>
                </a:solidFill>
                <a:latin typeface="Ubuntu"/>
                <a:ea typeface="Ubuntu"/>
              </a:rPr>
              <a:t>  Message counts</a:t>
            </a:r>
            <a:endParaRPr/>
          </a:p>
          <a:p>
            <a:pPr>
              <a:lnSpc>
                <a:spcPct val="100000"/>
              </a:lnSpc>
            </a:pPr>
            <a:r>
              <a:rPr b="1" lang="en-US" sz="2400">
                <a:solidFill>
                  <a:srgbClr val="e85412"/>
                </a:solidFill>
                <a:latin typeface="Ubuntu"/>
                <a:ea typeface="Ubuntu"/>
              </a:rPr>
              <a:t>   </a:t>
            </a:r>
            <a:r>
              <a:rPr b="1" lang="en-US" sz="2400">
                <a:solidFill>
                  <a:srgbClr val="e85412"/>
                </a:solidFill>
                <a:latin typeface="Ubuntu"/>
                <a:ea typeface="Ubuntu"/>
              </a:rPr>
              <a:t>&gt;</a:t>
            </a:r>
            <a:r>
              <a:rPr lang="en-US">
                <a:solidFill>
                  <a:srgbClr val="666666"/>
                </a:solidFill>
                <a:latin typeface="Ubuntu"/>
                <a:ea typeface="Ubuntu"/>
              </a:rPr>
              <a:t>  Activity notification</a:t>
            </a:r>
            <a:endParaRPr/>
          </a:p>
          <a:p>
            <a:pPr>
              <a:lnSpc>
                <a:spcPct val="100000"/>
              </a:lnSpc>
            </a:pPr>
            <a:r>
              <a:rPr lang="en-US">
                <a:solidFill>
                  <a:srgbClr val="666666"/>
                </a:solidFill>
                <a:latin typeface="Ubuntu"/>
                <a:ea typeface="Ubuntu"/>
              </a:rPr>
              <a:t> </a:t>
            </a:r>
            <a:endParaRPr/>
          </a:p>
        </p:txBody>
      </p:sp>
      <p:sp>
        <p:nvSpPr>
          <p:cNvPr id="161" name="CustomShape 3"/>
          <p:cNvSpPr/>
          <p:nvPr/>
        </p:nvSpPr>
        <p:spPr>
          <a:xfrm rot="10800000">
            <a:off x="162000" y="6667560"/>
            <a:ext cx="8808840" cy="1080"/>
          </a:xfrm>
          <a:prstGeom prst="straightConnector1">
            <a:avLst/>
          </a:prstGeom>
          <a:noFill/>
          <a:ln w="9360">
            <a:solidFill>
              <a:srgbClr val="434343"/>
            </a:solidFill>
            <a:round/>
          </a:ln>
        </p:spPr>
      </p:sp>
      <p:sp>
        <p:nvSpPr>
          <p:cNvPr id="162" name="TextShape 4"/>
          <p:cNvSpPr txBox="1"/>
          <p:nvPr/>
        </p:nvSpPr>
        <p:spPr>
          <a:xfrm>
            <a:off x="301680" y="324000"/>
            <a:ext cx="2761920" cy="366480"/>
          </a:xfrm>
          <a:prstGeom prst="rect">
            <a:avLst/>
          </a:prstGeom>
        </p:spPr>
        <p:txBody>
          <a:bodyPr tIns="91440" bIns="91440" anchor="ctr"/>
          <a:p>
            <a:pPr>
              <a:lnSpc>
                <a:spcPct val="100000"/>
              </a:lnSpc>
            </a:pPr>
            <a:r>
              <a:rPr lang="en-US">
                <a:solidFill>
                  <a:srgbClr val="666666"/>
                </a:solidFill>
                <a:latin typeface="Ubuntu"/>
                <a:ea typeface="Ubuntu"/>
              </a:rPr>
              <a:t>Unity</a:t>
            </a:r>
            <a:endParaRPr/>
          </a:p>
        </p:txBody>
      </p:sp>
      <p:sp>
        <p:nvSpPr>
          <p:cNvPr id="163" name="CustomShape 5"/>
          <p:cNvSpPr/>
          <p:nvPr/>
        </p:nvSpPr>
        <p:spPr>
          <a:xfrm>
            <a:off x="1030320" y="393840"/>
            <a:ext cx="1080" cy="232920"/>
          </a:xfrm>
          <a:prstGeom prst="straightConnector1">
            <a:avLst/>
          </a:prstGeom>
          <a:noFill/>
          <a:ln w="9360">
            <a:solidFill>
              <a:srgbClr val="666666"/>
            </a:solidFill>
            <a:round/>
          </a:ln>
        </p:spPr>
      </p:sp>
      <p:pic>
        <p:nvPicPr>
          <p:cNvPr id="164" name="Shape 140" descr=""/>
          <p:cNvPicPr/>
          <p:nvPr/>
        </p:nvPicPr>
        <p:blipFill>
          <a:blip r:embed="rId1"/>
          <a:stretch>
            <a:fillRect/>
          </a:stretch>
        </p:blipFill>
        <p:spPr>
          <a:xfrm>
            <a:off x="5110200" y="755640"/>
            <a:ext cx="2696760" cy="4671720"/>
          </a:xfrm>
          <a:prstGeom prst="rect">
            <a:avLst/>
          </a:prstGeom>
          <a:ln>
            <a:noFill/>
          </a:ln>
        </p:spPr>
      </p:pic>
      <p:pic>
        <p:nvPicPr>
          <p:cNvPr id="165" name="Shape 141" descr=""/>
          <p:cNvPicPr/>
          <p:nvPr/>
        </p:nvPicPr>
        <p:blipFill>
          <a:blip r:embed="rId2"/>
          <a:stretch>
            <a:fillRect/>
          </a:stretch>
        </p:blipFill>
        <p:spPr>
          <a:xfrm>
            <a:off x="6087960" y="2060640"/>
            <a:ext cx="2696760" cy="4671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